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 id="2147483672" r:id="rId4"/>
    <p:sldMasterId id="2147483684" r:id="rId5"/>
  </p:sldMasterIdLst>
  <p:notesMasterIdLst>
    <p:notesMasterId r:id="rId7"/>
  </p:notesMasterIdLst>
  <p:sldIdLst>
    <p:sldId id="292" r:id="rId6"/>
    <p:sldId id="290" r:id="rId8"/>
    <p:sldId id="289" r:id="rId9"/>
    <p:sldId id="312" r:id="rId10"/>
    <p:sldId id="313" r:id="rId11"/>
    <p:sldId id="263" r:id="rId12"/>
    <p:sldId id="257" r:id="rId13"/>
    <p:sldId id="265" r:id="rId14"/>
    <p:sldId id="277" r:id="rId15"/>
    <p:sldId id="278" r:id="rId16"/>
    <p:sldId id="279" r:id="rId17"/>
    <p:sldId id="280" r:id="rId18"/>
    <p:sldId id="314" r:id="rId19"/>
    <p:sldId id="273" r:id="rId20"/>
    <p:sldId id="274" r:id="rId2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37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51"/>
  </p:normalViewPr>
  <p:slideViewPr>
    <p:cSldViewPr snapToGrid="0" snapToObjects="1" showGuides="1">
      <p:cViewPr>
        <p:scale>
          <a:sx n="61" d="100"/>
          <a:sy n="61" d="100"/>
        </p:scale>
        <p:origin x="-498" y="-360"/>
      </p:cViewPr>
      <p:guideLst>
        <p:guide orient="horz" pos="2196"/>
        <p:guide pos="37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marL="215900" lvl="0" indent="-207645" algn="r" defTabSz="914400" eaLnBrk="1" hangingPunct="1">
              <a:tabLst>
                <a:tab pos="449580" algn="l"/>
                <a:tab pos="898525" algn="l"/>
                <a:tab pos="1348105" algn="l"/>
                <a:tab pos="1797050" algn="l"/>
                <a:tab pos="2246630" algn="l"/>
                <a:tab pos="2695575" algn="l"/>
              </a:tabLst>
            </a:pPr>
            <a:fld id="{9A0DB2DC-4C9A-4742-B13C-FB6460FD3503}" type="slidenum">
              <a:rPr lang="en-US" altLang="en-US" sz="1200" dirty="0">
                <a:latin typeface="Arial" panose="020B0604020202020204" pitchFamily="34" charset="0"/>
                <a:cs typeface="Segoe UI" panose="020B0502040204020203" pitchFamily="34" charset="0"/>
              </a:rPr>
            </a:fld>
            <a:endParaRPr lang="en-US" altLang="en-US" sz="1200" dirty="0">
              <a:latin typeface="Arial" panose="020B0604020202020204" pitchFamily="34" charset="0"/>
              <a:ea typeface="Segoe UI" panose="020B0502040204020203" pitchFamily="34" charset="0"/>
              <a:cs typeface="Segoe UI" panose="020B0502040204020203" pitchFamily="34" charset="0"/>
            </a:endParaRPr>
          </a:p>
        </p:txBody>
      </p:sp>
      <p:sp>
        <p:nvSpPr>
          <p:cNvPr id="9219" name="Rectangle 2"/>
          <p:cNvSpPr>
            <a:spLocks noGrp="1" noRot="1" noChangeAspect="1" noTextEdit="1"/>
          </p:cNvSpPr>
          <p:nvPr>
            <p:ph type="sldImg"/>
          </p:nvPr>
        </p:nvSpPr>
        <p:spPr>
          <a:xfrm>
            <a:off x="1144588" y="685800"/>
            <a:ext cx="4559300" cy="3419475"/>
          </a:xfrm>
        </p:spPr>
      </p:sp>
      <p:sp>
        <p:nvSpPr>
          <p:cNvPr id="9220" name="Rectangle 3"/>
          <p:cNvSpPr>
            <a:spLocks noGrp="1"/>
          </p:cNvSpPr>
          <p:nvPr>
            <p:ph type="body" idx="1"/>
          </p:nvPr>
        </p:nvSpPr>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p:cNvSpPr>
            <a:spLocks noGrp="1"/>
          </p:cNvSpPr>
          <p:nvPr>
            <p:ph type="dt" sz="half" idx="10"/>
          </p:nvPr>
        </p:nvSpPr>
        <p:spPr/>
        <p:txBody>
          <a:bodyPr/>
          <a:lstStyle/>
          <a:p>
            <a:fld id="{AB0018BF-1DEF-AF45-856A-D94288752618}" type="datetimeFigureOut">
              <a:rPr lang="x-none" smtClean="0"/>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fld>
            <a:endParaRPr lang="x-none"/>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Date Placeholder 3"/>
          <p:cNvSpPr>
            <a:spLocks noGrp="1"/>
          </p:cNvSpPr>
          <p:nvPr>
            <p:ph type="dt" sz="half" idx="10"/>
          </p:nvPr>
        </p:nvSpPr>
        <p:spPr/>
        <p:txBody>
          <a:bodyPr/>
          <a:lstStyle/>
          <a:p>
            <a:fld id="{AB0018BF-1DEF-AF45-856A-D94288752618}" type="datetimeFigureOut">
              <a:rPr lang="x-none" smtClean="0"/>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fld>
            <a:endParaRPr lang="x-none"/>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Date Placeholder 3"/>
          <p:cNvSpPr>
            <a:spLocks noGrp="1"/>
          </p:cNvSpPr>
          <p:nvPr>
            <p:ph type="dt" sz="half" idx="10"/>
          </p:nvPr>
        </p:nvSpPr>
        <p:spPr/>
        <p:txBody>
          <a:bodyPr/>
          <a:lstStyle/>
          <a:p>
            <a:fld id="{AB0018BF-1DEF-AF45-856A-D94288752618}" type="datetimeFigureOut">
              <a:rPr lang="x-none" smtClean="0"/>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fld>
            <a:endParaRPr lang="x-none"/>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Date Placeholder 3"/>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pic>
        <p:nvPicPr>
          <p:cNvPr id="7" name="Content Placeholder 4"/>
          <p:cNvPicPr>
            <a:picLocks noChangeAspect="1"/>
          </p:cNvPicPr>
          <p:nvPr userDrawn="1"/>
        </p:nvPicPr>
        <p:blipFill rotWithShape="1">
          <a:blip r:embed="rId2"/>
          <a:srcRect t="7737" b="7737"/>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5" name="Date Placeholder 4"/>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7" name="Date Placeholder 6"/>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8" name="Footer Placeholder 7"/>
          <p:cNvSpPr>
            <a:spLocks noGrp="1"/>
          </p:cNvSpPr>
          <p:nvPr>
            <p:ph type="ftr" sz="quarter" idx="11"/>
          </p:nvPr>
        </p:nvSpPr>
        <p:spPr/>
        <p:txBody>
          <a:bodyPr/>
          <a:lstStyle/>
          <a:p>
            <a:endParaRPr lang="x-none">
              <a:solidFill>
                <a:prstClr val="black">
                  <a:tint val="75000"/>
                </a:prstClr>
              </a:solidFill>
            </a:endParaRPr>
          </a:p>
        </p:txBody>
      </p:sp>
      <p:sp>
        <p:nvSpPr>
          <p:cNvPr id="9" name="Slide Number Placeholder 8"/>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Date Placeholder 2"/>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4" name="Footer Placeholder 3"/>
          <p:cNvSpPr>
            <a:spLocks noGrp="1"/>
          </p:cNvSpPr>
          <p:nvPr>
            <p:ph type="ftr" sz="quarter" idx="11"/>
          </p:nvPr>
        </p:nvSpPr>
        <p:spPr/>
        <p:txBody>
          <a:bodyPr/>
          <a:lstStyle/>
          <a:p>
            <a:endParaRPr lang="x-none">
              <a:solidFill>
                <a:prstClr val="black">
                  <a:tint val="75000"/>
                </a:prstClr>
              </a:solidFill>
            </a:endParaRPr>
          </a:p>
        </p:txBody>
      </p:sp>
      <p:sp>
        <p:nvSpPr>
          <p:cNvPr id="5" name="Slide Number Placeholder 4"/>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3" name="Footer Placeholder 2"/>
          <p:cNvSpPr>
            <a:spLocks noGrp="1"/>
          </p:cNvSpPr>
          <p:nvPr>
            <p:ph type="ftr" sz="quarter" idx="11"/>
          </p:nvPr>
        </p:nvSpPr>
        <p:spPr/>
        <p:txBody>
          <a:bodyPr/>
          <a:lstStyle/>
          <a:p>
            <a:endParaRPr lang="x-none">
              <a:solidFill>
                <a:prstClr val="black">
                  <a:tint val="75000"/>
                </a:prstClr>
              </a:solidFill>
            </a:endParaRPr>
          </a:p>
        </p:txBody>
      </p:sp>
      <p:sp>
        <p:nvSpPr>
          <p:cNvPr id="4" name="Slide Number Placeholder 3"/>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Date Placeholder 3"/>
          <p:cNvSpPr>
            <a:spLocks noGrp="1"/>
          </p:cNvSpPr>
          <p:nvPr>
            <p:ph type="dt" sz="half" idx="10"/>
          </p:nvPr>
        </p:nvSpPr>
        <p:spPr/>
        <p:txBody>
          <a:bodyPr/>
          <a:lstStyle/>
          <a:p>
            <a:fld id="{AB0018BF-1DEF-AF45-856A-D94288752618}" type="datetimeFigureOut">
              <a:rPr lang="x-none" smtClean="0"/>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fld>
            <a:endParaRPr lang="x-none"/>
          </a:p>
        </p:txBody>
      </p:sp>
      <p:pic>
        <p:nvPicPr>
          <p:cNvPr id="7" name="Content Placeholder 4"/>
          <p:cNvPicPr>
            <a:picLocks noChangeAspect="1"/>
          </p:cNvPicPr>
          <p:nvPr userDrawn="1"/>
        </p:nvPicPr>
        <p:blipFill rotWithShape="1">
          <a:blip r:embed="rId2"/>
          <a:srcRect t="7737" b="7737"/>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Date Placeholder 3"/>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Date Placeholder 3"/>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Date Placeholder 3"/>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pic>
        <p:nvPicPr>
          <p:cNvPr id="7" name="Content Placeholder 4"/>
          <p:cNvPicPr>
            <a:picLocks noChangeAspect="1"/>
          </p:cNvPicPr>
          <p:nvPr userDrawn="1"/>
        </p:nvPicPr>
        <p:blipFill rotWithShape="1">
          <a:blip r:embed="rId2"/>
          <a:srcRect t="7737" b="7737"/>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5" name="Date Placeholder 4"/>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7" name="Date Placeholder 6"/>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8" name="Footer Placeholder 7"/>
          <p:cNvSpPr>
            <a:spLocks noGrp="1"/>
          </p:cNvSpPr>
          <p:nvPr>
            <p:ph type="ftr" sz="quarter" idx="11"/>
          </p:nvPr>
        </p:nvSpPr>
        <p:spPr/>
        <p:txBody>
          <a:bodyPr/>
          <a:lstStyle/>
          <a:p>
            <a:endParaRPr lang="x-none">
              <a:solidFill>
                <a:prstClr val="black">
                  <a:tint val="75000"/>
                </a:prstClr>
              </a:solidFill>
            </a:endParaRPr>
          </a:p>
        </p:txBody>
      </p:sp>
      <p:sp>
        <p:nvSpPr>
          <p:cNvPr id="9" name="Slide Number Placeholder 8"/>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Date Placeholder 2"/>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4" name="Footer Placeholder 3"/>
          <p:cNvSpPr>
            <a:spLocks noGrp="1"/>
          </p:cNvSpPr>
          <p:nvPr>
            <p:ph type="ftr" sz="quarter" idx="11"/>
          </p:nvPr>
        </p:nvSpPr>
        <p:spPr/>
        <p:txBody>
          <a:bodyPr/>
          <a:lstStyle/>
          <a:p>
            <a:endParaRPr lang="x-none">
              <a:solidFill>
                <a:prstClr val="black">
                  <a:tint val="75000"/>
                </a:prstClr>
              </a:solidFill>
            </a:endParaRPr>
          </a:p>
        </p:txBody>
      </p:sp>
      <p:sp>
        <p:nvSpPr>
          <p:cNvPr id="5" name="Slide Number Placeholder 4"/>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3" name="Footer Placeholder 2"/>
          <p:cNvSpPr>
            <a:spLocks noGrp="1"/>
          </p:cNvSpPr>
          <p:nvPr>
            <p:ph type="ftr" sz="quarter" idx="11"/>
          </p:nvPr>
        </p:nvSpPr>
        <p:spPr/>
        <p:txBody>
          <a:bodyPr/>
          <a:lstStyle/>
          <a:p>
            <a:endParaRPr lang="x-none">
              <a:solidFill>
                <a:prstClr val="black">
                  <a:tint val="75000"/>
                </a:prstClr>
              </a:solidFill>
            </a:endParaRPr>
          </a:p>
        </p:txBody>
      </p:sp>
      <p:sp>
        <p:nvSpPr>
          <p:cNvPr id="4" name="Slide Number Placeholder 3"/>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B0018BF-1DEF-AF45-856A-D94288752618}" type="datetimeFigureOut">
              <a:rPr lang="x-none" smtClean="0"/>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0600755-D1C8-6B46-AEDB-81690690640B}" type="slidenum">
              <a:rPr lang="x-none" smtClean="0"/>
            </a:fld>
            <a:endParaRPr lang="x-none"/>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Date Placeholder 3"/>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Date Placeholder 3"/>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Date Placeholder 3"/>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pic>
        <p:nvPicPr>
          <p:cNvPr id="7" name="Content Placeholder 4"/>
          <p:cNvPicPr>
            <a:picLocks noChangeAspect="1"/>
          </p:cNvPicPr>
          <p:nvPr userDrawn="1"/>
        </p:nvPicPr>
        <p:blipFill rotWithShape="1">
          <a:blip r:embed="rId2"/>
          <a:srcRect t="7737" b="7737"/>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5" name="Date Placeholder 4"/>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7" name="Date Placeholder 6"/>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8" name="Footer Placeholder 7"/>
          <p:cNvSpPr>
            <a:spLocks noGrp="1"/>
          </p:cNvSpPr>
          <p:nvPr>
            <p:ph type="ftr" sz="quarter" idx="11"/>
          </p:nvPr>
        </p:nvSpPr>
        <p:spPr/>
        <p:txBody>
          <a:bodyPr/>
          <a:lstStyle/>
          <a:p>
            <a:endParaRPr lang="x-none">
              <a:solidFill>
                <a:prstClr val="black">
                  <a:tint val="75000"/>
                </a:prstClr>
              </a:solidFill>
            </a:endParaRPr>
          </a:p>
        </p:txBody>
      </p:sp>
      <p:sp>
        <p:nvSpPr>
          <p:cNvPr id="9" name="Slide Number Placeholder 8"/>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Date Placeholder 2"/>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4" name="Footer Placeholder 3"/>
          <p:cNvSpPr>
            <a:spLocks noGrp="1"/>
          </p:cNvSpPr>
          <p:nvPr>
            <p:ph type="ftr" sz="quarter" idx="11"/>
          </p:nvPr>
        </p:nvSpPr>
        <p:spPr/>
        <p:txBody>
          <a:bodyPr/>
          <a:lstStyle/>
          <a:p>
            <a:endParaRPr lang="x-none">
              <a:solidFill>
                <a:prstClr val="black">
                  <a:tint val="75000"/>
                </a:prstClr>
              </a:solidFill>
            </a:endParaRPr>
          </a:p>
        </p:txBody>
      </p:sp>
      <p:sp>
        <p:nvSpPr>
          <p:cNvPr id="5" name="Slide Number Placeholder 4"/>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5" name="Date Placeholder 4"/>
          <p:cNvSpPr>
            <a:spLocks noGrp="1"/>
          </p:cNvSpPr>
          <p:nvPr>
            <p:ph type="dt" sz="half" idx="10"/>
          </p:nvPr>
        </p:nvSpPr>
        <p:spPr/>
        <p:txBody>
          <a:bodyPr/>
          <a:lstStyle/>
          <a:p>
            <a:fld id="{AB0018BF-1DEF-AF45-856A-D94288752618}" type="datetimeFigureOut">
              <a:rPr lang="x-none" smtClean="0"/>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E0600755-D1C8-6B46-AEDB-81690690640B}" type="slidenum">
              <a:rPr lang="x-none" smtClean="0"/>
            </a:fld>
            <a:endParaRPr lang="x-none"/>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3" name="Footer Placeholder 2"/>
          <p:cNvSpPr>
            <a:spLocks noGrp="1"/>
          </p:cNvSpPr>
          <p:nvPr>
            <p:ph type="ftr" sz="quarter" idx="11"/>
          </p:nvPr>
        </p:nvSpPr>
        <p:spPr/>
        <p:txBody>
          <a:bodyPr/>
          <a:lstStyle/>
          <a:p>
            <a:endParaRPr lang="x-none">
              <a:solidFill>
                <a:prstClr val="black">
                  <a:tint val="75000"/>
                </a:prstClr>
              </a:solidFill>
            </a:endParaRPr>
          </a:p>
        </p:txBody>
      </p:sp>
      <p:sp>
        <p:nvSpPr>
          <p:cNvPr id="4" name="Slide Number Placeholder 3"/>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Date Placeholder 3"/>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Date Placeholder 3"/>
          <p:cNvSpPr>
            <a:spLocks noGrp="1"/>
          </p:cNvSpPr>
          <p:nvPr>
            <p:ph type="dt" sz="half" idx="10"/>
          </p:nvPr>
        </p:nvSpPr>
        <p:spPr/>
        <p:txBody>
          <a:body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p:cNvSpPr>
            <a:spLocks noGrp="1"/>
          </p:cNvSpPr>
          <p:nvPr>
            <p:ph type="sldNum" sz="quarter" idx="12"/>
          </p:nvPr>
        </p:nvSpPr>
        <p:spPr/>
        <p:txBody>
          <a:body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7" name="Date Placeholder 6"/>
          <p:cNvSpPr>
            <a:spLocks noGrp="1"/>
          </p:cNvSpPr>
          <p:nvPr>
            <p:ph type="dt" sz="half" idx="10"/>
          </p:nvPr>
        </p:nvSpPr>
        <p:spPr/>
        <p:txBody>
          <a:bodyPr/>
          <a:lstStyle/>
          <a:p>
            <a:fld id="{AB0018BF-1DEF-AF45-856A-D94288752618}" type="datetimeFigureOut">
              <a:rPr lang="x-none" smtClean="0"/>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E0600755-D1C8-6B46-AEDB-81690690640B}" type="slidenum">
              <a:rPr lang="x-none" smtClean="0"/>
            </a:fld>
            <a:endParaRPr lang="x-none"/>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Date Placeholder 2"/>
          <p:cNvSpPr>
            <a:spLocks noGrp="1"/>
          </p:cNvSpPr>
          <p:nvPr>
            <p:ph type="dt" sz="half" idx="10"/>
          </p:nvPr>
        </p:nvSpPr>
        <p:spPr/>
        <p:txBody>
          <a:bodyPr/>
          <a:lstStyle/>
          <a:p>
            <a:fld id="{AB0018BF-1DEF-AF45-856A-D94288752618}" type="datetimeFigureOut">
              <a:rPr lang="x-none" smtClean="0"/>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E0600755-D1C8-6B46-AEDB-81690690640B}" type="slidenum">
              <a:rPr lang="x-none" smtClean="0"/>
            </a:fld>
            <a:endParaRPr lang="x-none"/>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018BF-1DEF-AF45-856A-D94288752618}" type="datetimeFigureOut">
              <a:rPr lang="x-none" smtClean="0"/>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E0600755-D1C8-6B46-AEDB-81690690640B}" type="slidenum">
              <a:rPr lang="x-none" smtClean="0"/>
            </a:fld>
            <a:endParaRPr lang="x-none"/>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B0018BF-1DEF-AF45-856A-D94288752618}" type="datetimeFigureOut">
              <a:rPr lang="x-none" smtClean="0"/>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E0600755-D1C8-6B46-AEDB-81690690640B}" type="slidenum">
              <a:rPr lang="x-none" smtClean="0"/>
            </a:fld>
            <a:endParaRPr lang="x-none"/>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B0018BF-1DEF-AF45-856A-D94288752618}" type="datetimeFigureOut">
              <a:rPr lang="x-none" smtClean="0"/>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E0600755-D1C8-6B46-AEDB-81690690640B}" type="slidenum">
              <a:rPr lang="x-none" smtClean="0"/>
            </a:fld>
            <a:endParaRPr lang="x-none"/>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018BF-1DEF-AF45-856A-D94288752618}" type="datetimeFigureOut">
              <a:rPr lang="x-none" smtClean="0"/>
            </a:fld>
            <a:endParaRPr lang="x-non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00755-D1C8-6B46-AEDB-81690690640B}" type="slidenum">
              <a:rPr lang="x-none" smtClean="0"/>
            </a:fld>
            <a:endParaRPr 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x-non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018BF-1DEF-AF45-856A-D94288752618}" type="datetimeFigureOut">
              <a:rPr lang="x-none" smtClean="0">
                <a:solidFill>
                  <a:prstClr val="black">
                    <a:tint val="75000"/>
                  </a:prstClr>
                </a:solidFill>
              </a:rPr>
            </a:fld>
            <a:endParaRPr lang="x-none">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00755-D1C8-6B46-AEDB-81690690640B}" type="slidenum">
              <a:rPr lang="x-none" smtClean="0">
                <a:solidFill>
                  <a:prstClr val="black">
                    <a:tint val="75000"/>
                  </a:prstClr>
                </a:solidFill>
              </a:rPr>
            </a:fld>
            <a:endParaRPr lang="x-none">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2.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5.wmf"/><Relationship Id="rId2" Type="http://schemas.openxmlformats.org/officeDocument/2006/relationships/image" Target="../media/image12.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2.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1" name="Picture 5" descr="flowers_frame"/>
          <p:cNvPicPr>
            <a:picLocks noChangeAspect="1" noChangeArrowheads="1"/>
          </p:cNvPicPr>
          <p:nvPr>
            <p:ph sz="half" idx="2"/>
          </p:nvPr>
        </p:nvPicPr>
        <p:blipFill>
          <a:blip r:embed="rId1">
            <a:extLst>
              <a:ext uri="{28A0092B-C50C-407E-A947-70E740481C1C}">
                <a14:useLocalDpi xmlns:a14="http://schemas.microsoft.com/office/drawing/2010/main" val="0"/>
              </a:ext>
            </a:extLst>
          </a:blip>
          <a:srcRect/>
          <a:stretch>
            <a:fillRect/>
          </a:stretch>
        </p:blipFill>
        <p:spPr bwMode="auto">
          <a:xfrm>
            <a:off x="0" y="0"/>
            <a:ext cx="12531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tdongvang"/>
          <p:cNvPicPr>
            <a:picLocks noChangeAspect="1"/>
          </p:cNvPicPr>
          <p:nvPr/>
        </p:nvPicPr>
        <p:blipFill>
          <a:blip r:embed="rId2">
            <a:clrChange>
              <a:clrFrom>
                <a:srgbClr val="FFFFFF"/>
              </a:clrFrom>
              <a:clrTo>
                <a:srgbClr val="FFFFFF">
                  <a:alpha val="0"/>
                </a:srgbClr>
              </a:clrTo>
            </a:clrChange>
            <a:lum bright="6000" contrast="1999"/>
          </a:blip>
          <a:stretch>
            <a:fillRect/>
          </a:stretch>
        </p:blipFill>
        <p:spPr>
          <a:xfrm>
            <a:off x="2432050" y="55563"/>
            <a:ext cx="6934200" cy="6858000"/>
          </a:xfrm>
          <a:prstGeom prst="rect">
            <a:avLst/>
          </a:prstGeom>
          <a:noFill/>
          <a:ln w="9525">
            <a:noFill/>
          </a:ln>
        </p:spPr>
      </p:pic>
      <p:sp>
        <p:nvSpPr>
          <p:cNvPr id="8195" name="WordArt 6"/>
          <p:cNvSpPr>
            <a:spLocks noTextEdit="1"/>
          </p:cNvSpPr>
          <p:nvPr/>
        </p:nvSpPr>
        <p:spPr>
          <a:xfrm>
            <a:off x="3200400" y="609600"/>
            <a:ext cx="5562600" cy="5334000"/>
          </a:xfrm>
          <a:prstGeom prst="rect">
            <a:avLst/>
          </a:prstGeom>
        </p:spPr>
        <p:txBody>
          <a:bodyPr wrap="none" fromWordArt="1">
            <a:prstTxWarp prst="textArchUp">
              <a:avLst>
                <a:gd name="adj" fmla="val 9328220"/>
              </a:avLst>
            </a:prstTxWarp>
            <a:normAutofit/>
          </a:bodyPr>
          <a:p>
            <a:pPr algn="ctr"/>
            <a:r>
              <a:rPr lang="en-GB" altLang="en-US" sz="2800">
                <a:ln w="9525" cap="flat" cmpd="sng">
                  <a:solidFill>
                    <a:srgbClr val="0099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NHIỆT LIỆT CHÀO MỪNG QUÝ THẦY CÔ VỀ DỰ TIẾT HỌC HÔM NAY </a:t>
            </a:r>
            <a:endParaRPr lang="en-GB" altLang="en-US" sz="2800">
              <a:ln w="9525" cap="flat" cmpd="sng">
                <a:solidFill>
                  <a:srgbClr val="0099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8196" name="WordArt 8"/>
          <p:cNvSpPr>
            <a:spLocks noTextEdit="1"/>
          </p:cNvSpPr>
          <p:nvPr/>
        </p:nvSpPr>
        <p:spPr>
          <a:xfrm>
            <a:off x="3886200" y="2349500"/>
            <a:ext cx="4191000" cy="1809750"/>
          </a:xfrm>
          <a:prstGeom prst="rect">
            <a:avLst/>
          </a:prstGeom>
        </p:spPr>
        <p:txBody>
          <a:bodyPr wrap="none" fromWordArt="1">
            <a:prstTxWarp prst="textPlain">
              <a:avLst>
                <a:gd name="adj" fmla="val 50000"/>
              </a:avLst>
            </a:prstTxWarp>
            <a:normAutofit/>
          </a:bodyPr>
          <a:p>
            <a:pPr algn="ctr"/>
            <a:r>
              <a:rPr lang="en-GB" altLang="en-US" sz="3200" b="1">
                <a:ln w="12700" cap="flat" cmpd="sng">
                  <a:solidFill>
                    <a:srgbClr val="FB3109"/>
                  </a:solidFill>
                  <a:prstDash val="solid"/>
                  <a:headEnd type="none" w="med" len="med"/>
                  <a:tailEnd type="none" w="med" len="med"/>
                </a:ln>
                <a:solidFill>
                  <a:srgbClr val="000000"/>
                </a:solidFill>
                <a:effectLst>
                  <a:outerShdw dist="35921" dir="2699999" sy="50000" kx="2115830" algn="bl" rotWithShape="0">
                    <a:srgbClr val="C0C0C0">
                      <a:alpha val="79999"/>
                    </a:srgbClr>
                  </a:outerShdw>
                </a:effectLst>
                <a:latin typeface="UTM A&amp;S Graceland" charset="0"/>
                <a:ea typeface="UTM A&amp;S Graceland" charset="0"/>
              </a:rPr>
              <a:t>Môn: Lịch Sử </a:t>
            </a:r>
            <a:endParaRPr lang="en-GB" altLang="en-US" sz="3200" b="1">
              <a:ln w="12700" cap="flat" cmpd="sng">
                <a:solidFill>
                  <a:srgbClr val="FB3109"/>
                </a:solidFill>
                <a:prstDash val="solid"/>
                <a:headEnd type="none" w="med" len="med"/>
                <a:tailEnd type="none" w="med" len="med"/>
              </a:ln>
              <a:solidFill>
                <a:srgbClr val="000000"/>
              </a:solidFill>
              <a:effectLst>
                <a:outerShdw dist="35921" dir="2699999" sy="50000" kx="2115830" algn="bl" rotWithShape="0">
                  <a:srgbClr val="C0C0C0">
                    <a:alpha val="79999"/>
                  </a:srgbClr>
                </a:outerShdw>
              </a:effectLst>
              <a:latin typeface="UTM A&amp;S Graceland" charset="0"/>
              <a:ea typeface="UTM A&amp;S Graceland" charset="0"/>
            </a:endParaRPr>
          </a:p>
          <a:p>
            <a:pPr algn="ctr"/>
            <a:r>
              <a:rPr lang="en-GB" altLang="en-US" sz="3200" b="1">
                <a:ln w="12700" cap="flat" cmpd="sng">
                  <a:solidFill>
                    <a:srgbClr val="FB3109"/>
                  </a:solidFill>
                  <a:prstDash val="solid"/>
                  <a:headEnd type="none" w="med" len="med"/>
                  <a:tailEnd type="none" w="med" len="med"/>
                </a:ln>
                <a:solidFill>
                  <a:srgbClr val="000000"/>
                </a:solidFill>
                <a:effectLst>
                  <a:outerShdw dist="35921" dir="2699999" sy="50000" kx="2115830" algn="bl" rotWithShape="0">
                    <a:srgbClr val="C0C0C0">
                      <a:alpha val="79999"/>
                    </a:srgbClr>
                  </a:outerShdw>
                </a:effectLst>
                <a:latin typeface="UTM A&amp;S Graceland" charset="0"/>
                <a:ea typeface="UTM A&amp;S Graceland" charset="0"/>
              </a:rPr>
              <a:t>Lớp 6B</a:t>
            </a:r>
            <a:endParaRPr lang="en-GB" altLang="en-US" sz="3200" b="1">
              <a:ln w="12700" cap="flat" cmpd="sng">
                <a:solidFill>
                  <a:srgbClr val="FB3109"/>
                </a:solidFill>
                <a:prstDash val="solid"/>
                <a:headEnd type="none" w="med" len="med"/>
                <a:tailEnd type="none" w="med" len="med"/>
              </a:ln>
              <a:solidFill>
                <a:srgbClr val="000000"/>
              </a:solidFill>
              <a:effectLst>
                <a:outerShdw dist="35921" dir="2699999" sy="50000" kx="2115830" algn="bl" rotWithShape="0">
                  <a:srgbClr val="C0C0C0">
                    <a:alpha val="79999"/>
                  </a:srgbClr>
                </a:outerShdw>
              </a:effectLst>
              <a:latin typeface="UTM A&amp;S Graceland" charset="0"/>
              <a:ea typeface="UTM A&amp;S Graceland" charset="0"/>
            </a:endParaRPr>
          </a:p>
        </p:txBody>
      </p:sp>
      <p:sp>
        <p:nvSpPr>
          <p:cNvPr id="2053" name="TextBox 1"/>
          <p:cNvSpPr txBox="1">
            <a:spLocks noChangeArrowheads="1"/>
          </p:cNvSpPr>
          <p:nvPr/>
        </p:nvSpPr>
        <p:spPr bwMode="auto">
          <a:xfrm>
            <a:off x="1223963" y="4779963"/>
            <a:ext cx="9215438" cy="521970"/>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rgbClr val="FF0000"/>
                </a:solidFill>
                <a:effectLst/>
                <a:uLnTx/>
                <a:uFillTx/>
                <a:latin typeface="UTM A&amp;S Graceland"/>
                <a:ea typeface="+mn-ea"/>
                <a:cs typeface="+mn-cs"/>
              </a:rPr>
              <a:t>Giáo</a:t>
            </a:r>
            <a:r>
              <a:rPr kumimoji="0" lang="en-US" sz="2800" b="1" i="0" u="none" strike="noStrike" kern="1200" cap="none" spc="0" normalizeH="0" baseline="0" noProof="0" dirty="0">
                <a:ln>
                  <a:noFill/>
                </a:ln>
                <a:solidFill>
                  <a:srgbClr val="FF0000"/>
                </a:solidFill>
                <a:effectLst/>
                <a:uLnTx/>
                <a:uFillTx/>
                <a:latin typeface="UTM A&amp;S Graceland"/>
                <a:ea typeface="+mn-ea"/>
                <a:cs typeface="+mn-cs"/>
              </a:rPr>
              <a:t> </a:t>
            </a:r>
            <a:r>
              <a:rPr kumimoji="0" lang="en-US" sz="2800" b="1" i="0" u="none" strike="noStrike" kern="1200" cap="none" spc="0" normalizeH="0" baseline="0" noProof="0" dirty="0" err="1">
                <a:ln>
                  <a:noFill/>
                </a:ln>
                <a:solidFill>
                  <a:srgbClr val="FF0000"/>
                </a:solidFill>
                <a:effectLst/>
                <a:uLnTx/>
                <a:uFillTx/>
                <a:latin typeface="UTM A&amp;S Graceland"/>
                <a:ea typeface="+mn-ea"/>
                <a:cs typeface="+mn-cs"/>
              </a:rPr>
              <a:t>viên</a:t>
            </a:r>
            <a:r>
              <a:rPr kumimoji="0" lang="en-US" sz="2800" b="1" i="0" u="none" strike="noStrike" kern="1200" cap="none" spc="0" normalizeH="0" baseline="0" noProof="0" dirty="0">
                <a:ln>
                  <a:noFill/>
                </a:ln>
                <a:solidFill>
                  <a:srgbClr val="FF0000"/>
                </a:solidFill>
                <a:effectLst/>
                <a:uLnTx/>
                <a:uFillTx/>
                <a:latin typeface="UTM A&amp;S Graceland"/>
                <a:ea typeface="+mn-ea"/>
                <a:cs typeface="+mn-cs"/>
              </a:rPr>
              <a:t>: </a:t>
            </a:r>
            <a:r>
              <a:rPr kumimoji="0" lang="en-US" sz="2800" b="1" i="0" u="none" strike="noStrike" kern="1200" cap="none" spc="0" normalizeH="0" baseline="0" noProof="0" dirty="0" err="1">
                <a:ln>
                  <a:noFill/>
                </a:ln>
                <a:solidFill>
                  <a:srgbClr val="FF0000"/>
                </a:solidFill>
                <a:effectLst/>
                <a:uLnTx/>
                <a:uFillTx/>
                <a:latin typeface="UTM A&amp;S Graceland"/>
                <a:ea typeface="+mn-ea"/>
                <a:cs typeface="+mn-cs"/>
              </a:rPr>
              <a:t>Nguyễn</a:t>
            </a:r>
            <a:r>
              <a:rPr kumimoji="0" lang="en-US" sz="2800" b="1" i="0" u="none" strike="noStrike" kern="1200" cap="none" spc="0" normalizeH="0" baseline="0" noProof="0" dirty="0">
                <a:ln>
                  <a:noFill/>
                </a:ln>
                <a:solidFill>
                  <a:srgbClr val="FF0000"/>
                </a:solidFill>
                <a:effectLst/>
                <a:uLnTx/>
                <a:uFillTx/>
                <a:latin typeface="UTM A&amp;S Graceland"/>
                <a:ea typeface="+mn-ea"/>
                <a:cs typeface="+mn-cs"/>
              </a:rPr>
              <a:t> </a:t>
            </a:r>
            <a:r>
              <a:rPr kumimoji="0" lang="en-GB" altLang="en-US" sz="2800" b="1" i="0" u="none" strike="noStrike" kern="1200" cap="none" spc="0" normalizeH="0" baseline="0" noProof="0" dirty="0" err="1">
                <a:ln>
                  <a:noFill/>
                </a:ln>
                <a:solidFill>
                  <a:srgbClr val="FF0000"/>
                </a:solidFill>
                <a:effectLst/>
                <a:uLnTx/>
                <a:uFillTx/>
                <a:latin typeface="UTM A&amp;S Graceland"/>
                <a:ea typeface="+mn-ea"/>
                <a:cs typeface="+mn-cs"/>
              </a:rPr>
              <a:t>Thị Tuyết Thanh</a:t>
            </a:r>
            <a:endParaRPr kumimoji="0" lang="en-GB" altLang="en-US" sz="2800" b="1" i="0" u="none" strike="noStrike" kern="1200" cap="none" spc="0" normalizeH="0" baseline="0" noProof="0" dirty="0" err="1">
              <a:ln>
                <a:noFill/>
              </a:ln>
              <a:solidFill>
                <a:srgbClr val="FF0000"/>
              </a:solidFill>
              <a:effectLst/>
              <a:uLnTx/>
              <a:uFillTx/>
              <a:latin typeface="UTM A&amp;S Graceland"/>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3074"/>
                                        </p:tgtEl>
                                        <p:attrNameLst>
                                          <p:attrName>r</p:attrName>
                                        </p:attrNameLst>
                                      </p:cBhvr>
                                    </p:animRot>
                                  </p:childTnLst>
                                </p:cTn>
                              </p:par>
                              <p:par>
                                <p:cTn id="7" presetID="12" presetClass="entr" presetSubtype="4"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animEffect transition="in" filter="slide(fromBottom)">
                                      <p:cBhvr>
                                        <p:cTn id="9" dur="500"/>
                                        <p:tgtEl>
                                          <p:spTgt spid="8196"/>
                                        </p:tgtEl>
                                      </p:cBhvr>
                                    </p:animEffect>
                                  </p:childTnLst>
                                </p:cTn>
                              </p:par>
                              <p:par>
                                <p:cTn id="10" presetID="22" presetClass="emph" presetSubtype="0" repeatCount="indefinite" fill="hold" nodeType="withEffect">
                                  <p:stCondLst>
                                    <p:cond delay="0"/>
                                  </p:stCondLst>
                                  <p:endCondLst>
                                    <p:cond evt="onNext" delay="0">
                                      <p:tgtEl>
                                        <p:sldTgt/>
                                      </p:tgtEl>
                                    </p:cond>
                                  </p:endCondLst>
                                  <p:childTnLst>
                                    <p:animClr clrSpc="hsl" dir="cw">
                                      <p:cBhvr override="childStyle">
                                        <p:cTn id="11" dur="500" fill="hold"/>
                                        <p:tgtEl>
                                          <p:spTgt spid="8195"/>
                                        </p:tgtEl>
                                        <p:attrNameLst>
                                          <p:attrName>style.color</p:attrName>
                                        </p:attrNameLst>
                                      </p:cBhvr>
                                      <p:by>
                                        <p:hsl h="-7199925" s="0" l="0"/>
                                      </p:by>
                                    </p:animClr>
                                    <p:animClr clrSpc="hsl" dir="cw">
                                      <p:cBhvr>
                                        <p:cTn id="12" dur="500" fill="hold"/>
                                        <p:tgtEl>
                                          <p:spTgt spid="8195"/>
                                        </p:tgtEl>
                                        <p:attrNameLst>
                                          <p:attrName>fillcolor</p:attrName>
                                        </p:attrNameLst>
                                      </p:cBhvr>
                                      <p:by>
                                        <p:hsl h="-7199925" s="0" l="0"/>
                                      </p:by>
                                    </p:animClr>
                                    <p:animClr clrSpc="hsl" dir="cw">
                                      <p:cBhvr>
                                        <p:cTn id="13" dur="500" fill="hold"/>
                                        <p:tgtEl>
                                          <p:spTgt spid="8195"/>
                                        </p:tgtEl>
                                        <p:attrNameLst>
                                          <p:attrName>stroke.color</p:attrName>
                                        </p:attrNameLst>
                                      </p:cBhvr>
                                      <p:by>
                                        <p:hsl h="-7199925" s="0" l="0"/>
                                      </p:by>
                                    </p:animClr>
                                    <p:set>
                                      <p:cBhvr>
                                        <p:cTn id="14" dur="500" fill="hold"/>
                                        <p:tgtEl>
                                          <p:spTgt spid="81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9"/>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39370"/>
            <a:ext cx="12192000" cy="6894195"/>
          </a:xfrm>
          <a:prstGeom prst="rect">
            <a:avLst/>
          </a:prstGeom>
        </p:spPr>
      </p:pic>
      <p:sp>
        <p:nvSpPr>
          <p:cNvPr id="11" name="Title 10"/>
          <p:cNvSpPr>
            <a:spLocks noGrp="1"/>
          </p:cNvSpPr>
          <p:nvPr>
            <p:ph type="title"/>
          </p:nvPr>
        </p:nvSpPr>
        <p:spPr/>
        <p:txBody>
          <a:bodyPr/>
          <a:p>
            <a:endParaRPr lang="en-GB" altLang="en-US"/>
          </a:p>
        </p:txBody>
      </p:sp>
      <p:cxnSp>
        <p:nvCxnSpPr>
          <p:cNvPr id="5" name="Straight Connector 4"/>
          <p:cNvCxnSpPr/>
          <p:nvPr/>
        </p:nvCxnSpPr>
        <p:spPr>
          <a:xfrm>
            <a:off x="6107290" y="857955"/>
            <a:ext cx="33866" cy="600004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6214" y="1328550"/>
            <a:ext cx="5690250" cy="941796"/>
          </a:xfrm>
          <a:prstGeom prst="rect">
            <a:avLst/>
          </a:prstGeom>
        </p:spPr>
        <p:txBody>
          <a:bodyPr wrap="square">
            <a:spAutoFit/>
          </a:bodyPr>
          <a:lstStyle/>
          <a:p>
            <a:pPr algn="just">
              <a:lnSpc>
                <a:spcPct val="115000"/>
              </a:lnSpc>
              <a:spcAft>
                <a:spcPts val="1000"/>
              </a:spcAft>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-Ai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Cập</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Lưỡng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sông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sông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Nin, Ơ-</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phơ</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rát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Ti-</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gơ</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rơ</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prstClr val="black"/>
              </a:solidFill>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2"/>
          <a:srcRect r="963"/>
          <a:stretch>
            <a:fillRect/>
          </a:stretch>
        </p:blipFill>
        <p:spPr>
          <a:xfrm rot="12870486" flipV="1">
            <a:off x="10956160" y="367088"/>
            <a:ext cx="1501201" cy="1104278"/>
          </a:xfrm>
          <a:prstGeom prst="rect">
            <a:avLst/>
          </a:prstGeom>
        </p:spPr>
      </p:pic>
      <p:sp>
        <p:nvSpPr>
          <p:cNvPr id="8" name="TextBox 7"/>
          <p:cNvSpPr txBox="1"/>
          <p:nvPr/>
        </p:nvSpPr>
        <p:spPr>
          <a:xfrm>
            <a:off x="1745425" y="19956"/>
            <a:ext cx="9033114" cy="707886"/>
          </a:xfrm>
          <a:prstGeom prst="rect">
            <a:avLst/>
          </a:prstGeom>
          <a:noFill/>
        </p:spPr>
        <p:txBody>
          <a:bodyPr wrap="none" rtlCol="0">
            <a:spAutoFit/>
          </a:bodyPr>
          <a:lstStyle/>
          <a:p>
            <a:r>
              <a:rPr lang="en-US" sz="4000" b="1" dirty="0" err="1" smtClean="0">
                <a:solidFill>
                  <a:srgbClr val="002060"/>
                </a:solidFill>
                <a:latin typeface="Times New Roman" panose="02020603050405020304" pitchFamily="18" charset="0"/>
                <a:cs typeface="Times New Roman" panose="02020603050405020304" pitchFamily="18" charset="0"/>
              </a:rPr>
              <a:t>Bài</a:t>
            </a:r>
            <a:r>
              <a:rPr lang="en-US" sz="4000" b="1" dirty="0" smtClean="0">
                <a:solidFill>
                  <a:srgbClr val="002060"/>
                </a:solidFill>
                <a:latin typeface="Times New Roman" panose="02020603050405020304" pitchFamily="18" charset="0"/>
                <a:cs typeface="Times New Roman" panose="02020603050405020304" pitchFamily="18" charset="0"/>
              </a:rPr>
              <a:t> 6. AI CẬP VÀ LƯỠNG HÀ CỔ ĐẠI</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93339" y="654785"/>
            <a:ext cx="6096000" cy="769441"/>
          </a:xfrm>
          <a:prstGeom prst="rect">
            <a:avLst/>
          </a:prstGeom>
        </p:spPr>
        <p:txBody>
          <a:bodyPr>
            <a:spAutoFit/>
          </a:bodyPr>
          <a:lstStyle/>
          <a:p>
            <a:pPr marL="514350" indent="-514350" algn="ctr">
              <a:buAutoNum type="romanUcPeriod"/>
            </a:pPr>
            <a:r>
              <a:rPr lang="en-US" sz="2200" b="1" smtClean="0">
                <a:solidFill>
                  <a:srgbClr val="FF0000"/>
                </a:solidFill>
                <a:latin typeface="Times New Roman" panose="02020603050405020304" pitchFamily="18" charset="0"/>
                <a:cs typeface="Times New Roman" panose="02020603050405020304" pitchFamily="18" charset="0"/>
              </a:rPr>
              <a:t>ĐIỀU </a:t>
            </a:r>
            <a:r>
              <a:rPr lang="en-US" sz="2200" b="1">
                <a:solidFill>
                  <a:srgbClr val="FF0000"/>
                </a:solidFill>
                <a:latin typeface="Times New Roman" panose="02020603050405020304" pitchFamily="18" charset="0"/>
                <a:cs typeface="Times New Roman" panose="02020603050405020304" pitchFamily="18" charset="0"/>
              </a:rPr>
              <a:t>KIỆN TỰ NHIÊN CỦA </a:t>
            </a:r>
            <a:r>
              <a:rPr lang="en-US" sz="2200" b="1">
                <a:solidFill>
                  <a:srgbClr val="FF0000"/>
                </a:solidFill>
                <a:latin typeface="Times New Roman" panose="02020603050405020304" pitchFamily="18" charset="0"/>
                <a:cs typeface="Times New Roman" panose="02020603050405020304" pitchFamily="18" charset="0"/>
              </a:rPr>
              <a:t>AI </a:t>
            </a:r>
            <a:r>
              <a:rPr lang="en-US" sz="2200" b="1" smtClean="0">
                <a:solidFill>
                  <a:srgbClr val="FF0000"/>
                </a:solidFill>
                <a:latin typeface="Times New Roman" panose="02020603050405020304" pitchFamily="18" charset="0"/>
                <a:cs typeface="Times New Roman" panose="02020603050405020304" pitchFamily="18" charset="0"/>
              </a:rPr>
              <a:t>CẬP </a:t>
            </a:r>
            <a:r>
              <a:rPr lang="en-US" sz="2200" b="1">
                <a:solidFill>
                  <a:srgbClr val="FF0000"/>
                </a:solidFill>
                <a:latin typeface="Times New Roman" panose="02020603050405020304" pitchFamily="18" charset="0"/>
                <a:cs typeface="Times New Roman" panose="02020603050405020304" pitchFamily="18" charset="0"/>
              </a:rPr>
              <a:t>VÀ LƯỠNG HÀ</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189339" y="857955"/>
            <a:ext cx="5618348" cy="1569660"/>
          </a:xfrm>
          <a:prstGeom prst="rect">
            <a:avLst/>
          </a:prstGeom>
        </p:spPr>
        <p:txBody>
          <a:bodyPr wrap="square">
            <a:spAutoFit/>
          </a:bodyPr>
          <a:lstStyle/>
          <a:p>
            <a:pPr lvl="0" algn="just"/>
            <a:r>
              <a:rPr lang="en-US" sz="2400">
                <a:solidFill>
                  <a:prstClr val="black"/>
                </a:solidFill>
                <a:latin typeface="Times New Roman" panose="02020603050405020304" pitchFamily="18" charset="0"/>
                <a:cs typeface="Times New Roman" panose="02020603050405020304" pitchFamily="18" charset="0"/>
              </a:rPr>
              <a:t>2. Quan sát lược đồ 6.1 và đọc ngữ liệu SGK, cho biết điều kiện tự nhiên đã tác động như thế nào đến sự hình thành các nền văn minh Ai Cập, Lưỡng Hà?</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6167114" y="2427615"/>
            <a:ext cx="5830383" cy="4299639"/>
          </a:xfrm>
          <a:prstGeom prst="rect">
            <a:avLst/>
          </a:prstGeom>
        </p:spPr>
        <p:txBody>
          <a:bodyPr wrap="square">
            <a:spAutoFit/>
          </a:bodyPr>
          <a:lstStyle/>
          <a:p>
            <a:pPr algn="just">
              <a:lnSpc>
                <a:spcPct val="115000"/>
              </a:lnSpc>
              <a:spcAft>
                <a:spcPts val="1000"/>
              </a:spcAft>
            </a:pP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nền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minh Ai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Cập</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buôn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sớm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nền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minh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minh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vụ</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156716" y="2270360"/>
            <a:ext cx="5968142" cy="3415030"/>
          </a:xfrm>
          <a:prstGeom prst="rect">
            <a:avLst/>
          </a:prstGeom>
        </p:spPr>
        <p:txBody>
          <a:bodyPr wrap="square">
            <a:spAutoFit/>
          </a:bodyPr>
          <a:lstStyle/>
          <a:p>
            <a:pPr algn="just"/>
            <a:r>
              <a:rPr lang="en-US" sz="2400" b="1">
                <a:latin typeface="Times New Roman" panose="02020603050405020304" pitchFamily="18" charset="0"/>
                <a:ea typeface="Calibri" panose="020F0502020204030204" pitchFamily="34" charset="0"/>
                <a:cs typeface="Times New Roman" panose="02020603050405020304" pitchFamily="18" charset="0"/>
              </a:rPr>
              <a:t>-</a:t>
            </a:r>
            <a:r>
              <a:rPr lang="en-US" sz="2400" b="1" smtClean="0">
                <a:latin typeface="Times New Roman" panose="02020603050405020304" pitchFamily="18" charset="0"/>
                <a:ea typeface="Calibri" panose="020F0502020204030204" pitchFamily="34" charset="0"/>
                <a:cs typeface="Times New Roman" panose="02020603050405020304" pitchFamily="18" charset="0"/>
              </a:rPr>
              <a:t>Tác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nền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latin typeface="Times New Roman" panose="02020603050405020304" pitchFamily="18" charset="0"/>
                <a:ea typeface="Calibri" panose="020F0502020204030204" pitchFamily="34" charset="0"/>
                <a:cs typeface="Times New Roman" panose="02020603050405020304" pitchFamily="18" charset="0"/>
              </a:rPr>
              <a:t> minh Ai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Cập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Lưỡng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Hà</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buôn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bán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sớm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nền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latin typeface="Times New Roman" panose="02020603050405020304" pitchFamily="18" charset="0"/>
                <a:ea typeface="Calibri" panose="020F0502020204030204" pitchFamily="34" charset="0"/>
                <a:cs typeface="Times New Roman" panose="02020603050405020304" pitchFamily="18" charset="0"/>
              </a:rPr>
              <a:t> minh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sắt</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xã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latin typeface="Times New Roman" panose="02020603050405020304" pitchFamily="18" charset="0"/>
                <a:ea typeface="Calibri" panose="020F0502020204030204" pitchFamily="34" charset="0"/>
                <a:cs typeface="Times New Roman" panose="02020603050405020304" pitchFamily="18" charset="0"/>
              </a:rPr>
              <a:t> minh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vụ</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3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grpId="1" nodeType="clickEffect">
                                  <p:stCondLst>
                                    <p:cond delay="0"/>
                                  </p:stCondLst>
                                  <p:childTnLst>
                                    <p:animEffect transition="out" filter="wipe(down)">
                                      <p:cBhvr>
                                        <p:cTn id="11" dur="180" accel="50000">
                                          <p:stCondLst>
                                            <p:cond delay="1820"/>
                                          </p:stCondLst>
                                        </p:cTn>
                                        <p:tgtEl>
                                          <p:spTgt spid="9"/>
                                        </p:tgtEl>
                                      </p:cBhvr>
                                    </p:animEffect>
                                    <p:anim calcmode="lin" valueType="num">
                                      <p:cBhvr>
                                        <p:cTn id="12"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19" dur="26">
                                          <p:stCondLst>
                                            <p:cond delay="620"/>
                                          </p:stCondLst>
                                        </p:cTn>
                                        <p:tgtEl>
                                          <p:spTgt spid="9"/>
                                        </p:tgtEl>
                                      </p:cBhvr>
                                      <p:to x="100000" y="60000"/>
                                    </p:animScale>
                                    <p:animScale>
                                      <p:cBhvr>
                                        <p:cTn id="20" dur="166" decel="50000">
                                          <p:stCondLst>
                                            <p:cond delay="64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set>
                                      <p:cBhvr>
                                        <p:cTn id="27" dur="1" fill="hold">
                                          <p:stCondLst>
                                            <p:cond delay="19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p>
            <a:endParaRPr lang="en-GB" altLang="en-US"/>
          </a:p>
        </p:txBody>
      </p:sp>
      <p:cxnSp>
        <p:nvCxnSpPr>
          <p:cNvPr id="5" name="Straight Connector 4"/>
          <p:cNvCxnSpPr/>
          <p:nvPr/>
        </p:nvCxnSpPr>
        <p:spPr>
          <a:xfrm>
            <a:off x="6107290" y="857955"/>
            <a:ext cx="33866" cy="600004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6214" y="1328550"/>
            <a:ext cx="5690250" cy="941796"/>
          </a:xfrm>
          <a:prstGeom prst="rect">
            <a:avLst/>
          </a:prstGeom>
        </p:spPr>
        <p:txBody>
          <a:bodyPr wrap="square">
            <a:spAutoFit/>
          </a:bodyPr>
          <a:lstStyle/>
          <a:p>
            <a:pPr algn="just">
              <a:lnSpc>
                <a:spcPct val="115000"/>
              </a:lnSpc>
              <a:spcAft>
                <a:spcPts val="1000"/>
              </a:spcAft>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-Ai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Cập</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Lưỡng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sông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sông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Nin, Ơ-</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phơ</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rát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Ti-</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gơ</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rơ</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prstClr val="black"/>
              </a:solidFill>
              <a:ea typeface="Calibri" panose="020F0502020204030204" pitchFamily="34" charset="0"/>
              <a:cs typeface="Times New Roman" panose="02020603050405020304" pitchFamily="18" charset="0"/>
            </a:endParaRPr>
          </a:p>
        </p:txBody>
      </p:sp>
      <p:sp>
        <p:nvSpPr>
          <p:cNvPr id="8" name="TextBox 7"/>
          <p:cNvSpPr txBox="1"/>
          <p:nvPr/>
        </p:nvSpPr>
        <p:spPr>
          <a:xfrm>
            <a:off x="1745425" y="19956"/>
            <a:ext cx="9033114" cy="707886"/>
          </a:xfrm>
          <a:prstGeom prst="rect">
            <a:avLst/>
          </a:prstGeom>
          <a:noFill/>
        </p:spPr>
        <p:txBody>
          <a:bodyPr wrap="none" rtlCol="0">
            <a:spAutoFit/>
          </a:bodyPr>
          <a:lstStyle/>
          <a:p>
            <a:r>
              <a:rPr lang="en-US" sz="4000" b="1" dirty="0" err="1" smtClean="0">
                <a:solidFill>
                  <a:srgbClr val="002060"/>
                </a:solidFill>
                <a:latin typeface="Times New Roman" panose="02020603050405020304" pitchFamily="18" charset="0"/>
                <a:cs typeface="Times New Roman" panose="02020603050405020304" pitchFamily="18" charset="0"/>
              </a:rPr>
              <a:t>Bài</a:t>
            </a:r>
            <a:r>
              <a:rPr lang="en-US" sz="4000" b="1" dirty="0" smtClean="0">
                <a:solidFill>
                  <a:srgbClr val="002060"/>
                </a:solidFill>
                <a:latin typeface="Times New Roman" panose="02020603050405020304" pitchFamily="18" charset="0"/>
                <a:cs typeface="Times New Roman" panose="02020603050405020304" pitchFamily="18" charset="0"/>
              </a:rPr>
              <a:t> 6. AI CẬP VÀ LƯỠNG HÀ CỔ ĐẠI</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93339" y="654785"/>
            <a:ext cx="6096000" cy="769441"/>
          </a:xfrm>
          <a:prstGeom prst="rect">
            <a:avLst/>
          </a:prstGeom>
        </p:spPr>
        <p:txBody>
          <a:bodyPr>
            <a:spAutoFit/>
          </a:bodyPr>
          <a:lstStyle/>
          <a:p>
            <a:pPr marL="514350" indent="-514350" algn="ctr">
              <a:buFontTx/>
              <a:buAutoNum type="romanUcPeriod"/>
            </a:pPr>
            <a:r>
              <a:rPr lang="en-US" sz="2200" b="1" smtClean="0">
                <a:solidFill>
                  <a:srgbClr val="FF0000"/>
                </a:solidFill>
                <a:latin typeface="Times New Roman" panose="02020603050405020304" pitchFamily="18" charset="0"/>
                <a:cs typeface="Times New Roman" panose="02020603050405020304" pitchFamily="18" charset="0"/>
              </a:rPr>
              <a:t>ĐIỀU </a:t>
            </a:r>
            <a:r>
              <a:rPr lang="en-US" sz="2200" b="1">
                <a:solidFill>
                  <a:srgbClr val="FF0000"/>
                </a:solidFill>
                <a:latin typeface="Times New Roman" panose="02020603050405020304" pitchFamily="18" charset="0"/>
                <a:cs typeface="Times New Roman" panose="02020603050405020304" pitchFamily="18" charset="0"/>
              </a:rPr>
              <a:t>KIỆN TỰ NHIÊN CỦA AI </a:t>
            </a:r>
            <a:r>
              <a:rPr lang="en-US" sz="2200" b="1" smtClean="0">
                <a:solidFill>
                  <a:srgbClr val="FF0000"/>
                </a:solidFill>
                <a:latin typeface="Times New Roman" panose="02020603050405020304" pitchFamily="18" charset="0"/>
                <a:cs typeface="Times New Roman" panose="02020603050405020304" pitchFamily="18" charset="0"/>
              </a:rPr>
              <a:t>CẬP </a:t>
            </a:r>
            <a:r>
              <a:rPr lang="en-US" sz="2200" b="1">
                <a:solidFill>
                  <a:srgbClr val="FF0000"/>
                </a:solidFill>
                <a:latin typeface="Times New Roman" panose="02020603050405020304" pitchFamily="18" charset="0"/>
                <a:cs typeface="Times New Roman" panose="02020603050405020304" pitchFamily="18" charset="0"/>
              </a:rPr>
              <a:t>VÀ LƯỠNG HÀ</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38936" y="2270360"/>
            <a:ext cx="5968142" cy="3415030"/>
          </a:xfrm>
          <a:prstGeom prst="rect">
            <a:avLst/>
          </a:prstGeom>
        </p:spPr>
        <p:txBody>
          <a:bodyPr wrap="square">
            <a:spAutoFit/>
          </a:bodyPr>
          <a:lstStyle/>
          <a:p>
            <a:pPr algn="just"/>
            <a:r>
              <a:rPr lang="en-US" sz="24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nền</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minh Ai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Cập</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Lưỡng</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a:t>
            </a:r>
            <a:endPar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nông</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buôn</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bán</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sớm</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nền</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minh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sắt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Liên</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xã</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nhà</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minh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vụ</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sản</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6189339" y="824061"/>
            <a:ext cx="6096000" cy="769441"/>
          </a:xfrm>
          <a:prstGeom prst="rect">
            <a:avLst/>
          </a:prstGeom>
        </p:spPr>
        <p:txBody>
          <a:bodyPr>
            <a:spAutoFit/>
          </a:bodyPr>
          <a:lstStyle/>
          <a:p>
            <a:pPr lvl="0" algn="ctr"/>
            <a:r>
              <a:rPr lang="en-US" sz="2200" b="1">
                <a:solidFill>
                  <a:srgbClr val="FF0000"/>
                </a:solidFill>
                <a:latin typeface="Times New Roman" panose="02020603050405020304" pitchFamily="18" charset="0"/>
                <a:cs typeface="Times New Roman" panose="02020603050405020304" pitchFamily="18" charset="0"/>
              </a:rPr>
              <a:t>II. QUÁ TRÌNH THÀNH LẬP NHÀ NƯỚC CỦA NGƯỜI AI CẬP VÀ NGƯỜI LƯỠNG HÀ</a:t>
            </a:r>
            <a:endParaRPr lang="en-US" sz="2200" b="1" dirty="0">
              <a:solidFill>
                <a:srgbClr val="FF0000"/>
              </a:solidFill>
              <a:latin typeface="Times New Roman" panose="02020603050405020304" pitchFamily="18" charset="0"/>
              <a:cs typeface="Times New Roman" panose="02020603050405020304" pitchFamily="18" charset="0"/>
            </a:endParaRPr>
          </a:p>
        </p:txBody>
      </p:sp>
      <p:pic>
        <p:nvPicPr>
          <p:cNvPr id="11" name="Picture 10" descr="D:\Hồ sơ cá nhân\2021 - 2022\DỰ ÁN KHBD LỚP 6\CANH DIEU\CD\Screenshot (38).png"/>
          <p:cNvPicPr/>
          <p:nvPr/>
        </p:nvPicPr>
        <p:blipFill>
          <a:blip r:embed="rId1">
            <a:extLst>
              <a:ext uri="{28A0092B-C50C-407E-A947-70E740481C1C}">
                <a14:useLocalDpi xmlns:a14="http://schemas.microsoft.com/office/drawing/2010/main" val="0"/>
              </a:ext>
            </a:extLst>
          </a:blip>
          <a:srcRect l="54799" t="57018" r="32823" b="14003"/>
          <a:stretch>
            <a:fillRect/>
          </a:stretch>
        </p:blipFill>
        <p:spPr bwMode="auto">
          <a:xfrm>
            <a:off x="6189339" y="1593502"/>
            <a:ext cx="3126014" cy="3642904"/>
          </a:xfrm>
          <a:prstGeom prst="rect">
            <a:avLst/>
          </a:prstGeom>
          <a:noFill/>
          <a:ln>
            <a:noFill/>
          </a:ln>
        </p:spPr>
      </p:pic>
      <p:pic>
        <p:nvPicPr>
          <p:cNvPr id="3" name="图片 9"/>
          <p:cNvPicPr>
            <a:picLocks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 y="-1085215"/>
            <a:ext cx="12192000" cy="8021955"/>
          </a:xfrm>
          <a:prstGeom prst="rect">
            <a:avLst/>
          </a:prstGeom>
        </p:spPr>
      </p:pic>
      <p:sp>
        <p:nvSpPr>
          <p:cNvPr id="12" name="Rectangle 11"/>
          <p:cNvSpPr/>
          <p:nvPr/>
        </p:nvSpPr>
        <p:spPr>
          <a:xfrm>
            <a:off x="6189339" y="5162491"/>
            <a:ext cx="3126013" cy="1200329"/>
          </a:xfrm>
          <a:prstGeom prst="rect">
            <a:avLst/>
          </a:prstGeom>
        </p:spPr>
        <p:txBody>
          <a:bodyPr wrap="square">
            <a:spAutoFit/>
          </a:bodyPr>
          <a:lstStyle/>
          <a:p>
            <a:pPr algn="ctr"/>
            <a:r>
              <a:rPr lang="en-US" dirty="0" err="1">
                <a:latin typeface="Times New Roman" panose="02020603050405020304" pitchFamily="18" charset="0"/>
                <a:ea typeface="Calibri" panose="020F0502020204030204" pitchFamily="34" charset="0"/>
                <a:cs typeface="Times New Roman" panose="02020603050405020304" pitchFamily="18" charset="0"/>
              </a:rPr>
              <a:t>Hình</a:t>
            </a:r>
            <a:r>
              <a:rPr lang="en-US" dirty="0">
                <a:latin typeface="Times New Roman" panose="02020603050405020304" pitchFamily="18" charset="0"/>
                <a:ea typeface="Calibri" panose="020F0502020204030204" pitchFamily="34" charset="0"/>
                <a:cs typeface="Times New Roman" panose="02020603050405020304" pitchFamily="18" charset="0"/>
              </a:rPr>
              <a:t> 6.3. </a:t>
            </a:r>
            <a:r>
              <a:rPr lang="en-US" dirty="0" err="1">
                <a:latin typeface="Times New Roman" panose="02020603050405020304" pitchFamily="18" charset="0"/>
                <a:ea typeface="Calibri" panose="020F0502020204030204" pitchFamily="34" charset="0"/>
                <a:cs typeface="Times New Roman" panose="02020603050405020304" pitchFamily="18" charset="0"/>
              </a:rPr>
              <a:t>Mặt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bằng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Pa-</a:t>
            </a:r>
            <a:r>
              <a:rPr lang="en-US" dirty="0" err="1">
                <a:latin typeface="Times New Roman" panose="02020603050405020304" pitchFamily="18" charset="0"/>
                <a:ea typeface="Calibri" panose="020F0502020204030204" pitchFamily="34" charset="0"/>
                <a:cs typeface="Times New Roman" panose="02020603050405020304" pitchFamily="18" charset="0"/>
              </a:rPr>
              <a:t>ra</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err="1">
                <a:latin typeface="Times New Roman" panose="02020603050405020304" pitchFamily="18" charset="0"/>
                <a:ea typeface="Calibri" panose="020F0502020204030204" pitchFamily="34" charset="0"/>
                <a:cs typeface="Times New Roman" panose="02020603050405020304" pitchFamily="18" charset="0"/>
              </a:rPr>
              <a:t>ông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Tu-lan-kha-môn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err="1">
                <a:latin typeface="Times New Roman" panose="02020603050405020304" pitchFamily="18" charset="0"/>
                <a:ea typeface="Calibri" panose="020F0502020204030204" pitchFamily="34" charset="0"/>
                <a:cs typeface="Times New Roman" panose="02020603050405020304" pitchFamily="18" charset="0"/>
              </a:rPr>
              <a:t>trị</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vì</a:t>
            </a:r>
            <a:r>
              <a:rPr lang="en-US" dirty="0">
                <a:latin typeface="Times New Roman" panose="02020603050405020304" pitchFamily="18" charset="0"/>
                <a:ea typeface="Calibri" panose="020F0502020204030204" pitchFamily="34" charset="0"/>
                <a:cs typeface="Times New Roman" panose="02020603050405020304" pitchFamily="18" charset="0"/>
              </a:rPr>
              <a:t> Ai </a:t>
            </a:r>
            <a:r>
              <a:rPr lang="en-US" dirty="0" err="1">
                <a:latin typeface="Times New Roman" panose="02020603050405020304" pitchFamily="18" charset="0"/>
                <a:ea typeface="Calibri" panose="020F0502020204030204" pitchFamily="34" charset="0"/>
                <a:cs typeface="Times New Roman" panose="02020603050405020304" pitchFamily="18" charset="0"/>
              </a:rPr>
              <a:t>Cập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cuối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thiên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niên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kỉ</a:t>
            </a:r>
            <a:r>
              <a:rPr lang="en-US" dirty="0">
                <a:latin typeface="Times New Roman" panose="02020603050405020304" pitchFamily="18" charset="0"/>
                <a:ea typeface="Calibri" panose="020F0502020204030204" pitchFamily="34" charset="0"/>
                <a:cs typeface="Times New Roman" panose="02020603050405020304" pitchFamily="18" charset="0"/>
              </a:rPr>
              <a:t> II TCN)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9559593" y="1653960"/>
            <a:ext cx="2437891" cy="4658711"/>
          </a:xfrm>
          <a:prstGeom prst="rect">
            <a:avLst/>
          </a:prstGeom>
        </p:spPr>
        <p:txBody>
          <a:bodyPr wrap="square">
            <a:spAutoFit/>
          </a:bodyPr>
          <a:lstStyle/>
          <a:p>
            <a:pPr algn="just">
              <a:lnSpc>
                <a:spcPct val="115000"/>
              </a:lnSpc>
              <a:spcAft>
                <a:spcPts val="1000"/>
              </a:spcAft>
            </a:pP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en-US" sz="28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hiệm</a:t>
            </a:r>
            <a:r>
              <a:rPr lang="en-US" sz="2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vụ</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 </a:t>
            </a:r>
            <a:r>
              <a:rPr lang="en-US" sz="28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phút</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lập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Ai </a:t>
            </a:r>
            <a:r>
              <a:rPr lang="en-US" sz="2800" i="1" dirty="0" err="1">
                <a:latin typeface="Times New Roman" panose="02020603050405020304" pitchFamily="18" charset="0"/>
                <a:cs typeface="Times New Roman" panose="02020603050405020304" pitchFamily="18" charset="0"/>
              </a:rPr>
              <a:t>Cập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p>
            <a:endParaRPr lang="en-GB" altLang="en-US"/>
          </a:p>
        </p:txBody>
      </p:sp>
      <p:cxnSp>
        <p:nvCxnSpPr>
          <p:cNvPr id="5" name="Straight Connector 4"/>
          <p:cNvCxnSpPr/>
          <p:nvPr/>
        </p:nvCxnSpPr>
        <p:spPr>
          <a:xfrm>
            <a:off x="6107290" y="857955"/>
            <a:ext cx="33866" cy="600004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6214" y="1328550"/>
            <a:ext cx="5690250" cy="941796"/>
          </a:xfrm>
          <a:prstGeom prst="rect">
            <a:avLst/>
          </a:prstGeom>
        </p:spPr>
        <p:txBody>
          <a:bodyPr wrap="square">
            <a:spAutoFit/>
          </a:bodyPr>
          <a:lstStyle/>
          <a:p>
            <a:pPr algn="just">
              <a:lnSpc>
                <a:spcPct val="115000"/>
              </a:lnSpc>
              <a:spcAft>
                <a:spcPts val="1000"/>
              </a:spcAft>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-Ai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Cập</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Lưỡng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vực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sông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sông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Nin, Ơ-</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phơ</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rát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Ti-</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gơ</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rơ</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prstClr val="black"/>
              </a:solidFill>
              <a:ea typeface="Calibri" panose="020F0502020204030204" pitchFamily="34" charset="0"/>
              <a:cs typeface="Times New Roman" panose="02020603050405020304" pitchFamily="18" charset="0"/>
            </a:endParaRPr>
          </a:p>
        </p:txBody>
      </p:sp>
      <p:sp>
        <p:nvSpPr>
          <p:cNvPr id="8" name="TextBox 7"/>
          <p:cNvSpPr txBox="1"/>
          <p:nvPr/>
        </p:nvSpPr>
        <p:spPr>
          <a:xfrm>
            <a:off x="1745425" y="19956"/>
            <a:ext cx="9033114" cy="707886"/>
          </a:xfrm>
          <a:prstGeom prst="rect">
            <a:avLst/>
          </a:prstGeom>
          <a:noFill/>
        </p:spPr>
        <p:txBody>
          <a:bodyPr wrap="none" rtlCol="0">
            <a:spAutoFit/>
          </a:bodyPr>
          <a:lstStyle/>
          <a:p>
            <a:r>
              <a:rPr lang="en-US" sz="4000" b="1" dirty="0" err="1" smtClean="0">
                <a:solidFill>
                  <a:srgbClr val="002060"/>
                </a:solidFill>
                <a:latin typeface="Times New Roman" panose="02020603050405020304" pitchFamily="18" charset="0"/>
                <a:cs typeface="Times New Roman" panose="02020603050405020304" pitchFamily="18" charset="0"/>
              </a:rPr>
              <a:t>Bài</a:t>
            </a:r>
            <a:r>
              <a:rPr lang="en-US" sz="4000" b="1" dirty="0" smtClean="0">
                <a:solidFill>
                  <a:srgbClr val="002060"/>
                </a:solidFill>
                <a:latin typeface="Times New Roman" panose="02020603050405020304" pitchFamily="18" charset="0"/>
                <a:cs typeface="Times New Roman" panose="02020603050405020304" pitchFamily="18" charset="0"/>
              </a:rPr>
              <a:t> 6. AI CẬP VÀ LƯỠNG HÀ CỔ ĐẠI</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93339" y="654785"/>
            <a:ext cx="6096000" cy="769441"/>
          </a:xfrm>
          <a:prstGeom prst="rect">
            <a:avLst/>
          </a:prstGeom>
        </p:spPr>
        <p:txBody>
          <a:bodyPr>
            <a:spAutoFit/>
          </a:bodyPr>
          <a:lstStyle/>
          <a:p>
            <a:pPr marL="514350" indent="-514350" algn="ctr">
              <a:buFontTx/>
              <a:buAutoNum type="romanUcPeriod"/>
            </a:pPr>
            <a:r>
              <a:rPr lang="en-US" sz="2200" b="1" smtClean="0">
                <a:solidFill>
                  <a:srgbClr val="FF0000"/>
                </a:solidFill>
                <a:latin typeface="Times New Roman" panose="02020603050405020304" pitchFamily="18" charset="0"/>
                <a:cs typeface="Times New Roman" panose="02020603050405020304" pitchFamily="18" charset="0"/>
              </a:rPr>
              <a:t>ĐIỀU </a:t>
            </a:r>
            <a:r>
              <a:rPr lang="en-US" sz="2200" b="1">
                <a:solidFill>
                  <a:srgbClr val="FF0000"/>
                </a:solidFill>
                <a:latin typeface="Times New Roman" panose="02020603050405020304" pitchFamily="18" charset="0"/>
                <a:cs typeface="Times New Roman" panose="02020603050405020304" pitchFamily="18" charset="0"/>
              </a:rPr>
              <a:t>KIỆN TỰ NHIÊN CỦA AI </a:t>
            </a:r>
            <a:r>
              <a:rPr lang="en-US" sz="2200" b="1" smtClean="0">
                <a:solidFill>
                  <a:srgbClr val="FF0000"/>
                </a:solidFill>
                <a:latin typeface="Times New Roman" panose="02020603050405020304" pitchFamily="18" charset="0"/>
                <a:cs typeface="Times New Roman" panose="02020603050405020304" pitchFamily="18" charset="0"/>
              </a:rPr>
              <a:t>CẬP </a:t>
            </a:r>
            <a:r>
              <a:rPr lang="en-US" sz="2200" b="1">
                <a:solidFill>
                  <a:srgbClr val="FF0000"/>
                </a:solidFill>
                <a:latin typeface="Times New Roman" panose="02020603050405020304" pitchFamily="18" charset="0"/>
                <a:cs typeface="Times New Roman" panose="02020603050405020304" pitchFamily="18" charset="0"/>
              </a:rPr>
              <a:t>VÀ LƯỠNG HÀ</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56081" y="2107165"/>
            <a:ext cx="5968142" cy="4832092"/>
          </a:xfrm>
          <a:prstGeom prst="rect">
            <a:avLst/>
          </a:prstGeom>
        </p:spPr>
        <p:txBody>
          <a:bodyPr wrap="square">
            <a:spAutoFit/>
          </a:bodyPr>
          <a:lstStyle/>
          <a:p>
            <a:pPr algn="just"/>
            <a:r>
              <a:rPr lang="en-US" sz="28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nền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minh Ai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Cập</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Lưỡng</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a:t>
            </a:r>
            <a:endPar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nông</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buôn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bán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sớm</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nền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minh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sắt</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Liên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xã</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tạo</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minh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vụ</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sản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6189339" y="824061"/>
            <a:ext cx="6096000" cy="769441"/>
          </a:xfrm>
          <a:prstGeom prst="rect">
            <a:avLst/>
          </a:prstGeom>
        </p:spPr>
        <p:txBody>
          <a:bodyPr>
            <a:spAutoFit/>
          </a:bodyPr>
          <a:lstStyle/>
          <a:p>
            <a:pPr algn="ctr"/>
            <a:r>
              <a:rPr lang="en-US" sz="2200" b="1">
                <a:solidFill>
                  <a:srgbClr val="FF0000"/>
                </a:solidFill>
                <a:latin typeface="Times New Roman" panose="02020603050405020304" pitchFamily="18" charset="0"/>
                <a:cs typeface="Times New Roman" panose="02020603050405020304" pitchFamily="18" charset="0"/>
              </a:rPr>
              <a:t>II. QUÁ TRÌNH THÀNH LẬP NHÀ NƯỚC CỦA NGƯỜI AI CẬP VÀ NGƯỜI LƯỠNG HÀ</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261982" y="1670913"/>
            <a:ext cx="5764703" cy="2357568"/>
          </a:xfrm>
          <a:prstGeom prst="rect">
            <a:avLst/>
          </a:prstGeom>
        </p:spPr>
        <p:txBody>
          <a:bodyPr wrap="square">
            <a:spAutoFit/>
          </a:bodyPr>
          <a:lstStyle/>
          <a:p>
            <a:pPr algn="just">
              <a:lnSpc>
                <a:spcPct val="115000"/>
              </a:lnSpc>
              <a:spcAft>
                <a:spcPts val="10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3200" dirty="0">
                <a:latin typeface="Times New Roman" panose="02020603050405020304" pitchFamily="18" charset="0"/>
                <a:ea typeface="Calibri" panose="020F0502020204030204" pitchFamily="34" charset="0"/>
                <a:cs typeface="Times New Roman" panose="02020603050405020304" pitchFamily="18" charset="0"/>
              </a:rPr>
              <a:t> 3200 TCN,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latin typeface="Times New Roman" panose="02020603050405020304" pitchFamily="18" charset="0"/>
                <a:ea typeface="Calibri" panose="020F0502020204030204" pitchFamily="34" charset="0"/>
                <a:cs typeface="Times New Roman" panose="02020603050405020304" pitchFamily="18" charset="0"/>
              </a:rPr>
              <a:t> Ai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Cập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đứng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Pha-ra-ông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cao</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9"/>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774700" y="-1134745"/>
            <a:ext cx="13060045" cy="7992745"/>
          </a:xfrm>
          <a:prstGeom prst="rect">
            <a:avLst/>
          </a:prstGeom>
        </p:spPr>
      </p:pic>
      <p:sp>
        <p:nvSpPr>
          <p:cNvPr id="15" name="Rectangle 14"/>
          <p:cNvSpPr/>
          <p:nvPr/>
        </p:nvSpPr>
        <p:spPr>
          <a:xfrm>
            <a:off x="6189339" y="4063913"/>
            <a:ext cx="5837346" cy="2554545"/>
          </a:xfrm>
          <a:prstGeom prst="rect">
            <a:avLst/>
          </a:prstGeom>
        </p:spPr>
        <p:txBody>
          <a:bodyPr wrap="square">
            <a:spAutoFit/>
          </a:bodyPr>
          <a:lstStyle/>
          <a:p>
            <a:pPr algn="just"/>
            <a:r>
              <a:rPr lang="en-US" sz="3200" dirty="0">
                <a:latin typeface="Times New Roman" panose="02020603050405020304" pitchFamily="18" charset="0"/>
                <a:ea typeface="Calibri" panose="020F0502020204030204" pitchFamily="34" charset="0"/>
              </a:rPr>
              <a:t>-</a:t>
            </a:r>
            <a:r>
              <a:rPr lang="en-US" sz="3200" dirty="0" err="1">
                <a:latin typeface="Times New Roman" panose="02020603050405020304" pitchFamily="18" charset="0"/>
                <a:ea typeface="Calibri" panose="020F0502020204030204" pitchFamily="34" charset="0"/>
              </a:rPr>
              <a:t>Cuối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thiên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niên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kỉ</a:t>
            </a:r>
            <a:r>
              <a:rPr lang="en-US" sz="3200" dirty="0">
                <a:latin typeface="Times New Roman" panose="02020603050405020304" pitchFamily="18" charset="0"/>
                <a:ea typeface="Calibri" panose="020F0502020204030204" pitchFamily="34" charset="0"/>
              </a:rPr>
              <a:t> IV TCN, </a:t>
            </a:r>
            <a:r>
              <a:rPr lang="en-US" sz="3200" dirty="0" err="1">
                <a:latin typeface="Times New Roman" panose="02020603050405020304" pitchFamily="18" charset="0"/>
                <a:ea typeface="Calibri" panose="020F0502020204030204" pitchFamily="34" charset="0"/>
              </a:rPr>
              <a:t>nhà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nước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đầu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tiên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Lưỡng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đời</a:t>
            </a:r>
            <a:r>
              <a:rPr lang="en-US" sz="3200" dirty="0">
                <a:latin typeface="Times New Roman" panose="02020603050405020304" pitchFamily="18" charset="0"/>
                <a:ea typeface="Calibri" panose="020F0502020204030204" pitchFamily="34" charset="0"/>
              </a:rPr>
              <a:t> ở </a:t>
            </a:r>
            <a:r>
              <a:rPr lang="en-US" sz="3200" dirty="0" err="1">
                <a:latin typeface="Times New Roman" panose="02020603050405020304" pitchFamily="18" charset="0"/>
                <a:ea typeface="Calibri" panose="020F0502020204030204" pitchFamily="34" charset="0"/>
              </a:rPr>
              <a:t>hạ</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lưu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sông</a:t>
            </a:r>
            <a:r>
              <a:rPr lang="en-US" sz="3200" dirty="0">
                <a:latin typeface="Times New Roman" panose="02020603050405020304" pitchFamily="18" charset="0"/>
                <a:ea typeface="Calibri" panose="020F0502020204030204" pitchFamily="34" charset="0"/>
              </a:rPr>
              <a:t> Ti-</a:t>
            </a:r>
            <a:r>
              <a:rPr lang="en-US" sz="3200" dirty="0" err="1">
                <a:latin typeface="Times New Roman" panose="02020603050405020304" pitchFamily="18" charset="0"/>
                <a:ea typeface="Calibri" panose="020F0502020204030204" pitchFamily="34" charset="0"/>
              </a:rPr>
              <a:t>grơ</a:t>
            </a:r>
            <a:r>
              <a:rPr lang="en-US" sz="3200" dirty="0">
                <a:latin typeface="Times New Roman" panose="02020603050405020304" pitchFamily="18" charset="0"/>
                <a:ea typeface="Calibri" panose="020F0502020204030204" pitchFamily="34" charset="0"/>
              </a:rPr>
              <a:t> </a:t>
            </a:r>
            <a:r>
              <a:rPr lang="en-US" sz="3200" err="1">
                <a:latin typeface="Times New Roman" panose="02020603050405020304" pitchFamily="18" charset="0"/>
                <a:ea typeface="Calibri" panose="020F0502020204030204" pitchFamily="34" charset="0"/>
              </a:rPr>
              <a:t>và</a:t>
            </a:r>
            <a:r>
              <a:rPr lang="en-US" sz="3200">
                <a:latin typeface="Times New Roman" panose="02020603050405020304" pitchFamily="18" charset="0"/>
                <a:ea typeface="Calibri" panose="020F0502020204030204" pitchFamily="34" charset="0"/>
              </a:rPr>
              <a:t> </a:t>
            </a:r>
            <a:endParaRPr lang="en-US" sz="3200" smtClean="0">
              <a:latin typeface="Times New Roman" panose="02020603050405020304" pitchFamily="18" charset="0"/>
              <a:ea typeface="Calibri" panose="020F0502020204030204" pitchFamily="34" charset="0"/>
            </a:endParaRPr>
          </a:p>
          <a:p>
            <a:pPr algn="just"/>
            <a:r>
              <a:rPr lang="en-US" sz="3200" smtClean="0">
                <a:latin typeface="Times New Roman" panose="02020603050405020304" pitchFamily="18" charset="0"/>
                <a:ea typeface="Calibri" panose="020F0502020204030204" pitchFamily="34" charset="0"/>
              </a:rPr>
              <a:t>Ơ-phrát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đứng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đầu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nước</a:t>
            </a:r>
            <a:r>
              <a:rPr lang="en-US" sz="3200" dirty="0">
                <a:latin typeface="Times New Roman" panose="02020603050405020304" pitchFamily="18" charset="0"/>
                <a:ea typeface="Calibri" panose="020F0502020204030204" pitchFamily="34" charset="0"/>
              </a:rPr>
              <a:t> </a:t>
            </a:r>
            <a:r>
              <a:rPr lang="en-US" sz="3200" err="1">
                <a:latin typeface="Times New Roman" panose="02020603050405020304" pitchFamily="18" charset="0"/>
                <a:ea typeface="Calibri" panose="020F0502020204030204" pitchFamily="34" charset="0"/>
              </a:rPr>
              <a:t>là</a:t>
            </a:r>
            <a:r>
              <a:rPr lang="en-US" sz="3200">
                <a:latin typeface="Times New Roman" panose="02020603050405020304" pitchFamily="18" charset="0"/>
                <a:ea typeface="Calibri" panose="020F0502020204030204" pitchFamily="34" charset="0"/>
              </a:rPr>
              <a:t> </a:t>
            </a:r>
            <a:endParaRPr lang="en-US" sz="3200" smtClean="0">
              <a:latin typeface="Times New Roman" panose="02020603050405020304" pitchFamily="18" charset="0"/>
              <a:ea typeface="Calibri" panose="020F0502020204030204" pitchFamily="34" charset="0"/>
            </a:endParaRPr>
          </a:p>
          <a:p>
            <a:pPr algn="just"/>
            <a:r>
              <a:rPr lang="en-US" sz="3200" smtClean="0">
                <a:latin typeface="Times New Roman" panose="02020603050405020304" pitchFamily="18" charset="0"/>
                <a:ea typeface="Calibri" panose="020F0502020204030204" pitchFamily="34" charset="0"/>
              </a:rPr>
              <a:t>En-xi</a:t>
            </a:r>
            <a:r>
              <a:rPr lang="en-US" sz="3200" dirty="0">
                <a:latin typeface="Times New Roman" panose="02020603050405020304" pitchFamily="18" charset="0"/>
                <a:ea typeface="Calibri" panose="020F0502020204030204" pitchFamily="34" charset="0"/>
              </a:rPr>
              <a:t>.</a:t>
            </a:r>
            <a:endParaRPr lang="en-US" sz="3200"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Table 4"/>
          <p:cNvGraphicFramePr/>
          <p:nvPr/>
        </p:nvGraphicFramePr>
        <p:xfrm>
          <a:off x="1363980" y="215265"/>
          <a:ext cx="9662160" cy="6896100"/>
        </p:xfrm>
        <a:graphic>
          <a:graphicData uri="http://schemas.openxmlformats.org/drawingml/2006/table">
            <a:tbl>
              <a:tblPr firstRow="1" bandRow="1">
                <a:tableStyleId>{5C22544A-7EE6-4342-B048-85BDC9FD1C3A}</a:tableStyleId>
              </a:tblPr>
              <a:tblGrid>
                <a:gridCol w="3220720"/>
                <a:gridCol w="3220720"/>
                <a:gridCol w="3220720"/>
              </a:tblGrid>
              <a:tr h="2075815">
                <a:tc>
                  <a:txBody>
                    <a:bodyPr/>
                    <a:p>
                      <a:pPr>
                        <a:buNone/>
                      </a:pPr>
                      <a:endParaRPr lang="en-GB" altLang="en-US">
                        <a:solidFill>
                          <a:srgbClr val="FF0000"/>
                        </a:solidFill>
                      </a:endParaRPr>
                    </a:p>
                  </a:txBody>
                  <a:tcPr/>
                </a:tc>
                <a:tc>
                  <a:txBody>
                    <a:bodyPr/>
                    <a:p>
                      <a:pPr algn="ctr">
                        <a:buNone/>
                      </a:pPr>
                      <a:r>
                        <a:rPr lang="en-GB" altLang="en-US" sz="2800">
                          <a:solidFill>
                            <a:srgbClr val="FF0000"/>
                          </a:solidFill>
                        </a:rPr>
                        <a:t>Ai cập</a:t>
                      </a:r>
                      <a:endParaRPr lang="en-GB" altLang="en-US" sz="2800">
                        <a:solidFill>
                          <a:srgbClr val="FF0000"/>
                        </a:solidFill>
                      </a:endParaRPr>
                    </a:p>
                  </a:txBody>
                  <a:tcPr anchor="ctr" anchorCtr="0"/>
                </a:tc>
                <a:tc>
                  <a:txBody>
                    <a:bodyPr/>
                    <a:p>
                      <a:pPr algn="ctr">
                        <a:buNone/>
                      </a:pPr>
                      <a:r>
                        <a:rPr lang="en-GB" altLang="en-US" sz="2800">
                          <a:solidFill>
                            <a:srgbClr val="FF0000"/>
                          </a:solidFill>
                        </a:rPr>
                        <a:t>Lưỡng Hà</a:t>
                      </a:r>
                      <a:endParaRPr lang="en-GB" altLang="en-US" sz="2800">
                        <a:solidFill>
                          <a:srgbClr val="FF0000"/>
                        </a:solidFill>
                      </a:endParaRPr>
                    </a:p>
                  </a:txBody>
                  <a:tcPr anchor="ctr" anchorCtr="0"/>
                </a:tc>
              </a:tr>
              <a:tr h="2168525">
                <a:tc>
                  <a:txBody>
                    <a:bodyPr/>
                    <a:p>
                      <a:pPr>
                        <a:buNone/>
                      </a:pPr>
                      <a:r>
                        <a:rPr lang="en-GB" altLang="en-US" sz="2400" b="1">
                          <a:solidFill>
                            <a:srgbClr val="FF0000"/>
                          </a:solidFill>
                        </a:rPr>
                        <a:t>Quá trình thành lập Nhà nước</a:t>
                      </a:r>
                      <a:endParaRPr lang="en-GB" altLang="en-US" sz="2400" b="1">
                        <a:solidFill>
                          <a:srgbClr val="FF0000"/>
                        </a:solidFill>
                      </a:endParaRPr>
                    </a:p>
                  </a:txBody>
                  <a:tcPr/>
                </a:tc>
                <a:tc>
                  <a:txBody>
                    <a:bodyPr/>
                    <a:p>
                      <a:pPr>
                        <a:buNone/>
                      </a:pPr>
                      <a:r>
                        <a:rPr lang="en-GB" altLang="en-US" sz="2400" b="1">
                          <a:solidFill>
                            <a:srgbClr val="FF0000"/>
                          </a:solidFill>
                        </a:rPr>
                        <a:t>Khoảng năm ba 1200 trước công nguyên Beneath thống nhất các công xã thành nhà nước ai cập</a:t>
                      </a:r>
                      <a:endParaRPr lang="en-GB" altLang="en-US" sz="2400" b="1">
                        <a:solidFill>
                          <a:srgbClr val="FF0000"/>
                        </a:solidFill>
                      </a:endParaRPr>
                    </a:p>
                  </a:txBody>
                  <a:tcPr/>
                </a:tc>
                <a:tc>
                  <a:txBody>
                    <a:bodyPr/>
                    <a:p>
                      <a:pPr>
                        <a:buNone/>
                      </a:pPr>
                      <a:r>
                        <a:rPr lang="en-GB" altLang="en-US" sz="2400" b="1">
                          <a:solidFill>
                            <a:srgbClr val="FF0000"/>
                          </a:solidFill>
                        </a:rPr>
                        <a:t>Khoảng 1000 niên kỷ bốn trước công nguyên người Sumi xây dựng nhà nước thành bang sau đó nhiều nhà nước của người acs cát Babylon ra đời</a:t>
                      </a:r>
                      <a:endParaRPr lang="en-GB" altLang="en-US" sz="2400" b="1">
                        <a:solidFill>
                          <a:srgbClr val="FF0000"/>
                        </a:solidFill>
                      </a:endParaRPr>
                    </a:p>
                  </a:txBody>
                  <a:tcPr/>
                </a:tc>
              </a:tr>
              <a:tr h="2168525">
                <a:tc>
                  <a:txBody>
                    <a:bodyPr/>
                    <a:p>
                      <a:pPr>
                        <a:buNone/>
                      </a:pPr>
                      <a:r>
                        <a:rPr lang="en-GB" altLang="en-US" sz="2400" b="1">
                          <a:solidFill>
                            <a:srgbClr val="FF0000"/>
                          </a:solidFill>
                        </a:rPr>
                        <a:t>Người đứng đầu nhà nước</a:t>
                      </a:r>
                      <a:endParaRPr lang="en-GB" altLang="en-US" sz="2400" b="1">
                        <a:solidFill>
                          <a:srgbClr val="FF0000"/>
                        </a:solidFill>
                      </a:endParaRPr>
                    </a:p>
                  </a:txBody>
                  <a:tcPr/>
                </a:tc>
                <a:tc>
                  <a:txBody>
                    <a:bodyPr/>
                    <a:p>
                      <a:pPr>
                        <a:buNone/>
                      </a:pPr>
                      <a:r>
                        <a:rPr lang="en-GB" altLang="en-US" sz="2400" b="1">
                          <a:solidFill>
                            <a:srgbClr val="FF0000"/>
                          </a:solidFill>
                        </a:rPr>
                        <a:t>Pharaoh là người đứng đầu nhà nước</a:t>
                      </a:r>
                      <a:endParaRPr lang="en-GB" altLang="en-US" sz="2400" b="1">
                        <a:solidFill>
                          <a:srgbClr val="FF0000"/>
                        </a:solidFill>
                      </a:endParaRPr>
                    </a:p>
                  </a:txBody>
                  <a:tcPr/>
                </a:tc>
                <a:tc>
                  <a:txBody>
                    <a:bodyPr/>
                    <a:p>
                      <a:pPr>
                        <a:buNone/>
                      </a:pPr>
                      <a:r>
                        <a:rPr lang="en-GB" altLang="en-US" sz="2400" b="1">
                          <a:solidFill>
                            <a:srgbClr val="FF0000"/>
                          </a:solidFill>
                        </a:rPr>
                        <a:t>Em xin đứng đầu nhà nước</a:t>
                      </a:r>
                      <a:endParaRPr lang="en-GB" altLang="en-US" sz="2400" b="1">
                        <a:solidFill>
                          <a:srgbClr val="FF0000"/>
                        </a:solidFill>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9"/>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35" y="92710"/>
            <a:ext cx="11826240" cy="6084570"/>
          </a:xfrm>
          <a:prstGeom prst="rect">
            <a:avLst/>
          </a:prstGeom>
        </p:spPr>
      </p:pic>
      <p:sp>
        <p:nvSpPr>
          <p:cNvPr id="5" name="Title 4"/>
          <p:cNvSpPr>
            <a:spLocks noGrp="1"/>
          </p:cNvSpPr>
          <p:nvPr>
            <p:ph type="title"/>
          </p:nvPr>
        </p:nvSpPr>
        <p:spPr/>
        <p:txBody>
          <a:bodyPr/>
          <a:p>
            <a:endParaRPr lang="en-GB" altLang="en-US"/>
          </a:p>
        </p:txBody>
      </p:sp>
      <p:sp>
        <p:nvSpPr>
          <p:cNvPr id="3" name="Rounded Rectangle 2"/>
          <p:cNvSpPr/>
          <p:nvPr/>
        </p:nvSpPr>
        <p:spPr>
          <a:xfrm>
            <a:off x="1309513" y="135466"/>
            <a:ext cx="9595554" cy="722489"/>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167127" y="857955"/>
            <a:ext cx="6080511" cy="556434"/>
          </a:xfrm>
          <a:prstGeom prst="rect">
            <a:avLst/>
          </a:prstGeom>
        </p:spPr>
        <p:txBody>
          <a:bodyPr wrap="none">
            <a:spAutoFit/>
          </a:bodyPr>
          <a:lstStyle/>
          <a:p>
            <a:pPr>
              <a:lnSpc>
                <a:spcPct val="115000"/>
              </a:lnSpc>
              <a:spcAft>
                <a:spcPts val="0"/>
              </a:spcAft>
            </a:pP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p:cNvSpPr/>
          <p:nvPr/>
        </p:nvSpPr>
        <p:spPr>
          <a:xfrm>
            <a:off x="1643063" y="3271837"/>
            <a:ext cx="457200" cy="468243"/>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43037" y="1708529"/>
            <a:ext cx="9272587" cy="2074414"/>
          </a:xfrm>
          <a:prstGeom prst="rect">
            <a:avLst/>
          </a:prstGeom>
        </p:spPr>
        <p:txBody>
          <a:bodyPr wrap="square">
            <a:spAutoFit/>
          </a:bodyPr>
          <a:lstStyle/>
          <a:p>
            <a:pPr marL="180340">
              <a:lnSpc>
                <a:spcPct val="115000"/>
              </a:lnSpc>
              <a:spcAft>
                <a:spcPts val="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Câu 1.</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Ai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Cập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cổ</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lưu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vực</a:t>
            </a:r>
            <a:r>
              <a:rPr lang="en-US" sz="2800" b="1" dirty="0">
                <a:latin typeface="Times New Roman" panose="02020603050405020304" pitchFamily="18" charset="0"/>
                <a:ea typeface="Calibri" panose="020F0502020204030204" pitchFamily="34" charset="0"/>
                <a:cs typeface="Times New Roman" panose="02020603050405020304" pitchFamily="18" charset="0"/>
              </a:rPr>
              <a:t> con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nào</a:t>
            </a:r>
            <a:r>
              <a:rPr lang="vi-VN"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694690" indent="-514350">
              <a:lnSpc>
                <a:spcPct val="115000"/>
              </a:lnSpc>
              <a:spcAft>
                <a:spcPts val="0"/>
              </a:spcAft>
              <a:buAutoNum type="alphaUcPeriod"/>
            </a:pP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Sông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Ấn</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B</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Hằng</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180340">
              <a:lnSpc>
                <a:spcPct val="115000"/>
              </a:lnSpc>
              <a:spcAft>
                <a:spcPts val="0"/>
              </a:spcAft>
            </a:pPr>
            <a:r>
              <a:rPr lang="vi-VN" sz="2800" dirty="0" smtClean="0">
                <a:latin typeface="Times New Roman" panose="02020603050405020304" pitchFamily="18" charset="0"/>
                <a:ea typeface="Calibri" panose="020F0502020204030204" pitchFamily="34" charset="0"/>
                <a:cs typeface="Times New Roman" panose="02020603050405020304" pitchFamily="18" charset="0"/>
              </a:rPr>
              <a:t>C</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latin typeface="Times New Roman" panose="02020603050405020304" pitchFamily="18" charset="0"/>
                <a:ea typeface="Calibri" panose="020F0502020204030204" pitchFamily="34" charset="0"/>
                <a:cs typeface="Times New Roman" panose="02020603050405020304" pitchFamily="18" charset="0"/>
              </a:rPr>
              <a:t> Nin</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D</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Nhị</a:t>
            </a:r>
            <a:r>
              <a:rPr lang="vi-VN"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Oval 8"/>
          <p:cNvSpPr/>
          <p:nvPr/>
        </p:nvSpPr>
        <p:spPr>
          <a:xfrm>
            <a:off x="1624013" y="5079829"/>
            <a:ext cx="457200" cy="468243"/>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3036" y="4043860"/>
            <a:ext cx="9272587" cy="1578894"/>
          </a:xfrm>
          <a:prstGeom prst="rect">
            <a:avLst/>
          </a:prstGeom>
        </p:spPr>
        <p:txBody>
          <a:bodyPr wrap="square">
            <a:spAutoFit/>
          </a:bodyPr>
          <a:lstStyle/>
          <a:p>
            <a:pPr marL="180340">
              <a:lnSpc>
                <a:spcPct val="115000"/>
              </a:lnSpc>
              <a:spcAft>
                <a:spcPts val="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Câu 2.</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ea typeface="Calibri" panose="020F0502020204030204" pitchFamily="34" charset="0"/>
                <a:cs typeface="Times New Roman" panose="02020603050405020304" pitchFamily="18" charset="0"/>
              </a:rPr>
              <a:t>Người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đứng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Lưỡng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cổ</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là</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180340">
              <a:lnSpc>
                <a:spcPct val="115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Pha-ra-ông</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B</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180340">
              <a:lnSpc>
                <a:spcPct val="115000"/>
              </a:lnSpc>
              <a:spcAft>
                <a:spcPts val="0"/>
              </a:spcAft>
            </a:pPr>
            <a:r>
              <a:rPr lang="vi-VN" sz="2800" dirty="0" smtClean="0">
                <a:latin typeface="Times New Roman" panose="02020603050405020304" pitchFamily="18" charset="0"/>
                <a:ea typeface="Calibri" panose="020F0502020204030204" pitchFamily="34" charset="0"/>
                <a:cs typeface="Times New Roman" panose="02020603050405020304" pitchFamily="18" charset="0"/>
              </a:rPr>
              <a:t>C</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En-xi</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D</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chủ</a:t>
            </a:r>
            <a:r>
              <a:rPr lang="vi-VN"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Oval 9"/>
          <p:cNvSpPr/>
          <p:nvPr/>
        </p:nvSpPr>
        <p:spPr>
          <a:xfrm>
            <a:off x="1443038" y="4443412"/>
            <a:ext cx="457200" cy="468243"/>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85875" y="1949364"/>
            <a:ext cx="9615488" cy="3065455"/>
          </a:xfrm>
          <a:prstGeom prst="rect">
            <a:avLst/>
          </a:prstGeom>
        </p:spPr>
        <p:txBody>
          <a:bodyPr wrap="square">
            <a:spAutoFit/>
          </a:bodyPr>
          <a:lstStyle/>
          <a:p>
            <a:pPr marL="180340" marR="95250">
              <a:lnSpc>
                <a:spcPct val="115000"/>
              </a:lnSpc>
            </a:pPr>
            <a:r>
              <a:rPr lang="vi-VN" sz="2800" b="1" dirty="0">
                <a:latin typeface="Times New Roman" panose="02020603050405020304" pitchFamily="18" charset="0"/>
                <a:ea typeface="Calibri" panose="020F0502020204030204" pitchFamily="34" charset="0"/>
                <a:cs typeface="Times New Roman" panose="02020603050405020304" pitchFamily="18" charset="0"/>
              </a:rPr>
              <a:t>Câu </a:t>
            </a:r>
            <a:r>
              <a:rPr lang="vi-VN" sz="2800" b="1" dirty="0" smtClean="0">
                <a:latin typeface="Times New Roman" panose="02020603050405020304" pitchFamily="18" charset="0"/>
                <a:ea typeface="Calibri" panose="020F0502020204030204" pitchFamily="34" charset="0"/>
                <a:cs typeface="Times New Roman" panose="02020603050405020304" pitchFamily="18" charset="0"/>
              </a:rPr>
              <a:t>3.</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Tại</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sao</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n</a:t>
            </a:r>
            <a:r>
              <a:rPr lang="en-US" sz="2800" b="1" dirty="0" err="1" smtClean="0">
                <a:latin typeface="Times New Roman" panose="02020603050405020304" pitchFamily="18" charset="0"/>
                <a:cs typeface="Times New Roman" panose="02020603050405020304" pitchFamily="18" charset="0"/>
              </a:rPr>
              <a:t>hà</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Ai </a:t>
            </a:r>
            <a:r>
              <a:rPr lang="en-US" sz="2800" b="1" dirty="0" err="1">
                <a:latin typeface="Times New Roman" panose="02020603050405020304" pitchFamily="18" charset="0"/>
                <a:cs typeface="Times New Roman" panose="02020603050405020304" pitchFamily="18" charset="0"/>
              </a:rPr>
              <a:t>Cập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sớm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lưu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r>
              <a:rPr lang="en-US" sz="2800" b="1" dirty="0">
                <a:latin typeface="Times New Roman" panose="02020603050405020304" pitchFamily="18" charset="0"/>
                <a:cs typeface="Times New Roman" panose="02020603050405020304" pitchFamily="18" charset="0"/>
              </a:rPr>
              <a:t> Nin</a:t>
            </a:r>
            <a:r>
              <a:rPr lang="en-US" sz="2800" b="1"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ea typeface="Calibri" panose="020F0502020204030204" pitchFamily="34" charset="0"/>
              <a:cs typeface="Times New Roman" panose="02020603050405020304" pitchFamily="18" charset="0"/>
            </a:endParaRPr>
          </a:p>
          <a:p>
            <a:pPr marL="180340" marR="95250">
              <a:lnSpc>
                <a:spcPct val="115000"/>
              </a:lnSpc>
              <a:spcAft>
                <a:spcPts val="0"/>
              </a:spcAft>
            </a:pPr>
            <a:r>
              <a:rPr lang="vi-VN" sz="2800" dirty="0" smtClean="0">
                <a:latin typeface="Times New Roman" panose="02020603050405020304" pitchFamily="18" charset="0"/>
                <a:ea typeface="Calibri" panose="020F0502020204030204" pitchFamily="34" charset="0"/>
                <a:cs typeface="Times New Roman" panose="02020603050405020304" pitchFamily="18" charset="0"/>
              </a:rPr>
              <a:t>A</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trù</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thủy</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80340">
              <a:lnSpc>
                <a:spcPct val="115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sớm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80340">
              <a:lnSpc>
                <a:spcPct val="115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C. Do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buôn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bán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80340">
              <a:lnSpc>
                <a:spcPct val="115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D. Do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Oval 11"/>
          <p:cNvSpPr/>
          <p:nvPr/>
        </p:nvSpPr>
        <p:spPr>
          <a:xfrm>
            <a:off x="1309688" y="4436891"/>
            <a:ext cx="457200" cy="468243"/>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28713" y="1912838"/>
            <a:ext cx="9586912" cy="3065455"/>
          </a:xfrm>
          <a:prstGeom prst="rect">
            <a:avLst/>
          </a:prstGeom>
        </p:spPr>
        <p:txBody>
          <a:bodyPr wrap="square">
            <a:spAutoFit/>
          </a:bodyPr>
          <a:lstStyle/>
          <a:p>
            <a:pPr marL="180340">
              <a:lnSpc>
                <a:spcPct val="115000"/>
              </a:lnSpc>
              <a:spcAft>
                <a:spcPts val="0"/>
              </a:spcAft>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latin typeface="Times New Roman" panose="02020603050405020304" pitchFamily="18" charset="0"/>
                <a:ea typeface="Calibri" panose="020F0502020204030204" pitchFamily="34" charset="0"/>
                <a:cs typeface="Times New Roman" panose="02020603050405020304" pitchFamily="18" charset="0"/>
              </a:rPr>
              <a:t> 4.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b="1" dirty="0">
                <a:latin typeface="Times New Roman" panose="02020603050405020304" pitchFamily="18" charset="0"/>
                <a:ea typeface="Calibri" panose="020F0502020204030204" pitchFamily="34" charset="0"/>
                <a:cs typeface="Times New Roman" panose="02020603050405020304" pitchFamily="18" charset="0"/>
              </a:rPr>
              <a:t> Ai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Cập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Lưỡng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cổ</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lưu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vực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con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gây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khó</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khăn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gì</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cư</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dân</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br>
              <a:rPr lang="en-US" sz="2800" b="1" dirty="0">
                <a:latin typeface="Times New Roman" panose="02020603050405020304" pitchFamily="18" charset="0"/>
                <a:ea typeface="Calibri" panose="020F0502020204030204" pitchFamily="34" charset="0"/>
                <a:cs typeface="Times New Roman" panose="02020603050405020304" pitchFamily="18" charset="0"/>
              </a:rPr>
            </a:br>
            <a:r>
              <a:rPr lang="en-US" sz="2800" dirty="0">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180340">
              <a:lnSpc>
                <a:spcPct val="115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B</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kéo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dài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80340">
              <a:lnSpc>
                <a:spcPct val="115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180340">
              <a:lnSpc>
                <a:spcPct val="115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D</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mưa</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Oval 13"/>
          <p:cNvSpPr/>
          <p:nvPr/>
        </p:nvSpPr>
        <p:spPr>
          <a:xfrm>
            <a:off x="6781801" y="3464395"/>
            <a:ext cx="457200" cy="468243"/>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09689" y="2427188"/>
            <a:ext cx="9463086" cy="2074414"/>
          </a:xfrm>
          <a:prstGeom prst="rect">
            <a:avLst/>
          </a:prstGeom>
        </p:spPr>
        <p:txBody>
          <a:bodyPr wrap="square">
            <a:spAutoFit/>
          </a:bodyPr>
          <a:lstStyle/>
          <a:p>
            <a:pPr marL="180340">
              <a:lnSpc>
                <a:spcPct val="115000"/>
              </a:lnSpc>
              <a:spcAft>
                <a:spcPts val="0"/>
              </a:spcAft>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latin typeface="Times New Roman" panose="02020603050405020304" pitchFamily="18" charset="0"/>
                <a:ea typeface="Calibri" panose="020F0502020204030204" pitchFamily="34" charset="0"/>
                <a:cs typeface="Times New Roman" panose="02020603050405020304" pitchFamily="18" charset="0"/>
              </a:rPr>
              <a:t> 5.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a:latin typeface="Times New Roman" panose="02020603050405020304" pitchFamily="18" charset="0"/>
                <a:ea typeface="Calibri" panose="020F0502020204030204" pitchFamily="34" charset="0"/>
                <a:cs typeface="Times New Roman" panose="02020603050405020304" pitchFamily="18" charset="0"/>
              </a:rPr>
              <a:t> Ai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Cập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cổ</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còn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sử</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b="1" dirty="0">
                <a:latin typeface="Times New Roman" panose="02020603050405020304" pitchFamily="18" charset="0"/>
                <a:ea typeface="Calibri" panose="020F0502020204030204" pitchFamily="34" charset="0"/>
                <a:cs typeface="Times New Roman" panose="02020603050405020304" pitchFamily="18" charset="0"/>
              </a:rPr>
              <a:t> nay?</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180340">
              <a:lnSpc>
                <a:spcPct val="115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B</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đếm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80340">
              <a:lnSpc>
                <a:spcPct val="115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đếm</a:t>
            </a:r>
            <a:r>
              <a:rPr lang="en-US" sz="2800" dirty="0">
                <a:latin typeface="Times New Roman" panose="02020603050405020304" pitchFamily="18" charset="0"/>
                <a:ea typeface="Calibri" panose="020F0502020204030204" pitchFamily="34" charset="0"/>
                <a:cs typeface="Times New Roman" panose="02020603050405020304" pitchFamily="18" charset="0"/>
              </a:rPr>
              <a:t> 60.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D</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ướp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rotWithShape="1">
          <a:blip r:embed="rId2"/>
          <a:srcRect r="963"/>
          <a:stretch>
            <a:fillRect/>
          </a:stretch>
        </p:blipFill>
        <p:spPr>
          <a:xfrm rot="12870486" flipV="1">
            <a:off x="10624275" y="264008"/>
            <a:ext cx="1797425" cy="132217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2000" fill="hold"/>
                                        <p:tgtEl>
                                          <p:spTgt spid="9"/>
                                        </p:tgtEl>
                                        <p:attrNameLst>
                                          <p:attrName>ppt_w</p:attrName>
                                        </p:attrNameLst>
                                      </p:cBhvr>
                                      <p:tavLst>
                                        <p:tav tm="0">
                                          <p:val>
                                            <p:fltVal val="0"/>
                                          </p:val>
                                        </p:tav>
                                        <p:tav tm="100000">
                                          <p:val>
                                            <p:strVal val="#ppt_w"/>
                                          </p:val>
                                        </p:tav>
                                      </p:tavLst>
                                    </p:anim>
                                    <p:anim calcmode="lin" valueType="num">
                                      <p:cBhvr>
                                        <p:cTn id="41" dur="2000" fill="hold"/>
                                        <p:tgtEl>
                                          <p:spTgt spid="9"/>
                                        </p:tgtEl>
                                        <p:attrNameLst>
                                          <p:attrName>ppt_h</p:attrName>
                                        </p:attrNameLst>
                                      </p:cBhvr>
                                      <p:tavLst>
                                        <p:tav tm="0">
                                          <p:val>
                                            <p:fltVal val="0"/>
                                          </p:val>
                                        </p:tav>
                                        <p:tav tm="100000">
                                          <p:val>
                                            <p:strVal val="#ppt_h"/>
                                          </p:val>
                                        </p:tav>
                                      </p:tavLst>
                                    </p:anim>
                                    <p:anim calcmode="lin" valueType="num">
                                      <p:cBhvr>
                                        <p:cTn id="42" dur="2000" fill="hold"/>
                                        <p:tgtEl>
                                          <p:spTgt spid="9"/>
                                        </p:tgtEl>
                                        <p:attrNameLst>
                                          <p:attrName>style.rotation</p:attrName>
                                        </p:attrNameLst>
                                      </p:cBhvr>
                                      <p:tavLst>
                                        <p:tav tm="0">
                                          <p:val>
                                            <p:fltVal val="90"/>
                                          </p:val>
                                        </p:tav>
                                        <p:tav tm="100000">
                                          <p:val>
                                            <p:fltVal val="0"/>
                                          </p:val>
                                        </p:tav>
                                      </p:tavLst>
                                    </p:anim>
                                    <p:animEffect transition="in" filter="fade">
                                      <p:cBhvr>
                                        <p:cTn id="43" dur="2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xit" presetSubtype="32" fill="hold" grpId="1" nodeType="clickEffect">
                                  <p:stCondLst>
                                    <p:cond delay="0"/>
                                  </p:stCondLst>
                                  <p:childTnLst>
                                    <p:animEffect transition="out" filter="circle(out)">
                                      <p:cBhvr>
                                        <p:cTn id="47" dur="2000"/>
                                        <p:tgtEl>
                                          <p:spTgt spid="6"/>
                                        </p:tgtEl>
                                      </p:cBhvr>
                                    </p:animEffect>
                                    <p:set>
                                      <p:cBhvr>
                                        <p:cTn id="48" dur="1" fill="hold">
                                          <p:stCondLst>
                                            <p:cond delay="1999"/>
                                          </p:stCondLst>
                                        </p:cTn>
                                        <p:tgtEl>
                                          <p:spTgt spid="6"/>
                                        </p:tgtEl>
                                        <p:attrNameLst>
                                          <p:attrName>style.visibility</p:attrName>
                                        </p:attrNameLst>
                                      </p:cBhvr>
                                      <p:to>
                                        <p:strVal val="hidden"/>
                                      </p:to>
                                    </p:set>
                                  </p:childTnLst>
                                </p:cTn>
                              </p:par>
                              <p:par>
                                <p:cTn id="49" presetID="6" presetClass="exit" presetSubtype="32" fill="hold" grpId="1" nodeType="withEffect">
                                  <p:stCondLst>
                                    <p:cond delay="0"/>
                                  </p:stCondLst>
                                  <p:childTnLst>
                                    <p:animEffect transition="out" filter="circle(out)">
                                      <p:cBhvr>
                                        <p:cTn id="50" dur="2000"/>
                                        <p:tgtEl>
                                          <p:spTgt spid="8"/>
                                        </p:tgtEl>
                                      </p:cBhvr>
                                    </p:animEffect>
                                    <p:set>
                                      <p:cBhvr>
                                        <p:cTn id="51" dur="1" fill="hold">
                                          <p:stCondLst>
                                            <p:cond delay="1999"/>
                                          </p:stCondLst>
                                        </p:cTn>
                                        <p:tgtEl>
                                          <p:spTgt spid="8"/>
                                        </p:tgtEl>
                                        <p:attrNameLst>
                                          <p:attrName>style.visibility</p:attrName>
                                        </p:attrNameLst>
                                      </p:cBhvr>
                                      <p:to>
                                        <p:strVal val="hidden"/>
                                      </p:to>
                                    </p:set>
                                  </p:childTnLst>
                                </p:cTn>
                              </p:par>
                              <p:par>
                                <p:cTn id="52" presetID="6" presetClass="exit" presetSubtype="32" fill="hold" grpId="1" nodeType="withEffect">
                                  <p:stCondLst>
                                    <p:cond delay="0"/>
                                  </p:stCondLst>
                                  <p:childTnLst>
                                    <p:animEffect transition="out" filter="circle(out)">
                                      <p:cBhvr>
                                        <p:cTn id="53" dur="2000"/>
                                        <p:tgtEl>
                                          <p:spTgt spid="7"/>
                                        </p:tgtEl>
                                      </p:cBhvr>
                                    </p:animEffect>
                                    <p:set>
                                      <p:cBhvr>
                                        <p:cTn id="54" dur="1" fill="hold">
                                          <p:stCondLst>
                                            <p:cond delay="1999"/>
                                          </p:stCondLst>
                                        </p:cTn>
                                        <p:tgtEl>
                                          <p:spTgt spid="7"/>
                                        </p:tgtEl>
                                        <p:attrNameLst>
                                          <p:attrName>style.visibility</p:attrName>
                                        </p:attrNameLst>
                                      </p:cBhvr>
                                      <p:to>
                                        <p:strVal val="hidden"/>
                                      </p:to>
                                    </p:set>
                                  </p:childTnLst>
                                </p:cTn>
                              </p:par>
                              <p:par>
                                <p:cTn id="55" presetID="6" presetClass="exit" presetSubtype="32" fill="hold" grpId="1" nodeType="withEffect">
                                  <p:stCondLst>
                                    <p:cond delay="0"/>
                                  </p:stCondLst>
                                  <p:childTnLst>
                                    <p:animEffect transition="out" filter="circle(out)">
                                      <p:cBhvr>
                                        <p:cTn id="56" dur="2000"/>
                                        <p:tgtEl>
                                          <p:spTgt spid="9"/>
                                        </p:tgtEl>
                                      </p:cBhvr>
                                    </p:animEffect>
                                    <p:set>
                                      <p:cBhvr>
                                        <p:cTn id="57" dur="1" fill="hold">
                                          <p:stCondLst>
                                            <p:cond delay="1999"/>
                                          </p:stCondLst>
                                        </p:cTn>
                                        <p:tgtEl>
                                          <p:spTgt spid="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down)">
                                      <p:cBhvr>
                                        <p:cTn id="69" dur="580">
                                          <p:stCondLst>
                                            <p:cond delay="0"/>
                                          </p:stCondLst>
                                        </p:cTn>
                                        <p:tgtEl>
                                          <p:spTgt spid="10"/>
                                        </p:tgtEl>
                                      </p:cBhvr>
                                    </p:animEffect>
                                    <p:anim calcmode="lin" valueType="num">
                                      <p:cBhvr>
                                        <p:cTn id="7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5" dur="26">
                                          <p:stCondLst>
                                            <p:cond delay="650"/>
                                          </p:stCondLst>
                                        </p:cTn>
                                        <p:tgtEl>
                                          <p:spTgt spid="10"/>
                                        </p:tgtEl>
                                      </p:cBhvr>
                                      <p:to x="100000" y="60000"/>
                                    </p:animScale>
                                    <p:animScale>
                                      <p:cBhvr>
                                        <p:cTn id="76" dur="166" decel="50000">
                                          <p:stCondLst>
                                            <p:cond delay="676"/>
                                          </p:stCondLst>
                                        </p:cTn>
                                        <p:tgtEl>
                                          <p:spTgt spid="10"/>
                                        </p:tgtEl>
                                      </p:cBhvr>
                                      <p:to x="100000" y="100000"/>
                                    </p:animScale>
                                    <p:animScale>
                                      <p:cBhvr>
                                        <p:cTn id="77" dur="26">
                                          <p:stCondLst>
                                            <p:cond delay="1312"/>
                                          </p:stCondLst>
                                        </p:cTn>
                                        <p:tgtEl>
                                          <p:spTgt spid="10"/>
                                        </p:tgtEl>
                                      </p:cBhvr>
                                      <p:to x="100000" y="80000"/>
                                    </p:animScale>
                                    <p:animScale>
                                      <p:cBhvr>
                                        <p:cTn id="78" dur="166" decel="50000">
                                          <p:stCondLst>
                                            <p:cond delay="1338"/>
                                          </p:stCondLst>
                                        </p:cTn>
                                        <p:tgtEl>
                                          <p:spTgt spid="10"/>
                                        </p:tgtEl>
                                      </p:cBhvr>
                                      <p:to x="100000" y="100000"/>
                                    </p:animScale>
                                    <p:animScale>
                                      <p:cBhvr>
                                        <p:cTn id="79" dur="26">
                                          <p:stCondLst>
                                            <p:cond delay="1642"/>
                                          </p:stCondLst>
                                        </p:cTn>
                                        <p:tgtEl>
                                          <p:spTgt spid="10"/>
                                        </p:tgtEl>
                                      </p:cBhvr>
                                      <p:to x="100000" y="90000"/>
                                    </p:animScale>
                                    <p:animScale>
                                      <p:cBhvr>
                                        <p:cTn id="80" dur="166" decel="50000">
                                          <p:stCondLst>
                                            <p:cond delay="1668"/>
                                          </p:stCondLst>
                                        </p:cTn>
                                        <p:tgtEl>
                                          <p:spTgt spid="10"/>
                                        </p:tgtEl>
                                      </p:cBhvr>
                                      <p:to x="100000" y="100000"/>
                                    </p:animScale>
                                    <p:animScale>
                                      <p:cBhvr>
                                        <p:cTn id="81" dur="26">
                                          <p:stCondLst>
                                            <p:cond delay="1808"/>
                                          </p:stCondLst>
                                        </p:cTn>
                                        <p:tgtEl>
                                          <p:spTgt spid="10"/>
                                        </p:tgtEl>
                                      </p:cBhvr>
                                      <p:to x="100000" y="95000"/>
                                    </p:animScale>
                                    <p:animScale>
                                      <p:cBhvr>
                                        <p:cTn id="82" dur="166" decel="50000">
                                          <p:stCondLst>
                                            <p:cond delay="1834"/>
                                          </p:stCondLst>
                                        </p:cTn>
                                        <p:tgtEl>
                                          <p:spTgt spid="10"/>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6" presetClass="exit" presetSubtype="32" fill="hold" grpId="1" nodeType="clickEffect">
                                  <p:stCondLst>
                                    <p:cond delay="0"/>
                                  </p:stCondLst>
                                  <p:childTnLst>
                                    <p:animEffect transition="out" filter="circle(out)">
                                      <p:cBhvr>
                                        <p:cTn id="86" dur="2000"/>
                                        <p:tgtEl>
                                          <p:spTgt spid="11"/>
                                        </p:tgtEl>
                                      </p:cBhvr>
                                    </p:animEffect>
                                    <p:set>
                                      <p:cBhvr>
                                        <p:cTn id="87" dur="1" fill="hold">
                                          <p:stCondLst>
                                            <p:cond delay="1999"/>
                                          </p:stCondLst>
                                        </p:cTn>
                                        <p:tgtEl>
                                          <p:spTgt spid="11"/>
                                        </p:tgtEl>
                                        <p:attrNameLst>
                                          <p:attrName>style.visibility</p:attrName>
                                        </p:attrNameLst>
                                      </p:cBhvr>
                                      <p:to>
                                        <p:strVal val="hidden"/>
                                      </p:to>
                                    </p:set>
                                  </p:childTnLst>
                                </p:cTn>
                              </p:par>
                              <p:par>
                                <p:cTn id="88" presetID="6" presetClass="exit" presetSubtype="32" fill="hold" grpId="1" nodeType="withEffect">
                                  <p:stCondLst>
                                    <p:cond delay="0"/>
                                  </p:stCondLst>
                                  <p:childTnLst>
                                    <p:animEffect transition="out" filter="circle(out)">
                                      <p:cBhvr>
                                        <p:cTn id="89" dur="2000"/>
                                        <p:tgtEl>
                                          <p:spTgt spid="10"/>
                                        </p:tgtEl>
                                      </p:cBhvr>
                                    </p:animEffect>
                                    <p:set>
                                      <p:cBhvr>
                                        <p:cTn id="90" dur="1" fill="hold">
                                          <p:stCondLst>
                                            <p:cond delay="1999"/>
                                          </p:stCondLst>
                                        </p:cTn>
                                        <p:tgtEl>
                                          <p:spTgt spid="1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heel(1)">
                                      <p:cBhvr>
                                        <p:cTn id="95" dur="2000"/>
                                        <p:tgtEl>
                                          <p:spTgt spid="13"/>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randombar(horizontal)">
                                      <p:cBhvr>
                                        <p:cTn id="100" dur="2000"/>
                                        <p:tgtEl>
                                          <p:spTgt spid="12"/>
                                        </p:tgtEl>
                                      </p:cBhvr>
                                    </p:animEffect>
                                  </p:childTnLst>
                                </p:cTn>
                              </p:par>
                            </p:childTnLst>
                          </p:cTn>
                        </p:par>
                      </p:childTnLst>
                    </p:cTn>
                  </p:par>
                  <p:par>
                    <p:cTn id="101" fill="hold">
                      <p:stCondLst>
                        <p:cond delay="indefinite"/>
                      </p:stCondLst>
                      <p:childTnLst>
                        <p:par>
                          <p:cTn id="102" fill="hold">
                            <p:stCondLst>
                              <p:cond delay="0"/>
                            </p:stCondLst>
                            <p:childTnLst>
                              <p:par>
                                <p:cTn id="103" presetID="45" presetClass="exit" presetSubtype="0" fill="hold" grpId="1" nodeType="clickEffect">
                                  <p:stCondLst>
                                    <p:cond delay="0"/>
                                  </p:stCondLst>
                                  <p:childTnLst>
                                    <p:animEffect transition="out" filter="fade">
                                      <p:cBhvr>
                                        <p:cTn id="104" dur="2000"/>
                                        <p:tgtEl>
                                          <p:spTgt spid="13"/>
                                        </p:tgtEl>
                                      </p:cBhvr>
                                    </p:animEffect>
                                    <p:anim calcmode="lin" valueType="num">
                                      <p:cBhvr>
                                        <p:cTn id="105"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6" dur="2000"/>
                                        <p:tgtEl>
                                          <p:spTgt spid="13"/>
                                        </p:tgtEl>
                                        <p:attrNameLst>
                                          <p:attrName>ppt_h</p:attrName>
                                        </p:attrNameLst>
                                      </p:cBhvr>
                                      <p:tavLst>
                                        <p:tav tm="0">
                                          <p:val>
                                            <p:strVal val="ppt_h"/>
                                          </p:val>
                                        </p:tav>
                                        <p:tav tm="100000">
                                          <p:val>
                                            <p:strVal val="ppt_h"/>
                                          </p:val>
                                        </p:tav>
                                      </p:tavLst>
                                    </p:anim>
                                    <p:set>
                                      <p:cBhvr>
                                        <p:cTn id="107" dur="1" fill="hold">
                                          <p:stCondLst>
                                            <p:cond delay="1999"/>
                                          </p:stCondLst>
                                        </p:cTn>
                                        <p:tgtEl>
                                          <p:spTgt spid="13"/>
                                        </p:tgtEl>
                                        <p:attrNameLst>
                                          <p:attrName>style.visibility</p:attrName>
                                        </p:attrNameLst>
                                      </p:cBhvr>
                                      <p:to>
                                        <p:strVal val="hidden"/>
                                      </p:to>
                                    </p:set>
                                  </p:childTnLst>
                                </p:cTn>
                              </p:par>
                              <p:par>
                                <p:cTn id="108" presetID="45" presetClass="exit" presetSubtype="0" fill="hold" grpId="1" nodeType="withEffect">
                                  <p:stCondLst>
                                    <p:cond delay="0"/>
                                  </p:stCondLst>
                                  <p:childTnLst>
                                    <p:animEffect transition="out" filter="fade">
                                      <p:cBhvr>
                                        <p:cTn id="109" dur="2000"/>
                                        <p:tgtEl>
                                          <p:spTgt spid="12"/>
                                        </p:tgtEl>
                                      </p:cBhvr>
                                    </p:animEffect>
                                    <p:anim calcmode="lin" valueType="num">
                                      <p:cBhvr>
                                        <p:cTn id="110"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1" dur="2000"/>
                                        <p:tgtEl>
                                          <p:spTgt spid="12"/>
                                        </p:tgtEl>
                                        <p:attrNameLst>
                                          <p:attrName>ppt_h</p:attrName>
                                        </p:attrNameLst>
                                      </p:cBhvr>
                                      <p:tavLst>
                                        <p:tav tm="0">
                                          <p:val>
                                            <p:strVal val="ppt_h"/>
                                          </p:val>
                                        </p:tav>
                                        <p:tav tm="100000">
                                          <p:val>
                                            <p:strVal val="ppt_h"/>
                                          </p:val>
                                        </p:tav>
                                      </p:tavLst>
                                    </p:anim>
                                    <p:set>
                                      <p:cBhvr>
                                        <p:cTn id="112" dur="1" fill="hold">
                                          <p:stCondLst>
                                            <p:cond delay="1999"/>
                                          </p:stCondLst>
                                        </p:cTn>
                                        <p:tgtEl>
                                          <p:spTgt spid="12"/>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randombar(horizontal)">
                                      <p:cBhvr>
                                        <p:cTn id="117" dur="2000"/>
                                        <p:tgtEl>
                                          <p:spTgt spid="15"/>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fade">
                                      <p:cBhvr>
                                        <p:cTn id="122" dur="1000"/>
                                        <p:tgtEl>
                                          <p:spTgt spid="14"/>
                                        </p:tgtEl>
                                      </p:cBhvr>
                                    </p:animEffect>
                                    <p:anim calcmode="lin" valueType="num">
                                      <p:cBhvr>
                                        <p:cTn id="123" dur="1000" fill="hold"/>
                                        <p:tgtEl>
                                          <p:spTgt spid="14"/>
                                        </p:tgtEl>
                                        <p:attrNameLst>
                                          <p:attrName>ppt_x</p:attrName>
                                        </p:attrNameLst>
                                      </p:cBhvr>
                                      <p:tavLst>
                                        <p:tav tm="0">
                                          <p:val>
                                            <p:strVal val="#ppt_x"/>
                                          </p:val>
                                        </p:tav>
                                        <p:tav tm="100000">
                                          <p:val>
                                            <p:strVal val="#ppt_x"/>
                                          </p:val>
                                        </p:tav>
                                      </p:tavLst>
                                    </p:anim>
                                    <p:anim calcmode="lin" valueType="num">
                                      <p:cBhvr>
                                        <p:cTn id="1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p:bldP spid="6" grpId="1"/>
      <p:bldP spid="9" grpId="0" animBg="1"/>
      <p:bldP spid="9" grpId="1" animBg="1"/>
      <p:bldP spid="7" grpId="0"/>
      <p:bldP spid="7" grpId="1"/>
      <p:bldP spid="10" grpId="0" animBg="1"/>
      <p:bldP spid="10" grpId="1" animBg="1"/>
      <p:bldP spid="11" grpId="0"/>
      <p:bldP spid="11" grpId="1"/>
      <p:bldP spid="12" grpId="0" animBg="1"/>
      <p:bldP spid="12" grpId="1" animBg="1"/>
      <p:bldP spid="13" grpId="0"/>
      <p:bldP spid="13" grpId="1"/>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p>
            <a:endParaRPr lang="en-GB" altLang="en-US"/>
          </a:p>
        </p:txBody>
      </p:sp>
      <p:pic>
        <p:nvPicPr>
          <p:cNvPr id="2" name="图片 2"/>
          <p:cNvPicPr>
            <a:picLocks noChangeAspect="1"/>
          </p:cNvPicPr>
          <p:nvPr>
            <p:ph sz="half" idx="1"/>
          </p:nvPr>
        </p:nvPicPr>
        <p:blipFill>
          <a:blip r:embed="rId1">
            <a:extLst>
              <a:ext uri="{28A0092B-C50C-407E-A947-70E740481C1C}">
                <a14:useLocalDpi xmlns:a14="http://schemas.microsoft.com/office/drawing/2010/main" val="0"/>
              </a:ext>
            </a:extLst>
          </a:blip>
          <a:stretch>
            <a:fillRect/>
          </a:stretch>
        </p:blipFill>
        <p:spPr>
          <a:xfrm>
            <a:off x="1252855" y="1825625"/>
            <a:ext cx="4351655" cy="4351655"/>
          </a:xfrm>
          <a:prstGeom prst="rect">
            <a:avLst/>
          </a:prstGeom>
        </p:spPr>
      </p:pic>
      <p:sp>
        <p:nvSpPr>
          <p:cNvPr id="3" name="Rounded Rectangle 2"/>
          <p:cNvSpPr/>
          <p:nvPr/>
        </p:nvSpPr>
        <p:spPr>
          <a:xfrm>
            <a:off x="4121785" y="223520"/>
            <a:ext cx="4634865" cy="722630"/>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solidFill>
                  <a:srgbClr val="FF0000"/>
                </a:solidFill>
                <a:latin typeface="Times New Roman" panose="02020603050405020304" pitchFamily="18" charset="0"/>
                <a:cs typeface="Times New Roman" panose="02020603050405020304" pitchFamily="18" charset="0"/>
              </a:rPr>
              <a:t>VẬN DỤNG</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srcRect r="963"/>
          <a:stretch>
            <a:fillRect/>
          </a:stretch>
        </p:blipFill>
        <p:spPr>
          <a:xfrm rot="12870486" flipV="1">
            <a:off x="10624275" y="264008"/>
            <a:ext cx="1797425" cy="1322179"/>
          </a:xfrm>
          <a:prstGeom prst="rect">
            <a:avLst/>
          </a:prstGeom>
        </p:spPr>
      </p:pic>
      <p:sp>
        <p:nvSpPr>
          <p:cNvPr id="4" name="Rectangle 3"/>
          <p:cNvSpPr/>
          <p:nvPr/>
        </p:nvSpPr>
        <p:spPr>
          <a:xfrm>
            <a:off x="2541905" y="2110105"/>
            <a:ext cx="7107555" cy="263779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indent="90170" algn="just">
              <a:lnSpc>
                <a:spcPct val="115000"/>
              </a:lnSpc>
              <a:spcAft>
                <a:spcPts val="0"/>
              </a:spcAft>
              <a:tabLst>
                <a:tab pos="8101330" algn="l"/>
              </a:tabLst>
            </a:pP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hỏi</a:t>
            </a:r>
            <a:r>
              <a:rPr lang="en-US" sz="3600" b="1" i="1" dirty="0">
                <a:latin typeface="Times New Roman" panose="02020603050405020304" pitchFamily="18" charset="0"/>
                <a:ea typeface="Calibri" panose="020F0502020204030204" pitchFamily="34" charset="0"/>
                <a:cs typeface="Times New Roman" panose="02020603050405020304" pitchFamily="18" charset="0"/>
              </a:rPr>
              <a: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vi-VN" sz="3600" dirty="0">
                <a:latin typeface="Times New Roman" panose="02020603050405020304" pitchFamily="18" charset="0"/>
                <a:ea typeface="Calibri" panose="020F0502020204030204" pitchFamily="34" charset="0"/>
                <a:cs typeface="Times New Roman" panose="02020603050405020304" pitchFamily="18" charset="0"/>
              </a:rPr>
              <a:t>Dựa vào kiến thức vừa học</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r>
              <a:rPr lang="vi-VN" sz="3600" dirty="0">
                <a:latin typeface="Times New Roman" panose="02020603050405020304" pitchFamily="18" charset="0"/>
                <a:ea typeface="Calibri" panose="020F0502020204030204" pitchFamily="34" charset="0"/>
                <a:cs typeface="Times New Roman" panose="02020603050405020304" pitchFamily="18" charset="0"/>
              </a:rPr>
              <a:t> hãy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GB" altLang="en-US" sz="36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GB" altLang="en-US" sz="3600" dirty="0" err="1">
                <a:latin typeface="Times New Roman" panose="02020603050405020304" pitchFamily="18" charset="0"/>
                <a:ea typeface="Calibri" panose="020F0502020204030204" pitchFamily="34" charset="0"/>
                <a:cs typeface="Times New Roman" panose="02020603050405020304" pitchFamily="18" charset="0"/>
              </a:rPr>
              <a:t>sự hiểu biết của em về </a:t>
            </a:r>
            <a:r>
              <a:rPr lang="en-US" sz="3600" dirty="0">
                <a:latin typeface="Times New Roman" panose="02020603050405020304" pitchFamily="18" charset="0"/>
                <a:ea typeface="Calibri" panose="020F0502020204030204" pitchFamily="34" charset="0"/>
                <a:cs typeface="Times New Roman" panose="02020603050405020304" pitchFamily="18" charset="0"/>
              </a:rPr>
              <a:t> Ai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Cập</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Lưỡng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Hà</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em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ấn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3600"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11" descr="FSTV116"/>
          <p:cNvPicPr>
            <a:picLocks noChangeAspect="1"/>
          </p:cNvPicPr>
          <p:nvPr>
            <p:ph sz="half" idx="2"/>
          </p:nvPr>
        </p:nvPicPr>
        <p:blipFill>
          <a:blip r:embed="rId3"/>
          <a:stretch>
            <a:fillRect/>
          </a:stretch>
        </p:blipFill>
        <p:spPr>
          <a:xfrm>
            <a:off x="0" y="0"/>
            <a:ext cx="2948940" cy="26631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2705"/>
            <a:ext cx="12857480" cy="7388860"/>
          </a:xfrm>
          <a:prstGeom prst="rect">
            <a:avLst/>
          </a:prstGeom>
        </p:spPr>
      </p:pic>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9940" y="0"/>
            <a:ext cx="3747135" cy="139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p>
            <a:endParaRPr lang="en-GB" altLang="en-US"/>
          </a:p>
        </p:txBody>
      </p:sp>
      <p:pic>
        <p:nvPicPr>
          <p:cNvPr id="100" name="Content Placeholder 99"/>
          <p:cNvPicPr>
            <a:picLocks noChangeAspect="1"/>
          </p:cNvPicPr>
          <p:nvPr>
            <p:ph sz="half" idx="1"/>
          </p:nvPr>
        </p:nvPicPr>
        <p:blipFill>
          <a:blip r:embed="rId3"/>
          <a:stretch>
            <a:fillRect/>
          </a:stretch>
        </p:blipFill>
        <p:spPr>
          <a:xfrm>
            <a:off x="635" y="-635"/>
            <a:ext cx="5841365" cy="3566160"/>
          </a:xfrm>
          <a:prstGeom prst="rect">
            <a:avLst/>
          </a:prstGeom>
          <a:noFill/>
          <a:ln w="9525">
            <a:noFill/>
          </a:ln>
        </p:spPr>
      </p:pic>
      <p:sp>
        <p:nvSpPr>
          <p:cNvPr id="6" name="Text Box 5"/>
          <p:cNvSpPr txBox="1"/>
          <p:nvPr/>
        </p:nvSpPr>
        <p:spPr>
          <a:xfrm>
            <a:off x="7199630" y="314960"/>
            <a:ext cx="3600450" cy="706755"/>
          </a:xfrm>
          <a:prstGeom prst="rect">
            <a:avLst/>
          </a:prstGeom>
          <a:noFill/>
        </p:spPr>
        <p:txBody>
          <a:bodyPr wrap="square" rtlCol="0">
            <a:spAutoFit/>
            <a:scene3d>
              <a:camera prst="orthographicFront"/>
              <a:lightRig rig="threePt" dir="t"/>
            </a:scene3d>
          </a:bodyPr>
          <a:p>
            <a:r>
              <a:rPr lang="en-GB" altLang="en-US" sz="4000" b="1">
                <a:effectLst>
                  <a:outerShdw blurRad="38100" dist="19050" dir="2700000" algn="tl" rotWithShape="0">
                    <a:schemeClr val="dk1">
                      <a:alpha val="40000"/>
                    </a:schemeClr>
                  </a:outerShdw>
                </a:effectLst>
              </a:rPr>
              <a:t>ĐÂY LÀ ĐÂU ?</a:t>
            </a:r>
            <a:endParaRPr lang="en-GB" altLang="en-US" sz="4000" b="1">
              <a:effectLst>
                <a:outerShdw blurRad="38100" dist="19050" dir="2700000" algn="tl" rotWithShape="0">
                  <a:schemeClr val="dk1">
                    <a:alpha val="40000"/>
                  </a:schemeClr>
                </a:outerShdw>
              </a:effectLst>
            </a:endParaRPr>
          </a:p>
        </p:txBody>
      </p:sp>
      <p:pic>
        <p:nvPicPr>
          <p:cNvPr id="101" name="Content Placeholder 100"/>
          <p:cNvPicPr/>
          <p:nvPr>
            <p:ph sz="half" idx="2"/>
          </p:nvPr>
        </p:nvPicPr>
        <p:blipFill>
          <a:blip r:embed="rId4"/>
          <a:stretch>
            <a:fillRect/>
          </a:stretch>
        </p:blipFill>
        <p:spPr>
          <a:xfrm>
            <a:off x="5848350" y="1960245"/>
            <a:ext cx="6343650" cy="4351655"/>
          </a:xfrm>
          <a:prstGeom prst="rect">
            <a:avLst/>
          </a:prstGeom>
          <a:noFill/>
          <a:ln w="9525">
            <a:noFill/>
          </a:ln>
        </p:spPr>
      </p:pic>
      <p:sp>
        <p:nvSpPr>
          <p:cNvPr id="8" name="Text Box 7"/>
          <p:cNvSpPr txBox="1"/>
          <p:nvPr/>
        </p:nvSpPr>
        <p:spPr>
          <a:xfrm>
            <a:off x="1222375" y="3565525"/>
            <a:ext cx="4119880" cy="645160"/>
          </a:xfrm>
          <a:prstGeom prst="rect">
            <a:avLst/>
          </a:prstGeom>
          <a:noFill/>
        </p:spPr>
        <p:txBody>
          <a:bodyPr wrap="square" rtlCol="0">
            <a:spAutoFit/>
          </a:bodyPr>
          <a:p>
            <a:r>
              <a:rPr lang="en-GB" altLang="en-US" sz="3600" b="1"/>
              <a:t>Kim tự tháp (</a:t>
            </a:r>
            <a:r>
              <a:rPr lang="en-GB" altLang="en-US" sz="2800" b="1"/>
              <a:t> </a:t>
            </a:r>
            <a:r>
              <a:rPr lang="en-GB" altLang="en-US" sz="2800" b="1">
                <a:sym typeface="+mn-ea"/>
              </a:rPr>
              <a:t>AI CẬP)</a:t>
            </a:r>
            <a:endParaRPr lang="en-GB" altLang="en-US" sz="2800" b="1"/>
          </a:p>
        </p:txBody>
      </p:sp>
      <p:sp>
        <p:nvSpPr>
          <p:cNvPr id="9" name="Text Box 8"/>
          <p:cNvSpPr txBox="1"/>
          <p:nvPr/>
        </p:nvSpPr>
        <p:spPr>
          <a:xfrm>
            <a:off x="6264275" y="6311900"/>
            <a:ext cx="5471160" cy="521970"/>
          </a:xfrm>
          <a:prstGeom prst="rect">
            <a:avLst/>
          </a:prstGeom>
          <a:noFill/>
        </p:spPr>
        <p:txBody>
          <a:bodyPr wrap="square" rtlCol="0">
            <a:spAutoFit/>
          </a:bodyPr>
          <a:p>
            <a:r>
              <a:rPr lang="en-GB" altLang="en-US" sz="2800" b="1"/>
              <a:t>Vườn treo Babylon (</a:t>
            </a:r>
            <a:r>
              <a:rPr lang="en-GB" altLang="en-US" sz="2400" b="1">
                <a:sym typeface="+mn-ea"/>
              </a:rPr>
              <a:t>LƯỠNG HÀ)</a:t>
            </a:r>
            <a:endParaRPr lang="en-GB" altLang="en-US" sz="2400" b="1">
              <a:sym typeface="+mn-ea"/>
            </a:endParaRPr>
          </a:p>
        </p:txBody>
      </p:sp>
      <p:sp>
        <p:nvSpPr>
          <p:cNvPr id="12" name="Text Box 11"/>
          <p:cNvSpPr txBox="1"/>
          <p:nvPr/>
        </p:nvSpPr>
        <p:spPr>
          <a:xfrm>
            <a:off x="4644390" y="2978150"/>
            <a:ext cx="1196975" cy="521970"/>
          </a:xfrm>
          <a:prstGeom prst="rect">
            <a:avLst/>
          </a:prstGeom>
          <a:noFill/>
        </p:spPr>
        <p:txBody>
          <a:bodyPr wrap="square" rtlCol="0">
            <a:spAutoFit/>
          </a:bodyPr>
          <a:p>
            <a:pPr algn="ctr"/>
            <a:r>
              <a:rPr lang="en-GB" altLang="en-US" sz="2800" b="1" i="1"/>
              <a:t>1</a:t>
            </a:r>
            <a:endParaRPr lang="en-GB" altLang="en-US" sz="2800" b="1" i="1"/>
          </a:p>
        </p:txBody>
      </p:sp>
      <p:sp>
        <p:nvSpPr>
          <p:cNvPr id="14" name="Text Box 13"/>
          <p:cNvSpPr txBox="1"/>
          <p:nvPr/>
        </p:nvSpPr>
        <p:spPr>
          <a:xfrm>
            <a:off x="11223625" y="2268855"/>
            <a:ext cx="968375" cy="460375"/>
          </a:xfrm>
          <a:prstGeom prst="rect">
            <a:avLst/>
          </a:prstGeom>
          <a:noFill/>
        </p:spPr>
        <p:txBody>
          <a:bodyPr wrap="square" rtlCol="0">
            <a:spAutoFit/>
          </a:bodyPr>
          <a:p>
            <a:pPr algn="ctr"/>
            <a:r>
              <a:rPr lang="en-GB" altLang="en-US" sz="2400" b="1">
                <a:solidFill>
                  <a:srgbClr val="FFFF00"/>
                </a:solidFill>
              </a:rPr>
              <a:t>2</a:t>
            </a:r>
            <a:endParaRPr lang="en-GB" altLang="en-US" sz="2400" b="1">
              <a:solidFill>
                <a:srgbClr val="FFFF00"/>
              </a:solidFill>
            </a:endParaRPr>
          </a:p>
        </p:txBody>
      </p:sp>
      <p:pic>
        <p:nvPicPr>
          <p:cNvPr id="15" name="图片 5"/>
          <p:cNvPicPr>
            <a:picLocks noChangeAspect="1"/>
          </p:cNvPicPr>
          <p:nvPr/>
        </p:nvPicPr>
        <p:blipFill>
          <a:blip r:embed="rId5">
            <a:extLst>
              <a:ext uri="{28A0092B-C50C-407E-A947-70E740481C1C}">
                <a14:useLocalDpi xmlns:a14="http://schemas.microsoft.com/office/drawing/2010/main" val="0"/>
              </a:ext>
            </a:extLst>
          </a:blip>
          <a:srcRect l="40933" t="24564" r="38580" b="26282"/>
          <a:stretch>
            <a:fillRect/>
          </a:stretch>
        </p:blipFill>
        <p:spPr bwMode="auto">
          <a:xfrm>
            <a:off x="635" y="4124325"/>
            <a:ext cx="1701800" cy="270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GB" altLang="en-US"/>
          </a:p>
        </p:txBody>
      </p:sp>
      <p:pic>
        <p:nvPicPr>
          <p:cNvPr id="2051" name="Picture 5" descr="flowers_frame"/>
          <p:cNvPicPr>
            <a:picLocks noChangeAspect="1" noChangeArrowheads="1"/>
          </p:cNvPicPr>
          <p:nvPr>
            <p:ph sz="half" idx="2"/>
          </p:nvPr>
        </p:nvPicPr>
        <p:blipFill>
          <a:blip r:embed="rId1">
            <a:extLst>
              <a:ext uri="{28A0092B-C50C-407E-A947-70E740481C1C}">
                <a14:useLocalDpi xmlns:a14="http://schemas.microsoft.com/office/drawing/2010/main" val="0"/>
              </a:ext>
            </a:extLst>
          </a:blip>
          <a:srcRect/>
          <a:stretch>
            <a:fillRect/>
          </a:stretch>
        </p:blipFill>
        <p:spPr bwMode="auto">
          <a:xfrm>
            <a:off x="0" y="0"/>
            <a:ext cx="12531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p:nvPr/>
        </p:nvSpPr>
        <p:spPr>
          <a:xfrm>
            <a:off x="5292725" y="-8890"/>
            <a:ext cx="4928870" cy="645160"/>
          </a:xfrm>
          <a:prstGeom prst="rect">
            <a:avLst/>
          </a:prstGeom>
          <a:noFill/>
        </p:spPr>
        <p:txBody>
          <a:bodyPr wrap="square" rtlCol="0">
            <a:spAutoFit/>
            <a:scene3d>
              <a:camera prst="orthographicFront"/>
              <a:lightRig rig="threePt" dir="t"/>
            </a:scene3d>
          </a:bodyPr>
          <a:p>
            <a:r>
              <a:rPr lang="en-GB" altLang="en-US" sz="3600" b="1">
                <a:solidFill>
                  <a:schemeClr val="tx1"/>
                </a:solidFill>
                <a:effectLst>
                  <a:outerShdw blurRad="38100" dist="19050" dir="2700000" algn="tl" rotWithShape="0">
                    <a:schemeClr val="dk1">
                      <a:alpha val="40000"/>
                    </a:schemeClr>
                  </a:outerShdw>
                </a:effectLst>
                <a:highlight>
                  <a:srgbClr val="FFFF00"/>
                </a:highlight>
              </a:rPr>
              <a:t>TRÒ CHƠI THÁCH ĐẤU</a:t>
            </a:r>
            <a:endParaRPr lang="en-GB" altLang="en-US" sz="3600" b="1">
              <a:solidFill>
                <a:schemeClr val="tx1"/>
              </a:solidFill>
              <a:effectLst>
                <a:outerShdw blurRad="38100" dist="19050" dir="2700000" algn="tl" rotWithShape="0">
                  <a:schemeClr val="dk1">
                    <a:alpha val="40000"/>
                  </a:schemeClr>
                </a:outerShdw>
              </a:effectLst>
              <a:highlight>
                <a:srgbClr val="FFFF00"/>
              </a:highlight>
            </a:endParaRPr>
          </a:p>
        </p:txBody>
      </p:sp>
      <p:sp>
        <p:nvSpPr>
          <p:cNvPr id="8" name="Text Box 7"/>
          <p:cNvSpPr txBox="1"/>
          <p:nvPr/>
        </p:nvSpPr>
        <p:spPr>
          <a:xfrm>
            <a:off x="5292725" y="636270"/>
            <a:ext cx="4455160" cy="1322070"/>
          </a:xfrm>
          <a:prstGeom prst="rect">
            <a:avLst/>
          </a:prstGeom>
          <a:noFill/>
        </p:spPr>
        <p:txBody>
          <a:bodyPr wrap="square" rtlCol="0">
            <a:spAutoFit/>
          </a:bodyPr>
          <a:p>
            <a:r>
              <a:rPr lang="en-GB" altLang="en-US" sz="2000" b="1"/>
              <a:t>THỂ LỆ : GỒM 2 ĐỘI </a:t>
            </a:r>
            <a:endParaRPr lang="en-GB" altLang="en-US" sz="2000" b="1"/>
          </a:p>
          <a:p>
            <a:r>
              <a:rPr lang="en-GB" altLang="en-US" sz="2000" b="1">
                <a:sym typeface="+mn-ea"/>
              </a:rPr>
              <a:t>+ ĐỘI </a:t>
            </a:r>
            <a:r>
              <a:rPr lang="en-GB" altLang="en-US" sz="2000" b="1"/>
              <a:t> AI CẬP : TỔ 1+2</a:t>
            </a:r>
            <a:endParaRPr lang="en-GB" altLang="en-US" sz="2000" b="1"/>
          </a:p>
          <a:p>
            <a:r>
              <a:rPr lang="en-GB" altLang="en-US" sz="2000" b="1"/>
              <a:t>+ ĐỘI LƯỠNG HÀ: </a:t>
            </a:r>
            <a:r>
              <a:rPr lang="en-GB" altLang="en-US" sz="2000" b="1">
                <a:sym typeface="+mn-ea"/>
              </a:rPr>
              <a:t>TỔ 3+4</a:t>
            </a:r>
            <a:endParaRPr lang="en-GB" altLang="en-US" sz="2000" b="1"/>
          </a:p>
          <a:p>
            <a:endParaRPr lang="en-GB" altLang="en-US" sz="2000" b="1"/>
          </a:p>
        </p:txBody>
      </p:sp>
      <p:sp>
        <p:nvSpPr>
          <p:cNvPr id="9" name="Text Box 8"/>
          <p:cNvSpPr txBox="1"/>
          <p:nvPr/>
        </p:nvSpPr>
        <p:spPr>
          <a:xfrm>
            <a:off x="5140960" y="1691005"/>
            <a:ext cx="4758690" cy="1014730"/>
          </a:xfrm>
          <a:prstGeom prst="rect">
            <a:avLst/>
          </a:prstGeom>
          <a:noFill/>
        </p:spPr>
        <p:txBody>
          <a:bodyPr wrap="square" rtlCol="0">
            <a:spAutoFit/>
          </a:bodyPr>
          <a:p>
            <a:r>
              <a:rPr lang="en-GB" altLang="en-US" sz="2000" b="1"/>
              <a:t>YÊU CẦU: MỖI ĐỘI TRẢ LỜI CÂU HỎI ĐÔI KIA. NẾU ĐỘI NÀO KHÔNG TRẢ LỜI ĐƯỢC HOĂC TRẢ </a:t>
            </a:r>
            <a:r>
              <a:rPr lang="en-GB" altLang="en-US" sz="2000" b="1">
                <a:sym typeface="+mn-ea"/>
              </a:rPr>
              <a:t>LỜI</a:t>
            </a:r>
            <a:r>
              <a:rPr lang="en-GB" altLang="en-US" sz="2000" b="1"/>
              <a:t> SAI THÌ ĐỘI ĐÓ THUA.</a:t>
            </a:r>
            <a:endParaRPr lang="en-GB" altLang="en-US" sz="2000" b="1"/>
          </a:p>
        </p:txBody>
      </p:sp>
      <p:pic>
        <p:nvPicPr>
          <p:cNvPr id="9219"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rot="20880000">
            <a:off x="29845" y="1983740"/>
            <a:ext cx="3199130" cy="3625850"/>
          </a:xfrm>
          <a:prstGeom prst="rect">
            <a:avLst/>
          </a:prstGeom>
          <a:noFill/>
          <a:ln>
            <a:noFill/>
          </a:ln>
          <a:effectLst/>
        </p:spPr>
      </p:pic>
      <p:sp>
        <p:nvSpPr>
          <p:cNvPr id="3" name="Text Box 2"/>
          <p:cNvSpPr txBox="1"/>
          <p:nvPr/>
        </p:nvSpPr>
        <p:spPr>
          <a:xfrm>
            <a:off x="2875280" y="2832735"/>
            <a:ext cx="7934325" cy="1938020"/>
          </a:xfrm>
          <a:prstGeom prst="rect">
            <a:avLst/>
          </a:prstGeom>
          <a:noFill/>
        </p:spPr>
        <p:txBody>
          <a:bodyPr wrap="square" rtlCol="0">
            <a:spAutoFit/>
          </a:bodyPr>
          <a:p>
            <a:r>
              <a:rPr lang="en-GB" altLang="en-US" sz="2400" b="1"/>
              <a:t>1.Xác định vị trí địa lý của </a:t>
            </a:r>
            <a:r>
              <a:rPr lang="en-GB" altLang="en-US" sz="2400" b="1">
                <a:sym typeface="+mn-ea"/>
              </a:rPr>
              <a:t>Ai Cập, Lưỡng Hà</a:t>
            </a:r>
            <a:r>
              <a:rPr lang="en-GB" altLang="en-US" sz="2400" b="1"/>
              <a:t> trên lược đồ? </a:t>
            </a:r>
            <a:endParaRPr lang="en-GB" altLang="en-US" sz="2400" b="1"/>
          </a:p>
          <a:p>
            <a:r>
              <a:rPr lang="en-GB" altLang="en-US" sz="2400" b="1"/>
              <a:t>2. Gọi tên chính xác hai con sông ở </a:t>
            </a:r>
            <a:r>
              <a:rPr lang="en-GB" altLang="en-US" sz="2400" b="1">
                <a:sym typeface="+mn-ea"/>
              </a:rPr>
              <a:t>Ai Cập, Lưỡng Hà</a:t>
            </a:r>
            <a:r>
              <a:rPr lang="en-GB" altLang="en-US" sz="2400" b="1"/>
              <a:t>?</a:t>
            </a:r>
            <a:endParaRPr lang="en-GB" altLang="en-US" sz="2400" b="1"/>
          </a:p>
          <a:p>
            <a:r>
              <a:rPr lang="en-GB" altLang="en-US" sz="2400" b="1"/>
              <a:t> 3. Tại sao đất đai khu vực này lại màu mỡ?</a:t>
            </a:r>
            <a:endParaRPr lang="en-GB" altLang="en-US" sz="2400" b="1"/>
          </a:p>
          <a:p>
            <a:r>
              <a:rPr lang="en-GB" altLang="en-US" sz="2400" b="1"/>
              <a:t>4. Giao thông chính của </a:t>
            </a:r>
            <a:r>
              <a:rPr lang="en-GB" altLang="en-US" sz="2400" b="1">
                <a:sym typeface="+mn-ea"/>
              </a:rPr>
              <a:t>Ai Cập, Lưỡng Hà</a:t>
            </a:r>
            <a:r>
              <a:rPr lang="en-GB" altLang="en-US" sz="2400" b="1"/>
              <a:t> là con đường nào? 5. Ai Cập, Lưỡng Hà còn có dạng địa hình nào khác?</a:t>
            </a:r>
            <a:endParaRPr lang="en-GB" altLang="en-US" sz="2400" b="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GB" altLang="en-US"/>
          </a:p>
        </p:txBody>
      </p:sp>
      <p:pic>
        <p:nvPicPr>
          <p:cNvPr id="102" name="Content Placeholder 101"/>
          <p:cNvPicPr/>
          <p:nvPr>
            <p:ph idx="1"/>
          </p:nvPr>
        </p:nvPicPr>
        <p:blipFill>
          <a:blip r:embed="rId1"/>
          <a:stretch>
            <a:fillRect/>
          </a:stretch>
        </p:blipFill>
        <p:spPr>
          <a:xfrm>
            <a:off x="1285875" y="635"/>
            <a:ext cx="9711690" cy="685736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Content Placeholder 101"/>
          <p:cNvPicPr/>
          <p:nvPr>
            <p:ph idx="1"/>
          </p:nvPr>
        </p:nvPicPr>
        <p:blipFill>
          <a:blip r:embed="rId1"/>
          <a:stretch>
            <a:fillRect/>
          </a:stretch>
        </p:blipFill>
        <p:spPr>
          <a:xfrm>
            <a:off x="5384800" y="123190"/>
            <a:ext cx="5555615" cy="6610985"/>
          </a:xfrm>
          <a:prstGeom prst="rect">
            <a:avLst/>
          </a:prstGeom>
          <a:noFill/>
          <a:ln w="9525">
            <a:noFill/>
          </a:ln>
        </p:spPr>
      </p:pic>
      <p:sp>
        <p:nvSpPr>
          <p:cNvPr id="4" name="Text Box 3"/>
          <p:cNvSpPr txBox="1"/>
          <p:nvPr/>
        </p:nvSpPr>
        <p:spPr>
          <a:xfrm>
            <a:off x="1564640" y="504190"/>
            <a:ext cx="3989705" cy="953135"/>
          </a:xfrm>
          <a:prstGeom prst="rect">
            <a:avLst/>
          </a:prstGeom>
          <a:noFill/>
        </p:spPr>
        <p:txBody>
          <a:bodyPr wrap="square" rtlCol="0" anchor="t">
            <a:spAutoFit/>
          </a:bodyPr>
          <a:p>
            <a:r>
              <a:rPr lang="en-GB" altLang="en-US" sz="2800" b="1"/>
              <a:t>Lưỡng Hà: lưu vực sông Ti- girl và ơ-phrat</a:t>
            </a:r>
            <a:endParaRPr lang="en-GB" altLang="en-US" sz="2800" b="1"/>
          </a:p>
        </p:txBody>
      </p:sp>
      <p:sp>
        <p:nvSpPr>
          <p:cNvPr id="5" name="Text Box 4"/>
          <p:cNvSpPr txBox="1"/>
          <p:nvPr/>
        </p:nvSpPr>
        <p:spPr>
          <a:xfrm>
            <a:off x="1564640" y="3105785"/>
            <a:ext cx="3450590" cy="953135"/>
          </a:xfrm>
          <a:prstGeom prst="rect">
            <a:avLst/>
          </a:prstGeom>
          <a:noFill/>
        </p:spPr>
        <p:txBody>
          <a:bodyPr wrap="square" rtlCol="0" anchor="t">
            <a:spAutoFit/>
          </a:bodyPr>
          <a:p>
            <a:r>
              <a:rPr lang="en-GB" altLang="en-US" sz="2800" b="1"/>
              <a:t>Ai Cập: lưu vực sông Nin</a:t>
            </a:r>
            <a:endParaRPr lang="en-GB" altLang="en-US" sz="2800" b="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x-none"/>
          </a:p>
        </p:txBody>
      </p:sp>
      <p:sp>
        <p:nvSpPr>
          <p:cNvPr id="3" name="Subtitle 2"/>
          <p:cNvSpPr>
            <a:spLocks noGrp="1"/>
          </p:cNvSpPr>
          <p:nvPr>
            <p:ph type="subTitle" idx="1"/>
          </p:nvPr>
        </p:nvSpPr>
        <p:spPr/>
        <p:txBody>
          <a:bodyPr/>
          <a:lstStyle/>
          <a:p>
            <a:endParaRPr lang="x-none"/>
          </a:p>
        </p:txBody>
      </p:sp>
      <p:pic>
        <p:nvPicPr>
          <p:cNvPr id="5" name="Picture 4"/>
          <p:cNvPicPr>
            <a:picLocks noChangeAspect="1"/>
          </p:cNvPicPr>
          <p:nvPr/>
        </p:nvPicPr>
        <p:blipFill rotWithShape="1">
          <a:blip r:embed="rId1"/>
          <a:srcRect t="12500" b="12500"/>
          <a:stretch>
            <a:fillRect/>
          </a:stretch>
        </p:blipFill>
        <p:spPr>
          <a:xfrm>
            <a:off x="0" y="0"/>
            <a:ext cx="12192000" cy="6858000"/>
          </a:xfrm>
          <a:prstGeom prst="rect">
            <a:avLst/>
          </a:prstGeom>
        </p:spPr>
      </p:pic>
      <p:sp>
        <p:nvSpPr>
          <p:cNvPr id="7" name="TextBox 6"/>
          <p:cNvSpPr txBox="1"/>
          <p:nvPr/>
        </p:nvSpPr>
        <p:spPr>
          <a:xfrm>
            <a:off x="1660817" y="708562"/>
            <a:ext cx="8624711" cy="769441"/>
          </a:xfrm>
          <a:prstGeom prst="rect">
            <a:avLst/>
          </a:prstGeom>
          <a:noFill/>
        </p:spPr>
        <p:txBody>
          <a:bodyPr wrap="square" rtlCol="0">
            <a:spAutoFit/>
          </a:body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CHƯƠNG 3. XÃ HỘI CỔ ĐẠI</a:t>
            </a:r>
            <a:endParaRPr lang="x-none" sz="4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20614" y="1767380"/>
            <a:ext cx="10974705" cy="706755"/>
          </a:xfrm>
          <a:prstGeom prst="rect">
            <a:avLst/>
          </a:prstGeom>
          <a:noFill/>
        </p:spPr>
        <p:txBody>
          <a:bodyPr wrap="none" rtlCol="0">
            <a:spAutoFit/>
          </a:bodyPr>
          <a:lstStyle/>
          <a:p>
            <a:r>
              <a:rPr lang="en-GB" altLang="en-US" sz="4000" b="1" dirty="0" err="1" smtClean="0">
                <a:solidFill>
                  <a:srgbClr val="002060"/>
                </a:solidFill>
                <a:latin typeface="Times New Roman" panose="02020603050405020304" pitchFamily="18" charset="0"/>
                <a:cs typeface="Times New Roman" panose="02020603050405020304" pitchFamily="18" charset="0"/>
              </a:rPr>
              <a:t>TiẾT 12. </a:t>
            </a:r>
            <a:r>
              <a:rPr lang="en-US" sz="4000" b="1" dirty="0" err="1" smtClean="0">
                <a:solidFill>
                  <a:srgbClr val="002060"/>
                </a:solidFill>
                <a:latin typeface="Times New Roman" panose="02020603050405020304" pitchFamily="18" charset="0"/>
                <a:cs typeface="Times New Roman" panose="02020603050405020304" pitchFamily="18" charset="0"/>
              </a:rPr>
              <a:t>Bài</a:t>
            </a:r>
            <a:r>
              <a:rPr lang="en-US" sz="4000" b="1" dirty="0" smtClean="0">
                <a:solidFill>
                  <a:srgbClr val="002060"/>
                </a:solidFill>
                <a:latin typeface="Times New Roman" panose="02020603050405020304" pitchFamily="18" charset="0"/>
                <a:cs typeface="Times New Roman" panose="02020603050405020304" pitchFamily="18" charset="0"/>
              </a:rPr>
              <a:t> 6. AI CẬP VÀ LƯỠNG HÀ CỔ ĐẠI</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959557" y="3160888"/>
            <a:ext cx="9595554" cy="722489"/>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I. ĐIỀU KIỆN TỰ NHIÊN CỦA AI CẬP VÀ LƯỠNG HÀ</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959557" y="4167079"/>
            <a:ext cx="9595554" cy="722489"/>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II. QUÁ TRÌNH THÀNH LẬP NHÀ NƯỚC CỦA NGƯỜI AI CẬP VÀ NGƯỜI LƯỠNG HÀ</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59557" y="5142828"/>
            <a:ext cx="9595554" cy="722489"/>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III. NHỮNG THÀNH TỰU VĂN HÓA CHỦ YẾU CỦA AI CẬP VÀ LƯỠNG HÀ</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rotWithShape="1">
          <a:blip r:embed="rId2"/>
          <a:srcRect r="963"/>
          <a:stretch>
            <a:fillRect/>
          </a:stretch>
        </p:blipFill>
        <p:spPr>
          <a:xfrm rot="12870486" flipV="1">
            <a:off x="10624275" y="264008"/>
            <a:ext cx="1797425" cy="132217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1309513" y="135466"/>
            <a:ext cx="9595554" cy="722489"/>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I. </a:t>
            </a:r>
            <a:r>
              <a:rPr lang="en-US" sz="2400" b="1" dirty="0">
                <a:solidFill>
                  <a:srgbClr val="FF0000"/>
                </a:solidFill>
                <a:latin typeface="Times New Roman" panose="02020603050405020304" pitchFamily="18" charset="0"/>
                <a:cs typeface="Times New Roman" panose="02020603050405020304" pitchFamily="18" charset="0"/>
              </a:rPr>
              <a:t>ĐIỀU KIỆN TỰ NHIÊN CỦA AI CẬP VÀ LƯỠNG HÀ</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4"/>
          <p:cNvCxnSpPr>
            <a:stCxn id="3" idx="2"/>
          </p:cNvCxnSpPr>
          <p:nvPr/>
        </p:nvCxnSpPr>
        <p:spPr>
          <a:xfrm>
            <a:off x="6107290" y="857955"/>
            <a:ext cx="33866" cy="600004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261982" y="857955"/>
            <a:ext cx="5464057" cy="3190875"/>
          </a:xfrm>
          <a:prstGeom prst="rect">
            <a:avLst/>
          </a:prstGeom>
        </p:spPr>
        <p:txBody>
          <a:bodyPr wrap="square">
            <a:spAutoFit/>
          </a:bodyPr>
          <a:lstStyle/>
          <a:p>
            <a:pPr>
              <a:lnSpc>
                <a:spcPct val="115000"/>
              </a:lnSpc>
              <a:spcAft>
                <a:spcPts val="1000"/>
              </a:spcAft>
            </a:pP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en-US" sz="24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hiệm</a:t>
            </a:r>
            <a:r>
              <a:rPr lang="en-US" sz="24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vụ</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6.1.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Lược</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Ai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Cập</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Lưỡng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alt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 ô trống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Cập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nvGraphicFramePr>
        <p:xfrm>
          <a:off x="6261735" y="4014470"/>
          <a:ext cx="5784215" cy="2607945"/>
        </p:xfrm>
        <a:graphic>
          <a:graphicData uri="http://schemas.openxmlformats.org/drawingml/2006/table">
            <a:tbl>
              <a:tblPr firstRow="1" firstCol="1" bandRow="1">
                <a:tableStyleId>{5940675A-B579-460E-94D1-54222C63F5DA}</a:tableStyleId>
              </a:tblPr>
              <a:tblGrid>
                <a:gridCol w="1948815"/>
                <a:gridCol w="1694815"/>
                <a:gridCol w="2140585"/>
              </a:tblGrid>
              <a:tr h="479425">
                <a:tc gridSpan="3">
                  <a:txBody>
                    <a:bodyPr/>
                    <a:lstStyle/>
                    <a:p>
                      <a:pPr algn="ctr">
                        <a:lnSpc>
                          <a:spcPct val="115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c hMerge="1">
                  <a:tcPr marL="48843" marR="48843" marT="0" marB="0"/>
                </a:tc>
                <a:tc hMerge="1">
                  <a:tcPr marL="48843" marR="48843" marT="0" marB="0"/>
                </a:tc>
              </a:tr>
              <a:tr h="689610">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Ai </a:t>
                      </a:r>
                      <a:r>
                        <a:rPr lang="en-US" sz="2400" dirty="0" err="1">
                          <a:effectLst/>
                          <a:latin typeface="Times New Roman" panose="02020603050405020304" pitchFamily="18" charset="0"/>
                          <a:cs typeface="Times New Roman" panose="02020603050405020304" pitchFamily="18" charset="0"/>
                        </a:rPr>
                        <a:t>Cập</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Lưỡng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r>
              <a:tr h="480060">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Vị trí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r>
              <a:tr h="479425">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Đất đai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r>
              <a:tr h="479425">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Sông ngòi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r>
            </a:tbl>
          </a:graphicData>
        </a:graphic>
      </p:graphicFrame>
      <p:pic>
        <p:nvPicPr>
          <p:cNvPr id="10" name="Picture 9"/>
          <p:cNvPicPr>
            <a:picLocks noChangeAspect="1"/>
          </p:cNvPicPr>
          <p:nvPr/>
        </p:nvPicPr>
        <p:blipFill rotWithShape="1">
          <a:blip r:embed="rId1"/>
          <a:srcRect r="963"/>
          <a:stretch>
            <a:fillRect/>
          </a:stretch>
        </p:blipFill>
        <p:spPr>
          <a:xfrm rot="12870486" flipV="1">
            <a:off x="10990977" y="377901"/>
            <a:ext cx="1470125" cy="1081418"/>
          </a:xfrm>
          <a:prstGeom prst="rect">
            <a:avLst/>
          </a:prstGeom>
        </p:spPr>
      </p:pic>
      <p:pic>
        <p:nvPicPr>
          <p:cNvPr id="2" name="Content Placeholder 1"/>
          <p:cNvPicPr/>
          <p:nvPr>
            <p:ph idx="1"/>
          </p:nvPr>
        </p:nvPicPr>
        <p:blipFill>
          <a:blip r:embed="rId2"/>
          <a:stretch>
            <a:fillRect/>
          </a:stretch>
        </p:blipFill>
        <p:spPr>
          <a:xfrm>
            <a:off x="0" y="857885"/>
            <a:ext cx="5986780" cy="597725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299720"/>
            <a:ext cx="14881860" cy="7539990"/>
          </a:xfrm>
          <a:prstGeom prst="rect">
            <a:avLst/>
          </a:prstGeom>
        </p:spPr>
      </p:pic>
      <p:sp>
        <p:nvSpPr>
          <p:cNvPr id="3" name="Title 2"/>
          <p:cNvSpPr>
            <a:spLocks noGrp="1"/>
          </p:cNvSpPr>
          <p:nvPr>
            <p:ph type="title"/>
          </p:nvPr>
        </p:nvSpPr>
        <p:spPr/>
        <p:txBody>
          <a:bodyPr/>
          <a:p>
            <a:endParaRPr lang="en-GB" altLang="en-US"/>
          </a:p>
        </p:txBody>
      </p:sp>
      <p:cxnSp>
        <p:nvCxnSpPr>
          <p:cNvPr id="5" name="Straight Connector 4"/>
          <p:cNvCxnSpPr/>
          <p:nvPr/>
        </p:nvCxnSpPr>
        <p:spPr>
          <a:xfrm>
            <a:off x="6107290" y="857955"/>
            <a:ext cx="33866" cy="6000045"/>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6261735" y="1486535"/>
          <a:ext cx="5851525" cy="5266690"/>
        </p:xfrm>
        <a:graphic>
          <a:graphicData uri="http://schemas.openxmlformats.org/drawingml/2006/table">
            <a:tbl>
              <a:tblPr firstRow="1" firstCol="1" bandRow="1">
                <a:tableStyleId>{5940675A-B579-460E-94D1-54222C63F5DA}</a:tableStyleId>
              </a:tblPr>
              <a:tblGrid>
                <a:gridCol w="1814195"/>
                <a:gridCol w="1841500"/>
                <a:gridCol w="2195830"/>
              </a:tblGrid>
              <a:tr h="460375">
                <a:tc gridSpan="3">
                  <a:txBody>
                    <a:bodyPr/>
                    <a:lstStyle/>
                    <a:p>
                      <a:pPr algn="ctr">
                        <a:lnSpc>
                          <a:spcPct val="115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c hMerge="1">
                  <a:tcPr marL="48843" marR="48843" marT="0" marB="0"/>
                </a:tc>
                <a:tc hMerge="1">
                  <a:tcPr marL="48843" marR="48843" marT="0" marB="0"/>
                </a:tc>
              </a:tr>
              <a:tr h="662305">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Ai </a:t>
                      </a:r>
                      <a:r>
                        <a:rPr lang="en-US" sz="2400" dirty="0" err="1">
                          <a:effectLst/>
                          <a:latin typeface="Times New Roman" panose="02020603050405020304" pitchFamily="18" charset="0"/>
                          <a:cs typeface="Times New Roman" panose="02020603050405020304" pitchFamily="18" charset="0"/>
                        </a:rPr>
                        <a:t>Cập</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Lưỡng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r>
              <a:tr h="1381760">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Vị trí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c>
                  <a:txBody>
                    <a:bodyPr/>
                    <a:lstStyle/>
                    <a:p>
                      <a:pPr algn="just">
                        <a:lnSpc>
                          <a:spcPct val="115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Bắc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Phi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Nằm ở khu vực Tây Nam Á</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r h="1381125">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Đất đai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 phù sa màu mỡ</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lnSpc>
                          <a:spcPct val="115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Đất phù sa màu mỡ</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r h="1381125">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Sông ngòi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8843" marR="48843" marT="0" marB="0">
                    <a:solidFill>
                      <a:schemeClr val="accent6">
                        <a:lumMod val="20000"/>
                        <a:lumOff val="80000"/>
                      </a:schemeClr>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Sông Nin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just">
                        <a:lnSpc>
                          <a:spcPct val="115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Ti-</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Ơ-</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bl>
          </a:graphicData>
        </a:graphic>
      </p:graphicFrame>
      <p:sp>
        <p:nvSpPr>
          <p:cNvPr id="2" name="Rectangle 1"/>
          <p:cNvSpPr/>
          <p:nvPr/>
        </p:nvSpPr>
        <p:spPr>
          <a:xfrm>
            <a:off x="296214" y="1485782"/>
            <a:ext cx="5690250" cy="2923877"/>
          </a:xfrm>
          <a:prstGeom prst="rect">
            <a:avLst/>
          </a:prstGeom>
        </p:spPr>
        <p:txBody>
          <a:bodyPr wrap="square">
            <a:spAutoFit/>
          </a:bodyPr>
          <a:lstStyle/>
          <a:p>
            <a:pPr algn="just">
              <a:lnSpc>
                <a:spcPct val="115000"/>
              </a:lnSpc>
              <a:spcAft>
                <a:spcPts val="100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-Ai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Cập</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Lưỡng</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Hà</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nằm</a:t>
            </a:r>
            <a:r>
              <a:rPr lang="en-US" sz="4000" b="1" dirty="0">
                <a:latin typeface="Times New Roman" panose="02020603050405020304" pitchFamily="18" charset="0"/>
                <a:ea typeface="Calibri" panose="020F0502020204030204" pitchFamily="34" charset="0"/>
                <a:cs typeface="Times New Roman" panose="02020603050405020304" pitchFamily="18" charset="0"/>
              </a:rPr>
              <a:t> ở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lưu</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vực</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b="1" dirty="0">
                <a:latin typeface="Times New Roman" panose="02020603050405020304" pitchFamily="18" charset="0"/>
                <a:ea typeface="Calibri" panose="020F0502020204030204" pitchFamily="34" charset="0"/>
                <a:cs typeface="Times New Roman" panose="02020603050405020304" pitchFamily="18" charset="0"/>
              </a:rPr>
              <a:t> con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sông</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lớn</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sông</a:t>
            </a:r>
            <a:r>
              <a:rPr lang="en-US" sz="4000" b="1" dirty="0">
                <a:latin typeface="Times New Roman" panose="02020603050405020304" pitchFamily="18" charset="0"/>
                <a:ea typeface="Calibri" panose="020F0502020204030204" pitchFamily="34" charset="0"/>
                <a:cs typeface="Times New Roman" panose="02020603050405020304" pitchFamily="18" charset="0"/>
              </a:rPr>
              <a:t> Nin, Ơ-</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phơ</a:t>
            </a:r>
            <a:r>
              <a:rPr lang="en-US" sz="4000" b="1" dirty="0">
                <a:latin typeface="Times New Roman" panose="02020603050405020304" pitchFamily="18" charset="0"/>
                <a:ea typeface="Calibri" panose="020F0502020204030204" pitchFamily="34" charset="0"/>
                <a:cs typeface="Times New Roman" panose="02020603050405020304" pitchFamily="18" charset="0"/>
              </a:rPr>
              <a:t>-</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rát</a:t>
            </a:r>
            <a:r>
              <a:rPr lang="en-US" sz="4000" b="1" dirty="0">
                <a:latin typeface="Times New Roman" panose="02020603050405020304" pitchFamily="18" charset="0"/>
                <a:ea typeface="Calibri" panose="020F0502020204030204" pitchFamily="34" charset="0"/>
                <a:cs typeface="Times New Roman" panose="02020603050405020304" pitchFamily="18" charset="0"/>
              </a:rPr>
              <a:t>, Ti-</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gơ</a:t>
            </a:r>
            <a:r>
              <a:rPr lang="en-US" sz="4000" b="1" dirty="0">
                <a:latin typeface="Times New Roman" panose="02020603050405020304" pitchFamily="18" charset="0"/>
                <a:ea typeface="Calibri" panose="020F0502020204030204" pitchFamily="34" charset="0"/>
                <a:cs typeface="Times New Roman" panose="02020603050405020304" pitchFamily="18" charset="0"/>
              </a:rPr>
              <a:t>-</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rơ</a:t>
            </a:r>
            <a:r>
              <a:rPr lang="en-US" sz="4000" b="1" dirty="0">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2"/>
          <a:srcRect r="963"/>
          <a:stretch>
            <a:fillRect/>
          </a:stretch>
        </p:blipFill>
        <p:spPr>
          <a:xfrm rot="12870486" flipV="1">
            <a:off x="10956160" y="367088"/>
            <a:ext cx="1501201" cy="1104278"/>
          </a:xfrm>
          <a:prstGeom prst="rect">
            <a:avLst/>
          </a:prstGeom>
        </p:spPr>
      </p:pic>
      <p:sp>
        <p:nvSpPr>
          <p:cNvPr id="8" name="TextBox 7"/>
          <p:cNvSpPr txBox="1"/>
          <p:nvPr/>
        </p:nvSpPr>
        <p:spPr>
          <a:xfrm>
            <a:off x="1745425" y="19956"/>
            <a:ext cx="9033114" cy="707886"/>
          </a:xfrm>
          <a:prstGeom prst="rect">
            <a:avLst/>
          </a:prstGeom>
          <a:noFill/>
        </p:spPr>
        <p:txBody>
          <a:bodyPr wrap="none" rtlCol="0">
            <a:spAutoFit/>
          </a:bodyPr>
          <a:lstStyle/>
          <a:p>
            <a:r>
              <a:rPr lang="en-US" sz="4000" b="1" dirty="0" err="1" smtClean="0">
                <a:solidFill>
                  <a:srgbClr val="002060"/>
                </a:solidFill>
                <a:latin typeface="Times New Roman" panose="02020603050405020304" pitchFamily="18" charset="0"/>
                <a:cs typeface="Times New Roman" panose="02020603050405020304" pitchFamily="18" charset="0"/>
              </a:rPr>
              <a:t>Bài</a:t>
            </a:r>
            <a:r>
              <a:rPr lang="en-US" sz="4000" b="1" dirty="0" smtClean="0">
                <a:solidFill>
                  <a:srgbClr val="002060"/>
                </a:solidFill>
                <a:latin typeface="Times New Roman" panose="02020603050405020304" pitchFamily="18" charset="0"/>
                <a:cs typeface="Times New Roman" panose="02020603050405020304" pitchFamily="18" charset="0"/>
              </a:rPr>
              <a:t> 6. AI CẬP VÀ LƯỠNG HÀ CỔ ĐẠI</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93339" y="654785"/>
            <a:ext cx="6096000" cy="830997"/>
          </a:xfrm>
          <a:prstGeom prst="rect">
            <a:avLst/>
          </a:prstGeom>
        </p:spPr>
        <p:txBody>
          <a:bodyPr>
            <a:spAutoFit/>
          </a:bodyPr>
          <a:lstStyle/>
          <a:p>
            <a:pPr lvl="0" algn="ctr"/>
            <a:r>
              <a:rPr lang="en-US" sz="2400" b="1">
                <a:solidFill>
                  <a:srgbClr val="FF0000"/>
                </a:solidFill>
                <a:latin typeface="Times New Roman" panose="02020603050405020304" pitchFamily="18" charset="0"/>
                <a:cs typeface="Times New Roman" panose="02020603050405020304" pitchFamily="18" charset="0"/>
              </a:rPr>
              <a:t>I. ĐIỀU KIỆN TỰ NHIÊN CỦA AI CẬP VÀ LƯỠNG HÀ</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9"/>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118235" y="-737870"/>
            <a:ext cx="13121640" cy="7595870"/>
          </a:xfrm>
          <a:prstGeom prst="rect">
            <a:avLst/>
          </a:prstGeom>
        </p:spPr>
      </p:pic>
      <p:sp>
        <p:nvSpPr>
          <p:cNvPr id="6" name="Title 5"/>
          <p:cNvSpPr>
            <a:spLocks noGrp="1"/>
          </p:cNvSpPr>
          <p:nvPr>
            <p:ph type="title"/>
          </p:nvPr>
        </p:nvSpPr>
        <p:spPr/>
        <p:txBody>
          <a:bodyPr/>
          <a:p>
            <a:endParaRPr lang="en-GB" altLang="en-US"/>
          </a:p>
        </p:txBody>
      </p:sp>
      <p:cxnSp>
        <p:nvCxnSpPr>
          <p:cNvPr id="5" name="Straight Connector 4"/>
          <p:cNvCxnSpPr/>
          <p:nvPr/>
        </p:nvCxnSpPr>
        <p:spPr>
          <a:xfrm>
            <a:off x="6107290" y="857955"/>
            <a:ext cx="33866" cy="600004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6214" y="1485782"/>
            <a:ext cx="5690250" cy="2923877"/>
          </a:xfrm>
          <a:prstGeom prst="rect">
            <a:avLst/>
          </a:prstGeom>
        </p:spPr>
        <p:txBody>
          <a:bodyPr wrap="square">
            <a:spAutoFit/>
          </a:bodyPr>
          <a:lstStyle/>
          <a:p>
            <a:pPr algn="just">
              <a:lnSpc>
                <a:spcPct val="115000"/>
              </a:lnSpc>
              <a:spcAft>
                <a:spcPts val="1000"/>
              </a:spcAft>
            </a:pP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-Ai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Cập</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Lưỡng</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nằm</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ở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lưu</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vực</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sông</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lớn</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sông</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Nin, Ơ-</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phơ</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rát</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Ti-</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gơ</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rơ</a:t>
            </a:r>
            <a:r>
              <a:rPr lang="en-US"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solidFill>
                <a:prstClr val="black"/>
              </a:solidFill>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2"/>
          <a:srcRect r="963"/>
          <a:stretch>
            <a:fillRect/>
          </a:stretch>
        </p:blipFill>
        <p:spPr>
          <a:xfrm rot="12870486" flipV="1">
            <a:off x="10956160" y="367088"/>
            <a:ext cx="1501201" cy="1104278"/>
          </a:xfrm>
          <a:prstGeom prst="rect">
            <a:avLst/>
          </a:prstGeom>
        </p:spPr>
      </p:pic>
      <p:sp>
        <p:nvSpPr>
          <p:cNvPr id="8" name="TextBox 7"/>
          <p:cNvSpPr txBox="1"/>
          <p:nvPr/>
        </p:nvSpPr>
        <p:spPr>
          <a:xfrm>
            <a:off x="1745425" y="19956"/>
            <a:ext cx="9033114" cy="707886"/>
          </a:xfrm>
          <a:prstGeom prst="rect">
            <a:avLst/>
          </a:prstGeom>
          <a:noFill/>
        </p:spPr>
        <p:txBody>
          <a:bodyPr wrap="none" rtlCol="0">
            <a:spAutoFit/>
          </a:bodyPr>
          <a:lstStyle/>
          <a:p>
            <a:r>
              <a:rPr lang="en-US" sz="4000" b="1" dirty="0" err="1" smtClean="0">
                <a:solidFill>
                  <a:srgbClr val="002060"/>
                </a:solidFill>
                <a:latin typeface="Times New Roman" panose="02020603050405020304" pitchFamily="18" charset="0"/>
                <a:cs typeface="Times New Roman" panose="02020603050405020304" pitchFamily="18" charset="0"/>
              </a:rPr>
              <a:t>Bài</a:t>
            </a:r>
            <a:r>
              <a:rPr lang="en-US" sz="4000" b="1" dirty="0" smtClean="0">
                <a:solidFill>
                  <a:srgbClr val="002060"/>
                </a:solidFill>
                <a:latin typeface="Times New Roman" panose="02020603050405020304" pitchFamily="18" charset="0"/>
                <a:cs typeface="Times New Roman" panose="02020603050405020304" pitchFamily="18" charset="0"/>
              </a:rPr>
              <a:t> 6. AI CẬP VÀ LƯỠNG HÀ CỔ ĐẠI</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93339" y="654785"/>
            <a:ext cx="6096000" cy="830997"/>
          </a:xfrm>
          <a:prstGeom prst="rect">
            <a:avLst/>
          </a:prstGeom>
        </p:spPr>
        <p:txBody>
          <a:bodyPr>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I. ĐIỀU KIỆN TỰ NHIÊN CỦA AI CẬP VÀ LƯỠNG HÀ</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6261982" y="857955"/>
            <a:ext cx="5741128" cy="3230628"/>
          </a:xfrm>
          <a:prstGeom prst="rect">
            <a:avLst/>
          </a:prstGeom>
        </p:spPr>
        <p:txBody>
          <a:bodyPr wrap="square">
            <a:spAutoFit/>
          </a:bodyPr>
          <a:lstStyle/>
          <a:p>
            <a:pPr algn="just">
              <a:lnSpc>
                <a:spcPct val="115000"/>
              </a:lnSpc>
              <a:spcAft>
                <a:spcPts val="1000"/>
              </a:spcAft>
            </a:pPr>
            <a:r>
              <a:rPr lang="en-US" sz="2400"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24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vụ</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6.2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SGK,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Nin </a:t>
            </a:r>
            <a:r>
              <a:rPr lang="en-US" sz="2400" dirty="0" err="1">
                <a:latin typeface="Times New Roman" panose="02020603050405020304" pitchFamily="18" charset="0"/>
                <a:cs typeface="Times New Roman" panose="02020603050405020304" pitchFamily="18" charset="0"/>
              </a:rPr>
              <a:t>đem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Ai </a:t>
            </a:r>
            <a:r>
              <a:rPr lang="en-US" sz="2400" dirty="0" err="1">
                <a:latin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6.1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SGK,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minh Ai </a:t>
            </a:r>
            <a:r>
              <a:rPr lang="en-US" sz="2400" dirty="0" err="1">
                <a:latin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6261982" y="4088583"/>
            <a:ext cx="5741128" cy="2600712"/>
          </a:xfrm>
          <a:prstGeom prst="rect">
            <a:avLst/>
          </a:prstGeom>
        </p:spPr>
        <p:txBody>
          <a:bodyPr wrap="square">
            <a:spAutoFit/>
          </a:bodyPr>
          <a:lstStyle/>
          <a:p>
            <a:pPr algn="just">
              <a:lnSpc>
                <a:spcPct val="115000"/>
              </a:lnSpc>
              <a:spcAft>
                <a:spcPts val="1000"/>
              </a:spcAft>
            </a:pP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1.Tặng </a:t>
            </a:r>
            <a:r>
              <a:rPr lang="en-US" sz="24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sông</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Nin</a:t>
            </a:r>
            <a:endPar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dồi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bồi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đắp</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phù</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SX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nông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buôn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bán</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vụ</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0</TotalTime>
  <Words>5976</Words>
  <Application>WPS Presentation</Application>
  <PresentationFormat>Custom</PresentationFormat>
  <Paragraphs>222</Paragraphs>
  <Slides>15</Slides>
  <Notes>0</Notes>
  <HiddenSlides>0</HiddenSlides>
  <MMClips>1</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15</vt:i4>
      </vt:variant>
    </vt:vector>
  </HeadingPairs>
  <TitlesOfParts>
    <vt:vector size="31" baseType="lpstr">
      <vt:lpstr>Arial</vt:lpstr>
      <vt:lpstr>SimSun</vt:lpstr>
      <vt:lpstr>Wingdings</vt:lpstr>
      <vt:lpstr>Times New Roman</vt:lpstr>
      <vt:lpstr>UTM A&amp;S Graceland</vt:lpstr>
      <vt:lpstr>Segoe Print</vt:lpstr>
      <vt:lpstr>UTM A&amp;S Graceland</vt:lpstr>
      <vt:lpstr>Segoe UI</vt:lpstr>
      <vt:lpstr>Calibri</vt:lpstr>
      <vt:lpstr>Microsoft YaHei</vt:lpstr>
      <vt:lpstr>Arial Unicode MS</vt:lpstr>
      <vt:lpstr>Calibri Light</vt:lpstr>
      <vt:lpstr>Office Theme</vt:lpstr>
      <vt:lpstr>1_Office Theme</vt:lpstr>
      <vt:lpstr>2_Office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Tuyết Thanh Nguyễn Thị</cp:lastModifiedBy>
  <cp:revision>64</cp:revision>
  <dcterms:created xsi:type="dcterms:W3CDTF">2021-07-16T03:19:00Z</dcterms:created>
  <dcterms:modified xsi:type="dcterms:W3CDTF">2024-03-16T08:40:04Z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C43EBC2FAB6F40CAB5F5FB994B69B734_13</vt:lpwstr>
  </property>
  <property fmtid="{D5CDD505-2E9C-101B-9397-08002B2CF9AE}" pid="3" name="KSOProductBuildVer">
    <vt:lpwstr>2057-12.2.0.13489</vt:lpwstr>
  </property>
</Properties>
</file>