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260" r:id="rId3"/>
    <p:sldId id="261" r:id="rId4"/>
    <p:sldId id="262" r:id="rId5"/>
    <p:sldId id="263" r:id="rId6"/>
    <p:sldId id="264" r:id="rId7"/>
    <p:sldId id="267" r:id="rId8"/>
    <p:sldId id="270" r:id="rId9"/>
    <p:sldId id="271" r:id="rId10"/>
    <p:sldId id="272" r:id="rId11"/>
    <p:sldId id="273" r:id="rId12"/>
    <p:sldId id="274" r:id="rId13"/>
    <p:sldId id="275" r:id="rId14"/>
    <p:sldId id="277" r:id="rId15"/>
    <p:sldId id="279" r:id="rId16"/>
    <p:sldId id="280" r:id="rId17"/>
    <p:sldId id="282" r:id="rId18"/>
    <p:sldId id="283" r:id="rId19"/>
    <p:sldId id="285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9F431-E1B3-4B97-8A8A-EF64C333D0A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D2C43-BEA8-4716-8729-E28981EB3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1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4E2D-660E-40ED-A688-211AA9396EF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C9CD-FBDE-4BE2-9941-D50C0302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94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4E2D-660E-40ED-A688-211AA9396EF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C9CD-FBDE-4BE2-9941-D50C0302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1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4E2D-660E-40ED-A688-211AA9396EF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C9CD-FBDE-4BE2-9941-D50C0302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6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4E2D-660E-40ED-A688-211AA9396EF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C9CD-FBDE-4BE2-9941-D50C0302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1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4E2D-660E-40ED-A688-211AA9396EF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C9CD-FBDE-4BE2-9941-D50C0302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4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4E2D-660E-40ED-A688-211AA9396EF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C9CD-FBDE-4BE2-9941-D50C0302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03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4E2D-660E-40ED-A688-211AA9396EF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C9CD-FBDE-4BE2-9941-D50C0302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5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4E2D-660E-40ED-A688-211AA9396EF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C9CD-FBDE-4BE2-9941-D50C0302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4E2D-660E-40ED-A688-211AA9396EF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C9CD-FBDE-4BE2-9941-D50C0302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80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4E2D-660E-40ED-A688-211AA9396EF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C9CD-FBDE-4BE2-9941-D50C0302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0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4E2D-660E-40ED-A688-211AA9396EF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C9CD-FBDE-4BE2-9941-D50C0302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5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C4E2D-660E-40ED-A688-211AA9396EF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0C9CD-FBDE-4BE2-9941-D50C0302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2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microsoft.com/office/2007/relationships/hdphoto" Target="../media/hdphoto1.wdp"/><Relationship Id="rId7" Type="http://schemas.openxmlformats.org/officeDocument/2006/relationships/image" Target="../media/image28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23150" y="2767233"/>
            <a:ext cx="104106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lang="en-US" altLang="en-US" sz="4800" b="1" dirty="0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3:</a:t>
            </a:r>
            <a:r>
              <a:rPr lang="en-US" altLang="en-US" sz="48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DÂN CHỦ VÀ KỈ LUẬT</a:t>
            </a:r>
            <a:endParaRPr lang="en-SG" altLang="en-US" sz="4800" b="1" dirty="0">
              <a:solidFill>
                <a:srgbClr val="0000FF"/>
              </a:solidFill>
              <a:latin typeface="#9Slide05 Fourth" panose="00000500000000000000" pitchFamily="2" charset="0"/>
            </a:endParaRPr>
          </a:p>
        </p:txBody>
      </p:sp>
      <p:sp>
        <p:nvSpPr>
          <p:cNvPr id="3" name="AutoShape 2" descr="Galileo Galilei Và Chân Lý “Dù Sao Trái đất Vẫn Quay” - Thiên Văn Học Đà  Nẵ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Những câu ca dao tục ngữ nói về tính trung thực - Wiki Cách Là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2" descr="hình-thức-dân-chủ-trực-tiếp-và-dân-chủ-đại-diệ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080" y="96970"/>
            <a:ext cx="4201273" cy="2616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864" y="96970"/>
            <a:ext cx="3996018" cy="2577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ân giàu, nước mạnh, dân chủ, công bằng, văn minh là mục tiêu, đích đến củ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672" y="3993777"/>
            <a:ext cx="4047565" cy="2829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ài 3: Dân chủ và kỷ luật | Loigiai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3776"/>
            <a:ext cx="3671047" cy="2829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ân chủ – kỷ cương trong văn kiện Đại hội XIII của Đảng | Tạp chí Quản lý  nhà nướ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862" y="3993776"/>
            <a:ext cx="4160931" cy="2789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558845"/>
              </p:ext>
            </p:extLst>
          </p:nvPr>
        </p:nvGraphicFramePr>
        <p:xfrm>
          <a:off x="338471" y="2534195"/>
          <a:ext cx="11653231" cy="423236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169515">
                  <a:extLst>
                    <a:ext uri="{9D8B030D-6E8A-4147-A177-3AD203B41FA5}">
                      <a16:colId xmlns:a16="http://schemas.microsoft.com/office/drawing/2014/main" val="2010126174"/>
                    </a:ext>
                  </a:extLst>
                </a:gridCol>
                <a:gridCol w="5483716">
                  <a:extLst>
                    <a:ext uri="{9D8B030D-6E8A-4147-A177-3AD203B41FA5}">
                      <a16:colId xmlns:a16="http://schemas.microsoft.com/office/drawing/2014/main" val="3846177947"/>
                    </a:ext>
                  </a:extLst>
                </a:gridCol>
              </a:tblGrid>
              <a:tr h="5290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224316"/>
                  </a:ext>
                </a:extLst>
              </a:tr>
              <a:tr h="3703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180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Được đóng góp ý kiến </a:t>
                      </a:r>
                      <a:endParaRPr lang="en-US" sz="180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Được tham gia </a:t>
                      </a:r>
                      <a:endParaRPr lang="en-US" sz="180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Được biết khi việc có liên quan đến mình hoặc tập thể.</a:t>
                      </a:r>
                      <a:endParaRPr lang="en-US" sz="180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- L</a:t>
                      </a:r>
                      <a:r>
                        <a:rPr kumimoji="0" lang="vi-V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àm chủ công việc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tập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thể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xã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hội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5 Brannboll Ny" panose="02000000000000000000" pitchFamily="2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kumimoji="0" lang="en-GB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Tham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gia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đóng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góp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ý </a:t>
                      </a:r>
                      <a:r>
                        <a:rPr kumimoji="0" lang="en-GB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Tôn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trọng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kỉ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luật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5 Brannboll Ny" panose="02000000000000000000" pitchFamily="2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180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.VnTime" panose="020B7200000000000000" pitchFamily="34" charset="0"/>
                        <a:buNone/>
                        <a:tabLst>
                          <a:tab pos="-36830" algn="l"/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khoẻ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sút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đốc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chấp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-Vi </a:t>
                      </a:r>
                      <a:r>
                        <a:rPr lang="en-US" sz="18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18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1800" baseline="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18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18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18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18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8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180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723216"/>
                  </a:ext>
                </a:extLst>
              </a:tr>
            </a:tbl>
          </a:graphicData>
        </a:graphic>
      </p:graphicFrame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49642" y="71732"/>
            <a:ext cx="8839890" cy="122675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49875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Trò chơi 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: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Tiếp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sức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đồng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đội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”  </a:t>
            </a: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2784092" y="1323786"/>
            <a:ext cx="8501261" cy="954107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alt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2: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alt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23" y="5021204"/>
            <a:ext cx="2678802" cy="177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0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785" y="2873828"/>
            <a:ext cx="2900751" cy="398417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38867" y="-617720"/>
            <a:ext cx="11699495" cy="7828384"/>
            <a:chOff x="143124" y="373712"/>
            <a:chExt cx="10002741" cy="64842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3021" y="373712"/>
              <a:ext cx="8112844" cy="4976273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24" y="2934031"/>
              <a:ext cx="2296678" cy="392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583558" y="974398"/>
            <a:ext cx="6940906" cy="373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>
              <a:lnSpc>
                <a:spcPct val="142000"/>
              </a:lnSpc>
              <a:spcBef>
                <a:spcPts val="0"/>
              </a:spcBef>
              <a:spcAft>
                <a:spcPts val="1200"/>
              </a:spcAft>
              <a:buClr>
                <a:srgbClr val="65311B"/>
              </a:buClr>
              <a:buSzPts val="400"/>
              <a:buNone/>
              <a:tabLst>
                <a:tab pos="525780" algn="l"/>
              </a:tabLst>
            </a:pP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2.  </a:t>
            </a:r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hiện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nl-NL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Được đóng góp ý kiến </a:t>
            </a:r>
            <a:endParaRPr lang="en-US" sz="23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nl-NL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Được tham gia </a:t>
            </a:r>
            <a:endParaRPr lang="en-US" sz="23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nl-NL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Được biết khi việc có liên quan đến mình hoặc tập thể.</a:t>
            </a:r>
            <a:endParaRPr lang="en-US" sz="23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lang="vi-VN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chủ công việc</a:t>
            </a:r>
            <a:r>
              <a:rPr lang="en-GB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GB" sz="2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GB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GB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GB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14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69116" y="285227"/>
            <a:ext cx="6283184" cy="4093366"/>
          </a:xfrm>
          <a:prstGeom prst="rect">
            <a:avLst/>
          </a:prstGeom>
          <a:solidFill>
            <a:schemeClr val="bg1"/>
          </a:solidFill>
          <a:ln w="57150">
            <a:solidFill>
              <a:srgbClr val="AFC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400" b="95000" l="0" r="22571">
                        <a14:backgroundMark x1="5857" y1="57200" x2="22857" y2="68800"/>
                        <a14:backgroundMark x1="22286" y1="68600" x2="21429" y2="9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" t="51702" r="77669" b="-51702"/>
          <a:stretch/>
        </p:blipFill>
        <p:spPr>
          <a:xfrm>
            <a:off x="-495722" y="2967826"/>
            <a:ext cx="2490282" cy="632176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198976">
            <a:off x="6820228" y="-579781"/>
            <a:ext cx="5742535" cy="4659579"/>
            <a:chOff x="5855626" y="-119829"/>
            <a:chExt cx="5927300" cy="3556577"/>
          </a:xfrm>
        </p:grpSpPr>
        <p:sp>
          <p:nvSpPr>
            <p:cNvPr id="18" name="Rectangle 17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>
              <a:solidFill>
                <a:srgbClr val="AFC9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600" b="98200" l="40143" r="85571">
                        <a14:foregroundMark x1="46857" y1="58000" x2="46857" y2="58000"/>
                        <a14:foregroundMark x1="46429" y1="63200" x2="46429" y2="63200"/>
                        <a14:foregroundMark x1="44143" y1="64000" x2="44143" y2="64000"/>
                        <a14:foregroundMark x1="43286" y1="65600" x2="43286" y2="65600"/>
                        <a14:foregroundMark x1="47571" y1="67000" x2="47571" y2="67000"/>
                        <a14:foregroundMark x1="41714" y1="77000" x2="41714" y2="77000"/>
                        <a14:foregroundMark x1="41000" y1="78200" x2="41000" y2="78200"/>
                        <a14:foregroundMark x1="40143" y1="78200" x2="40143" y2="78200"/>
                        <a14:foregroundMark x1="40571" y1="95800" x2="40571" y2="95800"/>
                        <a14:foregroundMark x1="41857" y1="94800" x2="41857" y2="94800"/>
                        <a14:foregroundMark x1="46286" y1="54600" x2="46286" y2="54600"/>
                        <a14:foregroundMark x1="45000" y1="53800" x2="45000" y2="53800"/>
                        <a14:foregroundMark x1="59714" y1="52600" x2="59714" y2="52600"/>
                        <a14:foregroundMark x1="78143" y1="65400" x2="78143" y2="65400"/>
                        <a14:foregroundMark x1="75714" y1="62400" x2="75714" y2="62400"/>
                        <a14:foregroundMark x1="73857" y1="60400" x2="73857" y2="60400"/>
                        <a14:foregroundMark x1="81571" y1="71600" x2="81571" y2="71600"/>
                        <a14:foregroundMark x1="83000" y1="75600" x2="83000" y2="75600"/>
                        <a14:foregroundMark x1="40857" y1="84200" x2="40857" y2="84200"/>
                        <a14:foregroundMark x1="40571" y1="88600" x2="40571" y2="88600"/>
                        <a14:foregroundMark x1="83571" y1="94600" x2="83571" y2="94600"/>
                        <a14:foregroundMark x1="85714" y1="95400" x2="85714" y2="95400"/>
                        <a14:foregroundMark x1="84143" y1="98200" x2="84143" y2="98200"/>
                        <a14:foregroundMark x1="73000" y1="60200" x2="73000" y2="60200"/>
                        <a14:foregroundMark x1="74571" y1="61200" x2="74571" y2="61200"/>
                        <a14:foregroundMark x1="76571" y1="63200" x2="76571" y2="63200"/>
                        <a14:foregroundMark x1="40714" y1="85800" x2="40714" y2="85800"/>
                        <a14:backgroundMark x1="73714" y1="58000" x2="77714" y2="63000"/>
                        <a14:backgroundMark x1="78143" y1="62400" x2="79286" y2="6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70" t="51395" r="12493" b="-51395"/>
          <a:stretch/>
        </p:blipFill>
        <p:spPr>
          <a:xfrm>
            <a:off x="3820848" y="3697118"/>
            <a:ext cx="5544767" cy="6321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86" y="4993681"/>
            <a:ext cx="1759079" cy="1759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88" y="4057120"/>
            <a:ext cx="2413000" cy="1816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04975" y="4583538"/>
            <a:ext cx="5760640" cy="278430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 chơi: Chim đổi tổ</a:t>
            </a:r>
            <a:endParaRPr kumimoji="0" lang="en-US" sz="3733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27" y="4676015"/>
            <a:ext cx="3520347" cy="2394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4709827" y="5039071"/>
            <a:ext cx="3771224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HĐ luyện tập</a:t>
            </a:r>
            <a:endParaRPr kumimoji="0" lang="en-US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9116" y="295311"/>
            <a:ext cx="4809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Vòng 1: Nhóm chuyên gia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9116" y="778153"/>
            <a:ext cx="64827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- Lớp chia thành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3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 nhóm</a:t>
            </a:r>
          </a:p>
          <a:p>
            <a:pPr lvl="0"/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+ N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hóm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 1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dân chủ và kỉ luật</a:t>
            </a:r>
            <a:r>
              <a:rPr lang="en-US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?</a:t>
            </a:r>
            <a:r>
              <a:rPr lang="vi-VN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00FF"/>
              </a:solidFill>
              <a:latin typeface="#9Slide05 Brannboll Ny" panose="02000000000000000000" pitchFamily="2" charset="0"/>
              <a:cs typeface="Times New Roman" pitchFamily="18" charset="0"/>
            </a:endParaRPr>
          </a:p>
          <a:p>
            <a:pPr lvl="0"/>
            <a:r>
              <a:rPr lang="vi-VN" sz="2400" dirty="0">
                <a:solidFill>
                  <a:srgbClr val="0000FF"/>
                </a:solidFill>
                <a:latin typeface="#9Slide05 Brannboll Ny" panose="02000000000000000000" pitchFamily="2" charset="0"/>
              </a:rPr>
              <a:t>+ N</a:t>
            </a:r>
            <a:r>
              <a:rPr lang="en-US" sz="2400" dirty="0" err="1">
                <a:solidFill>
                  <a:srgbClr val="0000FF"/>
                </a:solidFill>
                <a:latin typeface="#9Slide05 Brannboll Ny" panose="02000000000000000000" pitchFamily="2" charset="0"/>
              </a:rPr>
              <a:t>hóm</a:t>
            </a:r>
            <a:r>
              <a:rPr lang="en-US" sz="2400" dirty="0">
                <a:solidFill>
                  <a:srgbClr val="0000FF"/>
                </a:solidFill>
                <a:latin typeface="#9Slide05 Brannboll Ny" panose="02000000000000000000" pitchFamily="2" charset="0"/>
              </a:rPr>
              <a:t> 2</a:t>
            </a:r>
            <a:r>
              <a:rPr lang="vi-VN" sz="2400" dirty="0">
                <a:solidFill>
                  <a:srgbClr val="0000FF"/>
                </a:solidFill>
                <a:latin typeface="#9Slide05 Brannboll Ny" panose="02000000000000000000" pitchFamily="2" charset="0"/>
              </a:rPr>
              <a:t>: </a:t>
            </a:r>
            <a:r>
              <a:rPr lang="vi-VN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Mối quan hệ giữa dân chủ và kỉ luật</a:t>
            </a:r>
            <a:r>
              <a:rPr lang="en-US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?</a:t>
            </a:r>
            <a:r>
              <a:rPr lang="vi-VN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00FF"/>
              </a:solidFill>
              <a:latin typeface="#9Slide05 Brannboll Ny" panose="02000000000000000000" pitchFamily="2" charset="0"/>
              <a:cs typeface="Times New Roman" pitchFamily="18" charset="0"/>
            </a:endParaRPr>
          </a:p>
          <a:p>
            <a:pPr lvl="0"/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Nhóm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 3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: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 D</a:t>
            </a:r>
            <a:r>
              <a:rPr lang="en-GB" sz="24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ân</a:t>
            </a:r>
            <a:r>
              <a:rPr lang="en-GB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chủ</a:t>
            </a:r>
            <a:r>
              <a:rPr lang="en-GB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và </a:t>
            </a:r>
            <a:r>
              <a:rPr lang="en-GB" sz="24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kỉ</a:t>
            </a:r>
            <a:r>
              <a:rPr lang="en-GB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luật</a:t>
            </a:r>
            <a:r>
              <a:rPr lang="en-GB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có</a:t>
            </a:r>
            <a:r>
              <a:rPr lang="en-GB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ý </a:t>
            </a:r>
            <a:r>
              <a:rPr lang="en-GB" sz="24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nghĩa</a:t>
            </a:r>
            <a:r>
              <a:rPr lang="en-GB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gì</a:t>
            </a:r>
            <a:r>
              <a:rPr lang="en-GB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Brannboll Ny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9116" y="2967826"/>
            <a:ext cx="6039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- Các thành viên trong mỗi nhóm đánh số thứ tự từ 1 đến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3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01340" y="484636"/>
            <a:ext cx="4809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Vòng 2: Nhóm mảnh ghép</a:t>
            </a:r>
          </a:p>
        </p:txBody>
      </p:sp>
      <p:sp>
        <p:nvSpPr>
          <p:cNvPr id="20" name="TextBox 19"/>
          <p:cNvSpPr txBox="1"/>
          <p:nvPr/>
        </p:nvSpPr>
        <p:spPr>
          <a:xfrm rot="21596473">
            <a:off x="7176563" y="1084667"/>
            <a:ext cx="48098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- Các thành viên có số thứ tự giống nhau vào 1 nhóm, thành lập nhóm mới</a:t>
            </a:r>
          </a:p>
        </p:txBody>
      </p:sp>
      <p:sp>
        <p:nvSpPr>
          <p:cNvPr id="21" name="TextBox 20"/>
          <p:cNvSpPr txBox="1"/>
          <p:nvPr/>
        </p:nvSpPr>
        <p:spPr>
          <a:xfrm rot="21596473">
            <a:off x="7033822" y="2707585"/>
            <a:ext cx="4809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- Thống nhất nội dung và trình bày</a:t>
            </a:r>
          </a:p>
        </p:txBody>
      </p:sp>
    </p:spTree>
    <p:extLst>
      <p:ext uri="{BB962C8B-B14F-4D97-AF65-F5344CB8AC3E}">
        <p14:creationId xmlns:p14="http://schemas.microsoft.com/office/powerpoint/2010/main" val="33031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1483 L 0.17188 -0.39006 C 0.20851 -0.47283 0.26233 -0.51761 0.3191 -0.51761 C 0.38334 -0.51761 0.43455 -0.47283 0.47118 -0.39006 L 0.6441 -0.01483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05" y="-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698 L -0.22778 -0.41013 C -0.27518 -0.51637 -0.34601 -0.57412 -0.41997 -0.57412 C -0.50469 -0.57412 -0.57222 -0.51637 -0.61945 -0.41013 L -0.84566 0.0698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92" y="-32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89758-C41A-4CEB-B421-EB436C16C0B0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177" y="-19433"/>
            <a:ext cx="12192000" cy="944562"/>
          </a:xfrm>
          <a:prstGeom prst="rect">
            <a:avLst/>
          </a:prstGeo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Amtenar" panose="02000000000000000000" pitchFamily="2" charset="0"/>
                <a:ea typeface="#9Slide05 Amtenar" panose="02000000000000000000" pitchFamily="2" charset="0"/>
              </a:rPr>
              <a:t>TRÒ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Amtenar" panose="02000000000000000000" pitchFamily="2" charset="0"/>
                <a:ea typeface="#9Slide05 Amtenar" panose="02000000000000000000" pitchFamily="2" charset="0"/>
              </a:rPr>
              <a:t> CHƠI: CHIM ĐỔI TỔ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pic>
        <p:nvPicPr>
          <p:cNvPr id="11" name="Picture 2" descr="Kết quả hình ảnh cho teaching integ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376" y="-127001"/>
            <a:ext cx="1955801" cy="1955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7" y="-91007"/>
            <a:ext cx="2153777" cy="1346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WithinAttracti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651258" y="202439"/>
            <a:ext cx="609600" cy="6096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6477000"/>
            <a:ext cx="121920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648" y="1440367"/>
            <a:ext cx="4030752" cy="501675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kỉ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luật</a:t>
            </a:r>
            <a:r>
              <a:rPr lang="vi-VN" sz="28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: </a:t>
            </a:r>
            <a:br>
              <a:rPr lang="vi-VN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</a:br>
            <a:r>
              <a:rPr lang="en-GB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+ Dân chủ</a:t>
            </a:r>
            <a:r>
              <a:rPr lang="en-GB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tạo</a:t>
            </a:r>
            <a:r>
              <a:rPr lang="en-GB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cơ</a:t>
            </a:r>
            <a:r>
              <a:rPr lang="en-GB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hội</a:t>
            </a:r>
            <a:r>
              <a:rPr lang="vi-VN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để mọi người</a:t>
            </a:r>
            <a:r>
              <a:rPr lang="en-GB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thể</a:t>
            </a:r>
            <a:r>
              <a:rPr lang="en-GB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hiện</a:t>
            </a:r>
            <a:r>
              <a:rPr lang="en-GB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và</a:t>
            </a:r>
            <a:r>
              <a:rPr lang="vi-VN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phát huy </a:t>
            </a:r>
            <a:r>
              <a:rPr lang="en-GB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được</a:t>
            </a:r>
            <a:r>
              <a:rPr lang="en-GB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sự</a:t>
            </a:r>
            <a:r>
              <a:rPr lang="en-GB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đóng</a:t>
            </a:r>
            <a:r>
              <a:rPr lang="en-GB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góp</a:t>
            </a:r>
            <a:r>
              <a:rPr lang="en-GB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của </a:t>
            </a:r>
            <a:r>
              <a:rPr lang="en-GB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mình</a:t>
            </a:r>
            <a:r>
              <a:rPr lang="en-GB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vào công việc chung. </a:t>
            </a:r>
            <a:br>
              <a:rPr lang="vi-VN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</a:br>
            <a:r>
              <a:rPr lang="en-GB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+ K</a:t>
            </a:r>
            <a:r>
              <a:rPr lang="en-GB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ỉ</a:t>
            </a:r>
            <a:r>
              <a:rPr lang="vi-VN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luật là điều kiện đảm bảo cho dân chủ được thực hiện hiệu quả.</a:t>
            </a:r>
            <a:endParaRPr lang="en-GB" sz="2800" dirty="0">
              <a:solidFill>
                <a:prstClr val="black"/>
              </a:solidFill>
              <a:latin typeface="#9Slide05 Brannboll Ny" panose="02000000000000000000" pitchFamily="2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69665" y="957540"/>
            <a:ext cx="4339865" cy="55194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1000"/>
              </a:spcBef>
            </a:pPr>
            <a:r>
              <a:rPr lang="vi-VN" sz="24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Mối quan hệ giữa dân chủ và kỉ luật :</a:t>
            </a:r>
            <a:endParaRPr lang="en-US" sz="2400" dirty="0">
              <a:solidFill>
                <a:srgbClr val="FF0000"/>
              </a:solidFill>
              <a:latin typeface="#9Slide05 Brannboll Ny" panose="02000000000000000000" pitchFamily="2" charset="0"/>
              <a:cs typeface="Times New Roman" pitchFamily="18" charset="0"/>
            </a:endParaRPr>
          </a:p>
          <a:p>
            <a:pPr lvl="0" algn="just">
              <a:spcBef>
                <a:spcPts val="1000"/>
              </a:spcBef>
            </a:pPr>
            <a:r>
              <a:rPr lang="en-US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*</a:t>
            </a:r>
            <a:r>
              <a:rPr lang="vi-VN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Có dân chủ mà ko có kỷ luật dễ dẫn đến tình trạng dân chủ quá trớn , người này xâm phạm lợi ích người khác , sẽ không có được sự ổn đinh tập thể</a:t>
            </a:r>
            <a:endParaRPr lang="en-US" sz="2400" dirty="0">
              <a:solidFill>
                <a:srgbClr val="0000FF"/>
              </a:solidFill>
              <a:latin typeface="#9Slide05 Brannboll Ny" panose="02000000000000000000" pitchFamily="2" charset="0"/>
              <a:cs typeface="Times New Roman" pitchFamily="18" charset="0"/>
            </a:endParaRPr>
          </a:p>
          <a:p>
            <a:pPr lvl="0" algn="just">
              <a:spcBef>
                <a:spcPts val="1000"/>
              </a:spcBef>
            </a:pPr>
            <a:r>
              <a:rPr lang="en-US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*</a:t>
            </a:r>
            <a:r>
              <a:rPr lang="vi-VN" sz="24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Có kỷ luật mà ko có dân chủ dễ tạo nên ko khí căng thẳng , khó huy động dc sự đóng góp của tất cả mọi người, dễ dẫn đến độc đoán chuyên quyền..</a:t>
            </a:r>
            <a:endParaRPr lang="en-US" sz="2400" dirty="0">
              <a:solidFill>
                <a:srgbClr val="0000FF"/>
              </a:solidFill>
              <a:latin typeface="#9Slide05 Brannboll Ny" panose="02000000000000000000" pitchFamily="2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04301" y="2075795"/>
            <a:ext cx="2987699" cy="37856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Ý </a:t>
            </a:r>
            <a:r>
              <a:rPr lang="en-US" sz="24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nghĩa</a:t>
            </a:r>
            <a:endParaRPr lang="en-US" sz="24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  <a:p>
            <a:pPr lvl="0" algn="just"/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-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sự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thống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, ý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chí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động</a:t>
            </a:r>
            <a:endParaRPr lang="en-US" sz="2400" dirty="0">
              <a:solidFill>
                <a:prstClr val="black"/>
              </a:solidFill>
              <a:latin typeface="#9Slide05 Brannboll Ny" panose="02000000000000000000" pitchFamily="2" charset="0"/>
            </a:endParaRPr>
          </a:p>
          <a:p>
            <a:pPr lvl="0" algn="just"/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-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kiện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sự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phát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triển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cá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nhân</a:t>
            </a:r>
            <a:endParaRPr lang="en-US" sz="2400" dirty="0">
              <a:solidFill>
                <a:prstClr val="black"/>
              </a:solidFill>
              <a:latin typeface="#9Slide05 Brannboll Ny" panose="02000000000000000000" pitchFamily="2" charset="0"/>
            </a:endParaRPr>
          </a:p>
          <a:p>
            <a:pPr lvl="0" algn="just"/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-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Xây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dựng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xã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hội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phát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triển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mọi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mặt</a:t>
            </a:r>
            <a:endParaRPr lang="en-US" sz="2400" dirty="0">
              <a:solidFill>
                <a:prstClr val="black"/>
              </a:solidFill>
              <a:latin typeface="#9Slide05 Brannboll 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4" descr="Ảnh có chứa cây, bằng gỗ, đang ngồi&#10;&#10;Mô tả được tạo tự động">
            <a:extLst>
              <a:ext uri="{FF2B5EF4-FFF2-40B4-BE49-F238E27FC236}">
                <a16:creationId xmlns:a16="http://schemas.microsoft.com/office/drawing/2014/main" id="{B48CD4AD-3ABD-4916-946F-0BB2164421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887" y="-143644"/>
            <a:ext cx="7041396" cy="6940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003" y="2086929"/>
            <a:ext cx="1770720" cy="4710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494" y="-747082"/>
            <a:ext cx="5299788" cy="6102220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88" y="4608055"/>
            <a:ext cx="2139664" cy="23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665180" y="967742"/>
            <a:ext cx="4310416" cy="37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37133" y="2086929"/>
            <a:ext cx="58870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#9Slide05 Brannboll Ny" panose="02000000000000000000" pitchFamily="2" charset="0"/>
              </a:rPr>
              <a:t>- </a:t>
            </a:r>
            <a:r>
              <a:rPr lang="vi-VN" sz="2400" b="1" dirty="0">
                <a:solidFill>
                  <a:schemeClr val="bg1"/>
                </a:solidFill>
                <a:latin typeface="#9Slide05 Brannboll Ny" panose="02000000000000000000" pitchFamily="2" charset="0"/>
              </a:rPr>
              <a:t>Nước có vua, chùa có bụt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#9Slide05 Brannboll Ny" panose="02000000000000000000" pitchFamily="2" charset="0"/>
              </a:rPr>
              <a:t>Vua phạm tội cũng giống thứ dân.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#9Slide05 Brannboll Ny" panose="02000000000000000000" pitchFamily="2" charset="0"/>
              </a:rPr>
              <a:t>Biết luật mà vẫn phạm luật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#9Slide05 Brannboll Ny" panose="02000000000000000000" pitchFamily="2" charset="0"/>
              </a:rPr>
              <a:t>Quốc có quốc pháp, gia có gia quy.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#9Slide05 Brannboll Ny" panose="02000000000000000000" pitchFamily="2" charset="0"/>
              </a:rPr>
              <a:t>Công ai nấy nhớ, tội ai nấy chịu.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#9Slide05 Brannboll Ny" panose="02000000000000000000" pitchFamily="2" charset="0"/>
              </a:rPr>
              <a:t>Chớ dong kẻ gian, chớ oan người ngay.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#9Slide05 Brannboll Ny" panose="02000000000000000000" pitchFamily="2" charset="0"/>
              </a:rPr>
              <a:t>Chí công vô tư.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#9Slide05 Brannboll Ny" panose="02000000000000000000" pitchFamily="2" charset="0"/>
              </a:rPr>
              <a:t>Rõ ràng phải trái phân minh.</a:t>
            </a:r>
            <a:endParaRPr lang="vi-VN" sz="2400" b="1" i="0" dirty="0">
              <a:solidFill>
                <a:schemeClr val="bg1"/>
              </a:solidFill>
              <a:effectLst/>
              <a:latin typeface="#9Slide05 Brannboll 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6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ốn Sách, Mở, Trang, Đọc, Rỗng, Đồng Bằ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2" y="171449"/>
            <a:ext cx="11473732" cy="66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27647" y="1267894"/>
            <a:ext cx="8839527" cy="4329276"/>
            <a:chOff x="1592362" y="1086162"/>
            <a:chExt cx="8839527" cy="43292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848486"/>
              <a:ext cx="2923605" cy="200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3: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F0000"/>
                  </a:solidFill>
                  <a:latin typeface="#9Slide05 Fourth" panose="00000500000000000000" pitchFamily="2" charset="0"/>
                </a:rPr>
                <a:t>DÂN CHỦ VÀ KỈ LUẬT</a:t>
              </a:r>
              <a:endParaRPr lang="en-SG" altLang="en-US" sz="40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44721">
              <a:off x="6127262" y="1614012"/>
              <a:ext cx="4304627" cy="3801426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840945" y="3236363"/>
              <a:ext cx="32188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#9Slide05 SVNVanilla Daisy Pro" panose="00000500000000000000" pitchFamily="2" charset="0"/>
                  <a:ea typeface="微软雅黑" panose="020B0503020204020204" charset="-122"/>
                  <a:cs typeface="Times New Roman" pitchFamily="18" charset="0"/>
                </a:rPr>
                <a:t>III. </a:t>
              </a:r>
            </a:p>
            <a:p>
              <a:pPr algn="ctr"/>
              <a:r>
                <a:rPr lang="en-US" altLang="zh-CN" sz="3200" b="1" dirty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#9Slide05 SVNVanilla Daisy Pro" panose="00000500000000000000" pitchFamily="2" charset="0"/>
                  <a:ea typeface="微软雅黑" panose="020B0503020204020204" charset="-122"/>
                  <a:cs typeface="Times New Roman" pitchFamily="18" charset="0"/>
                </a:rPr>
                <a:t>LUYỆN TẬP</a:t>
              </a:r>
              <a:endParaRPr lang="zh-CN" altLang="en-US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#9Slide05 SVNVanilla Daisy Pro" panose="00000500000000000000" pitchFamily="2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4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494927"/>
              </p:ext>
            </p:extLst>
          </p:nvPr>
        </p:nvGraphicFramePr>
        <p:xfrm>
          <a:off x="195943" y="1317552"/>
          <a:ext cx="11739351" cy="40874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354388">
                  <a:extLst>
                    <a:ext uri="{9D8B030D-6E8A-4147-A177-3AD203B41FA5}">
                      <a16:colId xmlns:a16="http://schemas.microsoft.com/office/drawing/2014/main" val="3490653559"/>
                    </a:ext>
                  </a:extLst>
                </a:gridCol>
                <a:gridCol w="1998618">
                  <a:extLst>
                    <a:ext uri="{9D8B030D-6E8A-4147-A177-3AD203B41FA5}">
                      <a16:colId xmlns:a16="http://schemas.microsoft.com/office/drawing/2014/main" val="2314700338"/>
                    </a:ext>
                  </a:extLst>
                </a:gridCol>
                <a:gridCol w="2386345">
                  <a:extLst>
                    <a:ext uri="{9D8B030D-6E8A-4147-A177-3AD203B41FA5}">
                      <a16:colId xmlns:a16="http://schemas.microsoft.com/office/drawing/2014/main" val="1639100258"/>
                    </a:ext>
                  </a:extLst>
                </a:gridCol>
              </a:tblGrid>
              <a:tr h="6008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Biểu 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nl-NL" sz="20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chủ và kỉ luật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dân</a:t>
                      </a:r>
                      <a:r>
                        <a:rPr lang="nl-NL" sz="20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chủ và kỉ luật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089203"/>
                  </a:ext>
                </a:extLst>
              </a:tr>
              <a:tr h="79129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;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058563"/>
                  </a:ext>
                </a:extLst>
              </a:tr>
              <a:tr h="5379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nộp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5.000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quỹ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623672"/>
                  </a:ext>
                </a:extLst>
              </a:tr>
              <a:tr h="5379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262718"/>
                  </a:ext>
                </a:extLst>
              </a:tr>
              <a:tr h="86610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Thiêm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243365"/>
                  </a:ext>
                </a:extLst>
              </a:tr>
              <a:tr h="5379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đ)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xô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xát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tuân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68084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8012" y="794332"/>
            <a:ext cx="1163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692672" y="214208"/>
            <a:ext cx="2850396" cy="52322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PHIẾU BÀI TẬP</a:t>
            </a:r>
          </a:p>
        </p:txBody>
      </p:sp>
    </p:spTree>
    <p:extLst>
      <p:ext uri="{BB962C8B-B14F-4D97-AF65-F5344CB8AC3E}">
        <p14:creationId xmlns:p14="http://schemas.microsoft.com/office/powerpoint/2010/main" val="41671681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2366" y="33057"/>
            <a:ext cx="6445527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TRò</a:t>
            </a:r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chơi</a:t>
            </a:r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: </a:t>
            </a: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Đóng</a:t>
            </a:r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vai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7" t="53352" r="11679"/>
          <a:stretch/>
        </p:blipFill>
        <p:spPr bwMode="auto">
          <a:xfrm>
            <a:off x="5138057" y="3555691"/>
            <a:ext cx="7165910" cy="277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305845" y="1215845"/>
            <a:ext cx="2557262" cy="2133600"/>
          </a:xfrm>
          <a:prstGeom prst="cloudCallout">
            <a:avLst>
              <a:gd name="adj1" fmla="val -17685"/>
              <a:gd name="adj2" fmla="val 8588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Theo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......................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A50021"/>
                </a:solidFill>
              </a:rPr>
              <a:t>.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8154955" y="1048977"/>
            <a:ext cx="4037045" cy="2350247"/>
          </a:xfrm>
          <a:prstGeom prst="cloudCallout">
            <a:avLst>
              <a:gd name="adj1" fmla="val -17685"/>
              <a:gd name="adj2" fmla="val 8588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ts val="1200"/>
              </a:lnSpc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154;p8"/>
          <p:cNvPicPr preferRelativeResize="0"/>
          <p:nvPr/>
        </p:nvPicPr>
        <p:blipFill rotWithShape="1">
          <a:blip r:embed="rId3">
            <a:alphaModFix/>
          </a:blip>
          <a:srcRect l="16992" t="-937" r="50159" b="17086"/>
          <a:stretch/>
        </p:blipFill>
        <p:spPr>
          <a:xfrm>
            <a:off x="102751" y="475883"/>
            <a:ext cx="5355970" cy="70352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nip Diagonal Corner Rectangle 8"/>
          <p:cNvSpPr/>
          <p:nvPr/>
        </p:nvSpPr>
        <p:spPr>
          <a:xfrm>
            <a:off x="316523" y="707366"/>
            <a:ext cx="4262045" cy="683222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" y="-177674"/>
            <a:ext cx="1943897" cy="1134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38367"/>
              </p:ext>
            </p:extLst>
          </p:nvPr>
        </p:nvGraphicFramePr>
        <p:xfrm>
          <a:off x="640080" y="2455818"/>
          <a:ext cx="4206129" cy="3771596"/>
        </p:xfrm>
        <a:graphic>
          <a:graphicData uri="http://schemas.openxmlformats.org/drawingml/2006/table">
            <a:tbl>
              <a:tblPr/>
              <a:tblGrid>
                <a:gridCol w="4206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7159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rong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trương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Đảng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 “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”.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778240" y="1624027"/>
            <a:ext cx="3393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71500" algn="l"/>
              </a:tabLst>
            </a:pPr>
            <a:r>
              <a:rPr lang="en-US" sz="2800" b="1" dirty="0" err="1">
                <a:solidFill>
                  <a:schemeClr val="tx2"/>
                </a:solidFill>
                <a:latin typeface="#9Slide05 IcielSanelma" pitchFamily="2" charset="0"/>
              </a:rPr>
              <a:t>Còn</a:t>
            </a:r>
            <a:r>
              <a:rPr lang="en-US" sz="2800" b="1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#9Slide05 IcielSanelma" pitchFamily="2" charset="0"/>
              </a:rPr>
              <a:t>mình</a:t>
            </a:r>
            <a:r>
              <a:rPr lang="en-US" sz="2800" b="1" dirty="0">
                <a:solidFill>
                  <a:schemeClr val="tx2"/>
                </a:solidFill>
                <a:latin typeface="#9Slide05 IcielSanelma" pitchFamily="2" charset="0"/>
              </a:rPr>
              <a:t>…………………………</a:t>
            </a:r>
            <a:endParaRPr lang="en-US" sz="2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ốn Sách, Mở, Trang, Đọc, Rỗng, Đồng Bằ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2" y="171449"/>
            <a:ext cx="11473732" cy="66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92362" y="1086162"/>
            <a:ext cx="8839527" cy="4329276"/>
            <a:chOff x="1592362" y="1086162"/>
            <a:chExt cx="8839527" cy="43292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848486"/>
              <a:ext cx="2923605" cy="200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3: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DÂN CHỦ VÀ KỈ LUẬT</a:t>
              </a:r>
              <a:endParaRPr lang="en-SG" altLang="en-US" sz="40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44721">
              <a:off x="6127262" y="1614012"/>
              <a:ext cx="4304627" cy="3801426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840945" y="3236363"/>
              <a:ext cx="32188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#9Slide05 Brannboll Ny" panose="02000000000000000000" pitchFamily="2" charset="0"/>
                  <a:ea typeface="微软雅黑" panose="020B0503020204020204" charset="-122"/>
                  <a:cs typeface="Times New Roman" pitchFamily="18" charset="0"/>
                </a:rPr>
                <a:t>IV. </a:t>
              </a:r>
            </a:p>
            <a:p>
              <a:pPr algn="ctr"/>
              <a:r>
                <a:rPr lang="en-US" altLang="zh-CN" sz="3200" b="1" dirty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#9Slide05 Brannboll Ny" panose="02000000000000000000" pitchFamily="2" charset="0"/>
                  <a:ea typeface="微软雅黑" panose="020B0503020204020204" charset="-122"/>
                  <a:cs typeface="Times New Roman" pitchFamily="18" charset="0"/>
                </a:rPr>
                <a:t>VẬN DỤNG</a:t>
              </a:r>
              <a:endParaRPr lang="zh-CN" altLang="en-US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#9Slide05 Brannboll Ny" panose="02000000000000000000" pitchFamily="2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656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81" y="273013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3900210" y="328545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DỰ ÁN</a:t>
            </a:r>
          </a:p>
        </p:txBody>
      </p:sp>
      <p:pic>
        <p:nvPicPr>
          <p:cNvPr id="5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-425992" y="1225138"/>
            <a:ext cx="5368834" cy="525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9689" y="194945"/>
            <a:ext cx="6682746" cy="586530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639179"/>
              </p:ext>
            </p:extLst>
          </p:nvPr>
        </p:nvGraphicFramePr>
        <p:xfrm>
          <a:off x="391886" y="2034355"/>
          <a:ext cx="4222825" cy="3765554"/>
        </p:xfrm>
        <a:graphic>
          <a:graphicData uri="http://schemas.openxmlformats.org/drawingml/2006/table">
            <a:tbl>
              <a:tblPr/>
              <a:tblGrid>
                <a:gridCol w="422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65554"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Dự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án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1: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Xây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dựng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thông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điệp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về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chủ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để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“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Dân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chủ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kỉ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luật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”:</a:t>
                      </a:r>
                    </a:p>
                    <a:p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Mỗi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nhóm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xây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dựng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một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thông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điệp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chủ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để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“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Dân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chủ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kỉ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luật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”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ghi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giấy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Trưng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bày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giới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thiệu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thông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điệp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nhóm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trước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lớp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Bình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chọn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thông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điệp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 hay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nhất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effectLst/>
                          <a:latin typeface="#9Slide05 IcielSanelma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452501"/>
              </p:ext>
            </p:extLst>
          </p:nvPr>
        </p:nvGraphicFramePr>
        <p:xfrm>
          <a:off x="4976949" y="1960132"/>
          <a:ext cx="5347037" cy="2560320"/>
        </p:xfrm>
        <a:graphic>
          <a:graphicData uri="http://schemas.openxmlformats.org/drawingml/2006/table">
            <a:tbl>
              <a:tblPr/>
              <a:tblGrid>
                <a:gridCol w="5347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0580">
                <a:tc>
                  <a:txBody>
                    <a:bodyPr/>
                    <a:lstStyle/>
                    <a:p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b="1" kern="1200" dirty="0" err="1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Dự</a:t>
                      </a:r>
                      <a:r>
                        <a:rPr lang="en-US" sz="2800" b="1" kern="1200" baseline="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án</a:t>
                      </a:r>
                      <a:r>
                        <a:rPr lang="en-US" sz="2800" b="1" kern="1200" baseline="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 2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2800" b="1" kern="1200" dirty="0" err="1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Lập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một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hòm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thư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mở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lớp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 “</a:t>
                      </a:r>
                      <a:r>
                        <a:rPr lang="en-US" sz="2800" b="1" kern="1200" dirty="0" err="1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Hòm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thư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điều</a:t>
                      </a:r>
                      <a:r>
                        <a:rPr lang="en-US" sz="2800" b="1" kern="1200" baseline="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2800" b="1" kern="1200" baseline="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góp</a:t>
                      </a:r>
                      <a:r>
                        <a:rPr lang="en-US" sz="2800" b="1" kern="1200" baseline="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 ý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#9Slide05 SVNVanilla Daisy Pro" panose="00000500000000000000" pitchFamily="2" charset="0"/>
                          <a:ea typeface="+mn-ea"/>
                          <a:cs typeface="+mn-cs"/>
                        </a:rPr>
                        <a:t>”:</a:t>
                      </a:r>
                    </a:p>
                    <a:p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Mỗi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học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sinh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tự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viết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thư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phản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ánh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những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việc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làm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thể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hiện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dân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chủ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kỉ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luật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hoặc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dân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chủ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kỉ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luật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ở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lớp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trường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địa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phương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sinh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sống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.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947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0545" y="171449"/>
            <a:ext cx="11473732" cy="6686551"/>
            <a:chOff x="219302" y="171449"/>
            <a:chExt cx="11473732" cy="6686551"/>
          </a:xfrm>
        </p:grpSpPr>
        <p:pic>
          <p:nvPicPr>
            <p:cNvPr id="1026" name="Picture 2" descr="Cuốn Sách, Mở, Trang, Đọc, Rỗng, Đồng Bằ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02" y="171449"/>
              <a:ext cx="11473732" cy="668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848486"/>
              <a:ext cx="2923605" cy="200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3: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DÂN CHỦ VÀ KỈ LUẬT</a:t>
              </a:r>
              <a:endParaRPr lang="en-SG" altLang="en-US" sz="40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44721">
              <a:off x="6127262" y="1614012"/>
              <a:ext cx="4304627" cy="3801426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840945" y="3236363"/>
              <a:ext cx="32188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#9Slide05 Brannboll Ny" panose="02000000000000000000" pitchFamily="2" charset="0"/>
                  <a:ea typeface="微软雅黑" panose="020B0503020204020204" charset="-122"/>
                  <a:cs typeface="Times New Roman" pitchFamily="18" charset="0"/>
                </a:rPr>
                <a:t>HÌNH THÀNH KIẾN THỨC</a:t>
              </a:r>
              <a:endParaRPr lang="zh-CN" altLang="en-US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#9Slide05 Brannboll Ny" panose="02000000000000000000" pitchFamily="2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7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9302" y="171449"/>
            <a:ext cx="11473732" cy="6686551"/>
            <a:chOff x="219302" y="171449"/>
            <a:chExt cx="11473732" cy="6686551"/>
          </a:xfrm>
        </p:grpSpPr>
        <p:pic>
          <p:nvPicPr>
            <p:cNvPr id="1026" name="Picture 2" descr="Cuốn Sách, Mở, Trang, Đọc, Rỗng, Đồng Bằ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02" y="171449"/>
              <a:ext cx="11473732" cy="668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848486"/>
              <a:ext cx="2923605" cy="200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3: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DÂN CHỦ VÀ KỈ LUẬT</a:t>
              </a:r>
              <a:endParaRPr lang="en-SG" altLang="en-US" sz="40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44721">
              <a:off x="6111244" y="813196"/>
              <a:ext cx="4304627" cy="4425552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729627" y="2921714"/>
              <a:ext cx="32188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kern="0" dirty="0">
                  <a:solidFill>
                    <a:srgbClr val="0000FF"/>
                  </a:solidFill>
                  <a:latin typeface="#9Slide05 Brannboll Ny" panose="02000000000000000000" pitchFamily="2" charset="0"/>
                  <a:ea typeface="微软雅黑" pitchFamily="34" charset="-122"/>
                  <a:cs typeface="Times New Roman" pitchFamily="18" charset="0"/>
                </a:rPr>
                <a:t>XIN CHÀO VÀ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09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6567" y="634162"/>
            <a:ext cx="11640166" cy="6315244"/>
            <a:chOff x="636567" y="634162"/>
            <a:chExt cx="11640166" cy="6315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67" y="634162"/>
              <a:ext cx="5064981" cy="5897312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8987410" y="3009026"/>
              <a:ext cx="1934005" cy="2654235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0" t="72533" r="8533"/>
            <a:stretch/>
          </p:blipFill>
          <p:spPr>
            <a:xfrm>
              <a:off x="6438966" y="5181373"/>
              <a:ext cx="4470400" cy="1768033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1606163" y="987490"/>
              <a:ext cx="7994928" cy="4528321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423549" y="1675533"/>
              <a:ext cx="1853184" cy="50556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888798" y="2886935"/>
            <a:ext cx="4743294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tabLst>
                <a:tab pos="252730" algn="l"/>
              </a:tabLst>
            </a:pPr>
            <a:r>
              <a:rPr lang="en-US" sz="4400" b="1" dirty="0">
                <a:solidFill>
                  <a:srgbClr val="FF0000"/>
                </a:solidFill>
                <a:latin typeface="#9Slide05 SVNVanilla Daisy Pro" panose="000005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I. ĐẶT VẤN ĐỀ</a:t>
            </a:r>
          </a:p>
        </p:txBody>
      </p:sp>
    </p:spTree>
    <p:extLst>
      <p:ext uri="{BB962C8B-B14F-4D97-AF65-F5344CB8AC3E}">
        <p14:creationId xmlns:p14="http://schemas.microsoft.com/office/powerpoint/2010/main" val="23226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85" y="-90592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67642" y="232382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CHUYỆN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603747" y="-359533"/>
            <a:ext cx="13506788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29103" y="953485"/>
            <a:ext cx="3441085" cy="439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500"/>
              </a:spcAft>
            </a:pPr>
            <a:r>
              <a:rPr lang="en-US" sz="2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1. TRUYỆN CỦA LỚP 9A </a:t>
            </a:r>
            <a:endParaRPr lang="en-US" sz="2000" b="1" dirty="0">
              <a:solidFill>
                <a:srgbClr val="0000FF"/>
              </a:solidFill>
              <a:effectLst/>
              <a:latin typeface="#9Slide05 IcielSanelma" pitchFamily="2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863" y="1485504"/>
            <a:ext cx="1139756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6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85" y="-90592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67642" y="232382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409357" y="-251957"/>
            <a:ext cx="13506788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3597" y="773165"/>
            <a:ext cx="5172097" cy="578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ti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6504" y="1394275"/>
            <a:ext cx="77051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lễ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khai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trương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giám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đốc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ti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triệu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tập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nhân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phổ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biến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yêu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cầu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đối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mọi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người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sản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xuất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cử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một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đốc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theo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dõi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việc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hằng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989" y="773165"/>
            <a:ext cx="3336655" cy="2127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4021305" y="3126700"/>
            <a:ext cx="79533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>
                <a:solidFill>
                  <a:prstClr val="black"/>
                </a:solidFill>
                <a:latin typeface="#9Slide05 IcielSanelma" pitchFamily="2" charset="0"/>
              </a:rPr>
              <a:t>Do </a:t>
            </a:r>
            <a:r>
              <a:rPr lang="en-US" sz="2400" baseline="0" dirty="0" err="1">
                <a:solidFill>
                  <a:prstClr val="black"/>
                </a:solidFill>
                <a:latin typeface="#9Slide05 IcielSanelma" pitchFamily="2" charset="0"/>
              </a:rPr>
              <a:t>yêu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cầu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lao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quá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căng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thiếu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phương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tiện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bảo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hộ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lao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thiếu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thuốc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men,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lương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thấp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lúc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ốm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đau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chăm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sóc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kịp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thời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giảm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sút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khoẻ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bỏ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nghị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cải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thiện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kiện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lao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cải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thiện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đời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tinh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thần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đượcgiams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đốc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chấp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Kế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giảm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sút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ti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thua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lỗ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nặng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nề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IcielSanelma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IcielSanelma" pitchFamily="2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8" y="2890229"/>
            <a:ext cx="3563597" cy="386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784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62834" y="97283"/>
            <a:ext cx="4168661" cy="58477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PHIẾU</a:t>
            </a:r>
            <a:r>
              <a:rPr kumimoji="0" lang="en-CA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 BÀI TẬP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SVNVanilla Daisy Pro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F6A59-B616-4B91-A291-F5572C67807B}"/>
              </a:ext>
            </a:extLst>
          </p:cNvPr>
          <p:cNvSpPr txBox="1"/>
          <p:nvPr/>
        </p:nvSpPr>
        <p:spPr>
          <a:xfrm>
            <a:off x="960583" y="1094299"/>
            <a:ext cx="435814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TRUYỆN</a:t>
            </a:r>
            <a:r>
              <a:rPr kumimoji="0" lang="en-CA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CỦA LỚP 9A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F6A59-B616-4B91-A291-F5572C67807B}"/>
              </a:ext>
            </a:extLst>
          </p:cNvPr>
          <p:cNvSpPr txBox="1"/>
          <p:nvPr/>
        </p:nvSpPr>
        <p:spPr>
          <a:xfrm>
            <a:off x="6420465" y="1094299"/>
            <a:ext cx="522854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CHUYỆN</a:t>
            </a:r>
            <a:r>
              <a:rPr kumimoji="0" lang="en-CA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Ở MỘT CÔNG TI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074874"/>
              </p:ext>
            </p:extLst>
          </p:nvPr>
        </p:nvGraphicFramePr>
        <p:xfrm>
          <a:off x="41564" y="2066755"/>
          <a:ext cx="1885372" cy="23152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85372">
                  <a:extLst>
                    <a:ext uri="{9D8B030D-6E8A-4147-A177-3AD203B41FA5}">
                      <a16:colId xmlns:a16="http://schemas.microsoft.com/office/drawing/2014/main" val="1600155564"/>
                    </a:ext>
                  </a:extLst>
                </a:gridCol>
              </a:tblGrid>
              <a:tr h="6977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solidFill>
                          <a:schemeClr val="tx1"/>
                        </a:solidFill>
                        <a:latin typeface="#9Slide05 Brannboll Ny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73860"/>
                  </a:ext>
                </a:extLst>
              </a:tr>
              <a:tr h="16174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9A</a:t>
                      </a:r>
                      <a:endParaRPr lang="en-US" sz="2800" dirty="0">
                        <a:solidFill>
                          <a:schemeClr val="tx1"/>
                        </a:solidFill>
                        <a:latin typeface="#9Slide05 Brannboll Ny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91705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375741"/>
              </p:ext>
            </p:extLst>
          </p:nvPr>
        </p:nvGraphicFramePr>
        <p:xfrm>
          <a:off x="2073564" y="1960054"/>
          <a:ext cx="1885372" cy="47005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85372">
                  <a:extLst>
                    <a:ext uri="{9D8B030D-6E8A-4147-A177-3AD203B41FA5}">
                      <a16:colId xmlns:a16="http://schemas.microsoft.com/office/drawing/2014/main" val="1600155564"/>
                    </a:ext>
                  </a:extLst>
                </a:gridCol>
              </a:tblGrid>
              <a:tr h="7803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400" dirty="0">
                        <a:solidFill>
                          <a:schemeClr val="tx1"/>
                        </a:solidFill>
                        <a:latin typeface="#9Slide05 Brannboll Ny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73860"/>
                  </a:ext>
                </a:extLst>
              </a:tr>
              <a:tr h="3920190"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Sự kết hợp biện pháp</a:t>
                      </a:r>
                      <a:r>
                        <a:rPr lang="en-GB" sz="24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GB" sz="24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vi-VN" sz="24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dân chủ</a:t>
                      </a:r>
                      <a:r>
                        <a:rPr lang="en-GB" sz="24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4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GB" sz="24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vi-VN" sz="24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của lớp 9A được thể hiện như thế nào?</a:t>
                      </a:r>
                      <a:endParaRPr lang="en-GB" sz="2400" dirty="0">
                        <a:latin typeface="#9Slide05 Brannboll Ny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91705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387925"/>
              </p:ext>
            </p:extLst>
          </p:nvPr>
        </p:nvGraphicFramePr>
        <p:xfrm>
          <a:off x="4105564" y="2066752"/>
          <a:ext cx="1885372" cy="40545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85372">
                  <a:extLst>
                    <a:ext uri="{9D8B030D-6E8A-4147-A177-3AD203B41FA5}">
                      <a16:colId xmlns:a16="http://schemas.microsoft.com/office/drawing/2014/main" val="1600155564"/>
                    </a:ext>
                  </a:extLst>
                </a:gridCol>
              </a:tblGrid>
              <a:tr h="4660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dirty="0">
                        <a:solidFill>
                          <a:schemeClr val="tx1"/>
                        </a:solidFill>
                        <a:latin typeface="#9Slide05 Brannboll Ny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73860"/>
                  </a:ext>
                </a:extLst>
              </a:tr>
              <a:tr h="3536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28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ự kết hợp biện pháp</a:t>
                      </a:r>
                      <a:r>
                        <a:rPr lang="en-GB" sz="28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GB" sz="28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vi-VN" sz="28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dân chủ</a:t>
                      </a:r>
                      <a:r>
                        <a:rPr lang="en-GB" sz="28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8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GB" sz="28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vi-VN" sz="280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của lớp 9A </a:t>
                      </a:r>
                      <a:endParaRPr lang="en-US" sz="2800" dirty="0">
                        <a:solidFill>
                          <a:schemeClr val="tx1"/>
                        </a:solidFill>
                        <a:latin typeface="#9Slide05 Brannboll Ny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91705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137563" y="2066753"/>
            <a:ext cx="1923268" cy="28709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lang="vi-VN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Nêu việc làm của ông giám đốc công ty?</a:t>
            </a:r>
            <a:endParaRPr lang="en-GB" sz="2400" dirty="0"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69563" y="2066753"/>
            <a:ext cx="1923268" cy="30881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2: </a:t>
            </a:r>
            <a:r>
              <a:rPr lang="vi-VN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Việc làm của ông giám đốc dẫn đến tác hại </a:t>
            </a:r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?</a:t>
            </a:r>
            <a:br>
              <a:rPr lang="vi-VN" sz="2400" dirty="0">
                <a:latin typeface="#9Slide05 Brannboll Ny" panose="02000000000000000000" pitchFamily="2" charset="0"/>
                <a:cs typeface="Times New Roman" panose="02020603050405020304" pitchFamily="18" charset="0"/>
              </a:rPr>
            </a:br>
            <a:endParaRPr lang="en-GB" sz="2400" dirty="0"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238508" y="2066752"/>
            <a:ext cx="1923268" cy="324995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3: </a:t>
            </a:r>
            <a:r>
              <a:rPr lang="vi-VN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Việc làm của ông giám đốc </a:t>
            </a:r>
            <a:r>
              <a:rPr lang="en-US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?</a:t>
            </a:r>
            <a:br>
              <a:rPr lang="vi-VN" sz="2400" dirty="0">
                <a:latin typeface="#9Slide05 Brannboll Ny" panose="02000000000000000000" pitchFamily="2" charset="0"/>
                <a:cs typeface="Times New Roman" panose="02020603050405020304" pitchFamily="18" charset="0"/>
              </a:rPr>
            </a:br>
            <a:endParaRPr lang="en-GB" sz="2400" dirty="0"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stCxn id="3" idx="2"/>
            <a:endCxn id="4" idx="0"/>
          </p:cNvCxnSpPr>
          <p:nvPr/>
        </p:nvCxnSpPr>
        <p:spPr>
          <a:xfrm flipH="1">
            <a:off x="3139655" y="682058"/>
            <a:ext cx="3207510" cy="412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3" idx="2"/>
            <a:endCxn id="5" idx="0"/>
          </p:cNvCxnSpPr>
          <p:nvPr/>
        </p:nvCxnSpPr>
        <p:spPr>
          <a:xfrm>
            <a:off x="6347165" y="682058"/>
            <a:ext cx="2687575" cy="412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4" idx="2"/>
            <a:endCxn id="9" idx="0"/>
          </p:cNvCxnSpPr>
          <p:nvPr/>
        </p:nvCxnSpPr>
        <p:spPr>
          <a:xfrm flipH="1">
            <a:off x="984250" y="1555964"/>
            <a:ext cx="2155405" cy="510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4" idx="2"/>
            <a:endCxn id="10" idx="0"/>
          </p:cNvCxnSpPr>
          <p:nvPr/>
        </p:nvCxnSpPr>
        <p:spPr>
          <a:xfrm flipH="1">
            <a:off x="3016250" y="1555964"/>
            <a:ext cx="123405" cy="404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" idx="2"/>
          </p:cNvCxnSpPr>
          <p:nvPr/>
        </p:nvCxnSpPr>
        <p:spPr>
          <a:xfrm>
            <a:off x="3139655" y="1555964"/>
            <a:ext cx="2028090" cy="584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5" idx="2"/>
            <a:endCxn id="13" idx="0"/>
          </p:cNvCxnSpPr>
          <p:nvPr/>
        </p:nvCxnSpPr>
        <p:spPr>
          <a:xfrm flipH="1">
            <a:off x="7099197" y="1555964"/>
            <a:ext cx="1935543" cy="510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5" idx="2"/>
            <a:endCxn id="14" idx="0"/>
          </p:cNvCxnSpPr>
          <p:nvPr/>
        </p:nvCxnSpPr>
        <p:spPr>
          <a:xfrm>
            <a:off x="9034740" y="1555964"/>
            <a:ext cx="96457" cy="510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5" idx="2"/>
            <a:endCxn id="15" idx="0"/>
          </p:cNvCxnSpPr>
          <p:nvPr/>
        </p:nvCxnSpPr>
        <p:spPr>
          <a:xfrm>
            <a:off x="9034740" y="1555964"/>
            <a:ext cx="2165402" cy="510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63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6567" y="634162"/>
            <a:ext cx="11640166" cy="6315244"/>
            <a:chOff x="636567" y="634162"/>
            <a:chExt cx="11640166" cy="6315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67" y="634162"/>
              <a:ext cx="5064981" cy="5897312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8987410" y="3009026"/>
              <a:ext cx="1934005" cy="2654235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0" t="72533" r="8533"/>
            <a:stretch/>
          </p:blipFill>
          <p:spPr>
            <a:xfrm>
              <a:off x="6438966" y="5181373"/>
              <a:ext cx="4470400" cy="1768033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1606163" y="987490"/>
              <a:ext cx="7994928" cy="4528321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423549" y="1675533"/>
              <a:ext cx="1853184" cy="50556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694713" y="2816146"/>
            <a:ext cx="6098612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Tx/>
              <a:buNone/>
              <a:tabLst>
                <a:tab pos="25273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II. NỘI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DUNG BÀI 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Vanilla Daisy Pro" panose="000005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28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222" y="2498982"/>
            <a:ext cx="2900751" cy="4359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83" y="-712695"/>
            <a:ext cx="9988177" cy="7570695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69" y="4244547"/>
            <a:ext cx="2796988" cy="261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433919" y="1380481"/>
            <a:ext cx="7530352" cy="489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marR="0" indent="-5143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ọi người làm chủ công việc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ọi người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biết, cùng được tham gia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cùng thực hiện, kiểm tra giám sát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là những quy định chung của một cộng đồng, một tổ chúc xã hội, nhằm tạo ra thống nhất hành động để đạt chất lượng, hiệu quả trong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b="1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02" y="3682602"/>
            <a:ext cx="3274783" cy="317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89"/>
          <p:cNvSpPr>
            <a:spLocks noChangeArrowheads="1"/>
          </p:cNvSpPr>
          <p:nvPr/>
        </p:nvSpPr>
        <p:spPr bwMode="auto">
          <a:xfrm>
            <a:off x="419052" y="4854802"/>
            <a:ext cx="26670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2400" b="1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Hoạt</a:t>
            </a:r>
            <a:r>
              <a:rPr lang="en-US" altLang="zh-CN" sz="2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động</a:t>
            </a:r>
            <a:endParaRPr lang="en-US" altLang="zh-CN" sz="2400" b="1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zh-CN" sz="2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nhóm</a:t>
            </a:r>
            <a:endParaRPr lang="en-US" altLang="zh-CN" sz="2400" b="1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2278889" y="0"/>
            <a:ext cx="6880460" cy="1879893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49875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Trò chơi 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: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Tiếp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sức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đồng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đội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5 Motion Picture" panose="02000000000000000000" pitchFamily="2" charset="0"/>
                <a:ea typeface="Verdana" panose="020B0604030504040204" pitchFamily="34" charset="0"/>
              </a:rPr>
              <a:t>”  </a:t>
            </a: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3091740" y="1979028"/>
            <a:ext cx="8501261" cy="1077218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Đội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1: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Tìm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những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biểu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hiện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dân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chủ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và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kỉ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luật</a:t>
            </a:r>
            <a:endParaRPr lang="en-US" altLang="en-US" b="1" dirty="0">
              <a:solidFill>
                <a:srgbClr val="FF00FF"/>
              </a:solidFill>
              <a:latin typeface="#9Slide05 Kathya" panose="02000000000000000000" pitchFamily="2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Đội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 2: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Tìm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những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biểu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hiện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trái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với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dân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chủ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và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kỉ</a:t>
            </a:r>
            <a:r>
              <a:rPr lang="en-US" altLang="en-US" b="1" dirty="0">
                <a:solidFill>
                  <a:srgbClr val="FF00FF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#9Slide05 Kathya" panose="02000000000000000000" pitchFamily="2" charset="0"/>
              </a:rPr>
              <a:t>luật</a:t>
            </a:r>
            <a:endParaRPr lang="en-US" altLang="en-US" b="1" dirty="0">
              <a:solidFill>
                <a:srgbClr val="FF00FF"/>
              </a:solidFill>
              <a:latin typeface="#9Slide05 Kathya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6279" y="3925019"/>
            <a:ext cx="70110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LUẬT CHƠI: </a:t>
            </a:r>
          </a:p>
          <a:p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lớp</a:t>
            </a:r>
            <a:endParaRPr lang="en-US" sz="2800" dirty="0">
              <a:solidFill>
                <a:prstClr val="black"/>
              </a:solidFill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Chia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đạị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. (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.) 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5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3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2" y="1598896"/>
            <a:ext cx="2884786" cy="2083705"/>
          </a:xfrm>
          <a:prstGeom prst="rect">
            <a:avLst/>
          </a:prstGeom>
        </p:spPr>
      </p:pic>
      <p:pic>
        <p:nvPicPr>
          <p:cNvPr id="12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49" y="3198122"/>
            <a:ext cx="2678802" cy="23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1878</Words>
  <Application>Microsoft Office PowerPoint</Application>
  <PresentationFormat>Widescreen</PresentationFormat>
  <Paragraphs>149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#9Slide05 Amtenar</vt:lpstr>
      <vt:lpstr>#9Slide05 Brannboll Ny</vt:lpstr>
      <vt:lpstr>#9Slide05 Fourth</vt:lpstr>
      <vt:lpstr>#9Slide05 IcielSanelma</vt:lpstr>
      <vt:lpstr>#9Slide05 Kathya</vt:lpstr>
      <vt:lpstr>#9Slide05 Motion Picture</vt:lpstr>
      <vt:lpstr>#9Slide05 SVNVanilla Daisy Pro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</dc:creator>
  <cp:lastModifiedBy>user</cp:lastModifiedBy>
  <cp:revision>10</cp:revision>
  <dcterms:created xsi:type="dcterms:W3CDTF">2021-09-23T04:48:26Z</dcterms:created>
  <dcterms:modified xsi:type="dcterms:W3CDTF">2024-04-01T11:40:59Z</dcterms:modified>
</cp:coreProperties>
</file>