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 id="2147488655" r:id="rId6"/>
  </p:sldMasterIdLst>
  <p:notesMasterIdLst>
    <p:notesMasterId r:id="rId28"/>
  </p:notesMasterIdLst>
  <p:sldIdLst>
    <p:sldId id="333" r:id="rId7"/>
    <p:sldId id="321" r:id="rId8"/>
    <p:sldId id="331" r:id="rId9"/>
    <p:sldId id="367" r:id="rId10"/>
    <p:sldId id="371" r:id="rId11"/>
    <p:sldId id="336" r:id="rId12"/>
    <p:sldId id="372" r:id="rId13"/>
    <p:sldId id="341" r:id="rId14"/>
    <p:sldId id="337" r:id="rId15"/>
    <p:sldId id="348" r:id="rId16"/>
    <p:sldId id="382" r:id="rId17"/>
    <p:sldId id="373" r:id="rId18"/>
    <p:sldId id="387" r:id="rId19"/>
    <p:sldId id="385" r:id="rId20"/>
    <p:sldId id="388" r:id="rId21"/>
    <p:sldId id="386" r:id="rId22"/>
    <p:sldId id="354" r:id="rId23"/>
    <p:sldId id="380" r:id="rId24"/>
    <p:sldId id="360" r:id="rId25"/>
    <p:sldId id="381"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4/1/2024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4/1/2024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4/1/2024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4/1/2024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4/1/2024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4/1/2024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27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932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14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283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88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68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53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175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914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5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01-04-2024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4/1/2024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D631E-B2AB-48EE-A464-D99BDCF52D90}" type="datetimeFigureOut">
              <a:rPr lang="en-US" smtClean="0">
                <a:solidFill>
                  <a:prstClr val="black">
                    <a:tint val="75000"/>
                  </a:prstClr>
                </a:solidFill>
              </a:rPr>
              <a:pPr/>
              <a:t>4/1/2024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C19F-FB1A-4146-9A96-DE9EFC166E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629719"/>
      </p:ext>
    </p:extLst>
  </p:cSld>
  <p:clrMap bg1="lt1" tx1="dk1" bg2="lt2" tx2="dk2" accent1="accent1" accent2="accent2" accent3="accent3" accent4="accent4" accent5="accent5" accent6="accent6" hlink="hlink" folHlink="folHlink"/>
  <p:sldLayoutIdLst>
    <p:sldLayoutId id="2147488656" r:id="rId1"/>
    <p:sldLayoutId id="2147488657" r:id="rId2"/>
    <p:sldLayoutId id="2147488658" r:id="rId3"/>
    <p:sldLayoutId id="2147488659" r:id="rId4"/>
    <p:sldLayoutId id="2147488660" r:id="rId5"/>
    <p:sldLayoutId id="2147488661" r:id="rId6"/>
    <p:sldLayoutId id="2147488662" r:id="rId7"/>
    <p:sldLayoutId id="2147488663" r:id="rId8"/>
    <p:sldLayoutId id="2147488664" r:id="rId9"/>
    <p:sldLayoutId id="2147488665" r:id="rId10"/>
    <p:sldLayoutId id="2147488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47.xml"/><Relationship Id="rId5" Type="http://schemas.openxmlformats.org/officeDocument/2006/relationships/image" Target="../media/image30.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TỰ CHỦ</a:t>
            </a:r>
            <a:endParaRPr lang="en-SG" altLang="en-US" sz="5400" b="1" dirty="0">
              <a:solidFill>
                <a:srgbClr val="0000FF"/>
              </a:solidFill>
              <a:latin typeface="#9Slide05 Fourth" panose="00000500000000000000" pitchFamily="2" charset="0"/>
            </a:endParaRPr>
          </a:p>
        </p:txBody>
      </p:sp>
      <p:pic>
        <p:nvPicPr>
          <p:cNvPr id="10" name="Picture 36" descr="Picture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03" y="1688316"/>
            <a:ext cx="2650169" cy="2082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2" descr="Picture 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064" y="398276"/>
            <a:ext cx="2575343" cy="23051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2F1F0723-2A05-4645-9255-71AF6A55FF52}"/>
              </a:ext>
            </a:extLst>
          </p:cNvPr>
          <p:cNvPicPr>
            <a:picLocks noChangeAspect="1"/>
          </p:cNvPicPr>
          <p:nvPr/>
        </p:nvPicPr>
        <p:blipFill>
          <a:blip r:embed="rId5"/>
          <a:stretch>
            <a:fillRect/>
          </a:stretch>
        </p:blipFill>
        <p:spPr>
          <a:xfrm>
            <a:off x="4392736" y="3847651"/>
            <a:ext cx="3771833" cy="2508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AutoShape 2" descr="Hình Ảnh Danh ngôn Về cuộc sống ý nghĩa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6"/>
          <a:stretch>
            <a:fillRect/>
          </a:stretch>
        </p:blipFill>
        <p:spPr>
          <a:xfrm>
            <a:off x="8758404" y="3539308"/>
            <a:ext cx="3550435" cy="2442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7"/>
          <a:stretch>
            <a:fillRect/>
          </a:stretch>
        </p:blipFill>
        <p:spPr>
          <a:xfrm>
            <a:off x="307975" y="4365093"/>
            <a:ext cx="3607765" cy="2455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6" descr="Tuyên giáo An Gia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238" y="291842"/>
            <a:ext cx="2766233" cy="22138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12" descr="Hành vi trộm cắp 200 nghìn bị xử phạt như thế nà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069" y="58342"/>
            <a:ext cx="2984931" cy="2050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187959" y="129308"/>
            <a:ext cx="11069320" cy="6585527"/>
          </a:xfrm>
          <a:prstGeom prst="rect">
            <a:avLst/>
          </a:prstGeom>
        </p:spPr>
      </p:pic>
      <p:sp>
        <p:nvSpPr>
          <p:cNvPr id="14" name="Text Box 5"/>
          <p:cNvSpPr txBox="1">
            <a:spLocks noChangeArrowheads="1"/>
          </p:cNvSpPr>
          <p:nvPr/>
        </p:nvSpPr>
        <p:spPr bwMode="auto">
          <a:xfrm>
            <a:off x="1632857" y="552541"/>
            <a:ext cx="8242663"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dirty="0">
                <a:solidFill>
                  <a:prstClr val="black"/>
                </a:solidFill>
                <a:latin typeface="+mj-lt"/>
                <a:ea typeface="Times New Roman" panose="02020603050405020304" pitchFamily="18" charset="0"/>
                <a:cs typeface=".VnArabiaH" panose="020B7200000000000000" pitchFamily="34" charset="0"/>
              </a:rPr>
              <a:t>*Biểu hiện của tự chủ </a:t>
            </a:r>
          </a:p>
          <a:p>
            <a:pPr>
              <a:buNone/>
            </a:pPr>
            <a:r>
              <a:rPr lang="vi-VN" dirty="0">
                <a:solidFill>
                  <a:prstClr val="black"/>
                </a:solidFill>
                <a:latin typeface="+mj-lt"/>
                <a:ea typeface="Times New Roman" panose="02020603050405020304" pitchFamily="18" charset="0"/>
                <a:cs typeface=".VnArabiaH" panose="020B7200000000000000" pitchFamily="34" charset="0"/>
              </a:rPr>
              <a:t>Biểu hiện của tự chủ được thể hiện ngay ở lời nói, việc làm và thái độ của mọi người trong cuộc sống.</a:t>
            </a:r>
            <a:endParaRPr lang="vi-VN" b="1" i="1" dirty="0">
              <a:latin typeface="+mj-lt"/>
            </a:endParaRPr>
          </a:p>
          <a:p>
            <a:pPr>
              <a:buNone/>
            </a:pPr>
            <a:r>
              <a:rPr lang="vi-VN" dirty="0">
                <a:latin typeface="+mj-lt"/>
                <a:ea typeface="Times New Roman" panose="02020603050405020304" pitchFamily="18" charset="0"/>
                <a:cs typeface=".VnArabiaH" panose="020B7200000000000000" pitchFamily="34" charset="0"/>
              </a:rPr>
              <a:t>1. Biểu hiện của tự chủ: B</a:t>
            </a:r>
            <a:r>
              <a:rPr lang="nl-NL" dirty="0">
                <a:latin typeface="+mj-lt"/>
                <a:ea typeface="Times New Roman" panose="02020603050405020304" pitchFamily="18" charset="0"/>
                <a:cs typeface=".VnArabiaH" panose="020B7200000000000000" pitchFamily="34" charset="0"/>
              </a:rPr>
              <a:t>iết kiềm chế cảm xúc, bình tĩnh, tự tin trong mọi tình huống; không nao núng, hoang mang khi khó khăn; không bị ngả nghiêng, lôi kéo trước những áp lực tiêu cực...</a:t>
            </a:r>
            <a:endParaRPr lang="en-US" dirty="0">
              <a:latin typeface="+mj-lt"/>
              <a:ea typeface="Times New Roman" panose="02020603050405020304" pitchFamily="18" charset="0"/>
              <a:cs typeface=".VnArabiaH" panose="020B7200000000000000" pitchFamily="34" charset="0"/>
            </a:endParaRPr>
          </a:p>
          <a:p>
            <a:pPr>
              <a:buNone/>
            </a:pPr>
            <a:r>
              <a:rPr lang="vi-VN" b="1" i="1" dirty="0">
                <a:latin typeface="+mj-lt"/>
              </a:rPr>
              <a:t>2</a:t>
            </a:r>
            <a:r>
              <a:rPr lang="vi-VN" dirty="0">
                <a:latin typeface="+mj-lt"/>
                <a:ea typeface="Times New Roman" panose="02020603050405020304" pitchFamily="18" charset="0"/>
                <a:cs typeface=".VnArabiaH" panose="020B7200000000000000" pitchFamily="34" charset="0"/>
              </a:rPr>
              <a:t>. Biểu hiện chưa tự chủ: </a:t>
            </a:r>
            <a:r>
              <a:rPr lang="nl-NL" dirty="0">
                <a:latin typeface="+mj-lt"/>
                <a:ea typeface="Times New Roman" panose="02020603050405020304" pitchFamily="18" charset="0"/>
                <a:cs typeface=".VnArabiaH" panose="020B7200000000000000" pitchFamily="34" charset="0"/>
              </a:rPr>
              <a:t>Nổi nóng, to tiếng, cãi vã, gây gổ</a:t>
            </a:r>
            <a:r>
              <a:rPr lang="vi-VN" dirty="0">
                <a:latin typeface="+mj-lt"/>
                <a:ea typeface="Times New Roman" panose="02020603050405020304" pitchFamily="18" charset="0"/>
                <a:cs typeface=".VnArabiaH" panose="020B7200000000000000" pitchFamily="34" charset="0"/>
              </a:rPr>
              <a:t>, s</a:t>
            </a:r>
            <a:r>
              <a:rPr lang="nl-NL" dirty="0">
                <a:latin typeface="+mj-lt"/>
                <a:ea typeface="Times New Roman" panose="02020603050405020304" pitchFamily="18" charset="0"/>
                <a:cs typeface=".VnArabiaH" panose="020B7200000000000000" pitchFamily="34" charset="0"/>
              </a:rPr>
              <a:t>ợ hãi, chán nản bị lôi kéo, dụ dỗ, lợi dụng</a:t>
            </a:r>
            <a:r>
              <a:rPr lang="vi-VN" dirty="0">
                <a:latin typeface="+mj-lt"/>
                <a:ea typeface="Times New Roman" panose="02020603050405020304" pitchFamily="18" charset="0"/>
                <a:cs typeface=".VnArabiaH" panose="020B7200000000000000" pitchFamily="34" charset="0"/>
              </a:rPr>
              <a:t>,c</a:t>
            </a:r>
            <a:r>
              <a:rPr lang="nl-NL" dirty="0">
                <a:latin typeface="+mj-lt"/>
                <a:ea typeface="Times New Roman" panose="02020603050405020304" pitchFamily="18" charset="0"/>
                <a:cs typeface=".VnArabiaH" panose="020B7200000000000000" pitchFamily="34" charset="0"/>
              </a:rPr>
              <a:t>ó những hành vi tự phát như: văng tục, cư xử thô lỗ.</a:t>
            </a:r>
            <a:endParaRPr lang="en-US" dirty="0">
              <a:latin typeface="+mj-lt"/>
              <a:ea typeface="Times New Roman" panose="02020603050405020304" pitchFamily="18"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36567" y="634162"/>
            <a:ext cx="11640166" cy="6315244"/>
            <a:chOff x="636567" y="634162"/>
            <a:chExt cx="11640166" cy="6315244"/>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7" y="634162"/>
              <a:ext cx="5064981" cy="5897312"/>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8987410" y="3009026"/>
              <a:ext cx="1934005" cy="2654235"/>
            </a:xfrm>
            <a:prstGeom prst="rect">
              <a:avLst/>
            </a:prstGeom>
          </p:spPr>
        </p:pic>
        <p:pic>
          <p:nvPicPr>
            <p:cNvPr id="13" name="图片 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6438966" y="5181373"/>
              <a:ext cx="4470400" cy="1768033"/>
            </a:xfrm>
            <a:prstGeom prst="rect">
              <a:avLst/>
            </a:prstGeom>
          </p:spPr>
        </p:pic>
        <p:pic>
          <p:nvPicPr>
            <p:cNvPr id="14"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606163" y="987490"/>
              <a:ext cx="7994928" cy="4528321"/>
            </a:xfrm>
            <a:prstGeom prst="rect">
              <a:avLst/>
            </a:prstGeom>
          </p:spPr>
        </p:pic>
        <p:pic>
          <p:nvPicPr>
            <p:cNvPr id="15"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10423549" y="1675533"/>
              <a:ext cx="1853184" cy="5055616"/>
            </a:xfrm>
            <a:prstGeom prst="rect">
              <a:avLst/>
            </a:prstGeom>
          </p:spPr>
        </p:pic>
      </p:grpSp>
      <p:sp>
        <p:nvSpPr>
          <p:cNvPr id="16" name="Rectangle 15"/>
          <p:cNvSpPr/>
          <p:nvPr/>
        </p:nvSpPr>
        <p:spPr>
          <a:xfrm>
            <a:off x="3962085" y="2803405"/>
            <a:ext cx="4033490" cy="104797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3</a:t>
            </a:r>
            <a:r>
              <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Ý nghĩa</a:t>
            </a:r>
            <a:endPar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33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1" u="none" strike="noStrike" kern="10" cap="none" spc="0" normalizeH="0" baseline="0" noProof="0" dirty="0">
                <a:ln w="9525">
                  <a:solidFill>
                    <a:srgbClr val="000000"/>
                  </a:solidFill>
                  <a:round/>
                  <a:headEnd/>
                  <a:tailEnd/>
                </a:ln>
                <a:solidFill>
                  <a:srgbClr val="0000FF"/>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Trò chơi </a:t>
            </a:r>
            <a:endParaRPr kumimoji="0" lang="en-US" sz="3600" b="1" i="1" u="none" strike="noStrike" kern="10" cap="none" spc="0" normalizeH="0" baseline="0" noProof="0" dirty="0">
              <a:ln w="9525">
                <a:solidFill>
                  <a:srgbClr val="000000"/>
                </a:solidFill>
                <a:round/>
                <a:headEnd/>
                <a:tailEnd/>
              </a:ln>
              <a:solidFill>
                <a:srgbClr val="0000FF"/>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a:t>
            </a:r>
            <a:r>
              <a:rPr kumimoji="0" lang="en-US"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KÌ PHÙNG ĐỊCH THỦ</a:t>
            </a:r>
            <a:r>
              <a:rPr kumimoji="0" lang="vi-VN"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a:t>
            </a:r>
            <a:r>
              <a:rPr kumimoji="0" lang="en-US"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FF"/>
                </a:solidFill>
                <a:effectLst/>
                <a:uLnTx/>
                <a:uFillTx/>
                <a:latin typeface="#9Slide05 Kathya" panose="02000000000000000000" pitchFamily="2" charset="0"/>
                <a:ea typeface="+mn-ea"/>
                <a:cs typeface="Arial" panose="020B0604020202020204" pitchFamily="34" charset="0"/>
              </a:rPr>
              <a:t>Tìm</a:t>
            </a:r>
            <a:r>
              <a:rPr kumimoji="0" lang="en-US"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 ca </a:t>
            </a:r>
            <a:r>
              <a:rPr kumimoji="0" lang="en-US" altLang="en-US" sz="4000" b="1" i="0" u="none" strike="noStrike" kern="1200" cap="none" spc="0" normalizeH="0" baseline="0" noProof="0" dirty="0" err="1">
                <a:ln>
                  <a:noFill/>
                </a:ln>
                <a:solidFill>
                  <a:srgbClr val="FF00FF"/>
                </a:solidFill>
                <a:effectLst/>
                <a:uLnTx/>
                <a:uFillTx/>
                <a:latin typeface="#9Slide05 Kathya" panose="02000000000000000000" pitchFamily="2" charset="0"/>
                <a:ea typeface="+mn-ea"/>
                <a:cs typeface="Arial" panose="020B0604020202020204" pitchFamily="34" charset="0"/>
              </a:rPr>
              <a:t>dao</a:t>
            </a:r>
            <a:r>
              <a:rPr kumimoji="0" lang="en-US"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 </a:t>
            </a:r>
            <a:r>
              <a:rPr kumimoji="0" lang="en-US" altLang="en-US" sz="4000" b="1" i="0" u="none" strike="noStrike" kern="1200" cap="none" spc="0" normalizeH="0" baseline="0" noProof="0" dirty="0" err="1">
                <a:ln>
                  <a:noFill/>
                </a:ln>
                <a:solidFill>
                  <a:srgbClr val="FF00FF"/>
                </a:solidFill>
                <a:effectLst/>
                <a:uLnTx/>
                <a:uFillTx/>
                <a:latin typeface="#9Slide05 Kathya" panose="02000000000000000000" pitchFamily="2" charset="0"/>
                <a:ea typeface="+mn-ea"/>
                <a:cs typeface="Arial" panose="020B0604020202020204" pitchFamily="34" charset="0"/>
              </a:rPr>
              <a:t>tục</a:t>
            </a:r>
            <a:r>
              <a:rPr kumimoji="0" lang="en-US"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 </a:t>
            </a:r>
            <a:r>
              <a:rPr kumimoji="0" lang="en-US" altLang="en-US" sz="4000" b="1" i="0" u="none" strike="noStrike" kern="1200" cap="none" spc="0" normalizeH="0" baseline="0" noProof="0" dirty="0" err="1">
                <a:ln>
                  <a:noFill/>
                </a:ln>
                <a:solidFill>
                  <a:srgbClr val="FF00FF"/>
                </a:solidFill>
                <a:effectLst/>
                <a:uLnTx/>
                <a:uFillTx/>
                <a:latin typeface="#9Slide05 Kathya" panose="02000000000000000000" pitchFamily="2" charset="0"/>
                <a:ea typeface="+mn-ea"/>
                <a:cs typeface="Arial" panose="020B0604020202020204" pitchFamily="34" charset="0"/>
              </a:rPr>
              <a:t>ngữ</a:t>
            </a:r>
            <a:r>
              <a:rPr kumimoji="0" lang="vi-VN"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 châm ngôn</a:t>
            </a:r>
            <a:r>
              <a:rPr kumimoji="0" lang="en-US"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 </a:t>
            </a:r>
            <a:r>
              <a:rPr kumimoji="0" lang="en-US" altLang="en-US" sz="4000" b="1" i="0" u="none" strike="noStrike" kern="1200" cap="none" spc="0" normalizeH="0" baseline="0" noProof="0" dirty="0" err="1">
                <a:ln>
                  <a:noFill/>
                </a:ln>
                <a:solidFill>
                  <a:srgbClr val="FF00FF"/>
                </a:solidFill>
                <a:effectLst/>
                <a:uLnTx/>
                <a:uFillTx/>
                <a:latin typeface="#9Slide05 Kathya" panose="02000000000000000000" pitchFamily="2" charset="0"/>
                <a:ea typeface="+mn-ea"/>
                <a:cs typeface="Arial" panose="020B0604020202020204" pitchFamily="34" charset="0"/>
              </a:rPr>
              <a:t>về</a:t>
            </a:r>
            <a:r>
              <a:rPr kumimoji="0" lang="en-US"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  </a:t>
            </a:r>
            <a:r>
              <a:rPr kumimoji="0" lang="vi-VN"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rPr>
              <a:t>Tự chủ</a:t>
            </a:r>
            <a:endParaRPr kumimoji="0" lang="en-US" altLang="en-US" sz="4000" b="1" i="0" u="none" strike="noStrike" kern="1200" cap="none" spc="0" normalizeH="0" baseline="0" noProof="0" dirty="0">
              <a:ln>
                <a:noFill/>
              </a:ln>
              <a:solidFill>
                <a:srgbClr val="FF00FF"/>
              </a:solidFill>
              <a:effectLst/>
              <a:uLnTx/>
              <a:uFillTx/>
              <a:latin typeface="#9Slide05 Kathya" panose="02000000000000000000" pitchFamily="2" charset="0"/>
              <a:ea typeface="+mn-ea"/>
              <a:cs typeface="Arial" panose="020B0604020202020204" pitchFamily="34" charset="0"/>
            </a:endParaRPr>
          </a:p>
        </p:txBody>
      </p:sp>
      <p:sp>
        <p:nvSpPr>
          <p:cNvPr id="7" name="Rectangle 6"/>
          <p:cNvSpPr/>
          <p:nvPr/>
        </p:nvSpPr>
        <p:spPr>
          <a:xfrm>
            <a:off x="2662218" y="4099517"/>
            <a:ext cx="7774007"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LUẬT CHƠI</a:t>
            </a:r>
            <a:r>
              <a:rPr kumimoji="0" lang="en-US" sz="2400" b="0"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Số</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gia</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cả</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lớp</a:t>
            </a:r>
            <a:endPar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Cách</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thức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Chia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lớp</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làm</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hai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đội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hoặc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3)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dãy</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bàn</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Mỗi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dãy</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cử</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1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đâị</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diện</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Lần</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lượt</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đọc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ca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dao</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tục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ngữ</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châm</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ngôn</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tự</a:t>
            </a:r>
            <a:r>
              <a:rPr kumimoji="0" lang="vi-VN" sz="2400" b="1" i="0" u="none" strike="noStrike" kern="1200" cap="none" spc="0" normalizeH="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chủ</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Không</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được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đọc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lặp</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lại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khác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Đến</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lượt</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đội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nào</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không</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đọc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được</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sẽ</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bị</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9Slide05 SVNTradeMark" panose="02000000000000000000" pitchFamily="2" charset="0"/>
                <a:ea typeface="+mn-ea"/>
                <a:cs typeface="Times New Roman" panose="02020603050405020304" pitchFamily="18" charset="0"/>
              </a:rPr>
              <a:t>loại</a:t>
            </a:r>
            <a:r>
              <a:rPr kumimoji="0" lang="en-US" sz="2400" b="1" i="0" u="none" strike="noStrike" kern="1200" cap="none" spc="0" normalizeH="0" baseline="0" noProof="0" dirty="0">
                <a:ln>
                  <a:noFill/>
                </a:ln>
                <a:solidFill>
                  <a:prstClr val="black"/>
                </a:solidFill>
                <a:effectLst/>
                <a:uLnTx/>
                <a:uFillTx/>
                <a:latin typeface="#9Slide05 SVNTradeMark" panose="02000000000000000000" pitchFamily="2" charset="0"/>
                <a:ea typeface="+mn-ea"/>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11146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271322" y="1058091"/>
            <a:ext cx="6431375" cy="6143835"/>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320246" y="673550"/>
            <a:ext cx="5651846"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00FF"/>
                </a:solidFill>
                <a:effectLst/>
                <a:uLnTx/>
                <a:uFillTx/>
                <a:latin typeface="+mj-lt"/>
                <a:ea typeface="+mn-ea"/>
              </a:rPr>
              <a:t>* </a:t>
            </a:r>
            <a:r>
              <a:rPr kumimoji="0" lang="en-US" sz="4400" b="1" i="1" u="none" strike="noStrike" kern="1200" cap="none" spc="0" normalizeH="0" baseline="0" noProof="0" dirty="0" err="1">
                <a:ln>
                  <a:noFill/>
                </a:ln>
                <a:solidFill>
                  <a:srgbClr val="0000FF"/>
                </a:solidFill>
                <a:effectLst/>
                <a:uLnTx/>
                <a:uFillTx/>
                <a:latin typeface="+mj-lt"/>
                <a:ea typeface="+mn-ea"/>
              </a:rPr>
              <a:t>Vì</a:t>
            </a:r>
            <a:r>
              <a:rPr kumimoji="0" lang="en-US" sz="4400" b="1" i="1" u="none" strike="noStrike" kern="1200" cap="none" spc="0" normalizeH="0" baseline="0" noProof="0" dirty="0">
                <a:ln>
                  <a:noFill/>
                </a:ln>
                <a:solidFill>
                  <a:srgbClr val="0000FF"/>
                </a:solidFill>
                <a:effectLst/>
                <a:uLnTx/>
                <a:uFillTx/>
                <a:latin typeface="+mj-lt"/>
                <a:ea typeface="+mn-ea"/>
              </a:rPr>
              <a:t> </a:t>
            </a:r>
            <a:r>
              <a:rPr kumimoji="0" lang="en-US" sz="4400" b="1" i="1" u="none" strike="noStrike" kern="1200" cap="none" spc="0" normalizeH="0" baseline="0" noProof="0" dirty="0" err="1">
                <a:ln>
                  <a:noFill/>
                </a:ln>
                <a:solidFill>
                  <a:srgbClr val="0000FF"/>
                </a:solidFill>
                <a:effectLst/>
                <a:uLnTx/>
                <a:uFillTx/>
                <a:latin typeface="+mj-lt"/>
                <a:ea typeface="+mn-ea"/>
              </a:rPr>
              <a:t>sao</a:t>
            </a:r>
            <a:r>
              <a:rPr kumimoji="0" lang="en-US" sz="4400" b="1" i="1" u="none" strike="noStrike" kern="1200" cap="none" spc="0" normalizeH="0" baseline="0" noProof="0" dirty="0">
                <a:ln>
                  <a:noFill/>
                </a:ln>
                <a:solidFill>
                  <a:srgbClr val="0000FF"/>
                </a:solidFill>
                <a:effectLst/>
                <a:uLnTx/>
                <a:uFillTx/>
                <a:latin typeface="+mj-lt"/>
                <a:ea typeface="+mn-ea"/>
              </a:rPr>
              <a:t> </a:t>
            </a:r>
            <a:r>
              <a:rPr kumimoji="0" lang="en-US" sz="4400" b="1" i="1" u="none" strike="noStrike" kern="1200" cap="none" spc="0" normalizeH="0" baseline="0" noProof="0" dirty="0" err="1">
                <a:ln>
                  <a:noFill/>
                </a:ln>
                <a:solidFill>
                  <a:srgbClr val="0000FF"/>
                </a:solidFill>
                <a:effectLst/>
                <a:uLnTx/>
                <a:uFillTx/>
                <a:latin typeface="+mj-lt"/>
                <a:ea typeface="+mn-ea"/>
              </a:rPr>
              <a:t>phải</a:t>
            </a:r>
            <a:r>
              <a:rPr kumimoji="0" lang="en-US" sz="4400" b="1" i="1" u="none" strike="noStrike" kern="1200" cap="none" spc="0" normalizeH="0" baseline="0" noProof="0" dirty="0">
                <a:ln>
                  <a:noFill/>
                </a:ln>
                <a:solidFill>
                  <a:srgbClr val="0000FF"/>
                </a:solidFill>
                <a:effectLst/>
                <a:uLnTx/>
                <a:uFillTx/>
                <a:latin typeface="+mj-lt"/>
                <a:ea typeface="+mn-ea"/>
              </a:rPr>
              <a:t> </a:t>
            </a:r>
            <a:r>
              <a:rPr kumimoji="0" lang="vi-VN" sz="4400" b="1" i="1" u="none" strike="noStrike" kern="1200" cap="none" spc="0" normalizeH="0" baseline="0" noProof="0" dirty="0">
                <a:ln>
                  <a:noFill/>
                </a:ln>
                <a:solidFill>
                  <a:srgbClr val="0000FF"/>
                </a:solidFill>
                <a:effectLst/>
                <a:uLnTx/>
                <a:uFillTx/>
                <a:latin typeface="+mj-lt"/>
                <a:ea typeface="+mn-ea"/>
              </a:rPr>
              <a:t>tự chủ</a:t>
            </a:r>
            <a:endParaRPr kumimoji="0" lang="en-US" sz="4400" b="1" i="0" u="none" strike="noStrike" kern="1200" cap="none" spc="0" normalizeH="0" baseline="0" noProof="0" dirty="0">
              <a:ln>
                <a:noFill/>
              </a:ln>
              <a:solidFill>
                <a:srgbClr val="0000FF"/>
              </a:solidFill>
              <a:effectLst/>
              <a:uLnTx/>
              <a:uFillTx/>
              <a:latin typeface="+mj-lt"/>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Tính tự chủ rất cần thiết vì trong cuộc sống, con người luôn luôn gặp những tình huống đòi hỏi phải có sự ứng xử đúng đắn, phù hợp.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Tính tự chủ giúp con người tránh được những sai lầm không đúng, sáng suốt lựa chọn cách thức thực hiện mục đích cuộc sống của mình.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Trong xã hội, nếu mọi người đều biết tự chủ, biết xử sự như những người có văn hoá thì xã hội sẽ tốt đẹp hơn.</a:t>
            </a:r>
          </a:p>
        </p:txBody>
      </p:sp>
      <p:sp>
        <p:nvSpPr>
          <p:cNvPr id="4" name="Rectangle 3"/>
          <p:cNvSpPr/>
          <p:nvPr/>
        </p:nvSpPr>
        <p:spPr>
          <a:xfrm>
            <a:off x="6765255" y="2865046"/>
            <a:ext cx="5187259" cy="3268587"/>
          </a:xfrm>
          <a:prstGeom prst="rect">
            <a:avLst/>
          </a:prstGeom>
          <a:noFill/>
          <a:ln w="57150">
            <a:solidFill>
              <a:schemeClr val="accent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48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8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Ý </a:t>
            </a:r>
            <a:r>
              <a:rPr kumimoji="0" lang="en-US" sz="4800"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nghĩa</a:t>
            </a:r>
            <a:r>
              <a:rPr kumimoji="0" lang="en-US" sz="48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48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của tự chủ</a:t>
            </a:r>
            <a:endParaRPr kumimoji="0" lang="en-US" sz="4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Tự</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chủ</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đức</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tính</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tự</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chủ</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đắn</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hoá</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Tính</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tự</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chủ</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giúp</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vượt</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ua</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khó</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khăn</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thử</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thách</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cám</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dỗ</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098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36567" y="634162"/>
            <a:ext cx="11640166" cy="6315244"/>
            <a:chOff x="636567" y="634162"/>
            <a:chExt cx="11640166" cy="6315244"/>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7" y="634162"/>
              <a:ext cx="5064981" cy="5897312"/>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8987410" y="3009026"/>
              <a:ext cx="1934005" cy="2654235"/>
            </a:xfrm>
            <a:prstGeom prst="rect">
              <a:avLst/>
            </a:prstGeom>
          </p:spPr>
        </p:pic>
        <p:pic>
          <p:nvPicPr>
            <p:cNvPr id="13" name="图片 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6438966" y="5181373"/>
              <a:ext cx="4470400" cy="1768033"/>
            </a:xfrm>
            <a:prstGeom prst="rect">
              <a:avLst/>
            </a:prstGeom>
          </p:spPr>
        </p:pic>
        <p:pic>
          <p:nvPicPr>
            <p:cNvPr id="14"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606163" y="987490"/>
              <a:ext cx="7994928" cy="4528321"/>
            </a:xfrm>
            <a:prstGeom prst="rect">
              <a:avLst/>
            </a:prstGeom>
          </p:spPr>
        </p:pic>
        <p:pic>
          <p:nvPicPr>
            <p:cNvPr id="15"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10423549" y="1675533"/>
              <a:ext cx="1853184" cy="5055616"/>
            </a:xfrm>
            <a:prstGeom prst="rect">
              <a:avLst/>
            </a:prstGeom>
          </p:spPr>
        </p:pic>
      </p:grpSp>
      <p:sp>
        <p:nvSpPr>
          <p:cNvPr id="16" name="Rectangle 15"/>
          <p:cNvSpPr/>
          <p:nvPr/>
        </p:nvSpPr>
        <p:spPr>
          <a:xfrm>
            <a:off x="3962084" y="2803405"/>
            <a:ext cx="4750841" cy="104797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4. </a:t>
            </a:r>
            <a:r>
              <a:rPr kumimoji="0" lang="en-US" sz="5400" b="1" i="0" u="none" strike="noStrike" kern="1200" cap="none" spc="0" normalizeH="0" baseline="0" noProof="0" dirty="0" err="1">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Cách</a:t>
            </a:r>
            <a:r>
              <a:rPr kumimoji="0" lang="en-US" sz="5400" b="1" i="0" u="none" strike="noStrike" kern="1200" cap="none" spc="0" normalizeH="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a:t>
            </a:r>
            <a:r>
              <a:rPr kumimoji="0" lang="en-US" sz="5400" b="1" i="0" u="none" strike="noStrike" kern="1200" cap="none" spc="0" normalizeH="0" noProof="0" dirty="0" err="1">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rèn</a:t>
            </a:r>
            <a:r>
              <a:rPr kumimoji="0" lang="en-US" sz="5400" b="1" i="0" u="none" strike="noStrike" kern="1200" cap="none" spc="0" normalizeH="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a:t>
            </a:r>
            <a:r>
              <a:rPr kumimoji="0" lang="en-US" sz="5400" b="1" i="0" u="none" strike="noStrike" kern="1200" cap="none" spc="0" normalizeH="0" noProof="0" dirty="0" err="1">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luyện</a:t>
            </a:r>
            <a:endPar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1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3"/>
          <p:cNvSpPr txBox="1">
            <a:spLocks noChangeArrowheads="1"/>
          </p:cNvSpPr>
          <p:nvPr/>
        </p:nvSpPr>
        <p:spPr bwMode="auto">
          <a:xfrm>
            <a:off x="3037917" y="2185802"/>
            <a:ext cx="8871284" cy="3797963"/>
          </a:xfrm>
          <a:prstGeom prst="rect">
            <a:avLst/>
          </a:prstGeom>
          <a:solidFill>
            <a:schemeClr val="accent4">
              <a:lumMod val="20000"/>
              <a:lumOff val="80000"/>
            </a:schemeClr>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LUẬT CHƠI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vai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phóng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xuống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lớp</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phỏng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liên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chưa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sao</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chưa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lòng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ct val="2000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rèn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gì</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phỏng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giới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thiệu</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ngắn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gọn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phỏng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029" name="Picture 5"/>
          <p:cNvPicPr>
            <a:picLocks noChangeAspect="1" noChangeArrowheads="1"/>
          </p:cNvPicPr>
          <p:nvPr/>
        </p:nvPicPr>
        <p:blipFill>
          <a:blip r:embed="rId2"/>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1" u="none" strike="noStrike" kern="10" cap="none" spc="0" normalizeH="0" baseline="0" noProof="0" dirty="0">
                <a:ln w="9525">
                  <a:solidFill>
                    <a:srgbClr val="000000"/>
                  </a:solidFill>
                  <a:round/>
                  <a:headEnd/>
                  <a:tailEnd/>
                </a:ln>
                <a:solidFill>
                  <a:srgbClr val="0000FF"/>
                </a:solidFill>
                <a:effectLst>
                  <a:outerShdw dist="107763" dir="13500000" algn="ctr" rotWithShape="0">
                    <a:srgbClr val="808080">
                      <a:alpha val="50000"/>
                    </a:srgbClr>
                  </a:outerShdw>
                </a:effectLst>
                <a:uLnTx/>
                <a:uFillTx/>
                <a:latin typeface="Arial" panose="020B0604020202020204" pitchFamily="34" charset="0"/>
                <a:ea typeface="Verdana" panose="020B0604030504040204" pitchFamily="34" charset="0"/>
                <a:cs typeface="+mn-cs"/>
              </a:rPr>
              <a:t>Trò chơi </a:t>
            </a:r>
            <a:endParaRPr kumimoji="0" lang="en-US" sz="3600" b="1" i="1" u="none" strike="noStrike" kern="10" cap="none" spc="0" normalizeH="0" baseline="0" noProof="0" dirty="0">
              <a:ln w="9525">
                <a:solidFill>
                  <a:srgbClr val="000000"/>
                </a:solidFill>
                <a:round/>
                <a:headEnd/>
                <a:tailEnd/>
              </a:ln>
              <a:solidFill>
                <a:srgbClr val="0000FF"/>
              </a:solidFill>
              <a:effectLst>
                <a:outerShdw dist="107763" dir="13500000" algn="ctr" rotWithShape="0">
                  <a:srgbClr val="808080">
                    <a:alpha val="50000"/>
                  </a:srgbClr>
                </a:outerShdw>
              </a:effectLst>
              <a:uLnTx/>
              <a:uFillTx/>
              <a:latin typeface="Calibri" panose="020F0502020204030204"/>
              <a:ea typeface="Verdana" panose="020B060403050404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Calibri" panose="020F0502020204030204"/>
                <a:ea typeface="Verdana" panose="020B0604030504040204" pitchFamily="34" charset="0"/>
                <a:cs typeface="+mn-cs"/>
              </a:rPr>
              <a:t> “</a:t>
            </a:r>
            <a:r>
              <a:rPr kumimoji="0" lang="en-US"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Calibri" panose="020F0502020204030204"/>
                <a:ea typeface="Verdana" panose="020B0604030504040204" pitchFamily="34" charset="0"/>
                <a:cs typeface="+mn-cs"/>
              </a:rPr>
              <a:t>PHÓNG VIÊN NHÍ</a:t>
            </a:r>
            <a:r>
              <a:rPr kumimoji="0" lang="en-AU"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Calibri" panose="020F0502020204030204"/>
                <a:ea typeface="Verdana" panose="020B0604030504040204" pitchFamily="34" charset="0"/>
                <a:cs typeface="+mn-cs"/>
              </a:rPr>
              <a:t>”</a:t>
            </a:r>
            <a:r>
              <a:rPr kumimoji="0" lang="en-US" sz="3600" b="1" i="1" u="none" strike="noStrike" kern="10" cap="none" spc="0" normalizeH="0" baseline="0" noProof="0" dirty="0">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Calibri" panose="020F0502020204030204"/>
                <a:ea typeface="Verdana" panose="020B0604030504040204" pitchFamily="34" charset="0"/>
                <a:cs typeface="+mn-cs"/>
              </a:rPr>
              <a:t> </a:t>
            </a:r>
          </a:p>
        </p:txBody>
      </p:sp>
    </p:spTree>
    <p:extLst>
      <p:ext uri="{BB962C8B-B14F-4D97-AF65-F5344CB8AC3E}">
        <p14:creationId xmlns:p14="http://schemas.microsoft.com/office/powerpoint/2010/main" val="7515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2821892" y="250730"/>
            <a:ext cx="7628394" cy="5213836"/>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3" name="Google Shape;165;p9"/>
          <p:cNvPicPr preferRelativeResize="0"/>
          <p:nvPr/>
        </p:nvPicPr>
        <p:blipFill rotWithShape="1">
          <a:blip r:embed="rId5">
            <a:alphaModFix/>
          </a:blip>
          <a:srcRect l="18975" t="9789" r="12467"/>
          <a:stretch/>
        </p:blipFill>
        <p:spPr>
          <a:xfrm>
            <a:off x="3279230" y="5302556"/>
            <a:ext cx="2124215" cy="1899370"/>
          </a:xfrm>
          <a:prstGeom prst="rect">
            <a:avLst/>
          </a:prstGeom>
          <a:noFill/>
          <a:ln>
            <a:noFill/>
          </a:ln>
        </p:spPr>
      </p:pic>
      <p:sp>
        <p:nvSpPr>
          <p:cNvPr id="16" name="Rectangle 15"/>
          <p:cNvSpPr/>
          <p:nvPr/>
        </p:nvSpPr>
        <p:spPr>
          <a:xfrm>
            <a:off x="3289948" y="1452438"/>
            <a:ext cx="6520258" cy="37240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srgbClr val="0000FF"/>
                </a:solidFill>
                <a:effectLst/>
                <a:uLnTx/>
                <a:uFillTx/>
                <a:latin typeface="+mj-lt"/>
              </a:rPr>
              <a:t>* Cách rèn luyện tự chủ</a:t>
            </a:r>
            <a:endParaRPr kumimoji="0" lang="en-US" sz="4800" b="1" i="0" u="none" strike="noStrike" kern="1200" cap="none" spc="0" normalizeH="0" baseline="0" noProof="0" dirty="0">
              <a:ln>
                <a:noFill/>
              </a:ln>
              <a:solidFill>
                <a:srgbClr val="0000FF"/>
              </a:solidFill>
              <a:effectLst/>
              <a:uLnTx/>
              <a:uFillTx/>
              <a:latin typeface="+mj-lt"/>
            </a:endParaRPr>
          </a:p>
          <a:p>
            <a:pPr marL="0" marR="0" lvl="0" indent="14351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VnArabiaH" panose="020B7200000000000000" pitchFamily="34" charset="0"/>
              </a:rPr>
              <a:t>- Phải tập điều chỉnh hành vi theo nếp sống  văn hóa.</a:t>
            </a:r>
            <a:endParaRPr kumimoji="0" lang="en-US" sz="32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VnArabiaH" panose="020B7200000000000000" pitchFamily="34" charset="0"/>
            </a:endParaRPr>
          </a:p>
          <a:p>
            <a:pPr marL="0" marR="0" lvl="0" indent="14351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VnArabiaH" panose="020B7200000000000000" pitchFamily="34" charset="0"/>
              </a:rPr>
              <a:t> - Tập hạn chế những đòi hỏi</a:t>
            </a:r>
            <a:r>
              <a:rPr kumimoji="0" lang="vi-VN" sz="32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VnArabiaH" panose="020B7200000000000000" pitchFamily="34" charset="0"/>
              </a:rPr>
              <a:t>.</a:t>
            </a:r>
            <a:endParaRPr kumimoji="0" lang="en-US" sz="32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VnArabiaH" panose="020B72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FF0000"/>
                </a:solidFill>
                <a:effectLst/>
                <a:uLnTx/>
                <a:uFillTx/>
                <a:latin typeface="+mj-lt"/>
                <a:ea typeface="Times New Roman" panose="02020603050405020304" pitchFamily="18" charset="0"/>
              </a:rPr>
              <a:t> - Tập suy nghĩ trước và sau khi hành động.</a:t>
            </a:r>
            <a:endParaRPr kumimoji="0" lang="en-US" sz="3200" b="0" i="0" u="none" strike="noStrike" kern="1200" cap="none" spc="0" normalizeH="0" baseline="0" noProof="0" dirty="0">
              <a:ln>
                <a:noFill/>
              </a:ln>
              <a:solidFill>
                <a:srgbClr val="FF0000"/>
              </a:solidFill>
              <a:effectLst/>
              <a:uLnTx/>
              <a:uFillTx/>
              <a:latin typeface="+mj-lt"/>
            </a:endParaRPr>
          </a:p>
          <a:p>
            <a:pPr marL="0" marR="0" lvl="0" indent="14351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VnArabiaH" panose="020B7200000000000000" pitchFamily="34" charset="0"/>
              </a:rPr>
              <a:t> </a:t>
            </a:r>
            <a:endParaRPr kumimoji="0" lang="en-US" sz="2800" b="1" i="0" u="none" strike="noStrike" kern="1200" cap="none" spc="0" normalizeH="0" baseline="0" noProof="0" dirty="0">
              <a:ln>
                <a:noFill/>
              </a:ln>
              <a:solidFill>
                <a:srgbClr val="FF0000"/>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2653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83532" y="425542"/>
            <a:ext cx="5398867" cy="5948218"/>
          </a:xfrm>
          <a:prstGeom prst="rect">
            <a:avLst/>
          </a:prstGeom>
          <a:noFill/>
          <a:ln>
            <a:noFill/>
          </a:ln>
        </p:spPr>
      </p:pic>
      <p:sp>
        <p:nvSpPr>
          <p:cNvPr id="12" name="文本框 15"/>
          <p:cNvSpPr txBox="1"/>
          <p:nvPr/>
        </p:nvSpPr>
        <p:spPr>
          <a:xfrm>
            <a:off x="6345538" y="3733169"/>
            <a:ext cx="5255015" cy="1107996"/>
          </a:xfrm>
          <a:prstGeom prst="rect">
            <a:avLst/>
          </a:prstGeom>
          <a:noFill/>
        </p:spPr>
        <p:txBody>
          <a:bodyPr wrap="square" rtlCol="0">
            <a:spAutoFit/>
          </a:bodyPr>
          <a:lstStyle/>
          <a:p>
            <a:pPr algn="ctr" defTabSz="457200"/>
            <a:r>
              <a:rPr lang="vi-VN" altLang="zh-CN" sz="6600" b="1" dirty="0">
                <a:solidFill>
                  <a:srgbClr val="FF0000"/>
                </a:solidFill>
                <a:latin typeface="#9Slide05 SVNTradeMark" panose="02000000000000000000" pitchFamily="2" charset="0"/>
                <a:ea typeface="华康海报体W12" panose="040B0C09000000000000" pitchFamily="81" charset="-122"/>
                <a:cs typeface="Times New Roman" pitchFamily="18" charset="0"/>
              </a:rPr>
              <a:t>LUYỆN TẬP</a:t>
            </a:r>
            <a:endParaRPr lang="zh-CN" altLang="en-US" sz="6600" b="1" dirty="0">
              <a:solidFill>
                <a:srgbClr val="FF0000"/>
              </a:solidFill>
              <a:latin typeface="#9Slide05 SVNTradeMark" panose="020000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vi-VN" altLang="en-US" sz="4400" b="1" dirty="0">
                  <a:solidFill>
                    <a:srgbClr val="FF0000"/>
                  </a:solidFill>
                  <a:latin typeface="#9Slide05 Fourth" panose="00000500000000000000" pitchFamily="2" charset="0"/>
                  <a:ea typeface="Helvetica Neue"/>
                  <a:cs typeface="Helvetica Neue"/>
                </a:rPr>
                <a:t>TỰ CHỦ</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sp>
        <p:nvSpPr>
          <p:cNvPr id="4" name="TextBox 3"/>
          <p:cNvSpPr txBox="1"/>
          <p:nvPr/>
        </p:nvSpPr>
        <p:spPr>
          <a:xfrm>
            <a:off x="1269274" y="217300"/>
            <a:ext cx="2362200" cy="461665"/>
          </a:xfrm>
          <a:prstGeom prst="rect">
            <a:avLst/>
          </a:prstGeom>
          <a:noFill/>
        </p:spPr>
        <p:txBody>
          <a:bodyPr wrap="square" rtlCol="0">
            <a:spAutoFit/>
          </a:bodyPr>
          <a:lstStyle/>
          <a:p>
            <a:r>
              <a:rPr lang="en-US" sz="2400" b="1" u="sng" dirty="0">
                <a:solidFill>
                  <a:prstClr val="black"/>
                </a:solidFill>
                <a:latin typeface="Times New Roman" pitchFamily="18" charset="0"/>
                <a:cs typeface="Times New Roman" pitchFamily="18" charset="0"/>
              </a:rPr>
              <a:t>1.Bài 1:</a:t>
            </a:r>
          </a:p>
        </p:txBody>
      </p:sp>
      <p:sp>
        <p:nvSpPr>
          <p:cNvPr id="2" name="TextBox 1"/>
          <p:cNvSpPr txBox="1"/>
          <p:nvPr/>
        </p:nvSpPr>
        <p:spPr>
          <a:xfrm>
            <a:off x="2767445" y="226380"/>
            <a:ext cx="592628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kiến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sao</a:t>
            </a:r>
            <a:r>
              <a:rPr lang="en-US" sz="2400" b="1" dirty="0">
                <a:solidFill>
                  <a:srgbClr val="FF0000"/>
                </a:solidFill>
                <a:latin typeface="Times New Roman" pitchFamily="18" charset="0"/>
                <a:cs typeface="Times New Roman" pitchFamily="18" charset="0"/>
              </a:rPr>
              <a:t>?</a:t>
            </a:r>
          </a:p>
        </p:txBody>
      </p:sp>
      <p:sp>
        <p:nvSpPr>
          <p:cNvPr id="5" name="TextBox 4"/>
          <p:cNvSpPr txBox="1"/>
          <p:nvPr/>
        </p:nvSpPr>
        <p:spPr>
          <a:xfrm>
            <a:off x="1953491" y="1101757"/>
            <a:ext cx="8458200" cy="461665"/>
          </a:xfrm>
          <a:prstGeom prst="rect">
            <a:avLst/>
          </a:prstGeom>
          <a:solidFill>
            <a:schemeClr val="accent3">
              <a:lumMod val="20000"/>
              <a:lumOff val="80000"/>
            </a:schemeClr>
          </a:solidFill>
        </p:spPr>
        <p:txBody>
          <a:bodyPr wrap="square" rtlCol="0">
            <a:spAutoFit/>
          </a:bodyPr>
          <a:lstStyle/>
          <a:p>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tự</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chủ</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biết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tự</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kiềm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chế</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những</a:t>
            </a:r>
            <a:r>
              <a:rPr lang="en-US" sz="2400" b="1" dirty="0">
                <a:solidFill>
                  <a:prstClr val="black"/>
                </a:solidFill>
                <a:latin typeface="Times New Roman" pitchFamily="18" charset="0"/>
                <a:cs typeface="Times New Roman" pitchFamily="18" charset="0"/>
              </a:rPr>
              <a:t> ham </a:t>
            </a:r>
            <a:r>
              <a:rPr lang="en-US" sz="2400" b="1" dirty="0" err="1">
                <a:solidFill>
                  <a:prstClr val="black"/>
                </a:solidFill>
                <a:latin typeface="Times New Roman" pitchFamily="18" charset="0"/>
                <a:cs typeface="Times New Roman" pitchFamily="18" charset="0"/>
              </a:rPr>
              <a:t>muốn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bản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thân</a:t>
            </a:r>
            <a:r>
              <a:rPr lang="en-US" sz="2400" b="1" dirty="0">
                <a:solidFill>
                  <a:prstClr val="black"/>
                </a:solidFill>
                <a:latin typeface="Times New Roman" pitchFamily="18" charset="0"/>
                <a:cs typeface="Times New Roman" pitchFamily="18" charset="0"/>
              </a:rPr>
              <a:t>;</a:t>
            </a:r>
          </a:p>
        </p:txBody>
      </p:sp>
      <p:sp>
        <p:nvSpPr>
          <p:cNvPr id="6" name="TextBox 5"/>
          <p:cNvSpPr txBox="1"/>
          <p:nvPr/>
        </p:nvSpPr>
        <p:spPr>
          <a:xfrm>
            <a:off x="1530927" y="1150929"/>
            <a:ext cx="4572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a)</a:t>
            </a:r>
          </a:p>
        </p:txBody>
      </p:sp>
      <p:sp>
        <p:nvSpPr>
          <p:cNvPr id="14" name="TextBox 13"/>
          <p:cNvSpPr txBox="1"/>
          <p:nvPr/>
        </p:nvSpPr>
        <p:spPr>
          <a:xfrm>
            <a:off x="2029394" y="1952674"/>
            <a:ext cx="8458200" cy="461665"/>
          </a:xfrm>
          <a:prstGeom prst="rect">
            <a:avLst/>
          </a:prstGeom>
          <a:solidFill>
            <a:schemeClr val="accent5">
              <a:lumMod val="20000"/>
              <a:lumOff val="80000"/>
            </a:schemeClr>
          </a:solidFill>
        </p:spPr>
        <p:txBody>
          <a:bodyPr wrap="square" rtlCol="0">
            <a:spAutoFit/>
          </a:bodyPr>
          <a:lstStyle/>
          <a:p>
            <a:r>
              <a:rPr lang="en-US" sz="2400" b="1" dirty="0" err="1">
                <a:solidFill>
                  <a:prstClr val="black"/>
                </a:solidFill>
                <a:latin typeface="Times New Roman" pitchFamily="18" charset="0"/>
                <a:cs typeface="Times New Roman" pitchFamily="18" charset="0"/>
              </a:rPr>
              <a:t>Không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nóng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nảy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vội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trong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hành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động</a:t>
            </a:r>
            <a:r>
              <a:rPr lang="en-US" sz="2400" b="1" dirty="0">
                <a:solidFill>
                  <a:prstClr val="black"/>
                </a:solidFill>
                <a:latin typeface="Times New Roman" pitchFamily="18" charset="0"/>
                <a:cs typeface="Times New Roman" pitchFamily="18" charset="0"/>
              </a:rPr>
              <a:t>;</a:t>
            </a:r>
          </a:p>
        </p:txBody>
      </p:sp>
      <p:sp>
        <p:nvSpPr>
          <p:cNvPr id="16" name="TextBox 15"/>
          <p:cNvSpPr txBox="1"/>
          <p:nvPr/>
        </p:nvSpPr>
        <p:spPr>
          <a:xfrm>
            <a:off x="1539933" y="2020150"/>
            <a:ext cx="4572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b)</a:t>
            </a:r>
          </a:p>
        </p:txBody>
      </p:sp>
      <p:sp>
        <p:nvSpPr>
          <p:cNvPr id="17" name="TextBox 16"/>
          <p:cNvSpPr txBox="1"/>
          <p:nvPr/>
        </p:nvSpPr>
        <p:spPr>
          <a:xfrm>
            <a:off x="2076202" y="2641890"/>
            <a:ext cx="8458200" cy="461665"/>
          </a:xfrm>
          <a:prstGeom prst="rect">
            <a:avLst/>
          </a:prstGeom>
          <a:solidFill>
            <a:schemeClr val="accent6">
              <a:lumMod val="20000"/>
              <a:lumOff val="80000"/>
            </a:schemeClr>
          </a:solidFill>
        </p:spPr>
        <p:txBody>
          <a:bodyPr wrap="square" rtlCol="0">
            <a:spAutoFit/>
          </a:bodyPr>
          <a:lstStyle/>
          <a:p>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tự</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chủ</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luôn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hành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động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theo</a:t>
            </a:r>
            <a:r>
              <a:rPr lang="en-US" sz="2400" b="1" dirty="0">
                <a:solidFill>
                  <a:prstClr val="black"/>
                </a:solidFill>
                <a:latin typeface="Times New Roman" pitchFamily="18" charset="0"/>
                <a:cs typeface="Times New Roman" pitchFamily="18" charset="0"/>
              </a:rPr>
              <a:t> ý </a:t>
            </a:r>
            <a:r>
              <a:rPr lang="en-US" sz="2400" b="1" dirty="0" err="1">
                <a:solidFill>
                  <a:prstClr val="black"/>
                </a:solidFill>
                <a:latin typeface="Times New Roman" pitchFamily="18" charset="0"/>
                <a:cs typeface="Times New Roman" pitchFamily="18" charset="0"/>
              </a:rPr>
              <a:t>mình</a:t>
            </a:r>
            <a:r>
              <a:rPr lang="en-US" sz="2400" b="1" dirty="0">
                <a:solidFill>
                  <a:prstClr val="black"/>
                </a:solidFill>
                <a:latin typeface="Times New Roman" pitchFamily="18" charset="0"/>
                <a:cs typeface="Times New Roman" pitchFamily="18" charset="0"/>
              </a:rPr>
              <a:t>;</a:t>
            </a:r>
          </a:p>
        </p:txBody>
      </p:sp>
      <p:sp>
        <p:nvSpPr>
          <p:cNvPr id="18" name="TextBox 17"/>
          <p:cNvSpPr txBox="1"/>
          <p:nvPr/>
        </p:nvSpPr>
        <p:spPr>
          <a:xfrm>
            <a:off x="1572194" y="2735305"/>
            <a:ext cx="4572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c)</a:t>
            </a:r>
          </a:p>
        </p:txBody>
      </p:sp>
      <p:sp>
        <p:nvSpPr>
          <p:cNvPr id="19" name="TextBox 18"/>
          <p:cNvSpPr txBox="1"/>
          <p:nvPr/>
        </p:nvSpPr>
        <p:spPr>
          <a:xfrm>
            <a:off x="2057400" y="3436204"/>
            <a:ext cx="8458200" cy="830997"/>
          </a:xfrm>
          <a:prstGeom prst="rect">
            <a:avLst/>
          </a:prstGeom>
          <a:solidFill>
            <a:schemeClr val="accent2">
              <a:lumMod val="20000"/>
              <a:lumOff val="80000"/>
            </a:schemeClr>
          </a:solidFill>
        </p:spPr>
        <p:txBody>
          <a:bodyPr wrap="square" rtlCol="0">
            <a:spAutoFit/>
          </a:bodyPr>
          <a:lstStyle/>
          <a:p>
            <a:r>
              <a:rPr lang="en-US" sz="2400" b="1" dirty="0" err="1">
                <a:solidFill>
                  <a:prstClr val="black"/>
                </a:solidFill>
                <a:latin typeface="Times New Roman" pitchFamily="18" charset="0"/>
                <a:cs typeface="Times New Roman" pitchFamily="18" charset="0"/>
              </a:rPr>
              <a:t>Cần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biết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điều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chỉnh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độ</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hành</a:t>
            </a:r>
            <a:r>
              <a:rPr lang="en-US" sz="2400" b="1" dirty="0">
                <a:solidFill>
                  <a:prstClr val="black"/>
                </a:solidFill>
                <a:latin typeface="Times New Roman" pitchFamily="18" charset="0"/>
                <a:cs typeface="Times New Roman" pitchFamily="18" charset="0"/>
              </a:rPr>
              <a:t> vi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mình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trong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tình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huống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khác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nhau</a:t>
            </a:r>
            <a:r>
              <a:rPr lang="en-US" sz="2400" b="1" dirty="0">
                <a:solidFill>
                  <a:prstClr val="black"/>
                </a:solidFill>
                <a:latin typeface="Times New Roman" pitchFamily="18" charset="0"/>
                <a:cs typeface="Times New Roman" pitchFamily="18" charset="0"/>
              </a:rPr>
              <a:t>;</a:t>
            </a:r>
          </a:p>
        </p:txBody>
      </p:sp>
      <p:sp>
        <p:nvSpPr>
          <p:cNvPr id="20" name="TextBox 19"/>
          <p:cNvSpPr txBox="1"/>
          <p:nvPr/>
        </p:nvSpPr>
        <p:spPr>
          <a:xfrm>
            <a:off x="1752600" y="3461542"/>
            <a:ext cx="4572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d)</a:t>
            </a:r>
          </a:p>
        </p:txBody>
      </p:sp>
      <p:sp>
        <p:nvSpPr>
          <p:cNvPr id="21" name="TextBox 20"/>
          <p:cNvSpPr txBox="1"/>
          <p:nvPr/>
        </p:nvSpPr>
        <p:spPr>
          <a:xfrm>
            <a:off x="2057400" y="4350604"/>
            <a:ext cx="8458200" cy="830997"/>
          </a:xfrm>
          <a:prstGeom prst="rect">
            <a:avLst/>
          </a:prstGeom>
          <a:solidFill>
            <a:schemeClr val="bg2">
              <a:lumMod val="90000"/>
            </a:schemeClr>
          </a:solidFill>
        </p:spPr>
        <p:txBody>
          <a:bodyPr wrap="square" rtlCol="0">
            <a:spAutoFit/>
          </a:bodyPr>
          <a:lstStyle/>
          <a:p>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tự</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chủ</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tâm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đến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cảnh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đối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tượng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giao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tiếp</a:t>
            </a:r>
            <a:r>
              <a:rPr lang="en-US" sz="2400" b="1" dirty="0">
                <a:solidFill>
                  <a:prstClr val="black"/>
                </a:solidFill>
                <a:latin typeface="Times New Roman" pitchFamily="18" charset="0"/>
                <a:cs typeface="Times New Roman" pitchFamily="18" charset="0"/>
              </a:rPr>
              <a:t>;</a:t>
            </a:r>
          </a:p>
        </p:txBody>
      </p:sp>
      <p:sp>
        <p:nvSpPr>
          <p:cNvPr id="22" name="TextBox 21"/>
          <p:cNvSpPr txBox="1"/>
          <p:nvPr/>
        </p:nvSpPr>
        <p:spPr>
          <a:xfrm>
            <a:off x="1752600" y="4375942"/>
            <a:ext cx="4572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đ)</a:t>
            </a:r>
          </a:p>
        </p:txBody>
      </p:sp>
      <p:sp>
        <p:nvSpPr>
          <p:cNvPr id="23" name="TextBox 22"/>
          <p:cNvSpPr txBox="1"/>
          <p:nvPr/>
        </p:nvSpPr>
        <p:spPr>
          <a:xfrm>
            <a:off x="2057400" y="5304198"/>
            <a:ext cx="8458200" cy="461665"/>
          </a:xfrm>
          <a:prstGeom prst="rect">
            <a:avLst/>
          </a:prstGeom>
          <a:solidFill>
            <a:schemeClr val="accent1">
              <a:lumMod val="20000"/>
              <a:lumOff val="80000"/>
            </a:schemeClr>
          </a:solidFill>
        </p:spPr>
        <p:txBody>
          <a:bodyPr wrap="square" rtlCol="0">
            <a:spAutoFit/>
          </a:bodyPr>
          <a:lstStyle/>
          <a:p>
            <a:r>
              <a:rPr lang="en-US" sz="2400" b="1" dirty="0" err="1">
                <a:solidFill>
                  <a:prstClr val="black"/>
                </a:solidFill>
                <a:latin typeface="Times New Roman" pitchFamily="18" charset="0"/>
                <a:cs typeface="Times New Roman" pitchFamily="18" charset="0"/>
              </a:rPr>
              <a:t>Cần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giữ</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độ</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ôn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hòa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từ</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tốn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trong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giao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tiếp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khác</a:t>
            </a:r>
            <a:r>
              <a:rPr lang="en-US" sz="2400" b="1" dirty="0">
                <a:solidFill>
                  <a:prstClr val="black"/>
                </a:solidFill>
                <a:latin typeface="Times New Roman" pitchFamily="18" charset="0"/>
                <a:cs typeface="Times New Roman" pitchFamily="18" charset="0"/>
              </a:rPr>
              <a:t>;</a:t>
            </a:r>
          </a:p>
        </p:txBody>
      </p:sp>
      <p:sp>
        <p:nvSpPr>
          <p:cNvPr id="24" name="TextBox 23"/>
          <p:cNvSpPr txBox="1"/>
          <p:nvPr/>
        </p:nvSpPr>
        <p:spPr>
          <a:xfrm>
            <a:off x="1752600" y="5329536"/>
            <a:ext cx="4572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e)</a:t>
            </a:r>
          </a:p>
        </p:txBody>
      </p:sp>
      <p:sp>
        <p:nvSpPr>
          <p:cNvPr id="28" name="Freeform 27"/>
          <p:cNvSpPr/>
          <p:nvPr/>
        </p:nvSpPr>
        <p:spPr>
          <a:xfrm>
            <a:off x="1759527" y="5361709"/>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30" name="Freeform 29"/>
          <p:cNvSpPr/>
          <p:nvPr/>
        </p:nvSpPr>
        <p:spPr>
          <a:xfrm>
            <a:off x="1752600" y="3408355"/>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31" name="Freeform 30"/>
          <p:cNvSpPr/>
          <p:nvPr/>
        </p:nvSpPr>
        <p:spPr>
          <a:xfrm>
            <a:off x="1535083" y="1990546"/>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32" name="Freeform 31"/>
          <p:cNvSpPr/>
          <p:nvPr/>
        </p:nvSpPr>
        <p:spPr>
          <a:xfrm>
            <a:off x="1558636" y="1167383"/>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9" name="TextBox 28"/>
          <p:cNvSpPr txBox="1"/>
          <p:nvPr/>
        </p:nvSpPr>
        <p:spPr>
          <a:xfrm>
            <a:off x="3444635" y="5929745"/>
            <a:ext cx="6477000" cy="646331"/>
          </a:xfrm>
          <a:prstGeom prst="rect">
            <a:avLst/>
          </a:prstGeom>
          <a:noFill/>
        </p:spPr>
        <p:txBody>
          <a:bodyPr wrap="square" rtlCol="0">
            <a:spAutoFit/>
          </a:bodyPr>
          <a:lstStyle/>
          <a:p>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Biểu</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hiện</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cụ</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thể</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của</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tính</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tự</a:t>
            </a:r>
            <a:r>
              <a:rPr lang="en-US" sz="3600" b="1" dirty="0">
                <a:solidFill>
                  <a:srgbClr val="FF0000"/>
                </a:solidFill>
                <a:latin typeface="#9Slide05 SVNTradeMark" panose="02000000000000000000" pitchFamily="2" charset="0"/>
                <a:cs typeface="Times New Roman" pitchFamily="18" charset="0"/>
                <a:sym typeface="Wingdings" pitchFamily="2" charset="2"/>
              </a:rPr>
              <a:t> </a:t>
            </a:r>
            <a:r>
              <a:rPr lang="en-US" sz="3600" b="1" dirty="0" err="1">
                <a:solidFill>
                  <a:srgbClr val="FF0000"/>
                </a:solidFill>
                <a:latin typeface="#9Slide05 SVNTradeMark" panose="02000000000000000000" pitchFamily="2" charset="0"/>
                <a:cs typeface="Times New Roman" pitchFamily="18" charset="0"/>
                <a:sym typeface="Wingdings" pitchFamily="2" charset="2"/>
              </a:rPr>
              <a:t>chủ</a:t>
            </a:r>
            <a:r>
              <a:rPr lang="en-US" sz="3600" b="1" dirty="0">
                <a:solidFill>
                  <a:srgbClr val="FF0000"/>
                </a:solidFill>
                <a:latin typeface="#9Slide05 SVNTradeMark" panose="02000000000000000000" pitchFamily="2" charset="0"/>
                <a:cs typeface="Times New Roman" pitchFamily="18" charset="0"/>
                <a:sym typeface="Wingdings" pitchFamily="2" charset="2"/>
              </a:rPr>
              <a:t>.</a:t>
            </a:r>
            <a:endParaRPr lang="en-US" sz="3600" b="1" dirty="0">
              <a:solidFill>
                <a:srgbClr val="FF0000"/>
              </a:solidFill>
              <a:latin typeface="#9Slide05 SVNTradeMark" panose="02000000000000000000" pitchFamily="2" charset="0"/>
              <a:cs typeface="Times New Roman" pitchFamily="18" charset="0"/>
            </a:endParaRPr>
          </a:p>
        </p:txBody>
      </p:sp>
    </p:spTree>
    <p:extLst>
      <p:ext uri="{BB962C8B-B14F-4D97-AF65-F5344CB8AC3E}">
        <p14:creationId xmlns:p14="http://schemas.microsoft.com/office/powerpoint/2010/main" val="22455399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ircle(in)">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vi-VN"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VẬN DỤNG</a:t>
            </a:r>
            <a:endParaRPr lang="zh-CN" altLang="en-US"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vi-VN" altLang="en-US" sz="4400" b="1" dirty="0">
                  <a:solidFill>
                    <a:srgbClr val="FF0000"/>
                  </a:solidFill>
                  <a:latin typeface="#9Slide05 Fourth" panose="00000500000000000000" pitchFamily="2" charset="0"/>
                  <a:ea typeface="Helvetica Neue"/>
                  <a:cs typeface="Helvetica Neue"/>
                </a:rPr>
                <a:t>TỰ CHỦ</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092"/>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508" y="-35023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568366" y="392"/>
            <a:ext cx="3075562" cy="58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vi-VN" altLang="en-US" b="1" dirty="0">
                <a:solidFill>
                  <a:srgbClr val="0070C0"/>
                </a:solidFill>
                <a:latin typeface="+mj-lt"/>
                <a:cs typeface="Times New Roman" panose="02020603050405020304" pitchFamily="18" charset="0"/>
              </a:rPr>
              <a:t>I. ĐẶT VẤN ĐỀ</a:t>
            </a:r>
            <a:endParaRPr lang="en-US" altLang="en-US" sz="1800" dirty="0">
              <a:solidFill>
                <a:srgbClr val="5F5F5F"/>
              </a:solidFill>
              <a:latin typeface="+mj-lt"/>
              <a:cs typeface="Times New Roman" panose="02020603050405020304" pitchFamily="18" charset="0"/>
            </a:endParaRPr>
          </a:p>
        </p:txBody>
      </p:sp>
      <p:sp>
        <p:nvSpPr>
          <p:cNvPr id="2" name="Rectangle 1"/>
          <p:cNvSpPr/>
          <p:nvPr/>
        </p:nvSpPr>
        <p:spPr>
          <a:xfrm>
            <a:off x="167117" y="736284"/>
            <a:ext cx="9003009" cy="2705869"/>
          </a:xfrm>
          <a:prstGeom prst="rect">
            <a:avLst/>
          </a:prstGeom>
        </p:spPr>
        <p:txBody>
          <a:bodyPr wrap="square">
            <a:spAutoFit/>
          </a:bodyPr>
          <a:lstStyle/>
          <a:p>
            <a:pPr algn="ctr">
              <a:spcAft>
                <a:spcPts val="700"/>
              </a:spcAft>
            </a:pPr>
            <a:r>
              <a:rPr lang="vi-VN" sz="2400" dirty="0">
                <a:solidFill>
                  <a:srgbClr val="2500F0"/>
                </a:solidFill>
                <a:latin typeface="+mj-lt"/>
                <a:ea typeface="#9Slide04 Noto Serif Bold" panose="02020800060500020200" pitchFamily="18" charset="0"/>
                <a:cs typeface="#9Slide04 Noto Serif Bold" panose="02020800060500020200" pitchFamily="18" charset="0"/>
              </a:rPr>
              <a:t>1. Một người mẹ</a:t>
            </a:r>
            <a:endParaRPr lang="en-US" sz="2400" dirty="0">
              <a:solidFill>
                <a:srgbClr val="2500F0"/>
              </a:solidFill>
              <a:latin typeface="+mj-lt"/>
              <a:ea typeface="#9Slide04 Noto Serif Bold" panose="02020800060500020200" pitchFamily="18" charset="0"/>
              <a:cs typeface="#9Slide04 Noto Serif Bold" panose="02020800060500020200" pitchFamily="18" charset="0"/>
            </a:endParaRPr>
          </a:p>
          <a:p>
            <a:pPr algn="just">
              <a:spcAft>
                <a:spcPts val="700"/>
              </a:spcAft>
            </a:pPr>
            <a:r>
              <a:rPr lang="en-US" sz="2000" dirty="0">
                <a:solidFill>
                  <a:srgbClr val="000000"/>
                </a:solidFill>
                <a:latin typeface="+mj-lt"/>
                <a:ea typeface="Cambria" panose="02040503050406030204" pitchFamily="18" charset="0"/>
                <a:cs typeface="Cambria" panose="02040503050406030204" pitchFamily="18" charset="0"/>
              </a:rPr>
              <a:t>       </a:t>
            </a:r>
            <a:r>
              <a:rPr lang="vi-VN" sz="2000" dirty="0">
                <a:solidFill>
                  <a:srgbClr val="000000"/>
                </a:solidFill>
                <a:latin typeface="+mj-lt"/>
                <a:ea typeface="Cambria" panose="02040503050406030204" pitchFamily="18" charset="0"/>
                <a:cs typeface="Cambria" panose="02040503050406030204" pitchFamily="18" charset="0"/>
              </a:rPr>
              <a:t>Bà Tâm có một người con trai tên là M. Anh M là một người đi biển giỏi và là trụ cột trong gia đình. Bà Tâm nhận thấy con có những dấu hiệu không bình thường thì M đã nghiện ma túy từ lâu, bị nhiễm HIV/AIDS. Biết tin, bà Tâm choáng váng, đau khổ đến mất ăn mất ngủ vì thương con. Mặc dù rất đau dớn, nhưng bà không khóc trước mặt con và đã nén chặt nỗi đau để chăm sóc con. Bà còn tích cực giúp đỡ những người có HIV/AIDS khác và vận động gia đình những người này không xa lánh mà gần gũi, chăm sóc họ.</a:t>
            </a:r>
            <a:endParaRPr lang="en-US" sz="2000" dirty="0">
              <a:latin typeface="+mj-lt"/>
              <a:ea typeface="Cambria" panose="02040503050406030204" pitchFamily="18" charset="0"/>
              <a:cs typeface="Cambria" panose="02040503050406030204" pitchFamily="18" charset="0"/>
            </a:endParaRPr>
          </a:p>
        </p:txBody>
      </p:sp>
      <p:sp>
        <p:nvSpPr>
          <p:cNvPr id="8" name="Rectangle 7"/>
          <p:cNvSpPr/>
          <p:nvPr/>
        </p:nvSpPr>
        <p:spPr>
          <a:xfrm>
            <a:off x="4464425" y="3416424"/>
            <a:ext cx="7566510" cy="2887970"/>
          </a:xfrm>
          <a:prstGeom prst="rect">
            <a:avLst/>
          </a:prstGeom>
        </p:spPr>
        <p:txBody>
          <a:bodyPr wrap="square">
            <a:spAutoFit/>
          </a:bodyPr>
          <a:lstStyle/>
          <a:p>
            <a:pPr indent="190500" algn="just">
              <a:spcAft>
                <a:spcPts val="200"/>
              </a:spcAft>
            </a:pPr>
            <a:r>
              <a:rPr lang="vi-VN" sz="2000" dirty="0">
                <a:solidFill>
                  <a:srgbClr val="3333CC"/>
                </a:solidFill>
                <a:latin typeface="+mj-lt"/>
                <a:ea typeface="Cambria" panose="02040503050406030204" pitchFamily="18" charset="0"/>
                <a:cs typeface="Cambria" panose="02040503050406030204" pitchFamily="18" charset="0"/>
              </a:rPr>
              <a:t>                               </a:t>
            </a:r>
            <a:r>
              <a:rPr lang="vi-VN" sz="2000" dirty="0">
                <a:solidFill>
                  <a:srgbClr val="FF0000"/>
                </a:solidFill>
                <a:latin typeface="+mj-lt"/>
                <a:ea typeface="Cambria" panose="02040503050406030204" pitchFamily="18" charset="0"/>
                <a:cs typeface="Cambria" panose="02040503050406030204" pitchFamily="18" charset="0"/>
              </a:rPr>
              <a:t>2. CHUYỆN CỦA N</a:t>
            </a:r>
          </a:p>
          <a:p>
            <a:pPr indent="190500" algn="just">
              <a:spcAft>
                <a:spcPts val="200"/>
              </a:spcAft>
            </a:pPr>
            <a:r>
              <a:rPr lang="vi-VN" sz="2000" dirty="0">
                <a:solidFill>
                  <a:srgbClr val="3333CC"/>
                </a:solidFill>
                <a:latin typeface="+mj-lt"/>
                <a:ea typeface="Cambria" panose="02040503050406030204" pitchFamily="18" charset="0"/>
                <a:cs typeface="Cambria" panose="02040503050406030204" pitchFamily="18" charset="0"/>
              </a:rPr>
              <a:t>N là con út trong một gia đình khá giả, được bố mẹ rất cưng chiều. Lúc đầu, N là một học sinh ngoan và học khá. Nhưng sau đó, N bị bạn bè xấu rủ rê theo chúng tập hút thúc lá, uống bia, đua xe máy và chơi các trò chơi nguy hiểm khác. N trốn học liên miê</a:t>
            </a:r>
            <a:r>
              <a:rPr lang="en-US" sz="2000" dirty="0">
                <a:solidFill>
                  <a:srgbClr val="3333CC"/>
                </a:solidFill>
                <a:latin typeface="+mj-lt"/>
                <a:ea typeface="Cambria" panose="02040503050406030204" pitchFamily="18" charset="0"/>
                <a:cs typeface="Cambria" panose="02040503050406030204" pitchFamily="18" charset="0"/>
              </a:rPr>
              <a:t>n</a:t>
            </a:r>
            <a:r>
              <a:rPr lang="vi-VN" sz="2000" dirty="0">
                <a:solidFill>
                  <a:srgbClr val="3333CC"/>
                </a:solidFill>
                <a:latin typeface="+mj-lt"/>
                <a:ea typeface="Cambria" panose="02040503050406030204" pitchFamily="18" charset="0"/>
                <a:cs typeface="Cambria" panose="02040503050406030204" pitchFamily="18" charset="0"/>
              </a:rPr>
              <a:t>, vì vậy cuối năm lớp 9, N thi trượt tốt nghiệp. Đúng lúc đang buồn chán tuyệt vọng, N liền hút thử....Cứ như vậy một lần, rồi lần nữa,...N đã bị nghiện. Để có tiền chích hút, N tha</a:t>
            </a:r>
            <a:r>
              <a:rPr lang="en-US" sz="2000" dirty="0">
                <a:solidFill>
                  <a:srgbClr val="3333CC"/>
                </a:solidFill>
                <a:latin typeface="+mj-lt"/>
                <a:ea typeface="Cambria" panose="02040503050406030204" pitchFamily="18" charset="0"/>
                <a:cs typeface="Cambria" panose="02040503050406030204" pitchFamily="18" charset="0"/>
              </a:rPr>
              <a:t>m</a:t>
            </a:r>
            <a:r>
              <a:rPr lang="vi-VN" sz="2000" dirty="0">
                <a:solidFill>
                  <a:srgbClr val="3333CC"/>
                </a:solidFill>
                <a:latin typeface="+mj-lt"/>
                <a:ea typeface="Cambria" panose="02040503050406030204" pitchFamily="18" charset="0"/>
                <a:cs typeface="Cambria" panose="02040503050406030204" pitchFamily="18" charset="0"/>
              </a:rPr>
              <a:t> gia vào một nhó trộm cắp và bị bắt trong lúc đi ăn trộm.</a:t>
            </a:r>
            <a:endParaRPr lang="en-US" sz="2000" dirty="0">
              <a:solidFill>
                <a:srgbClr val="3333CC"/>
              </a:solidFill>
              <a:effectLst/>
              <a:latin typeface="+mj-lt"/>
              <a:ea typeface="Cambria" panose="02040503050406030204" pitchFamily="18" charset="0"/>
              <a:cs typeface="Cambria" panose="02040503050406030204" pitchFamily="18" charset="0"/>
            </a:endParaRPr>
          </a:p>
        </p:txBody>
      </p:sp>
      <p:pic>
        <p:nvPicPr>
          <p:cNvPr id="12" name="Picture 36" descr="Picture 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243" y="635816"/>
            <a:ext cx="2931788" cy="27190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Picture 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86" y="4048031"/>
            <a:ext cx="3271643" cy="23051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00110" y="10733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vi-VN"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TRÒ</a:t>
            </a:r>
            <a:r>
              <a:rPr kumimoji="0" lang="vi-VN" altLang="en-US" sz="3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CHƠI ĐÓNG VAI</a:t>
            </a:r>
            <a:endParaRPr kumimoji="0" lang="en-US"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16" name="Google Shape;164;p9"/>
          <p:cNvPicPr preferRelativeResize="0"/>
          <p:nvPr/>
        </p:nvPicPr>
        <p:blipFill rotWithShape="1">
          <a:blip r:embed="rId4">
            <a:alphaModFix/>
          </a:blip>
          <a:srcRect l="15285" t="10430" r="46645" b="11190"/>
          <a:stretch/>
        </p:blipFill>
        <p:spPr>
          <a:xfrm>
            <a:off x="-551747" y="1090312"/>
            <a:ext cx="6663096" cy="6152054"/>
          </a:xfrm>
          <a:prstGeom prst="rect">
            <a:avLst/>
          </a:prstGeom>
          <a:noFill/>
          <a:ln>
            <a:noFill/>
          </a:ln>
        </p:spPr>
      </p:pic>
      <p:pic>
        <p:nvPicPr>
          <p:cNvPr id="17" name="Picture 16"/>
          <p:cNvPicPr>
            <a:picLocks noChangeAspect="1"/>
          </p:cNvPicPr>
          <p:nvPr/>
        </p:nvPicPr>
        <p:blipFill>
          <a:blip r:embed="rId5"/>
          <a:stretch>
            <a:fillRect/>
          </a:stretch>
        </p:blipFill>
        <p:spPr>
          <a:xfrm>
            <a:off x="5006060" y="515636"/>
            <a:ext cx="6763571" cy="6342364"/>
          </a:xfrm>
          <a:prstGeom prst="rect">
            <a:avLst/>
          </a:prstGeom>
        </p:spPr>
      </p:pic>
      <p:sp>
        <p:nvSpPr>
          <p:cNvPr id="18" name="Rectangle 17"/>
          <p:cNvSpPr/>
          <p:nvPr/>
        </p:nvSpPr>
        <p:spPr>
          <a:xfrm>
            <a:off x="398650" y="1886196"/>
            <a:ext cx="4989141" cy="4221284"/>
          </a:xfrm>
          <a:prstGeom prst="rect">
            <a:avLst/>
          </a:prstGeom>
        </p:spPr>
        <p:txBody>
          <a:bodyPr wrap="square">
            <a:spAutoFit/>
          </a:bodyPr>
          <a:lstStyle/>
          <a:p>
            <a:pPr marL="0" marR="0" lvl="0" indent="215900" algn="just" defTabSz="914400" rtl="0" eaLnBrk="1" fontAlgn="auto" latinLnBrk="0" hangingPunct="1">
              <a:lnSpc>
                <a:spcPct val="130000"/>
              </a:lnSpc>
              <a:spcBef>
                <a:spcPts val="0"/>
              </a:spcBef>
              <a:spcAft>
                <a:spcPts val="800"/>
              </a:spcAft>
              <a:buClrTx/>
              <a:buSzTx/>
              <a:buFontTx/>
              <a:buNone/>
              <a:tabLst/>
              <a:defRPr/>
            </a:pPr>
            <a:r>
              <a:rPr kumimoji="0" lang="vi-VN" sz="2200" b="1" i="0" u="none" strike="noStrike" kern="1200" cap="none" spc="0" normalizeH="0" baseline="0" noProof="0" dirty="0">
                <a:ln>
                  <a:noFill/>
                </a:ln>
                <a:solidFill>
                  <a:srgbClr val="3333CC"/>
                </a:solidFill>
                <a:effectLst/>
                <a:uLnTx/>
                <a:uFillTx/>
                <a:latin typeface="+mj-lt"/>
                <a:ea typeface="Arial" panose="020B0604020202020204" pitchFamily="34" charset="0"/>
              </a:rPr>
              <a:t>Tình</a:t>
            </a:r>
            <a:r>
              <a:rPr kumimoji="0" lang="vi-VN" sz="2200" b="1" i="0" u="none" strike="noStrike" kern="1200" cap="none" spc="0" normalizeH="0" noProof="0" dirty="0">
                <a:ln>
                  <a:noFill/>
                </a:ln>
                <a:solidFill>
                  <a:srgbClr val="3333CC"/>
                </a:solidFill>
                <a:effectLst/>
                <a:uLnTx/>
                <a:uFillTx/>
                <a:latin typeface="+mj-lt"/>
                <a:ea typeface="Arial" panose="020B0604020202020204" pitchFamily="34" charset="0"/>
              </a:rPr>
              <a:t> huống:</a:t>
            </a:r>
          </a:p>
          <a:p>
            <a:pPr marL="0" marR="0" lvl="0" indent="215900" algn="just" defTabSz="914400" rtl="0" eaLnBrk="1" fontAlgn="auto" latinLnBrk="0" hangingPunct="1">
              <a:lnSpc>
                <a:spcPct val="130000"/>
              </a:lnSpc>
              <a:spcBef>
                <a:spcPts val="0"/>
              </a:spcBef>
              <a:spcAft>
                <a:spcPts val="800"/>
              </a:spcAft>
              <a:buClrTx/>
              <a:buSzTx/>
              <a:buFontTx/>
              <a:buNone/>
              <a:tabLst/>
              <a:defRPr/>
            </a:pPr>
            <a:r>
              <a:rPr kumimoji="0" lang="vi-VN" sz="2200" b="1" i="0" u="none" strike="noStrike" kern="1200" cap="none" spc="0" normalizeH="0" baseline="0" noProof="0" dirty="0">
                <a:ln>
                  <a:noFill/>
                </a:ln>
                <a:solidFill>
                  <a:srgbClr val="3333CC"/>
                </a:solidFill>
                <a:effectLst/>
                <a:uLnTx/>
                <a:uFillTx/>
                <a:latin typeface="+mj-lt"/>
                <a:ea typeface="Arial" panose="020B0604020202020204" pitchFamily="34" charset="0"/>
              </a:rPr>
              <a:t>Chủ</a:t>
            </a:r>
            <a:r>
              <a:rPr kumimoji="0" lang="vi-VN" sz="2200" b="1" i="0" u="none" strike="noStrike" kern="1200" cap="none" spc="0" normalizeH="0" noProof="0" dirty="0">
                <a:ln>
                  <a:noFill/>
                </a:ln>
                <a:solidFill>
                  <a:srgbClr val="3333CC"/>
                </a:solidFill>
                <a:effectLst/>
                <a:uLnTx/>
                <a:uFillTx/>
                <a:latin typeface="+mj-lt"/>
                <a:ea typeface="Arial" panose="020B0604020202020204" pitchFamily="34" charset="0"/>
              </a:rPr>
              <a:t> nhật, Hằng được mẹ cho đi chơi phố. Qua các cửa hiệu có nhiều quần áo mới đúng mốt, bội nào Hằng cũng thích. Em đòi mẹ mua hết bộ này đến bộ khác làm mẹ rất bực mình. Buổi tối đi chơi phố mất vui.</a:t>
            </a:r>
          </a:p>
          <a:p>
            <a:pPr marL="0" marR="0" lvl="0" indent="215900" algn="just" defTabSz="914400" rtl="0" eaLnBrk="1" fontAlgn="auto" latinLnBrk="0" hangingPunct="1">
              <a:lnSpc>
                <a:spcPct val="130000"/>
              </a:lnSpc>
              <a:spcBef>
                <a:spcPts val="0"/>
              </a:spcBef>
              <a:spcAft>
                <a:spcPts val="800"/>
              </a:spcAft>
              <a:buClrTx/>
              <a:buSzTx/>
              <a:buFontTx/>
              <a:buNone/>
              <a:tabLst/>
              <a:defRPr/>
            </a:pPr>
            <a:r>
              <a:rPr lang="vi-VN" sz="2200" b="1" baseline="0" dirty="0">
                <a:solidFill>
                  <a:srgbClr val="3333CC"/>
                </a:solidFill>
                <a:latin typeface="+mj-lt"/>
                <a:ea typeface="Cambria" panose="02040503050406030204" pitchFamily="18" charset="0"/>
              </a:rPr>
              <a:t>Em</a:t>
            </a:r>
            <a:r>
              <a:rPr lang="vi-VN" sz="2200" b="1" dirty="0">
                <a:solidFill>
                  <a:srgbClr val="3333CC"/>
                </a:solidFill>
                <a:latin typeface="+mj-lt"/>
                <a:ea typeface="Cambria" panose="02040503050406030204" pitchFamily="18" charset="0"/>
              </a:rPr>
              <a:t> hãy nhận xé việc làm cảu Hằng. Em sẽ khuyên Hằng như thế nào?</a:t>
            </a:r>
            <a:endParaRPr kumimoji="0" lang="en-US" sz="2200" b="1" i="0" u="none" strike="noStrike" kern="1200" cap="none" spc="0" normalizeH="0" baseline="0" noProof="0" dirty="0">
              <a:ln>
                <a:noFill/>
              </a:ln>
              <a:solidFill>
                <a:srgbClr val="3333CC"/>
              </a:solidFill>
              <a:effectLst/>
              <a:uLnTx/>
              <a:uFillTx/>
              <a:latin typeface="+mj-lt"/>
              <a:ea typeface="Cambria" panose="02040503050406030204" pitchFamily="18" charset="0"/>
              <a:cs typeface="Cambria" panose="02040503050406030204" pitchFamily="18" charset="0"/>
            </a:endParaRPr>
          </a:p>
        </p:txBody>
      </p:sp>
      <p:sp>
        <p:nvSpPr>
          <p:cNvPr id="19" name="Rectangle 18"/>
          <p:cNvSpPr/>
          <p:nvPr/>
        </p:nvSpPr>
        <p:spPr>
          <a:xfrm>
            <a:off x="5672124" y="2506267"/>
            <a:ext cx="5614325" cy="3970318"/>
          </a:xfrm>
          <a:prstGeom prst="rect">
            <a:avLst/>
          </a:prstGeom>
        </p:spPr>
        <p:txBody>
          <a:bodyPr wrap="squar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đua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đòi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a:solidFill>
                  <a:srgbClr val="FF0000"/>
                </a:solidFill>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Hằng</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Người</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con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hiếu</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thảo</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biết</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tự</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chủ</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biết</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tiết</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kiệm</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sống</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giản</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itchFamily="2" charset="2"/>
              </a:rPr>
              <a:t>dị</a:t>
            </a:r>
            <a:r>
              <a:rPr lang="en-US" sz="2800" dirty="0">
                <a:solidFill>
                  <a:srgbClr val="FF0000"/>
                </a:solidFill>
                <a:latin typeface="Times New Roman" panose="02020603050405020304" pitchFamily="18" charset="0"/>
                <a:cs typeface="Times New Roman" panose="02020603050405020304" pitchFamily="18" charset="0"/>
                <a:sym typeface="Wingdings" pitchFamily="2" charset="2"/>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297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9Slide07 Marbelia Regular" panose="02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9Slide07 Marbelia Regular" panose="02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9Slide07 Marbelia Regular" panose="02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9Slide07 Marbelia Regular" panose="02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9Slide07 Marbelia Regular" panose="02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9Slide07 Marbelia Regular" panose="02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vi-VN" altLang="en-US" sz="4400" b="1" dirty="0">
                  <a:solidFill>
                    <a:srgbClr val="FF0000"/>
                  </a:solidFill>
                  <a:latin typeface="#9Slide05 Fourth" panose="00000500000000000000" pitchFamily="2" charset="0"/>
                  <a:ea typeface="Helvetica Neue"/>
                  <a:cs typeface="Helvetica Neue"/>
                </a:rPr>
                <a:t>TỰ CHỦ</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3">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9Slide07 Marbelia Regular" panose="02000500000000000000" pitchFamily="2" charset="0"/>
                <a:ea typeface="Times New Roman" panose="02020603050405020304" pitchFamily="18" charset="0"/>
              </a:rPr>
              <a:t>PHIẾU BÀI TẬP</a:t>
            </a:r>
            <a:r>
              <a:rPr lang="vi-VN" sz="3200" b="1" dirty="0">
                <a:solidFill>
                  <a:srgbClr val="FF0000"/>
                </a:solidFill>
                <a:latin typeface="#9Slide07 Marbelia Regular" panose="02000500000000000000" pitchFamily="2" charset="0"/>
                <a:ea typeface="Times New Roman" panose="02020603050405020304" pitchFamily="18" charset="0"/>
              </a:rPr>
              <a:t> nhóm 1</a:t>
            </a:r>
            <a:endParaRPr lang="en-US" sz="3200" b="1" dirty="0">
              <a:solidFill>
                <a:srgbClr val="FF0000"/>
              </a:solidFill>
              <a:latin typeface="#9Slide07 Marbelia Regular" panose="02000500000000000000" pitchFamily="2" charset="0"/>
              <a:ea typeface="Times New Roman" panose="02020603050405020304" pitchFamily="18" charset="0"/>
            </a:endParaRPr>
          </a:p>
          <a:p>
            <a:pPr algn="ctr"/>
            <a:r>
              <a:rPr lang="en-US" sz="3200" b="1" dirty="0">
                <a:solidFill>
                  <a:srgbClr val="FF0000"/>
                </a:solidFill>
                <a:latin typeface="#9Slide07 Marbelia Regular" panose="02000500000000000000" pitchFamily="2"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534295" cy="1666703"/>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20000"/>
              </a:spcBef>
              <a:spcAft>
                <a:spcPct val="0"/>
              </a:spcAft>
            </a:pP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Nỗi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bất</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hạnh</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đến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với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gia</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đình</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bà</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Tâm</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như</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thế</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nào</a:t>
            </a:r>
            <a:r>
              <a:rPr lang="en-US" altLang="en-US" sz="2800" dirty="0">
                <a:solidFill>
                  <a:srgbClr val="3333CC"/>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altLang="en-US" sz="2800" dirty="0" err="1">
                <a:solidFill>
                  <a:srgbClr val="3333CC"/>
                </a:solidFill>
                <a:latin typeface="Times New Roman" panose="02020603050405020304" pitchFamily="18" charset="0"/>
                <a:cs typeface="Times New Roman" panose="02020603050405020304" pitchFamily="18" charset="0"/>
              </a:rPr>
              <a:t>Bà</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Tâm</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đã</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làm</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gì</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trước</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nỗi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bất</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hạnh</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của</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gia</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đình</a:t>
            </a:r>
            <a:r>
              <a:rPr lang="en-US" altLang="en-US" sz="2800" dirty="0">
                <a:solidFill>
                  <a:srgbClr val="3333CC"/>
                </a:solidFill>
                <a:latin typeface="Times New Roman" panose="02020603050405020304" pitchFamily="18" charset="0"/>
                <a:cs typeface="Times New Roman" panose="02020603050405020304" pitchFamily="18" charset="0"/>
              </a:rPr>
              <a:t>?</a:t>
            </a:r>
          </a:p>
          <a:p>
            <a:pPr algn="ctr"/>
            <a:endParaRPr lang="en-US"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altLang="en-US" sz="2800" dirty="0">
                <a:solidFill>
                  <a:srgbClr val="3333CC"/>
                </a:solidFill>
                <a:latin typeface="Times New Roman" panose="02020603050405020304" pitchFamily="18" charset="0"/>
                <a:cs typeface="Times New Roman" panose="02020603050405020304" pitchFamily="18" charset="0"/>
              </a:rPr>
              <a:t>Theo </a:t>
            </a:r>
            <a:r>
              <a:rPr lang="en-US" altLang="en-US" sz="2800" dirty="0" err="1">
                <a:solidFill>
                  <a:srgbClr val="3333CC"/>
                </a:solidFill>
                <a:latin typeface="Times New Roman" panose="02020603050405020304" pitchFamily="18" charset="0"/>
                <a:cs typeface="Times New Roman" panose="02020603050405020304" pitchFamily="18" charset="0"/>
              </a:rPr>
              <a:t>các</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bạn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bà</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Tâm</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là</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người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như</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thế</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nào</a:t>
            </a:r>
            <a:r>
              <a:rPr lang="en-US" altLang="en-US" sz="2800" dirty="0">
                <a:solidFill>
                  <a:srgbClr val="3333CC"/>
                </a:solidFill>
                <a:latin typeface="Times New Roman" panose="02020603050405020304" pitchFamily="18" charset="0"/>
                <a:cs typeface="Times New Roman" panose="02020603050405020304" pitchFamily="18" charset="0"/>
              </a:rPr>
              <a:t>?</a:t>
            </a:r>
          </a:p>
          <a:p>
            <a:pPr algn="ctr"/>
            <a:endParaRPr lang="en-US"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Rounded Corners 23">
            <a:extLst>
              <a:ext uri="{FF2B5EF4-FFF2-40B4-BE49-F238E27FC236}">
                <a16:creationId xmlns:a16="http://schemas.microsoft.com/office/drawing/2014/main" id="{7FC44327-CEE4-4E8B-92C5-96305680DC6A}"/>
              </a:ext>
            </a:extLst>
          </p:cNvPr>
          <p:cNvSpPr/>
          <p:nvPr/>
        </p:nvSpPr>
        <p:spPr>
          <a:xfrm>
            <a:off x="636212" y="4555177"/>
            <a:ext cx="3760180" cy="21966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en-US" dirty="0">
                <a:solidFill>
                  <a:srgbClr val="009999"/>
                </a:solidFill>
                <a:latin typeface="Times New Roman" panose="02020603050405020304" pitchFamily="18" charset="0"/>
                <a:cs typeface="Times New Roman" panose="02020603050405020304" pitchFamily="18" charset="0"/>
              </a:rPr>
              <a:t> </a:t>
            </a:r>
            <a:r>
              <a:rPr lang="en-US" altLang="en-US" sz="2800" dirty="0">
                <a:solidFill>
                  <a:srgbClr val="333399"/>
                </a:solidFill>
                <a:latin typeface="Times New Roman" panose="02020603050405020304" pitchFamily="18" charset="0"/>
                <a:cs typeface="Times New Roman" panose="02020603050405020304" pitchFamily="18" charset="0"/>
              </a:rPr>
              <a:t>- Con </a:t>
            </a:r>
            <a:r>
              <a:rPr lang="en-US" altLang="en-US" sz="2800" dirty="0" err="1">
                <a:solidFill>
                  <a:srgbClr val="333399"/>
                </a:solidFill>
                <a:latin typeface="Times New Roman" panose="02020603050405020304" pitchFamily="18" charset="0"/>
                <a:cs typeface="Times New Roman" panose="02020603050405020304" pitchFamily="18" charset="0"/>
              </a:rPr>
              <a:t>trai</a:t>
            </a:r>
            <a:r>
              <a:rPr lang="en-US" altLang="en-US" sz="2800" dirty="0">
                <a:solidFill>
                  <a:srgbClr val="333399"/>
                </a:solidFill>
                <a:latin typeface="Times New Roman" panose="02020603050405020304" pitchFamily="18" charset="0"/>
                <a:cs typeface="Times New Roman" panose="02020603050405020304" pitchFamily="18" charset="0"/>
              </a:rPr>
              <a:t> </a:t>
            </a:r>
            <a:r>
              <a:rPr lang="en-US" altLang="en-US" sz="2800" dirty="0" err="1">
                <a:solidFill>
                  <a:srgbClr val="333399"/>
                </a:solidFill>
                <a:latin typeface="Times New Roman" panose="02020603050405020304" pitchFamily="18" charset="0"/>
                <a:cs typeface="Times New Roman" panose="02020603050405020304" pitchFamily="18" charset="0"/>
              </a:rPr>
              <a:t>bà</a:t>
            </a:r>
            <a:r>
              <a:rPr lang="en-US" altLang="en-US" sz="2800" dirty="0">
                <a:solidFill>
                  <a:srgbClr val="333399"/>
                </a:solidFill>
                <a:latin typeface="Times New Roman" panose="02020603050405020304" pitchFamily="18" charset="0"/>
                <a:cs typeface="Times New Roman" panose="02020603050405020304" pitchFamily="18" charset="0"/>
              </a:rPr>
              <a:t> </a:t>
            </a:r>
            <a:r>
              <a:rPr lang="en-US" altLang="en-US" sz="2800" dirty="0" err="1">
                <a:solidFill>
                  <a:srgbClr val="333399"/>
                </a:solidFill>
                <a:latin typeface="Times New Roman" panose="02020603050405020304" pitchFamily="18" charset="0"/>
                <a:cs typeface="Times New Roman" panose="02020603050405020304" pitchFamily="18" charset="0"/>
              </a:rPr>
              <a:t>Tâm</a:t>
            </a:r>
            <a:r>
              <a:rPr lang="en-US" altLang="en-US" sz="2800" dirty="0">
                <a:solidFill>
                  <a:srgbClr val="333399"/>
                </a:solidFill>
                <a:latin typeface="Times New Roman" panose="02020603050405020304" pitchFamily="18" charset="0"/>
                <a:cs typeface="Times New Roman" panose="02020603050405020304" pitchFamily="18" charset="0"/>
              </a:rPr>
              <a:t> </a:t>
            </a:r>
            <a:r>
              <a:rPr lang="en-US" altLang="en-US" sz="2800" dirty="0" err="1">
                <a:solidFill>
                  <a:srgbClr val="333399"/>
                </a:solidFill>
                <a:latin typeface="Times New Roman" panose="02020603050405020304" pitchFamily="18" charset="0"/>
                <a:cs typeface="Times New Roman" panose="02020603050405020304" pitchFamily="18" charset="0"/>
              </a:rPr>
              <a:t>nghiện</a:t>
            </a:r>
            <a:r>
              <a:rPr lang="en-US" altLang="en-US" sz="2800" dirty="0">
                <a:solidFill>
                  <a:srgbClr val="333399"/>
                </a:solidFill>
                <a:latin typeface="Times New Roman" panose="02020603050405020304" pitchFamily="18" charset="0"/>
                <a:cs typeface="Times New Roman" panose="02020603050405020304" pitchFamily="18" charset="0"/>
              </a:rPr>
              <a:t> ma </a:t>
            </a:r>
            <a:r>
              <a:rPr lang="en-US" altLang="en-US" sz="2800" dirty="0" err="1">
                <a:solidFill>
                  <a:srgbClr val="333399"/>
                </a:solidFill>
                <a:latin typeface="Times New Roman" panose="02020603050405020304" pitchFamily="18" charset="0"/>
                <a:cs typeface="Times New Roman" panose="02020603050405020304" pitchFamily="18" charset="0"/>
              </a:rPr>
              <a:t>tuý</a:t>
            </a:r>
            <a:r>
              <a:rPr lang="en-US" altLang="en-US" sz="2800" dirty="0">
                <a:solidFill>
                  <a:srgbClr val="333399"/>
                </a:solidFill>
                <a:latin typeface="Times New Roman" panose="02020603050405020304" pitchFamily="18" charset="0"/>
                <a:cs typeface="Times New Roman" panose="02020603050405020304" pitchFamily="18" charset="0"/>
              </a:rPr>
              <a:t>, </a:t>
            </a:r>
            <a:r>
              <a:rPr lang="en-US" altLang="en-US" sz="2800" dirty="0" err="1">
                <a:solidFill>
                  <a:srgbClr val="333399"/>
                </a:solidFill>
                <a:latin typeface="Times New Roman" panose="02020603050405020304" pitchFamily="18" charset="0"/>
                <a:cs typeface="Times New Roman" panose="02020603050405020304" pitchFamily="18" charset="0"/>
              </a:rPr>
              <a:t>bị</a:t>
            </a:r>
            <a:r>
              <a:rPr lang="en-US" altLang="en-US" sz="2800" dirty="0">
                <a:solidFill>
                  <a:srgbClr val="333399"/>
                </a:solidFill>
                <a:latin typeface="Times New Roman" panose="02020603050405020304" pitchFamily="18" charset="0"/>
                <a:cs typeface="Times New Roman" panose="02020603050405020304" pitchFamily="18" charset="0"/>
              </a:rPr>
              <a:t> </a:t>
            </a:r>
            <a:r>
              <a:rPr lang="en-US" altLang="en-US" sz="2800" dirty="0" err="1">
                <a:solidFill>
                  <a:srgbClr val="333399"/>
                </a:solidFill>
                <a:latin typeface="Times New Roman" panose="02020603050405020304" pitchFamily="18" charset="0"/>
                <a:cs typeface="Times New Roman" panose="02020603050405020304" pitchFamily="18" charset="0"/>
              </a:rPr>
              <a:t>nhiễm</a:t>
            </a:r>
            <a:r>
              <a:rPr lang="en-US" altLang="en-US" sz="2800" dirty="0">
                <a:solidFill>
                  <a:srgbClr val="808080"/>
                </a:solidFill>
                <a:latin typeface="Times New Roman" panose="02020603050405020304" pitchFamily="18" charset="0"/>
                <a:cs typeface="Times New Roman" panose="02020603050405020304" pitchFamily="18" charset="0"/>
              </a:rPr>
              <a:t> </a:t>
            </a:r>
            <a:r>
              <a:rPr lang="en-US" altLang="en-US" sz="2800" dirty="0">
                <a:solidFill>
                  <a:srgbClr val="333399"/>
                </a:solidFill>
                <a:latin typeface="Times New Roman" panose="02020603050405020304" pitchFamily="18" charset="0"/>
                <a:cs typeface="Times New Roman" panose="02020603050405020304" pitchFamily="18" charset="0"/>
              </a:rPr>
              <a:t>HIV/AIDS</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Rounded Corners 24">
            <a:extLst>
              <a:ext uri="{FF2B5EF4-FFF2-40B4-BE49-F238E27FC236}">
                <a16:creationId xmlns:a16="http://schemas.microsoft.com/office/drawing/2014/main" id="{ED9BAAF3-BB42-469D-9A1D-E12DA3DD343C}"/>
              </a:ext>
            </a:extLst>
          </p:cNvPr>
          <p:cNvSpPr/>
          <p:nvPr/>
        </p:nvSpPr>
        <p:spPr>
          <a:xfrm>
            <a:off x="4496059" y="4494415"/>
            <a:ext cx="3704620" cy="210351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Bà</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nén</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chặt</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nỗi</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đau</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để</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chăm</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sóc</a:t>
            </a:r>
            <a:r>
              <a:rPr lang="en-US" altLang="en-US" sz="2000" dirty="0">
                <a:solidFill>
                  <a:schemeClr val="accent2"/>
                </a:solidFill>
                <a:latin typeface="Times New Roman" panose="02020603050405020304" pitchFamily="18" charset="0"/>
                <a:cs typeface="Times New Roman" panose="02020603050405020304" pitchFamily="18" charset="0"/>
              </a:rPr>
              <a:t> con</a:t>
            </a:r>
          </a:p>
          <a:p>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Bà</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tích</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cực</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giúp</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đỡ</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những</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người</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bị</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nhiễm</a:t>
            </a:r>
            <a:r>
              <a:rPr lang="en-US" altLang="en-US" sz="2000" dirty="0">
                <a:solidFill>
                  <a:schemeClr val="accent2"/>
                </a:solidFill>
                <a:latin typeface="Times New Roman" panose="02020603050405020304" pitchFamily="18" charset="0"/>
                <a:cs typeface="Times New Roman" panose="02020603050405020304" pitchFamily="18" charset="0"/>
              </a:rPr>
              <a:t> HIV/AIDS</a:t>
            </a:r>
          </a:p>
          <a:p>
            <a:pPr>
              <a:buFontTx/>
              <a:buChar char="-"/>
            </a:pPr>
            <a:r>
              <a:rPr lang="en-US" altLang="en-US" sz="2000" dirty="0" err="1">
                <a:solidFill>
                  <a:schemeClr val="accent2"/>
                </a:solidFill>
                <a:latin typeface="Times New Roman" panose="02020603050405020304" pitchFamily="18" charset="0"/>
                <a:cs typeface="Times New Roman" panose="02020603050405020304" pitchFamily="18" charset="0"/>
              </a:rPr>
              <a:t>Vận</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động</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mọi</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người</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quan</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tâm</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giúp</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đỡ</a:t>
            </a:r>
            <a:r>
              <a:rPr lang="en-US" altLang="en-US" sz="2000" dirty="0">
                <a:solidFill>
                  <a:schemeClr val="accent2"/>
                </a:solidFill>
                <a:latin typeface="Times New Roman" panose="02020603050405020304" pitchFamily="18" charset="0"/>
                <a:cs typeface="Times New Roman" panose="02020603050405020304" pitchFamily="18" charset="0"/>
              </a:rPr>
              <a:t> </a:t>
            </a:r>
            <a:r>
              <a:rPr lang="en-US" altLang="en-US" sz="2000" dirty="0" err="1">
                <a:solidFill>
                  <a:schemeClr val="accent2"/>
                </a:solidFill>
                <a:latin typeface="Times New Roman" panose="02020603050405020304" pitchFamily="18" charset="0"/>
                <a:cs typeface="Times New Roman" panose="02020603050405020304" pitchFamily="18" charset="0"/>
              </a:rPr>
              <a:t>họ</a:t>
            </a:r>
            <a:r>
              <a:rPr lang="en-US" altLang="en-US" sz="2000" dirty="0">
                <a:solidFill>
                  <a:schemeClr val="accent2"/>
                </a:solidFill>
                <a:latin typeface="Times New Roman" panose="02020603050405020304" pitchFamily="18" charset="0"/>
                <a:cs typeface="Times New Roman" panose="02020603050405020304" pitchFamily="18" charset="0"/>
              </a:rPr>
              <a:t>.</a:t>
            </a:r>
          </a:p>
        </p:txBody>
      </p:sp>
      <p:sp>
        <p:nvSpPr>
          <p:cNvPr id="22" name="Rectangle: Rounded Corners 25">
            <a:extLst>
              <a:ext uri="{FF2B5EF4-FFF2-40B4-BE49-F238E27FC236}">
                <a16:creationId xmlns:a16="http://schemas.microsoft.com/office/drawing/2014/main" id="{80C22BBF-9AA1-43CF-8D6D-95361CBA2933}"/>
              </a:ext>
            </a:extLst>
          </p:cNvPr>
          <p:cNvSpPr/>
          <p:nvPr/>
        </p:nvSpPr>
        <p:spPr>
          <a:xfrm>
            <a:off x="8386734" y="4362336"/>
            <a:ext cx="3734146" cy="240422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altLang="en-US" sz="2400" dirty="0" err="1">
                <a:solidFill>
                  <a:schemeClr val="accent2"/>
                </a:solidFill>
                <a:latin typeface="Times New Roman" panose="02020603050405020304" pitchFamily="18" charset="0"/>
                <a:cs typeface="Times New Roman" panose="02020603050405020304" pitchFamily="18" charset="0"/>
              </a:rPr>
              <a:t>Bà</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Tâm</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là</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người</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đã</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làm</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chủ</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được</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tình</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cảm</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hành</a:t>
            </a:r>
            <a:r>
              <a:rPr lang="en-US" altLang="en-US" sz="2400" dirty="0">
                <a:solidFill>
                  <a:schemeClr val="accent2"/>
                </a:solidFill>
                <a:latin typeface="Times New Roman" panose="02020603050405020304" pitchFamily="18" charset="0"/>
                <a:cs typeface="Times New Roman" panose="02020603050405020304" pitchFamily="18" charset="0"/>
              </a:rPr>
              <a:t> vi </a:t>
            </a:r>
            <a:r>
              <a:rPr lang="en-US" altLang="en-US" sz="2400" dirty="0" err="1">
                <a:solidFill>
                  <a:schemeClr val="accent2"/>
                </a:solidFill>
                <a:latin typeface="Times New Roman" panose="02020603050405020304" pitchFamily="18" charset="0"/>
                <a:cs typeface="Times New Roman" panose="02020603050405020304" pitchFamily="18" charset="0"/>
              </a:rPr>
              <a:t>của</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mình</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nên</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đã</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vượt</a:t>
            </a:r>
            <a:r>
              <a:rPr lang="en-US" altLang="en-US" sz="2400" dirty="0">
                <a:solidFill>
                  <a:schemeClr val="accent2"/>
                </a:solidFill>
                <a:latin typeface="Times New Roman" panose="02020603050405020304" pitchFamily="18" charset="0"/>
                <a:cs typeface="Times New Roman" panose="02020603050405020304" pitchFamily="18" charset="0"/>
              </a:rPr>
              <a:t> qua </a:t>
            </a:r>
            <a:r>
              <a:rPr lang="en-US" altLang="en-US" sz="2400" dirty="0" err="1">
                <a:solidFill>
                  <a:schemeClr val="accent2"/>
                </a:solidFill>
                <a:latin typeface="Times New Roman" panose="02020603050405020304" pitchFamily="18" charset="0"/>
                <a:cs typeface="Times New Roman" panose="02020603050405020304" pitchFamily="18" charset="0"/>
              </a:rPr>
              <a:t>được</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đau</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khổ</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sống</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có</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ích</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cho</a:t>
            </a:r>
            <a:r>
              <a:rPr lang="en-US" altLang="en-US" sz="2400" dirty="0">
                <a:solidFill>
                  <a:schemeClr val="accent2"/>
                </a:solidFill>
                <a:latin typeface="Times New Roman" panose="02020603050405020304" pitchFamily="18" charset="0"/>
                <a:cs typeface="Times New Roman" panose="02020603050405020304" pitchFamily="18" charset="0"/>
              </a:rPr>
              <a:t> con </a:t>
            </a:r>
            <a:r>
              <a:rPr lang="en-US" altLang="en-US" sz="2400" dirty="0" err="1">
                <a:solidFill>
                  <a:schemeClr val="accent2"/>
                </a:solidFill>
                <a:latin typeface="Times New Roman" panose="02020603050405020304" pitchFamily="18" charset="0"/>
                <a:cs typeface="Times New Roman" panose="02020603050405020304" pitchFamily="18" charset="0"/>
              </a:rPr>
              <a:t>và</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những</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người</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khác</a:t>
            </a:r>
            <a:r>
              <a:rPr lang="en-US" altLang="en-US" sz="2400"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3">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7 Marbelia Regular" panose="02000500000000000000" pitchFamily="2" charset="0"/>
                <a:ea typeface="Times New Roman" panose="02020603050405020304" pitchFamily="18" charset="0"/>
                <a:cs typeface="+mn-cs"/>
              </a:rPr>
              <a:t>PHIẾU BÀI TẬP</a:t>
            </a:r>
            <a:r>
              <a:rPr kumimoji="0" lang="vi-VN" sz="3200" b="1" i="0" u="none" strike="noStrike" kern="1200" cap="none" spc="0" normalizeH="0" baseline="0" noProof="0" dirty="0">
                <a:ln>
                  <a:noFill/>
                </a:ln>
                <a:solidFill>
                  <a:srgbClr val="FF0000"/>
                </a:solidFill>
                <a:effectLst/>
                <a:uLnTx/>
                <a:uFillTx/>
                <a:latin typeface="#9Slide07 Marbelia Regular" panose="02000500000000000000" pitchFamily="2" charset="0"/>
                <a:ea typeface="Times New Roman" panose="02020603050405020304" pitchFamily="18" charset="0"/>
                <a:cs typeface="+mn-cs"/>
              </a:rPr>
              <a:t> nhóm</a:t>
            </a:r>
            <a:r>
              <a:rPr kumimoji="0" lang="vi-VN" sz="3200" b="1" i="0" u="none" strike="noStrike" kern="1200" cap="none" spc="0" normalizeH="0" noProof="0" dirty="0">
                <a:ln>
                  <a:noFill/>
                </a:ln>
                <a:solidFill>
                  <a:srgbClr val="FF0000"/>
                </a:solidFill>
                <a:effectLst/>
                <a:uLnTx/>
                <a:uFillTx/>
                <a:latin typeface="#9Slide07 Marbelia Regular" panose="02000500000000000000" pitchFamily="2" charset="0"/>
                <a:ea typeface="Times New Roman" panose="02020603050405020304" pitchFamily="18" charset="0"/>
                <a:cs typeface="+mn-cs"/>
              </a:rPr>
              <a:t> 2</a:t>
            </a:r>
            <a:endParaRPr kumimoji="0" lang="en-US" sz="3200" b="1" i="0" u="none" strike="noStrike" kern="1200" cap="none" spc="0" normalizeH="0" baseline="0" noProof="0" dirty="0">
              <a:ln>
                <a:noFill/>
              </a:ln>
              <a:solidFill>
                <a:srgbClr val="FF0000"/>
              </a:solidFill>
              <a:effectLst/>
              <a:uLnTx/>
              <a:uFillTx/>
              <a:latin typeface="#9Slide07 Marbelia Regular" panose="02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7 Marbelia Regular" panose="02000500000000000000" pitchFamily="2" charset="0"/>
                <a:ea typeface="Times New Roman" panose="02020603050405020304" pitchFamily="18" charset="0"/>
                <a:cs typeface="+mn-cs"/>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252046" y="2136836"/>
            <a:ext cx="3287088" cy="173227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Trước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đây</a:t>
            </a:r>
            <a:r>
              <a:rPr lang="en-US" altLang="en-US" sz="2800" dirty="0">
                <a:solidFill>
                  <a:srgbClr val="C00000"/>
                </a:solidFill>
                <a:latin typeface="Times New Roman" panose="02020603050405020304" pitchFamily="18" charset="0"/>
                <a:cs typeface="Times New Roman" panose="02020603050405020304" pitchFamily="18" charset="0"/>
              </a:rPr>
              <a:t> N </a:t>
            </a:r>
            <a:r>
              <a:rPr lang="en-US" altLang="en-US" sz="2800" dirty="0" err="1">
                <a:solidFill>
                  <a:srgbClr val="C00000"/>
                </a:solidFill>
                <a:latin typeface="Times New Roman" panose="02020603050405020304" pitchFamily="18" charset="0"/>
                <a:cs typeface="Times New Roman" panose="02020603050405020304" pitchFamily="18" charset="0"/>
              </a:rPr>
              <a:t>là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một</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học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sinh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có</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những</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ưu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điểm</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gì</a:t>
            </a:r>
            <a:r>
              <a:rPr lang="en-US" altLang="en-US" sz="2800" dirty="0">
                <a:solidFill>
                  <a:srgbClr val="C00000"/>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520223" y="2247207"/>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altLang="en-US" sz="2800" dirty="0" err="1">
                <a:solidFill>
                  <a:srgbClr val="C00000"/>
                </a:solidFill>
                <a:latin typeface="Times New Roman" panose="02020603050405020304" pitchFamily="18" charset="0"/>
                <a:cs typeface="Times New Roman" panose="02020603050405020304" pitchFamily="18" charset="0"/>
              </a:rPr>
              <a:t>Những</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hành</a:t>
            </a:r>
            <a:r>
              <a:rPr lang="en-US" altLang="en-US" sz="2800" dirty="0">
                <a:solidFill>
                  <a:srgbClr val="C00000"/>
                </a:solidFill>
                <a:latin typeface="Times New Roman" panose="02020603050405020304" pitchFamily="18" charset="0"/>
                <a:cs typeface="Times New Roman" panose="02020603050405020304" pitchFamily="18" charset="0"/>
              </a:rPr>
              <a:t> vi </a:t>
            </a:r>
            <a:r>
              <a:rPr lang="en-US" altLang="en-US" sz="2800" dirty="0" err="1">
                <a:solidFill>
                  <a:srgbClr val="C00000"/>
                </a:solidFill>
                <a:latin typeface="Times New Roman" panose="02020603050405020304" pitchFamily="18" charset="0"/>
                <a:cs typeface="Times New Roman" panose="02020603050405020304" pitchFamily="18" charset="0"/>
              </a:rPr>
              <a:t>sai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trái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của</a:t>
            </a:r>
            <a:r>
              <a:rPr lang="en-US" altLang="en-US" sz="2800" dirty="0">
                <a:solidFill>
                  <a:srgbClr val="C00000"/>
                </a:solidFill>
                <a:latin typeface="Times New Roman" panose="02020603050405020304" pitchFamily="18" charset="0"/>
                <a:cs typeface="Times New Roman" panose="02020603050405020304" pitchFamily="18" charset="0"/>
              </a:rPr>
              <a:t> N </a:t>
            </a:r>
            <a:r>
              <a:rPr lang="en-US" altLang="en-US" sz="2800" dirty="0" err="1">
                <a:solidFill>
                  <a:srgbClr val="C00000"/>
                </a:solidFill>
                <a:latin typeface="Times New Roman" panose="02020603050405020304" pitchFamily="18" charset="0"/>
                <a:cs typeface="Times New Roman" panose="02020603050405020304" pitchFamily="18" charset="0"/>
              </a:rPr>
              <a:t>sau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này</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là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gì</a:t>
            </a:r>
            <a:r>
              <a:rPr lang="en-US" altLang="en-US" sz="2800" b="1" dirty="0">
                <a:solidFill>
                  <a:srgbClr val="C00000"/>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5509" y="4596542"/>
            <a:ext cx="2942014" cy="17322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8"/>
            <a:ext cx="3330861" cy="16463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3" y="4629727"/>
            <a:ext cx="3375775" cy="164638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579649" y="389754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85201" y="2216728"/>
            <a:ext cx="2838318" cy="168082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altLang="en-US" sz="2800" dirty="0">
              <a:solidFill>
                <a:srgbClr val="C00000"/>
              </a:solidFill>
              <a:latin typeface="+mj-lt"/>
            </a:endParaRPr>
          </a:p>
          <a:p>
            <a:pPr algn="just"/>
            <a:r>
              <a:rPr lang="en-US" altLang="en-US" sz="2800" dirty="0" err="1">
                <a:solidFill>
                  <a:srgbClr val="C00000"/>
                </a:solidFill>
                <a:latin typeface="+mj-lt"/>
              </a:rPr>
              <a:t>Vì</a:t>
            </a:r>
            <a:r>
              <a:rPr lang="en-US" altLang="en-US" sz="2800" dirty="0">
                <a:solidFill>
                  <a:srgbClr val="C00000"/>
                </a:solidFill>
                <a:latin typeface="+mj-lt"/>
              </a:rPr>
              <a:t> </a:t>
            </a:r>
            <a:r>
              <a:rPr lang="en-US" altLang="en-US" sz="2800" dirty="0" err="1">
                <a:solidFill>
                  <a:srgbClr val="C00000"/>
                </a:solidFill>
                <a:latin typeface="+mj-lt"/>
              </a:rPr>
              <a:t>sao</a:t>
            </a:r>
            <a:r>
              <a:rPr lang="en-US" altLang="en-US" sz="2800" dirty="0">
                <a:solidFill>
                  <a:srgbClr val="C00000"/>
                </a:solidFill>
                <a:latin typeface="+mj-lt"/>
              </a:rPr>
              <a:t> N </a:t>
            </a:r>
            <a:r>
              <a:rPr lang="en-US" altLang="en-US" sz="2800" dirty="0" err="1">
                <a:solidFill>
                  <a:srgbClr val="C00000"/>
                </a:solidFill>
                <a:latin typeface="+mj-lt"/>
              </a:rPr>
              <a:t>lại</a:t>
            </a:r>
            <a:r>
              <a:rPr lang="en-US" altLang="en-US" sz="2800" dirty="0">
                <a:solidFill>
                  <a:srgbClr val="C00000"/>
                </a:solidFill>
                <a:latin typeface="+mj-lt"/>
              </a:rPr>
              <a:t> </a:t>
            </a:r>
            <a:r>
              <a:rPr lang="en-US" altLang="en-US" sz="2800" dirty="0" err="1">
                <a:solidFill>
                  <a:srgbClr val="C00000"/>
                </a:solidFill>
                <a:latin typeface="+mj-lt"/>
              </a:rPr>
              <a:t>có</a:t>
            </a:r>
            <a:r>
              <a:rPr lang="en-US" altLang="en-US" sz="2800" dirty="0">
                <a:solidFill>
                  <a:srgbClr val="C00000"/>
                </a:solidFill>
                <a:latin typeface="+mj-lt"/>
              </a:rPr>
              <a:t> </a:t>
            </a:r>
            <a:r>
              <a:rPr lang="en-US" altLang="en-US" sz="2800" dirty="0" err="1">
                <a:solidFill>
                  <a:srgbClr val="C00000"/>
                </a:solidFill>
                <a:latin typeface="+mj-lt"/>
              </a:rPr>
              <a:t>lại</a:t>
            </a:r>
            <a:r>
              <a:rPr lang="en-US" altLang="en-US" sz="2800" dirty="0">
                <a:solidFill>
                  <a:srgbClr val="C00000"/>
                </a:solidFill>
                <a:latin typeface="+mj-lt"/>
              </a:rPr>
              <a:t> </a:t>
            </a:r>
            <a:r>
              <a:rPr lang="en-US" altLang="en-US" sz="2800" dirty="0" err="1">
                <a:solidFill>
                  <a:srgbClr val="C00000"/>
                </a:solidFill>
                <a:latin typeface="+mj-lt"/>
              </a:rPr>
              <a:t>có</a:t>
            </a:r>
            <a:r>
              <a:rPr lang="en-US" altLang="en-US" sz="2800" dirty="0">
                <a:solidFill>
                  <a:srgbClr val="C00000"/>
                </a:solidFill>
                <a:latin typeface="+mj-lt"/>
              </a:rPr>
              <a:t> </a:t>
            </a:r>
            <a:r>
              <a:rPr lang="en-US" altLang="en-US" sz="2800" dirty="0" err="1">
                <a:solidFill>
                  <a:srgbClr val="C00000"/>
                </a:solidFill>
                <a:latin typeface="+mj-lt"/>
              </a:rPr>
              <a:t>một</a:t>
            </a:r>
            <a:r>
              <a:rPr lang="en-US" altLang="en-US" sz="2800" dirty="0">
                <a:solidFill>
                  <a:srgbClr val="C00000"/>
                </a:solidFill>
                <a:latin typeface="+mj-lt"/>
              </a:rPr>
              <a:t> </a:t>
            </a:r>
            <a:r>
              <a:rPr lang="en-US" altLang="en-US" sz="2800" dirty="0" err="1">
                <a:solidFill>
                  <a:srgbClr val="C00000"/>
                </a:solidFill>
                <a:latin typeface="+mj-lt"/>
              </a:rPr>
              <a:t>kết</a:t>
            </a:r>
            <a:r>
              <a:rPr lang="en-US" altLang="en-US" sz="2800" dirty="0">
                <a:solidFill>
                  <a:srgbClr val="C00000"/>
                </a:solidFill>
                <a:latin typeface="+mj-lt"/>
              </a:rPr>
              <a:t> </a:t>
            </a:r>
            <a:r>
              <a:rPr lang="en-US" altLang="en-US" sz="2800" dirty="0" err="1">
                <a:solidFill>
                  <a:srgbClr val="C00000"/>
                </a:solidFill>
                <a:latin typeface="+mj-lt"/>
              </a:rPr>
              <a:t>cục</a:t>
            </a:r>
            <a:r>
              <a:rPr lang="en-US" altLang="en-US" sz="2800" dirty="0">
                <a:solidFill>
                  <a:srgbClr val="C00000"/>
                </a:solidFill>
                <a:latin typeface="+mj-lt"/>
              </a:rPr>
              <a:t> </a:t>
            </a:r>
            <a:r>
              <a:rPr lang="en-US" altLang="en-US" sz="2800" dirty="0" err="1">
                <a:solidFill>
                  <a:srgbClr val="C00000"/>
                </a:solidFill>
                <a:latin typeface="+mj-lt"/>
              </a:rPr>
              <a:t>xấu</a:t>
            </a:r>
            <a:r>
              <a:rPr lang="en-US" altLang="en-US" sz="2800" dirty="0">
                <a:solidFill>
                  <a:srgbClr val="C00000"/>
                </a:solidFill>
                <a:latin typeface="+mj-lt"/>
              </a:rPr>
              <a:t> </a:t>
            </a:r>
            <a:r>
              <a:rPr lang="en-US" altLang="en-US" sz="2800" dirty="0" err="1">
                <a:solidFill>
                  <a:srgbClr val="C00000"/>
                </a:solidFill>
                <a:latin typeface="+mj-lt"/>
              </a:rPr>
              <a:t>như</a:t>
            </a:r>
            <a:r>
              <a:rPr lang="en-US" altLang="en-US" sz="2800" dirty="0">
                <a:solidFill>
                  <a:srgbClr val="C00000"/>
                </a:solidFill>
                <a:latin typeface="+mj-lt"/>
              </a:rPr>
              <a:t> </a:t>
            </a:r>
            <a:r>
              <a:rPr lang="en-US" altLang="en-US" sz="2800" dirty="0" err="1">
                <a:solidFill>
                  <a:srgbClr val="C00000"/>
                </a:solidFill>
                <a:latin typeface="+mj-lt"/>
              </a:rPr>
              <a:t>vậy</a:t>
            </a:r>
            <a:r>
              <a:rPr lang="en-US" altLang="en-US" sz="2800" dirty="0">
                <a:solidFill>
                  <a:srgbClr val="C00000"/>
                </a:solidFill>
                <a:latin typeface="+mj-lt"/>
              </a:rPr>
              <a:t>?</a:t>
            </a:r>
            <a:endParaRPr lang="en-US" sz="2800" dirty="0">
              <a:solidFill>
                <a:srgbClr val="C00000"/>
              </a:solidFill>
              <a:latin typeface="+mj-lt"/>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mj-lt"/>
              <a:ea typeface="Times New Roman" panose="02020603050405020304" pitchFamily="18" charset="0"/>
            </a:endParaRPr>
          </a:p>
        </p:txBody>
      </p:sp>
      <p:sp>
        <p:nvSpPr>
          <p:cNvPr id="20" name="Rectangle: Rounded Corners 23">
            <a:extLst>
              <a:ext uri="{FF2B5EF4-FFF2-40B4-BE49-F238E27FC236}">
                <a16:creationId xmlns:a16="http://schemas.microsoft.com/office/drawing/2014/main" id="{7FC44327-CEE4-4E8B-92C5-96305680DC6A}"/>
              </a:ext>
            </a:extLst>
          </p:cNvPr>
          <p:cNvSpPr/>
          <p:nvPr/>
        </p:nvSpPr>
        <p:spPr>
          <a:xfrm>
            <a:off x="124690" y="4568108"/>
            <a:ext cx="2770797" cy="181352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dirty="0">
                <a:solidFill>
                  <a:schemeClr val="accent2"/>
                </a:solidFill>
                <a:latin typeface="Times New Roman" panose="02020603050405020304" pitchFamily="18" charset="0"/>
                <a:cs typeface="Times New Roman" panose="02020603050405020304" pitchFamily="18" charset="0"/>
              </a:rPr>
              <a:t>- N </a:t>
            </a:r>
            <a:r>
              <a:rPr lang="en-US" altLang="en-US" sz="2800" dirty="0" err="1">
                <a:solidFill>
                  <a:schemeClr val="accent2"/>
                </a:solidFill>
                <a:latin typeface="Times New Roman" panose="02020603050405020304" pitchFamily="18" charset="0"/>
                <a:cs typeface="Times New Roman" panose="02020603050405020304" pitchFamily="18" charset="0"/>
              </a:rPr>
              <a:t>là</a:t>
            </a:r>
            <a:r>
              <a:rPr lang="en-US" altLang="en-US" sz="2800" dirty="0">
                <a:solidFill>
                  <a:schemeClr val="accent2"/>
                </a:solidFill>
                <a:latin typeface="Times New Roman" panose="02020603050405020304" pitchFamily="18" charset="0"/>
                <a:cs typeface="Times New Roman" panose="02020603050405020304" pitchFamily="18" charset="0"/>
              </a:rPr>
              <a:t> </a:t>
            </a:r>
            <a:r>
              <a:rPr lang="en-US" altLang="en-US" sz="2800" dirty="0" err="1">
                <a:solidFill>
                  <a:schemeClr val="accent2"/>
                </a:solidFill>
                <a:latin typeface="Times New Roman" panose="02020603050405020304" pitchFamily="18" charset="0"/>
                <a:cs typeface="Times New Roman" panose="02020603050405020304" pitchFamily="18" charset="0"/>
              </a:rPr>
              <a:t>học</a:t>
            </a:r>
            <a:r>
              <a:rPr lang="en-US" altLang="en-US" sz="2800" dirty="0">
                <a:solidFill>
                  <a:schemeClr val="accent2"/>
                </a:solidFill>
                <a:latin typeface="Times New Roman" panose="02020603050405020304" pitchFamily="18" charset="0"/>
                <a:cs typeface="Times New Roman" panose="02020603050405020304" pitchFamily="18" charset="0"/>
              </a:rPr>
              <a:t> </a:t>
            </a:r>
            <a:r>
              <a:rPr lang="en-US" altLang="en-US" sz="2800" dirty="0" err="1">
                <a:solidFill>
                  <a:schemeClr val="accent2"/>
                </a:solidFill>
                <a:latin typeface="Times New Roman" panose="02020603050405020304" pitchFamily="18" charset="0"/>
                <a:cs typeface="Times New Roman" panose="02020603050405020304" pitchFamily="18" charset="0"/>
              </a:rPr>
              <a:t>sinh</a:t>
            </a:r>
            <a:r>
              <a:rPr lang="en-US" altLang="en-US" sz="2800" dirty="0">
                <a:solidFill>
                  <a:schemeClr val="accent2"/>
                </a:solidFill>
                <a:latin typeface="Times New Roman" panose="02020603050405020304" pitchFamily="18" charset="0"/>
                <a:cs typeface="Times New Roman" panose="02020603050405020304" pitchFamily="18" charset="0"/>
              </a:rPr>
              <a:t> </a:t>
            </a:r>
            <a:r>
              <a:rPr lang="en-US" altLang="en-US" sz="2800" dirty="0" err="1">
                <a:solidFill>
                  <a:schemeClr val="accent2"/>
                </a:solidFill>
                <a:latin typeface="Times New Roman" panose="02020603050405020304" pitchFamily="18" charset="0"/>
                <a:cs typeface="Times New Roman" panose="02020603050405020304" pitchFamily="18" charset="0"/>
              </a:rPr>
              <a:t>ngoan</a:t>
            </a:r>
            <a:r>
              <a:rPr lang="en-US" altLang="en-US" sz="2800" dirty="0">
                <a:solidFill>
                  <a:schemeClr val="accent2"/>
                </a:solidFill>
                <a:latin typeface="Times New Roman" panose="02020603050405020304" pitchFamily="18" charset="0"/>
                <a:cs typeface="Times New Roman" panose="02020603050405020304" pitchFamily="18" charset="0"/>
              </a:rPr>
              <a:t> </a:t>
            </a:r>
            <a:r>
              <a:rPr lang="en-US" altLang="en-US" sz="2800" dirty="0" err="1">
                <a:solidFill>
                  <a:schemeClr val="accent2"/>
                </a:solidFill>
                <a:latin typeface="Times New Roman" panose="02020603050405020304" pitchFamily="18" charset="0"/>
                <a:cs typeface="Times New Roman" panose="02020603050405020304" pitchFamily="18" charset="0"/>
              </a:rPr>
              <a:t>và</a:t>
            </a:r>
            <a:r>
              <a:rPr lang="en-US" altLang="en-US" sz="2800" dirty="0">
                <a:solidFill>
                  <a:schemeClr val="accent2"/>
                </a:solidFill>
                <a:latin typeface="Times New Roman" panose="02020603050405020304" pitchFamily="18" charset="0"/>
                <a:cs typeface="Times New Roman" panose="02020603050405020304" pitchFamily="18" charset="0"/>
              </a:rPr>
              <a:t> </a:t>
            </a:r>
            <a:r>
              <a:rPr lang="en-US" altLang="en-US" sz="2800" dirty="0" err="1">
                <a:solidFill>
                  <a:schemeClr val="accent2"/>
                </a:solidFill>
                <a:latin typeface="Times New Roman" panose="02020603050405020304" pitchFamily="18" charset="0"/>
                <a:cs typeface="Times New Roman" panose="02020603050405020304" pitchFamily="18" charset="0"/>
              </a:rPr>
              <a:t>học</a:t>
            </a:r>
            <a:r>
              <a:rPr lang="en-US" altLang="en-US" sz="2800" dirty="0">
                <a:solidFill>
                  <a:schemeClr val="accent2"/>
                </a:solidFill>
                <a:latin typeface="Times New Roman" panose="02020603050405020304" pitchFamily="18" charset="0"/>
                <a:cs typeface="Times New Roman" panose="02020603050405020304" pitchFamily="18" charset="0"/>
              </a:rPr>
              <a:t> </a:t>
            </a:r>
            <a:r>
              <a:rPr lang="en-US" altLang="en-US" sz="2800" dirty="0" err="1">
                <a:solidFill>
                  <a:schemeClr val="accent2"/>
                </a:solidFill>
                <a:latin typeface="Times New Roman" panose="02020603050405020304" pitchFamily="18" charset="0"/>
                <a:cs typeface="Times New Roman" panose="02020603050405020304" pitchFamily="18" charset="0"/>
              </a:rPr>
              <a:t>khá</a:t>
            </a:r>
            <a:r>
              <a:rPr lang="en-US" altLang="en-US" sz="2800" dirty="0">
                <a:solidFill>
                  <a:schemeClr val="accent2"/>
                </a:solidFill>
                <a:latin typeface="Times New Roman" panose="02020603050405020304" pitchFamily="18" charset="0"/>
                <a:cs typeface="Times New Roman" panose="02020603050405020304" pitchFamily="18" charset="0"/>
              </a:rPr>
              <a:t>.</a:t>
            </a:r>
          </a:p>
        </p:txBody>
      </p:sp>
      <p:sp>
        <p:nvSpPr>
          <p:cNvPr id="21" name="Rectangle: Rounded Corners 24">
            <a:extLst>
              <a:ext uri="{FF2B5EF4-FFF2-40B4-BE49-F238E27FC236}">
                <a16:creationId xmlns:a16="http://schemas.microsoft.com/office/drawing/2014/main" id="{ED9BAAF3-BB42-469D-9A1D-E12DA3DD343C}"/>
              </a:ext>
            </a:extLst>
          </p:cNvPr>
          <p:cNvSpPr/>
          <p:nvPr/>
        </p:nvSpPr>
        <p:spPr>
          <a:xfrm>
            <a:off x="3614187" y="4422837"/>
            <a:ext cx="4648299" cy="229850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000" b="1" dirty="0">
                <a:solidFill>
                  <a:schemeClr val="bg2"/>
                </a:solidFill>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 N </a:t>
            </a:r>
            <a:r>
              <a:rPr lang="en-US" altLang="en-US" sz="2400" dirty="0" err="1">
                <a:solidFill>
                  <a:schemeClr val="accent2"/>
                </a:solidFill>
                <a:latin typeface="Times New Roman" panose="02020603050405020304" pitchFamily="18" charset="0"/>
                <a:cs typeface="Times New Roman" panose="02020603050405020304" pitchFamily="18" charset="0"/>
              </a:rPr>
              <a:t>bị</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bạn</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bè</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xấu</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rủ</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rê</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tập</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hút</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thuốc</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lá</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đua</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xe</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máy</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uống</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bia</a:t>
            </a:r>
            <a:r>
              <a:rPr lang="en-US" altLang="en-US" sz="2400" dirty="0">
                <a:solidFill>
                  <a:schemeClr val="accent2"/>
                </a:solidFill>
                <a:latin typeface="Times New Roman" panose="02020603050405020304" pitchFamily="18" charset="0"/>
                <a:cs typeface="Times New Roman" panose="02020603050405020304" pitchFamily="18" charset="0"/>
              </a:rPr>
              <a:t> </a:t>
            </a:r>
            <a:endParaRPr lang="vi-VN" altLang="en-US" sz="2400" dirty="0">
              <a:solidFill>
                <a:schemeClr val="accent2"/>
              </a:solidFill>
              <a:latin typeface="Times New Roman" panose="02020603050405020304" pitchFamily="18" charset="0"/>
              <a:cs typeface="Times New Roman" panose="02020603050405020304" pitchFamily="18" charset="0"/>
            </a:endParaRPr>
          </a:p>
          <a:p>
            <a:pPr algn="just"/>
            <a:r>
              <a:rPr lang="en-US" altLang="en-US" sz="2400" dirty="0">
                <a:solidFill>
                  <a:schemeClr val="accent2"/>
                </a:solidFill>
                <a:latin typeface="Times New Roman" panose="02020603050405020304" pitchFamily="18" charset="0"/>
                <a:cs typeface="Times New Roman" panose="02020603050405020304" pitchFamily="18" charset="0"/>
              </a:rPr>
              <a:t> - N </a:t>
            </a:r>
            <a:r>
              <a:rPr lang="en-US" altLang="en-US" sz="2400" dirty="0" err="1">
                <a:solidFill>
                  <a:schemeClr val="accent2"/>
                </a:solidFill>
                <a:latin typeface="Times New Roman" panose="02020603050405020304" pitchFamily="18" charset="0"/>
                <a:cs typeface="Times New Roman" panose="02020603050405020304" pitchFamily="18" charset="0"/>
              </a:rPr>
              <a:t>trốn</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học</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thi</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trượt</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tốt</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nghiệp</a:t>
            </a:r>
            <a:r>
              <a:rPr lang="en-US" altLang="en-US" sz="2400" dirty="0">
                <a:solidFill>
                  <a:schemeClr val="accent2"/>
                </a:solidFill>
                <a:latin typeface="Times New Roman" panose="02020603050405020304" pitchFamily="18" charset="0"/>
                <a:cs typeface="Times New Roman" panose="02020603050405020304" pitchFamily="18" charset="0"/>
              </a:rPr>
              <a:t>.</a:t>
            </a:r>
          </a:p>
          <a:p>
            <a:pPr algn="just"/>
            <a:r>
              <a:rPr lang="en-US" altLang="en-US" sz="2400" dirty="0">
                <a:solidFill>
                  <a:schemeClr val="accent2"/>
                </a:solidFill>
                <a:latin typeface="Times New Roman" panose="02020603050405020304" pitchFamily="18" charset="0"/>
                <a:cs typeface="Times New Roman" panose="02020603050405020304" pitchFamily="18" charset="0"/>
              </a:rPr>
              <a:t> - N </a:t>
            </a:r>
            <a:r>
              <a:rPr lang="en-US" altLang="en-US" sz="2400" dirty="0" err="1">
                <a:solidFill>
                  <a:schemeClr val="accent2"/>
                </a:solidFill>
                <a:latin typeface="Times New Roman" panose="02020603050405020304" pitchFamily="18" charset="0"/>
                <a:cs typeface="Times New Roman" panose="02020603050405020304" pitchFamily="18" charset="0"/>
              </a:rPr>
              <a:t>bị</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nghiện</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tham</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gia</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trộm</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cắp</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và</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bị</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err="1">
                <a:solidFill>
                  <a:schemeClr val="accent2"/>
                </a:solidFill>
                <a:latin typeface="Times New Roman" panose="02020603050405020304" pitchFamily="18" charset="0"/>
                <a:cs typeface="Times New Roman" panose="02020603050405020304" pitchFamily="18" charset="0"/>
              </a:rPr>
              <a:t>bắt</a:t>
            </a:r>
            <a:r>
              <a:rPr lang="en-US" altLang="en-US" sz="2400" dirty="0">
                <a:solidFill>
                  <a:schemeClr val="accent2"/>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Rounded Corners 25">
            <a:extLst>
              <a:ext uri="{FF2B5EF4-FFF2-40B4-BE49-F238E27FC236}">
                <a16:creationId xmlns:a16="http://schemas.microsoft.com/office/drawing/2014/main" id="{80C22BBF-9AA1-43CF-8D6D-95361CBA2933}"/>
              </a:ext>
            </a:extLst>
          </p:cNvPr>
          <p:cNvSpPr/>
          <p:nvPr/>
        </p:nvSpPr>
        <p:spPr>
          <a:xfrm>
            <a:off x="8355975" y="4446150"/>
            <a:ext cx="3602574" cy="20795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600" dirty="0">
                <a:solidFill>
                  <a:schemeClr val="accent2"/>
                </a:solidFill>
                <a:latin typeface="Times New Roman" panose="02020603050405020304" pitchFamily="18" charset="0"/>
                <a:cs typeface="Times New Roman" panose="02020603050405020304" pitchFamily="18" charset="0"/>
              </a:rPr>
              <a:t>N </a:t>
            </a:r>
            <a:r>
              <a:rPr lang="en-US" altLang="en-US" sz="2600" dirty="0" err="1">
                <a:solidFill>
                  <a:schemeClr val="accent2"/>
                </a:solidFill>
                <a:latin typeface="Times New Roman" panose="02020603050405020304" pitchFamily="18" charset="0"/>
                <a:cs typeface="Times New Roman" panose="02020603050405020304" pitchFamily="18" charset="0"/>
              </a:rPr>
              <a:t>không</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làm</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chủ</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được</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tình</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cảm</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và</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hành</a:t>
            </a:r>
            <a:r>
              <a:rPr lang="en-US" altLang="en-US" sz="2600" dirty="0">
                <a:solidFill>
                  <a:schemeClr val="accent2"/>
                </a:solidFill>
                <a:latin typeface="Times New Roman" panose="02020603050405020304" pitchFamily="18" charset="0"/>
                <a:cs typeface="Times New Roman" panose="02020603050405020304" pitchFamily="18" charset="0"/>
              </a:rPr>
              <a:t> vi </a:t>
            </a:r>
            <a:r>
              <a:rPr lang="en-US" altLang="en-US" sz="2600" dirty="0" err="1">
                <a:solidFill>
                  <a:schemeClr val="accent2"/>
                </a:solidFill>
                <a:latin typeface="Times New Roman" panose="02020603050405020304" pitchFamily="18" charset="0"/>
                <a:cs typeface="Times New Roman" panose="02020603050405020304" pitchFamily="18" charset="0"/>
              </a:rPr>
              <a:t>của</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mình</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đã</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gây</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hậu</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quả</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xấu</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cho</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bản</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thân</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gia</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đình</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xã</a:t>
            </a:r>
            <a:r>
              <a:rPr lang="en-US" altLang="en-US" sz="2600" dirty="0">
                <a:solidFill>
                  <a:schemeClr val="accent2"/>
                </a:solidFill>
                <a:latin typeface="Times New Roman" panose="02020603050405020304" pitchFamily="18" charset="0"/>
                <a:cs typeface="Times New Roman" panose="02020603050405020304" pitchFamily="18" charset="0"/>
              </a:rPr>
              <a:t> </a:t>
            </a:r>
            <a:r>
              <a:rPr lang="en-US" altLang="en-US" sz="2600" dirty="0" err="1">
                <a:solidFill>
                  <a:schemeClr val="accent2"/>
                </a:solidFill>
                <a:latin typeface="Times New Roman" panose="02020603050405020304" pitchFamily="18" charset="0"/>
                <a:cs typeface="Times New Roman" panose="02020603050405020304" pitchFamily="18" charset="0"/>
              </a:rPr>
              <a:t>hội</a:t>
            </a:r>
            <a:r>
              <a:rPr lang="en-US" altLang="en-US" sz="2600"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0348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circle(in)">
                                      <p:cBhvr>
                                        <p:cTn id="74" dur="20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arn(inVertical)">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arn(inVertical)">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36567" y="634162"/>
            <a:ext cx="11640166" cy="6315244"/>
            <a:chOff x="636567" y="634162"/>
            <a:chExt cx="11640166" cy="6315244"/>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7" y="634162"/>
              <a:ext cx="5064981" cy="5897312"/>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8987410" y="3009026"/>
              <a:ext cx="1934005" cy="2654235"/>
            </a:xfrm>
            <a:prstGeom prst="rect">
              <a:avLst/>
            </a:prstGeom>
          </p:spPr>
        </p:pic>
        <p:pic>
          <p:nvPicPr>
            <p:cNvPr id="13" name="图片 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6438966" y="5181373"/>
              <a:ext cx="4470400" cy="1768033"/>
            </a:xfrm>
            <a:prstGeom prst="rect">
              <a:avLst/>
            </a:prstGeom>
          </p:spPr>
        </p:pic>
        <p:pic>
          <p:nvPicPr>
            <p:cNvPr id="14"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606163" y="987490"/>
              <a:ext cx="7994928" cy="4528321"/>
            </a:xfrm>
            <a:prstGeom prst="rect">
              <a:avLst/>
            </a:prstGeom>
          </p:spPr>
        </p:pic>
        <p:pic>
          <p:nvPicPr>
            <p:cNvPr id="15"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10423549" y="1675533"/>
              <a:ext cx="1853184" cy="5055616"/>
            </a:xfrm>
            <a:prstGeom prst="rect">
              <a:avLst/>
            </a:prstGeom>
          </p:spPr>
        </p:pic>
      </p:grpSp>
      <p:sp>
        <p:nvSpPr>
          <p:cNvPr id="16" name="Rectangle 15"/>
          <p:cNvSpPr/>
          <p:nvPr/>
        </p:nvSpPr>
        <p:spPr>
          <a:xfrm>
            <a:off x="3962085" y="2803405"/>
            <a:ext cx="4033490" cy="104797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1</a:t>
            </a:r>
            <a:r>
              <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a:t>
            </a: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Khái</a:t>
            </a:r>
            <a:r>
              <a:rPr kumimoji="0" lang="vi-VN" sz="5400" b="1" i="0" u="none" strike="noStrike" kern="1200" cap="none" spc="0" normalizeH="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niệm</a:t>
            </a:r>
            <a:endPar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13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90" y="5585684"/>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1848649" y="0"/>
            <a:ext cx="8283243" cy="6230983"/>
          </a:xfrm>
          <a:prstGeom prst="rect">
            <a:avLst/>
          </a:prstGeom>
        </p:spPr>
      </p:pic>
      <p:sp>
        <p:nvSpPr>
          <p:cNvPr id="14" name="Text Box 5"/>
          <p:cNvSpPr txBox="1">
            <a:spLocks noChangeArrowheads="1"/>
          </p:cNvSpPr>
          <p:nvPr/>
        </p:nvSpPr>
        <p:spPr bwMode="auto">
          <a:xfrm>
            <a:off x="3134985" y="826755"/>
            <a:ext cx="5957455"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dirty="0">
                <a:solidFill>
                  <a:srgbClr val="FF0000"/>
                </a:solidFill>
                <a:latin typeface="+mj-lt"/>
                <a:ea typeface="Times New Roman" panose="02020603050405020304" pitchFamily="18" charset="0"/>
              </a:rPr>
              <a:t>Tự chủ là làm chủ bản thân. Người biết tự chủ là người làm chủ được suy nghĩ, tình cảm, hành vi của mình trong mọi hoàn cảnh, tình huống, luôn có thái độ bình tĩnh, tự tin biết điều chỉnh hành vi của mình</a:t>
            </a:r>
            <a:r>
              <a:rPr lang="vi-VN" sz="3600" i="1" dirty="0">
                <a:solidFill>
                  <a:srgbClr val="FF0000"/>
                </a:solidFill>
                <a:latin typeface="+mj-lt"/>
                <a:ea typeface="Times New Roman" panose="02020603050405020304" pitchFamily="18" charset="0"/>
              </a:rPr>
              <a:t>.</a:t>
            </a:r>
            <a:endParaRPr lang="en-US" sz="3600" dirty="0">
              <a:solidFill>
                <a:srgbClr val="FF0000"/>
              </a:solidFill>
              <a:latin typeface="+mj-lt"/>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36567" y="634162"/>
            <a:ext cx="11640166" cy="6315244"/>
            <a:chOff x="636567" y="634162"/>
            <a:chExt cx="11640166" cy="6315244"/>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7" y="634162"/>
              <a:ext cx="5064981" cy="5897312"/>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8987410" y="3009026"/>
              <a:ext cx="1934005" cy="2654235"/>
            </a:xfrm>
            <a:prstGeom prst="rect">
              <a:avLst/>
            </a:prstGeom>
          </p:spPr>
        </p:pic>
        <p:pic>
          <p:nvPicPr>
            <p:cNvPr id="13" name="图片 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6438966" y="5181373"/>
              <a:ext cx="4470400" cy="1768033"/>
            </a:xfrm>
            <a:prstGeom prst="rect">
              <a:avLst/>
            </a:prstGeom>
          </p:spPr>
        </p:pic>
        <p:pic>
          <p:nvPicPr>
            <p:cNvPr id="14"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606163" y="987490"/>
              <a:ext cx="7994928" cy="4528321"/>
            </a:xfrm>
            <a:prstGeom prst="rect">
              <a:avLst/>
            </a:prstGeom>
          </p:spPr>
        </p:pic>
        <p:pic>
          <p:nvPicPr>
            <p:cNvPr id="15"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10423549" y="1675533"/>
              <a:ext cx="1853184" cy="5055616"/>
            </a:xfrm>
            <a:prstGeom prst="rect">
              <a:avLst/>
            </a:prstGeom>
          </p:spPr>
        </p:pic>
      </p:grpSp>
      <p:sp>
        <p:nvSpPr>
          <p:cNvPr id="16" name="Rectangle 15"/>
          <p:cNvSpPr/>
          <p:nvPr/>
        </p:nvSpPr>
        <p:spPr>
          <a:xfrm>
            <a:off x="3962085" y="2803405"/>
            <a:ext cx="4033490" cy="104797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2</a:t>
            </a:r>
            <a:r>
              <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a:t>
            </a: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Biểu</a:t>
            </a:r>
            <a:r>
              <a:rPr kumimoji="0" lang="vi-VN" sz="5400" b="1" i="0" u="none" strike="noStrike" kern="1200" cap="none" spc="0" normalizeH="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hiện</a:t>
            </a:r>
            <a:endPar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36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28210" y="2199996"/>
            <a:ext cx="4209127" cy="2301311"/>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574574"/>
            <a:ext cx="3663128" cy="1552926"/>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dirty="0" err="1">
                <a:solidFill>
                  <a:srgbClr val="3333CC"/>
                </a:solidFill>
                <a:latin typeface="#9Slide07 Marbelia Regular" panose="02000500000000000000" pitchFamily="2" charset="0"/>
                <a:ea typeface="Arial Unicode MS"/>
              </a:rPr>
              <a:t>Đạ</a:t>
            </a:r>
            <a:r>
              <a:rPr lang="it-IT" sz="2531" dirty="0">
                <a:solidFill>
                  <a:srgbClr val="3333CC"/>
                </a:solidFill>
                <a:latin typeface="#9Slide07 Marbelia Regular" panose="02000500000000000000" pitchFamily="2" charset="0"/>
                <a:ea typeface="Arial Unicode MS"/>
              </a:rPr>
              <a:t>i di</a:t>
            </a:r>
            <a:r>
              <a:rPr lang="en-US" sz="2531" dirty="0" err="1">
                <a:solidFill>
                  <a:srgbClr val="3333CC"/>
                </a:solidFill>
                <a:latin typeface="#9Slide07 Marbelia Regular" panose="02000500000000000000" pitchFamily="2" charset="0"/>
                <a:ea typeface="Arial Unicode MS"/>
              </a:rPr>
              <a:t>ện</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hai</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đội</a:t>
            </a:r>
            <a:r>
              <a:rPr lang="en-US" sz="2531" dirty="0">
                <a:solidFill>
                  <a:srgbClr val="3333CC"/>
                </a:solidFill>
                <a:latin typeface="#9Slide07 Marbelia Regular" panose="02000500000000000000" pitchFamily="2" charset="0"/>
                <a:ea typeface="Arial Unicode MS"/>
              </a:rPr>
              <a:t> l</a:t>
            </a:r>
            <a:r>
              <a:rPr lang="fr-FR" sz="2531" dirty="0">
                <a:solidFill>
                  <a:srgbClr val="3333CC"/>
                </a:solidFill>
                <a:latin typeface="#9Slide07 Marbelia Regular" panose="02000500000000000000" pitchFamily="2" charset="0"/>
                <a:ea typeface="Arial Unicode MS"/>
              </a:rPr>
              <a:t>ê</a:t>
            </a:r>
            <a:r>
              <a:rPr lang="en-US" sz="2531" dirty="0">
                <a:solidFill>
                  <a:srgbClr val="3333CC"/>
                </a:solidFill>
                <a:latin typeface="#9Slide07 Marbelia Regular" panose="02000500000000000000" pitchFamily="2" charset="0"/>
                <a:ea typeface="Arial Unicode MS"/>
              </a:rPr>
              <a:t>n </a:t>
            </a:r>
            <a:r>
              <a:rPr lang="en-US" sz="2531" dirty="0" err="1">
                <a:solidFill>
                  <a:srgbClr val="3333CC"/>
                </a:solidFill>
                <a:latin typeface="#9Slide07 Marbelia Regular" panose="02000500000000000000" pitchFamily="2" charset="0"/>
                <a:ea typeface="Arial Unicode MS"/>
              </a:rPr>
              <a:t>bả</a:t>
            </a:r>
            <a:r>
              <a:rPr lang="nl-NL" sz="2531" dirty="0">
                <a:solidFill>
                  <a:srgbClr val="3333CC"/>
                </a:solidFill>
                <a:latin typeface="#9Slide07 Marbelia Regular" panose="02000500000000000000" pitchFamily="2" charset="0"/>
                <a:ea typeface="Arial Unicode MS"/>
              </a:rPr>
              <a:t>ng v</a:t>
            </a:r>
            <a:r>
              <a:rPr lang="fr-FR" sz="2531" dirty="0">
                <a:solidFill>
                  <a:srgbClr val="3333CC"/>
                </a:solidFill>
                <a:latin typeface="#9Slide07 Marbelia Regular" panose="02000500000000000000" pitchFamily="2" charset="0"/>
                <a:ea typeface="Arial Unicode MS"/>
              </a:rPr>
              <a:t>à </a:t>
            </a:r>
            <a:r>
              <a:rPr lang="en-US" sz="2531" dirty="0" err="1">
                <a:solidFill>
                  <a:srgbClr val="3333CC"/>
                </a:solidFill>
                <a:latin typeface="#9Slide07 Marbelia Regular" panose="02000500000000000000" pitchFamily="2" charset="0"/>
                <a:ea typeface="Arial Unicode MS"/>
              </a:rPr>
              <a:t>viết</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dán</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những</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biểu</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hiện</a:t>
            </a:r>
            <a:r>
              <a:rPr lang="en-US" sz="2531" dirty="0">
                <a:solidFill>
                  <a:srgbClr val="3333CC"/>
                </a:solidFill>
                <a:latin typeface="#9Slide07 Marbelia Regular" panose="02000500000000000000" pitchFamily="2" charset="0"/>
                <a:ea typeface="Arial Unicode MS"/>
              </a:rPr>
              <a:t> </a:t>
            </a:r>
            <a:r>
              <a:rPr lang="en-US" sz="2531" dirty="0" err="1">
                <a:solidFill>
                  <a:srgbClr val="3333CC"/>
                </a:solidFill>
                <a:latin typeface="#9Slide07 Marbelia Regular" panose="02000500000000000000" pitchFamily="2" charset="0"/>
                <a:ea typeface="Arial Unicode MS"/>
              </a:rPr>
              <a:t>của</a:t>
            </a:r>
            <a:r>
              <a:rPr lang="en-US" sz="2531" dirty="0">
                <a:solidFill>
                  <a:srgbClr val="3333CC"/>
                </a:solidFill>
                <a:latin typeface="#9Slide07 Marbelia Regular" panose="02000500000000000000" pitchFamily="2" charset="0"/>
                <a:ea typeface="Arial Unicode MS"/>
              </a:rPr>
              <a:t> </a:t>
            </a:r>
            <a:r>
              <a:rPr lang="vi-VN" sz="2531" dirty="0">
                <a:solidFill>
                  <a:srgbClr val="3333CC"/>
                </a:solidFill>
                <a:latin typeface="#9Slide07 Marbelia Regular" panose="02000500000000000000" pitchFamily="2" charset="0"/>
                <a:ea typeface="Arial Unicode MS"/>
              </a:rPr>
              <a:t>Tự chủ </a:t>
            </a:r>
            <a:r>
              <a:rPr lang="en-US" sz="2531" dirty="0" err="1">
                <a:solidFill>
                  <a:srgbClr val="3333CC"/>
                </a:solidFill>
                <a:latin typeface="#9Slide07 Marbelia Regular" panose="02000500000000000000" pitchFamily="2" charset="0"/>
                <a:ea typeface="Arial Unicode MS"/>
              </a:rPr>
              <a:t>trong</a:t>
            </a:r>
            <a:r>
              <a:rPr lang="en-US" sz="2531" dirty="0">
                <a:solidFill>
                  <a:srgbClr val="3333CC"/>
                </a:solidFill>
                <a:latin typeface="#9Slide07 Marbelia Regular" panose="02000500000000000000" pitchFamily="2" charset="0"/>
                <a:ea typeface="Arial Unicode MS"/>
              </a:rPr>
              <a:t> </a:t>
            </a:r>
            <a:r>
              <a:rPr lang="vi-VN" sz="2531" dirty="0">
                <a:solidFill>
                  <a:srgbClr val="3333CC"/>
                </a:solidFill>
                <a:latin typeface="#9Slide07 Marbelia Regular" panose="02000500000000000000" pitchFamily="2" charset="0"/>
                <a:ea typeface="Arial Unicode MS"/>
              </a:rPr>
              <a:t>thời gian </a:t>
            </a:r>
            <a:r>
              <a:rPr lang="en-US" sz="2531" dirty="0">
                <a:solidFill>
                  <a:srgbClr val="3333CC"/>
                </a:solidFill>
                <a:latin typeface="#9Slide07 Marbelia Regular" panose="02000500000000000000" pitchFamily="2" charset="0"/>
                <a:ea typeface="Arial Unicode MS"/>
              </a:rPr>
              <a:t>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a:t>
            </a:r>
            <a:r>
              <a:rPr lang="vi-VN" altLang="en-US" sz="4400" b="1" dirty="0">
                <a:solidFill>
                  <a:srgbClr val="FF0000"/>
                </a:solidFill>
                <a:latin typeface="#9Slide05 Fourth" panose="00000500000000000000" pitchFamily="2" charset="0"/>
                <a:ea typeface="Helvetica Neue"/>
                <a:cs typeface="Helvetica Neue"/>
              </a:rPr>
              <a:t>TỰ CHỦ</a:t>
            </a:r>
            <a:r>
              <a:rPr lang="en-US" altLang="en-US" sz="4400" b="1" dirty="0">
                <a:solidFill>
                  <a:srgbClr val="FF0000"/>
                </a:solidFill>
                <a:latin typeface="#9Slide05 Fourth" panose="00000500000000000000" pitchFamily="2" charset="0"/>
                <a:ea typeface="Helvetica Neue"/>
                <a:cs typeface="Helvetica Neue"/>
              </a:rPr>
              <a:t>”</a:t>
            </a:r>
            <a:endParaRPr lang="en-SG" altLang="en-US" sz="4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101416" y="714978"/>
            <a:ext cx="2939444" cy="200943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3939147"/>
            <a:ext cx="1697037" cy="433387"/>
          </a:xfrm>
        </p:spPr>
        <p:txBody>
          <a:bodyPr rtlCol="0">
            <a:normAutofit fontScale="85000" lnSpcReduction="20000"/>
          </a:bodyPr>
          <a:lstStyle/>
          <a:p>
            <a:pPr eaLnBrk="1" fontAlgn="auto" hangingPunct="1">
              <a:spcAft>
                <a:spcPts val="0"/>
              </a:spcAft>
              <a:defRPr/>
            </a:pPr>
            <a:r>
              <a:rPr lang="en-US" altLang="en-US" dirty="0" err="1">
                <a:solidFill>
                  <a:prstClr val="black"/>
                </a:solidFill>
                <a:latin typeface="#9Slide05 SVNTradeMark" panose="02000000000000000000" pitchFamily="2" charset="0"/>
                <a:cs typeface="Times New Roman" panose="02020603050405020304" pitchFamily="18" charset="0"/>
              </a:rPr>
              <a:t>Tự</a:t>
            </a:r>
            <a:r>
              <a:rPr lang="en-US" altLang="en-US" dirty="0">
                <a:solidFill>
                  <a:prstClr val="black"/>
                </a:solidFill>
                <a:latin typeface="#9Slide05 SVNTradeMark" panose="02000000000000000000" pitchFamily="2" charset="0"/>
                <a:cs typeface="Times New Roman" panose="02020603050405020304" pitchFamily="18" charset="0"/>
              </a:rPr>
              <a:t> tin</a:t>
            </a:r>
            <a:endParaRPr lang="en-US" dirty="0">
              <a:solidFill>
                <a:schemeClr val="tx1"/>
              </a:solidFill>
              <a:latin typeface="#9Slide05 SVNTradeMark" panose="02000000000000000000" pitchFamily="2" charset="0"/>
              <a:cs typeface="Times New Roman" pitchFamily="18" charset="0"/>
            </a:endParaRPr>
          </a:p>
        </p:txBody>
      </p:sp>
      <p:sp>
        <p:nvSpPr>
          <p:cNvPr id="42002" name="Subtitle 19"/>
          <p:cNvSpPr txBox="1">
            <a:spLocks/>
          </p:cNvSpPr>
          <p:nvPr/>
        </p:nvSpPr>
        <p:spPr bwMode="auto">
          <a:xfrm rot="-2831555">
            <a:off x="6004137" y="1307134"/>
            <a:ext cx="284161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5 SVNTradeMark" panose="02000000000000000000" pitchFamily="2" charset="0"/>
                <a:cs typeface="Times New Roman" panose="02020603050405020304" pitchFamily="18" charset="0"/>
              </a:rPr>
              <a:t>Không</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hoang</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mang</a:t>
            </a:r>
            <a:endParaRPr lang="en-US" altLang="en-US" sz="2400" dirty="0">
              <a:solidFill>
                <a:prstClr val="black"/>
              </a:solidFill>
              <a:latin typeface="#9Slide05 SVNTradeMark" panose="02000000000000000000" pitchFamily="2"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7 Marbelia Regular" panose="02000500000000000000" pitchFamily="2" charset="0"/>
                <a:cs typeface="Times New Roman" panose="02020603050405020304" pitchFamily="18" charset="0"/>
              </a:rPr>
              <a:t>Lịch</a:t>
            </a:r>
            <a:r>
              <a:rPr lang="en-US" altLang="en-US" sz="2400" dirty="0">
                <a:solidFill>
                  <a:prstClr val="black"/>
                </a:solidFill>
                <a:latin typeface="#9Slide07 Marbelia Regular" panose="02000500000000000000" pitchFamily="2" charset="0"/>
                <a:cs typeface="Times New Roman" panose="02020603050405020304" pitchFamily="18" charset="0"/>
              </a:rPr>
              <a:t> </a:t>
            </a:r>
            <a:r>
              <a:rPr lang="en-US" altLang="en-US" sz="2400" dirty="0" err="1">
                <a:solidFill>
                  <a:prstClr val="black"/>
                </a:solidFill>
                <a:latin typeface="#9Slide07 Marbelia Regular" panose="02000500000000000000" pitchFamily="2" charset="0"/>
                <a:cs typeface="Times New Roman" panose="02020603050405020304" pitchFamily="18" charset="0"/>
              </a:rPr>
              <a:t>sự</a:t>
            </a:r>
            <a:endParaRPr lang="en-US" altLang="en-US" sz="2400" dirty="0">
              <a:solidFill>
                <a:prstClr val="black"/>
              </a:solidFill>
              <a:latin typeface="#9Slide07 Marbelia Regular" panose="02000500000000000000" pitchFamily="2"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7 Marbelia Regular" panose="02000500000000000000" pitchFamily="2" charset="0"/>
                <a:cs typeface="Times New Roman" panose="02020603050405020304" pitchFamily="18" charset="0"/>
              </a:rPr>
              <a:t>Điềm</a:t>
            </a:r>
            <a:r>
              <a:rPr lang="en-US" altLang="en-US" sz="2400" dirty="0">
                <a:solidFill>
                  <a:prstClr val="black"/>
                </a:solidFill>
                <a:latin typeface="#9Slide07 Marbelia Regular" panose="02000500000000000000" pitchFamily="2" charset="0"/>
                <a:cs typeface="Times New Roman" panose="02020603050405020304" pitchFamily="18" charset="0"/>
              </a:rPr>
              <a:t> </a:t>
            </a:r>
            <a:r>
              <a:rPr lang="en-US" altLang="en-US" sz="2400" dirty="0" err="1">
                <a:solidFill>
                  <a:prstClr val="black"/>
                </a:solidFill>
                <a:latin typeface="#9Slide07 Marbelia Regular" panose="02000500000000000000" pitchFamily="2" charset="0"/>
                <a:cs typeface="Times New Roman" panose="02020603050405020304" pitchFamily="18" charset="0"/>
              </a:rPr>
              <a:t>tĩnh</a:t>
            </a:r>
            <a:r>
              <a:rPr lang="en-US" altLang="en-US" sz="2400" dirty="0">
                <a:solidFill>
                  <a:prstClr val="black"/>
                </a:solidFill>
                <a:latin typeface="#9Slide07 Marbelia Regular" panose="02000500000000000000" pitchFamily="2" charset="0"/>
                <a:cs typeface="Times New Roman" panose="02020603050405020304" pitchFamily="18" charset="0"/>
              </a:rPr>
              <a:t> </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7 Marbelia Regular" panose="02000500000000000000" pitchFamily="2" charset="0"/>
                <a:cs typeface="Times New Roman" panose="02020603050405020304" pitchFamily="18" charset="0"/>
              </a:rPr>
              <a:t>Có</a:t>
            </a:r>
            <a:r>
              <a:rPr lang="en-US" altLang="en-US" sz="2400" dirty="0">
                <a:solidFill>
                  <a:prstClr val="black"/>
                </a:solidFill>
                <a:latin typeface="#9Slide07 Marbelia Regular" panose="02000500000000000000" pitchFamily="2" charset="0"/>
                <a:cs typeface="Times New Roman" panose="02020603050405020304" pitchFamily="18" charset="0"/>
              </a:rPr>
              <a:t> </a:t>
            </a:r>
            <a:r>
              <a:rPr lang="en-US" altLang="en-US" sz="2400" dirty="0" err="1">
                <a:solidFill>
                  <a:prstClr val="black"/>
                </a:solidFill>
                <a:latin typeface="#9Slide07 Marbelia Regular" panose="02000500000000000000" pitchFamily="2" charset="0"/>
                <a:cs typeface="Times New Roman" panose="02020603050405020304" pitchFamily="18" charset="0"/>
              </a:rPr>
              <a:t>văn</a:t>
            </a:r>
            <a:r>
              <a:rPr lang="en-US" altLang="en-US" sz="2400" dirty="0">
                <a:solidFill>
                  <a:prstClr val="black"/>
                </a:solidFill>
                <a:latin typeface="#9Slide07 Marbelia Regular" panose="02000500000000000000" pitchFamily="2" charset="0"/>
                <a:cs typeface="Times New Roman" panose="02020603050405020304" pitchFamily="18" charset="0"/>
              </a:rPr>
              <a:t> </a:t>
            </a:r>
            <a:r>
              <a:rPr lang="en-US" altLang="en-US" sz="2400" dirty="0" err="1">
                <a:solidFill>
                  <a:prstClr val="black"/>
                </a:solidFill>
                <a:latin typeface="#9Slide07 Marbelia Regular" panose="02000500000000000000" pitchFamily="2" charset="0"/>
                <a:cs typeface="Times New Roman" panose="02020603050405020304" pitchFamily="18" charset="0"/>
              </a:rPr>
              <a:t>hóa</a:t>
            </a:r>
            <a:endParaRPr lang="en-US" altLang="en-US" sz="2400" dirty="0">
              <a:solidFill>
                <a:prstClr val="black"/>
              </a:solidFill>
              <a:latin typeface="#9Slide07 Marbelia Regular" panose="02000500000000000000" pitchFamily="2"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7 Marbelia Regular" panose="02000500000000000000" pitchFamily="2" charset="0"/>
                <a:cs typeface="Times New Roman" panose="02020603050405020304" pitchFamily="18" charset="0"/>
              </a:rPr>
              <a:t>Nhẹ</a:t>
            </a:r>
            <a:r>
              <a:rPr lang="en-US" altLang="en-US" sz="2400" dirty="0">
                <a:solidFill>
                  <a:prstClr val="black"/>
                </a:solidFill>
                <a:latin typeface="#9Slide07 Marbelia Regular" panose="02000500000000000000" pitchFamily="2" charset="0"/>
                <a:cs typeface="Times New Roman" panose="02020603050405020304" pitchFamily="18" charset="0"/>
              </a:rPr>
              <a:t> </a:t>
            </a:r>
            <a:r>
              <a:rPr lang="en-US" altLang="en-US" sz="2400" dirty="0" err="1">
                <a:solidFill>
                  <a:prstClr val="black"/>
                </a:solidFill>
                <a:latin typeface="#9Slide07 Marbelia Regular" panose="02000500000000000000" pitchFamily="2" charset="0"/>
                <a:cs typeface="Times New Roman" panose="02020603050405020304" pitchFamily="18" charset="0"/>
              </a:rPr>
              <a:t>nhàng</a:t>
            </a:r>
            <a:endParaRPr lang="en-US" altLang="en-US" sz="2400" dirty="0">
              <a:solidFill>
                <a:prstClr val="black"/>
              </a:solidFill>
              <a:latin typeface="#9Slide07 Marbelia Regular" panose="02000500000000000000" pitchFamily="2" charset="0"/>
              <a:cs typeface="Times New Roman" panose="02020603050405020304" pitchFamily="18" charset="0"/>
            </a:endParaRP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5 SVNTradeMark" panose="02000000000000000000" pitchFamily="2" charset="0"/>
                <a:cs typeface="Times New Roman" panose="02020603050405020304" pitchFamily="18" charset="0"/>
              </a:rPr>
              <a:t>Suy</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nghĩ</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kĩ</a:t>
            </a:r>
            <a:r>
              <a:rPr lang="en-US" altLang="en-US" sz="2400" dirty="0">
                <a:solidFill>
                  <a:prstClr val="black"/>
                </a:solidFill>
                <a:latin typeface="#9Slide05 SVNTradeMark" panose="02000000000000000000" pitchFamily="2" charset="0"/>
                <a:cs typeface="Times New Roman" panose="02020603050405020304" pitchFamily="18" charset="0"/>
              </a:rPr>
              <a:t>.</a:t>
            </a:r>
          </a:p>
        </p:txBody>
      </p:sp>
      <p:sp>
        <p:nvSpPr>
          <p:cNvPr id="39" name="Freeform 38"/>
          <p:cNvSpPr/>
          <p:nvPr/>
        </p:nvSpPr>
        <p:spPr bwMode="auto">
          <a:xfrm>
            <a:off x="5241044" y="96915"/>
            <a:ext cx="2807113" cy="1980240"/>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147059" y="875963"/>
            <a:ext cx="288750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5 SVNTradeMark" panose="02000000000000000000" pitchFamily="2" charset="0"/>
                <a:cs typeface="Times New Roman" panose="02020603050405020304" pitchFamily="18" charset="0"/>
              </a:rPr>
              <a:t>Tự</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điều</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chỉnh</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hành</a:t>
            </a:r>
            <a:r>
              <a:rPr lang="en-US" altLang="en-US" sz="2400" dirty="0">
                <a:solidFill>
                  <a:prstClr val="black"/>
                </a:solidFill>
                <a:latin typeface="#9Slide05 SVNTradeMark" panose="02000000000000000000" pitchFamily="2" charset="0"/>
                <a:cs typeface="Times New Roman" panose="02020603050405020304" pitchFamily="18" charset="0"/>
              </a:rPr>
              <a:t> vi</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494662"/>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err="1">
                <a:solidFill>
                  <a:prstClr val="black"/>
                </a:solidFill>
                <a:latin typeface="#9Slide05 SVNTradeMark" panose="02000000000000000000" pitchFamily="2" charset="0"/>
                <a:cs typeface="Times New Roman" panose="02020603050405020304" pitchFamily="18" charset="0"/>
              </a:rPr>
              <a:t>Bình</a:t>
            </a:r>
            <a:r>
              <a:rPr lang="en-US" altLang="en-US" dirty="0">
                <a:solidFill>
                  <a:prstClr val="black"/>
                </a:solidFill>
                <a:latin typeface="#9Slide05 SVNTradeMark" panose="02000000000000000000" pitchFamily="2" charset="0"/>
                <a:cs typeface="Times New Roman" panose="02020603050405020304" pitchFamily="18" charset="0"/>
              </a:rPr>
              <a:t> </a:t>
            </a:r>
            <a:r>
              <a:rPr lang="en-US" altLang="en-US" dirty="0" err="1">
                <a:solidFill>
                  <a:prstClr val="black"/>
                </a:solidFill>
                <a:latin typeface="#9Slide05 SVNTradeMark" panose="02000000000000000000" pitchFamily="2" charset="0"/>
                <a:cs typeface="Times New Roman" panose="02020603050405020304" pitchFamily="18" charset="0"/>
              </a:rPr>
              <a:t>tĩnh</a:t>
            </a:r>
            <a:endParaRPr lang="en-US" dirty="0">
              <a:solidFill>
                <a:schemeClr val="tx1"/>
              </a:solidFill>
              <a:latin typeface="#9Slide05 SVNTradeMark" panose="02000000000000000000" pitchFamily="2"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prstClr val="black"/>
                </a:solidFill>
                <a:latin typeface="#9Slide05 SVNTradeMark" panose="02000000000000000000" pitchFamily="2" charset="0"/>
                <a:cs typeface="Times New Roman" panose="02020603050405020304" pitchFamily="18" charset="0"/>
              </a:rPr>
              <a:t>Ôn</a:t>
            </a:r>
            <a:r>
              <a:rPr lang="en-US" dirty="0">
                <a:solidFill>
                  <a:prstClr val="black"/>
                </a:solidFill>
                <a:latin typeface="#9Slide05 SVNTradeMark" panose="02000000000000000000" pitchFamily="2" charset="0"/>
                <a:cs typeface="Times New Roman" panose="02020603050405020304" pitchFamily="18" charset="0"/>
              </a:rPr>
              <a:t> </a:t>
            </a:r>
            <a:r>
              <a:rPr lang="en-US" dirty="0" err="1">
                <a:solidFill>
                  <a:prstClr val="black"/>
                </a:solidFill>
                <a:latin typeface="#9Slide05 SVNTradeMark" panose="02000000000000000000" pitchFamily="2" charset="0"/>
                <a:cs typeface="Times New Roman" panose="02020603050405020304" pitchFamily="18" charset="0"/>
              </a:rPr>
              <a:t>tồn</a:t>
            </a:r>
            <a:endParaRPr lang="en-US" dirty="0">
              <a:solidFill>
                <a:schemeClr val="tx1"/>
              </a:solidFill>
              <a:latin typeface="#9Slide05 SVNTradeMark" panose="02000000000000000000" pitchFamily="2"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9Slide05 SVNTradeMark" panose="02000000000000000000" pitchFamily="2" charset="0"/>
                <a:cs typeface="Times New Roman" panose="02020603050405020304" pitchFamily="18" charset="0"/>
              </a:rPr>
              <a:t>Đúng</a:t>
            </a:r>
            <a:r>
              <a:rPr lang="en-US" altLang="en-US" sz="2400" dirty="0">
                <a:solidFill>
                  <a:prstClr val="black"/>
                </a:solidFill>
                <a:latin typeface="#9Slide05 SVNTradeMark" panose="02000000000000000000" pitchFamily="2" charset="0"/>
                <a:cs typeface="Times New Roman" panose="02020603050405020304" pitchFamily="18" charset="0"/>
              </a:rPr>
              <a:t> </a:t>
            </a:r>
            <a:r>
              <a:rPr lang="en-US" altLang="en-US" sz="2400" dirty="0" err="1">
                <a:solidFill>
                  <a:prstClr val="black"/>
                </a:solidFill>
                <a:latin typeface="#9Slide05 SVNTradeMark" panose="02000000000000000000" pitchFamily="2" charset="0"/>
                <a:cs typeface="Times New Roman" panose="02020603050405020304" pitchFamily="18" charset="0"/>
              </a:rPr>
              <a:t>mực</a:t>
            </a:r>
            <a:endParaRPr lang="en-US" altLang="en-US" sz="2400" dirty="0">
              <a:solidFill>
                <a:prstClr val="black"/>
              </a:solidFill>
              <a:latin typeface="#9Slide05 SVNTradeMark" panose="02000000000000000000" pitchFamily="2" charset="0"/>
              <a:cs typeface="Times New Roman" panose="02020603050405020304" pitchFamily="18" charset="0"/>
            </a:endParaRPr>
          </a:p>
        </p:txBody>
      </p:sp>
      <p:sp>
        <p:nvSpPr>
          <p:cNvPr id="47" name="Freeform 46"/>
          <p:cNvSpPr/>
          <p:nvPr/>
        </p:nvSpPr>
        <p:spPr bwMode="auto">
          <a:xfrm rot="18265941">
            <a:off x="9537455" y="2670630"/>
            <a:ext cx="1832546" cy="2169696"/>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 name="Rectangle 1"/>
          <p:cNvSpPr/>
          <p:nvPr/>
        </p:nvSpPr>
        <p:spPr>
          <a:xfrm>
            <a:off x="9480093" y="3358793"/>
            <a:ext cx="221086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prstClr val="black"/>
                </a:solidFill>
                <a:effectLst/>
                <a:uLnTx/>
                <a:uFillTx/>
                <a:latin typeface="#9Slide05 SVNTradeMark" panose="02000000000000000000" pitchFamily="2" charset="0"/>
                <a:ea typeface="Times New Roman" panose="02020603050405020304" pitchFamily="18" charset="0"/>
                <a:cs typeface=".VnArabiaH" panose="020B7200000000000000" pitchFamily="34" charset="0"/>
              </a:rPr>
              <a:t>kiềm chế cảm xúc</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5197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9667</TotalTime>
  <Words>1563</Words>
  <Application>Microsoft Office PowerPoint</Application>
  <PresentationFormat>Widescreen</PresentationFormat>
  <Paragraphs>132</Paragraphs>
  <Slides>21</Slides>
  <Notes>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21</vt:i4>
      </vt:variant>
    </vt:vector>
  </HeadingPairs>
  <TitlesOfParts>
    <vt:vector size="36" baseType="lpstr">
      <vt:lpstr>#9Slide05 Fourth</vt:lpstr>
      <vt:lpstr>#9Slide05 Kathya</vt:lpstr>
      <vt:lpstr>#9Slide05 SVNTradeMark</vt:lpstr>
      <vt:lpstr>#9Slide06 SVNSlow Attack</vt:lpstr>
      <vt:lpstr>#9Slide07 Marbelia Regular</vt:lpstr>
      <vt:lpstr>Arial</vt:lpstr>
      <vt:lpstr>Calibri</vt:lpstr>
      <vt:lpstr>Calibri Light</vt:lpstr>
      <vt:lpstr>Times New Roman</vt:lpstr>
      <vt:lpstr>Office Theme</vt:lpstr>
      <vt:lpstr>1_Office Theme</vt:lpstr>
      <vt:lpstr>2_Office Theme</vt:lpstr>
      <vt:lpstr>24_Office Theme</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177</cp:revision>
  <dcterms:created xsi:type="dcterms:W3CDTF">2021-06-28T15:32:15Z</dcterms:created>
  <dcterms:modified xsi:type="dcterms:W3CDTF">2024-04-01T11:39:47Z</dcterms:modified>
</cp:coreProperties>
</file>