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306" r:id="rId3"/>
    <p:sldId id="314" r:id="rId4"/>
    <p:sldId id="257" r:id="rId5"/>
    <p:sldId id="258" r:id="rId6"/>
    <p:sldId id="315" r:id="rId7"/>
    <p:sldId id="303" r:id="rId8"/>
    <p:sldId id="262" r:id="rId9"/>
    <p:sldId id="304" r:id="rId10"/>
    <p:sldId id="316" r:id="rId11"/>
    <p:sldId id="317" r:id="rId12"/>
    <p:sldId id="278" r:id="rId13"/>
    <p:sldId id="300" r:id="rId14"/>
    <p:sldId id="318" r:id="rId15"/>
    <p:sldId id="319" r:id="rId16"/>
    <p:sldId id="320" r:id="rId17"/>
    <p:sldId id="322" r:id="rId18"/>
    <p:sldId id="323" r:id="rId19"/>
    <p:sldId id="324" r:id="rId20"/>
    <p:sldId id="325" r:id="rId21"/>
    <p:sldId id="301" r:id="rId22"/>
    <p:sldId id="326" r:id="rId23"/>
    <p:sldId id="327" r:id="rId24"/>
    <p:sldId id="328" r:id="rId25"/>
    <p:sldId id="329" r:id="rId26"/>
    <p:sldId id="330" r:id="rId27"/>
    <p:sldId id="331" r:id="rId28"/>
    <p:sldId id="332" r:id="rId29"/>
    <p:sldId id="302" r:id="rId30"/>
    <p:sldId id="333" r:id="rId31"/>
    <p:sldId id="311" r:id="rId32"/>
    <p:sldId id="334" r:id="rId33"/>
    <p:sldId id="261" r:id="rId34"/>
    <p:sldId id="265" r:id="rId35"/>
  </p:sldIdLst>
  <p:sldSz cx="18288000" cy="10287000"/>
  <p:notesSz cx="6858000" cy="9144000"/>
  <p:embeddedFontLst>
    <p:embeddedFont>
      <p:font typeface="Calibri" panose="020F0502020204030204" pitchFamily="34" charset="0"/>
      <p:regular r:id="rId37"/>
      <p:bold r:id="rId38"/>
      <p:italic r:id="rId39"/>
      <p:boldItalic r:id="rId40"/>
    </p:embeddedFont>
    <p:embeddedFont>
      <p:font typeface="Tahoma" panose="020B0604030504040204" pitchFamily="34" charset="0"/>
      <p:regular r:id="rId41"/>
      <p:bold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562B"/>
    <a:srgbClr val="FFF2CD"/>
    <a:srgbClr val="DAC2CF"/>
    <a:srgbClr val="FFEBB3"/>
    <a:srgbClr val="FFE393"/>
    <a:srgbClr val="FFF9EC"/>
    <a:srgbClr val="000000"/>
    <a:srgbClr val="FFDD7D"/>
    <a:srgbClr val="FFD762"/>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09" autoAdjust="0"/>
    <p:restoredTop sz="94622" autoAdjust="0"/>
  </p:normalViewPr>
  <p:slideViewPr>
    <p:cSldViewPr>
      <p:cViewPr varScale="1">
        <p:scale>
          <a:sx n="55" d="100"/>
          <a:sy n="55" d="100"/>
        </p:scale>
        <p:origin x="86" y="-2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F4E28-C28E-46D5-849C-D4D65BDF0FA8}" type="datetimeFigureOut">
              <a:rPr lang="en-US" smtClean="0"/>
              <a:t>12/11/2023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CCB38-9FCE-4FC2-9409-6DA76D1EB827}" type="slidenum">
              <a:rPr lang="en-US" smtClean="0"/>
              <a:t>‹#›</a:t>
            </a:fld>
            <a:endParaRPr lang="en-US"/>
          </a:p>
        </p:txBody>
      </p:sp>
    </p:spTree>
    <p:extLst>
      <p:ext uri="{BB962C8B-B14F-4D97-AF65-F5344CB8AC3E}">
        <p14:creationId xmlns:p14="http://schemas.microsoft.com/office/powerpoint/2010/main" val="1725483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CCB38-9FCE-4FC2-9409-6DA76D1EB827}" type="slidenum">
              <a:rPr lang="en-US" smtClean="0"/>
              <a:t>2</a:t>
            </a:fld>
            <a:endParaRPr lang="en-US"/>
          </a:p>
        </p:txBody>
      </p:sp>
    </p:spTree>
    <p:extLst>
      <p:ext uri="{BB962C8B-B14F-4D97-AF65-F5344CB8AC3E}">
        <p14:creationId xmlns:p14="http://schemas.microsoft.com/office/powerpoint/2010/main" val="3405558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CCB38-9FCE-4FC2-9409-6DA76D1EB827}" type="slidenum">
              <a:rPr lang="en-US" smtClean="0"/>
              <a:t>24</a:t>
            </a:fld>
            <a:endParaRPr lang="en-US"/>
          </a:p>
        </p:txBody>
      </p:sp>
    </p:spTree>
    <p:extLst>
      <p:ext uri="{BB962C8B-B14F-4D97-AF65-F5344CB8AC3E}">
        <p14:creationId xmlns:p14="http://schemas.microsoft.com/office/powerpoint/2010/main" val="397515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CCB38-9FCE-4FC2-9409-6DA76D1EB827}" type="slidenum">
              <a:rPr lang="en-US" smtClean="0"/>
              <a:t>3</a:t>
            </a:fld>
            <a:endParaRPr lang="en-US"/>
          </a:p>
        </p:txBody>
      </p:sp>
    </p:spTree>
    <p:extLst>
      <p:ext uri="{BB962C8B-B14F-4D97-AF65-F5344CB8AC3E}">
        <p14:creationId xmlns:p14="http://schemas.microsoft.com/office/powerpoint/2010/main" val="396241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7CB8AE5B-E367-4D63-8AA5-EB7753FD2A52}" type="slidenum">
              <a:rPr lang="en-US" smtClean="0"/>
              <a:t>15</a:t>
            </a:fld>
            <a:endParaRPr lang="en-US"/>
          </a:p>
        </p:txBody>
      </p:sp>
    </p:spTree>
    <p:extLst>
      <p:ext uri="{BB962C8B-B14F-4D97-AF65-F5344CB8AC3E}">
        <p14:creationId xmlns:p14="http://schemas.microsoft.com/office/powerpoint/2010/main" val="189607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a:t>
            </a:r>
            <a:endParaRPr lang="en-US"/>
          </a:p>
        </p:txBody>
      </p:sp>
      <p:sp>
        <p:nvSpPr>
          <p:cNvPr id="4" name="Slide Number Placeholder 3"/>
          <p:cNvSpPr>
            <a:spLocks noGrp="1"/>
          </p:cNvSpPr>
          <p:nvPr>
            <p:ph type="sldNum" sz="quarter" idx="10"/>
          </p:nvPr>
        </p:nvSpPr>
        <p:spPr/>
        <p:txBody>
          <a:bodyPr/>
          <a:lstStyle/>
          <a:p>
            <a:fld id="{7CB8AE5B-E367-4D63-8AA5-EB7753FD2A52}" type="slidenum">
              <a:rPr lang="en-US" smtClean="0"/>
              <a:t>16</a:t>
            </a:fld>
            <a:endParaRPr lang="en-US"/>
          </a:p>
        </p:txBody>
      </p:sp>
    </p:spTree>
    <p:extLst>
      <p:ext uri="{BB962C8B-B14F-4D97-AF65-F5344CB8AC3E}">
        <p14:creationId xmlns:p14="http://schemas.microsoft.com/office/powerpoint/2010/main" val="208763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t>
            </a:r>
            <a:endParaRPr lang="en-US"/>
          </a:p>
        </p:txBody>
      </p:sp>
      <p:sp>
        <p:nvSpPr>
          <p:cNvPr id="4" name="Slide Number Placeholder 3"/>
          <p:cNvSpPr>
            <a:spLocks noGrp="1"/>
          </p:cNvSpPr>
          <p:nvPr>
            <p:ph type="sldNum" sz="quarter" idx="10"/>
          </p:nvPr>
        </p:nvSpPr>
        <p:spPr/>
        <p:txBody>
          <a:bodyPr/>
          <a:lstStyle/>
          <a:p>
            <a:fld id="{7CB8AE5B-E367-4D63-8AA5-EB7753FD2A52}" type="slidenum">
              <a:rPr lang="en-US" smtClean="0"/>
              <a:t>17</a:t>
            </a:fld>
            <a:endParaRPr lang="en-US"/>
          </a:p>
        </p:txBody>
      </p:sp>
    </p:spTree>
    <p:extLst>
      <p:ext uri="{BB962C8B-B14F-4D97-AF65-F5344CB8AC3E}">
        <p14:creationId xmlns:p14="http://schemas.microsoft.com/office/powerpoint/2010/main" val="403863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t>
            </a:r>
            <a:endParaRPr lang="en-US"/>
          </a:p>
        </p:txBody>
      </p:sp>
      <p:sp>
        <p:nvSpPr>
          <p:cNvPr id="4" name="Slide Number Placeholder 3"/>
          <p:cNvSpPr>
            <a:spLocks noGrp="1"/>
          </p:cNvSpPr>
          <p:nvPr>
            <p:ph type="sldNum" sz="quarter" idx="10"/>
          </p:nvPr>
        </p:nvSpPr>
        <p:spPr/>
        <p:txBody>
          <a:bodyPr/>
          <a:lstStyle/>
          <a:p>
            <a:fld id="{7CB8AE5B-E367-4D63-8AA5-EB7753FD2A52}" type="slidenum">
              <a:rPr lang="en-US" smtClean="0"/>
              <a:t>18</a:t>
            </a:fld>
            <a:endParaRPr lang="en-US"/>
          </a:p>
        </p:txBody>
      </p:sp>
    </p:spTree>
    <p:extLst>
      <p:ext uri="{BB962C8B-B14F-4D97-AF65-F5344CB8AC3E}">
        <p14:creationId xmlns:p14="http://schemas.microsoft.com/office/powerpoint/2010/main" val="4025459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a:t>
            </a:r>
            <a:endParaRPr lang="en-US"/>
          </a:p>
        </p:txBody>
      </p:sp>
      <p:sp>
        <p:nvSpPr>
          <p:cNvPr id="4" name="Slide Number Placeholder 3"/>
          <p:cNvSpPr>
            <a:spLocks noGrp="1"/>
          </p:cNvSpPr>
          <p:nvPr>
            <p:ph type="sldNum" sz="quarter" idx="10"/>
          </p:nvPr>
        </p:nvSpPr>
        <p:spPr/>
        <p:txBody>
          <a:bodyPr/>
          <a:lstStyle/>
          <a:p>
            <a:fld id="{7CB8AE5B-E367-4D63-8AA5-EB7753FD2A52}" type="slidenum">
              <a:rPr lang="en-US" smtClean="0"/>
              <a:t>19</a:t>
            </a:fld>
            <a:endParaRPr lang="en-US"/>
          </a:p>
        </p:txBody>
      </p:sp>
    </p:spTree>
    <p:extLst>
      <p:ext uri="{BB962C8B-B14F-4D97-AF65-F5344CB8AC3E}">
        <p14:creationId xmlns:p14="http://schemas.microsoft.com/office/powerpoint/2010/main" val="800729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CCB38-9FCE-4FC2-9409-6DA76D1EB827}" type="slidenum">
              <a:rPr lang="en-US" smtClean="0"/>
              <a:t>22</a:t>
            </a:fld>
            <a:endParaRPr lang="en-US"/>
          </a:p>
        </p:txBody>
      </p:sp>
    </p:spTree>
    <p:extLst>
      <p:ext uri="{BB962C8B-B14F-4D97-AF65-F5344CB8AC3E}">
        <p14:creationId xmlns:p14="http://schemas.microsoft.com/office/powerpoint/2010/main" val="38009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CCB38-9FCE-4FC2-9409-6DA76D1EB827}" type="slidenum">
              <a:rPr lang="en-US" smtClean="0"/>
              <a:t>23</a:t>
            </a:fld>
            <a:endParaRPr lang="en-US"/>
          </a:p>
        </p:txBody>
      </p:sp>
    </p:spTree>
    <p:extLst>
      <p:ext uri="{BB962C8B-B14F-4D97-AF65-F5344CB8AC3E}">
        <p14:creationId xmlns:p14="http://schemas.microsoft.com/office/powerpoint/2010/main" val="2406602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2" Type="http://schemas.openxmlformats.org/officeDocument/2006/relationships/image" Target="../media/image1.png"/><Relationship Id="rId16" Type="http://schemas.openxmlformats.org/officeDocument/2006/relationships/image" Target="../media/image14.svg"/><Relationship Id="rId1" Type="http://schemas.openxmlformats.org/officeDocument/2006/relationships/slideLayout" Target="../slideLayouts/slideLayout7.xml"/><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75.svg"/><Relationship Id="rId12" Type="http://schemas.openxmlformats.org/officeDocument/2006/relationships/image" Target="../media/image24.png"/><Relationship Id="rId17" Type="http://schemas.openxmlformats.org/officeDocument/2006/relationships/image" Target="../media/image420.svg"/><Relationship Id="rId2" Type="http://schemas.openxmlformats.org/officeDocument/2006/relationships/image" Target="../media/image21.jpg"/><Relationship Id="rId16"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79.svg"/><Relationship Id="rId15" Type="http://schemas.openxmlformats.org/officeDocument/2006/relationships/image" Target="../media/image83.sv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2.png"/><Relationship Id="rId9" Type="http://schemas.openxmlformats.org/officeDocument/2006/relationships/image" Target="../media/image20.sv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75.svg"/><Relationship Id="rId12" Type="http://schemas.openxmlformats.org/officeDocument/2006/relationships/image" Target="../media/image24.png"/><Relationship Id="rId17" Type="http://schemas.openxmlformats.org/officeDocument/2006/relationships/image" Target="../media/image420.svg"/><Relationship Id="rId2" Type="http://schemas.openxmlformats.org/officeDocument/2006/relationships/image" Target="../media/image21.jpg"/><Relationship Id="rId16"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79.svg"/><Relationship Id="rId15" Type="http://schemas.openxmlformats.org/officeDocument/2006/relationships/image" Target="../media/image83.svg"/></Relationships>
</file>

<file path=ppt/slides/_rels/slide1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5.jpg"/><Relationship Id="rId5" Type="http://schemas.microsoft.com/office/2007/relationships/media" Target="../media/media3.mp3"/><Relationship Id="rId10" Type="http://schemas.openxmlformats.org/officeDocument/2006/relationships/notesSlide" Target="../notesSlides/notesSlide3.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5.jpg"/><Relationship Id="rId5" Type="http://schemas.microsoft.com/office/2007/relationships/media" Target="../media/media3.mp3"/><Relationship Id="rId10" Type="http://schemas.openxmlformats.org/officeDocument/2006/relationships/notesSlide" Target="../notesSlides/notesSlide4.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5.jpg"/><Relationship Id="rId5" Type="http://schemas.microsoft.com/office/2007/relationships/media" Target="../media/media3.mp3"/><Relationship Id="rId10" Type="http://schemas.openxmlformats.org/officeDocument/2006/relationships/notesSlide" Target="../notesSlides/notesSlide5.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5.jpg"/><Relationship Id="rId5" Type="http://schemas.microsoft.com/office/2007/relationships/media" Target="../media/media3.mp3"/><Relationship Id="rId10" Type="http://schemas.openxmlformats.org/officeDocument/2006/relationships/notesSlide" Target="../notesSlides/notesSlide6.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5.jpg"/><Relationship Id="rId5" Type="http://schemas.microsoft.com/office/2007/relationships/media" Target="../media/media3.mp3"/><Relationship Id="rId10" Type="http://schemas.openxmlformats.org/officeDocument/2006/relationships/notesSlide" Target="../notesSlides/notesSlide7.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6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8.svg"/><Relationship Id="rId4" Type="http://schemas.microsoft.com/office/2007/relationships/hdphoto" Target="../media/hdphoto1.wdp"/><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75.svg"/><Relationship Id="rId12" Type="http://schemas.openxmlformats.org/officeDocument/2006/relationships/image" Target="../media/image24.png"/><Relationship Id="rId17" Type="http://schemas.openxmlformats.org/officeDocument/2006/relationships/image" Target="../media/image420.svg"/><Relationship Id="rId2" Type="http://schemas.openxmlformats.org/officeDocument/2006/relationships/image" Target="../media/image21.jpg"/><Relationship Id="rId16"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79.svg"/><Relationship Id="rId15" Type="http://schemas.openxmlformats.org/officeDocument/2006/relationships/image" Target="../media/image83.svg"/></Relationships>
</file>

<file path=ppt/slides/_rels/slide21.xml.rels><?xml version="1.0" encoding="UTF-8" standalone="yes"?>
<Relationships xmlns="http://schemas.openxmlformats.org/package/2006/relationships"><Relationship Id="rId7" Type="http://schemas.openxmlformats.org/officeDocument/2006/relationships/image" Target="../media/image2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0.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s>
</file>

<file path=ppt/slides/_rels/slide25.xml.rels><?xml version="1.0" encoding="UTF-8" standalone="yes"?>
<Relationships xmlns="http://schemas.openxmlformats.org/package/2006/relationships"><Relationship Id="rId7" Type="http://schemas.openxmlformats.org/officeDocument/2006/relationships/image" Target="../media/image2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7" Type="http://schemas.openxmlformats.org/officeDocument/2006/relationships/image" Target="../media/image20.svg"/><Relationship Id="rId67" Type="http://schemas.openxmlformats.org/officeDocument/2006/relationships/image" Target="../media/image66.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8.sv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4.wdp"/><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39.png"/><Relationship Id="rId4" Type="http://schemas.openxmlformats.org/officeDocument/2006/relationships/image" Target="../media/image45.svg"/></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39.png"/><Relationship Id="rId4" Type="http://schemas.openxmlformats.org/officeDocument/2006/relationships/image" Target="../media/image45.svg"/></Relationships>
</file>

<file path=ppt/slides/_rels/slide3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81.svg"/><Relationship Id="rId3" Type="http://schemas.openxmlformats.org/officeDocument/2006/relationships/image" Target="../media/image71.svg"/><Relationship Id="rId7" Type="http://schemas.openxmlformats.org/officeDocument/2006/relationships/image" Target="../media/image75.svg"/><Relationship Id="rId12" Type="http://schemas.openxmlformats.org/officeDocument/2006/relationships/image" Target="../media/image45.png"/><Relationship Id="rId17" Type="http://schemas.openxmlformats.org/officeDocument/2006/relationships/image" Target="../media/image420.svg"/><Relationship Id="rId2" Type="http://schemas.openxmlformats.org/officeDocument/2006/relationships/image" Target="../media/image42.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9.svg"/><Relationship Id="rId5" Type="http://schemas.openxmlformats.org/officeDocument/2006/relationships/image" Target="../media/image73.svg"/><Relationship Id="rId15" Type="http://schemas.openxmlformats.org/officeDocument/2006/relationships/image" Target="../media/image83.svg"/><Relationship Id="rId10" Type="http://schemas.openxmlformats.org/officeDocument/2006/relationships/image" Target="../media/image23.png"/><Relationship Id="rId4" Type="http://schemas.openxmlformats.org/officeDocument/2006/relationships/image" Target="../media/image43.png"/><Relationship Id="rId9" Type="http://schemas.openxmlformats.org/officeDocument/2006/relationships/image" Target="../media/image77.svg"/><Relationship Id="rId14"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9.svg"/><Relationship Id="rId7" Type="http://schemas.openxmlformats.org/officeDocument/2006/relationships/image" Target="../media/image93.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95.svg"/><Relationship Id="rId5" Type="http://schemas.openxmlformats.org/officeDocument/2006/relationships/image" Target="../media/image91.svg"/><Relationship Id="rId10"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5.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1.svg"/><Relationship Id="rId4" Type="http://schemas.openxmlformats.org/officeDocument/2006/relationships/image" Target="../media/image18.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75.svg"/><Relationship Id="rId12" Type="http://schemas.openxmlformats.org/officeDocument/2006/relationships/image" Target="../media/image24.png"/><Relationship Id="rId17" Type="http://schemas.openxmlformats.org/officeDocument/2006/relationships/image" Target="../media/image420.svg"/><Relationship Id="rId2" Type="http://schemas.openxmlformats.org/officeDocument/2006/relationships/image" Target="../media/image21.jpg"/><Relationship Id="rId16"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79.svg"/><Relationship Id="rId15" Type="http://schemas.openxmlformats.org/officeDocument/2006/relationships/image" Target="../media/image83.sv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2.wdp"/><Relationship Id="rId7" Type="http://schemas.openxmlformats.org/officeDocument/2006/relationships/image" Target="../media/image610.svg"/><Relationship Id="rId2" Type="http://schemas.openxmlformats.org/officeDocument/2006/relationships/image" Target="../media/image26.png"/><Relationship Id="rId1" Type="http://schemas.openxmlformats.org/officeDocument/2006/relationships/slideLayout" Target="../slideLayouts/slideLayout7.xml"/><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51624" y="1310537"/>
            <a:ext cx="16784747" cy="7665926"/>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45846" y="79490"/>
            <a:ext cx="2935490" cy="3171943"/>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15509" y="1157194"/>
            <a:ext cx="3640128" cy="1998761"/>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64906" y="721882"/>
            <a:ext cx="1106028" cy="148732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80982">
            <a:off x="117007" y="8320102"/>
            <a:ext cx="3837133" cy="1360438"/>
          </a:xfrm>
          <a:prstGeom prst="rect">
            <a:avLst/>
          </a:prstGeom>
        </p:spPr>
      </p:pic>
      <p:grpSp>
        <p:nvGrpSpPr>
          <p:cNvPr id="4" name="Group 3"/>
          <p:cNvGrpSpPr/>
          <p:nvPr/>
        </p:nvGrpSpPr>
        <p:grpSpPr>
          <a:xfrm>
            <a:off x="14859000" y="7353299"/>
            <a:ext cx="2518910" cy="2655675"/>
            <a:chOff x="14419924" y="6754105"/>
            <a:chExt cx="2957986" cy="3254870"/>
          </a:xfrm>
        </p:grpSpPr>
        <p:pic>
          <p:nvPicPr>
            <p:cNvPr id="3"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28968">
              <a:off x="14419924" y="7040193"/>
              <a:ext cx="2957986" cy="2968782"/>
            </a:xfrm>
            <a:prstGeom prst="rect">
              <a:avLst/>
            </a:prstGeom>
          </p:spPr>
        </p:pic>
        <p:pic>
          <p:nvPicPr>
            <p:cNvPr id="14" name="Picture 3">
              <a:extLst>
                <a:ext uri="{FF2B5EF4-FFF2-40B4-BE49-F238E27FC236}">
                  <a16:creationId xmlns:a16="http://schemas.microsoft.com/office/drawing/2014/main" xmlns="" id="{D0535144-6002-4E7B-AB49-61B7F53B1E6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892392">
              <a:off x="15375480" y="6754105"/>
              <a:ext cx="1763157" cy="692039"/>
            </a:xfrm>
            <a:prstGeom prst="rect">
              <a:avLst/>
            </a:prstGeom>
          </p:spPr>
        </p:pic>
      </p:grpSp>
      <p:sp>
        <p:nvSpPr>
          <p:cNvPr id="15" name="TextBox 8"/>
          <p:cNvSpPr txBox="1"/>
          <p:nvPr/>
        </p:nvSpPr>
        <p:spPr>
          <a:xfrm>
            <a:off x="1375620" y="3454223"/>
            <a:ext cx="15536753" cy="3378554"/>
          </a:xfrm>
          <a:prstGeom prst="rect">
            <a:avLst/>
          </a:prstGeom>
        </p:spPr>
        <p:txBody>
          <a:bodyPr wrap="square" lIns="0" tIns="0" rIns="0" bIns="0" rtlCol="0" anchor="t">
            <a:spAutoFit/>
          </a:bodyPr>
          <a:lstStyle/>
          <a:p>
            <a:pPr algn="ctr">
              <a:lnSpc>
                <a:spcPct val="150000"/>
              </a:lnSpc>
            </a:pPr>
            <a:r>
              <a:rPr lang="en-US" sz="7800" b="1" dirty="0">
                <a:solidFill>
                  <a:srgbClr val="000000"/>
                </a:solidFill>
                <a:latin typeface="Arial" panose="020B0604020202020204" pitchFamily="34" charset="0"/>
                <a:cs typeface="Arial" panose="020B0604020202020204" pitchFamily="34" charset="0"/>
              </a:rPr>
              <a:t>CHÀO </a:t>
            </a:r>
            <a:r>
              <a:rPr lang="en-US" sz="7800" b="1" dirty="0" smtClean="0">
                <a:solidFill>
                  <a:srgbClr val="000000"/>
                </a:solidFill>
                <a:latin typeface="Arial" panose="020B0604020202020204" pitchFamily="34" charset="0"/>
                <a:cs typeface="Arial" panose="020B0604020202020204" pitchFamily="34" charset="0"/>
              </a:rPr>
              <a:t>CẢ LỚP! CHÀO MỪNG </a:t>
            </a:r>
            <a:r>
              <a:rPr lang="en-US" sz="7800" b="1" dirty="0">
                <a:solidFill>
                  <a:srgbClr val="000000"/>
                </a:solidFill>
                <a:latin typeface="Arial" panose="020B0604020202020204" pitchFamily="34" charset="0"/>
                <a:cs typeface="Arial" panose="020B0604020202020204" pitchFamily="34" charset="0"/>
              </a:rPr>
              <a:t>CÁC EM ĐẾN </a:t>
            </a:r>
            <a:r>
              <a:rPr lang="en-US" sz="7800" b="1" dirty="0" smtClean="0">
                <a:solidFill>
                  <a:srgbClr val="000000"/>
                </a:solidFill>
                <a:latin typeface="Arial" panose="020B0604020202020204" pitchFamily="34" charset="0"/>
                <a:cs typeface="Arial" panose="020B0604020202020204" pitchFamily="34" charset="0"/>
              </a:rPr>
              <a:t>BUỔI HỌC NÀY!</a:t>
            </a:r>
            <a:endParaRPr lang="en-US" sz="7800" b="1"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65993" y="265986"/>
            <a:ext cx="17556014" cy="975502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64208" y="114300"/>
            <a:ext cx="2223792" cy="2210515"/>
          </a:xfrm>
          <a:prstGeom prst="rect">
            <a:avLst/>
          </a:prstGeom>
        </p:spPr>
      </p:pic>
      <p:grpSp>
        <p:nvGrpSpPr>
          <p:cNvPr id="17" name="Group 16"/>
          <p:cNvGrpSpPr/>
          <p:nvPr/>
        </p:nvGrpSpPr>
        <p:grpSpPr>
          <a:xfrm>
            <a:off x="5607694" y="1044109"/>
            <a:ext cx="7010400" cy="1143000"/>
            <a:chOff x="5638798" y="983342"/>
            <a:chExt cx="7010400" cy="1143000"/>
          </a:xfrm>
        </p:grpSpPr>
        <p:sp>
          <p:nvSpPr>
            <p:cNvPr id="18" name="TextBox 17">
              <a:extLst>
                <a:ext uri="{FF2B5EF4-FFF2-40B4-BE49-F238E27FC236}">
                  <a16:creationId xmlns:a16="http://schemas.microsoft.com/office/drawing/2014/main" xmlns="" id="{98145AD4-0D74-1EF8-35FC-7C6EEC974A07}"/>
                </a:ext>
              </a:extLst>
            </p:cNvPr>
            <p:cNvSpPr txBox="1"/>
            <p:nvPr/>
          </p:nvSpPr>
          <p:spPr>
            <a:xfrm>
              <a:off x="5638798" y="983342"/>
              <a:ext cx="7010400" cy="846386"/>
            </a:xfrm>
            <a:prstGeom prst="rect">
              <a:avLst/>
            </a:prstGeom>
          </p:spPr>
          <p:txBody>
            <a:bodyPr wrap="square" lIns="0" tIns="0" rIns="0" bIns="0" rtlCol="0" anchor="t">
              <a:spAutoFit/>
            </a:bodyPr>
            <a:lstStyle/>
            <a:p>
              <a:pPr algn="ctr"/>
              <a:r>
                <a:rPr lang="en-US" sz="5500" b="1" smtClean="0">
                  <a:solidFill>
                    <a:srgbClr val="81562B"/>
                  </a:solidFill>
                  <a:latin typeface="Arial" panose="020B0604020202020204" pitchFamily="34" charset="0"/>
                  <a:cs typeface="Arial" panose="020B0604020202020204" pitchFamily="34" charset="0"/>
                </a:rPr>
                <a:t>Kết luận</a:t>
              </a:r>
              <a:endParaRPr lang="en-US" sz="5500" b="1" dirty="0">
                <a:solidFill>
                  <a:srgbClr val="81562B"/>
                </a:solidFill>
                <a:latin typeface="Arial" panose="020B0604020202020204" pitchFamily="34" charset="0"/>
                <a:cs typeface="Arial" panose="020B0604020202020204" pitchFamily="34" charset="0"/>
              </a:endParaRPr>
            </a:p>
          </p:txBody>
        </p:sp>
        <p:cxnSp>
          <p:nvCxnSpPr>
            <p:cNvPr id="20" name="Google Shape;558;p28">
              <a:extLst>
                <a:ext uri="{FF2B5EF4-FFF2-40B4-BE49-F238E27FC236}">
                  <a16:creationId xmlns:a16="http://schemas.microsoft.com/office/drawing/2014/main" xmlns="" id="{3A13DC2F-BEB9-A673-DFAD-663C07D71A43}"/>
                </a:ext>
              </a:extLst>
            </p:cNvPr>
            <p:cNvCxnSpPr>
              <a:cxnSpLocks/>
            </p:cNvCxnSpPr>
            <p:nvPr/>
          </p:nvCxnSpPr>
          <p:spPr>
            <a:xfrm>
              <a:off x="6944531" y="2126342"/>
              <a:ext cx="4398934" cy="0"/>
            </a:xfrm>
            <a:prstGeom prst="straightConnector1">
              <a:avLst/>
            </a:prstGeom>
            <a:noFill/>
            <a:ln w="38100" cap="flat" cmpd="sng">
              <a:solidFill>
                <a:srgbClr val="81562B"/>
              </a:solidFill>
              <a:prstDash val="solid"/>
              <a:round/>
              <a:headEnd type="oval" w="med" len="med"/>
              <a:tailEnd type="oval" w="med" len="med"/>
            </a:ln>
          </p:spPr>
        </p:cxnSp>
      </p:grpSp>
      <p:pic>
        <p:nvPicPr>
          <p:cNvPr id="2050" name="Picture 2" descr="https://o.remove.bg/downloads/b4e3f66d-c24a-49b3-9e32-9962c35a83bd/image-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193829"/>
            <a:ext cx="5715000" cy="59120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03003" y="3350381"/>
            <a:ext cx="9896901" cy="5598969"/>
          </a:xfrm>
          <a:prstGeom prst="rect">
            <a:avLst/>
          </a:prstGeom>
        </p:spPr>
        <p:txBody>
          <a:bodyPr wrap="square">
            <a:spAutoFit/>
          </a:bodyPr>
          <a:lstStyle/>
          <a:p>
            <a:pPr marL="457200" indent="-457200" algn="just">
              <a:lnSpc>
                <a:spcPct val="150000"/>
              </a:lnSpc>
              <a:spcBef>
                <a:spcPts val="100"/>
              </a:spcBef>
              <a:spcAft>
                <a:spcPts val="100"/>
              </a:spcAft>
              <a:buFont typeface="Wingdings" panose="05000000000000000000" pitchFamily="2" charset="2"/>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Kế hoạch chi tiêu xác định các tài khoản chi tiêu dựa trên những nguồn lực hiện có để thực hiện những mục tiêu tài chính của cá nhân, gia đình.</a:t>
            </a:r>
            <a:endParaRPr lang="en-US" sz="34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Lập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kế hoạch chi tiêu giúp cân bằng được tài chính, tránh những khoản chi tiêu không cần thiết, thực hiện được tiết kiệm, góp phần tạo dựng cuộc sống ổn định, ấm no.</a:t>
            </a:r>
            <a:endParaRPr lang="en-US" sz="3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63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out)">
                                      <p:cBhvr>
                                        <p:cTn id="12" dur="500"/>
                                        <p:tgtEl>
                                          <p:spTgt spid="2050"/>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6" dur="500"/>
                                        <p:tgtEl>
                                          <p:spTgt spid="2">
                                            <p:txEl>
                                              <p:pRg st="0" end="0"/>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25B493C8-8E59-F85F-FDB2-AE5844698D1B}"/>
              </a:ext>
            </a:extLst>
          </p:cNvPr>
          <p:cNvGrpSpPr/>
          <p:nvPr/>
        </p:nvGrpSpPr>
        <p:grpSpPr>
          <a:xfrm>
            <a:off x="2693092" y="3238500"/>
            <a:ext cx="12966691" cy="5983435"/>
            <a:chOff x="2657015" y="2436664"/>
            <a:chExt cx="12966691" cy="7390053"/>
          </a:xfrm>
        </p:grpSpPr>
        <p:grpSp>
          <p:nvGrpSpPr>
            <p:cNvPr id="24" name="Group 4"/>
            <p:cNvGrpSpPr/>
            <p:nvPr/>
          </p:nvGrpSpPr>
          <p:grpSpPr>
            <a:xfrm>
              <a:off x="2657015" y="2436664"/>
              <a:ext cx="12966691" cy="7390053"/>
              <a:chOff x="-422430" y="0"/>
              <a:chExt cx="9242565" cy="5267577"/>
            </a:xfrm>
          </p:grpSpPr>
          <p:sp>
            <p:nvSpPr>
              <p:cNvPr id="26" name="Freeform 5"/>
              <p:cNvSpPr/>
              <p:nvPr/>
            </p:nvSpPr>
            <p:spPr>
              <a:xfrm>
                <a:off x="-422430" y="0"/>
                <a:ext cx="9242565" cy="5267577"/>
              </a:xfrm>
              <a:custGeom>
                <a:avLst/>
                <a:gdLst/>
                <a:ahLst/>
                <a:cxnLst/>
                <a:rect l="l" t="t" r="r" b="b"/>
                <a:pathLst>
                  <a:path w="8377385" h="3830886">
                    <a:moveTo>
                      <a:pt x="8377385" y="3830886"/>
                    </a:moveTo>
                    <a:lnTo>
                      <a:pt x="0" y="3823266"/>
                    </a:lnTo>
                    <a:lnTo>
                      <a:pt x="0" y="1341878"/>
                    </a:lnTo>
                    <a:lnTo>
                      <a:pt x="17780" y="19050"/>
                    </a:lnTo>
                    <a:lnTo>
                      <a:pt x="4175643" y="0"/>
                    </a:lnTo>
                    <a:lnTo>
                      <a:pt x="8358335" y="5080"/>
                    </a:lnTo>
                    <a:close/>
                  </a:path>
                </a:pathLst>
              </a:custGeom>
              <a:solidFill>
                <a:srgbClr val="FFFFFF"/>
              </a:solidFill>
            </p:spPr>
          </p:sp>
          <p:sp>
            <p:nvSpPr>
              <p:cNvPr id="27" name="Freeform 6"/>
              <p:cNvSpPr/>
              <p:nvPr/>
            </p:nvSpPr>
            <p:spPr>
              <a:xfrm>
                <a:off x="-3810" y="0"/>
                <a:ext cx="8406594" cy="3857556"/>
              </a:xfrm>
              <a:custGeom>
                <a:avLst/>
                <a:gdLst/>
                <a:ahLst/>
                <a:cxnLst/>
                <a:rect l="l" t="t" r="r" b="b"/>
                <a:pathLst>
                  <a:path w="8406594" h="3857556">
                    <a:moveTo>
                      <a:pt x="8372305" y="21590"/>
                    </a:moveTo>
                    <a:cubicBezTo>
                      <a:pt x="8373574" y="34290"/>
                      <a:pt x="8373574" y="44450"/>
                      <a:pt x="8374844" y="54610"/>
                    </a:cubicBezTo>
                    <a:cubicBezTo>
                      <a:pt x="8377384" y="122079"/>
                      <a:pt x="8378655" y="205694"/>
                      <a:pt x="8381194" y="286323"/>
                    </a:cubicBezTo>
                    <a:cubicBezTo>
                      <a:pt x="8381194" y="402787"/>
                      <a:pt x="8393894" y="2699216"/>
                      <a:pt x="8400244" y="2815680"/>
                    </a:cubicBezTo>
                    <a:cubicBezTo>
                      <a:pt x="8406594" y="2991869"/>
                      <a:pt x="8402784" y="3171044"/>
                      <a:pt x="8402784" y="3347233"/>
                    </a:cubicBezTo>
                    <a:cubicBezTo>
                      <a:pt x="8402784" y="3502519"/>
                      <a:pt x="8404055" y="3645859"/>
                      <a:pt x="8405324" y="3796596"/>
                    </a:cubicBezTo>
                    <a:cubicBezTo>
                      <a:pt x="8405324" y="3818186"/>
                      <a:pt x="8405324" y="3832156"/>
                      <a:pt x="8405324" y="3856286"/>
                    </a:cubicBezTo>
                    <a:cubicBezTo>
                      <a:pt x="8382464" y="3856286"/>
                      <a:pt x="8362144" y="3857556"/>
                      <a:pt x="8320118" y="3856286"/>
                    </a:cubicBezTo>
                    <a:cubicBezTo>
                      <a:pt x="7892597" y="3851206"/>
                      <a:pt x="7458500" y="3857556"/>
                      <a:pt x="7030980" y="3852476"/>
                    </a:cubicBezTo>
                    <a:cubicBezTo>
                      <a:pt x="6774467" y="3848666"/>
                      <a:pt x="6524532" y="3851206"/>
                      <a:pt x="6268020" y="3848666"/>
                    </a:cubicBezTo>
                    <a:cubicBezTo>
                      <a:pt x="6149630" y="3847396"/>
                      <a:pt x="6031240" y="3846126"/>
                      <a:pt x="5912849" y="3844856"/>
                    </a:cubicBezTo>
                    <a:cubicBezTo>
                      <a:pt x="5840500" y="3844856"/>
                      <a:pt x="5774728" y="3846126"/>
                      <a:pt x="5702378" y="3846126"/>
                    </a:cubicBezTo>
                    <a:cubicBezTo>
                      <a:pt x="5518215" y="3844856"/>
                      <a:pt x="5011768" y="3846126"/>
                      <a:pt x="4827605" y="3844856"/>
                    </a:cubicBezTo>
                    <a:cubicBezTo>
                      <a:pt x="4696060" y="3843586"/>
                      <a:pt x="2065166" y="3852476"/>
                      <a:pt x="1933621" y="3851206"/>
                    </a:cubicBezTo>
                    <a:cubicBezTo>
                      <a:pt x="1900735" y="3851206"/>
                      <a:pt x="1861271" y="3852476"/>
                      <a:pt x="1828385" y="3852476"/>
                    </a:cubicBezTo>
                    <a:cubicBezTo>
                      <a:pt x="1749458" y="3852476"/>
                      <a:pt x="1677109" y="3853746"/>
                      <a:pt x="1598182" y="3853746"/>
                    </a:cubicBezTo>
                    <a:cubicBezTo>
                      <a:pt x="1400865" y="3853746"/>
                      <a:pt x="1210125" y="3852476"/>
                      <a:pt x="1012808" y="3851206"/>
                    </a:cubicBezTo>
                    <a:cubicBezTo>
                      <a:pt x="894417" y="3849936"/>
                      <a:pt x="776027" y="3848666"/>
                      <a:pt x="664214" y="3847396"/>
                    </a:cubicBezTo>
                    <a:cubicBezTo>
                      <a:pt x="453743" y="3846126"/>
                      <a:pt x="243271"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8840" y="30480"/>
                      <a:pt x="184076" y="29210"/>
                    </a:cubicBezTo>
                    <a:cubicBezTo>
                      <a:pt x="361661" y="25400"/>
                      <a:pt x="539247" y="22860"/>
                      <a:pt x="723409" y="20320"/>
                    </a:cubicBezTo>
                    <a:cubicBezTo>
                      <a:pt x="848377" y="17780"/>
                      <a:pt x="973344" y="16510"/>
                      <a:pt x="1091735" y="13970"/>
                    </a:cubicBezTo>
                    <a:cubicBezTo>
                      <a:pt x="1210125" y="11430"/>
                      <a:pt x="1335092" y="8890"/>
                      <a:pt x="1453483" y="8890"/>
                    </a:cubicBezTo>
                    <a:cubicBezTo>
                      <a:pt x="1585027" y="7620"/>
                      <a:pt x="1716572" y="10160"/>
                      <a:pt x="1848117" y="8890"/>
                    </a:cubicBezTo>
                    <a:cubicBezTo>
                      <a:pt x="2012548" y="8890"/>
                      <a:pt x="4992036" y="6350"/>
                      <a:pt x="5156467" y="5080"/>
                    </a:cubicBezTo>
                    <a:cubicBezTo>
                      <a:pt x="5314321" y="3810"/>
                      <a:pt x="5472175" y="2540"/>
                      <a:pt x="5636605" y="2540"/>
                    </a:cubicBezTo>
                    <a:cubicBezTo>
                      <a:pt x="5906272" y="1270"/>
                      <a:pt x="6169362" y="0"/>
                      <a:pt x="6439028" y="0"/>
                    </a:cubicBezTo>
                    <a:cubicBezTo>
                      <a:pt x="6550841" y="0"/>
                      <a:pt x="6669232" y="2540"/>
                      <a:pt x="6781044" y="2540"/>
                    </a:cubicBezTo>
                    <a:cubicBezTo>
                      <a:pt x="7090175" y="3810"/>
                      <a:pt x="7405882" y="5080"/>
                      <a:pt x="7715012" y="7620"/>
                    </a:cubicBezTo>
                    <a:cubicBezTo>
                      <a:pt x="7879443" y="8890"/>
                      <a:pt x="8043874" y="12700"/>
                      <a:pt x="8208305" y="16510"/>
                    </a:cubicBezTo>
                    <a:cubicBezTo>
                      <a:pt x="8247769" y="16510"/>
                      <a:pt x="8287232" y="16510"/>
                      <a:pt x="8320118" y="16510"/>
                    </a:cubicBezTo>
                    <a:cubicBezTo>
                      <a:pt x="8353255" y="17780"/>
                      <a:pt x="8362144" y="20320"/>
                      <a:pt x="8372305" y="21590"/>
                    </a:cubicBezTo>
                    <a:close/>
                    <a:moveTo>
                      <a:pt x="8382464" y="3839776"/>
                    </a:moveTo>
                    <a:cubicBezTo>
                      <a:pt x="8383734" y="3823266"/>
                      <a:pt x="8385005" y="3810566"/>
                      <a:pt x="8385005" y="3797866"/>
                    </a:cubicBezTo>
                    <a:cubicBezTo>
                      <a:pt x="8383734" y="3630928"/>
                      <a:pt x="8382464" y="3472656"/>
                      <a:pt x="8382464" y="3302440"/>
                    </a:cubicBezTo>
                    <a:cubicBezTo>
                      <a:pt x="8382464" y="3224797"/>
                      <a:pt x="8385005" y="3147154"/>
                      <a:pt x="8383734" y="3069512"/>
                    </a:cubicBezTo>
                    <a:cubicBezTo>
                      <a:pt x="8383734" y="2997842"/>
                      <a:pt x="8382464" y="2923185"/>
                      <a:pt x="8381194" y="2851515"/>
                    </a:cubicBezTo>
                    <a:cubicBezTo>
                      <a:pt x="8376114" y="2741024"/>
                      <a:pt x="8364684" y="453553"/>
                      <a:pt x="8364684" y="343062"/>
                    </a:cubicBezTo>
                    <a:cubicBezTo>
                      <a:pt x="8362144" y="250488"/>
                      <a:pt x="8359605" y="154928"/>
                      <a:pt x="8357064" y="63500"/>
                    </a:cubicBezTo>
                    <a:cubicBezTo>
                      <a:pt x="8355794" y="44450"/>
                      <a:pt x="8354524" y="43180"/>
                      <a:pt x="8300387" y="41910"/>
                    </a:cubicBezTo>
                    <a:cubicBezTo>
                      <a:pt x="8280655" y="41910"/>
                      <a:pt x="8267500" y="41910"/>
                      <a:pt x="8247769" y="40640"/>
                    </a:cubicBezTo>
                    <a:cubicBezTo>
                      <a:pt x="8083338" y="36830"/>
                      <a:pt x="7912330" y="31750"/>
                      <a:pt x="7747899" y="30480"/>
                    </a:cubicBezTo>
                    <a:cubicBezTo>
                      <a:pt x="7346687" y="26670"/>
                      <a:pt x="6938898" y="25400"/>
                      <a:pt x="6537687" y="22860"/>
                    </a:cubicBezTo>
                    <a:cubicBezTo>
                      <a:pt x="6478492" y="22860"/>
                      <a:pt x="6412720" y="22860"/>
                      <a:pt x="6353524" y="22860"/>
                    </a:cubicBezTo>
                    <a:cubicBezTo>
                      <a:pt x="6254866" y="22860"/>
                      <a:pt x="6156207" y="22860"/>
                      <a:pt x="6064126" y="22860"/>
                    </a:cubicBezTo>
                    <a:cubicBezTo>
                      <a:pt x="5853654" y="22860"/>
                      <a:pt x="5643183" y="22860"/>
                      <a:pt x="5439289" y="24130"/>
                    </a:cubicBezTo>
                    <a:cubicBezTo>
                      <a:pt x="5261703" y="25400"/>
                      <a:pt x="2269060" y="29210"/>
                      <a:pt x="2091475" y="29210"/>
                    </a:cubicBezTo>
                    <a:cubicBezTo>
                      <a:pt x="1802076" y="29210"/>
                      <a:pt x="1512678" y="26670"/>
                      <a:pt x="1223279" y="33020"/>
                    </a:cubicBezTo>
                    <a:cubicBezTo>
                      <a:pt x="1072003" y="36830"/>
                      <a:pt x="927304" y="36830"/>
                      <a:pt x="782605" y="38100"/>
                    </a:cubicBezTo>
                    <a:cubicBezTo>
                      <a:pt x="532669" y="41910"/>
                      <a:pt x="282734"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91995" y="3821996"/>
                      <a:pt x="184076" y="3823266"/>
                      <a:pt x="269580" y="3823266"/>
                    </a:cubicBezTo>
                    <a:cubicBezTo>
                      <a:pt x="394548" y="3823266"/>
                      <a:pt x="526092" y="3820726"/>
                      <a:pt x="651060" y="3823266"/>
                    </a:cubicBezTo>
                    <a:cubicBezTo>
                      <a:pt x="854954" y="3827076"/>
                      <a:pt x="1058848" y="3829616"/>
                      <a:pt x="1262743" y="3828346"/>
                    </a:cubicBezTo>
                    <a:cubicBezTo>
                      <a:pt x="1394288" y="3827076"/>
                      <a:pt x="1519255" y="3829616"/>
                      <a:pt x="1650800" y="3829616"/>
                    </a:cubicBezTo>
                    <a:cubicBezTo>
                      <a:pt x="1841540" y="3829616"/>
                      <a:pt x="2032280" y="3828346"/>
                      <a:pt x="2223020" y="3829616"/>
                    </a:cubicBezTo>
                    <a:cubicBezTo>
                      <a:pt x="2505841" y="3830886"/>
                      <a:pt x="5610296" y="3820726"/>
                      <a:pt x="5899695" y="3823266"/>
                    </a:cubicBezTo>
                    <a:cubicBezTo>
                      <a:pt x="6024663" y="3824536"/>
                      <a:pt x="6149630" y="3825806"/>
                      <a:pt x="6268020" y="3825806"/>
                    </a:cubicBezTo>
                    <a:cubicBezTo>
                      <a:pt x="6485069" y="3828346"/>
                      <a:pt x="6695541" y="3824536"/>
                      <a:pt x="6912590" y="3828346"/>
                    </a:cubicBezTo>
                    <a:cubicBezTo>
                      <a:pt x="7090175" y="3830886"/>
                      <a:pt x="7267760" y="3830886"/>
                      <a:pt x="7445346" y="3833426"/>
                    </a:cubicBezTo>
                    <a:cubicBezTo>
                      <a:pt x="7708435" y="3837236"/>
                      <a:pt x="7971524" y="3839776"/>
                      <a:pt x="8234615" y="3841046"/>
                    </a:cubicBezTo>
                    <a:cubicBezTo>
                      <a:pt x="8333273" y="3841046"/>
                      <a:pt x="8362144" y="3839776"/>
                      <a:pt x="8382464" y="3839776"/>
                    </a:cubicBezTo>
                    <a:close/>
                  </a:path>
                </a:pathLst>
              </a:custGeom>
              <a:solidFill>
                <a:srgbClr val="FFFFFF"/>
              </a:solidFill>
            </p:spPr>
          </p:sp>
        </p:grpSp>
        <p:sp>
          <p:nvSpPr>
            <p:cNvPr id="25" name="TextBox 24">
              <a:extLst>
                <a:ext uri="{FF2B5EF4-FFF2-40B4-BE49-F238E27FC236}">
                  <a16:creationId xmlns:a16="http://schemas.microsoft.com/office/drawing/2014/main" xmlns="" id="{7DFDAD5B-A825-D00C-3C33-2196996461A2}"/>
                </a:ext>
              </a:extLst>
            </p:cNvPr>
            <p:cNvSpPr txBox="1"/>
            <p:nvPr/>
          </p:nvSpPr>
          <p:spPr>
            <a:xfrm>
              <a:off x="3486815" y="4336009"/>
              <a:ext cx="11211384" cy="3591361"/>
            </a:xfrm>
            <a:prstGeom prst="rect">
              <a:avLst/>
            </a:prstGeom>
            <a:noFill/>
          </p:spPr>
          <p:txBody>
            <a:bodyPr wrap="square">
              <a:spAutoFit/>
            </a:bodyPr>
            <a:lstStyle/>
            <a:p>
              <a:pPr algn="ctr">
                <a:lnSpc>
                  <a:spcPct val="150000"/>
                </a:lnSpc>
              </a:pPr>
              <a:r>
                <a:rPr lang="en-US" sz="6500" b="1" smtClean="0">
                  <a:solidFill>
                    <a:schemeClr val="accent2"/>
                  </a:solidFill>
                  <a:latin typeface="Arial" panose="020B0604020202020204" pitchFamily="34" charset="0"/>
                  <a:cs typeface="Arial" panose="020B0604020202020204" pitchFamily="34" charset="0"/>
                </a:rPr>
                <a:t>CÁCH LẬP KẾ HOẠCH </a:t>
              </a:r>
            </a:p>
            <a:p>
              <a:pPr algn="ctr">
                <a:lnSpc>
                  <a:spcPct val="150000"/>
                </a:lnSpc>
              </a:pPr>
              <a:r>
                <a:rPr lang="en-US" sz="6500" b="1" smtClean="0">
                  <a:solidFill>
                    <a:schemeClr val="accent2"/>
                  </a:solidFill>
                  <a:latin typeface="Arial" panose="020B0604020202020204" pitchFamily="34" charset="0"/>
                  <a:cs typeface="Arial" panose="020B0604020202020204" pitchFamily="34" charset="0"/>
                </a:rPr>
                <a:t>CHI TIÊU</a:t>
              </a:r>
              <a:endParaRPr lang="en-US" sz="6500">
                <a:solidFill>
                  <a:schemeClr val="accent2"/>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xmlns="" id="{36D27C0C-0EF6-8686-43E2-89987FF679AA}"/>
              </a:ext>
            </a:extLst>
          </p:cNvPr>
          <p:cNvGrpSpPr/>
          <p:nvPr/>
        </p:nvGrpSpPr>
        <p:grpSpPr>
          <a:xfrm>
            <a:off x="6426729" y="1028700"/>
            <a:ext cx="5427261" cy="1497252"/>
            <a:chOff x="7063161" y="1460475"/>
            <a:chExt cx="4176082" cy="1497252"/>
          </a:xfrm>
        </p:grpSpPr>
        <p:grpSp>
          <p:nvGrpSpPr>
            <p:cNvPr id="29" name="Group 9"/>
            <p:cNvGrpSpPr/>
            <p:nvPr/>
          </p:nvGrpSpPr>
          <p:grpSpPr>
            <a:xfrm>
              <a:off x="7063161" y="1460475"/>
              <a:ext cx="4161677" cy="1497252"/>
              <a:chOff x="0" y="0"/>
              <a:chExt cx="2845501" cy="317500"/>
            </a:xfrm>
          </p:grpSpPr>
          <p:sp>
            <p:nvSpPr>
              <p:cNvPr id="31" name="Freeform 10"/>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sp>
          <p:sp>
            <p:nvSpPr>
              <p:cNvPr id="32" name="Freeform 11"/>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6"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3"/>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sp>
        </p:grpSp>
        <p:sp>
          <p:nvSpPr>
            <p:cNvPr id="30" name="TextBox 9">
              <a:extLst>
                <a:ext uri="{FF2B5EF4-FFF2-40B4-BE49-F238E27FC236}">
                  <a16:creationId xmlns:a16="http://schemas.microsoft.com/office/drawing/2014/main" xmlns="" id="{9C7BCB72-D65E-FADE-00AF-3B80608CA47D}"/>
                </a:ext>
              </a:extLst>
            </p:cNvPr>
            <p:cNvSpPr txBox="1"/>
            <p:nvPr/>
          </p:nvSpPr>
          <p:spPr>
            <a:xfrm>
              <a:off x="7118684" y="1705969"/>
              <a:ext cx="4120559" cy="1000274"/>
            </a:xfrm>
            <a:prstGeom prst="rect">
              <a:avLst/>
            </a:prstGeom>
          </p:spPr>
          <p:txBody>
            <a:bodyPr wrap="square" lIns="0" tIns="0" rIns="0" bIns="0" rtlCol="0" anchor="t">
              <a:spAutoFit/>
            </a:bodyPr>
            <a:lstStyle/>
            <a:p>
              <a:pPr algn="ctr"/>
              <a:r>
                <a:rPr lang="en-US" sz="6500" b="1" smtClean="0">
                  <a:solidFill>
                    <a:schemeClr val="bg1"/>
                  </a:solidFill>
                  <a:latin typeface="Arial" panose="020B0604020202020204" pitchFamily="34" charset="0"/>
                  <a:cs typeface="Arial" panose="020B0604020202020204" pitchFamily="34" charset="0"/>
                </a:rPr>
                <a:t>Phần 2</a:t>
              </a:r>
              <a:endParaRPr lang="en-US" sz="6500" b="1">
                <a:solidFill>
                  <a:schemeClr val="bg1"/>
                </a:solidFill>
                <a:latin typeface="Arial" panose="020B0604020202020204" pitchFamily="34" charset="0"/>
                <a:cs typeface="Arial" panose="020B0604020202020204" pitchFamily="34" charset="0"/>
              </a:endParaRPr>
            </a:p>
          </p:txBody>
        </p:sp>
      </p:grpSp>
      <p:pic>
        <p:nvPicPr>
          <p:cNvPr id="33" name="Picture 5">
            <a:extLst>
              <a:ext uri="{FF2B5EF4-FFF2-40B4-BE49-F238E27FC236}">
                <a16:creationId xmlns:a16="http://schemas.microsoft.com/office/drawing/2014/main" xmlns="" id="{D9FB970E-B216-4307-B3DF-C118B0C720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89933">
            <a:off x="16052451" y="7735973"/>
            <a:ext cx="1516089" cy="1328645"/>
          </a:xfrm>
          <a:prstGeom prst="rect">
            <a:avLst/>
          </a:prstGeom>
        </p:spPr>
      </p:pic>
      <p:pic>
        <p:nvPicPr>
          <p:cNvPr id="34" name="Picture 7">
            <a:extLst>
              <a:ext uri="{FF2B5EF4-FFF2-40B4-BE49-F238E27FC236}">
                <a16:creationId xmlns:a16="http://schemas.microsoft.com/office/drawing/2014/main" xmlns="" id="{19D43D4E-9FD5-499D-BF36-D5DC88A0D2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62257" y="-486273"/>
            <a:ext cx="2825743" cy="2676749"/>
          </a:xfrm>
          <a:prstGeom prst="rect">
            <a:avLst/>
          </a:prstGeom>
        </p:spPr>
      </p:pic>
      <p:pic>
        <p:nvPicPr>
          <p:cNvPr id="38" name="Picture 6">
            <a:extLst>
              <a:ext uri="{FF2B5EF4-FFF2-40B4-BE49-F238E27FC236}">
                <a16:creationId xmlns:a16="http://schemas.microsoft.com/office/drawing/2014/main" xmlns="" id="{F4C24FF4-3ED7-4ABD-82D5-DB7F24668E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455682" y="7240758"/>
            <a:ext cx="3662364" cy="3723290"/>
          </a:xfrm>
          <a:prstGeom prst="rect">
            <a:avLst/>
          </a:prstGeom>
        </p:spPr>
      </p:pic>
      <p:pic>
        <p:nvPicPr>
          <p:cNvPr id="39" name="Picture 6"/>
          <p:cNvPicPr>
            <a:picLocks noChangeAspect="1"/>
          </p:cNvPicPr>
          <p:nvPr/>
        </p:nvPicPr>
        <p:blipFill>
          <a:blip r:embed="rId16">
            <a:biLevel thresh="50000"/>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886200" y="510010"/>
            <a:ext cx="728523" cy="1312654"/>
          </a:xfrm>
          <a:prstGeom prst="rect">
            <a:avLst/>
          </a:prstGeom>
        </p:spPr>
      </p:pic>
    </p:spTree>
    <p:extLst>
      <p:ext uri="{BB962C8B-B14F-4D97-AF65-F5344CB8AC3E}">
        <p14:creationId xmlns:p14="http://schemas.microsoft.com/office/powerpoint/2010/main" val="1640931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85777" y="419099"/>
            <a:ext cx="16516442" cy="9481089"/>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66241">
            <a:off x="15971116" y="372815"/>
            <a:ext cx="1513286" cy="1900245"/>
          </a:xfrm>
          <a:prstGeom prst="rect">
            <a:avLst/>
          </a:prstGeom>
        </p:spPr>
      </p:pic>
      <p:sp>
        <p:nvSpPr>
          <p:cNvPr id="11" name="TextBox 8">
            <a:extLst>
              <a:ext uri="{FF2B5EF4-FFF2-40B4-BE49-F238E27FC236}">
                <a16:creationId xmlns:a16="http://schemas.microsoft.com/office/drawing/2014/main" xmlns="" id="{9C0FC8F9-E5DC-4081-8A6B-3DBDF11E25F3}"/>
              </a:ext>
            </a:extLst>
          </p:cNvPr>
          <p:cNvSpPr txBox="1"/>
          <p:nvPr/>
        </p:nvSpPr>
        <p:spPr>
          <a:xfrm>
            <a:off x="3481367" y="1212003"/>
            <a:ext cx="11325261" cy="959697"/>
          </a:xfrm>
          <a:prstGeom prst="rect">
            <a:avLst/>
          </a:prstGeom>
        </p:spPr>
        <p:txBody>
          <a:bodyPr lIns="0" tIns="0" rIns="0" bIns="0" rtlCol="0" anchor="t">
            <a:spAutoFit/>
          </a:bodyPr>
          <a:lstStyle/>
          <a:p>
            <a:pPr algn="ctr">
              <a:lnSpc>
                <a:spcPts val="7200"/>
              </a:lnSpc>
            </a:pPr>
            <a:r>
              <a:rPr lang="en-US" sz="6000" b="1" smtClean="0">
                <a:solidFill>
                  <a:srgbClr val="272727"/>
                </a:solidFill>
                <a:latin typeface="Arial" panose="020B0604020202020204" pitchFamily="34" charset="0"/>
                <a:cs typeface="Arial" panose="020B0604020202020204" pitchFamily="34" charset="0"/>
              </a:rPr>
              <a:t>HOẠT ĐỘNG NHÓM</a:t>
            </a:r>
            <a:endParaRPr lang="en-US" sz="6000" b="1" i="1" dirty="0">
              <a:solidFill>
                <a:srgbClr val="272727"/>
              </a:solidFill>
              <a:latin typeface="Arial" panose="020B0604020202020204" pitchFamily="34" charset="0"/>
              <a:cs typeface="Arial" panose="020B0604020202020204" pitchFamily="34" charset="0"/>
            </a:endParaRPr>
          </a:p>
        </p:txBody>
      </p:sp>
      <p:pic>
        <p:nvPicPr>
          <p:cNvPr id="6" name="Picture 10">
            <a:extLst>
              <a:ext uri="{FF2B5EF4-FFF2-40B4-BE49-F238E27FC236}">
                <a16:creationId xmlns:a16="http://schemas.microsoft.com/office/drawing/2014/main" xmlns=""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4604" flipH="1">
            <a:off x="387940" y="836155"/>
            <a:ext cx="3006637" cy="1344786"/>
          </a:xfrm>
          <a:prstGeom prst="rect">
            <a:avLst/>
          </a:prstGeom>
        </p:spPr>
      </p:pic>
      <p:sp>
        <p:nvSpPr>
          <p:cNvPr id="16" name="Rectangle 15"/>
          <p:cNvSpPr/>
          <p:nvPr/>
        </p:nvSpPr>
        <p:spPr>
          <a:xfrm>
            <a:off x="2705097" y="2755635"/>
            <a:ext cx="12877800" cy="1738938"/>
          </a:xfrm>
          <a:prstGeom prst="rect">
            <a:avLst/>
          </a:prstGeom>
        </p:spPr>
        <p:txBody>
          <a:bodyPr wrap="square" anchor="t">
            <a:spAutoFit/>
          </a:bodyPr>
          <a:lstStyle/>
          <a:p>
            <a:pPr algn="ctr">
              <a:lnSpc>
                <a:spcPct val="150000"/>
              </a:lnSpc>
              <a:spcBef>
                <a:spcPts val="300"/>
              </a:spcBef>
              <a:spcAft>
                <a:spcPts val="300"/>
              </a:spcAft>
            </a:pPr>
            <a:r>
              <a:rPr lang="en-US" sz="3400" b="1">
                <a:solidFill>
                  <a:srgbClr val="FF0000"/>
                </a:solidFill>
                <a:latin typeface="Arial" panose="020B0604020202020204" pitchFamily="34" charset="0"/>
                <a:cs typeface="Arial" panose="020B0604020202020204" pitchFamily="34" charset="0"/>
              </a:rPr>
              <a:t>Đ</a:t>
            </a:r>
            <a:r>
              <a:rPr lang="en-US" sz="3400" b="1" smtClean="0">
                <a:solidFill>
                  <a:srgbClr val="FF0000"/>
                </a:solidFill>
                <a:latin typeface="Arial" panose="020B0604020202020204" pitchFamily="34" charset="0"/>
                <a:cs typeface="Arial" panose="020B0604020202020204" pitchFamily="34" charset="0"/>
              </a:rPr>
              <a:t>ọc </a:t>
            </a:r>
            <a:r>
              <a:rPr lang="en-US" sz="3400" b="1">
                <a:solidFill>
                  <a:srgbClr val="FF0000"/>
                </a:solidFill>
                <a:latin typeface="Arial" panose="020B0604020202020204" pitchFamily="34" charset="0"/>
                <a:cs typeface="Arial" panose="020B0604020202020204" pitchFamily="34" charset="0"/>
              </a:rPr>
              <a:t>các thông tin </a:t>
            </a:r>
            <a:r>
              <a:rPr lang="en-US" sz="3400" b="1" smtClean="0">
                <a:solidFill>
                  <a:srgbClr val="FF0000"/>
                </a:solidFill>
                <a:latin typeface="Arial" panose="020B0604020202020204" pitchFamily="34" charset="0"/>
                <a:cs typeface="Arial" panose="020B0604020202020204" pitchFamily="34" charset="0"/>
              </a:rPr>
              <a:t>(SHS </a:t>
            </a:r>
            <a:r>
              <a:rPr lang="en-US" sz="3400" b="1">
                <a:solidFill>
                  <a:srgbClr val="FF0000"/>
                </a:solidFill>
                <a:latin typeface="Arial" panose="020B0604020202020204" pitchFamily="34" charset="0"/>
                <a:cs typeface="Arial" panose="020B0604020202020204" pitchFamily="34" charset="0"/>
              </a:rPr>
              <a:t>tr.49, </a:t>
            </a:r>
            <a:r>
              <a:rPr lang="en-US" sz="3400" b="1" smtClean="0">
                <a:solidFill>
                  <a:srgbClr val="FF0000"/>
                </a:solidFill>
                <a:latin typeface="Arial" panose="020B0604020202020204" pitchFamily="34" charset="0"/>
                <a:cs typeface="Arial" panose="020B0604020202020204" pitchFamily="34" charset="0"/>
              </a:rPr>
              <a:t>50) </a:t>
            </a:r>
            <a:r>
              <a:rPr lang="en-US" sz="3400" b="1">
                <a:solidFill>
                  <a:srgbClr val="FF0000"/>
                </a:solidFill>
                <a:latin typeface="Arial" panose="020B0604020202020204" pitchFamily="34" charset="0"/>
                <a:cs typeface="Arial" panose="020B0604020202020204" pitchFamily="34" charset="0"/>
              </a:rPr>
              <a:t>và viết ra khổ giấy lớn </a:t>
            </a:r>
            <a:endParaRPr lang="en-US" sz="3400" b="1" smtClean="0">
              <a:solidFill>
                <a:srgbClr val="FF0000"/>
              </a:solidFill>
              <a:latin typeface="Arial" panose="020B0604020202020204" pitchFamily="34" charset="0"/>
              <a:cs typeface="Arial" panose="020B0604020202020204" pitchFamily="34" charset="0"/>
            </a:endParaRPr>
          </a:p>
          <a:p>
            <a:pPr algn="ctr">
              <a:lnSpc>
                <a:spcPct val="150000"/>
              </a:lnSpc>
              <a:spcBef>
                <a:spcPts val="300"/>
              </a:spcBef>
              <a:spcAft>
                <a:spcPts val="300"/>
              </a:spcAft>
            </a:pPr>
            <a:r>
              <a:rPr lang="en-US" sz="3400" b="1" smtClean="0">
                <a:solidFill>
                  <a:srgbClr val="FF0000"/>
                </a:solidFill>
                <a:latin typeface="Arial" panose="020B0604020202020204" pitchFamily="34" charset="0"/>
                <a:cs typeface="Arial" panose="020B0604020202020204" pitchFamily="34" charset="0"/>
              </a:rPr>
              <a:t>các </a:t>
            </a:r>
            <a:r>
              <a:rPr lang="en-US" sz="3400" b="1">
                <a:solidFill>
                  <a:srgbClr val="FF0000"/>
                </a:solidFill>
                <a:latin typeface="Arial" panose="020B0604020202020204" pitchFamily="34" charset="0"/>
                <a:cs typeface="Arial" panose="020B0604020202020204" pitchFamily="34" charset="0"/>
              </a:rPr>
              <a:t>bước lập kế hoạch chi tiêu</a:t>
            </a:r>
            <a:endParaRPr lang="en-US" sz="34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3074" name="Picture 2" descr="https://o.remove.bg/downloads/4f8ee348-de88-48d5-81df-ad491f3c3218/image-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5997" y="5001563"/>
            <a:ext cx="6096000" cy="441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204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dissolve">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85777" y="419099"/>
            <a:ext cx="16516442" cy="9481089"/>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66241">
            <a:off x="15971116" y="372815"/>
            <a:ext cx="1513286" cy="1900245"/>
          </a:xfrm>
          <a:prstGeom prst="rect">
            <a:avLst/>
          </a:prstGeom>
        </p:spPr>
      </p:pic>
      <p:pic>
        <p:nvPicPr>
          <p:cNvPr id="6" name="Picture 10">
            <a:extLst>
              <a:ext uri="{FF2B5EF4-FFF2-40B4-BE49-F238E27FC236}">
                <a16:creationId xmlns:a16="http://schemas.microsoft.com/office/drawing/2014/main" xmlns="" id="{EDC8F005-430D-413A-BCDA-644FB73297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4604" flipH="1">
            <a:off x="387940" y="836155"/>
            <a:ext cx="3006637" cy="1344786"/>
          </a:xfrm>
          <a:prstGeom prst="rect">
            <a:avLst/>
          </a:prstGeom>
        </p:spPr>
      </p:pic>
      <p:sp>
        <p:nvSpPr>
          <p:cNvPr id="15" name="TextBox 8">
            <a:extLst>
              <a:ext uri="{FF2B5EF4-FFF2-40B4-BE49-F238E27FC236}">
                <a16:creationId xmlns:a16="http://schemas.microsoft.com/office/drawing/2014/main" xmlns="" id="{9C0FC8F9-E5DC-4081-8A6B-3DBDF11E25F3}"/>
              </a:ext>
            </a:extLst>
          </p:cNvPr>
          <p:cNvSpPr txBox="1"/>
          <p:nvPr/>
        </p:nvSpPr>
        <p:spPr>
          <a:xfrm>
            <a:off x="3481367" y="1212003"/>
            <a:ext cx="11325261" cy="853054"/>
          </a:xfrm>
          <a:prstGeom prst="rect">
            <a:avLst/>
          </a:prstGeom>
        </p:spPr>
        <p:txBody>
          <a:bodyPr lIns="0" tIns="0" rIns="0" bIns="0" rtlCol="0" anchor="t">
            <a:spAutoFit/>
          </a:bodyPr>
          <a:lstStyle/>
          <a:p>
            <a:pPr algn="ctr">
              <a:lnSpc>
                <a:spcPts val="7200"/>
              </a:lnSpc>
            </a:pPr>
            <a:r>
              <a:rPr lang="en-US" sz="5500" b="1" smtClean="0">
                <a:solidFill>
                  <a:srgbClr val="272727"/>
                </a:solidFill>
                <a:latin typeface="Arial" panose="020B0604020202020204" pitchFamily="34" charset="0"/>
                <a:cs typeface="Arial" panose="020B0604020202020204" pitchFamily="34" charset="0"/>
              </a:rPr>
              <a:t>Các bước lập kế hoạch chi tiêu</a:t>
            </a:r>
            <a:endParaRPr lang="en-US" sz="5500" b="1" i="1" dirty="0">
              <a:solidFill>
                <a:srgbClr val="272727"/>
              </a:solidFill>
              <a:latin typeface="Arial" panose="020B0604020202020204" pitchFamily="34" charset="0"/>
              <a:cs typeface="Arial" panose="020B0604020202020204" pitchFamily="34" charset="0"/>
            </a:endParaRPr>
          </a:p>
        </p:txBody>
      </p:sp>
      <p:sp>
        <p:nvSpPr>
          <p:cNvPr id="17" name="Chevron 16"/>
          <p:cNvSpPr/>
          <p:nvPr/>
        </p:nvSpPr>
        <p:spPr>
          <a:xfrm>
            <a:off x="1524000" y="3238500"/>
            <a:ext cx="9896207" cy="1981200"/>
          </a:xfrm>
          <a:prstGeom prst="chevron">
            <a:avLst/>
          </a:prstGeom>
          <a:solidFill>
            <a:srgbClr val="4BACC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400" smtClean="0">
                <a:solidFill>
                  <a:schemeClr val="bg1"/>
                </a:solidFill>
                <a:latin typeface="Arial" panose="020B0604020202020204" pitchFamily="34" charset="0"/>
                <a:cs typeface="Arial" panose="020B0604020202020204" pitchFamily="34" charset="0"/>
              </a:rPr>
              <a:t>B1. </a:t>
            </a:r>
            <a:r>
              <a:rPr lang="en-US" sz="3400">
                <a:solidFill>
                  <a:schemeClr val="bg1"/>
                </a:solidFill>
                <a:latin typeface="Arial" panose="020B0604020202020204" pitchFamily="34" charset="0"/>
                <a:cs typeface="Arial" panose="020B0604020202020204" pitchFamily="34" charset="0"/>
              </a:rPr>
              <a:t>Xác định mục tiêu và thời hạn thực hiện dựa trên nguồn lực hiện </a:t>
            </a:r>
            <a:r>
              <a:rPr lang="en-US" sz="3400" smtClean="0">
                <a:solidFill>
                  <a:schemeClr val="bg1"/>
                </a:solidFill>
                <a:latin typeface="Arial" panose="020B0604020202020204" pitchFamily="34" charset="0"/>
                <a:cs typeface="Arial" panose="020B0604020202020204" pitchFamily="34" charset="0"/>
              </a:rPr>
              <a:t>có</a:t>
            </a:r>
            <a:endParaRPr lang="en-US" sz="3400">
              <a:solidFill>
                <a:schemeClr val="bg1"/>
              </a:solidFill>
              <a:latin typeface="Arial" panose="020B0604020202020204" pitchFamily="34" charset="0"/>
              <a:cs typeface="Arial" panose="020B0604020202020204" pitchFamily="34" charset="0"/>
            </a:endParaRPr>
          </a:p>
        </p:txBody>
      </p:sp>
      <p:sp>
        <p:nvSpPr>
          <p:cNvPr id="19" name="Chevron 18"/>
          <p:cNvSpPr/>
          <p:nvPr/>
        </p:nvSpPr>
        <p:spPr>
          <a:xfrm>
            <a:off x="10677116" y="3253372"/>
            <a:ext cx="5903641" cy="1981200"/>
          </a:xfrm>
          <a:prstGeom prst="chevron">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400" smtClean="0">
                <a:latin typeface="Arial" panose="020B0604020202020204" pitchFamily="34" charset="0"/>
                <a:cs typeface="Arial" panose="020B0604020202020204" pitchFamily="34" charset="0"/>
              </a:rPr>
              <a:t>B2. </a:t>
            </a:r>
            <a:r>
              <a:rPr lang="en-US" sz="3400">
                <a:latin typeface="Arial" panose="020B0604020202020204" pitchFamily="34" charset="0"/>
                <a:cs typeface="Arial" panose="020B0604020202020204" pitchFamily="34" charset="0"/>
              </a:rPr>
              <a:t>Xác định các khoản cần </a:t>
            </a:r>
            <a:r>
              <a:rPr lang="en-US" sz="3400" smtClean="0">
                <a:latin typeface="Arial" panose="020B0604020202020204" pitchFamily="34" charset="0"/>
                <a:cs typeface="Arial" panose="020B0604020202020204" pitchFamily="34" charset="0"/>
              </a:rPr>
              <a:t>chi</a:t>
            </a:r>
            <a:endParaRPr lang="en-US" sz="3400">
              <a:latin typeface="Arial" panose="020B0604020202020204" pitchFamily="34" charset="0"/>
              <a:cs typeface="Arial" panose="020B0604020202020204" pitchFamily="34" charset="0"/>
            </a:endParaRPr>
          </a:p>
        </p:txBody>
      </p:sp>
      <p:grpSp>
        <p:nvGrpSpPr>
          <p:cNvPr id="20" name="Group 19"/>
          <p:cNvGrpSpPr/>
          <p:nvPr/>
        </p:nvGrpSpPr>
        <p:grpSpPr>
          <a:xfrm>
            <a:off x="11156246" y="6419585"/>
            <a:ext cx="5819819" cy="1981200"/>
            <a:chOff x="9601198" y="7277100"/>
            <a:chExt cx="7888627" cy="1981200"/>
          </a:xfrm>
        </p:grpSpPr>
        <p:sp>
          <p:nvSpPr>
            <p:cNvPr id="21" name="Chevron 20"/>
            <p:cNvSpPr/>
            <p:nvPr/>
          </p:nvSpPr>
          <p:spPr>
            <a:xfrm rot="10800000">
              <a:off x="9601198" y="7277100"/>
              <a:ext cx="7888627" cy="1981200"/>
            </a:xfrm>
            <a:prstGeom prst="chevr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400" smtClean="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10268911" y="7353300"/>
              <a:ext cx="6553200" cy="1661993"/>
            </a:xfrm>
            <a:prstGeom prst="rect">
              <a:avLst/>
            </a:prstGeom>
          </p:spPr>
          <p:txBody>
            <a:bodyPr wrap="square">
              <a:spAutoFit/>
            </a:bodyPr>
            <a:lstStyle/>
            <a:p>
              <a:pPr algn="ctr">
                <a:lnSpc>
                  <a:spcPct val="150000"/>
                </a:lnSpc>
              </a:pPr>
              <a:r>
                <a:rPr lang="en-US" sz="3400" smtClean="0">
                  <a:solidFill>
                    <a:schemeClr val="bg1"/>
                  </a:solidFill>
                  <a:latin typeface="Arial" panose="020B0604020202020204" pitchFamily="34" charset="0"/>
                  <a:ea typeface="Times New Roman" panose="02020603050405020304" pitchFamily="18" charset="0"/>
                  <a:cs typeface="Arial" panose="020B0604020202020204" pitchFamily="34" charset="0"/>
                </a:rPr>
                <a:t>B3.</a:t>
              </a:r>
              <a:r>
                <a:rPr lang="en-US" sz="3400">
                  <a:solidFill>
                    <a:schemeClr val="bg1"/>
                  </a:solidFill>
                  <a:latin typeface="Arial" panose="020B0604020202020204" pitchFamily="34" charset="0"/>
                  <a:cs typeface="Arial" panose="020B0604020202020204" pitchFamily="34" charset="0"/>
                </a:rPr>
                <a:t> Thiết lập quy tắc thu, </a:t>
              </a:r>
              <a:r>
                <a:rPr lang="en-US" sz="3400" smtClean="0">
                  <a:solidFill>
                    <a:schemeClr val="bg1"/>
                  </a:solidFill>
                  <a:latin typeface="Arial" panose="020B0604020202020204" pitchFamily="34" charset="0"/>
                  <a:cs typeface="Arial" panose="020B0604020202020204" pitchFamily="34" charset="0"/>
                </a:rPr>
                <a:t>chi</a:t>
              </a:r>
              <a:endParaRPr lang="en-US" sz="3400">
                <a:solidFill>
                  <a:schemeClr val="bg1"/>
                </a:solidFill>
                <a:latin typeface="Arial" panose="020B0604020202020204" pitchFamily="34" charset="0"/>
                <a:cs typeface="Arial" panose="020B0604020202020204" pitchFamily="34" charset="0"/>
              </a:endParaRPr>
            </a:p>
          </p:txBody>
        </p:sp>
      </p:grpSp>
      <p:grpSp>
        <p:nvGrpSpPr>
          <p:cNvPr id="23" name="Group 22"/>
          <p:cNvGrpSpPr/>
          <p:nvPr/>
        </p:nvGrpSpPr>
        <p:grpSpPr>
          <a:xfrm>
            <a:off x="6215587" y="6386602"/>
            <a:ext cx="5715000" cy="1981200"/>
            <a:chOff x="9601198" y="7277100"/>
            <a:chExt cx="7888627" cy="1981200"/>
          </a:xfrm>
          <a:solidFill>
            <a:schemeClr val="accent2"/>
          </a:solidFill>
        </p:grpSpPr>
        <p:sp>
          <p:nvSpPr>
            <p:cNvPr id="24" name="Chevron 23"/>
            <p:cNvSpPr/>
            <p:nvPr/>
          </p:nvSpPr>
          <p:spPr>
            <a:xfrm rot="10800000">
              <a:off x="9601198" y="7277100"/>
              <a:ext cx="7888627" cy="1981200"/>
            </a:xfrm>
            <a:prstGeom prst="chevron">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400" smtClean="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10268911" y="7353300"/>
              <a:ext cx="6553200" cy="1661993"/>
            </a:xfrm>
            <a:prstGeom prst="rect">
              <a:avLst/>
            </a:prstGeom>
            <a:noFill/>
          </p:spPr>
          <p:txBody>
            <a:bodyPr wrap="square">
              <a:spAutoFit/>
            </a:bodyPr>
            <a:lstStyle/>
            <a:p>
              <a:pPr algn="ctr">
                <a:lnSpc>
                  <a:spcPct val="150000"/>
                </a:lnSpc>
              </a:pPr>
              <a:r>
                <a:rPr lang="en-US" sz="3400" smtClean="0">
                  <a:solidFill>
                    <a:schemeClr val="bg1"/>
                  </a:solidFill>
                  <a:latin typeface="Arial" panose="020B0604020202020204" pitchFamily="34" charset="0"/>
                  <a:cs typeface="Arial" panose="020B0604020202020204" pitchFamily="34" charset="0"/>
                </a:rPr>
                <a:t>B4. </a:t>
              </a:r>
              <a:r>
                <a:rPr lang="en-US" sz="3400">
                  <a:solidFill>
                    <a:schemeClr val="bg1"/>
                  </a:solidFill>
                  <a:latin typeface="Arial" panose="020B0604020202020204" pitchFamily="34" charset="0"/>
                  <a:cs typeface="Arial" panose="020B0604020202020204" pitchFamily="34" charset="0"/>
                </a:rPr>
                <a:t>Thực hiện kế hoạch chi </a:t>
              </a:r>
              <a:r>
                <a:rPr lang="en-US" sz="3400" smtClean="0">
                  <a:solidFill>
                    <a:schemeClr val="bg1"/>
                  </a:solidFill>
                  <a:latin typeface="Arial" panose="020B0604020202020204" pitchFamily="34" charset="0"/>
                  <a:cs typeface="Arial" panose="020B0604020202020204" pitchFamily="34" charset="0"/>
                </a:rPr>
                <a:t>tiêu</a:t>
              </a:r>
              <a:endParaRPr lang="en-US" sz="3400">
                <a:solidFill>
                  <a:schemeClr val="bg1"/>
                </a:solidFill>
                <a:latin typeface="Arial" panose="020B0604020202020204" pitchFamily="34" charset="0"/>
                <a:cs typeface="Arial" panose="020B0604020202020204" pitchFamily="34" charset="0"/>
              </a:endParaRPr>
            </a:p>
          </p:txBody>
        </p:sp>
      </p:grpSp>
      <p:grpSp>
        <p:nvGrpSpPr>
          <p:cNvPr id="26" name="Group 25"/>
          <p:cNvGrpSpPr/>
          <p:nvPr/>
        </p:nvGrpSpPr>
        <p:grpSpPr>
          <a:xfrm>
            <a:off x="1295400" y="6386602"/>
            <a:ext cx="5714999" cy="1981200"/>
            <a:chOff x="9601198" y="7277100"/>
            <a:chExt cx="7888627" cy="1981200"/>
          </a:xfrm>
          <a:solidFill>
            <a:schemeClr val="accent2"/>
          </a:solidFill>
        </p:grpSpPr>
        <p:sp>
          <p:nvSpPr>
            <p:cNvPr id="27" name="Chevron 26"/>
            <p:cNvSpPr/>
            <p:nvPr/>
          </p:nvSpPr>
          <p:spPr>
            <a:xfrm rot="10800000">
              <a:off x="9601198" y="7277100"/>
              <a:ext cx="7888627" cy="1981200"/>
            </a:xfrm>
            <a:prstGeom prst="chevron">
              <a:avLst/>
            </a:prstGeom>
            <a:solidFill>
              <a:srgbClr val="8AAC4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400" smtClean="0">
                <a:solidFill>
                  <a:schemeClr val="bg1"/>
                </a:solidFill>
                <a:latin typeface="Arial" panose="020B0604020202020204" pitchFamily="34" charset="0"/>
                <a:cs typeface="Arial" panose="020B0604020202020204" pitchFamily="34" charset="0"/>
              </a:endParaRPr>
            </a:p>
          </p:txBody>
        </p:sp>
        <p:sp>
          <p:nvSpPr>
            <p:cNvPr id="28" name="Rectangle 27"/>
            <p:cNvSpPr/>
            <p:nvPr/>
          </p:nvSpPr>
          <p:spPr>
            <a:xfrm>
              <a:off x="10268911" y="7353300"/>
              <a:ext cx="6553200" cy="1661993"/>
            </a:xfrm>
            <a:prstGeom prst="rect">
              <a:avLst/>
            </a:prstGeom>
            <a:noFill/>
          </p:spPr>
          <p:txBody>
            <a:bodyPr wrap="square">
              <a:spAutoFit/>
            </a:bodyPr>
            <a:lstStyle/>
            <a:p>
              <a:pPr algn="ctr">
                <a:lnSpc>
                  <a:spcPct val="150000"/>
                </a:lnSpc>
              </a:pPr>
              <a:r>
                <a:rPr lang="en-US" sz="3400" smtClean="0">
                  <a:solidFill>
                    <a:schemeClr val="bg1"/>
                  </a:solidFill>
                  <a:latin typeface="Arial" panose="020B0604020202020204" pitchFamily="34" charset="0"/>
                  <a:cs typeface="Arial" panose="020B0604020202020204" pitchFamily="34" charset="0"/>
                </a:rPr>
                <a:t>B5. </a:t>
              </a:r>
              <a:r>
                <a:rPr lang="en-US" sz="3400">
                  <a:solidFill>
                    <a:schemeClr val="bg1"/>
                  </a:solidFill>
                  <a:latin typeface="Arial" panose="020B0604020202020204" pitchFamily="34" charset="0"/>
                  <a:cs typeface="Arial" panose="020B0604020202020204" pitchFamily="34" charset="0"/>
                </a:rPr>
                <a:t>Kiểm tra và điều chỉnh kế </a:t>
              </a:r>
              <a:r>
                <a:rPr lang="en-US" sz="3400" smtClean="0">
                  <a:solidFill>
                    <a:schemeClr val="bg1"/>
                  </a:solidFill>
                  <a:latin typeface="Arial" panose="020B0604020202020204" pitchFamily="34" charset="0"/>
                  <a:cs typeface="Arial" panose="020B0604020202020204" pitchFamily="34" charset="0"/>
                </a:rPr>
                <a:t>hoạch</a:t>
              </a:r>
              <a:endParaRPr lang="en-US" sz="340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05943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25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250"/>
                            </p:stCondLst>
                            <p:childTnLst>
                              <p:par>
                                <p:cTn id="18" presetID="22" presetClass="entr" presetSubtype="2" fill="hold" nodeType="after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par>
                          <p:cTn id="21" fill="hold">
                            <p:stCondLst>
                              <p:cond delay="2000"/>
                            </p:stCondLst>
                            <p:childTnLst>
                              <p:par>
                                <p:cTn id="22" presetID="22" presetClass="entr" presetSubtype="2" fill="hold" nodeType="afterEffect">
                                  <p:stCondLst>
                                    <p:cond delay="25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750"/>
                            </p:stCondLst>
                            <p:childTnLst>
                              <p:par>
                                <p:cTn id="26" presetID="22" presetClass="entr" presetSubtype="2" fill="hold" nodeType="afterEffect">
                                  <p:stCondLst>
                                    <p:cond delay="250"/>
                                  </p:stCondLst>
                                  <p:childTnLst>
                                    <p:set>
                                      <p:cBhvr>
                                        <p:cTn id="27" dur="1" fill="hold">
                                          <p:stCondLst>
                                            <p:cond delay="0"/>
                                          </p:stCondLst>
                                        </p:cTn>
                                        <p:tgtEl>
                                          <p:spTgt spid="26"/>
                                        </p:tgtEl>
                                        <p:attrNameLst>
                                          <p:attrName>style.visibility</p:attrName>
                                        </p:attrNameLst>
                                      </p:cBhvr>
                                      <p:to>
                                        <p:strVal val="visible"/>
                                      </p:to>
                                    </p:set>
                                    <p:animEffect transition="in" filter="wipe(righ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25B493C8-8E59-F85F-FDB2-AE5844698D1B}"/>
              </a:ext>
            </a:extLst>
          </p:cNvPr>
          <p:cNvGrpSpPr/>
          <p:nvPr/>
        </p:nvGrpSpPr>
        <p:grpSpPr>
          <a:xfrm>
            <a:off x="2693092" y="3238500"/>
            <a:ext cx="12966691" cy="5983435"/>
            <a:chOff x="2657015" y="2436664"/>
            <a:chExt cx="12966691" cy="7390053"/>
          </a:xfrm>
        </p:grpSpPr>
        <p:grpSp>
          <p:nvGrpSpPr>
            <p:cNvPr id="24" name="Group 4"/>
            <p:cNvGrpSpPr/>
            <p:nvPr/>
          </p:nvGrpSpPr>
          <p:grpSpPr>
            <a:xfrm>
              <a:off x="2657015" y="2436664"/>
              <a:ext cx="12966691" cy="7390053"/>
              <a:chOff x="-422430" y="0"/>
              <a:chExt cx="9242565" cy="5267577"/>
            </a:xfrm>
          </p:grpSpPr>
          <p:sp>
            <p:nvSpPr>
              <p:cNvPr id="26" name="Freeform 5"/>
              <p:cNvSpPr/>
              <p:nvPr/>
            </p:nvSpPr>
            <p:spPr>
              <a:xfrm>
                <a:off x="-422430" y="0"/>
                <a:ext cx="9242565" cy="5267577"/>
              </a:xfrm>
              <a:custGeom>
                <a:avLst/>
                <a:gdLst/>
                <a:ahLst/>
                <a:cxnLst/>
                <a:rect l="l" t="t" r="r" b="b"/>
                <a:pathLst>
                  <a:path w="8377385" h="3830886">
                    <a:moveTo>
                      <a:pt x="8377385" y="3830886"/>
                    </a:moveTo>
                    <a:lnTo>
                      <a:pt x="0" y="3823266"/>
                    </a:lnTo>
                    <a:lnTo>
                      <a:pt x="0" y="1341878"/>
                    </a:lnTo>
                    <a:lnTo>
                      <a:pt x="17780" y="19050"/>
                    </a:lnTo>
                    <a:lnTo>
                      <a:pt x="4175643" y="0"/>
                    </a:lnTo>
                    <a:lnTo>
                      <a:pt x="8358335" y="5080"/>
                    </a:lnTo>
                    <a:close/>
                  </a:path>
                </a:pathLst>
              </a:custGeom>
              <a:solidFill>
                <a:srgbClr val="FFFFFF"/>
              </a:solidFill>
            </p:spPr>
          </p:sp>
          <p:sp>
            <p:nvSpPr>
              <p:cNvPr id="27" name="Freeform 6"/>
              <p:cNvSpPr/>
              <p:nvPr/>
            </p:nvSpPr>
            <p:spPr>
              <a:xfrm>
                <a:off x="-3810" y="0"/>
                <a:ext cx="8406594" cy="3857556"/>
              </a:xfrm>
              <a:custGeom>
                <a:avLst/>
                <a:gdLst/>
                <a:ahLst/>
                <a:cxnLst/>
                <a:rect l="l" t="t" r="r" b="b"/>
                <a:pathLst>
                  <a:path w="8406594" h="3857556">
                    <a:moveTo>
                      <a:pt x="8372305" y="21590"/>
                    </a:moveTo>
                    <a:cubicBezTo>
                      <a:pt x="8373574" y="34290"/>
                      <a:pt x="8373574" y="44450"/>
                      <a:pt x="8374844" y="54610"/>
                    </a:cubicBezTo>
                    <a:cubicBezTo>
                      <a:pt x="8377384" y="122079"/>
                      <a:pt x="8378655" y="205694"/>
                      <a:pt x="8381194" y="286323"/>
                    </a:cubicBezTo>
                    <a:cubicBezTo>
                      <a:pt x="8381194" y="402787"/>
                      <a:pt x="8393894" y="2699216"/>
                      <a:pt x="8400244" y="2815680"/>
                    </a:cubicBezTo>
                    <a:cubicBezTo>
                      <a:pt x="8406594" y="2991869"/>
                      <a:pt x="8402784" y="3171044"/>
                      <a:pt x="8402784" y="3347233"/>
                    </a:cubicBezTo>
                    <a:cubicBezTo>
                      <a:pt x="8402784" y="3502519"/>
                      <a:pt x="8404055" y="3645859"/>
                      <a:pt x="8405324" y="3796596"/>
                    </a:cubicBezTo>
                    <a:cubicBezTo>
                      <a:pt x="8405324" y="3818186"/>
                      <a:pt x="8405324" y="3832156"/>
                      <a:pt x="8405324" y="3856286"/>
                    </a:cubicBezTo>
                    <a:cubicBezTo>
                      <a:pt x="8382464" y="3856286"/>
                      <a:pt x="8362144" y="3857556"/>
                      <a:pt x="8320118" y="3856286"/>
                    </a:cubicBezTo>
                    <a:cubicBezTo>
                      <a:pt x="7892597" y="3851206"/>
                      <a:pt x="7458500" y="3857556"/>
                      <a:pt x="7030980" y="3852476"/>
                    </a:cubicBezTo>
                    <a:cubicBezTo>
                      <a:pt x="6774467" y="3848666"/>
                      <a:pt x="6524532" y="3851206"/>
                      <a:pt x="6268020" y="3848666"/>
                    </a:cubicBezTo>
                    <a:cubicBezTo>
                      <a:pt x="6149630" y="3847396"/>
                      <a:pt x="6031240" y="3846126"/>
                      <a:pt x="5912849" y="3844856"/>
                    </a:cubicBezTo>
                    <a:cubicBezTo>
                      <a:pt x="5840500" y="3844856"/>
                      <a:pt x="5774728" y="3846126"/>
                      <a:pt x="5702378" y="3846126"/>
                    </a:cubicBezTo>
                    <a:cubicBezTo>
                      <a:pt x="5518215" y="3844856"/>
                      <a:pt x="5011768" y="3846126"/>
                      <a:pt x="4827605" y="3844856"/>
                    </a:cubicBezTo>
                    <a:cubicBezTo>
                      <a:pt x="4696060" y="3843586"/>
                      <a:pt x="2065166" y="3852476"/>
                      <a:pt x="1933621" y="3851206"/>
                    </a:cubicBezTo>
                    <a:cubicBezTo>
                      <a:pt x="1900735" y="3851206"/>
                      <a:pt x="1861271" y="3852476"/>
                      <a:pt x="1828385" y="3852476"/>
                    </a:cubicBezTo>
                    <a:cubicBezTo>
                      <a:pt x="1749458" y="3852476"/>
                      <a:pt x="1677109" y="3853746"/>
                      <a:pt x="1598182" y="3853746"/>
                    </a:cubicBezTo>
                    <a:cubicBezTo>
                      <a:pt x="1400865" y="3853746"/>
                      <a:pt x="1210125" y="3852476"/>
                      <a:pt x="1012808" y="3851206"/>
                    </a:cubicBezTo>
                    <a:cubicBezTo>
                      <a:pt x="894417" y="3849936"/>
                      <a:pt x="776027" y="3848666"/>
                      <a:pt x="664214" y="3847396"/>
                    </a:cubicBezTo>
                    <a:cubicBezTo>
                      <a:pt x="453743" y="3846126"/>
                      <a:pt x="243271"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8840" y="30480"/>
                      <a:pt x="184076" y="29210"/>
                    </a:cubicBezTo>
                    <a:cubicBezTo>
                      <a:pt x="361661" y="25400"/>
                      <a:pt x="539247" y="22860"/>
                      <a:pt x="723409" y="20320"/>
                    </a:cubicBezTo>
                    <a:cubicBezTo>
                      <a:pt x="848377" y="17780"/>
                      <a:pt x="973344" y="16510"/>
                      <a:pt x="1091735" y="13970"/>
                    </a:cubicBezTo>
                    <a:cubicBezTo>
                      <a:pt x="1210125" y="11430"/>
                      <a:pt x="1335092" y="8890"/>
                      <a:pt x="1453483" y="8890"/>
                    </a:cubicBezTo>
                    <a:cubicBezTo>
                      <a:pt x="1585027" y="7620"/>
                      <a:pt x="1716572" y="10160"/>
                      <a:pt x="1848117" y="8890"/>
                    </a:cubicBezTo>
                    <a:cubicBezTo>
                      <a:pt x="2012548" y="8890"/>
                      <a:pt x="4992036" y="6350"/>
                      <a:pt x="5156467" y="5080"/>
                    </a:cubicBezTo>
                    <a:cubicBezTo>
                      <a:pt x="5314321" y="3810"/>
                      <a:pt x="5472175" y="2540"/>
                      <a:pt x="5636605" y="2540"/>
                    </a:cubicBezTo>
                    <a:cubicBezTo>
                      <a:pt x="5906272" y="1270"/>
                      <a:pt x="6169362" y="0"/>
                      <a:pt x="6439028" y="0"/>
                    </a:cubicBezTo>
                    <a:cubicBezTo>
                      <a:pt x="6550841" y="0"/>
                      <a:pt x="6669232" y="2540"/>
                      <a:pt x="6781044" y="2540"/>
                    </a:cubicBezTo>
                    <a:cubicBezTo>
                      <a:pt x="7090175" y="3810"/>
                      <a:pt x="7405882" y="5080"/>
                      <a:pt x="7715012" y="7620"/>
                    </a:cubicBezTo>
                    <a:cubicBezTo>
                      <a:pt x="7879443" y="8890"/>
                      <a:pt x="8043874" y="12700"/>
                      <a:pt x="8208305" y="16510"/>
                    </a:cubicBezTo>
                    <a:cubicBezTo>
                      <a:pt x="8247769" y="16510"/>
                      <a:pt x="8287232" y="16510"/>
                      <a:pt x="8320118" y="16510"/>
                    </a:cubicBezTo>
                    <a:cubicBezTo>
                      <a:pt x="8353255" y="17780"/>
                      <a:pt x="8362144" y="20320"/>
                      <a:pt x="8372305" y="21590"/>
                    </a:cubicBezTo>
                    <a:close/>
                    <a:moveTo>
                      <a:pt x="8382464" y="3839776"/>
                    </a:moveTo>
                    <a:cubicBezTo>
                      <a:pt x="8383734" y="3823266"/>
                      <a:pt x="8385005" y="3810566"/>
                      <a:pt x="8385005" y="3797866"/>
                    </a:cubicBezTo>
                    <a:cubicBezTo>
                      <a:pt x="8383734" y="3630928"/>
                      <a:pt x="8382464" y="3472656"/>
                      <a:pt x="8382464" y="3302440"/>
                    </a:cubicBezTo>
                    <a:cubicBezTo>
                      <a:pt x="8382464" y="3224797"/>
                      <a:pt x="8385005" y="3147154"/>
                      <a:pt x="8383734" y="3069512"/>
                    </a:cubicBezTo>
                    <a:cubicBezTo>
                      <a:pt x="8383734" y="2997842"/>
                      <a:pt x="8382464" y="2923185"/>
                      <a:pt x="8381194" y="2851515"/>
                    </a:cubicBezTo>
                    <a:cubicBezTo>
                      <a:pt x="8376114" y="2741024"/>
                      <a:pt x="8364684" y="453553"/>
                      <a:pt x="8364684" y="343062"/>
                    </a:cubicBezTo>
                    <a:cubicBezTo>
                      <a:pt x="8362144" y="250488"/>
                      <a:pt x="8359605" y="154928"/>
                      <a:pt x="8357064" y="63500"/>
                    </a:cubicBezTo>
                    <a:cubicBezTo>
                      <a:pt x="8355794" y="44450"/>
                      <a:pt x="8354524" y="43180"/>
                      <a:pt x="8300387" y="41910"/>
                    </a:cubicBezTo>
                    <a:cubicBezTo>
                      <a:pt x="8280655" y="41910"/>
                      <a:pt x="8267500" y="41910"/>
                      <a:pt x="8247769" y="40640"/>
                    </a:cubicBezTo>
                    <a:cubicBezTo>
                      <a:pt x="8083338" y="36830"/>
                      <a:pt x="7912330" y="31750"/>
                      <a:pt x="7747899" y="30480"/>
                    </a:cubicBezTo>
                    <a:cubicBezTo>
                      <a:pt x="7346687" y="26670"/>
                      <a:pt x="6938898" y="25400"/>
                      <a:pt x="6537687" y="22860"/>
                    </a:cubicBezTo>
                    <a:cubicBezTo>
                      <a:pt x="6478492" y="22860"/>
                      <a:pt x="6412720" y="22860"/>
                      <a:pt x="6353524" y="22860"/>
                    </a:cubicBezTo>
                    <a:cubicBezTo>
                      <a:pt x="6254866" y="22860"/>
                      <a:pt x="6156207" y="22860"/>
                      <a:pt x="6064126" y="22860"/>
                    </a:cubicBezTo>
                    <a:cubicBezTo>
                      <a:pt x="5853654" y="22860"/>
                      <a:pt x="5643183" y="22860"/>
                      <a:pt x="5439289" y="24130"/>
                    </a:cubicBezTo>
                    <a:cubicBezTo>
                      <a:pt x="5261703" y="25400"/>
                      <a:pt x="2269060" y="29210"/>
                      <a:pt x="2091475" y="29210"/>
                    </a:cubicBezTo>
                    <a:cubicBezTo>
                      <a:pt x="1802076" y="29210"/>
                      <a:pt x="1512678" y="26670"/>
                      <a:pt x="1223279" y="33020"/>
                    </a:cubicBezTo>
                    <a:cubicBezTo>
                      <a:pt x="1072003" y="36830"/>
                      <a:pt x="927304" y="36830"/>
                      <a:pt x="782605" y="38100"/>
                    </a:cubicBezTo>
                    <a:cubicBezTo>
                      <a:pt x="532669" y="41910"/>
                      <a:pt x="282734"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91995" y="3821996"/>
                      <a:pt x="184076" y="3823266"/>
                      <a:pt x="269580" y="3823266"/>
                    </a:cubicBezTo>
                    <a:cubicBezTo>
                      <a:pt x="394548" y="3823266"/>
                      <a:pt x="526092" y="3820726"/>
                      <a:pt x="651060" y="3823266"/>
                    </a:cubicBezTo>
                    <a:cubicBezTo>
                      <a:pt x="854954" y="3827076"/>
                      <a:pt x="1058848" y="3829616"/>
                      <a:pt x="1262743" y="3828346"/>
                    </a:cubicBezTo>
                    <a:cubicBezTo>
                      <a:pt x="1394288" y="3827076"/>
                      <a:pt x="1519255" y="3829616"/>
                      <a:pt x="1650800" y="3829616"/>
                    </a:cubicBezTo>
                    <a:cubicBezTo>
                      <a:pt x="1841540" y="3829616"/>
                      <a:pt x="2032280" y="3828346"/>
                      <a:pt x="2223020" y="3829616"/>
                    </a:cubicBezTo>
                    <a:cubicBezTo>
                      <a:pt x="2505841" y="3830886"/>
                      <a:pt x="5610296" y="3820726"/>
                      <a:pt x="5899695" y="3823266"/>
                    </a:cubicBezTo>
                    <a:cubicBezTo>
                      <a:pt x="6024663" y="3824536"/>
                      <a:pt x="6149630" y="3825806"/>
                      <a:pt x="6268020" y="3825806"/>
                    </a:cubicBezTo>
                    <a:cubicBezTo>
                      <a:pt x="6485069" y="3828346"/>
                      <a:pt x="6695541" y="3824536"/>
                      <a:pt x="6912590" y="3828346"/>
                    </a:cubicBezTo>
                    <a:cubicBezTo>
                      <a:pt x="7090175" y="3830886"/>
                      <a:pt x="7267760" y="3830886"/>
                      <a:pt x="7445346" y="3833426"/>
                    </a:cubicBezTo>
                    <a:cubicBezTo>
                      <a:pt x="7708435" y="3837236"/>
                      <a:pt x="7971524" y="3839776"/>
                      <a:pt x="8234615" y="3841046"/>
                    </a:cubicBezTo>
                    <a:cubicBezTo>
                      <a:pt x="8333273" y="3841046"/>
                      <a:pt x="8362144" y="3839776"/>
                      <a:pt x="8382464" y="3839776"/>
                    </a:cubicBezTo>
                    <a:close/>
                  </a:path>
                </a:pathLst>
              </a:custGeom>
              <a:solidFill>
                <a:srgbClr val="FFFFFF"/>
              </a:solidFill>
            </p:spPr>
          </p:sp>
        </p:grpSp>
        <p:sp>
          <p:nvSpPr>
            <p:cNvPr id="25" name="TextBox 24">
              <a:extLst>
                <a:ext uri="{FF2B5EF4-FFF2-40B4-BE49-F238E27FC236}">
                  <a16:creationId xmlns:a16="http://schemas.microsoft.com/office/drawing/2014/main" xmlns="" id="{7DFDAD5B-A825-D00C-3C33-2196996461A2}"/>
                </a:ext>
              </a:extLst>
            </p:cNvPr>
            <p:cNvSpPr txBox="1"/>
            <p:nvPr/>
          </p:nvSpPr>
          <p:spPr>
            <a:xfrm>
              <a:off x="3486815" y="4221535"/>
              <a:ext cx="11211384" cy="3820309"/>
            </a:xfrm>
            <a:prstGeom prst="rect">
              <a:avLst/>
            </a:prstGeom>
            <a:noFill/>
          </p:spPr>
          <p:txBody>
            <a:bodyPr wrap="square" anchor="ctr">
              <a:spAutoFit/>
            </a:bodyPr>
            <a:lstStyle/>
            <a:p>
              <a:pPr algn="ctr">
                <a:lnSpc>
                  <a:spcPct val="150000"/>
                </a:lnSpc>
              </a:pPr>
              <a:r>
                <a:rPr lang="en-US" sz="6500" b="1">
                  <a:solidFill>
                    <a:srgbClr val="C3113D"/>
                  </a:solidFill>
                  <a:latin typeface="Arial" panose="020B0604020202020204" pitchFamily="34" charset="0"/>
                  <a:cs typeface="Arial" panose="020B0604020202020204" pitchFamily="34" charset="0"/>
                </a:rPr>
                <a:t>Hoạt động 1. Trả lời câu hỏi trắc nghiệm</a:t>
              </a:r>
              <a:endParaRPr lang="en-US" sz="6500">
                <a:solidFill>
                  <a:srgbClr val="C3113D"/>
                </a:solidFill>
              </a:endParaRPr>
            </a:p>
          </p:txBody>
        </p:sp>
      </p:grpSp>
      <p:grpSp>
        <p:nvGrpSpPr>
          <p:cNvPr id="28" name="Group 27">
            <a:extLst>
              <a:ext uri="{FF2B5EF4-FFF2-40B4-BE49-F238E27FC236}">
                <a16:creationId xmlns:a16="http://schemas.microsoft.com/office/drawing/2014/main" xmlns="" id="{36D27C0C-0EF6-8686-43E2-89987FF679AA}"/>
              </a:ext>
            </a:extLst>
          </p:cNvPr>
          <p:cNvGrpSpPr/>
          <p:nvPr/>
        </p:nvGrpSpPr>
        <p:grpSpPr>
          <a:xfrm>
            <a:off x="6426729" y="1028700"/>
            <a:ext cx="5427261" cy="1497252"/>
            <a:chOff x="7063161" y="1460475"/>
            <a:chExt cx="4176082" cy="1497252"/>
          </a:xfrm>
        </p:grpSpPr>
        <p:grpSp>
          <p:nvGrpSpPr>
            <p:cNvPr id="29" name="Group 9"/>
            <p:cNvGrpSpPr/>
            <p:nvPr/>
          </p:nvGrpSpPr>
          <p:grpSpPr>
            <a:xfrm>
              <a:off x="7063161" y="1460475"/>
              <a:ext cx="4161677" cy="1497252"/>
              <a:chOff x="0" y="0"/>
              <a:chExt cx="2845501" cy="317500"/>
            </a:xfrm>
          </p:grpSpPr>
          <p:sp>
            <p:nvSpPr>
              <p:cNvPr id="31" name="Freeform 10"/>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sp>
          <p:sp>
            <p:nvSpPr>
              <p:cNvPr id="32" name="Freeform 11"/>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6"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3"/>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sp>
        </p:grpSp>
        <p:sp>
          <p:nvSpPr>
            <p:cNvPr id="30" name="TextBox 9">
              <a:extLst>
                <a:ext uri="{FF2B5EF4-FFF2-40B4-BE49-F238E27FC236}">
                  <a16:creationId xmlns:a16="http://schemas.microsoft.com/office/drawing/2014/main" xmlns="" id="{9C7BCB72-D65E-FADE-00AF-3B80608CA47D}"/>
                </a:ext>
              </a:extLst>
            </p:cNvPr>
            <p:cNvSpPr txBox="1"/>
            <p:nvPr/>
          </p:nvSpPr>
          <p:spPr>
            <a:xfrm>
              <a:off x="7118684" y="1705969"/>
              <a:ext cx="4120559" cy="1000274"/>
            </a:xfrm>
            <a:prstGeom prst="rect">
              <a:avLst/>
            </a:prstGeom>
          </p:spPr>
          <p:txBody>
            <a:bodyPr wrap="square" lIns="0" tIns="0" rIns="0" bIns="0" rtlCol="0" anchor="t">
              <a:spAutoFit/>
            </a:bodyPr>
            <a:lstStyle/>
            <a:p>
              <a:pPr algn="ctr"/>
              <a:r>
                <a:rPr lang="en-US" sz="6500" b="1" smtClean="0">
                  <a:solidFill>
                    <a:schemeClr val="bg1"/>
                  </a:solidFill>
                  <a:latin typeface="Arial" panose="020B0604020202020204" pitchFamily="34" charset="0"/>
                  <a:cs typeface="Arial" panose="020B0604020202020204" pitchFamily="34" charset="0"/>
                </a:rPr>
                <a:t>Luyện tập</a:t>
              </a:r>
              <a:endParaRPr lang="en-US" sz="6500" b="1">
                <a:solidFill>
                  <a:schemeClr val="bg1"/>
                </a:solidFill>
                <a:latin typeface="Arial" panose="020B0604020202020204" pitchFamily="34" charset="0"/>
                <a:cs typeface="Arial" panose="020B0604020202020204" pitchFamily="34" charset="0"/>
              </a:endParaRPr>
            </a:p>
          </p:txBody>
        </p:sp>
      </p:grpSp>
      <p:pic>
        <p:nvPicPr>
          <p:cNvPr id="33" name="Picture 5">
            <a:extLst>
              <a:ext uri="{FF2B5EF4-FFF2-40B4-BE49-F238E27FC236}">
                <a16:creationId xmlns:a16="http://schemas.microsoft.com/office/drawing/2014/main" xmlns="" id="{D9FB970E-B216-4307-B3DF-C118B0C720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89933">
            <a:off x="16052451" y="7735973"/>
            <a:ext cx="1516089" cy="1328645"/>
          </a:xfrm>
          <a:prstGeom prst="rect">
            <a:avLst/>
          </a:prstGeom>
        </p:spPr>
      </p:pic>
      <p:pic>
        <p:nvPicPr>
          <p:cNvPr id="34" name="Picture 7">
            <a:extLst>
              <a:ext uri="{FF2B5EF4-FFF2-40B4-BE49-F238E27FC236}">
                <a16:creationId xmlns:a16="http://schemas.microsoft.com/office/drawing/2014/main" xmlns="" id="{19D43D4E-9FD5-499D-BF36-D5DC88A0D2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62257" y="-486273"/>
            <a:ext cx="2825743" cy="2676749"/>
          </a:xfrm>
          <a:prstGeom prst="rect">
            <a:avLst/>
          </a:prstGeom>
        </p:spPr>
      </p:pic>
      <p:pic>
        <p:nvPicPr>
          <p:cNvPr id="38" name="Picture 6">
            <a:extLst>
              <a:ext uri="{FF2B5EF4-FFF2-40B4-BE49-F238E27FC236}">
                <a16:creationId xmlns:a16="http://schemas.microsoft.com/office/drawing/2014/main" xmlns="" id="{F4C24FF4-3ED7-4ABD-82D5-DB7F24668E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455682" y="7240758"/>
            <a:ext cx="3662364" cy="3723290"/>
          </a:xfrm>
          <a:prstGeom prst="rect">
            <a:avLst/>
          </a:prstGeom>
        </p:spPr>
      </p:pic>
      <p:pic>
        <p:nvPicPr>
          <p:cNvPr id="39" name="Picture 6"/>
          <p:cNvPicPr>
            <a:picLocks noChangeAspect="1"/>
          </p:cNvPicPr>
          <p:nvPr/>
        </p:nvPicPr>
        <p:blipFill>
          <a:blip r:embed="rId16">
            <a:biLevel thresh="50000"/>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886200" y="510010"/>
            <a:ext cx="728523" cy="1312654"/>
          </a:xfrm>
          <a:prstGeom prst="rect">
            <a:avLst/>
          </a:prstGeom>
        </p:spPr>
      </p:pic>
    </p:spTree>
    <p:extLst>
      <p:ext uri="{BB962C8B-B14F-4D97-AF65-F5344CB8AC3E}">
        <p14:creationId xmlns:p14="http://schemas.microsoft.com/office/powerpoint/2010/main" val="3352945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829043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52632"/>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xmlns="" id="{9648F814-784E-ECE6-2A65-FA2425C81B2F}"/>
              </a:ext>
            </a:extLst>
          </p:cNvPr>
          <p:cNvGrpSpPr/>
          <p:nvPr/>
        </p:nvGrpSpPr>
        <p:grpSpPr>
          <a:xfrm>
            <a:off x="0" y="1379336"/>
            <a:ext cx="18288000" cy="2254608"/>
            <a:chOff x="0" y="2959512"/>
            <a:chExt cx="12192000" cy="1503072"/>
          </a:xfrm>
        </p:grpSpPr>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652926" y="3095495"/>
              <a:ext cx="8804118" cy="1158864"/>
            </a:xfrm>
            <a:prstGeom prst="rect">
              <a:avLst/>
            </a:prstGeom>
            <a:noFill/>
          </p:spPr>
          <p:txBody>
            <a:bodyPr wrap="square" rtlCol="0">
              <a:spAutoFit/>
            </a:bodyPr>
            <a:lstStyle/>
            <a:p>
              <a:pPr algn="ctr">
                <a:lnSpc>
                  <a:spcPct val="150000"/>
                </a:lnSpc>
              </a:pPr>
              <a:r>
                <a:rPr lang="en-US" sz="3800" b="1">
                  <a:solidFill>
                    <a:srgbClr val="FFFF00"/>
                  </a:solidFill>
                  <a:latin typeface="Arial" panose="020B0604020202020204" pitchFamily="34" charset="0"/>
                  <a:cs typeface="Arial" panose="020B0604020202020204" pitchFamily="34" charset="0"/>
                </a:rPr>
                <a:t>Câu hỏi </a:t>
              </a:r>
              <a:r>
                <a:rPr lang="vi-VN" sz="3800" b="1">
                  <a:solidFill>
                    <a:srgbClr val="FFFF00"/>
                  </a:solidFill>
                  <a:latin typeface="Arial" panose="020B0604020202020204" pitchFamily="34" charset="0"/>
                  <a:cs typeface="Arial" panose="020B0604020202020204" pitchFamily="34" charset="0"/>
                </a:rPr>
                <a:t>1</a:t>
              </a:r>
              <a:r>
                <a:rPr lang="en-US" sz="3800" b="1" smtClean="0">
                  <a:solidFill>
                    <a:srgbClr val="FFFF00"/>
                  </a:solidFill>
                  <a:latin typeface="Arial" panose="020B0604020202020204" pitchFamily="34" charset="0"/>
                  <a:cs typeface="Arial" panose="020B0604020202020204" pitchFamily="34" charset="0"/>
                </a:rPr>
                <a:t>: </a:t>
              </a:r>
              <a:r>
                <a:rPr lang="en-US" sz="3800" b="1">
                  <a:solidFill>
                    <a:srgbClr val="FFFF00"/>
                  </a:solidFill>
                  <a:latin typeface="Arial" panose="020B0604020202020204" pitchFamily="34" charset="0"/>
                  <a:cs typeface="Arial" panose="020B0604020202020204" pitchFamily="34" charset="0"/>
                </a:rPr>
                <a:t>Nếu chi tiêu không có kế hoạch thì sẽ </a:t>
              </a:r>
              <a:endParaRPr lang="en-US" sz="3800" b="1" smtClean="0">
                <a:solidFill>
                  <a:srgbClr val="FFFF00"/>
                </a:solidFill>
                <a:latin typeface="Arial" panose="020B0604020202020204" pitchFamily="34" charset="0"/>
                <a:cs typeface="Arial" panose="020B0604020202020204" pitchFamily="34" charset="0"/>
              </a:endParaRPr>
            </a:p>
            <a:p>
              <a:pPr algn="ctr">
                <a:lnSpc>
                  <a:spcPct val="150000"/>
                </a:lnSpc>
              </a:pPr>
              <a:r>
                <a:rPr lang="en-US" sz="3800" b="1" smtClean="0">
                  <a:solidFill>
                    <a:srgbClr val="FFFF00"/>
                  </a:solidFill>
                  <a:latin typeface="Arial" panose="020B0604020202020204" pitchFamily="34" charset="0"/>
                  <a:cs typeface="Arial" panose="020B0604020202020204" pitchFamily="34" charset="0"/>
                </a:rPr>
                <a:t>dẫn </a:t>
              </a:r>
              <a:r>
                <a:rPr lang="en-US" sz="3800" b="1">
                  <a:solidFill>
                    <a:srgbClr val="FFFF00"/>
                  </a:solidFill>
                  <a:latin typeface="Arial" panose="020B0604020202020204" pitchFamily="34" charset="0"/>
                  <a:cs typeface="Arial" panose="020B0604020202020204" pitchFamily="34" charset="0"/>
                </a:rPr>
                <a:t>đến hậu quả gì?</a:t>
              </a:r>
            </a:p>
          </p:txBody>
        </p:sp>
      </p:grpSp>
      <p:sp>
        <p:nvSpPr>
          <p:cNvPr id="15" name="bang a">
            <a:extLst>
              <a:ext uri="{FF2B5EF4-FFF2-40B4-BE49-F238E27FC236}">
                <a16:creationId xmlns:a16="http://schemas.microsoft.com/office/drawing/2014/main" xmlns="" id="{D0E6AFB4-275F-4728-9A13-27E00F9EA3A2}"/>
              </a:ext>
            </a:extLst>
          </p:cNvPr>
          <p:cNvSpPr/>
          <p:nvPr/>
        </p:nvSpPr>
        <p:spPr>
          <a:xfrm flipH="1">
            <a:off x="1209494" y="4129877"/>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1209494" y="7052600"/>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25" name="dap an a">
            <a:extLst>
              <a:ext uri="{FF2B5EF4-FFF2-40B4-BE49-F238E27FC236}">
                <a16:creationId xmlns:a16="http://schemas.microsoft.com/office/drawing/2014/main" xmlns="" id="{9897B1B9-EB78-41AF-AC33-1E8F7714B11F}"/>
              </a:ext>
            </a:extLst>
          </p:cNvPr>
          <p:cNvSpPr txBox="1"/>
          <p:nvPr/>
        </p:nvSpPr>
        <p:spPr>
          <a:xfrm>
            <a:off x="1669182" y="4510237"/>
            <a:ext cx="6953608" cy="1708160"/>
          </a:xfrm>
          <a:prstGeom prst="rect">
            <a:avLst/>
          </a:prstGeom>
          <a:noFill/>
        </p:spPr>
        <p:txBody>
          <a:bodyPr wrap="square" rtlCol="0">
            <a:spAutoFit/>
          </a:bodyPr>
          <a:lstStyle/>
          <a:p>
            <a:pPr lvl="0" algn="ctr">
              <a:lnSpc>
                <a:spcPct val="150000"/>
              </a:lnSpc>
            </a:pPr>
            <a:r>
              <a:rPr lang="en-US" sz="3500">
                <a:solidFill>
                  <a:schemeClr val="bg1"/>
                </a:solidFill>
                <a:latin typeface="Arial" panose="020B0604020202020204" pitchFamily="34" charset="0"/>
                <a:ea typeface="Tahoma" panose="020B0604030504040204" pitchFamily="34" charset="0"/>
                <a:cs typeface="Arial" panose="020B0604020202020204" pitchFamily="34" charset="0"/>
              </a:rPr>
              <a:t>A. </a:t>
            </a:r>
            <a:r>
              <a:rPr lang="en-US" sz="3500">
                <a:solidFill>
                  <a:schemeClr val="bg1"/>
                </a:solidFill>
                <a:latin typeface="Arial" panose="020B0604020202020204" pitchFamily="34" charset="0"/>
                <a:cs typeface="Arial" panose="020B0604020202020204" pitchFamily="34" charset="0"/>
              </a:rPr>
              <a:t>Mua thừa đồ này, thiếu đồ </a:t>
            </a:r>
            <a:r>
              <a:rPr lang="en-US" sz="3500" smtClean="0">
                <a:solidFill>
                  <a:schemeClr val="bg1"/>
                </a:solidFill>
                <a:latin typeface="Arial" panose="020B0604020202020204" pitchFamily="34" charset="0"/>
                <a:cs typeface="Arial" panose="020B0604020202020204" pitchFamily="34" charset="0"/>
              </a:rPr>
              <a:t>kia, gây lãng phí tiền bạc</a:t>
            </a:r>
            <a:endParaRPr lang="en-US" sz="3500">
              <a:solidFill>
                <a:schemeClr val="bg1"/>
              </a:solidFill>
              <a:latin typeface="Arial" panose="020B0604020202020204" pitchFamily="34" charset="0"/>
              <a:cs typeface="Arial" panose="020B0604020202020204" pitchFamily="34" charset="0"/>
            </a:endParaRPr>
          </a:p>
        </p:txBody>
      </p:sp>
      <p:sp>
        <p:nvSpPr>
          <p:cNvPr id="27" name="dap an c">
            <a:extLst>
              <a:ext uri="{FF2B5EF4-FFF2-40B4-BE49-F238E27FC236}">
                <a16:creationId xmlns:a16="http://schemas.microsoft.com/office/drawing/2014/main" xmlns="" id="{D96707EC-5A82-4050-B897-6DBAB63AC957}"/>
              </a:ext>
            </a:extLst>
          </p:cNvPr>
          <p:cNvSpPr txBox="1"/>
          <p:nvPr/>
        </p:nvSpPr>
        <p:spPr>
          <a:xfrm>
            <a:off x="1275992" y="7436535"/>
            <a:ext cx="7739988" cy="1708160"/>
          </a:xfrm>
          <a:prstGeom prst="rect">
            <a:avLst/>
          </a:prstGeom>
          <a:noFill/>
        </p:spPr>
        <p:txBody>
          <a:bodyPr wrap="square" rtlCol="0">
            <a:spAutoFit/>
          </a:bodyPr>
          <a:lstStyle/>
          <a:p>
            <a:pPr lvl="0" algn="ctr">
              <a:lnSpc>
                <a:spcPct val="150000"/>
              </a:lnSpc>
            </a:pPr>
            <a:r>
              <a:rPr lang="en-US" sz="3500">
                <a:solidFill>
                  <a:schemeClr val="bg1"/>
                </a:solidFill>
                <a:latin typeface="Arial" panose="020B0604020202020204" pitchFamily="34" charset="0"/>
                <a:ea typeface="Tahoma" panose="020B0604030504040204" pitchFamily="34" charset="0"/>
                <a:cs typeface="Arial" panose="020B0604020202020204" pitchFamily="34" charset="0"/>
              </a:rPr>
              <a:t>C. </a:t>
            </a:r>
            <a:r>
              <a:rPr lang="en-US" sz="3500">
                <a:solidFill>
                  <a:schemeClr val="bg1"/>
                </a:solidFill>
                <a:latin typeface="Arial" panose="020B0604020202020204" pitchFamily="34" charset="0"/>
                <a:cs typeface="Arial" panose="020B0604020202020204" pitchFamily="34" charset="0"/>
              </a:rPr>
              <a:t>Có thể mua được nhiều đồ dùng mà mình yêu thích</a:t>
            </a:r>
          </a:p>
        </p:txBody>
      </p:sp>
      <p:sp>
        <p:nvSpPr>
          <p:cNvPr id="31" name="bang b">
            <a:extLst>
              <a:ext uri="{FF2B5EF4-FFF2-40B4-BE49-F238E27FC236}">
                <a16:creationId xmlns:a16="http://schemas.microsoft.com/office/drawing/2014/main" xmlns="" id="{8DD63B39-09F3-4F04-83CD-408FC7619A90}"/>
              </a:ext>
            </a:extLst>
          </p:cNvPr>
          <p:cNvSpPr/>
          <p:nvPr/>
        </p:nvSpPr>
        <p:spPr>
          <a:xfrm flipH="1">
            <a:off x="9203838" y="4129877"/>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9203838" y="7052600"/>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33" name="dap an b">
            <a:extLst>
              <a:ext uri="{FF2B5EF4-FFF2-40B4-BE49-F238E27FC236}">
                <a16:creationId xmlns:a16="http://schemas.microsoft.com/office/drawing/2014/main" xmlns="" id="{9B5DABB8-849A-4D2D-930C-9CA07BFC5BDE}"/>
              </a:ext>
            </a:extLst>
          </p:cNvPr>
          <p:cNvSpPr txBox="1"/>
          <p:nvPr/>
        </p:nvSpPr>
        <p:spPr>
          <a:xfrm>
            <a:off x="9736398" y="4498178"/>
            <a:ext cx="6807863" cy="1708160"/>
          </a:xfrm>
          <a:prstGeom prst="rect">
            <a:avLst/>
          </a:prstGeom>
          <a:noFill/>
        </p:spPr>
        <p:txBody>
          <a:bodyPr wrap="square" rtlCol="0">
            <a:spAutoFit/>
          </a:bodyPr>
          <a:lstStyle/>
          <a:p>
            <a:pPr lvl="0" algn="ctr">
              <a:lnSpc>
                <a:spcPct val="150000"/>
              </a:lnSpc>
            </a:pPr>
            <a:r>
              <a:rPr lang="en-US" sz="3500">
                <a:solidFill>
                  <a:schemeClr val="bg1"/>
                </a:solidFill>
                <a:latin typeface="Arial" panose="020B0604020202020204" pitchFamily="34" charset="0"/>
                <a:ea typeface="Tahoma" panose="020B0604030504040204" pitchFamily="34" charset="0"/>
                <a:cs typeface="Arial" panose="020B0604020202020204" pitchFamily="34" charset="0"/>
              </a:rPr>
              <a:t>B. </a:t>
            </a:r>
            <a:r>
              <a:rPr lang="en-US" sz="3500">
                <a:solidFill>
                  <a:schemeClr val="bg1"/>
                </a:solidFill>
                <a:latin typeface="Arial" panose="020B0604020202020204" pitchFamily="34" charset="0"/>
                <a:cs typeface="Arial" panose="020B0604020202020204" pitchFamily="34" charset="0"/>
              </a:rPr>
              <a:t>Tích ra được các khoản tiền tiết kiệm</a:t>
            </a:r>
          </a:p>
        </p:txBody>
      </p:sp>
      <p:sp>
        <p:nvSpPr>
          <p:cNvPr id="34" name="dap an d">
            <a:extLst>
              <a:ext uri="{FF2B5EF4-FFF2-40B4-BE49-F238E27FC236}">
                <a16:creationId xmlns:a16="http://schemas.microsoft.com/office/drawing/2014/main" xmlns="" id="{42A746A3-96B8-42A5-8EFA-A104DB6B2F69}"/>
              </a:ext>
            </a:extLst>
          </p:cNvPr>
          <p:cNvSpPr txBox="1"/>
          <p:nvPr/>
        </p:nvSpPr>
        <p:spPr>
          <a:xfrm>
            <a:off x="9587109" y="7429093"/>
            <a:ext cx="7106440" cy="1708160"/>
          </a:xfrm>
          <a:prstGeom prst="rect">
            <a:avLst/>
          </a:prstGeom>
          <a:noFill/>
        </p:spPr>
        <p:txBody>
          <a:bodyPr wrap="square" rtlCol="0">
            <a:spAutoFit/>
          </a:bodyPr>
          <a:lstStyle/>
          <a:p>
            <a:pPr algn="ctr">
              <a:lnSpc>
                <a:spcPct val="150000"/>
              </a:lnSpc>
              <a:buClr>
                <a:schemeClr val="bg1"/>
              </a:buClr>
            </a:pPr>
            <a:r>
              <a:rPr lang="en-US" sz="3500">
                <a:solidFill>
                  <a:schemeClr val="bg1"/>
                </a:solidFill>
                <a:latin typeface="Arial" panose="020B0604020202020204" pitchFamily="34" charset="0"/>
                <a:ea typeface="Tahoma" panose="020B0604030504040204" pitchFamily="34" charset="0"/>
                <a:cs typeface="Arial" panose="020B0604020202020204" pitchFamily="34" charset="0"/>
              </a:rPr>
              <a:t>D. </a:t>
            </a:r>
            <a:r>
              <a:rPr lang="en-US" sz="3500">
                <a:solidFill>
                  <a:schemeClr val="bg1"/>
                </a:solidFill>
                <a:latin typeface="Arial" panose="020B0604020202020204" pitchFamily="34" charset="0"/>
                <a:cs typeface="Arial" panose="020B0604020202020204" pitchFamily="34" charset="0"/>
              </a:rPr>
              <a:t>Không bị phụ thuộc ràng buộc bởi các nguyên tắc</a:t>
            </a:r>
            <a:endParaRPr lang="en-US" sz="3500">
              <a:solidFill>
                <a:schemeClr val="bg1"/>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7"/>
            <a:ext cx="731045" cy="731045"/>
          </a:xfrm>
          <a:prstGeom prst="rect">
            <a:avLst/>
          </a:prstGeom>
        </p:spPr>
      </p:pic>
    </p:spTree>
    <p:extLst>
      <p:ext uri="{BB962C8B-B14F-4D97-AF65-F5344CB8AC3E}">
        <p14:creationId xmlns:p14="http://schemas.microsoft.com/office/powerpoint/2010/main" val="33294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2FAB428-B261-9BF8-84AD-1BDD66EC48DD}"/>
              </a:ext>
            </a:extLst>
          </p:cNvPr>
          <p:cNvCxnSpPr/>
          <p:nvPr/>
        </p:nvCxnSpPr>
        <p:spPr>
          <a:xfrm>
            <a:off x="0" y="536887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8290436"/>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a16="http://schemas.microsoft.com/office/drawing/2014/main" xmlns="" id="{D0E6AFB4-275F-4728-9A13-27E00F9EA3A2}"/>
              </a:ext>
            </a:extLst>
          </p:cNvPr>
          <p:cNvSpPr/>
          <p:nvPr/>
        </p:nvSpPr>
        <p:spPr>
          <a:xfrm flipH="1">
            <a:off x="1206914" y="7057877"/>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9203843"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9203843" y="7053275"/>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c">
            <a:extLst>
              <a:ext uri="{FF2B5EF4-FFF2-40B4-BE49-F238E27FC236}">
                <a16:creationId xmlns:a16="http://schemas.microsoft.com/office/drawing/2014/main" xmlns="" id="{9897B1B9-EB78-41AF-AC33-1E8F7714B11F}"/>
              </a:ext>
            </a:extLst>
          </p:cNvPr>
          <p:cNvSpPr txBox="1"/>
          <p:nvPr/>
        </p:nvSpPr>
        <p:spPr>
          <a:xfrm>
            <a:off x="1698543" y="7049342"/>
            <a:ext cx="6933515" cy="2416239"/>
          </a:xfrm>
          <a:prstGeom prst="rect">
            <a:avLst/>
          </a:prstGeom>
          <a:noFill/>
        </p:spPr>
        <p:txBody>
          <a:bodyPr wrap="square" rtlCol="0">
            <a:spAutoFit/>
          </a:bodyPr>
          <a:lstStyle/>
          <a:p>
            <a:pPr lvl="0" algn="ctr">
              <a:lnSpc>
                <a:spcPct val="150000"/>
              </a:lnSpc>
            </a:pPr>
            <a:r>
              <a:rPr lang="en-US" sz="3500">
                <a:solidFill>
                  <a:schemeClr val="bg1"/>
                </a:solidFill>
                <a:latin typeface="Arial" panose="020B0604020202020204" pitchFamily="34" charset="0"/>
                <a:ea typeface="Tahoma" panose="020B0604030504040204" pitchFamily="34" charset="0"/>
                <a:cs typeface="Arial" panose="020B0604020202020204" pitchFamily="34" charset="0"/>
              </a:rPr>
              <a:t>C. </a:t>
            </a:r>
            <a:r>
              <a:rPr lang="en-US" sz="3500">
                <a:solidFill>
                  <a:schemeClr val="bg1"/>
                </a:solidFill>
                <a:latin typeface="Arial" panose="020B0604020202020204" pitchFamily="34" charset="0"/>
                <a:cs typeface="Arial" panose="020B0604020202020204" pitchFamily="34" charset="0"/>
              </a:rPr>
              <a:t>Chi thiết yếu, chi cần thiết nhưng có thể linh hoạt, chi </a:t>
            </a:r>
            <a:endParaRPr lang="en-US" sz="3500" smtClean="0">
              <a:solidFill>
                <a:schemeClr val="bg1"/>
              </a:solidFill>
              <a:latin typeface="Arial" panose="020B0604020202020204" pitchFamily="34" charset="0"/>
              <a:cs typeface="Arial" panose="020B0604020202020204" pitchFamily="34" charset="0"/>
            </a:endParaRPr>
          </a:p>
          <a:p>
            <a:pPr lvl="0" algn="ctr">
              <a:lnSpc>
                <a:spcPct val="150000"/>
              </a:lnSpc>
            </a:pPr>
            <a:r>
              <a:rPr lang="en-US" sz="3500" smtClean="0">
                <a:solidFill>
                  <a:schemeClr val="bg1"/>
                </a:solidFill>
                <a:latin typeface="Arial" panose="020B0604020202020204" pitchFamily="34" charset="0"/>
                <a:cs typeface="Arial" panose="020B0604020202020204" pitchFamily="34" charset="0"/>
              </a:rPr>
              <a:t>phát </a:t>
            </a:r>
            <a:r>
              <a:rPr lang="en-US" sz="3500">
                <a:solidFill>
                  <a:schemeClr val="bg1"/>
                </a:solidFill>
                <a:latin typeface="Arial" panose="020B0604020202020204" pitchFamily="34" charset="0"/>
                <a:cs typeface="Arial" panose="020B0604020202020204" pitchFamily="34" charset="0"/>
              </a:rPr>
              <a:t>sinh</a:t>
            </a: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9673124" y="4535177"/>
            <a:ext cx="6936098" cy="1651671"/>
          </a:xfrm>
          <a:prstGeom prst="rect">
            <a:avLst/>
          </a:prstGeom>
          <a:noFill/>
        </p:spPr>
        <p:txBody>
          <a:bodyPr wrap="square" rtlCol="0">
            <a:spAutoFit/>
          </a:bodyPr>
          <a:lstStyle/>
          <a:p>
            <a:pPr lvl="0" algn="ctr">
              <a:lnSpc>
                <a:spcPct val="150000"/>
              </a:lnSpc>
            </a:pPr>
            <a:r>
              <a:rPr lang="en-US" sz="3500">
                <a:solidFill>
                  <a:schemeClr val="bg1"/>
                </a:solidFill>
                <a:latin typeface="Arial" panose="020B0604020202020204" pitchFamily="34" charset="0"/>
                <a:ea typeface="Tahoma" panose="020B0604030504040204" pitchFamily="34" charset="0"/>
                <a:cs typeface="Arial" panose="020B0604020202020204" pitchFamily="34" charset="0"/>
              </a:rPr>
              <a:t>B. </a:t>
            </a:r>
            <a:r>
              <a:rPr lang="en-US" sz="3500">
                <a:solidFill>
                  <a:schemeClr val="bg1"/>
                </a:solidFill>
                <a:latin typeface="Arial" panose="020B0604020202020204" pitchFamily="34" charset="0"/>
                <a:cs typeface="Arial" panose="020B0604020202020204" pitchFamily="34" charset="0"/>
              </a:rPr>
              <a:t>Chi thiết yếu, chi cần thiết nhưng có thể linh hoạt</a:t>
            </a:r>
          </a:p>
        </p:txBody>
      </p:sp>
      <p:sp>
        <p:nvSpPr>
          <p:cNvPr id="31" name="bang a">
            <a:extLst>
              <a:ext uri="{FF2B5EF4-FFF2-40B4-BE49-F238E27FC236}">
                <a16:creationId xmlns:a16="http://schemas.microsoft.com/office/drawing/2014/main" xmlns="" id="{8DD63B39-09F3-4F04-83CD-408FC7619A90}"/>
              </a:ext>
            </a:extLst>
          </p:cNvPr>
          <p:cNvSpPr/>
          <p:nvPr/>
        </p:nvSpPr>
        <p:spPr>
          <a:xfrm flipH="1">
            <a:off x="1209499"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3000658" y="5049518"/>
            <a:ext cx="4287171" cy="630942"/>
          </a:xfrm>
          <a:prstGeom prst="rect">
            <a:avLst/>
          </a:prstGeom>
          <a:noFill/>
        </p:spPr>
        <p:txBody>
          <a:bodyPr wrap="square" rtlCol="0">
            <a:spAutoFit/>
          </a:bodyPr>
          <a:lstStyle/>
          <a:p>
            <a:pPr lvl="0" algn="ctr"/>
            <a:r>
              <a:rPr lang="en-US" sz="3500">
                <a:solidFill>
                  <a:schemeClr val="bg1"/>
                </a:solidFill>
                <a:latin typeface="Arial" panose="020B0604020202020204" pitchFamily="34" charset="0"/>
                <a:ea typeface="Tahoma" panose="020B0604030504040204" pitchFamily="34" charset="0"/>
                <a:cs typeface="Arial" panose="020B0604020202020204" pitchFamily="34" charset="0"/>
              </a:rPr>
              <a:t>A. </a:t>
            </a:r>
            <a:r>
              <a:rPr lang="en-US" sz="3500">
                <a:solidFill>
                  <a:schemeClr val="bg1"/>
                </a:solidFill>
                <a:latin typeface="Arial" panose="020B0604020202020204" pitchFamily="34" charset="0"/>
                <a:cs typeface="Arial" panose="020B0604020202020204" pitchFamily="34" charset="0"/>
              </a:rPr>
              <a:t>Chi phát sinh</a:t>
            </a: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9673124" y="7505193"/>
            <a:ext cx="6936098" cy="1651671"/>
          </a:xfrm>
          <a:prstGeom prst="rect">
            <a:avLst/>
          </a:prstGeom>
          <a:noFill/>
        </p:spPr>
        <p:txBody>
          <a:bodyPr wrap="square" rtlCol="0">
            <a:spAutoFit/>
          </a:bodyPr>
          <a:lstStyle/>
          <a:p>
            <a:pPr lvl="0" algn="ctr">
              <a:lnSpc>
                <a:spcPct val="150000"/>
              </a:lnSpc>
            </a:pPr>
            <a:r>
              <a:rPr lang="en-US" sz="3500">
                <a:solidFill>
                  <a:schemeClr val="bg1"/>
                </a:solidFill>
                <a:latin typeface="Arial" panose="020B0604020202020204" pitchFamily="34" charset="0"/>
                <a:ea typeface="Tahoma" panose="020B0604030504040204" pitchFamily="34" charset="0"/>
                <a:cs typeface="Arial" panose="020B0604020202020204" pitchFamily="34" charset="0"/>
              </a:rPr>
              <a:t>D. </a:t>
            </a:r>
            <a:r>
              <a:rPr lang="en-US" sz="3500">
                <a:solidFill>
                  <a:schemeClr val="bg1"/>
                </a:solidFill>
                <a:latin typeface="Arial" panose="020B0604020202020204" pitchFamily="34" charset="0"/>
                <a:cs typeface="Arial" panose="020B0604020202020204" pitchFamily="34" charset="0"/>
              </a:rPr>
              <a:t>Chi cần thiết nhưng có thể </a:t>
            </a:r>
            <a:endParaRPr lang="en-US" sz="3500" smtClean="0">
              <a:solidFill>
                <a:schemeClr val="bg1"/>
              </a:solidFill>
              <a:latin typeface="Arial" panose="020B0604020202020204" pitchFamily="34" charset="0"/>
              <a:cs typeface="Arial" panose="020B0604020202020204" pitchFamily="34" charset="0"/>
            </a:endParaRPr>
          </a:p>
          <a:p>
            <a:pPr lvl="0" algn="ctr">
              <a:lnSpc>
                <a:spcPct val="150000"/>
              </a:lnSpc>
            </a:pPr>
            <a:r>
              <a:rPr lang="en-US" sz="3500" smtClean="0">
                <a:solidFill>
                  <a:schemeClr val="bg1"/>
                </a:solidFill>
                <a:latin typeface="Arial" panose="020B0604020202020204" pitchFamily="34" charset="0"/>
                <a:cs typeface="Arial" panose="020B0604020202020204" pitchFamily="34" charset="0"/>
              </a:rPr>
              <a:t>linh </a:t>
            </a:r>
            <a:r>
              <a:rPr lang="en-US" sz="3500">
                <a:solidFill>
                  <a:schemeClr val="bg1"/>
                </a:solidFill>
                <a:latin typeface="Arial" panose="020B0604020202020204" pitchFamily="34" charset="0"/>
                <a:cs typeface="Arial" panose="020B0604020202020204" pitchFamily="34" charset="0"/>
              </a:rPr>
              <a:t>hoạt</a:t>
            </a: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7"/>
            <a:ext cx="731045" cy="731045"/>
          </a:xfrm>
          <a:prstGeom prst="rect">
            <a:avLst/>
          </a:prstGeom>
        </p:spPr>
      </p:pic>
      <p:grpSp>
        <p:nvGrpSpPr>
          <p:cNvPr id="2" name="Group 1">
            <a:extLst>
              <a:ext uri="{FF2B5EF4-FFF2-40B4-BE49-F238E27FC236}">
                <a16:creationId xmlns:a16="http://schemas.microsoft.com/office/drawing/2014/main" xmlns="" id="{EAF09476-B736-7B90-A5FE-CABF0B031E34}"/>
              </a:ext>
            </a:extLst>
          </p:cNvPr>
          <p:cNvGrpSpPr/>
          <p:nvPr/>
        </p:nvGrpSpPr>
        <p:grpSpPr>
          <a:xfrm>
            <a:off x="0" y="1379336"/>
            <a:ext cx="18288000" cy="2254608"/>
            <a:chOff x="0" y="2959512"/>
            <a:chExt cx="12192000" cy="1503072"/>
          </a:xfrm>
        </p:grpSpPr>
        <p:cxnSp>
          <p:nvCxnSpPr>
            <p:cNvPr id="3" name="Straight Connector 2">
              <a:extLst>
                <a:ext uri="{FF2B5EF4-FFF2-40B4-BE49-F238E27FC236}">
                  <a16:creationId xmlns:a16="http://schemas.microsoft.com/office/drawing/2014/main" xmlns=""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xmlns=""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6F9231C-745A-B4B1-34CF-D7E806677433}"/>
                </a:ext>
              </a:extLst>
            </p:cNvPr>
            <p:cNvSpPr txBox="1"/>
            <p:nvPr/>
          </p:nvSpPr>
          <p:spPr>
            <a:xfrm>
              <a:off x="1505981" y="3095495"/>
              <a:ext cx="9180038" cy="1231106"/>
            </a:xfrm>
            <a:prstGeom prst="rect">
              <a:avLst/>
            </a:prstGeom>
            <a:noFill/>
          </p:spPr>
          <p:txBody>
            <a:bodyPr wrap="square" rtlCol="0">
              <a:spAutoFit/>
            </a:bodyPr>
            <a:lstStyle/>
            <a:p>
              <a:pPr algn="ctr">
                <a:lnSpc>
                  <a:spcPct val="150000"/>
                </a:lnSpc>
              </a:pPr>
              <a:r>
                <a:rPr lang="en-US" sz="3800" b="1">
                  <a:solidFill>
                    <a:srgbClr val="FFFF00"/>
                  </a:solidFill>
                  <a:latin typeface="Arial" panose="020B0604020202020204" pitchFamily="34" charset="0"/>
                  <a:cs typeface="Arial" panose="020B0604020202020204" pitchFamily="34" charset="0"/>
                </a:rPr>
                <a:t>Câu hỏi </a:t>
              </a:r>
              <a:r>
                <a:rPr lang="en-US" sz="3800" b="1" smtClean="0">
                  <a:solidFill>
                    <a:srgbClr val="FFFF00"/>
                  </a:solidFill>
                  <a:latin typeface="Arial" panose="020B0604020202020204" pitchFamily="34" charset="0"/>
                  <a:cs typeface="Arial" panose="020B0604020202020204" pitchFamily="34" charset="0"/>
                </a:rPr>
                <a:t>2: </a:t>
              </a:r>
              <a:r>
                <a:rPr lang="en-US" sz="3800" b="1">
                  <a:solidFill>
                    <a:srgbClr val="FFFF00"/>
                  </a:solidFill>
                  <a:latin typeface="Arial" panose="020B0604020202020204" pitchFamily="34" charset="0"/>
                  <a:cs typeface="Arial" panose="020B0604020202020204" pitchFamily="34" charset="0"/>
                </a:rPr>
                <a:t>Khi thực hiện kế hoạch chi tiêu, cần tập trung vào các khoản chi nào?</a:t>
              </a:r>
            </a:p>
          </p:txBody>
        </p:sp>
      </p:grpSp>
    </p:spTree>
    <p:extLst>
      <p:ext uri="{BB962C8B-B14F-4D97-AF65-F5344CB8AC3E}">
        <p14:creationId xmlns:p14="http://schemas.microsoft.com/office/powerpoint/2010/main" val="1471748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812462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41292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b">
            <a:extLst>
              <a:ext uri="{FF2B5EF4-FFF2-40B4-BE49-F238E27FC236}">
                <a16:creationId xmlns:a16="http://schemas.microsoft.com/office/drawing/2014/main" xmlns="" id="{D0E6AFB4-275F-4728-9A13-27E00F9EA3A2}"/>
              </a:ext>
            </a:extLst>
          </p:cNvPr>
          <p:cNvSpPr/>
          <p:nvPr/>
        </p:nvSpPr>
        <p:spPr>
          <a:xfrm flipH="1">
            <a:off x="9144000" y="4168352"/>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1149656"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lnSpc>
                <a:spcPct val="150000"/>
              </a:lnSpc>
              <a:defRPr/>
            </a:pPr>
            <a:endParaRPr lang="en-US" sz="3600">
              <a:solidFill>
                <a:schemeClr val="bg1"/>
              </a:solidFill>
              <a:latin typeface="Arial" panose="020B0604020202020204" pitchFamily="34" charset="0"/>
              <a:cs typeface="Arial" panose="020B0604020202020204" pitchFamily="34"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9144000"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9592675" y="4302370"/>
            <a:ext cx="6975629" cy="2217082"/>
          </a:xfrm>
          <a:prstGeom prst="rect">
            <a:avLst/>
          </a:prstGeom>
          <a:noFill/>
        </p:spPr>
        <p:txBody>
          <a:bodyPr wrap="square" rtlCol="0">
            <a:spAutoFit/>
          </a:bodyPr>
          <a:lstStyle/>
          <a:p>
            <a:pPr lvl="0" algn="ctr">
              <a:lnSpc>
                <a:spcPct val="150000"/>
              </a:lnSpc>
            </a:pPr>
            <a:r>
              <a:rPr lang="en-US" sz="3200">
                <a:solidFill>
                  <a:schemeClr val="bg1"/>
                </a:solidFill>
                <a:latin typeface="Arial" panose="020B0604020202020204" pitchFamily="34" charset="0"/>
                <a:ea typeface="Tahoma" panose="020B0604030504040204" pitchFamily="34" charset="0"/>
                <a:cs typeface="Arial" panose="020B0604020202020204" pitchFamily="34" charset="0"/>
              </a:rPr>
              <a:t>B. </a:t>
            </a:r>
            <a:r>
              <a:rPr lang="en-US" sz="3200">
                <a:solidFill>
                  <a:schemeClr val="bg1"/>
                </a:solidFill>
                <a:latin typeface="Arial" panose="020B0604020202020204" pitchFamily="34" charset="0"/>
                <a:cs typeface="Arial" panose="020B0604020202020204" pitchFamily="34" charset="0"/>
              </a:rPr>
              <a:t>Sau khi đã lập được kế hoạch cần chi tiêu một cách hợp lí để thực hiện được những mục tiêu đã đề ra</a:t>
            </a: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1598330" y="7397542"/>
            <a:ext cx="6975629" cy="1477328"/>
          </a:xfrm>
          <a:prstGeom prst="rect">
            <a:avLst/>
          </a:prstGeom>
          <a:noFill/>
        </p:spPr>
        <p:txBody>
          <a:bodyPr wrap="square" rtlCol="0">
            <a:spAutoFit/>
          </a:bodyPr>
          <a:lstStyle/>
          <a:p>
            <a:pPr lvl="0" algn="ctr">
              <a:lnSpc>
                <a:spcPct val="150000"/>
              </a:lnSpc>
            </a:pPr>
            <a:r>
              <a:rPr lang="en-US" sz="3200">
                <a:solidFill>
                  <a:schemeClr val="bg1"/>
                </a:solidFill>
                <a:latin typeface="Arial" panose="020B0604020202020204" pitchFamily="34" charset="0"/>
                <a:ea typeface="Tahoma" panose="020B0604030504040204" pitchFamily="34" charset="0"/>
                <a:cs typeface="Arial" panose="020B0604020202020204" pitchFamily="34" charset="0"/>
              </a:rPr>
              <a:t>C. </a:t>
            </a:r>
            <a:r>
              <a:rPr lang="en-US" sz="3200">
                <a:solidFill>
                  <a:schemeClr val="bg1"/>
                </a:solidFill>
                <a:latin typeface="Arial" panose="020B0604020202020204" pitchFamily="34" charset="0"/>
                <a:cs typeface="Arial" panose="020B0604020202020204" pitchFamily="34" charset="0"/>
              </a:rPr>
              <a:t>Chỉ cần có kế hoạch là chúng ta đã có thể có chi tiêu hợp lí</a:t>
            </a:r>
          </a:p>
        </p:txBody>
      </p:sp>
      <p:sp>
        <p:nvSpPr>
          <p:cNvPr id="31" name="bang a">
            <a:extLst>
              <a:ext uri="{FF2B5EF4-FFF2-40B4-BE49-F238E27FC236}">
                <a16:creationId xmlns:a16="http://schemas.microsoft.com/office/drawing/2014/main" xmlns="" id="{8DD63B39-09F3-4F04-83CD-408FC7619A90}"/>
              </a:ext>
            </a:extLst>
          </p:cNvPr>
          <p:cNvSpPr/>
          <p:nvPr/>
        </p:nvSpPr>
        <p:spPr>
          <a:xfrm flipH="1">
            <a:off x="1149656" y="4159919"/>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lnSpc>
                <a:spcPct val="150000"/>
              </a:lnSpc>
              <a:defRPr/>
            </a:pPr>
            <a:endParaRPr lang="en-US" sz="3600">
              <a:solidFill>
                <a:schemeClr val="bg1"/>
              </a:solidFill>
              <a:latin typeface="Arial" panose="020B0604020202020204" pitchFamily="34" charset="0"/>
              <a:cs typeface="Arial" panose="020B0604020202020204" pitchFamily="34" charset="0"/>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598331" y="4229100"/>
            <a:ext cx="6975629" cy="2308324"/>
          </a:xfrm>
          <a:prstGeom prst="rect">
            <a:avLst/>
          </a:prstGeom>
          <a:noFill/>
        </p:spPr>
        <p:txBody>
          <a:bodyPr wrap="square" rtlCol="0">
            <a:spAutoFit/>
          </a:bodyPr>
          <a:lstStyle/>
          <a:p>
            <a:pPr lvl="0" algn="ctr">
              <a:lnSpc>
                <a:spcPct val="150000"/>
              </a:lnSpc>
            </a:pPr>
            <a:r>
              <a:rPr lang="en-US" sz="3200">
                <a:solidFill>
                  <a:schemeClr val="bg1"/>
                </a:solidFill>
                <a:latin typeface="Arial" panose="020B0604020202020204" pitchFamily="34" charset="0"/>
                <a:ea typeface="Tahoma" panose="020B0604030504040204" pitchFamily="34" charset="0"/>
                <a:cs typeface="Arial" panose="020B0604020202020204" pitchFamily="34" charset="0"/>
              </a:rPr>
              <a:t>A. </a:t>
            </a:r>
            <a:r>
              <a:rPr lang="en-US" sz="3200">
                <a:solidFill>
                  <a:schemeClr val="bg1"/>
                </a:solidFill>
                <a:latin typeface="Arial" panose="020B0604020202020204" pitchFamily="34" charset="0"/>
                <a:cs typeface="Arial" panose="020B0604020202020204" pitchFamily="34" charset="0"/>
              </a:rPr>
              <a:t>Kế hoạch chi tiêu là một trong những điều giúp chúng ta có thể xóa đói giảm </a:t>
            </a:r>
            <a:r>
              <a:rPr lang="en-US" sz="3200" smtClean="0">
                <a:solidFill>
                  <a:schemeClr val="bg1"/>
                </a:solidFill>
                <a:latin typeface="Arial" panose="020B0604020202020204" pitchFamily="34" charset="0"/>
                <a:cs typeface="Arial" panose="020B0604020202020204" pitchFamily="34" charset="0"/>
              </a:rPr>
              <a:t>nghèo</a:t>
            </a:r>
            <a:endParaRPr lang="en-US" sz="3200">
              <a:solidFill>
                <a:schemeClr val="bg1"/>
              </a:solidFill>
              <a:latin typeface="Arial" panose="020B0604020202020204" pitchFamily="34" charset="0"/>
              <a:cs typeface="Arial" panose="020B0604020202020204" pitchFamily="34"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9594950" y="7016086"/>
            <a:ext cx="6975629" cy="2217082"/>
          </a:xfrm>
          <a:prstGeom prst="rect">
            <a:avLst/>
          </a:prstGeom>
          <a:noFill/>
        </p:spPr>
        <p:txBody>
          <a:bodyPr wrap="square" rtlCol="0">
            <a:spAutoFit/>
          </a:bodyPr>
          <a:lstStyle/>
          <a:p>
            <a:pPr algn="ctr" defTabSz="1371600">
              <a:lnSpc>
                <a:spcPct val="150000"/>
              </a:lnSpc>
              <a:buClr>
                <a:schemeClr val="bg1"/>
              </a:buClr>
              <a:defRPr/>
            </a:pPr>
            <a:r>
              <a:rPr lang="en-US" sz="3200">
                <a:solidFill>
                  <a:schemeClr val="bg1"/>
                </a:solidFill>
                <a:latin typeface="Arial" panose="020B0604020202020204" pitchFamily="34" charset="0"/>
                <a:ea typeface="Tahoma" panose="020B0604030504040204" pitchFamily="34" charset="0"/>
                <a:cs typeface="Arial" panose="020B0604020202020204" pitchFamily="34" charset="0"/>
              </a:rPr>
              <a:t>D. </a:t>
            </a:r>
            <a:r>
              <a:rPr lang="en-US" sz="3200">
                <a:solidFill>
                  <a:schemeClr val="bg1"/>
                </a:solidFill>
                <a:latin typeface="Arial" panose="020B0604020202020204" pitchFamily="34" charset="0"/>
                <a:cs typeface="Arial" panose="020B0604020202020204" pitchFamily="34" charset="0"/>
              </a:rPr>
              <a:t>Không cần kiểm tra hay thực hiện thêm bất cứ điều gì sau khi đã lập được kế hoạch chi tiêu</a:t>
            </a:r>
            <a:endParaRPr lang="en-US" sz="3200">
              <a:solidFill>
                <a:schemeClr val="bg1"/>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7"/>
            <a:ext cx="731045" cy="731045"/>
          </a:xfrm>
          <a:prstGeom prst="rect">
            <a:avLst/>
          </a:prstGeom>
        </p:spPr>
      </p:pic>
      <p:grpSp>
        <p:nvGrpSpPr>
          <p:cNvPr id="2" name="Group 1">
            <a:extLst>
              <a:ext uri="{FF2B5EF4-FFF2-40B4-BE49-F238E27FC236}">
                <a16:creationId xmlns:a16="http://schemas.microsoft.com/office/drawing/2014/main" xmlns="" id="{29CB5D6F-1A97-C703-EAE9-FB419FB67541}"/>
              </a:ext>
            </a:extLst>
          </p:cNvPr>
          <p:cNvGrpSpPr/>
          <p:nvPr/>
        </p:nvGrpSpPr>
        <p:grpSpPr>
          <a:xfrm>
            <a:off x="0" y="1379336"/>
            <a:ext cx="18288000" cy="2254608"/>
            <a:chOff x="0" y="2959512"/>
            <a:chExt cx="12192000" cy="1503072"/>
          </a:xfrm>
        </p:grpSpPr>
        <p:cxnSp>
          <p:nvCxnSpPr>
            <p:cNvPr id="3" name="Straight Connector 2">
              <a:extLst>
                <a:ext uri="{FF2B5EF4-FFF2-40B4-BE49-F238E27FC236}">
                  <a16:creationId xmlns:a16="http://schemas.microsoft.com/office/drawing/2014/main" xmlns="" id="{1009C2EB-5E81-36D8-F382-120568BF2045}"/>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xmlns="" id="{319D13CF-544A-45E8-B297-0751B35381B9}"/>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A4EE0E97-7F07-7032-CEE2-0217FA6FA4CC}"/>
                </a:ext>
              </a:extLst>
            </p:cNvPr>
            <p:cNvSpPr txBox="1"/>
            <p:nvPr/>
          </p:nvSpPr>
          <p:spPr>
            <a:xfrm>
              <a:off x="1404151" y="3485345"/>
              <a:ext cx="9383697" cy="451405"/>
            </a:xfrm>
            <a:prstGeom prst="rect">
              <a:avLst/>
            </a:prstGeom>
            <a:noFill/>
          </p:spPr>
          <p:txBody>
            <a:bodyPr wrap="square" rtlCol="0">
              <a:spAutoFit/>
            </a:bodyPr>
            <a:lstStyle/>
            <a:p>
              <a:pPr algn="ctr"/>
              <a:r>
                <a:rPr lang="en-US" sz="3800" b="1">
                  <a:solidFill>
                    <a:srgbClr val="FFFF00"/>
                  </a:solidFill>
                  <a:latin typeface="Arial" panose="020B0604020202020204" pitchFamily="34" charset="0"/>
                  <a:cs typeface="Arial" panose="020B0604020202020204" pitchFamily="34" charset="0"/>
                </a:rPr>
                <a:t>Câu hỏi 3: Em tán thành với những ý kiến nào dưới đây?</a:t>
              </a:r>
            </a:p>
          </p:txBody>
        </p:sp>
      </p:grpSp>
    </p:spTree>
    <p:extLst>
      <p:ext uri="{BB962C8B-B14F-4D97-AF65-F5344CB8AC3E}">
        <p14:creationId xmlns:p14="http://schemas.microsoft.com/office/powerpoint/2010/main" val="1915345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812462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41292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b">
            <a:extLst>
              <a:ext uri="{FF2B5EF4-FFF2-40B4-BE49-F238E27FC236}">
                <a16:creationId xmlns:a16="http://schemas.microsoft.com/office/drawing/2014/main" xmlns="" id="{D0E6AFB4-275F-4728-9A13-27E00F9EA3A2}"/>
              </a:ext>
            </a:extLst>
          </p:cNvPr>
          <p:cNvSpPr/>
          <p:nvPr/>
        </p:nvSpPr>
        <p:spPr>
          <a:xfrm flipH="1">
            <a:off x="9144000" y="4168352"/>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1149656"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lnSpc>
                <a:spcPct val="150000"/>
              </a:lnSpc>
              <a:defRPr/>
            </a:pPr>
            <a:endParaRPr lang="en-US" sz="3600">
              <a:solidFill>
                <a:schemeClr val="bg1"/>
              </a:solidFill>
              <a:latin typeface="Arial" panose="020B0604020202020204" pitchFamily="34" charset="0"/>
              <a:cs typeface="Arial" panose="020B0604020202020204" pitchFamily="34"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9144000"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9592677" y="4258767"/>
            <a:ext cx="6975629" cy="2308324"/>
          </a:xfrm>
          <a:prstGeom prst="rect">
            <a:avLst/>
          </a:prstGeom>
          <a:noFill/>
        </p:spPr>
        <p:txBody>
          <a:bodyPr wrap="square" rtlCol="0">
            <a:spAutoFit/>
          </a:bodyPr>
          <a:lstStyle/>
          <a:p>
            <a:pPr lvl="0" algn="ctr">
              <a:lnSpc>
                <a:spcPct val="150000"/>
              </a:lnSpc>
            </a:pPr>
            <a:r>
              <a:rPr lang="en-US" sz="3200">
                <a:solidFill>
                  <a:schemeClr val="bg1"/>
                </a:solidFill>
                <a:latin typeface="Arial" panose="020B0604020202020204" pitchFamily="34" charset="0"/>
                <a:ea typeface="Tahoma" panose="020B0604030504040204" pitchFamily="34" charset="0"/>
                <a:cs typeface="Arial" panose="020B0604020202020204" pitchFamily="34" charset="0"/>
              </a:rPr>
              <a:t>B. </a:t>
            </a:r>
            <a:r>
              <a:rPr lang="en-US" sz="3200">
                <a:solidFill>
                  <a:schemeClr val="bg1"/>
                </a:solidFill>
                <a:latin typeface="Arial" panose="020B0604020202020204" pitchFamily="34" charset="0"/>
                <a:cs typeface="Arial" panose="020B0604020202020204" pitchFamily="34" charset="0"/>
              </a:rPr>
              <a:t>Lên danh sách những món đồ </a:t>
            </a:r>
            <a:r>
              <a:rPr lang="en-US" sz="3200" smtClean="0">
                <a:solidFill>
                  <a:schemeClr val="bg1"/>
                </a:solidFill>
                <a:latin typeface="Arial" panose="020B0604020202020204" pitchFamily="34" charset="0"/>
                <a:cs typeface="Arial" panose="020B0604020202020204" pitchFamily="34" charset="0"/>
              </a:rPr>
              <a:t>cần </a:t>
            </a:r>
            <a:r>
              <a:rPr lang="en-US" sz="3200">
                <a:solidFill>
                  <a:schemeClr val="bg1"/>
                </a:solidFill>
                <a:latin typeface="Arial" panose="020B0604020202020204" pitchFamily="34" charset="0"/>
                <a:cs typeface="Arial" panose="020B0604020202020204" pitchFamily="34" charset="0"/>
              </a:rPr>
              <a:t>mua, </a:t>
            </a:r>
            <a:r>
              <a:rPr lang="en-US" sz="3200" smtClean="0">
                <a:solidFill>
                  <a:schemeClr val="bg1"/>
                </a:solidFill>
                <a:latin typeface="Arial" panose="020B0604020202020204" pitchFamily="34" charset="0"/>
                <a:cs typeface="Arial" panose="020B0604020202020204" pitchFamily="34" charset="0"/>
              </a:rPr>
              <a:t>tiết </a:t>
            </a:r>
            <a:r>
              <a:rPr lang="en-US" sz="3200">
                <a:solidFill>
                  <a:schemeClr val="bg1"/>
                </a:solidFill>
                <a:latin typeface="Arial" panose="020B0604020202020204" pitchFamily="34" charset="0"/>
                <a:cs typeface="Arial" panose="020B0604020202020204" pitchFamily="34" charset="0"/>
              </a:rPr>
              <a:t>kiệm mỗi ngày từ số tiền mà mẹ cho để </a:t>
            </a:r>
            <a:r>
              <a:rPr lang="en-US" sz="3200" smtClean="0">
                <a:solidFill>
                  <a:schemeClr val="bg1"/>
                </a:solidFill>
                <a:latin typeface="Arial" panose="020B0604020202020204" pitchFamily="34" charset="0"/>
                <a:cs typeface="Arial" panose="020B0604020202020204" pitchFamily="34" charset="0"/>
              </a:rPr>
              <a:t>mua </a:t>
            </a:r>
            <a:r>
              <a:rPr lang="en-US" sz="3200">
                <a:solidFill>
                  <a:schemeClr val="bg1"/>
                </a:solidFill>
                <a:latin typeface="Arial" panose="020B0604020202020204" pitchFamily="34" charset="0"/>
                <a:cs typeface="Arial" panose="020B0604020202020204" pitchFamily="34" charset="0"/>
              </a:rPr>
              <a:t>những món đồ </a:t>
            </a:r>
            <a:r>
              <a:rPr lang="en-US" sz="3200" smtClean="0">
                <a:solidFill>
                  <a:schemeClr val="bg1"/>
                </a:solidFill>
                <a:latin typeface="Arial" panose="020B0604020202020204" pitchFamily="34" charset="0"/>
                <a:cs typeface="Arial" panose="020B0604020202020204" pitchFamily="34" charset="0"/>
              </a:rPr>
              <a:t>đó</a:t>
            </a:r>
            <a:endParaRPr lang="en-US" sz="3200">
              <a:solidFill>
                <a:schemeClr val="bg1"/>
              </a:solidFill>
              <a:latin typeface="Arial" panose="020B0604020202020204" pitchFamily="34" charset="0"/>
              <a:cs typeface="Arial" panose="020B0604020202020204" pitchFamily="34" charset="0"/>
            </a:endParaRP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1598330" y="6978282"/>
            <a:ext cx="6975629" cy="2217082"/>
          </a:xfrm>
          <a:prstGeom prst="rect">
            <a:avLst/>
          </a:prstGeom>
          <a:noFill/>
        </p:spPr>
        <p:txBody>
          <a:bodyPr wrap="square" rtlCol="0">
            <a:spAutoFit/>
          </a:bodyPr>
          <a:lstStyle/>
          <a:p>
            <a:pPr lvl="0" algn="ctr">
              <a:lnSpc>
                <a:spcPct val="150000"/>
              </a:lnSpc>
            </a:pPr>
            <a:r>
              <a:rPr lang="en-US" sz="3200">
                <a:solidFill>
                  <a:schemeClr val="bg1"/>
                </a:solidFill>
                <a:latin typeface="Arial" panose="020B0604020202020204" pitchFamily="34" charset="0"/>
                <a:ea typeface="Tahoma" panose="020B0604030504040204" pitchFamily="34" charset="0"/>
                <a:cs typeface="Arial" panose="020B0604020202020204" pitchFamily="34" charset="0"/>
              </a:rPr>
              <a:t>C. </a:t>
            </a:r>
            <a:r>
              <a:rPr lang="en-US" sz="3200">
                <a:solidFill>
                  <a:schemeClr val="bg1"/>
                </a:solidFill>
                <a:latin typeface="Arial" panose="020B0604020202020204" pitchFamily="34" charset="0"/>
                <a:cs typeface="Arial" panose="020B0604020202020204" pitchFamily="34" charset="0"/>
              </a:rPr>
              <a:t>Bỏ bớt các món đồ cần mua để </a:t>
            </a:r>
            <a:endParaRPr lang="en-US" sz="3200" smtClean="0">
              <a:solidFill>
                <a:schemeClr val="bg1"/>
              </a:solidFill>
              <a:latin typeface="Arial" panose="020B0604020202020204" pitchFamily="34" charset="0"/>
              <a:cs typeface="Arial" panose="020B0604020202020204" pitchFamily="34" charset="0"/>
            </a:endParaRPr>
          </a:p>
          <a:p>
            <a:pPr lvl="0" algn="ctr">
              <a:lnSpc>
                <a:spcPct val="150000"/>
              </a:lnSpc>
            </a:pPr>
            <a:r>
              <a:rPr lang="en-US" sz="3200" smtClean="0">
                <a:solidFill>
                  <a:schemeClr val="bg1"/>
                </a:solidFill>
                <a:latin typeface="Arial" panose="020B0604020202020204" pitchFamily="34" charset="0"/>
                <a:cs typeface="Arial" panose="020B0604020202020204" pitchFamily="34" charset="0"/>
              </a:rPr>
              <a:t>có </a:t>
            </a:r>
            <a:r>
              <a:rPr lang="en-US" sz="3200">
                <a:solidFill>
                  <a:schemeClr val="bg1"/>
                </a:solidFill>
                <a:latin typeface="Arial" panose="020B0604020202020204" pitchFamily="34" charset="0"/>
                <a:cs typeface="Arial" panose="020B0604020202020204" pitchFamily="34" charset="0"/>
              </a:rPr>
              <a:t>thể mua được với số tiền tiêu vặt mà mẹ cho</a:t>
            </a:r>
          </a:p>
        </p:txBody>
      </p:sp>
      <p:sp>
        <p:nvSpPr>
          <p:cNvPr id="31" name="bang a">
            <a:extLst>
              <a:ext uri="{FF2B5EF4-FFF2-40B4-BE49-F238E27FC236}">
                <a16:creationId xmlns:a16="http://schemas.microsoft.com/office/drawing/2014/main" xmlns="" id="{8DD63B39-09F3-4F04-83CD-408FC7619A90}"/>
              </a:ext>
            </a:extLst>
          </p:cNvPr>
          <p:cNvSpPr/>
          <p:nvPr/>
        </p:nvSpPr>
        <p:spPr>
          <a:xfrm flipH="1">
            <a:off x="1149656" y="4159919"/>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lnSpc>
                <a:spcPct val="150000"/>
              </a:lnSpc>
              <a:defRPr/>
            </a:pPr>
            <a:endParaRPr lang="en-US" sz="3600">
              <a:solidFill>
                <a:schemeClr val="bg1"/>
              </a:solidFill>
              <a:latin typeface="Arial" panose="020B0604020202020204" pitchFamily="34" charset="0"/>
              <a:cs typeface="Arial" panose="020B0604020202020204" pitchFamily="34" charset="0"/>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598330" y="4655150"/>
            <a:ext cx="6975629" cy="1478418"/>
          </a:xfrm>
          <a:prstGeom prst="rect">
            <a:avLst/>
          </a:prstGeom>
          <a:noFill/>
        </p:spPr>
        <p:txBody>
          <a:bodyPr wrap="square" rtlCol="0">
            <a:spAutoFit/>
          </a:bodyPr>
          <a:lstStyle/>
          <a:p>
            <a:pPr lvl="0" algn="ctr">
              <a:lnSpc>
                <a:spcPct val="150000"/>
              </a:lnSpc>
            </a:pPr>
            <a:r>
              <a:rPr lang="en-US" sz="3200">
                <a:solidFill>
                  <a:schemeClr val="bg1"/>
                </a:solidFill>
                <a:latin typeface="Arial" panose="020B0604020202020204" pitchFamily="34" charset="0"/>
                <a:ea typeface="Tahoma" panose="020B0604030504040204" pitchFamily="34" charset="0"/>
                <a:cs typeface="Arial" panose="020B0604020202020204" pitchFamily="34" charset="0"/>
              </a:rPr>
              <a:t>A. </a:t>
            </a:r>
            <a:r>
              <a:rPr lang="en-US" sz="3200">
                <a:solidFill>
                  <a:schemeClr val="bg1"/>
                </a:solidFill>
                <a:latin typeface="Arial" panose="020B0604020202020204" pitchFamily="34" charset="0"/>
                <a:cs typeface="Arial" panose="020B0604020202020204" pitchFamily="34" charset="0"/>
              </a:rPr>
              <a:t>Xin mẹ thêm tiền để mua các đồ dùng mà mình muốn</a:t>
            </a: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9594950" y="7016086"/>
            <a:ext cx="6975629" cy="2217082"/>
          </a:xfrm>
          <a:prstGeom prst="rect">
            <a:avLst/>
          </a:prstGeom>
          <a:noFill/>
        </p:spPr>
        <p:txBody>
          <a:bodyPr wrap="square" rtlCol="0">
            <a:spAutoFit/>
          </a:bodyPr>
          <a:lstStyle/>
          <a:p>
            <a:pPr algn="ctr" defTabSz="1371600">
              <a:lnSpc>
                <a:spcPct val="150000"/>
              </a:lnSpc>
              <a:buClr>
                <a:schemeClr val="bg1"/>
              </a:buClr>
              <a:defRPr/>
            </a:pPr>
            <a:r>
              <a:rPr lang="en-US" sz="3200">
                <a:solidFill>
                  <a:schemeClr val="bg1"/>
                </a:solidFill>
                <a:latin typeface="Arial" panose="020B0604020202020204" pitchFamily="34" charset="0"/>
                <a:ea typeface="Tahoma" panose="020B0604030504040204" pitchFamily="34" charset="0"/>
                <a:cs typeface="Arial" panose="020B0604020202020204" pitchFamily="34" charset="0"/>
              </a:rPr>
              <a:t>D. </a:t>
            </a:r>
            <a:r>
              <a:rPr lang="en-US" sz="3200">
                <a:solidFill>
                  <a:schemeClr val="bg1"/>
                </a:solidFill>
                <a:latin typeface="Arial" panose="020B0604020202020204" pitchFamily="34" charset="0"/>
                <a:cs typeface="Arial" panose="020B0604020202020204" pitchFamily="34" charset="0"/>
              </a:rPr>
              <a:t>Hỏi vay thêm bạn bè để có đủ số tiền cần thiết dùng để mua đồ dùng học tập khi vào trong năm học</a:t>
            </a:r>
            <a:endParaRPr lang="en-US" sz="3200">
              <a:solidFill>
                <a:schemeClr val="bg1"/>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7"/>
            <a:ext cx="731045" cy="731045"/>
          </a:xfrm>
          <a:prstGeom prst="rect">
            <a:avLst/>
          </a:prstGeom>
        </p:spPr>
      </p:pic>
      <p:grpSp>
        <p:nvGrpSpPr>
          <p:cNvPr id="2" name="Group 1">
            <a:extLst>
              <a:ext uri="{FF2B5EF4-FFF2-40B4-BE49-F238E27FC236}">
                <a16:creationId xmlns:a16="http://schemas.microsoft.com/office/drawing/2014/main" xmlns="" id="{29CB5D6F-1A97-C703-EAE9-FB419FB67541}"/>
              </a:ext>
            </a:extLst>
          </p:cNvPr>
          <p:cNvGrpSpPr/>
          <p:nvPr/>
        </p:nvGrpSpPr>
        <p:grpSpPr>
          <a:xfrm>
            <a:off x="0" y="1343611"/>
            <a:ext cx="18288000" cy="2290334"/>
            <a:chOff x="0" y="2935695"/>
            <a:chExt cx="12192000" cy="1526889"/>
          </a:xfrm>
        </p:grpSpPr>
        <p:cxnSp>
          <p:nvCxnSpPr>
            <p:cNvPr id="3" name="Straight Connector 2">
              <a:extLst>
                <a:ext uri="{FF2B5EF4-FFF2-40B4-BE49-F238E27FC236}">
                  <a16:creationId xmlns:a16="http://schemas.microsoft.com/office/drawing/2014/main" xmlns="" id="{1009C2EB-5E81-36D8-F382-120568BF2045}"/>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xmlns="" id="{319D13CF-544A-45E8-B297-0751B35381B9}"/>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A4EE0E97-7F07-7032-CEE2-0217FA6FA4CC}"/>
                </a:ext>
              </a:extLst>
            </p:cNvPr>
            <p:cNvSpPr txBox="1"/>
            <p:nvPr/>
          </p:nvSpPr>
          <p:spPr>
            <a:xfrm>
              <a:off x="1404151" y="2935695"/>
              <a:ext cx="9383697" cy="1478054"/>
            </a:xfrm>
            <a:prstGeom prst="rect">
              <a:avLst/>
            </a:prstGeom>
            <a:noFill/>
          </p:spPr>
          <p:txBody>
            <a:bodyPr wrap="square" rtlCol="0">
              <a:spAutoFit/>
            </a:bodyPr>
            <a:lstStyle/>
            <a:p>
              <a:pPr algn="just">
                <a:lnSpc>
                  <a:spcPct val="150000"/>
                </a:lnSpc>
              </a:pPr>
              <a:r>
                <a:rPr lang="en-US" sz="3200" b="1">
                  <a:solidFill>
                    <a:srgbClr val="FFFF00"/>
                  </a:solidFill>
                  <a:latin typeface="Arial" panose="020B0604020202020204" pitchFamily="34" charset="0"/>
                  <a:cs typeface="Arial" panose="020B0604020202020204" pitchFamily="34" charset="0"/>
                </a:rPr>
                <a:t>Câu hỏi </a:t>
              </a:r>
              <a:r>
                <a:rPr lang="en-US" sz="3200" b="1" smtClean="0">
                  <a:solidFill>
                    <a:srgbClr val="FFFF00"/>
                  </a:solidFill>
                  <a:latin typeface="Arial" panose="020B0604020202020204" pitchFamily="34" charset="0"/>
                  <a:cs typeface="Arial" panose="020B0604020202020204" pitchFamily="34" charset="0"/>
                </a:rPr>
                <a:t>4: </a:t>
              </a:r>
              <a:r>
                <a:rPr lang="en-US" sz="3200" b="1">
                  <a:solidFill>
                    <a:srgbClr val="FFFF00"/>
                  </a:solidFill>
                  <a:latin typeface="Arial" panose="020B0604020202020204" pitchFamily="34" charset="0"/>
                  <a:cs typeface="Arial" panose="020B0604020202020204" pitchFamily="34" charset="0"/>
                </a:rPr>
                <a:t>Sắp vào năm học, em cần mua thêm một số đồ dùng học tập nhưng số tiền tiêu vặt mẹ cho hằng ngày không quá nhiều để có thể mua được số đồ dùng mà em mong muốn em phải làm như thế nào? </a:t>
              </a:r>
            </a:p>
          </p:txBody>
        </p:sp>
      </p:grpSp>
    </p:spTree>
    <p:extLst>
      <p:ext uri="{BB962C8B-B14F-4D97-AF65-F5344CB8AC3E}">
        <p14:creationId xmlns:p14="http://schemas.microsoft.com/office/powerpoint/2010/main" val="3223969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72FAB428-B261-9BF8-84AD-1BDD66EC48DD}"/>
              </a:ext>
            </a:extLst>
          </p:cNvPr>
          <p:cNvCxnSpPr/>
          <p:nvPr/>
        </p:nvCxnSpPr>
        <p:spPr>
          <a:xfrm>
            <a:off x="0" y="536887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8290436"/>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a16="http://schemas.microsoft.com/office/drawing/2014/main" xmlns="" id="{D0E6AFB4-275F-4728-9A13-27E00F9EA3A2}"/>
              </a:ext>
            </a:extLst>
          </p:cNvPr>
          <p:cNvSpPr/>
          <p:nvPr/>
        </p:nvSpPr>
        <p:spPr>
          <a:xfrm flipH="1">
            <a:off x="1206914" y="7057877"/>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9203843"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9203843" y="7053275"/>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c">
            <a:extLst>
              <a:ext uri="{FF2B5EF4-FFF2-40B4-BE49-F238E27FC236}">
                <a16:creationId xmlns:a16="http://schemas.microsoft.com/office/drawing/2014/main" xmlns="" id="{9897B1B9-EB78-41AF-AC33-1E8F7714B11F}"/>
              </a:ext>
            </a:extLst>
          </p:cNvPr>
          <p:cNvSpPr txBox="1"/>
          <p:nvPr/>
        </p:nvSpPr>
        <p:spPr>
          <a:xfrm>
            <a:off x="1677486" y="7202802"/>
            <a:ext cx="6933515" cy="2169825"/>
          </a:xfrm>
          <a:prstGeom prst="rect">
            <a:avLst/>
          </a:prstGeom>
          <a:noFill/>
        </p:spPr>
        <p:txBody>
          <a:bodyPr wrap="square" rtlCol="0">
            <a:spAutoFit/>
          </a:bodyPr>
          <a:lstStyle/>
          <a:p>
            <a:pPr lvl="0" algn="ctr">
              <a:lnSpc>
                <a:spcPct val="150000"/>
              </a:lnSpc>
            </a:pPr>
            <a:r>
              <a:rPr lang="en-US" sz="3000">
                <a:solidFill>
                  <a:schemeClr val="bg1"/>
                </a:solidFill>
                <a:latin typeface="Arial" panose="020B0604020202020204" pitchFamily="34" charset="0"/>
                <a:ea typeface="Tahoma" panose="020B0604030504040204" pitchFamily="34" charset="0"/>
                <a:cs typeface="Arial" panose="020B0604020202020204" pitchFamily="34" charset="0"/>
              </a:rPr>
              <a:t>C. </a:t>
            </a:r>
            <a:r>
              <a:rPr lang="en-US" sz="3000" smtClean="0">
                <a:solidFill>
                  <a:schemeClr val="bg1"/>
                </a:solidFill>
                <a:latin typeface="Arial" panose="020B0604020202020204" pitchFamily="34" charset="0"/>
                <a:cs typeface="Arial" panose="020B0604020202020204" pitchFamily="34" charset="0"/>
              </a:rPr>
              <a:t>Ngọc </a:t>
            </a:r>
            <a:r>
              <a:rPr lang="en-US" sz="3000">
                <a:solidFill>
                  <a:schemeClr val="bg1"/>
                </a:solidFill>
                <a:latin typeface="Arial" panose="020B0604020202020204" pitchFamily="34" charset="0"/>
                <a:cs typeface="Arial" panose="020B0604020202020204" pitchFamily="34" charset="0"/>
              </a:rPr>
              <a:t>có thể tiết kiệm tiền từ các khoản tiền tiêu vặt hằng ngày, kiếm thêm </a:t>
            </a:r>
            <a:r>
              <a:rPr lang="en-US" sz="3000" smtClean="0">
                <a:solidFill>
                  <a:schemeClr val="bg1"/>
                </a:solidFill>
                <a:latin typeface="Arial" panose="020B0604020202020204" pitchFamily="34" charset="0"/>
                <a:cs typeface="Arial" panose="020B0604020202020204" pitchFamily="34" charset="0"/>
              </a:rPr>
              <a:t>từ </a:t>
            </a:r>
            <a:r>
              <a:rPr lang="en-US" sz="3000">
                <a:solidFill>
                  <a:schemeClr val="bg1"/>
                </a:solidFill>
                <a:latin typeface="Arial" panose="020B0604020202020204" pitchFamily="34" charset="0"/>
                <a:cs typeface="Arial" panose="020B0604020202020204" pitchFamily="34" charset="0"/>
              </a:rPr>
              <a:t>các kế hoạch nhỏ của bản thân</a:t>
            </a: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9673124" y="4655461"/>
            <a:ext cx="6936098" cy="1391728"/>
          </a:xfrm>
          <a:prstGeom prst="rect">
            <a:avLst/>
          </a:prstGeom>
          <a:noFill/>
        </p:spPr>
        <p:txBody>
          <a:bodyPr wrap="square" rtlCol="0">
            <a:spAutoFit/>
          </a:bodyPr>
          <a:lstStyle/>
          <a:p>
            <a:pPr lvl="0" algn="ctr">
              <a:lnSpc>
                <a:spcPct val="150000"/>
              </a:lnSpc>
            </a:pPr>
            <a:r>
              <a:rPr lang="en-US" sz="3000">
                <a:solidFill>
                  <a:schemeClr val="bg1"/>
                </a:solidFill>
                <a:latin typeface="Arial" panose="020B0604020202020204" pitchFamily="34" charset="0"/>
                <a:ea typeface="Tahoma" panose="020B0604030504040204" pitchFamily="34" charset="0"/>
                <a:cs typeface="Arial" panose="020B0604020202020204" pitchFamily="34" charset="0"/>
              </a:rPr>
              <a:t>B. </a:t>
            </a:r>
            <a:r>
              <a:rPr lang="en-US" sz="3000">
                <a:solidFill>
                  <a:schemeClr val="bg1"/>
                </a:solidFill>
                <a:latin typeface="Arial" panose="020B0604020202020204" pitchFamily="34" charset="0"/>
                <a:cs typeface="Arial" panose="020B0604020202020204" pitchFamily="34" charset="0"/>
              </a:rPr>
              <a:t>Ngọc có thể kêu gọi bạn bè cùng góp tiền mua chung bộ sách</a:t>
            </a:r>
          </a:p>
        </p:txBody>
      </p:sp>
      <p:sp>
        <p:nvSpPr>
          <p:cNvPr id="31" name="bang a">
            <a:extLst>
              <a:ext uri="{FF2B5EF4-FFF2-40B4-BE49-F238E27FC236}">
                <a16:creationId xmlns:a16="http://schemas.microsoft.com/office/drawing/2014/main" xmlns="" id="{8DD63B39-09F3-4F04-83CD-408FC7619A90}"/>
              </a:ext>
            </a:extLst>
          </p:cNvPr>
          <p:cNvSpPr/>
          <p:nvPr/>
        </p:nvSpPr>
        <p:spPr>
          <a:xfrm flipH="1">
            <a:off x="1209499"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2328543" y="4612661"/>
            <a:ext cx="5631400" cy="1477328"/>
          </a:xfrm>
          <a:prstGeom prst="rect">
            <a:avLst/>
          </a:prstGeom>
          <a:noFill/>
        </p:spPr>
        <p:txBody>
          <a:bodyPr wrap="square" rtlCol="0">
            <a:spAutoFit/>
          </a:bodyPr>
          <a:lstStyle/>
          <a:p>
            <a:pPr lvl="0" algn="ctr">
              <a:lnSpc>
                <a:spcPct val="150000"/>
              </a:lnSpc>
            </a:pPr>
            <a:r>
              <a:rPr lang="en-US" sz="3000">
                <a:solidFill>
                  <a:schemeClr val="bg1"/>
                </a:solidFill>
                <a:latin typeface="Arial" panose="020B0604020202020204" pitchFamily="34" charset="0"/>
                <a:ea typeface="Tahoma" panose="020B0604030504040204" pitchFamily="34" charset="0"/>
                <a:cs typeface="Arial" panose="020B0604020202020204" pitchFamily="34" charset="0"/>
              </a:rPr>
              <a:t>A. </a:t>
            </a:r>
            <a:r>
              <a:rPr lang="en-US" sz="3000">
                <a:solidFill>
                  <a:schemeClr val="bg1"/>
                </a:solidFill>
                <a:latin typeface="Arial" panose="020B0604020202020204" pitchFamily="34" charset="0"/>
                <a:cs typeface="Arial" panose="020B0604020202020204" pitchFamily="34" charset="0"/>
              </a:rPr>
              <a:t>Ngọc có thể xin thêm mẹ tiền để mua bộ sách yêu thích</a:t>
            </a: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9525000" y="7202802"/>
            <a:ext cx="7245654" cy="2169825"/>
          </a:xfrm>
          <a:prstGeom prst="rect">
            <a:avLst/>
          </a:prstGeom>
          <a:noFill/>
        </p:spPr>
        <p:txBody>
          <a:bodyPr wrap="square" rtlCol="0">
            <a:spAutoFit/>
          </a:bodyPr>
          <a:lstStyle/>
          <a:p>
            <a:pPr lvl="0" algn="ctr">
              <a:lnSpc>
                <a:spcPct val="150000"/>
              </a:lnSpc>
            </a:pPr>
            <a:r>
              <a:rPr lang="en-US" sz="3000">
                <a:solidFill>
                  <a:schemeClr val="bg1"/>
                </a:solidFill>
                <a:latin typeface="Arial" panose="020B0604020202020204" pitchFamily="34" charset="0"/>
                <a:ea typeface="Tahoma" panose="020B0604030504040204" pitchFamily="34" charset="0"/>
                <a:cs typeface="Arial" panose="020B0604020202020204" pitchFamily="34" charset="0"/>
              </a:rPr>
              <a:t>D. </a:t>
            </a:r>
            <a:r>
              <a:rPr lang="en-US" sz="3000">
                <a:solidFill>
                  <a:schemeClr val="bg1"/>
                </a:solidFill>
                <a:latin typeface="Arial" panose="020B0604020202020204" pitchFamily="34" charset="0"/>
                <a:cs typeface="Arial" panose="020B0604020202020204" pitchFamily="34" charset="0"/>
              </a:rPr>
              <a:t>Ngọc có thể lên kế hoạch xin người thân thêm tiền </a:t>
            </a:r>
            <a:r>
              <a:rPr lang="en-US" sz="3000" smtClean="0">
                <a:solidFill>
                  <a:schemeClr val="bg1"/>
                </a:solidFill>
                <a:latin typeface="Arial" panose="020B0604020202020204" pitchFamily="34" charset="0"/>
                <a:cs typeface="Arial" panose="020B0604020202020204" pitchFamily="34" charset="0"/>
              </a:rPr>
              <a:t>vì </a:t>
            </a:r>
            <a:r>
              <a:rPr lang="en-US" sz="3000">
                <a:solidFill>
                  <a:schemeClr val="bg1"/>
                </a:solidFill>
                <a:latin typeface="Arial" panose="020B0604020202020204" pitchFamily="34" charset="0"/>
                <a:cs typeface="Arial" panose="020B0604020202020204" pitchFamily="34" charset="0"/>
              </a:rPr>
              <a:t>mua sách là </a:t>
            </a:r>
            <a:r>
              <a:rPr lang="en-US" sz="3000" smtClean="0">
                <a:solidFill>
                  <a:schemeClr val="bg1"/>
                </a:solidFill>
                <a:latin typeface="Arial" panose="020B0604020202020204" pitchFamily="34" charset="0"/>
                <a:cs typeface="Arial" panose="020B0604020202020204" pitchFamily="34" charset="0"/>
              </a:rPr>
              <a:t>mục </a:t>
            </a:r>
            <a:r>
              <a:rPr lang="en-US" sz="3000">
                <a:solidFill>
                  <a:schemeClr val="bg1"/>
                </a:solidFill>
                <a:latin typeface="Arial" panose="020B0604020202020204" pitchFamily="34" charset="0"/>
                <a:cs typeface="Arial" panose="020B0604020202020204" pitchFamily="34" charset="0"/>
              </a:rPr>
              <a:t>tiêu tốt nên chắc chắn </a:t>
            </a:r>
            <a:r>
              <a:rPr lang="en-US" sz="3000" smtClean="0">
                <a:solidFill>
                  <a:schemeClr val="bg1"/>
                </a:solidFill>
                <a:latin typeface="Arial" panose="020B0604020202020204" pitchFamily="34" charset="0"/>
                <a:cs typeface="Arial" panose="020B0604020202020204" pitchFamily="34" charset="0"/>
              </a:rPr>
              <a:t>họ sẽ </a:t>
            </a:r>
            <a:r>
              <a:rPr lang="en-US" sz="3000">
                <a:solidFill>
                  <a:schemeClr val="bg1"/>
                </a:solidFill>
                <a:latin typeface="Arial" panose="020B0604020202020204" pitchFamily="34" charset="0"/>
                <a:cs typeface="Arial" panose="020B0604020202020204" pitchFamily="34" charset="0"/>
              </a:rPr>
              <a:t>sẵn sàng giúp </a:t>
            </a:r>
            <a:r>
              <a:rPr lang="en-US" sz="3000" smtClean="0">
                <a:solidFill>
                  <a:schemeClr val="bg1"/>
                </a:solidFill>
                <a:latin typeface="Arial" panose="020B0604020202020204" pitchFamily="34" charset="0"/>
                <a:cs typeface="Arial" panose="020B0604020202020204" pitchFamily="34" charset="0"/>
              </a:rPr>
              <a:t>đỡ</a:t>
            </a:r>
            <a:endParaRPr lang="en-US" sz="3000">
              <a:solidFill>
                <a:schemeClr val="bg1"/>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7"/>
            <a:ext cx="731045" cy="731045"/>
          </a:xfrm>
          <a:prstGeom prst="rect">
            <a:avLst/>
          </a:prstGeom>
        </p:spPr>
      </p:pic>
      <p:grpSp>
        <p:nvGrpSpPr>
          <p:cNvPr id="2" name="Group 1">
            <a:extLst>
              <a:ext uri="{FF2B5EF4-FFF2-40B4-BE49-F238E27FC236}">
                <a16:creationId xmlns:a16="http://schemas.microsoft.com/office/drawing/2014/main" xmlns="" id="{EAF09476-B736-7B90-A5FE-CABF0B031E34}"/>
              </a:ext>
            </a:extLst>
          </p:cNvPr>
          <p:cNvGrpSpPr/>
          <p:nvPr/>
        </p:nvGrpSpPr>
        <p:grpSpPr>
          <a:xfrm>
            <a:off x="0" y="1366804"/>
            <a:ext cx="18288000" cy="2308325"/>
            <a:chOff x="0" y="2951157"/>
            <a:chExt cx="12192000" cy="1538883"/>
          </a:xfrm>
        </p:grpSpPr>
        <p:cxnSp>
          <p:nvCxnSpPr>
            <p:cNvPr id="3" name="Straight Connector 2">
              <a:extLst>
                <a:ext uri="{FF2B5EF4-FFF2-40B4-BE49-F238E27FC236}">
                  <a16:creationId xmlns:a16="http://schemas.microsoft.com/office/drawing/2014/main" xmlns=""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xmlns=""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6F9231C-745A-B4B1-34CF-D7E806677433}"/>
                </a:ext>
              </a:extLst>
            </p:cNvPr>
            <p:cNvSpPr txBox="1"/>
            <p:nvPr/>
          </p:nvSpPr>
          <p:spPr>
            <a:xfrm>
              <a:off x="1132362" y="2951157"/>
              <a:ext cx="9738313" cy="1538883"/>
            </a:xfrm>
            <a:prstGeom prst="rect">
              <a:avLst/>
            </a:prstGeom>
            <a:noFill/>
          </p:spPr>
          <p:txBody>
            <a:bodyPr wrap="square" rtlCol="0">
              <a:spAutoFit/>
            </a:bodyPr>
            <a:lstStyle/>
            <a:p>
              <a:pPr algn="just">
                <a:lnSpc>
                  <a:spcPct val="150000"/>
                </a:lnSpc>
              </a:pPr>
              <a:r>
                <a:rPr lang="en-US" sz="3200" b="1">
                  <a:solidFill>
                    <a:srgbClr val="FFFF00"/>
                  </a:solidFill>
                  <a:latin typeface="Arial" panose="020B0604020202020204" pitchFamily="34" charset="0"/>
                  <a:cs typeface="Arial" panose="020B0604020202020204" pitchFamily="34" charset="0"/>
                </a:rPr>
                <a:t>Câu hỏi </a:t>
              </a:r>
              <a:r>
                <a:rPr lang="en-US" sz="3200" b="1" smtClean="0">
                  <a:solidFill>
                    <a:srgbClr val="FFFF00"/>
                  </a:solidFill>
                  <a:latin typeface="Arial" panose="020B0604020202020204" pitchFamily="34" charset="0"/>
                  <a:cs typeface="Arial" panose="020B0604020202020204" pitchFamily="34" charset="0"/>
                </a:rPr>
                <a:t>5: </a:t>
              </a:r>
              <a:r>
                <a:rPr lang="en-US" sz="3200" b="1">
                  <a:solidFill>
                    <a:srgbClr val="FFFF00"/>
                  </a:solidFill>
                  <a:latin typeface="Arial" panose="020B0604020202020204" pitchFamily="34" charset="0"/>
                  <a:cs typeface="Arial" panose="020B0604020202020204" pitchFamily="34" charset="0"/>
                </a:rPr>
                <a:t>Ngọc muốn mua </a:t>
              </a:r>
              <a:r>
                <a:rPr lang="en-US" sz="3200" b="1" smtClean="0">
                  <a:solidFill>
                    <a:srgbClr val="FFFF00"/>
                  </a:solidFill>
                  <a:latin typeface="Arial" panose="020B0604020202020204" pitchFamily="34" charset="0"/>
                  <a:cs typeface="Arial" panose="020B0604020202020204" pitchFamily="34" charset="0"/>
                </a:rPr>
                <a:t>bộ </a:t>
              </a:r>
              <a:r>
                <a:rPr lang="en-US" sz="3200" b="1">
                  <a:solidFill>
                    <a:srgbClr val="FFFF00"/>
                  </a:solidFill>
                  <a:latin typeface="Arial" panose="020B0604020202020204" pitchFamily="34" charset="0"/>
                  <a:cs typeface="Arial" panose="020B0604020202020204" pitchFamily="34" charset="0"/>
                </a:rPr>
                <a:t>sách mới </a:t>
              </a:r>
              <a:r>
                <a:rPr lang="en-US" sz="3200" b="1" smtClean="0">
                  <a:solidFill>
                    <a:srgbClr val="FFFF00"/>
                  </a:solidFill>
                  <a:latin typeface="Arial" panose="020B0604020202020204" pitchFamily="34" charset="0"/>
                  <a:cs typeface="Arial" panose="020B0604020202020204" pitchFamily="34" charset="0"/>
                </a:rPr>
                <a:t>của </a:t>
              </a:r>
              <a:r>
                <a:rPr lang="en-US" sz="3200" b="1">
                  <a:solidFill>
                    <a:srgbClr val="FFFF00"/>
                  </a:solidFill>
                  <a:latin typeface="Arial" panose="020B0604020202020204" pitchFamily="34" charset="0"/>
                  <a:cs typeface="Arial" panose="020B0604020202020204" pitchFamily="34" charset="0"/>
                </a:rPr>
                <a:t>tác giả </a:t>
              </a:r>
              <a:r>
                <a:rPr lang="en-US" sz="3200" b="1" smtClean="0">
                  <a:solidFill>
                    <a:srgbClr val="FFFF00"/>
                  </a:solidFill>
                  <a:latin typeface="Arial" panose="020B0604020202020204" pitchFamily="34" charset="0"/>
                  <a:cs typeface="Arial" panose="020B0604020202020204" pitchFamily="34" charset="0"/>
                </a:rPr>
                <a:t>A. de </a:t>
              </a:r>
              <a:r>
                <a:rPr lang="en-US" sz="3200" b="1">
                  <a:solidFill>
                    <a:srgbClr val="FFFF00"/>
                  </a:solidFill>
                  <a:latin typeface="Arial" panose="020B0604020202020204" pitchFamily="34" charset="0"/>
                  <a:cs typeface="Arial" panose="020B0604020202020204" pitchFamily="34" charset="0"/>
                </a:rPr>
                <a:t>Saint-Exupéry nhưng số tiền mà Ngọc đang có chưa đủ. Theo em, Ngọc có thể thực hiện tiết kiệm chi tiêu như thế nào để đạt được mục tiêu mua bộ sách mới?</a:t>
              </a:r>
            </a:p>
          </p:txBody>
        </p:sp>
      </p:grpSp>
    </p:spTree>
    <p:extLst>
      <p:ext uri="{BB962C8B-B14F-4D97-AF65-F5344CB8AC3E}">
        <p14:creationId xmlns:p14="http://schemas.microsoft.com/office/powerpoint/2010/main" val="3013345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10" name="Picture 5"/>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65993" y="265986"/>
            <a:ext cx="17556014" cy="9755026"/>
          </a:xfrm>
          <a:prstGeom prst="rect">
            <a:avLst/>
          </a:prstGeom>
        </p:spPr>
      </p:pic>
      <p:pic>
        <p:nvPicPr>
          <p:cNvPr id="14" name="Graphic 12">
            <a:extLst>
              <a:ext uri="{FF2B5EF4-FFF2-40B4-BE49-F238E27FC236}">
                <a16:creationId xmlns:a16="http://schemas.microsoft.com/office/drawing/2014/main" xmlns="" id="{C692F056-3A3B-40E3-AE42-BF2814CAE5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339628">
            <a:off x="15869235" y="513592"/>
            <a:ext cx="2128766" cy="2012651"/>
          </a:xfrm>
          <a:prstGeom prst="rect">
            <a:avLst/>
          </a:prstGeom>
        </p:spPr>
      </p:pic>
      <p:sp>
        <p:nvSpPr>
          <p:cNvPr id="16" name="TextBox 15">
            <a:extLst>
              <a:ext uri="{FF2B5EF4-FFF2-40B4-BE49-F238E27FC236}">
                <a16:creationId xmlns:a16="http://schemas.microsoft.com/office/drawing/2014/main" xmlns="" id="{9C0FC8F9-E5DC-4081-8A6B-3DBDF11E25F3}"/>
              </a:ext>
            </a:extLst>
          </p:cNvPr>
          <p:cNvSpPr txBox="1"/>
          <p:nvPr/>
        </p:nvSpPr>
        <p:spPr>
          <a:xfrm>
            <a:off x="0" y="1172170"/>
            <a:ext cx="18288000" cy="923330"/>
          </a:xfrm>
          <a:prstGeom prst="rect">
            <a:avLst/>
          </a:prstGeom>
        </p:spPr>
        <p:txBody>
          <a:bodyPr wrap="square" lIns="0" tIns="0" rIns="0" bIns="0" rtlCol="0" anchor="t">
            <a:spAutoFit/>
          </a:bodyPr>
          <a:lstStyle/>
          <a:p>
            <a:pPr algn="ctr">
              <a:lnSpc>
                <a:spcPts val="7200"/>
              </a:lnSpc>
            </a:pPr>
            <a:r>
              <a:rPr lang="en-US" sz="6200" b="1" smtClean="0">
                <a:latin typeface="Arial" panose="020B0604020202020204" pitchFamily="34" charset="0"/>
                <a:cs typeface="Arial" panose="020B0604020202020204" pitchFamily="34" charset="0"/>
              </a:rPr>
              <a:t>KHỞI ĐỘNG</a:t>
            </a:r>
            <a:endParaRPr lang="en-US" sz="6200" b="1" dirty="0">
              <a:latin typeface="Arial" panose="020B0604020202020204" pitchFamily="34" charset="0"/>
              <a:cs typeface="Arial" panose="020B0604020202020204" pitchFamily="34" charset="0"/>
            </a:endParaRPr>
          </a:p>
        </p:txBody>
      </p:sp>
      <p:pic>
        <p:nvPicPr>
          <p:cNvPr id="17" name="Picture 5"/>
          <p:cNvPicPr>
            <a:picLocks noChangeAspect="1"/>
          </p:cNvPicPr>
          <p:nvPr/>
        </p:nvPicPr>
        <p:blipFill rotWithShape="1">
          <a:blip r:embed="rId8"/>
          <a:srcRect t="7228" b="49533"/>
          <a:stretch/>
        </p:blipFill>
        <p:spPr>
          <a:xfrm>
            <a:off x="4572000" y="2552700"/>
            <a:ext cx="12496800" cy="6858576"/>
          </a:xfrm>
          <a:prstGeom prst="rect">
            <a:avLst/>
          </a:prstGeom>
        </p:spPr>
      </p:pic>
      <p:sp>
        <p:nvSpPr>
          <p:cNvPr id="2" name="Rectangle 1"/>
          <p:cNvSpPr/>
          <p:nvPr/>
        </p:nvSpPr>
        <p:spPr>
          <a:xfrm>
            <a:off x="5143500" y="3396665"/>
            <a:ext cx="11353800" cy="5170646"/>
          </a:xfrm>
          <a:prstGeom prst="rect">
            <a:avLst/>
          </a:prstGeom>
        </p:spPr>
        <p:txBody>
          <a:bodyPr wrap="square">
            <a:spAutoFit/>
          </a:bodyPr>
          <a:lstStyle/>
          <a:p>
            <a:pPr algn="ctr">
              <a:lnSpc>
                <a:spcPct val="150000"/>
              </a:lnSpc>
            </a:pPr>
            <a:r>
              <a:rPr lang="en-US" sz="4000" b="1" i="1" smtClean="0">
                <a:solidFill>
                  <a:srgbClr val="FF0000"/>
                </a:solidFill>
                <a:latin typeface="Arial" panose="020B0604020202020204" pitchFamily="34" charset="0"/>
                <a:cs typeface="Arial" panose="020B0604020202020204" pitchFamily="34" charset="0"/>
              </a:rPr>
              <a:t>Giải bài toán thu chi</a:t>
            </a:r>
          </a:p>
          <a:p>
            <a:pPr algn="just">
              <a:lnSpc>
                <a:spcPct val="150000"/>
              </a:lnSpc>
            </a:pPr>
            <a:r>
              <a:rPr lang="en-US" sz="3600" smtClean="0">
                <a:latin typeface="Arial" panose="020B0604020202020204" pitchFamily="34" charset="0"/>
                <a:cs typeface="Arial" panose="020B0604020202020204" pitchFamily="34" charset="0"/>
              </a:rPr>
              <a:t>Giả </a:t>
            </a:r>
            <a:r>
              <a:rPr lang="en-US" sz="3600">
                <a:latin typeface="Arial" panose="020B0604020202020204" pitchFamily="34" charset="0"/>
                <a:cs typeface="Arial" panose="020B0604020202020204" pitchFamily="34" charset="0"/>
              </a:rPr>
              <a:t>sử mẹ đưa cho em 150.000 đồng để mua thức ăn cho cả nhà dùng trong một ngày. Em hãy nêu phương án thực hiện nhiệm vụ này và giải thích vì sao em chọn như </a:t>
            </a:r>
            <a:r>
              <a:rPr lang="en-US" sz="3600" smtClean="0">
                <a:latin typeface="Arial" panose="020B0604020202020204" pitchFamily="34" charset="0"/>
                <a:cs typeface="Arial" panose="020B0604020202020204" pitchFamily="34" charset="0"/>
              </a:rPr>
              <a:t>vậy?</a:t>
            </a:r>
          </a:p>
          <a:p>
            <a:pPr algn="just">
              <a:lnSpc>
                <a:spcPct val="150000"/>
              </a:lnSpc>
            </a:pPr>
            <a:r>
              <a:rPr lang="en-US" sz="3600">
                <a:latin typeface="Arial" panose="020B0604020202020204" pitchFamily="34" charset="0"/>
                <a:cs typeface="Arial" panose="020B0604020202020204" pitchFamily="34" charset="0"/>
              </a:rPr>
              <a:t>Theo em, vì sao phải tính toán như vậy?</a:t>
            </a:r>
          </a:p>
        </p:txBody>
      </p:sp>
      <p:grpSp>
        <p:nvGrpSpPr>
          <p:cNvPr id="3" name="Group 2"/>
          <p:cNvGrpSpPr/>
          <p:nvPr/>
        </p:nvGrpSpPr>
        <p:grpSpPr>
          <a:xfrm>
            <a:off x="1328750" y="1879255"/>
            <a:ext cx="2633650" cy="7532022"/>
            <a:chOff x="1518459" y="1879255"/>
            <a:chExt cx="2633650" cy="7532022"/>
          </a:xfrm>
        </p:grpSpPr>
        <p:sp>
          <p:nvSpPr>
            <p:cNvPr id="25" name="Rounded Rectangle 24"/>
            <p:cNvSpPr/>
            <p:nvPr/>
          </p:nvSpPr>
          <p:spPr>
            <a:xfrm>
              <a:off x="1518459" y="2552701"/>
              <a:ext cx="2633650" cy="6858576"/>
            </a:xfrm>
            <a:prstGeom prst="roundRect">
              <a:avLst/>
            </a:prstGeom>
            <a:solidFill>
              <a:schemeClr val="accent4"/>
            </a:solidFill>
            <a:ln w="57150">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r-FR" sz="4800" b="1" smtClean="0">
                  <a:solidFill>
                    <a:schemeClr val="bg1"/>
                  </a:solidFill>
                  <a:latin typeface="Arial" panose="020B0604020202020204" pitchFamily="34" charset="0"/>
                  <a:cs typeface="Arial" panose="020B0604020202020204" pitchFamily="34" charset="0"/>
                </a:rPr>
                <a:t>TRÒ CHƠI</a:t>
              </a:r>
              <a:endParaRPr lang="en-US" sz="4800" b="1" dirty="0">
                <a:solidFill>
                  <a:schemeClr val="bg1"/>
                </a:solidFill>
                <a:latin typeface="Arial" panose="020B0604020202020204" pitchFamily="34" charset="0"/>
                <a:cs typeface="Arial" panose="020B0604020202020204" pitchFamily="34" charset="0"/>
              </a:endParaRPr>
            </a:p>
          </p:txBody>
        </p:sp>
        <p:pic>
          <p:nvPicPr>
            <p:cNvPr id="26" name="Picture 15"/>
            <p:cNvPicPr>
              <a:picLocks noChangeAspect="1"/>
            </p:cNvPicPr>
            <p:nvPr/>
          </p:nvPicPr>
          <p:blipFill>
            <a:blip r:embed="rId9"/>
            <a:srcRect/>
            <a:stretch>
              <a:fillRect/>
            </a:stretch>
          </p:blipFill>
          <p:spPr>
            <a:xfrm>
              <a:off x="2082786" y="1879255"/>
              <a:ext cx="1504995" cy="1923316"/>
            </a:xfrm>
            <a:prstGeom prst="rect">
              <a:avLst/>
            </a:prstGeom>
          </p:spPr>
        </p:pic>
      </p:grpSp>
    </p:spTree>
    <p:extLst>
      <p:ext uri="{BB962C8B-B14F-4D97-AF65-F5344CB8AC3E}">
        <p14:creationId xmlns:p14="http://schemas.microsoft.com/office/powerpoint/2010/main" val="362679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down)">
                                      <p:cBhvr>
                                        <p:cTn id="20" dur="500"/>
                                        <p:tgtEl>
                                          <p:spTgt spid="2">
                                            <p:txEl>
                                              <p:pRg st="0" end="0"/>
                                            </p:txEl>
                                          </p:spTgt>
                                        </p:tgtEl>
                                      </p:cBhvr>
                                    </p:animEffect>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par>
                          <p:cTn id="25" fill="hold">
                            <p:stCondLst>
                              <p:cond delay="1000"/>
                            </p:stCondLst>
                            <p:childTnLst>
                              <p:par>
                                <p:cTn id="26" presetID="16" presetClass="entr" presetSubtype="21" fill="hold" nodeType="after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barn(inVertical)">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25B493C8-8E59-F85F-FDB2-AE5844698D1B}"/>
              </a:ext>
            </a:extLst>
          </p:cNvPr>
          <p:cNvGrpSpPr/>
          <p:nvPr/>
        </p:nvGrpSpPr>
        <p:grpSpPr>
          <a:xfrm>
            <a:off x="2693092" y="3238500"/>
            <a:ext cx="12966691" cy="5983435"/>
            <a:chOff x="2657015" y="2436664"/>
            <a:chExt cx="12966691" cy="7390053"/>
          </a:xfrm>
        </p:grpSpPr>
        <p:grpSp>
          <p:nvGrpSpPr>
            <p:cNvPr id="24" name="Group 4"/>
            <p:cNvGrpSpPr/>
            <p:nvPr/>
          </p:nvGrpSpPr>
          <p:grpSpPr>
            <a:xfrm>
              <a:off x="2657015" y="2436664"/>
              <a:ext cx="12966691" cy="7390053"/>
              <a:chOff x="-422430" y="0"/>
              <a:chExt cx="9242565" cy="5267577"/>
            </a:xfrm>
          </p:grpSpPr>
          <p:sp>
            <p:nvSpPr>
              <p:cNvPr id="26" name="Freeform 5"/>
              <p:cNvSpPr/>
              <p:nvPr/>
            </p:nvSpPr>
            <p:spPr>
              <a:xfrm>
                <a:off x="-422430" y="0"/>
                <a:ext cx="9242565" cy="5267577"/>
              </a:xfrm>
              <a:custGeom>
                <a:avLst/>
                <a:gdLst/>
                <a:ahLst/>
                <a:cxnLst/>
                <a:rect l="l" t="t" r="r" b="b"/>
                <a:pathLst>
                  <a:path w="8377385" h="3830886">
                    <a:moveTo>
                      <a:pt x="8377385" y="3830886"/>
                    </a:moveTo>
                    <a:lnTo>
                      <a:pt x="0" y="3823266"/>
                    </a:lnTo>
                    <a:lnTo>
                      <a:pt x="0" y="1341878"/>
                    </a:lnTo>
                    <a:lnTo>
                      <a:pt x="17780" y="19050"/>
                    </a:lnTo>
                    <a:lnTo>
                      <a:pt x="4175643" y="0"/>
                    </a:lnTo>
                    <a:lnTo>
                      <a:pt x="8358335" y="5080"/>
                    </a:lnTo>
                    <a:close/>
                  </a:path>
                </a:pathLst>
              </a:custGeom>
              <a:solidFill>
                <a:srgbClr val="FFFFFF"/>
              </a:solidFill>
            </p:spPr>
          </p:sp>
          <p:sp>
            <p:nvSpPr>
              <p:cNvPr id="27" name="Freeform 6"/>
              <p:cNvSpPr/>
              <p:nvPr/>
            </p:nvSpPr>
            <p:spPr>
              <a:xfrm>
                <a:off x="-3810" y="0"/>
                <a:ext cx="8406594" cy="3857556"/>
              </a:xfrm>
              <a:custGeom>
                <a:avLst/>
                <a:gdLst/>
                <a:ahLst/>
                <a:cxnLst/>
                <a:rect l="l" t="t" r="r" b="b"/>
                <a:pathLst>
                  <a:path w="8406594" h="3857556">
                    <a:moveTo>
                      <a:pt x="8372305" y="21590"/>
                    </a:moveTo>
                    <a:cubicBezTo>
                      <a:pt x="8373574" y="34290"/>
                      <a:pt x="8373574" y="44450"/>
                      <a:pt x="8374844" y="54610"/>
                    </a:cubicBezTo>
                    <a:cubicBezTo>
                      <a:pt x="8377384" y="122079"/>
                      <a:pt x="8378655" y="205694"/>
                      <a:pt x="8381194" y="286323"/>
                    </a:cubicBezTo>
                    <a:cubicBezTo>
                      <a:pt x="8381194" y="402787"/>
                      <a:pt x="8393894" y="2699216"/>
                      <a:pt x="8400244" y="2815680"/>
                    </a:cubicBezTo>
                    <a:cubicBezTo>
                      <a:pt x="8406594" y="2991869"/>
                      <a:pt x="8402784" y="3171044"/>
                      <a:pt x="8402784" y="3347233"/>
                    </a:cubicBezTo>
                    <a:cubicBezTo>
                      <a:pt x="8402784" y="3502519"/>
                      <a:pt x="8404055" y="3645859"/>
                      <a:pt x="8405324" y="3796596"/>
                    </a:cubicBezTo>
                    <a:cubicBezTo>
                      <a:pt x="8405324" y="3818186"/>
                      <a:pt x="8405324" y="3832156"/>
                      <a:pt x="8405324" y="3856286"/>
                    </a:cubicBezTo>
                    <a:cubicBezTo>
                      <a:pt x="8382464" y="3856286"/>
                      <a:pt x="8362144" y="3857556"/>
                      <a:pt x="8320118" y="3856286"/>
                    </a:cubicBezTo>
                    <a:cubicBezTo>
                      <a:pt x="7892597" y="3851206"/>
                      <a:pt x="7458500" y="3857556"/>
                      <a:pt x="7030980" y="3852476"/>
                    </a:cubicBezTo>
                    <a:cubicBezTo>
                      <a:pt x="6774467" y="3848666"/>
                      <a:pt x="6524532" y="3851206"/>
                      <a:pt x="6268020" y="3848666"/>
                    </a:cubicBezTo>
                    <a:cubicBezTo>
                      <a:pt x="6149630" y="3847396"/>
                      <a:pt x="6031240" y="3846126"/>
                      <a:pt x="5912849" y="3844856"/>
                    </a:cubicBezTo>
                    <a:cubicBezTo>
                      <a:pt x="5840500" y="3844856"/>
                      <a:pt x="5774728" y="3846126"/>
                      <a:pt x="5702378" y="3846126"/>
                    </a:cubicBezTo>
                    <a:cubicBezTo>
                      <a:pt x="5518215" y="3844856"/>
                      <a:pt x="5011768" y="3846126"/>
                      <a:pt x="4827605" y="3844856"/>
                    </a:cubicBezTo>
                    <a:cubicBezTo>
                      <a:pt x="4696060" y="3843586"/>
                      <a:pt x="2065166" y="3852476"/>
                      <a:pt x="1933621" y="3851206"/>
                    </a:cubicBezTo>
                    <a:cubicBezTo>
                      <a:pt x="1900735" y="3851206"/>
                      <a:pt x="1861271" y="3852476"/>
                      <a:pt x="1828385" y="3852476"/>
                    </a:cubicBezTo>
                    <a:cubicBezTo>
                      <a:pt x="1749458" y="3852476"/>
                      <a:pt x="1677109" y="3853746"/>
                      <a:pt x="1598182" y="3853746"/>
                    </a:cubicBezTo>
                    <a:cubicBezTo>
                      <a:pt x="1400865" y="3853746"/>
                      <a:pt x="1210125" y="3852476"/>
                      <a:pt x="1012808" y="3851206"/>
                    </a:cubicBezTo>
                    <a:cubicBezTo>
                      <a:pt x="894417" y="3849936"/>
                      <a:pt x="776027" y="3848666"/>
                      <a:pt x="664214" y="3847396"/>
                    </a:cubicBezTo>
                    <a:cubicBezTo>
                      <a:pt x="453743" y="3846126"/>
                      <a:pt x="243271"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8840" y="30480"/>
                      <a:pt x="184076" y="29210"/>
                    </a:cubicBezTo>
                    <a:cubicBezTo>
                      <a:pt x="361661" y="25400"/>
                      <a:pt x="539247" y="22860"/>
                      <a:pt x="723409" y="20320"/>
                    </a:cubicBezTo>
                    <a:cubicBezTo>
                      <a:pt x="848377" y="17780"/>
                      <a:pt x="973344" y="16510"/>
                      <a:pt x="1091735" y="13970"/>
                    </a:cubicBezTo>
                    <a:cubicBezTo>
                      <a:pt x="1210125" y="11430"/>
                      <a:pt x="1335092" y="8890"/>
                      <a:pt x="1453483" y="8890"/>
                    </a:cubicBezTo>
                    <a:cubicBezTo>
                      <a:pt x="1585027" y="7620"/>
                      <a:pt x="1716572" y="10160"/>
                      <a:pt x="1848117" y="8890"/>
                    </a:cubicBezTo>
                    <a:cubicBezTo>
                      <a:pt x="2012548" y="8890"/>
                      <a:pt x="4992036" y="6350"/>
                      <a:pt x="5156467" y="5080"/>
                    </a:cubicBezTo>
                    <a:cubicBezTo>
                      <a:pt x="5314321" y="3810"/>
                      <a:pt x="5472175" y="2540"/>
                      <a:pt x="5636605" y="2540"/>
                    </a:cubicBezTo>
                    <a:cubicBezTo>
                      <a:pt x="5906272" y="1270"/>
                      <a:pt x="6169362" y="0"/>
                      <a:pt x="6439028" y="0"/>
                    </a:cubicBezTo>
                    <a:cubicBezTo>
                      <a:pt x="6550841" y="0"/>
                      <a:pt x="6669232" y="2540"/>
                      <a:pt x="6781044" y="2540"/>
                    </a:cubicBezTo>
                    <a:cubicBezTo>
                      <a:pt x="7090175" y="3810"/>
                      <a:pt x="7405882" y="5080"/>
                      <a:pt x="7715012" y="7620"/>
                    </a:cubicBezTo>
                    <a:cubicBezTo>
                      <a:pt x="7879443" y="8890"/>
                      <a:pt x="8043874" y="12700"/>
                      <a:pt x="8208305" y="16510"/>
                    </a:cubicBezTo>
                    <a:cubicBezTo>
                      <a:pt x="8247769" y="16510"/>
                      <a:pt x="8287232" y="16510"/>
                      <a:pt x="8320118" y="16510"/>
                    </a:cubicBezTo>
                    <a:cubicBezTo>
                      <a:pt x="8353255" y="17780"/>
                      <a:pt x="8362144" y="20320"/>
                      <a:pt x="8372305" y="21590"/>
                    </a:cubicBezTo>
                    <a:close/>
                    <a:moveTo>
                      <a:pt x="8382464" y="3839776"/>
                    </a:moveTo>
                    <a:cubicBezTo>
                      <a:pt x="8383734" y="3823266"/>
                      <a:pt x="8385005" y="3810566"/>
                      <a:pt x="8385005" y="3797866"/>
                    </a:cubicBezTo>
                    <a:cubicBezTo>
                      <a:pt x="8383734" y="3630928"/>
                      <a:pt x="8382464" y="3472656"/>
                      <a:pt x="8382464" y="3302440"/>
                    </a:cubicBezTo>
                    <a:cubicBezTo>
                      <a:pt x="8382464" y="3224797"/>
                      <a:pt x="8385005" y="3147154"/>
                      <a:pt x="8383734" y="3069512"/>
                    </a:cubicBezTo>
                    <a:cubicBezTo>
                      <a:pt x="8383734" y="2997842"/>
                      <a:pt x="8382464" y="2923185"/>
                      <a:pt x="8381194" y="2851515"/>
                    </a:cubicBezTo>
                    <a:cubicBezTo>
                      <a:pt x="8376114" y="2741024"/>
                      <a:pt x="8364684" y="453553"/>
                      <a:pt x="8364684" y="343062"/>
                    </a:cubicBezTo>
                    <a:cubicBezTo>
                      <a:pt x="8362144" y="250488"/>
                      <a:pt x="8359605" y="154928"/>
                      <a:pt x="8357064" y="63500"/>
                    </a:cubicBezTo>
                    <a:cubicBezTo>
                      <a:pt x="8355794" y="44450"/>
                      <a:pt x="8354524" y="43180"/>
                      <a:pt x="8300387" y="41910"/>
                    </a:cubicBezTo>
                    <a:cubicBezTo>
                      <a:pt x="8280655" y="41910"/>
                      <a:pt x="8267500" y="41910"/>
                      <a:pt x="8247769" y="40640"/>
                    </a:cubicBezTo>
                    <a:cubicBezTo>
                      <a:pt x="8083338" y="36830"/>
                      <a:pt x="7912330" y="31750"/>
                      <a:pt x="7747899" y="30480"/>
                    </a:cubicBezTo>
                    <a:cubicBezTo>
                      <a:pt x="7346687" y="26670"/>
                      <a:pt x="6938898" y="25400"/>
                      <a:pt x="6537687" y="22860"/>
                    </a:cubicBezTo>
                    <a:cubicBezTo>
                      <a:pt x="6478492" y="22860"/>
                      <a:pt x="6412720" y="22860"/>
                      <a:pt x="6353524" y="22860"/>
                    </a:cubicBezTo>
                    <a:cubicBezTo>
                      <a:pt x="6254866" y="22860"/>
                      <a:pt x="6156207" y="22860"/>
                      <a:pt x="6064126" y="22860"/>
                    </a:cubicBezTo>
                    <a:cubicBezTo>
                      <a:pt x="5853654" y="22860"/>
                      <a:pt x="5643183" y="22860"/>
                      <a:pt x="5439289" y="24130"/>
                    </a:cubicBezTo>
                    <a:cubicBezTo>
                      <a:pt x="5261703" y="25400"/>
                      <a:pt x="2269060" y="29210"/>
                      <a:pt x="2091475" y="29210"/>
                    </a:cubicBezTo>
                    <a:cubicBezTo>
                      <a:pt x="1802076" y="29210"/>
                      <a:pt x="1512678" y="26670"/>
                      <a:pt x="1223279" y="33020"/>
                    </a:cubicBezTo>
                    <a:cubicBezTo>
                      <a:pt x="1072003" y="36830"/>
                      <a:pt x="927304" y="36830"/>
                      <a:pt x="782605" y="38100"/>
                    </a:cubicBezTo>
                    <a:cubicBezTo>
                      <a:pt x="532669" y="41910"/>
                      <a:pt x="282734"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91995" y="3821996"/>
                      <a:pt x="184076" y="3823266"/>
                      <a:pt x="269580" y="3823266"/>
                    </a:cubicBezTo>
                    <a:cubicBezTo>
                      <a:pt x="394548" y="3823266"/>
                      <a:pt x="526092" y="3820726"/>
                      <a:pt x="651060" y="3823266"/>
                    </a:cubicBezTo>
                    <a:cubicBezTo>
                      <a:pt x="854954" y="3827076"/>
                      <a:pt x="1058848" y="3829616"/>
                      <a:pt x="1262743" y="3828346"/>
                    </a:cubicBezTo>
                    <a:cubicBezTo>
                      <a:pt x="1394288" y="3827076"/>
                      <a:pt x="1519255" y="3829616"/>
                      <a:pt x="1650800" y="3829616"/>
                    </a:cubicBezTo>
                    <a:cubicBezTo>
                      <a:pt x="1841540" y="3829616"/>
                      <a:pt x="2032280" y="3828346"/>
                      <a:pt x="2223020" y="3829616"/>
                    </a:cubicBezTo>
                    <a:cubicBezTo>
                      <a:pt x="2505841" y="3830886"/>
                      <a:pt x="5610296" y="3820726"/>
                      <a:pt x="5899695" y="3823266"/>
                    </a:cubicBezTo>
                    <a:cubicBezTo>
                      <a:pt x="6024663" y="3824536"/>
                      <a:pt x="6149630" y="3825806"/>
                      <a:pt x="6268020" y="3825806"/>
                    </a:cubicBezTo>
                    <a:cubicBezTo>
                      <a:pt x="6485069" y="3828346"/>
                      <a:pt x="6695541" y="3824536"/>
                      <a:pt x="6912590" y="3828346"/>
                    </a:cubicBezTo>
                    <a:cubicBezTo>
                      <a:pt x="7090175" y="3830886"/>
                      <a:pt x="7267760" y="3830886"/>
                      <a:pt x="7445346" y="3833426"/>
                    </a:cubicBezTo>
                    <a:cubicBezTo>
                      <a:pt x="7708435" y="3837236"/>
                      <a:pt x="7971524" y="3839776"/>
                      <a:pt x="8234615" y="3841046"/>
                    </a:cubicBezTo>
                    <a:cubicBezTo>
                      <a:pt x="8333273" y="3841046"/>
                      <a:pt x="8362144" y="3839776"/>
                      <a:pt x="8382464" y="3839776"/>
                    </a:cubicBezTo>
                    <a:close/>
                  </a:path>
                </a:pathLst>
              </a:custGeom>
              <a:solidFill>
                <a:srgbClr val="FFFFFF"/>
              </a:solidFill>
            </p:spPr>
          </p:sp>
        </p:grpSp>
        <p:sp>
          <p:nvSpPr>
            <p:cNvPr id="25" name="TextBox 24">
              <a:extLst>
                <a:ext uri="{FF2B5EF4-FFF2-40B4-BE49-F238E27FC236}">
                  <a16:creationId xmlns:a16="http://schemas.microsoft.com/office/drawing/2014/main" xmlns="" id="{7DFDAD5B-A825-D00C-3C33-2196996461A2}"/>
                </a:ext>
              </a:extLst>
            </p:cNvPr>
            <p:cNvSpPr txBox="1"/>
            <p:nvPr/>
          </p:nvSpPr>
          <p:spPr>
            <a:xfrm>
              <a:off x="3486815" y="4221535"/>
              <a:ext cx="11211384" cy="3820309"/>
            </a:xfrm>
            <a:prstGeom prst="rect">
              <a:avLst/>
            </a:prstGeom>
            <a:noFill/>
          </p:spPr>
          <p:txBody>
            <a:bodyPr wrap="square" anchor="ctr">
              <a:spAutoFit/>
            </a:bodyPr>
            <a:lstStyle/>
            <a:p>
              <a:pPr algn="ctr">
                <a:lnSpc>
                  <a:spcPct val="150000"/>
                </a:lnSpc>
              </a:pPr>
              <a:r>
                <a:rPr lang="en-US" sz="6500" b="1">
                  <a:solidFill>
                    <a:srgbClr val="C3113D"/>
                  </a:solidFill>
                  <a:latin typeface="Arial" panose="020B0604020202020204" pitchFamily="34" charset="0"/>
                  <a:cs typeface="Arial" panose="020B0604020202020204" pitchFamily="34" charset="0"/>
                </a:rPr>
                <a:t>Hoạt động </a:t>
              </a:r>
              <a:r>
                <a:rPr lang="en-US" sz="6500" b="1" smtClean="0">
                  <a:solidFill>
                    <a:srgbClr val="C3113D"/>
                  </a:solidFill>
                  <a:latin typeface="Arial" panose="020B0604020202020204" pitchFamily="34" charset="0"/>
                  <a:cs typeface="Arial" panose="020B0604020202020204" pitchFamily="34" charset="0"/>
                </a:rPr>
                <a:t>2. </a:t>
              </a:r>
              <a:r>
                <a:rPr lang="en-US" sz="6500" b="1">
                  <a:solidFill>
                    <a:srgbClr val="C3113D"/>
                  </a:solidFill>
                  <a:latin typeface="Arial" panose="020B0604020202020204" pitchFamily="34" charset="0"/>
                  <a:cs typeface="Arial" panose="020B0604020202020204" pitchFamily="34" charset="0"/>
                </a:rPr>
                <a:t>Trả lời câu hỏi </a:t>
              </a:r>
              <a:r>
                <a:rPr lang="en-US" sz="6500" b="1" smtClean="0">
                  <a:solidFill>
                    <a:srgbClr val="C3113D"/>
                  </a:solidFill>
                  <a:latin typeface="Arial" panose="020B0604020202020204" pitchFamily="34" charset="0"/>
                  <a:cs typeface="Arial" panose="020B0604020202020204" pitchFamily="34" charset="0"/>
                </a:rPr>
                <a:t>phần Luyện tập</a:t>
              </a:r>
              <a:endParaRPr lang="en-US" sz="6500">
                <a:solidFill>
                  <a:srgbClr val="C3113D"/>
                </a:solidFill>
              </a:endParaRPr>
            </a:p>
          </p:txBody>
        </p:sp>
      </p:grpSp>
      <p:grpSp>
        <p:nvGrpSpPr>
          <p:cNvPr id="28" name="Group 27">
            <a:extLst>
              <a:ext uri="{FF2B5EF4-FFF2-40B4-BE49-F238E27FC236}">
                <a16:creationId xmlns:a16="http://schemas.microsoft.com/office/drawing/2014/main" xmlns="" id="{36D27C0C-0EF6-8686-43E2-89987FF679AA}"/>
              </a:ext>
            </a:extLst>
          </p:cNvPr>
          <p:cNvGrpSpPr/>
          <p:nvPr/>
        </p:nvGrpSpPr>
        <p:grpSpPr>
          <a:xfrm>
            <a:off x="6426729" y="1028700"/>
            <a:ext cx="5427261" cy="1497252"/>
            <a:chOff x="7063161" y="1460475"/>
            <a:chExt cx="4176082" cy="1497252"/>
          </a:xfrm>
        </p:grpSpPr>
        <p:grpSp>
          <p:nvGrpSpPr>
            <p:cNvPr id="29" name="Group 9"/>
            <p:cNvGrpSpPr/>
            <p:nvPr/>
          </p:nvGrpSpPr>
          <p:grpSpPr>
            <a:xfrm>
              <a:off x="7063161" y="1460475"/>
              <a:ext cx="4161677" cy="1497252"/>
              <a:chOff x="0" y="0"/>
              <a:chExt cx="2845501" cy="317500"/>
            </a:xfrm>
          </p:grpSpPr>
          <p:sp>
            <p:nvSpPr>
              <p:cNvPr id="31" name="Freeform 10"/>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sp>
          <p:sp>
            <p:nvSpPr>
              <p:cNvPr id="32" name="Freeform 11"/>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6"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3"/>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sp>
        </p:grpSp>
        <p:sp>
          <p:nvSpPr>
            <p:cNvPr id="30" name="TextBox 9">
              <a:extLst>
                <a:ext uri="{FF2B5EF4-FFF2-40B4-BE49-F238E27FC236}">
                  <a16:creationId xmlns:a16="http://schemas.microsoft.com/office/drawing/2014/main" xmlns="" id="{9C7BCB72-D65E-FADE-00AF-3B80608CA47D}"/>
                </a:ext>
              </a:extLst>
            </p:cNvPr>
            <p:cNvSpPr txBox="1"/>
            <p:nvPr/>
          </p:nvSpPr>
          <p:spPr>
            <a:xfrm>
              <a:off x="7118684" y="1705969"/>
              <a:ext cx="4120559" cy="1000274"/>
            </a:xfrm>
            <a:prstGeom prst="rect">
              <a:avLst/>
            </a:prstGeom>
          </p:spPr>
          <p:txBody>
            <a:bodyPr wrap="square" lIns="0" tIns="0" rIns="0" bIns="0" rtlCol="0" anchor="t">
              <a:spAutoFit/>
            </a:bodyPr>
            <a:lstStyle/>
            <a:p>
              <a:pPr algn="ctr"/>
              <a:r>
                <a:rPr lang="en-US" sz="6500" b="1" smtClean="0">
                  <a:solidFill>
                    <a:schemeClr val="bg1"/>
                  </a:solidFill>
                  <a:latin typeface="Arial" panose="020B0604020202020204" pitchFamily="34" charset="0"/>
                  <a:cs typeface="Arial" panose="020B0604020202020204" pitchFamily="34" charset="0"/>
                </a:rPr>
                <a:t>Luyện tập</a:t>
              </a:r>
              <a:endParaRPr lang="en-US" sz="6500" b="1">
                <a:solidFill>
                  <a:schemeClr val="bg1"/>
                </a:solidFill>
                <a:latin typeface="Arial" panose="020B0604020202020204" pitchFamily="34" charset="0"/>
                <a:cs typeface="Arial" panose="020B0604020202020204" pitchFamily="34" charset="0"/>
              </a:endParaRPr>
            </a:p>
          </p:txBody>
        </p:sp>
      </p:grpSp>
      <p:pic>
        <p:nvPicPr>
          <p:cNvPr id="33" name="Picture 5">
            <a:extLst>
              <a:ext uri="{FF2B5EF4-FFF2-40B4-BE49-F238E27FC236}">
                <a16:creationId xmlns:a16="http://schemas.microsoft.com/office/drawing/2014/main" xmlns="" id="{D9FB970E-B216-4307-B3DF-C118B0C720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89933">
            <a:off x="16052451" y="7735973"/>
            <a:ext cx="1516089" cy="1328645"/>
          </a:xfrm>
          <a:prstGeom prst="rect">
            <a:avLst/>
          </a:prstGeom>
        </p:spPr>
      </p:pic>
      <p:pic>
        <p:nvPicPr>
          <p:cNvPr id="34" name="Picture 7">
            <a:extLst>
              <a:ext uri="{FF2B5EF4-FFF2-40B4-BE49-F238E27FC236}">
                <a16:creationId xmlns:a16="http://schemas.microsoft.com/office/drawing/2014/main" xmlns="" id="{19D43D4E-9FD5-499D-BF36-D5DC88A0D2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62257" y="-486273"/>
            <a:ext cx="2825743" cy="2676749"/>
          </a:xfrm>
          <a:prstGeom prst="rect">
            <a:avLst/>
          </a:prstGeom>
        </p:spPr>
      </p:pic>
      <p:pic>
        <p:nvPicPr>
          <p:cNvPr id="38" name="Picture 6">
            <a:extLst>
              <a:ext uri="{FF2B5EF4-FFF2-40B4-BE49-F238E27FC236}">
                <a16:creationId xmlns:a16="http://schemas.microsoft.com/office/drawing/2014/main" xmlns="" id="{F4C24FF4-3ED7-4ABD-82D5-DB7F24668E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455682" y="7240758"/>
            <a:ext cx="3662364" cy="3723290"/>
          </a:xfrm>
          <a:prstGeom prst="rect">
            <a:avLst/>
          </a:prstGeom>
        </p:spPr>
      </p:pic>
      <p:pic>
        <p:nvPicPr>
          <p:cNvPr id="39" name="Picture 6"/>
          <p:cNvPicPr>
            <a:picLocks noChangeAspect="1"/>
          </p:cNvPicPr>
          <p:nvPr/>
        </p:nvPicPr>
        <p:blipFill>
          <a:blip r:embed="rId16">
            <a:biLevel thresh="50000"/>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886200" y="510010"/>
            <a:ext cx="728523" cy="1312654"/>
          </a:xfrm>
          <a:prstGeom prst="rect">
            <a:avLst/>
          </a:prstGeom>
        </p:spPr>
      </p:pic>
    </p:spTree>
    <p:extLst>
      <p:ext uri="{BB962C8B-B14F-4D97-AF65-F5344CB8AC3E}">
        <p14:creationId xmlns:p14="http://schemas.microsoft.com/office/powerpoint/2010/main" val="3217424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8"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vụ 1 – bài tập 1</a:t>
            </a:r>
          </a:p>
        </p:txBody>
      </p:sp>
      <p:sp>
        <p:nvSpPr>
          <p:cNvPr id="9" name="TextBox 8">
            <a:extLst>
              <a:ext uri="{FF2B5EF4-FFF2-40B4-BE49-F238E27FC236}">
                <a16:creationId xmlns:a16="http://schemas.microsoft.com/office/drawing/2014/main" xmlns="" id="{F35465D8-5896-D478-FAF1-14F25F34EE9C}"/>
              </a:ext>
            </a:extLst>
          </p:cNvPr>
          <p:cNvSpPr txBox="1"/>
          <p:nvPr/>
        </p:nvSpPr>
        <p:spPr>
          <a:xfrm>
            <a:off x="1150881" y="2389625"/>
            <a:ext cx="15986237" cy="873747"/>
          </a:xfrm>
          <a:prstGeom prst="rect">
            <a:avLst/>
          </a:prstGeom>
          <a:noFill/>
          <a:ln w="19050">
            <a:noFill/>
          </a:ln>
        </p:spPr>
        <p:txBody>
          <a:bodyPr wrap="square" lIns="144000" tIns="0" rIns="144000" bIns="144000" anchor="ctr">
            <a:spAutoFit/>
          </a:bodyPr>
          <a:lstStyle/>
          <a:p>
            <a:pPr algn="ctr">
              <a:lnSpc>
                <a:spcPct val="150000"/>
              </a:lnSpc>
            </a:pPr>
            <a:r>
              <a:rPr lang="en-US" sz="3600" b="1" err="1">
                <a:solidFill>
                  <a:schemeClr val="tx2"/>
                </a:solidFill>
                <a:latin typeface="Arial" panose="020B0604020202020204" pitchFamily="34" charset="0"/>
                <a:cs typeface="Arial" panose="020B0604020202020204" pitchFamily="34" charset="0"/>
              </a:rPr>
              <a:t>Em</a:t>
            </a:r>
            <a:r>
              <a:rPr lang="en-US" sz="3600" b="1">
                <a:solidFill>
                  <a:schemeClr val="tx2"/>
                </a:solidFill>
                <a:latin typeface="Arial" panose="020B0604020202020204" pitchFamily="34" charset="0"/>
                <a:cs typeface="Arial" panose="020B0604020202020204" pitchFamily="34" charset="0"/>
              </a:rPr>
              <a:t> </a:t>
            </a:r>
            <a:r>
              <a:rPr lang="en-US" sz="3600" b="1" smtClean="0">
                <a:solidFill>
                  <a:schemeClr val="tx2"/>
                </a:solidFill>
                <a:latin typeface="Arial" panose="020B0604020202020204" pitchFamily="34" charset="0"/>
                <a:cs typeface="Arial" panose="020B0604020202020204" pitchFamily="34" charset="0"/>
              </a:rPr>
              <a:t>đồng tình hay không đồng tình với ý kiến nào dưới </a:t>
            </a:r>
            <a:r>
              <a:rPr lang="en-US" sz="3600" b="1" dirty="0" err="1">
                <a:solidFill>
                  <a:schemeClr val="tx2"/>
                </a:solidFill>
                <a:latin typeface="Arial" panose="020B0604020202020204" pitchFamily="34" charset="0"/>
                <a:cs typeface="Arial" panose="020B0604020202020204" pitchFamily="34" charset="0"/>
              </a:rPr>
              <a:t>đây</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Vì</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sao</a:t>
            </a:r>
            <a:r>
              <a:rPr lang="en-US" sz="3600" b="1" dirty="0">
                <a:solidFill>
                  <a:schemeClr val="tx2"/>
                </a:solidFill>
                <a:latin typeface="Arial" panose="020B0604020202020204" pitchFamily="34" charset="0"/>
                <a:cs typeface="Arial" panose="020B0604020202020204" pitchFamily="34" charset="0"/>
              </a:rPr>
              <a:t>?</a:t>
            </a:r>
            <a:endParaRPr lang="x-none" sz="3600" b="1" dirty="0">
              <a:solidFill>
                <a:schemeClr val="tx2"/>
              </a:solidFill>
              <a:latin typeface="Arial" panose="020B0604020202020204" pitchFamily="34" charset="0"/>
              <a:cs typeface="Arial" panose="020B0604020202020204" pitchFamily="34" charset="0"/>
            </a:endParaRPr>
          </a:p>
        </p:txBody>
      </p:sp>
      <p:graphicFrame>
        <p:nvGraphicFramePr>
          <p:cNvPr id="12" name="Table 7">
            <a:extLst>
              <a:ext uri="{FF2B5EF4-FFF2-40B4-BE49-F238E27FC236}">
                <a16:creationId xmlns:a16="http://schemas.microsoft.com/office/drawing/2014/main" xmlns="" id="{A76E0C0B-4908-2BF6-7582-12B8314B58C7}"/>
              </a:ext>
            </a:extLst>
          </p:cNvPr>
          <p:cNvGraphicFramePr>
            <a:graphicFrameLocks noGrp="1"/>
          </p:cNvGraphicFramePr>
          <p:nvPr>
            <p:extLst>
              <p:ext uri="{D42A27DB-BD31-4B8C-83A1-F6EECF244321}">
                <p14:modId xmlns:p14="http://schemas.microsoft.com/office/powerpoint/2010/main" val="649398709"/>
              </p:ext>
            </p:extLst>
          </p:nvPr>
        </p:nvGraphicFramePr>
        <p:xfrm>
          <a:off x="760547" y="3731364"/>
          <a:ext cx="16756118" cy="6000569"/>
        </p:xfrm>
        <a:graphic>
          <a:graphicData uri="http://schemas.openxmlformats.org/drawingml/2006/table">
            <a:tbl>
              <a:tblPr firstRow="1" bandRow="1"/>
              <a:tblGrid>
                <a:gridCol w="4725853">
                  <a:extLst>
                    <a:ext uri="{9D8B030D-6E8A-4147-A177-3AD203B41FA5}">
                      <a16:colId xmlns:a16="http://schemas.microsoft.com/office/drawing/2014/main" xmlns="" val="2064203491"/>
                    </a:ext>
                  </a:extLst>
                </a:gridCol>
                <a:gridCol w="2514600">
                  <a:extLst>
                    <a:ext uri="{9D8B030D-6E8A-4147-A177-3AD203B41FA5}">
                      <a16:colId xmlns:a16="http://schemas.microsoft.com/office/drawing/2014/main" xmlns="" val="3569864924"/>
                    </a:ext>
                  </a:extLst>
                </a:gridCol>
                <a:gridCol w="2819400">
                  <a:extLst>
                    <a:ext uri="{9D8B030D-6E8A-4147-A177-3AD203B41FA5}">
                      <a16:colId xmlns:a16="http://schemas.microsoft.com/office/drawing/2014/main" xmlns="" val="2727004089"/>
                    </a:ext>
                  </a:extLst>
                </a:gridCol>
                <a:gridCol w="6696265">
                  <a:extLst>
                    <a:ext uri="{9D8B030D-6E8A-4147-A177-3AD203B41FA5}">
                      <a16:colId xmlns:a16="http://schemas.microsoft.com/office/drawing/2014/main" xmlns="" val="3215342670"/>
                    </a:ext>
                  </a:extLst>
                </a:gridCol>
              </a:tblGrid>
              <a:tr h="1488336">
                <a:tc>
                  <a:txBody>
                    <a:bodyPr/>
                    <a:lstStyle/>
                    <a:p>
                      <a:pPr algn="ctr">
                        <a:lnSpc>
                          <a:spcPct val="150000"/>
                        </a:lnSpc>
                      </a:pPr>
                      <a:r>
                        <a:rPr lang="x-none" sz="3600" b="1">
                          <a:solidFill>
                            <a:srgbClr val="273135"/>
                          </a:solidFill>
                          <a:latin typeface="Arial" panose="020B0604020202020204" pitchFamily="34" charset="0"/>
                          <a:cs typeface="Arial" panose="020B0604020202020204" pitchFamily="34" charset="0"/>
                        </a:rPr>
                        <a:t>Quan </a:t>
                      </a:r>
                      <a:r>
                        <a:rPr lang="x-none" sz="3600" b="1" smtClean="0">
                          <a:solidFill>
                            <a:srgbClr val="273135"/>
                          </a:solidFill>
                          <a:latin typeface="Arial" panose="020B0604020202020204" pitchFamily="34" charset="0"/>
                          <a:cs typeface="Arial" panose="020B0604020202020204" pitchFamily="34" charset="0"/>
                        </a:rPr>
                        <a:t>điểm</a:t>
                      </a:r>
                      <a:endParaRPr lang="en-US" sz="36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Đồng</a:t>
                      </a:r>
                      <a:r>
                        <a:rPr lang="en-US" sz="3600" b="1" baseline="0" smtClean="0">
                          <a:solidFill>
                            <a:srgbClr val="273135"/>
                          </a:solidFill>
                          <a:latin typeface="Arial" panose="020B0604020202020204" pitchFamily="34" charset="0"/>
                          <a:cs typeface="Arial" panose="020B0604020202020204" pitchFamily="34" charset="0"/>
                        </a:rPr>
                        <a:t> tình</a:t>
                      </a:r>
                      <a:endParaRPr lang="x-none"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Không</a:t>
                      </a:r>
                      <a:r>
                        <a:rPr lang="en-US" sz="3600" b="1" baseline="0" smtClean="0">
                          <a:solidFill>
                            <a:srgbClr val="273135"/>
                          </a:solidFill>
                          <a:latin typeface="Arial" panose="020B0604020202020204" pitchFamily="34" charset="0"/>
                          <a:cs typeface="Arial" panose="020B0604020202020204" pitchFamily="34" charset="0"/>
                        </a:rPr>
                        <a:t> đồng tình</a:t>
                      </a:r>
                      <a:endParaRPr lang="x-none"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x-none" sz="36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664345551"/>
                  </a:ext>
                </a:extLst>
              </a:tr>
              <a:tr h="4210649">
                <a:tc>
                  <a:txBody>
                    <a:bodyPr/>
                    <a:lstStyle/>
                    <a:p>
                      <a:pPr>
                        <a:lnSpc>
                          <a:spcPct val="150000"/>
                        </a:lnSpc>
                      </a:pPr>
                      <a:endParaRPr lang="x-none" sz="36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138356077"/>
                  </a:ext>
                </a:extLst>
              </a:tr>
            </a:tbl>
          </a:graphicData>
        </a:graphic>
      </p:graphicFrame>
      <p:sp>
        <p:nvSpPr>
          <p:cNvPr id="13" name="TextBox 12">
            <a:extLst>
              <a:ext uri="{FF2B5EF4-FFF2-40B4-BE49-F238E27FC236}">
                <a16:creationId xmlns:a16="http://schemas.microsoft.com/office/drawing/2014/main" xmlns="" id="{29924107-2DF1-8BBE-7A30-F027E36C6BC3}"/>
              </a:ext>
            </a:extLst>
          </p:cNvPr>
          <p:cNvSpPr txBox="1"/>
          <p:nvPr/>
        </p:nvSpPr>
        <p:spPr>
          <a:xfrm>
            <a:off x="990600" y="6057900"/>
            <a:ext cx="4191000" cy="3231654"/>
          </a:xfrm>
          <a:prstGeom prst="rect">
            <a:avLst/>
          </a:prstGeom>
          <a:noFill/>
        </p:spPr>
        <p:txBody>
          <a:bodyPr wrap="square">
            <a:spAutoFit/>
          </a:bodyPr>
          <a:lstStyle/>
          <a:p>
            <a:pPr lvl="0" algn="just">
              <a:lnSpc>
                <a:spcPct val="150000"/>
              </a:lnSpc>
              <a:buClr>
                <a:srgbClr val="273135"/>
              </a:buClr>
            </a:pPr>
            <a:r>
              <a:rPr lang="vi-VN" sz="3400" dirty="0">
                <a:solidFill>
                  <a:srgbClr val="273135"/>
                </a:solidFill>
                <a:latin typeface="Arial" panose="020B0604020202020204" pitchFamily="34" charset="0"/>
                <a:ea typeface="Arial" panose="020B0604020202020204" pitchFamily="34" charset="0"/>
                <a:cs typeface="Arial" panose="020B0604020202020204" pitchFamily="34" charset="0"/>
              </a:rPr>
              <a:t>a</a:t>
            </a:r>
            <a:r>
              <a:rPr lang="vi-VN" sz="3400">
                <a:solidFill>
                  <a:srgbClr val="273135"/>
                </a:solidFill>
                <a:latin typeface="Arial" panose="020B0604020202020204" pitchFamily="34" charset="0"/>
                <a:ea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Lập kế hoạch chi tiêu chủ yếu để thực hiện mục tiêu tiết kiệm.</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D4AD5577-499E-3E1F-D477-D6C44900E24C}"/>
              </a:ext>
            </a:extLst>
          </p:cNvPr>
          <p:cNvSpPr txBox="1"/>
          <p:nvPr/>
        </p:nvSpPr>
        <p:spPr>
          <a:xfrm>
            <a:off x="8930982" y="69723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DC7C1DC7-6F2A-910F-0D76-FE110CD2981D}"/>
              </a:ext>
            </a:extLst>
          </p:cNvPr>
          <p:cNvSpPr txBox="1"/>
          <p:nvPr/>
        </p:nvSpPr>
        <p:spPr>
          <a:xfrm>
            <a:off x="11049000" y="6450315"/>
            <a:ext cx="6316718" cy="244682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Lập kế hoạch chi tiêu trước hết thường hướng đến mục tiêu cân đối thu chi.</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pic>
        <p:nvPicPr>
          <p:cNvPr id="16"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66241">
            <a:off x="16258133" y="516892"/>
            <a:ext cx="1291832" cy="1622163"/>
          </a:xfrm>
          <a:prstGeom prst="rect">
            <a:avLst/>
          </a:prstGeom>
        </p:spPr>
      </p:pic>
      <p:pic>
        <p:nvPicPr>
          <p:cNvPr id="17" name="Picture 10">
            <a:extLst>
              <a:ext uri="{FF2B5EF4-FFF2-40B4-BE49-F238E27FC236}">
                <a16:creationId xmlns:a16="http://schemas.microsoft.com/office/drawing/2014/main" xmlns=""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4604" flipH="1">
            <a:off x="575242" y="719653"/>
            <a:ext cx="2423484" cy="1083958"/>
          </a:xfrm>
          <a:prstGeom prst="rect">
            <a:avLst/>
          </a:prstGeom>
        </p:spPr>
      </p:pic>
    </p:spTree>
    <p:extLst>
      <p:ext uri="{BB962C8B-B14F-4D97-AF65-F5344CB8AC3E}">
        <p14:creationId xmlns:p14="http://schemas.microsoft.com/office/powerpoint/2010/main" val="274452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8"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vụ 1 – bài tập 1</a:t>
            </a:r>
          </a:p>
        </p:txBody>
      </p:sp>
      <p:sp>
        <p:nvSpPr>
          <p:cNvPr id="9" name="TextBox 8">
            <a:extLst>
              <a:ext uri="{FF2B5EF4-FFF2-40B4-BE49-F238E27FC236}">
                <a16:creationId xmlns:a16="http://schemas.microsoft.com/office/drawing/2014/main" xmlns="" id="{F35465D8-5896-D478-FAF1-14F25F34EE9C}"/>
              </a:ext>
            </a:extLst>
          </p:cNvPr>
          <p:cNvSpPr txBox="1"/>
          <p:nvPr/>
        </p:nvSpPr>
        <p:spPr>
          <a:xfrm>
            <a:off x="1150881" y="2389625"/>
            <a:ext cx="15986237" cy="873747"/>
          </a:xfrm>
          <a:prstGeom prst="rect">
            <a:avLst/>
          </a:prstGeom>
          <a:noFill/>
          <a:ln w="19050">
            <a:noFill/>
          </a:ln>
        </p:spPr>
        <p:txBody>
          <a:bodyPr wrap="square" lIns="144000" tIns="0" rIns="144000" bIns="144000" anchor="ctr">
            <a:spAutoFit/>
          </a:bodyPr>
          <a:lstStyle/>
          <a:p>
            <a:pPr algn="ctr">
              <a:lnSpc>
                <a:spcPct val="150000"/>
              </a:lnSpc>
            </a:pPr>
            <a:r>
              <a:rPr lang="en-US" sz="3600" b="1" err="1">
                <a:solidFill>
                  <a:schemeClr val="tx2"/>
                </a:solidFill>
                <a:latin typeface="Arial" panose="020B0604020202020204" pitchFamily="34" charset="0"/>
                <a:cs typeface="Arial" panose="020B0604020202020204" pitchFamily="34" charset="0"/>
              </a:rPr>
              <a:t>Em</a:t>
            </a:r>
            <a:r>
              <a:rPr lang="en-US" sz="3600" b="1">
                <a:solidFill>
                  <a:schemeClr val="tx2"/>
                </a:solidFill>
                <a:latin typeface="Arial" panose="020B0604020202020204" pitchFamily="34" charset="0"/>
                <a:cs typeface="Arial" panose="020B0604020202020204" pitchFamily="34" charset="0"/>
              </a:rPr>
              <a:t> </a:t>
            </a:r>
            <a:r>
              <a:rPr lang="en-US" sz="3600" b="1" smtClean="0">
                <a:solidFill>
                  <a:schemeClr val="tx2"/>
                </a:solidFill>
                <a:latin typeface="Arial" panose="020B0604020202020204" pitchFamily="34" charset="0"/>
                <a:cs typeface="Arial" panose="020B0604020202020204" pitchFamily="34" charset="0"/>
              </a:rPr>
              <a:t>đồng tình hay không đồng tình với ý kiến nào dưới </a:t>
            </a:r>
            <a:r>
              <a:rPr lang="en-US" sz="3600" b="1" dirty="0" err="1">
                <a:solidFill>
                  <a:schemeClr val="tx2"/>
                </a:solidFill>
                <a:latin typeface="Arial" panose="020B0604020202020204" pitchFamily="34" charset="0"/>
                <a:cs typeface="Arial" panose="020B0604020202020204" pitchFamily="34" charset="0"/>
              </a:rPr>
              <a:t>đây</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Vì</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sao</a:t>
            </a:r>
            <a:r>
              <a:rPr lang="en-US" sz="3600" b="1" dirty="0">
                <a:solidFill>
                  <a:schemeClr val="tx2"/>
                </a:solidFill>
                <a:latin typeface="Arial" panose="020B0604020202020204" pitchFamily="34" charset="0"/>
                <a:cs typeface="Arial" panose="020B0604020202020204" pitchFamily="34" charset="0"/>
              </a:rPr>
              <a:t>?</a:t>
            </a:r>
            <a:endParaRPr lang="x-none" sz="3600" b="1" dirty="0">
              <a:solidFill>
                <a:schemeClr val="tx2"/>
              </a:solidFill>
              <a:latin typeface="Arial" panose="020B0604020202020204" pitchFamily="34" charset="0"/>
              <a:cs typeface="Arial" panose="020B0604020202020204" pitchFamily="34" charset="0"/>
            </a:endParaRPr>
          </a:p>
        </p:txBody>
      </p:sp>
      <p:graphicFrame>
        <p:nvGraphicFramePr>
          <p:cNvPr id="12" name="Table 7">
            <a:extLst>
              <a:ext uri="{FF2B5EF4-FFF2-40B4-BE49-F238E27FC236}">
                <a16:creationId xmlns:a16="http://schemas.microsoft.com/office/drawing/2014/main" xmlns="" id="{A76E0C0B-4908-2BF6-7582-12B8314B58C7}"/>
              </a:ext>
            </a:extLst>
          </p:cNvPr>
          <p:cNvGraphicFramePr>
            <a:graphicFrameLocks noGrp="1"/>
          </p:cNvGraphicFramePr>
          <p:nvPr>
            <p:extLst>
              <p:ext uri="{D42A27DB-BD31-4B8C-83A1-F6EECF244321}">
                <p14:modId xmlns:p14="http://schemas.microsoft.com/office/powerpoint/2010/main" val="2020171764"/>
              </p:ext>
            </p:extLst>
          </p:nvPr>
        </p:nvGraphicFramePr>
        <p:xfrm>
          <a:off x="760547" y="3731363"/>
          <a:ext cx="16756118" cy="6013137"/>
        </p:xfrm>
        <a:graphic>
          <a:graphicData uri="http://schemas.openxmlformats.org/drawingml/2006/table">
            <a:tbl>
              <a:tblPr firstRow="1" bandRow="1"/>
              <a:tblGrid>
                <a:gridCol w="4725853">
                  <a:extLst>
                    <a:ext uri="{9D8B030D-6E8A-4147-A177-3AD203B41FA5}">
                      <a16:colId xmlns:a16="http://schemas.microsoft.com/office/drawing/2014/main" xmlns="" val="2064203491"/>
                    </a:ext>
                  </a:extLst>
                </a:gridCol>
                <a:gridCol w="2514600">
                  <a:extLst>
                    <a:ext uri="{9D8B030D-6E8A-4147-A177-3AD203B41FA5}">
                      <a16:colId xmlns:a16="http://schemas.microsoft.com/office/drawing/2014/main" xmlns="" val="3569864924"/>
                    </a:ext>
                  </a:extLst>
                </a:gridCol>
                <a:gridCol w="2819400">
                  <a:extLst>
                    <a:ext uri="{9D8B030D-6E8A-4147-A177-3AD203B41FA5}">
                      <a16:colId xmlns:a16="http://schemas.microsoft.com/office/drawing/2014/main" xmlns="" val="2727004089"/>
                    </a:ext>
                  </a:extLst>
                </a:gridCol>
                <a:gridCol w="6696265">
                  <a:extLst>
                    <a:ext uri="{9D8B030D-6E8A-4147-A177-3AD203B41FA5}">
                      <a16:colId xmlns:a16="http://schemas.microsoft.com/office/drawing/2014/main" xmlns="" val="3215342670"/>
                    </a:ext>
                  </a:extLst>
                </a:gridCol>
              </a:tblGrid>
              <a:tr h="1720950">
                <a:tc>
                  <a:txBody>
                    <a:bodyPr/>
                    <a:lstStyle/>
                    <a:p>
                      <a:pPr algn="ctr">
                        <a:lnSpc>
                          <a:spcPct val="150000"/>
                        </a:lnSpc>
                      </a:pPr>
                      <a:r>
                        <a:rPr lang="x-none" sz="3600" b="1">
                          <a:solidFill>
                            <a:srgbClr val="273135"/>
                          </a:solidFill>
                          <a:latin typeface="Arial" panose="020B0604020202020204" pitchFamily="34" charset="0"/>
                          <a:cs typeface="Arial" panose="020B0604020202020204" pitchFamily="34" charset="0"/>
                        </a:rPr>
                        <a:t>Quan </a:t>
                      </a:r>
                      <a:r>
                        <a:rPr lang="x-none" sz="3600" b="1" smtClean="0">
                          <a:solidFill>
                            <a:srgbClr val="273135"/>
                          </a:solidFill>
                          <a:latin typeface="Arial" panose="020B0604020202020204" pitchFamily="34" charset="0"/>
                          <a:cs typeface="Arial" panose="020B0604020202020204" pitchFamily="34" charset="0"/>
                        </a:rPr>
                        <a:t>điểm</a:t>
                      </a:r>
                      <a:endParaRPr lang="en-US" sz="36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Đồng</a:t>
                      </a:r>
                      <a:r>
                        <a:rPr lang="en-US" sz="3600" b="1" baseline="0" smtClean="0">
                          <a:solidFill>
                            <a:srgbClr val="273135"/>
                          </a:solidFill>
                          <a:latin typeface="Arial" panose="020B0604020202020204" pitchFamily="34" charset="0"/>
                          <a:cs typeface="Arial" panose="020B0604020202020204" pitchFamily="34" charset="0"/>
                        </a:rPr>
                        <a:t> tình</a:t>
                      </a:r>
                      <a:endParaRPr lang="x-none"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Không</a:t>
                      </a:r>
                      <a:r>
                        <a:rPr lang="en-US" sz="3600" b="1" baseline="0" smtClean="0">
                          <a:solidFill>
                            <a:srgbClr val="273135"/>
                          </a:solidFill>
                          <a:latin typeface="Arial" panose="020B0604020202020204" pitchFamily="34" charset="0"/>
                          <a:cs typeface="Arial" panose="020B0604020202020204" pitchFamily="34" charset="0"/>
                        </a:rPr>
                        <a:t> đồng tình</a:t>
                      </a:r>
                      <a:endParaRPr lang="x-none"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x-none" sz="36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664345551"/>
                  </a:ext>
                </a:extLst>
              </a:tr>
              <a:tr h="4292187">
                <a:tc>
                  <a:txBody>
                    <a:bodyPr/>
                    <a:lstStyle/>
                    <a:p>
                      <a:pPr>
                        <a:lnSpc>
                          <a:spcPct val="150000"/>
                        </a:lnSpc>
                      </a:pPr>
                      <a:endParaRPr lang="x-none" sz="36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138356077"/>
                  </a:ext>
                </a:extLst>
              </a:tr>
            </a:tbl>
          </a:graphicData>
        </a:graphic>
      </p:graphicFrame>
      <p:sp>
        <p:nvSpPr>
          <p:cNvPr id="13" name="TextBox 12">
            <a:extLst>
              <a:ext uri="{FF2B5EF4-FFF2-40B4-BE49-F238E27FC236}">
                <a16:creationId xmlns:a16="http://schemas.microsoft.com/office/drawing/2014/main" xmlns="" id="{29924107-2DF1-8BBE-7A30-F027E36C6BC3}"/>
              </a:ext>
            </a:extLst>
          </p:cNvPr>
          <p:cNvSpPr txBox="1"/>
          <p:nvPr/>
        </p:nvSpPr>
        <p:spPr>
          <a:xfrm>
            <a:off x="857251" y="5905500"/>
            <a:ext cx="4552949" cy="3231654"/>
          </a:xfrm>
          <a:prstGeom prst="rect">
            <a:avLst/>
          </a:prstGeom>
          <a:noFill/>
        </p:spPr>
        <p:txBody>
          <a:bodyPr wrap="square">
            <a:spAutoFit/>
          </a:bodyPr>
          <a:lstStyle/>
          <a:p>
            <a:pPr lvl="0" algn="just">
              <a:lnSpc>
                <a:spcPct val="150000"/>
              </a:lnSpc>
              <a:buClr>
                <a:srgbClr val="273135"/>
              </a:buClr>
            </a:pPr>
            <a:r>
              <a:rPr lang="en-US" sz="3400" smtClean="0">
                <a:solidFill>
                  <a:srgbClr val="273135"/>
                </a:solidFill>
                <a:latin typeface="Arial" panose="020B0604020202020204" pitchFamily="34" charset="0"/>
                <a:ea typeface="Arial" panose="020B0604020202020204" pitchFamily="34" charset="0"/>
                <a:cs typeface="Arial" panose="020B0604020202020204" pitchFamily="34" charset="0"/>
              </a:rPr>
              <a:t>b</a:t>
            </a:r>
            <a:r>
              <a:rPr lang="vi-VN" sz="3400" smtClean="0">
                <a:solidFill>
                  <a:srgbClr val="273135"/>
                </a:solidFill>
                <a:latin typeface="Arial" panose="020B0604020202020204" pitchFamily="34" charset="0"/>
                <a:ea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Đảm bảo các khoản chi thiết yếu là nội dung quan trọng trong kế hoạch chi tiêu.</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D4AD5577-499E-3E1F-D477-D6C44900E24C}"/>
              </a:ext>
            </a:extLst>
          </p:cNvPr>
          <p:cNvSpPr txBox="1"/>
          <p:nvPr/>
        </p:nvSpPr>
        <p:spPr>
          <a:xfrm>
            <a:off x="6340182" y="69723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DC7C1DC7-6F2A-910F-0D76-FE110CD2981D}"/>
              </a:ext>
            </a:extLst>
          </p:cNvPr>
          <p:cNvSpPr txBox="1"/>
          <p:nvPr/>
        </p:nvSpPr>
        <p:spPr>
          <a:xfrm>
            <a:off x="11056882" y="5622816"/>
            <a:ext cx="6316718" cy="401648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Việc lập kế hoạch chi tiêu để đạt được nhiều mục tiêu khác nhau nhưng trước hết phải đảm bảo các khoản chi thiết yếu để đảm bảo cuộc sống.</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pic>
        <p:nvPicPr>
          <p:cNvPr id="16"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66241">
            <a:off x="16258133" y="516892"/>
            <a:ext cx="1291832" cy="1622163"/>
          </a:xfrm>
          <a:prstGeom prst="rect">
            <a:avLst/>
          </a:prstGeom>
        </p:spPr>
      </p:pic>
      <p:pic>
        <p:nvPicPr>
          <p:cNvPr id="17" name="Picture 10">
            <a:extLst>
              <a:ext uri="{FF2B5EF4-FFF2-40B4-BE49-F238E27FC236}">
                <a16:creationId xmlns:a16="http://schemas.microsoft.com/office/drawing/2014/main" xmlns=""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4604" flipH="1">
            <a:off x="575242" y="719653"/>
            <a:ext cx="2423484" cy="1083958"/>
          </a:xfrm>
          <a:prstGeom prst="rect">
            <a:avLst/>
          </a:prstGeom>
        </p:spPr>
      </p:pic>
    </p:spTree>
    <p:extLst>
      <p:ext uri="{BB962C8B-B14F-4D97-AF65-F5344CB8AC3E}">
        <p14:creationId xmlns:p14="http://schemas.microsoft.com/office/powerpoint/2010/main" val="1250426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8"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vụ 1 – bài tập 1</a:t>
            </a:r>
          </a:p>
        </p:txBody>
      </p:sp>
      <p:sp>
        <p:nvSpPr>
          <p:cNvPr id="9" name="TextBox 8">
            <a:extLst>
              <a:ext uri="{FF2B5EF4-FFF2-40B4-BE49-F238E27FC236}">
                <a16:creationId xmlns:a16="http://schemas.microsoft.com/office/drawing/2014/main" xmlns="" id="{F35465D8-5896-D478-FAF1-14F25F34EE9C}"/>
              </a:ext>
            </a:extLst>
          </p:cNvPr>
          <p:cNvSpPr txBox="1"/>
          <p:nvPr/>
        </p:nvSpPr>
        <p:spPr>
          <a:xfrm>
            <a:off x="1150881" y="2389625"/>
            <a:ext cx="15986237" cy="873747"/>
          </a:xfrm>
          <a:prstGeom prst="rect">
            <a:avLst/>
          </a:prstGeom>
          <a:noFill/>
          <a:ln w="19050">
            <a:noFill/>
          </a:ln>
        </p:spPr>
        <p:txBody>
          <a:bodyPr wrap="square" lIns="144000" tIns="0" rIns="144000" bIns="144000" anchor="ctr">
            <a:spAutoFit/>
          </a:bodyPr>
          <a:lstStyle/>
          <a:p>
            <a:pPr algn="ctr">
              <a:lnSpc>
                <a:spcPct val="150000"/>
              </a:lnSpc>
            </a:pPr>
            <a:r>
              <a:rPr lang="en-US" sz="3600" b="1" err="1">
                <a:solidFill>
                  <a:schemeClr val="tx2"/>
                </a:solidFill>
                <a:latin typeface="Arial" panose="020B0604020202020204" pitchFamily="34" charset="0"/>
                <a:cs typeface="Arial" panose="020B0604020202020204" pitchFamily="34" charset="0"/>
              </a:rPr>
              <a:t>Em</a:t>
            </a:r>
            <a:r>
              <a:rPr lang="en-US" sz="3600" b="1">
                <a:solidFill>
                  <a:schemeClr val="tx2"/>
                </a:solidFill>
                <a:latin typeface="Arial" panose="020B0604020202020204" pitchFamily="34" charset="0"/>
                <a:cs typeface="Arial" panose="020B0604020202020204" pitchFamily="34" charset="0"/>
              </a:rPr>
              <a:t> </a:t>
            </a:r>
            <a:r>
              <a:rPr lang="en-US" sz="3600" b="1" smtClean="0">
                <a:solidFill>
                  <a:schemeClr val="tx2"/>
                </a:solidFill>
                <a:latin typeface="Arial" panose="020B0604020202020204" pitchFamily="34" charset="0"/>
                <a:cs typeface="Arial" panose="020B0604020202020204" pitchFamily="34" charset="0"/>
              </a:rPr>
              <a:t>đồng tình hay không đồng tình với ý kiến nào dưới </a:t>
            </a:r>
            <a:r>
              <a:rPr lang="en-US" sz="3600" b="1" dirty="0" err="1">
                <a:solidFill>
                  <a:schemeClr val="tx2"/>
                </a:solidFill>
                <a:latin typeface="Arial" panose="020B0604020202020204" pitchFamily="34" charset="0"/>
                <a:cs typeface="Arial" panose="020B0604020202020204" pitchFamily="34" charset="0"/>
              </a:rPr>
              <a:t>đây</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Vì</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sao</a:t>
            </a:r>
            <a:r>
              <a:rPr lang="en-US" sz="3600" b="1" dirty="0">
                <a:solidFill>
                  <a:schemeClr val="tx2"/>
                </a:solidFill>
                <a:latin typeface="Arial" panose="020B0604020202020204" pitchFamily="34" charset="0"/>
                <a:cs typeface="Arial" panose="020B0604020202020204" pitchFamily="34" charset="0"/>
              </a:rPr>
              <a:t>?</a:t>
            </a:r>
            <a:endParaRPr lang="x-none" sz="3600" b="1" dirty="0">
              <a:solidFill>
                <a:schemeClr val="tx2"/>
              </a:solidFill>
              <a:latin typeface="Arial" panose="020B0604020202020204" pitchFamily="34" charset="0"/>
              <a:cs typeface="Arial" panose="020B0604020202020204" pitchFamily="34" charset="0"/>
            </a:endParaRPr>
          </a:p>
        </p:txBody>
      </p:sp>
      <p:graphicFrame>
        <p:nvGraphicFramePr>
          <p:cNvPr id="12" name="Table 7">
            <a:extLst>
              <a:ext uri="{FF2B5EF4-FFF2-40B4-BE49-F238E27FC236}">
                <a16:creationId xmlns:a16="http://schemas.microsoft.com/office/drawing/2014/main" xmlns="" id="{A76E0C0B-4908-2BF6-7582-12B8314B58C7}"/>
              </a:ext>
            </a:extLst>
          </p:cNvPr>
          <p:cNvGraphicFramePr>
            <a:graphicFrameLocks noGrp="1"/>
          </p:cNvGraphicFramePr>
          <p:nvPr>
            <p:extLst>
              <p:ext uri="{D42A27DB-BD31-4B8C-83A1-F6EECF244321}">
                <p14:modId xmlns:p14="http://schemas.microsoft.com/office/powerpoint/2010/main" val="2020171764"/>
              </p:ext>
            </p:extLst>
          </p:nvPr>
        </p:nvGraphicFramePr>
        <p:xfrm>
          <a:off x="760547" y="3731363"/>
          <a:ext cx="16756118" cy="6082107"/>
        </p:xfrm>
        <a:graphic>
          <a:graphicData uri="http://schemas.openxmlformats.org/drawingml/2006/table">
            <a:tbl>
              <a:tblPr firstRow="1" bandRow="1"/>
              <a:tblGrid>
                <a:gridCol w="4725853">
                  <a:extLst>
                    <a:ext uri="{9D8B030D-6E8A-4147-A177-3AD203B41FA5}">
                      <a16:colId xmlns:a16="http://schemas.microsoft.com/office/drawing/2014/main" xmlns="" val="2064203491"/>
                    </a:ext>
                  </a:extLst>
                </a:gridCol>
                <a:gridCol w="2514600">
                  <a:extLst>
                    <a:ext uri="{9D8B030D-6E8A-4147-A177-3AD203B41FA5}">
                      <a16:colId xmlns:a16="http://schemas.microsoft.com/office/drawing/2014/main" xmlns="" val="3569864924"/>
                    </a:ext>
                  </a:extLst>
                </a:gridCol>
                <a:gridCol w="2819400">
                  <a:extLst>
                    <a:ext uri="{9D8B030D-6E8A-4147-A177-3AD203B41FA5}">
                      <a16:colId xmlns:a16="http://schemas.microsoft.com/office/drawing/2014/main" xmlns="" val="2727004089"/>
                    </a:ext>
                  </a:extLst>
                </a:gridCol>
                <a:gridCol w="6696265">
                  <a:extLst>
                    <a:ext uri="{9D8B030D-6E8A-4147-A177-3AD203B41FA5}">
                      <a16:colId xmlns:a16="http://schemas.microsoft.com/office/drawing/2014/main" xmlns="" val="3215342670"/>
                    </a:ext>
                  </a:extLst>
                </a:gridCol>
              </a:tblGrid>
              <a:tr h="1720950">
                <a:tc>
                  <a:txBody>
                    <a:bodyPr/>
                    <a:lstStyle/>
                    <a:p>
                      <a:pPr algn="ctr">
                        <a:lnSpc>
                          <a:spcPct val="150000"/>
                        </a:lnSpc>
                      </a:pPr>
                      <a:r>
                        <a:rPr lang="x-none" sz="3600" b="1">
                          <a:solidFill>
                            <a:srgbClr val="273135"/>
                          </a:solidFill>
                          <a:latin typeface="Arial" panose="020B0604020202020204" pitchFamily="34" charset="0"/>
                          <a:cs typeface="Arial" panose="020B0604020202020204" pitchFamily="34" charset="0"/>
                        </a:rPr>
                        <a:t>Quan </a:t>
                      </a:r>
                      <a:r>
                        <a:rPr lang="x-none" sz="3600" b="1" smtClean="0">
                          <a:solidFill>
                            <a:srgbClr val="273135"/>
                          </a:solidFill>
                          <a:latin typeface="Arial" panose="020B0604020202020204" pitchFamily="34" charset="0"/>
                          <a:cs typeface="Arial" panose="020B0604020202020204" pitchFamily="34" charset="0"/>
                        </a:rPr>
                        <a:t>điểm</a:t>
                      </a:r>
                      <a:endParaRPr lang="en-US" sz="36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Đồng</a:t>
                      </a:r>
                      <a:r>
                        <a:rPr lang="en-US" sz="3600" b="1" baseline="0" smtClean="0">
                          <a:solidFill>
                            <a:srgbClr val="273135"/>
                          </a:solidFill>
                          <a:latin typeface="Arial" panose="020B0604020202020204" pitchFamily="34" charset="0"/>
                          <a:cs typeface="Arial" panose="020B0604020202020204" pitchFamily="34" charset="0"/>
                        </a:rPr>
                        <a:t> tình</a:t>
                      </a:r>
                      <a:endParaRPr lang="x-none"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Không</a:t>
                      </a:r>
                      <a:r>
                        <a:rPr lang="en-US" sz="3600" b="1" baseline="0" smtClean="0">
                          <a:solidFill>
                            <a:srgbClr val="273135"/>
                          </a:solidFill>
                          <a:latin typeface="Arial" panose="020B0604020202020204" pitchFamily="34" charset="0"/>
                          <a:cs typeface="Arial" panose="020B0604020202020204" pitchFamily="34" charset="0"/>
                        </a:rPr>
                        <a:t> đồng tình</a:t>
                      </a:r>
                      <a:endParaRPr lang="x-none"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x-none" sz="36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664345551"/>
                  </a:ext>
                </a:extLst>
              </a:tr>
              <a:tr h="4292187">
                <a:tc>
                  <a:txBody>
                    <a:bodyPr/>
                    <a:lstStyle/>
                    <a:p>
                      <a:pPr>
                        <a:lnSpc>
                          <a:spcPct val="150000"/>
                        </a:lnSpc>
                      </a:pPr>
                      <a:endParaRPr lang="x-none" sz="36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138356077"/>
                  </a:ext>
                </a:extLst>
              </a:tr>
            </a:tbl>
          </a:graphicData>
        </a:graphic>
      </p:graphicFrame>
      <p:sp>
        <p:nvSpPr>
          <p:cNvPr id="13" name="TextBox 12">
            <a:extLst>
              <a:ext uri="{FF2B5EF4-FFF2-40B4-BE49-F238E27FC236}">
                <a16:creationId xmlns:a16="http://schemas.microsoft.com/office/drawing/2014/main" xmlns="" id="{29924107-2DF1-8BBE-7A30-F027E36C6BC3}"/>
              </a:ext>
            </a:extLst>
          </p:cNvPr>
          <p:cNvSpPr txBox="1"/>
          <p:nvPr/>
        </p:nvSpPr>
        <p:spPr>
          <a:xfrm>
            <a:off x="857251" y="5905500"/>
            <a:ext cx="4552949" cy="3231654"/>
          </a:xfrm>
          <a:prstGeom prst="rect">
            <a:avLst/>
          </a:prstGeom>
          <a:noFill/>
        </p:spPr>
        <p:txBody>
          <a:bodyPr wrap="square">
            <a:spAutoFit/>
          </a:bodyPr>
          <a:lstStyle/>
          <a:p>
            <a:pPr lvl="0" algn="just">
              <a:lnSpc>
                <a:spcPct val="150000"/>
              </a:lnSpc>
              <a:buClr>
                <a:srgbClr val="273135"/>
              </a:buClr>
            </a:pPr>
            <a:r>
              <a:rPr lang="en-US" sz="3400" smtClean="0">
                <a:solidFill>
                  <a:srgbClr val="273135"/>
                </a:solidFill>
                <a:latin typeface="Arial" panose="020B0604020202020204" pitchFamily="34" charset="0"/>
                <a:ea typeface="Arial" panose="020B0604020202020204" pitchFamily="34" charset="0"/>
                <a:cs typeface="Arial" panose="020B0604020202020204" pitchFamily="34" charset="0"/>
              </a:rPr>
              <a:t>c</a:t>
            </a:r>
            <a:r>
              <a:rPr lang="vi-VN" sz="3400" smtClean="0">
                <a:solidFill>
                  <a:srgbClr val="273135"/>
                </a:solidFill>
                <a:latin typeface="Arial" panose="020B0604020202020204" pitchFamily="34" charset="0"/>
                <a:ea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Chỉ những người có thói quen chi tiêu tùy tiện mới cần lập kế hoạch chi tiêu.</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D4AD5577-499E-3E1F-D477-D6C44900E24C}"/>
              </a:ext>
            </a:extLst>
          </p:cNvPr>
          <p:cNvSpPr txBox="1"/>
          <p:nvPr/>
        </p:nvSpPr>
        <p:spPr>
          <a:xfrm>
            <a:off x="8991600" y="7105828"/>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DC7C1DC7-6F2A-910F-0D76-FE110CD2981D}"/>
              </a:ext>
            </a:extLst>
          </p:cNvPr>
          <p:cNvSpPr txBox="1"/>
          <p:nvPr/>
        </p:nvSpPr>
        <p:spPr>
          <a:xfrm>
            <a:off x="11049000" y="5905500"/>
            <a:ext cx="6316718" cy="323165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Ai cũng cần lập kế hoạch chi tiêu để tạo một thói quen chi tiêu có kế hoạch và tránh được việc chi tiêu tùy tiện.</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pic>
        <p:nvPicPr>
          <p:cNvPr id="16"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66241">
            <a:off x="16258133" y="516892"/>
            <a:ext cx="1291832" cy="1622163"/>
          </a:xfrm>
          <a:prstGeom prst="rect">
            <a:avLst/>
          </a:prstGeom>
        </p:spPr>
      </p:pic>
      <p:pic>
        <p:nvPicPr>
          <p:cNvPr id="17" name="Picture 10">
            <a:extLst>
              <a:ext uri="{FF2B5EF4-FFF2-40B4-BE49-F238E27FC236}">
                <a16:creationId xmlns:a16="http://schemas.microsoft.com/office/drawing/2014/main" xmlns=""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4604" flipH="1">
            <a:off x="575242" y="719653"/>
            <a:ext cx="2423484" cy="1083958"/>
          </a:xfrm>
          <a:prstGeom prst="rect">
            <a:avLst/>
          </a:prstGeom>
        </p:spPr>
      </p:pic>
    </p:spTree>
    <p:extLst>
      <p:ext uri="{BB962C8B-B14F-4D97-AF65-F5344CB8AC3E}">
        <p14:creationId xmlns:p14="http://schemas.microsoft.com/office/powerpoint/2010/main" val="3453784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8"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vụ 1 – bài tập 1</a:t>
            </a:r>
          </a:p>
        </p:txBody>
      </p:sp>
      <p:sp>
        <p:nvSpPr>
          <p:cNvPr id="9" name="TextBox 8">
            <a:extLst>
              <a:ext uri="{FF2B5EF4-FFF2-40B4-BE49-F238E27FC236}">
                <a16:creationId xmlns:a16="http://schemas.microsoft.com/office/drawing/2014/main" xmlns="" id="{F35465D8-5896-D478-FAF1-14F25F34EE9C}"/>
              </a:ext>
            </a:extLst>
          </p:cNvPr>
          <p:cNvSpPr txBox="1"/>
          <p:nvPr/>
        </p:nvSpPr>
        <p:spPr>
          <a:xfrm>
            <a:off x="1150881" y="2389625"/>
            <a:ext cx="15986237" cy="873747"/>
          </a:xfrm>
          <a:prstGeom prst="rect">
            <a:avLst/>
          </a:prstGeom>
          <a:noFill/>
          <a:ln w="19050">
            <a:noFill/>
          </a:ln>
        </p:spPr>
        <p:txBody>
          <a:bodyPr wrap="square" lIns="144000" tIns="0" rIns="144000" bIns="144000" anchor="ctr">
            <a:spAutoFit/>
          </a:bodyPr>
          <a:lstStyle/>
          <a:p>
            <a:pPr algn="ctr">
              <a:lnSpc>
                <a:spcPct val="150000"/>
              </a:lnSpc>
            </a:pPr>
            <a:r>
              <a:rPr lang="en-US" sz="3600" b="1" err="1">
                <a:solidFill>
                  <a:schemeClr val="tx2"/>
                </a:solidFill>
                <a:latin typeface="Arial" panose="020B0604020202020204" pitchFamily="34" charset="0"/>
                <a:cs typeface="Arial" panose="020B0604020202020204" pitchFamily="34" charset="0"/>
              </a:rPr>
              <a:t>Em</a:t>
            </a:r>
            <a:r>
              <a:rPr lang="en-US" sz="3600" b="1">
                <a:solidFill>
                  <a:schemeClr val="tx2"/>
                </a:solidFill>
                <a:latin typeface="Arial" panose="020B0604020202020204" pitchFamily="34" charset="0"/>
                <a:cs typeface="Arial" panose="020B0604020202020204" pitchFamily="34" charset="0"/>
              </a:rPr>
              <a:t> </a:t>
            </a:r>
            <a:r>
              <a:rPr lang="en-US" sz="3600" b="1" smtClean="0">
                <a:solidFill>
                  <a:schemeClr val="tx2"/>
                </a:solidFill>
                <a:latin typeface="Arial" panose="020B0604020202020204" pitchFamily="34" charset="0"/>
                <a:cs typeface="Arial" panose="020B0604020202020204" pitchFamily="34" charset="0"/>
              </a:rPr>
              <a:t>đồng tình hay không đồng tình với ý kiến nào dưới </a:t>
            </a:r>
            <a:r>
              <a:rPr lang="en-US" sz="3600" b="1" dirty="0" err="1">
                <a:solidFill>
                  <a:schemeClr val="tx2"/>
                </a:solidFill>
                <a:latin typeface="Arial" panose="020B0604020202020204" pitchFamily="34" charset="0"/>
                <a:cs typeface="Arial" panose="020B0604020202020204" pitchFamily="34" charset="0"/>
              </a:rPr>
              <a:t>đây</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Vì</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sao</a:t>
            </a:r>
            <a:r>
              <a:rPr lang="en-US" sz="3600" b="1" dirty="0">
                <a:solidFill>
                  <a:schemeClr val="tx2"/>
                </a:solidFill>
                <a:latin typeface="Arial" panose="020B0604020202020204" pitchFamily="34" charset="0"/>
                <a:cs typeface="Arial" panose="020B0604020202020204" pitchFamily="34" charset="0"/>
              </a:rPr>
              <a:t>?</a:t>
            </a:r>
            <a:endParaRPr lang="x-none" sz="3600" b="1" dirty="0">
              <a:solidFill>
                <a:schemeClr val="tx2"/>
              </a:solidFill>
              <a:latin typeface="Arial" panose="020B0604020202020204" pitchFamily="34" charset="0"/>
              <a:cs typeface="Arial" panose="020B0604020202020204" pitchFamily="34" charset="0"/>
            </a:endParaRPr>
          </a:p>
        </p:txBody>
      </p:sp>
      <p:graphicFrame>
        <p:nvGraphicFramePr>
          <p:cNvPr id="12" name="Table 7">
            <a:extLst>
              <a:ext uri="{FF2B5EF4-FFF2-40B4-BE49-F238E27FC236}">
                <a16:creationId xmlns:a16="http://schemas.microsoft.com/office/drawing/2014/main" xmlns="" id="{A76E0C0B-4908-2BF6-7582-12B8314B58C7}"/>
              </a:ext>
            </a:extLst>
          </p:cNvPr>
          <p:cNvGraphicFramePr>
            <a:graphicFrameLocks noGrp="1"/>
          </p:cNvGraphicFramePr>
          <p:nvPr>
            <p:extLst>
              <p:ext uri="{D42A27DB-BD31-4B8C-83A1-F6EECF244321}">
                <p14:modId xmlns:p14="http://schemas.microsoft.com/office/powerpoint/2010/main" val="2020171764"/>
              </p:ext>
            </p:extLst>
          </p:nvPr>
        </p:nvGraphicFramePr>
        <p:xfrm>
          <a:off x="760547" y="3731363"/>
          <a:ext cx="16756118" cy="6082107"/>
        </p:xfrm>
        <a:graphic>
          <a:graphicData uri="http://schemas.openxmlformats.org/drawingml/2006/table">
            <a:tbl>
              <a:tblPr firstRow="1" bandRow="1"/>
              <a:tblGrid>
                <a:gridCol w="4725853">
                  <a:extLst>
                    <a:ext uri="{9D8B030D-6E8A-4147-A177-3AD203B41FA5}">
                      <a16:colId xmlns:a16="http://schemas.microsoft.com/office/drawing/2014/main" xmlns="" val="2064203491"/>
                    </a:ext>
                  </a:extLst>
                </a:gridCol>
                <a:gridCol w="2514600">
                  <a:extLst>
                    <a:ext uri="{9D8B030D-6E8A-4147-A177-3AD203B41FA5}">
                      <a16:colId xmlns:a16="http://schemas.microsoft.com/office/drawing/2014/main" xmlns="" val="3569864924"/>
                    </a:ext>
                  </a:extLst>
                </a:gridCol>
                <a:gridCol w="2819400">
                  <a:extLst>
                    <a:ext uri="{9D8B030D-6E8A-4147-A177-3AD203B41FA5}">
                      <a16:colId xmlns:a16="http://schemas.microsoft.com/office/drawing/2014/main" xmlns="" val="2727004089"/>
                    </a:ext>
                  </a:extLst>
                </a:gridCol>
                <a:gridCol w="6696265">
                  <a:extLst>
                    <a:ext uri="{9D8B030D-6E8A-4147-A177-3AD203B41FA5}">
                      <a16:colId xmlns:a16="http://schemas.microsoft.com/office/drawing/2014/main" xmlns="" val="3215342670"/>
                    </a:ext>
                  </a:extLst>
                </a:gridCol>
              </a:tblGrid>
              <a:tr h="1720950">
                <a:tc>
                  <a:txBody>
                    <a:bodyPr/>
                    <a:lstStyle/>
                    <a:p>
                      <a:pPr algn="ctr">
                        <a:lnSpc>
                          <a:spcPct val="150000"/>
                        </a:lnSpc>
                      </a:pPr>
                      <a:r>
                        <a:rPr lang="x-none" sz="3600" b="1">
                          <a:solidFill>
                            <a:srgbClr val="273135"/>
                          </a:solidFill>
                          <a:latin typeface="Arial" panose="020B0604020202020204" pitchFamily="34" charset="0"/>
                          <a:cs typeface="Arial" panose="020B0604020202020204" pitchFamily="34" charset="0"/>
                        </a:rPr>
                        <a:t>Quan </a:t>
                      </a:r>
                      <a:r>
                        <a:rPr lang="x-none" sz="3600" b="1" smtClean="0">
                          <a:solidFill>
                            <a:srgbClr val="273135"/>
                          </a:solidFill>
                          <a:latin typeface="Arial" panose="020B0604020202020204" pitchFamily="34" charset="0"/>
                          <a:cs typeface="Arial" panose="020B0604020202020204" pitchFamily="34" charset="0"/>
                        </a:rPr>
                        <a:t>điểm</a:t>
                      </a:r>
                      <a:endParaRPr lang="en-US" sz="36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Đồng</a:t>
                      </a:r>
                      <a:r>
                        <a:rPr lang="en-US" sz="3600" b="1" baseline="0" smtClean="0">
                          <a:solidFill>
                            <a:srgbClr val="273135"/>
                          </a:solidFill>
                          <a:latin typeface="Arial" panose="020B0604020202020204" pitchFamily="34" charset="0"/>
                          <a:cs typeface="Arial" panose="020B0604020202020204" pitchFamily="34" charset="0"/>
                        </a:rPr>
                        <a:t> tình</a:t>
                      </a:r>
                      <a:endParaRPr lang="x-none"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Không</a:t>
                      </a:r>
                      <a:r>
                        <a:rPr lang="en-US" sz="3600" b="1" baseline="0" smtClean="0">
                          <a:solidFill>
                            <a:srgbClr val="273135"/>
                          </a:solidFill>
                          <a:latin typeface="Arial" panose="020B0604020202020204" pitchFamily="34" charset="0"/>
                          <a:cs typeface="Arial" panose="020B0604020202020204" pitchFamily="34" charset="0"/>
                        </a:rPr>
                        <a:t> đồng tình</a:t>
                      </a:r>
                      <a:endParaRPr lang="x-none"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x-none" sz="36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664345551"/>
                  </a:ext>
                </a:extLst>
              </a:tr>
              <a:tr h="4292187">
                <a:tc>
                  <a:txBody>
                    <a:bodyPr/>
                    <a:lstStyle/>
                    <a:p>
                      <a:pPr>
                        <a:lnSpc>
                          <a:spcPct val="150000"/>
                        </a:lnSpc>
                      </a:pPr>
                      <a:endParaRPr lang="x-none" sz="36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138356077"/>
                  </a:ext>
                </a:extLst>
              </a:tr>
            </a:tbl>
          </a:graphicData>
        </a:graphic>
      </p:graphicFrame>
      <p:sp>
        <p:nvSpPr>
          <p:cNvPr id="13" name="TextBox 12">
            <a:extLst>
              <a:ext uri="{FF2B5EF4-FFF2-40B4-BE49-F238E27FC236}">
                <a16:creationId xmlns:a16="http://schemas.microsoft.com/office/drawing/2014/main" xmlns="" id="{29924107-2DF1-8BBE-7A30-F027E36C6BC3}"/>
              </a:ext>
            </a:extLst>
          </p:cNvPr>
          <p:cNvSpPr txBox="1"/>
          <p:nvPr/>
        </p:nvSpPr>
        <p:spPr>
          <a:xfrm>
            <a:off x="857251" y="6297914"/>
            <a:ext cx="4552949" cy="2446824"/>
          </a:xfrm>
          <a:prstGeom prst="rect">
            <a:avLst/>
          </a:prstGeom>
          <a:noFill/>
        </p:spPr>
        <p:txBody>
          <a:bodyPr wrap="square">
            <a:spAutoFit/>
          </a:bodyPr>
          <a:lstStyle/>
          <a:p>
            <a:pPr lvl="0" algn="just">
              <a:lnSpc>
                <a:spcPct val="150000"/>
              </a:lnSpc>
              <a:buClr>
                <a:srgbClr val="273135"/>
              </a:buClr>
            </a:pPr>
            <a:r>
              <a:rPr lang="en-US" sz="3400">
                <a:solidFill>
                  <a:srgbClr val="273135"/>
                </a:solidFill>
                <a:latin typeface="Arial" panose="020B0604020202020204" pitchFamily="34" charset="0"/>
                <a:ea typeface="Arial" panose="020B0604020202020204" pitchFamily="34" charset="0"/>
                <a:cs typeface="Arial" panose="020B0604020202020204" pitchFamily="34" charset="0"/>
              </a:rPr>
              <a:t>d</a:t>
            </a:r>
            <a:r>
              <a:rPr lang="vi-VN" sz="3400" smtClean="0">
                <a:solidFill>
                  <a:srgbClr val="273135"/>
                </a:solidFill>
                <a:latin typeface="Arial" panose="020B0604020202020204" pitchFamily="34" charset="0"/>
                <a:ea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Chỉ những người có ít tiền mới cần lập kế hoạch chi tiêu.</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D4AD5577-499E-3E1F-D477-D6C44900E24C}"/>
              </a:ext>
            </a:extLst>
          </p:cNvPr>
          <p:cNvSpPr txBox="1"/>
          <p:nvPr/>
        </p:nvSpPr>
        <p:spPr>
          <a:xfrm>
            <a:off x="8991600" y="7105828"/>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DC7C1DC7-6F2A-910F-0D76-FE110CD2981D}"/>
              </a:ext>
            </a:extLst>
          </p:cNvPr>
          <p:cNvSpPr txBox="1"/>
          <p:nvPr/>
        </p:nvSpPr>
        <p:spPr>
          <a:xfrm>
            <a:off x="11049000" y="5905500"/>
            <a:ext cx="6316718" cy="323165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Ai cũng cần lập kế hoạch chi tiêu để tạo một thói quen chi tiêu có kế hoạch và tránh được việc chi tiêu tùy tiện.</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pic>
        <p:nvPicPr>
          <p:cNvPr id="16"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66241">
            <a:off x="16258133" y="516892"/>
            <a:ext cx="1291832" cy="1622163"/>
          </a:xfrm>
          <a:prstGeom prst="rect">
            <a:avLst/>
          </a:prstGeom>
        </p:spPr>
      </p:pic>
      <p:pic>
        <p:nvPicPr>
          <p:cNvPr id="17" name="Picture 10">
            <a:extLst>
              <a:ext uri="{FF2B5EF4-FFF2-40B4-BE49-F238E27FC236}">
                <a16:creationId xmlns:a16="http://schemas.microsoft.com/office/drawing/2014/main" xmlns=""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4604" flipH="1">
            <a:off x="575242" y="719653"/>
            <a:ext cx="2423484" cy="1083958"/>
          </a:xfrm>
          <a:prstGeom prst="rect">
            <a:avLst/>
          </a:prstGeom>
        </p:spPr>
      </p:pic>
    </p:spTree>
    <p:extLst>
      <p:ext uri="{BB962C8B-B14F-4D97-AF65-F5344CB8AC3E}">
        <p14:creationId xmlns:p14="http://schemas.microsoft.com/office/powerpoint/2010/main" val="1981976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8"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a:t>
            </a:r>
            <a:r>
              <a:rPr lang="x-none"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2</a:t>
            </a:r>
            <a:r>
              <a:rPr lang="x-none" sz="4400" b="1" smtClean="0">
                <a:solidFill>
                  <a:schemeClr val="bg1"/>
                </a:solidFill>
                <a:latin typeface="Arial" panose="020B0604020202020204" pitchFamily="34" charset="0"/>
                <a:cs typeface="Arial" panose="020B0604020202020204" pitchFamily="34" charset="0"/>
              </a:rPr>
              <a:t> </a:t>
            </a:r>
            <a:r>
              <a:rPr lang="x-none" sz="4400" b="1" dirty="0">
                <a:solidFill>
                  <a:schemeClr val="bg1"/>
                </a:solidFill>
                <a:latin typeface="Arial" panose="020B0604020202020204" pitchFamily="34" charset="0"/>
                <a:cs typeface="Arial" panose="020B0604020202020204" pitchFamily="34" charset="0"/>
              </a:rPr>
              <a:t>– bài </a:t>
            </a:r>
            <a:r>
              <a:rPr lang="x-none"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2</a:t>
            </a:r>
            <a:endParaRPr lang="x-none" sz="44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F35465D8-5896-D478-FAF1-14F25F34EE9C}"/>
              </a:ext>
            </a:extLst>
          </p:cNvPr>
          <p:cNvSpPr txBox="1"/>
          <p:nvPr/>
        </p:nvSpPr>
        <p:spPr>
          <a:xfrm>
            <a:off x="1150881" y="2338297"/>
            <a:ext cx="15986237" cy="976403"/>
          </a:xfrm>
          <a:prstGeom prst="rect">
            <a:avLst/>
          </a:prstGeom>
          <a:noFill/>
          <a:ln w="19050">
            <a:noFill/>
          </a:ln>
        </p:spPr>
        <p:txBody>
          <a:bodyPr wrap="square" lIns="144000" tIns="0" rIns="144000" bIns="144000" anchor="ctr">
            <a:spAutoFit/>
          </a:bodyPr>
          <a:lstStyle/>
          <a:p>
            <a:pPr algn="ctr">
              <a:lnSpc>
                <a:spcPct val="150000"/>
              </a:lnSpc>
            </a:pPr>
            <a:r>
              <a:rPr lang="en-US" sz="3600" b="1" smtClean="0">
                <a:solidFill>
                  <a:schemeClr val="tx2"/>
                </a:solidFill>
                <a:latin typeface="Arial" panose="020B0604020202020204" pitchFamily="34" charset="0"/>
                <a:cs typeface="Arial" panose="020B0604020202020204" pitchFamily="34" charset="0"/>
              </a:rPr>
              <a:t>Thói quen chi tiêu nào dưới đây chưa hợp lí? </a:t>
            </a:r>
            <a:r>
              <a:rPr lang="en-US" sz="3600" b="1" dirty="0" err="1">
                <a:solidFill>
                  <a:schemeClr val="tx2"/>
                </a:solidFill>
                <a:latin typeface="Arial" panose="020B0604020202020204" pitchFamily="34" charset="0"/>
                <a:cs typeface="Arial" panose="020B0604020202020204" pitchFamily="34" charset="0"/>
              </a:rPr>
              <a:t>Vì</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sao</a:t>
            </a:r>
            <a:r>
              <a:rPr lang="en-US" sz="3600" b="1" dirty="0">
                <a:solidFill>
                  <a:schemeClr val="tx2"/>
                </a:solidFill>
                <a:latin typeface="Arial" panose="020B0604020202020204" pitchFamily="34" charset="0"/>
                <a:cs typeface="Arial" panose="020B0604020202020204" pitchFamily="34" charset="0"/>
              </a:rPr>
              <a:t>?</a:t>
            </a:r>
            <a:endParaRPr lang="x-none" sz="3600" b="1" dirty="0">
              <a:solidFill>
                <a:schemeClr val="tx2"/>
              </a:solidFill>
              <a:latin typeface="Arial" panose="020B0604020202020204" pitchFamily="34" charset="0"/>
              <a:cs typeface="Arial" panose="020B0604020202020204" pitchFamily="34" charset="0"/>
            </a:endParaRPr>
          </a:p>
        </p:txBody>
      </p:sp>
      <p:pic>
        <p:nvPicPr>
          <p:cNvPr id="16"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66241">
            <a:off x="16258133" y="516892"/>
            <a:ext cx="1291832" cy="1622163"/>
          </a:xfrm>
          <a:prstGeom prst="rect">
            <a:avLst/>
          </a:prstGeom>
        </p:spPr>
      </p:pic>
      <p:pic>
        <p:nvPicPr>
          <p:cNvPr id="17" name="Picture 10">
            <a:extLst>
              <a:ext uri="{FF2B5EF4-FFF2-40B4-BE49-F238E27FC236}">
                <a16:creationId xmlns:a16="http://schemas.microsoft.com/office/drawing/2014/main" xmlns=""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4604" flipH="1">
            <a:off x="575242" y="719653"/>
            <a:ext cx="2423484" cy="108395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53997765"/>
              </p:ext>
            </p:extLst>
          </p:nvPr>
        </p:nvGraphicFramePr>
        <p:xfrm>
          <a:off x="762000" y="3604742"/>
          <a:ext cx="16756120" cy="6339357"/>
        </p:xfrm>
        <a:graphic>
          <a:graphicData uri="http://schemas.openxmlformats.org/drawingml/2006/table">
            <a:tbl>
              <a:tblPr bandRow="1">
                <a:tableStyleId>{5C22544A-7EE6-4342-B048-85BDC9FD1C3A}</a:tableStyleId>
              </a:tblPr>
              <a:tblGrid>
                <a:gridCol w="10136054">
                  <a:extLst>
                    <a:ext uri="{9D8B030D-6E8A-4147-A177-3AD203B41FA5}">
                      <a16:colId xmlns:a16="http://schemas.microsoft.com/office/drawing/2014/main" xmlns="" val="2580412813"/>
                    </a:ext>
                  </a:extLst>
                </a:gridCol>
                <a:gridCol w="1752600">
                  <a:extLst>
                    <a:ext uri="{9D8B030D-6E8A-4147-A177-3AD203B41FA5}">
                      <a16:colId xmlns:a16="http://schemas.microsoft.com/office/drawing/2014/main" xmlns="" val="1932522088"/>
                    </a:ext>
                  </a:extLst>
                </a:gridCol>
                <a:gridCol w="2286000">
                  <a:extLst>
                    <a:ext uri="{9D8B030D-6E8A-4147-A177-3AD203B41FA5}">
                      <a16:colId xmlns:a16="http://schemas.microsoft.com/office/drawing/2014/main" xmlns="" val="2509753222"/>
                    </a:ext>
                  </a:extLst>
                </a:gridCol>
                <a:gridCol w="2581466">
                  <a:extLst>
                    <a:ext uri="{9D8B030D-6E8A-4147-A177-3AD203B41FA5}">
                      <a16:colId xmlns:a16="http://schemas.microsoft.com/office/drawing/2014/main" xmlns="" val="3072411006"/>
                    </a:ext>
                  </a:extLst>
                </a:gridCol>
              </a:tblGrid>
              <a:tr h="704373">
                <a:tc>
                  <a:txBody>
                    <a:bodyPr/>
                    <a:lstStyle/>
                    <a:p>
                      <a:pPr algn="ctr">
                        <a:lnSpc>
                          <a:spcPct val="100000"/>
                        </a:lnSpc>
                        <a:spcBef>
                          <a:spcPts val="600"/>
                        </a:spcBef>
                        <a:spcAft>
                          <a:spcPts val="100"/>
                        </a:spcAft>
                      </a:pPr>
                      <a:r>
                        <a:rPr lang="en-US" sz="3000">
                          <a:effectLst/>
                          <a:latin typeface="Arial" panose="020B0604020202020204" pitchFamily="34" charset="0"/>
                          <a:cs typeface="Arial" panose="020B0604020202020204" pitchFamily="34" charset="0"/>
                        </a:rPr>
                        <a:t>Thói quen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000">
                          <a:effectLst/>
                          <a:latin typeface="Arial" panose="020B0604020202020204" pitchFamily="34" charset="0"/>
                          <a:cs typeface="Arial" panose="020B0604020202020204" pitchFamily="34" charset="0"/>
                        </a:rPr>
                        <a:t>Hợp lí</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000">
                          <a:effectLst/>
                          <a:latin typeface="Arial" panose="020B0604020202020204" pitchFamily="34" charset="0"/>
                          <a:cs typeface="Arial" panose="020B0604020202020204" pitchFamily="34" charset="0"/>
                        </a:rPr>
                        <a:t>Chưa hợp lí</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000">
                          <a:effectLst/>
                          <a:latin typeface="Arial" panose="020B0604020202020204" pitchFamily="34" charset="0"/>
                          <a:cs typeface="Arial" panose="020B0604020202020204" pitchFamily="34" charset="0"/>
                        </a:rPr>
                        <a:t>Giải thích</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38246470"/>
                  </a:ext>
                </a:extLst>
              </a:tr>
              <a:tr h="704373">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a) Xác định thứ tự ưu tiên những thứ cần mua.</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63462154"/>
                  </a:ext>
                </a:extLst>
              </a:tr>
              <a:tr h="704373">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b) Xác định giá tiền những thứ cần mua.</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78532469"/>
                  </a:ext>
                </a:extLst>
              </a:tr>
              <a:tr h="704373">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c) Liệt kê những thứ cần mua.</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9666639"/>
                  </a:ext>
                </a:extLst>
              </a:tr>
              <a:tr h="1408746">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d) Khảo giá những loại đồ muốn mua ở vài nơi để lựa chọn nơi nào có đồ cùng chất lượng nhưng giá rẻ hơn thì mua.</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39128469"/>
                  </a:ext>
                </a:extLst>
              </a:tr>
              <a:tr h="704373">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e) Chỉ chi tiêu cho những việc thực sự cần thiết.</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19605516"/>
                  </a:ext>
                </a:extLst>
              </a:tr>
              <a:tr h="704373">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g) Chỉ chọn những đồ đắt tiền để mua.</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64610732"/>
                  </a:ext>
                </a:extLst>
              </a:tr>
              <a:tr h="704373">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h) Chỉ chọn mua những trường đồ có giá rẻ nhất.</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40851097"/>
                  </a:ext>
                </a:extLst>
              </a:tr>
            </a:tbl>
          </a:graphicData>
        </a:graphic>
      </p:graphicFrame>
    </p:spTree>
    <p:extLst>
      <p:ext uri="{BB962C8B-B14F-4D97-AF65-F5344CB8AC3E}">
        <p14:creationId xmlns:p14="http://schemas.microsoft.com/office/powerpoint/2010/main" val="3639656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80392439"/>
              </p:ext>
            </p:extLst>
          </p:nvPr>
        </p:nvGraphicFramePr>
        <p:xfrm>
          <a:off x="457200" y="419100"/>
          <a:ext cx="17449799" cy="9484955"/>
        </p:xfrm>
        <a:graphic>
          <a:graphicData uri="http://schemas.openxmlformats.org/drawingml/2006/table">
            <a:tbl>
              <a:tblPr bandRow="1">
                <a:tableStyleId>{5C22544A-7EE6-4342-B048-85BDC9FD1C3A}</a:tableStyleId>
              </a:tblPr>
              <a:tblGrid>
                <a:gridCol w="4985657">
                  <a:extLst>
                    <a:ext uri="{9D8B030D-6E8A-4147-A177-3AD203B41FA5}">
                      <a16:colId xmlns:a16="http://schemas.microsoft.com/office/drawing/2014/main" xmlns="" val="2170049748"/>
                    </a:ext>
                  </a:extLst>
                </a:gridCol>
                <a:gridCol w="2570729">
                  <a:extLst>
                    <a:ext uri="{9D8B030D-6E8A-4147-A177-3AD203B41FA5}">
                      <a16:colId xmlns:a16="http://schemas.microsoft.com/office/drawing/2014/main" xmlns="" val="122509770"/>
                    </a:ext>
                  </a:extLst>
                </a:gridCol>
                <a:gridCol w="2804432">
                  <a:extLst>
                    <a:ext uri="{9D8B030D-6E8A-4147-A177-3AD203B41FA5}">
                      <a16:colId xmlns:a16="http://schemas.microsoft.com/office/drawing/2014/main" xmlns="" val="3684245524"/>
                    </a:ext>
                  </a:extLst>
                </a:gridCol>
                <a:gridCol w="7088981">
                  <a:extLst>
                    <a:ext uri="{9D8B030D-6E8A-4147-A177-3AD203B41FA5}">
                      <a16:colId xmlns:a16="http://schemas.microsoft.com/office/drawing/2014/main" xmlns="" val="3955086721"/>
                    </a:ext>
                  </a:extLst>
                </a:gridCol>
              </a:tblGrid>
              <a:tr h="676016">
                <a:tc>
                  <a:txBody>
                    <a:bodyPr/>
                    <a:lstStyle/>
                    <a:p>
                      <a:pPr algn="ctr">
                        <a:lnSpc>
                          <a:spcPct val="100000"/>
                        </a:lnSpc>
                        <a:spcBef>
                          <a:spcPts val="600"/>
                        </a:spcBef>
                        <a:spcAft>
                          <a:spcPts val="100"/>
                        </a:spcAft>
                      </a:pPr>
                      <a:r>
                        <a:rPr lang="en-US" sz="3200">
                          <a:effectLst/>
                          <a:latin typeface="Arial" panose="020B0604020202020204" pitchFamily="34" charset="0"/>
                          <a:cs typeface="Arial" panose="020B0604020202020204" pitchFamily="34" charset="0"/>
                        </a:rPr>
                        <a:t>Thói quen</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200">
                          <a:effectLst/>
                          <a:latin typeface="Arial" panose="020B0604020202020204" pitchFamily="34" charset="0"/>
                          <a:cs typeface="Arial" panose="020B0604020202020204" pitchFamily="34" charset="0"/>
                        </a:rPr>
                        <a:t>Hợp lí</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200">
                          <a:effectLst/>
                          <a:latin typeface="Arial" panose="020B0604020202020204" pitchFamily="34" charset="0"/>
                          <a:cs typeface="Arial" panose="020B0604020202020204" pitchFamily="34" charset="0"/>
                        </a:rPr>
                        <a:t>Chưa hợp lí</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200">
                          <a:effectLst/>
                          <a:latin typeface="Arial" panose="020B0604020202020204" pitchFamily="34" charset="0"/>
                          <a:cs typeface="Arial" panose="020B0604020202020204" pitchFamily="34" charset="0"/>
                        </a:rPr>
                        <a:t>Giải thích</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9926049"/>
                  </a:ext>
                </a:extLst>
              </a:tr>
              <a:tr h="2829184">
                <a:tc>
                  <a:txBody>
                    <a:bodyPr/>
                    <a:lstStyle/>
                    <a:p>
                      <a:pPr algn="just">
                        <a:lnSpc>
                          <a:spcPct val="150000"/>
                        </a:lnSpc>
                        <a:spcBef>
                          <a:spcPts val="100"/>
                        </a:spcBef>
                        <a:spcAft>
                          <a:spcPts val="100"/>
                        </a:spcAft>
                      </a:pPr>
                      <a:r>
                        <a:rPr lang="en-US" sz="3200">
                          <a:effectLst/>
                          <a:latin typeface="Arial" panose="020B0604020202020204" pitchFamily="34" charset="0"/>
                          <a:cs typeface="Arial" panose="020B0604020202020204" pitchFamily="34" charset="0"/>
                        </a:rPr>
                        <a:t>a) Xác định thứ tự ưu tiên những thứ cần mua.</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3200">
                          <a:effectLst/>
                          <a:latin typeface="Arial" panose="020B0604020202020204" pitchFamily="34" charset="0"/>
                          <a:cs typeface="Arial" panose="020B0604020202020204" pitchFamily="34" charset="0"/>
                        </a:rPr>
                        <a:t> </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15360413"/>
                  </a:ext>
                </a:extLst>
              </a:tr>
              <a:tr h="3761165">
                <a:tc>
                  <a:txBody>
                    <a:bodyPr/>
                    <a:lstStyle/>
                    <a:p>
                      <a:pPr algn="just">
                        <a:lnSpc>
                          <a:spcPct val="150000"/>
                        </a:lnSpc>
                        <a:spcBef>
                          <a:spcPts val="100"/>
                        </a:spcBef>
                        <a:spcAft>
                          <a:spcPts val="100"/>
                        </a:spcAft>
                      </a:pPr>
                      <a:r>
                        <a:rPr lang="en-US" sz="3200">
                          <a:effectLst/>
                          <a:latin typeface="Arial" panose="020B0604020202020204" pitchFamily="34" charset="0"/>
                          <a:cs typeface="Arial" panose="020B0604020202020204" pitchFamily="34" charset="0"/>
                        </a:rPr>
                        <a:t>b) Xác định giá tiền những thứ cần mua.</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3200">
                          <a:effectLst/>
                          <a:latin typeface="Arial" panose="020B0604020202020204" pitchFamily="34" charset="0"/>
                          <a:cs typeface="Arial" panose="020B0604020202020204" pitchFamily="34" charset="0"/>
                        </a:rPr>
                        <a:t> </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91443742"/>
                  </a:ext>
                </a:extLst>
              </a:tr>
              <a:tr h="2218590">
                <a:tc>
                  <a:txBody>
                    <a:bodyPr/>
                    <a:lstStyle/>
                    <a:p>
                      <a:pPr algn="just">
                        <a:lnSpc>
                          <a:spcPct val="150000"/>
                        </a:lnSpc>
                        <a:spcBef>
                          <a:spcPts val="100"/>
                        </a:spcBef>
                        <a:spcAft>
                          <a:spcPts val="100"/>
                        </a:spcAft>
                      </a:pPr>
                      <a:r>
                        <a:rPr lang="en-US" sz="3200">
                          <a:effectLst/>
                          <a:latin typeface="Arial" panose="020B0604020202020204" pitchFamily="34" charset="0"/>
                          <a:cs typeface="Arial" panose="020B0604020202020204" pitchFamily="34" charset="0"/>
                        </a:rPr>
                        <a:t>c) Liệt kê những thứ cần mua.</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3200">
                          <a:effectLst/>
                          <a:latin typeface="Arial" panose="020B0604020202020204" pitchFamily="34" charset="0"/>
                          <a:cs typeface="Arial" panose="020B0604020202020204" pitchFamily="34" charset="0"/>
                        </a:rPr>
                        <a:t> </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19914518"/>
                  </a:ext>
                </a:extLst>
              </a:tr>
            </a:tbl>
          </a:graphicData>
        </a:graphic>
      </p:graphicFrame>
      <p:sp>
        <p:nvSpPr>
          <p:cNvPr id="10" name="TextBox 9">
            <a:extLst>
              <a:ext uri="{FF2B5EF4-FFF2-40B4-BE49-F238E27FC236}">
                <a16:creationId xmlns:a16="http://schemas.microsoft.com/office/drawing/2014/main" xmlns="" id="{D4AD5577-499E-3E1F-D477-D6C44900E24C}"/>
              </a:ext>
            </a:extLst>
          </p:cNvPr>
          <p:cNvSpPr txBox="1"/>
          <p:nvPr/>
        </p:nvSpPr>
        <p:spPr>
          <a:xfrm>
            <a:off x="6263982" y="20193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D4AD5577-499E-3E1F-D477-D6C44900E24C}"/>
              </a:ext>
            </a:extLst>
          </p:cNvPr>
          <p:cNvSpPr txBox="1"/>
          <p:nvPr/>
        </p:nvSpPr>
        <p:spPr>
          <a:xfrm>
            <a:off x="6263982" y="54483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D4AD5577-499E-3E1F-D477-D6C44900E24C}"/>
              </a:ext>
            </a:extLst>
          </p:cNvPr>
          <p:cNvSpPr txBox="1"/>
          <p:nvPr/>
        </p:nvSpPr>
        <p:spPr>
          <a:xfrm>
            <a:off x="6263982" y="84201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4" name="Rectangle 3"/>
          <p:cNvSpPr/>
          <p:nvPr/>
        </p:nvSpPr>
        <p:spPr>
          <a:xfrm>
            <a:off x="10904418" y="952500"/>
            <a:ext cx="7002582" cy="3046988"/>
          </a:xfrm>
          <a:prstGeom prst="rect">
            <a:avLst/>
          </a:prstGeom>
        </p:spPr>
        <p:txBody>
          <a:bodyPr wrap="square">
            <a:spAutoFit/>
          </a:bodyPr>
          <a:lstStyle/>
          <a:p>
            <a:pPr algn="just">
              <a:lnSpc>
                <a:spcPct val="150000"/>
              </a:lnSpc>
              <a:spcBef>
                <a:spcPts val="100"/>
              </a:spcBef>
              <a:spcAft>
                <a:spcPts val="100"/>
              </a:spcAft>
            </a:pPr>
            <a:r>
              <a:rPr lang="en-US" sz="3200">
                <a:latin typeface="Arial" panose="020B0604020202020204" pitchFamily="34" charset="0"/>
                <a:cs typeface="Arial" panose="020B0604020202020204" pitchFamily="34" charset="0"/>
              </a:rPr>
              <a:t>Khi số tiền có hạn, việc sắp xếp thứ tự ưu tiên những thứ cần mua sẽ đáp ứng được nhu cầu tiêu dùng ở mức tốt nhất.</a:t>
            </a:r>
            <a:endParaRPr lang="en-US" sz="320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0904417" y="3924300"/>
            <a:ext cx="6889988" cy="3785652"/>
          </a:xfrm>
          <a:prstGeom prst="rect">
            <a:avLst/>
          </a:prstGeom>
        </p:spPr>
        <p:txBody>
          <a:bodyPr wrap="square">
            <a:spAutoFit/>
          </a:bodyPr>
          <a:lstStyle/>
          <a:p>
            <a:pPr algn="just">
              <a:lnSpc>
                <a:spcPct val="150000"/>
              </a:lnSpc>
              <a:spcBef>
                <a:spcPts val="100"/>
              </a:spcBef>
              <a:spcAft>
                <a:spcPts val="100"/>
              </a:spcAft>
            </a:pPr>
            <a:r>
              <a:rPr lang="en-US" sz="3200">
                <a:latin typeface="Arial" panose="020B0604020202020204" pitchFamily="34" charset="0"/>
                <a:cs typeface="Arial" panose="020B0604020202020204" pitchFamily="34" charset="0"/>
              </a:rPr>
              <a:t>Đây là cách tình được có thể mua tất cả những thứ đó với số tiền được chi hay không. Nếu không, sẽ có căn cứ để lựa chọn mua những gì cần thiết cho phù hợp.</a:t>
            </a:r>
            <a:endParaRPr lang="en-US" sz="320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0904417" y="7566736"/>
            <a:ext cx="6889988" cy="2308324"/>
          </a:xfrm>
          <a:prstGeom prst="rect">
            <a:avLst/>
          </a:prstGeom>
        </p:spPr>
        <p:txBody>
          <a:bodyPr wrap="square">
            <a:spAutoFit/>
          </a:bodyPr>
          <a:lstStyle/>
          <a:p>
            <a:pPr algn="just">
              <a:lnSpc>
                <a:spcPct val="150000"/>
              </a:lnSpc>
              <a:spcBef>
                <a:spcPts val="100"/>
              </a:spcBef>
              <a:spcAft>
                <a:spcPts val="100"/>
              </a:spcAft>
            </a:pPr>
            <a:r>
              <a:rPr lang="en-US" sz="3200">
                <a:latin typeface="Arial" panose="020B0604020202020204" pitchFamily="34" charset="0"/>
                <a:cs typeface="Arial" panose="020B0604020202020204" pitchFamily="34" charset="0"/>
              </a:rPr>
              <a:t>Làm như vậy sẽ mua được đúng và đủ những thứ cần thiết, tránh mua tùy tiện.</a:t>
            </a:r>
            <a:endParaRPr lang="en-US" sz="32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0281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01760880"/>
              </p:ext>
            </p:extLst>
          </p:nvPr>
        </p:nvGraphicFramePr>
        <p:xfrm>
          <a:off x="381000" y="419101"/>
          <a:ext cx="17526000" cy="9524999"/>
        </p:xfrm>
        <a:graphic>
          <a:graphicData uri="http://schemas.openxmlformats.org/drawingml/2006/table">
            <a:tbl>
              <a:tblPr bandRow="1">
                <a:tableStyleId>{5C22544A-7EE6-4342-B048-85BDC9FD1C3A}</a:tableStyleId>
              </a:tblPr>
              <a:tblGrid>
                <a:gridCol w="5638800">
                  <a:extLst>
                    <a:ext uri="{9D8B030D-6E8A-4147-A177-3AD203B41FA5}">
                      <a16:colId xmlns:a16="http://schemas.microsoft.com/office/drawing/2014/main" xmlns="" val="263753375"/>
                    </a:ext>
                  </a:extLst>
                </a:gridCol>
                <a:gridCol w="2133600">
                  <a:extLst>
                    <a:ext uri="{9D8B030D-6E8A-4147-A177-3AD203B41FA5}">
                      <a16:colId xmlns:a16="http://schemas.microsoft.com/office/drawing/2014/main" xmlns="" val="701785163"/>
                    </a:ext>
                  </a:extLst>
                </a:gridCol>
                <a:gridCol w="2438400">
                  <a:extLst>
                    <a:ext uri="{9D8B030D-6E8A-4147-A177-3AD203B41FA5}">
                      <a16:colId xmlns:a16="http://schemas.microsoft.com/office/drawing/2014/main" xmlns="" val="1518595078"/>
                    </a:ext>
                  </a:extLst>
                </a:gridCol>
                <a:gridCol w="7315200">
                  <a:extLst>
                    <a:ext uri="{9D8B030D-6E8A-4147-A177-3AD203B41FA5}">
                      <a16:colId xmlns:a16="http://schemas.microsoft.com/office/drawing/2014/main" xmlns="" val="1519919561"/>
                    </a:ext>
                  </a:extLst>
                </a:gridCol>
              </a:tblGrid>
              <a:tr h="910513">
                <a:tc>
                  <a:txBody>
                    <a:bodyPr/>
                    <a:lstStyle/>
                    <a:p>
                      <a:pPr algn="ctr">
                        <a:lnSpc>
                          <a:spcPct val="100000"/>
                        </a:lnSpc>
                        <a:spcBef>
                          <a:spcPts val="600"/>
                        </a:spcBef>
                        <a:spcAft>
                          <a:spcPts val="100"/>
                        </a:spcAft>
                      </a:pPr>
                      <a:r>
                        <a:rPr lang="en-US" sz="3000">
                          <a:effectLst/>
                          <a:latin typeface="Arial" panose="020B0604020202020204" pitchFamily="34" charset="0"/>
                          <a:cs typeface="Arial" panose="020B0604020202020204" pitchFamily="34" charset="0"/>
                        </a:rPr>
                        <a:t>Thói quen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000">
                          <a:effectLst/>
                          <a:latin typeface="Arial" panose="020B0604020202020204" pitchFamily="34" charset="0"/>
                          <a:cs typeface="Arial" panose="020B0604020202020204" pitchFamily="34" charset="0"/>
                        </a:rPr>
                        <a:t>Hợp lí</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000">
                          <a:effectLst/>
                          <a:latin typeface="Arial" panose="020B0604020202020204" pitchFamily="34" charset="0"/>
                          <a:cs typeface="Arial" panose="020B0604020202020204" pitchFamily="34" charset="0"/>
                        </a:rPr>
                        <a:t>Chưa hợp lí</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000">
                          <a:effectLst/>
                          <a:latin typeface="Arial" panose="020B0604020202020204" pitchFamily="34" charset="0"/>
                          <a:cs typeface="Arial" panose="020B0604020202020204" pitchFamily="34" charset="0"/>
                        </a:rPr>
                        <a:t>Giải thích</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4400522"/>
                  </a:ext>
                </a:extLst>
              </a:tr>
              <a:tr h="2809480">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d) Khảo giá những loại đồ muốn mua ở vài nơi để lựa chọn nơi nào có đồ cùng chất lượng nhưng giá rẻ hơn thì mua.</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07900483"/>
                  </a:ext>
                </a:extLst>
              </a:tr>
              <a:tr h="1889080">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e) Chỉ chi tiêu cho những việc thực sự cần thiết.</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78614727"/>
                  </a:ext>
                </a:extLst>
              </a:tr>
              <a:tr h="1889530">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g) Chỉ chọn những đồ đắt tiền để mua.</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68208170"/>
                  </a:ext>
                </a:extLst>
              </a:tr>
              <a:tr h="2026396">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h) Chỉ chọn mua những trường đồ có giá rẻ nhất.</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990570"/>
                  </a:ext>
                </a:extLst>
              </a:tr>
            </a:tbl>
          </a:graphicData>
        </a:graphic>
      </p:graphicFrame>
      <p:sp>
        <p:nvSpPr>
          <p:cNvPr id="7" name="Rectangle 6"/>
          <p:cNvSpPr/>
          <p:nvPr/>
        </p:nvSpPr>
        <p:spPr>
          <a:xfrm>
            <a:off x="10706100" y="1835497"/>
            <a:ext cx="7162800" cy="1477328"/>
          </a:xfrm>
          <a:prstGeom prst="rect">
            <a:avLst/>
          </a:prstGeom>
        </p:spPr>
        <p:txBody>
          <a:bodyPr wrap="square">
            <a:spAutoFit/>
          </a:bodyPr>
          <a:lstStyle/>
          <a:p>
            <a:pPr algn="just">
              <a:lnSpc>
                <a:spcPct val="150000"/>
              </a:lnSpc>
              <a:spcBef>
                <a:spcPts val="100"/>
              </a:spcBef>
              <a:spcAft>
                <a:spcPts val="100"/>
              </a:spcAft>
            </a:pPr>
            <a:r>
              <a:rPr lang="en-US" sz="3000">
                <a:latin typeface="Arial" panose="020B0604020202020204" pitchFamily="34" charset="0"/>
                <a:cs typeface="Arial" panose="020B0604020202020204" pitchFamily="34" charset="0"/>
              </a:rPr>
              <a:t>Làm như vậy sẽ đảm bảo mua được hàng với chi phí ít nhất có thể.</a:t>
            </a:r>
            <a:endParaRPr lang="en-US" sz="300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10706100" y="3958732"/>
            <a:ext cx="7070678" cy="2169825"/>
          </a:xfrm>
          <a:prstGeom prst="rect">
            <a:avLst/>
          </a:prstGeom>
        </p:spPr>
        <p:txBody>
          <a:bodyPr wrap="square">
            <a:spAutoFit/>
          </a:bodyPr>
          <a:lstStyle/>
          <a:p>
            <a:pPr algn="just">
              <a:lnSpc>
                <a:spcPct val="150000"/>
              </a:lnSpc>
              <a:spcBef>
                <a:spcPts val="100"/>
              </a:spcBef>
              <a:spcAft>
                <a:spcPts val="100"/>
              </a:spcAft>
            </a:pPr>
            <a:r>
              <a:rPr lang="en-US" sz="3000">
                <a:latin typeface="Arial" panose="020B0604020202020204" pitchFamily="34" charset="0"/>
                <a:cs typeface="Arial" panose="020B0604020202020204" pitchFamily="34" charset="0"/>
              </a:rPr>
              <a:t>Làm như vậy sẽ luôn đảm bảo những nhu cầu thực sự cần thiết, tránh chi tiêu tùy tiện, lãng phí.</a:t>
            </a:r>
            <a:endParaRPr lang="en-US" sz="300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0706100" y="5866503"/>
            <a:ext cx="7070678" cy="2169825"/>
          </a:xfrm>
          <a:prstGeom prst="rect">
            <a:avLst/>
          </a:prstGeom>
        </p:spPr>
        <p:txBody>
          <a:bodyPr wrap="square">
            <a:spAutoFit/>
          </a:bodyPr>
          <a:lstStyle/>
          <a:p>
            <a:pPr algn="just">
              <a:lnSpc>
                <a:spcPct val="150000"/>
              </a:lnSpc>
              <a:spcBef>
                <a:spcPts val="100"/>
              </a:spcBef>
              <a:spcAft>
                <a:spcPts val="100"/>
              </a:spcAft>
            </a:pPr>
            <a:r>
              <a:rPr lang="en-US" sz="3000">
                <a:latin typeface="Arial" panose="020B0604020202020204" pitchFamily="34" charset="0"/>
                <a:cs typeface="Arial" panose="020B0604020202020204" pitchFamily="34" charset="0"/>
              </a:rPr>
              <a:t>Nếu chỉ mua đồ đắt sẽ rất tốn tiền, nhiều khi không phù hợp với số tiền mình đang có.</a:t>
            </a:r>
            <a:endParaRPr lang="en-US" sz="3000">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10706100" y="7805550"/>
            <a:ext cx="7070678" cy="2169825"/>
          </a:xfrm>
          <a:prstGeom prst="rect">
            <a:avLst/>
          </a:prstGeom>
        </p:spPr>
        <p:txBody>
          <a:bodyPr wrap="square">
            <a:spAutoFit/>
          </a:bodyPr>
          <a:lstStyle/>
          <a:p>
            <a:pPr algn="just">
              <a:lnSpc>
                <a:spcPct val="150000"/>
              </a:lnSpc>
              <a:spcBef>
                <a:spcPts val="100"/>
              </a:spcBef>
              <a:spcAft>
                <a:spcPts val="100"/>
              </a:spcAft>
            </a:pPr>
            <a:r>
              <a:rPr lang="en-US" sz="3000">
                <a:latin typeface="Arial" panose="020B0604020202020204" pitchFamily="34" charset="0"/>
                <a:cs typeface="Arial" panose="020B0604020202020204" pitchFamily="34" charset="0"/>
              </a:rPr>
              <a:t>Những đồ có giá rẻ nhất nhiều khi có chất lượng kém, không an toàn cho sức khỏe (nhất là đồ ăn, thức uống,...)</a:t>
            </a:r>
            <a:endParaRPr lang="en-US" sz="3000">
              <a:latin typeface="Arial" panose="020B0604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D4AD5577-499E-3E1F-D477-D6C44900E24C}"/>
              </a:ext>
            </a:extLst>
          </p:cNvPr>
          <p:cNvSpPr txBox="1"/>
          <p:nvPr/>
        </p:nvSpPr>
        <p:spPr>
          <a:xfrm>
            <a:off x="6629400" y="23241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D4AD5577-499E-3E1F-D477-D6C44900E24C}"/>
              </a:ext>
            </a:extLst>
          </p:cNvPr>
          <p:cNvSpPr txBox="1"/>
          <p:nvPr/>
        </p:nvSpPr>
        <p:spPr>
          <a:xfrm>
            <a:off x="6629400" y="4628145"/>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D4AD5577-499E-3E1F-D477-D6C44900E24C}"/>
              </a:ext>
            </a:extLst>
          </p:cNvPr>
          <p:cNvSpPr txBox="1"/>
          <p:nvPr/>
        </p:nvSpPr>
        <p:spPr>
          <a:xfrm>
            <a:off x="8991600" y="6535916"/>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D4AD5577-499E-3E1F-D477-D6C44900E24C}"/>
              </a:ext>
            </a:extLst>
          </p:cNvPr>
          <p:cNvSpPr txBox="1"/>
          <p:nvPr/>
        </p:nvSpPr>
        <p:spPr>
          <a:xfrm>
            <a:off x="8991600" y="8474963"/>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941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8"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a:t>
            </a:r>
            <a:r>
              <a:rPr lang="x-none"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3</a:t>
            </a:r>
            <a:r>
              <a:rPr lang="x-none" sz="4400" b="1" smtClean="0">
                <a:solidFill>
                  <a:schemeClr val="bg1"/>
                </a:solidFill>
                <a:latin typeface="Arial" panose="020B0604020202020204" pitchFamily="34" charset="0"/>
                <a:cs typeface="Arial" panose="020B0604020202020204" pitchFamily="34" charset="0"/>
              </a:rPr>
              <a:t> </a:t>
            </a:r>
            <a:r>
              <a:rPr lang="x-none" sz="4400" b="1" dirty="0">
                <a:solidFill>
                  <a:schemeClr val="bg1"/>
                </a:solidFill>
                <a:latin typeface="Arial" panose="020B0604020202020204" pitchFamily="34" charset="0"/>
                <a:cs typeface="Arial" panose="020B0604020202020204" pitchFamily="34" charset="0"/>
              </a:rPr>
              <a:t>– bài </a:t>
            </a:r>
            <a:r>
              <a:rPr lang="x-none"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3</a:t>
            </a:r>
            <a:endParaRPr lang="x-none" sz="44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F35465D8-5896-D478-FAF1-14F25F34EE9C}"/>
              </a:ext>
            </a:extLst>
          </p:cNvPr>
          <p:cNvSpPr txBox="1"/>
          <p:nvPr/>
        </p:nvSpPr>
        <p:spPr>
          <a:xfrm>
            <a:off x="1145487" y="2529478"/>
            <a:ext cx="15986237" cy="873747"/>
          </a:xfrm>
          <a:prstGeom prst="rect">
            <a:avLst/>
          </a:prstGeom>
          <a:noFill/>
          <a:ln w="19050">
            <a:noFill/>
          </a:ln>
        </p:spPr>
        <p:txBody>
          <a:bodyPr wrap="square" lIns="144000" tIns="0" rIns="144000" bIns="144000" anchor="ctr">
            <a:spAutoFit/>
          </a:bodyPr>
          <a:lstStyle/>
          <a:p>
            <a:pPr algn="ctr">
              <a:lnSpc>
                <a:spcPct val="150000"/>
              </a:lnSpc>
            </a:pPr>
            <a:r>
              <a:rPr lang="en-US" sz="3600" b="1" smtClean="0">
                <a:solidFill>
                  <a:schemeClr val="tx2"/>
                </a:solidFill>
                <a:latin typeface="Arial" panose="020B0604020202020204" pitchFamily="34" charset="0"/>
                <a:cs typeface="Arial" panose="020B0604020202020204" pitchFamily="34" charset="0"/>
              </a:rPr>
              <a:t>Đọc các trường hợp (SHS tr.51) và thực hiện yêu cầu:</a:t>
            </a:r>
            <a:endParaRPr lang="x-none" sz="3600" b="1" dirty="0">
              <a:solidFill>
                <a:schemeClr val="tx2"/>
              </a:solidFill>
              <a:latin typeface="Arial" panose="020B0604020202020204" pitchFamily="34" charset="0"/>
              <a:cs typeface="Arial" panose="020B0604020202020204" pitchFamily="34" charset="0"/>
            </a:endParaRPr>
          </a:p>
        </p:txBody>
      </p:sp>
      <p:pic>
        <p:nvPicPr>
          <p:cNvPr id="16"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66241">
            <a:off x="16258133" y="516892"/>
            <a:ext cx="1291832" cy="1622163"/>
          </a:xfrm>
          <a:prstGeom prst="rect">
            <a:avLst/>
          </a:prstGeom>
        </p:spPr>
      </p:pic>
      <p:pic>
        <p:nvPicPr>
          <p:cNvPr id="17" name="Picture 10">
            <a:extLst>
              <a:ext uri="{FF2B5EF4-FFF2-40B4-BE49-F238E27FC236}">
                <a16:creationId xmlns:a16="http://schemas.microsoft.com/office/drawing/2014/main" xmlns=""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4604" flipH="1">
            <a:off x="575242" y="719653"/>
            <a:ext cx="2423484" cy="1083958"/>
          </a:xfrm>
          <a:prstGeom prst="rect">
            <a:avLst/>
          </a:prstGeom>
        </p:spPr>
      </p:pic>
      <p:sp>
        <p:nvSpPr>
          <p:cNvPr id="10" name="Google Shape;48;p2">
            <a:extLst>
              <a:ext uri="{FF2B5EF4-FFF2-40B4-BE49-F238E27FC236}">
                <a16:creationId xmlns:a16="http://schemas.microsoft.com/office/drawing/2014/main" xmlns="" id="{9DBD9659-E745-8D27-3620-40FE0A24A15C}"/>
              </a:ext>
            </a:extLst>
          </p:cNvPr>
          <p:cNvSpPr/>
          <p:nvPr/>
        </p:nvSpPr>
        <p:spPr>
          <a:xfrm>
            <a:off x="7162800" y="4202508"/>
            <a:ext cx="9906000" cy="2294322"/>
          </a:xfrm>
          <a:prstGeom prst="roundRect">
            <a:avLst/>
          </a:prstGeom>
          <a:solidFill>
            <a:schemeClr val="bg1"/>
          </a:solidFill>
          <a:ln w="28575" cap="flat" cmpd="sng">
            <a:solidFill>
              <a:schemeClr val="accent1">
                <a:lumMod val="75000"/>
              </a:schemeClr>
            </a:solid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pPr>
            <a:r>
              <a:rPr lang="en-US" sz="3600">
                <a:latin typeface="Arial" panose="020B0604020202020204" pitchFamily="34" charset="0"/>
                <a:cs typeface="Arial" panose="020B0604020202020204" pitchFamily="34" charset="0"/>
              </a:rPr>
              <a:t>Theo em, bạn H nên quyết định như thế nào? Vì sao?</a:t>
            </a:r>
          </a:p>
        </p:txBody>
      </p:sp>
      <p:sp>
        <p:nvSpPr>
          <p:cNvPr id="11" name="Google Shape;48;p2">
            <a:extLst>
              <a:ext uri="{FF2B5EF4-FFF2-40B4-BE49-F238E27FC236}">
                <a16:creationId xmlns:a16="http://schemas.microsoft.com/office/drawing/2014/main" xmlns="" id="{9DBD9659-E745-8D27-3620-40FE0A24A15C}"/>
              </a:ext>
            </a:extLst>
          </p:cNvPr>
          <p:cNvSpPr/>
          <p:nvPr/>
        </p:nvSpPr>
        <p:spPr>
          <a:xfrm>
            <a:off x="7162800" y="7127067"/>
            <a:ext cx="9906000" cy="2294322"/>
          </a:xfrm>
          <a:prstGeom prst="roundRect">
            <a:avLst/>
          </a:prstGeom>
          <a:solidFill>
            <a:schemeClr val="bg1"/>
          </a:solidFill>
          <a:ln w="28575" cap="flat" cmpd="sng">
            <a:solidFill>
              <a:schemeClr val="accent1">
                <a:lumMod val="75000"/>
              </a:schemeClr>
            </a:solid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pPr>
            <a:r>
              <a:rPr lang="en-US" sz="3600">
                <a:latin typeface="Arial" panose="020B0604020202020204" pitchFamily="34" charset="0"/>
                <a:cs typeface="Arial" panose="020B0604020202020204" pitchFamily="34" charset="0"/>
              </a:rPr>
              <a:t>Hãy nêu phương án lựa chọn của em và giải thích vì sao?</a:t>
            </a:r>
          </a:p>
        </p:txBody>
      </p:sp>
      <p:pic>
        <p:nvPicPr>
          <p:cNvPr id="12" name="Picture 3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67"/>
              </a:ext>
            </a:extLst>
          </a:blip>
          <a:srcRect/>
          <a:stretch>
            <a:fillRect/>
          </a:stretch>
        </p:blipFill>
        <p:spPr>
          <a:xfrm>
            <a:off x="1066800" y="4656822"/>
            <a:ext cx="5336382" cy="5715000"/>
          </a:xfrm>
          <a:prstGeom prst="rect">
            <a:avLst/>
          </a:prstGeom>
        </p:spPr>
      </p:pic>
    </p:spTree>
    <p:extLst>
      <p:ext uri="{BB962C8B-B14F-4D97-AF65-F5344CB8AC3E}">
        <p14:creationId xmlns:p14="http://schemas.microsoft.com/office/powerpoint/2010/main" val="2125162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85777" y="419099"/>
            <a:ext cx="16516442" cy="9481089"/>
          </a:xfrm>
          <a:prstGeom prst="rect">
            <a:avLst/>
          </a:prstGeom>
        </p:spPr>
      </p:pic>
      <p:sp>
        <p:nvSpPr>
          <p:cNvPr id="3" name="Rectangle 2"/>
          <p:cNvSpPr/>
          <p:nvPr/>
        </p:nvSpPr>
        <p:spPr>
          <a:xfrm>
            <a:off x="1949589" y="1038002"/>
            <a:ext cx="14388818" cy="8243282"/>
          </a:xfrm>
          <a:prstGeom prst="rect">
            <a:avLst/>
          </a:prstGeom>
        </p:spPr>
        <p:txBody>
          <a:bodyPr wrap="square">
            <a:spAutoFit/>
          </a:bodyPr>
          <a:lstStyle/>
          <a:p>
            <a:pPr algn="just">
              <a:lnSpc>
                <a:spcPct val="150000"/>
              </a:lnSpc>
              <a:spcBef>
                <a:spcPts val="100"/>
              </a:spcBef>
              <a:spcAft>
                <a:spcPts val="100"/>
              </a:spcAft>
            </a:pPr>
            <a:r>
              <a:rPr lang="en-US" sz="3200" b="1">
                <a:latin typeface="Arial" panose="020B0604020202020204" pitchFamily="34" charset="0"/>
                <a:ea typeface="Times New Roman" panose="02020603050405020304" pitchFamily="18" charset="0"/>
                <a:cs typeface="Arial" panose="020B0604020202020204" pitchFamily="34" charset="0"/>
              </a:rPr>
              <a:t>Trường hợp a</a:t>
            </a:r>
            <a:r>
              <a:rPr lang="en-US" sz="3200">
                <a:latin typeface="Arial" panose="020B0604020202020204" pitchFamily="34" charset="0"/>
                <a:ea typeface="Times New Roman" panose="02020603050405020304" pitchFamily="18" charset="0"/>
                <a:cs typeface="Arial" panose="020B0604020202020204" pitchFamily="34" charset="0"/>
              </a:rPr>
              <a:t>: Đây là tình huống giải quyết bài toán chi tiêu sao cho phù hợp với điều kiện hoàn cảnh cụ thể, giải quyết được hài hòa các mối quan hệ trong đời sống:</a:t>
            </a:r>
            <a:endParaRPr lang="en-US" sz="3200">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spcBef>
                <a:spcPts val="100"/>
              </a:spcBef>
              <a:spcAft>
                <a:spcPts val="0"/>
              </a:spcAft>
              <a:buFont typeface="Arial" panose="020B0604020202020204" pitchFamily="34" charset="0"/>
              <a:buChar char="•"/>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Đồng ý chi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400.000đ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để mua vé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vui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chơi, nếu số tiền còn lại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600.000đ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vẫn thực hiện được những dự định chi tiêu khác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mua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quà biếu bà, sách, áo và góp quỹ từ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thiện).</a:t>
            </a:r>
            <a:endParaRPr lang="en-US" sz="32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0"/>
              </a:spcAft>
              <a:buFont typeface="Arial" panose="020B0604020202020204" pitchFamily="34" charset="0"/>
              <a:buChar char="•"/>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Nếu phần còn lại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quá ít,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ảnh hưởng đến những dự định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đã đề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ra, H có thể đề nghị các bạn chơi những trò chơi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không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phải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chi nhiều tiền.</a:t>
            </a:r>
            <a:endParaRPr lang="en-US" sz="32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100"/>
              </a:spcAft>
              <a:buFont typeface="Arial" panose="020B0604020202020204" pitchFamily="34" charset="0"/>
              <a:buChar char="•"/>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Không loại trừ phương án H sẽ từ chối mua vé vui chơi để thực hiện các mục tiêu đã đặt ra. Trong trường hợp này cũng cần ủng hộ vì đây là một cách thực hiện nghiêm túc kế hoạch chi tiêu đã được lập ra.</a:t>
            </a:r>
            <a:endParaRPr lang="en-US" sz="3200">
              <a:effectLst/>
              <a:latin typeface="Arial" panose="020B0604020202020204" pitchFamily="34" charset="0"/>
              <a:ea typeface="Noto Sans Symbols"/>
              <a:cs typeface="Arial" panose="020B0604020202020204" pitchFamily="34" charset="0"/>
            </a:endParaRPr>
          </a:p>
        </p:txBody>
      </p:sp>
      <p:pic>
        <p:nvPicPr>
          <p:cNvPr id="12"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66241">
            <a:off x="16562934" y="346204"/>
            <a:ext cx="1291832" cy="1622163"/>
          </a:xfrm>
          <a:prstGeom prst="rect">
            <a:avLst/>
          </a:prstGeom>
        </p:spPr>
      </p:pic>
      <p:pic>
        <p:nvPicPr>
          <p:cNvPr id="15" name="Picture 10">
            <a:extLst>
              <a:ext uri="{FF2B5EF4-FFF2-40B4-BE49-F238E27FC236}">
                <a16:creationId xmlns:a16="http://schemas.microsoft.com/office/drawing/2014/main" xmlns=""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4604" flipH="1">
            <a:off x="156141" y="8724369"/>
            <a:ext cx="2423484" cy="1083958"/>
          </a:xfrm>
          <a:prstGeom prst="rect">
            <a:avLst/>
          </a:prstGeom>
        </p:spPr>
      </p:pic>
    </p:spTree>
    <p:extLst>
      <p:ext uri="{BB962C8B-B14F-4D97-AF65-F5344CB8AC3E}">
        <p14:creationId xmlns:p14="http://schemas.microsoft.com/office/powerpoint/2010/main" val="2629139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par>
                          <p:cTn id="18" fill="hold">
                            <p:stCondLst>
                              <p:cond delay="1500"/>
                            </p:stCondLst>
                            <p:childTnLst>
                              <p:par>
                                <p:cTn id="19" presetID="9"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10" name="Picture 5"/>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65993" y="265986"/>
            <a:ext cx="17556014" cy="9755026"/>
          </a:xfrm>
          <a:prstGeom prst="rect">
            <a:avLst/>
          </a:prstGeom>
        </p:spPr>
      </p:pic>
      <p:pic>
        <p:nvPicPr>
          <p:cNvPr id="14" name="Graphic 12">
            <a:extLst>
              <a:ext uri="{FF2B5EF4-FFF2-40B4-BE49-F238E27FC236}">
                <a16:creationId xmlns:a16="http://schemas.microsoft.com/office/drawing/2014/main" xmlns="" id="{C692F056-3A3B-40E3-AE42-BF2814CAE5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339628">
            <a:off x="15869235" y="513592"/>
            <a:ext cx="2128766" cy="2012651"/>
          </a:xfrm>
          <a:prstGeom prst="rect">
            <a:avLst/>
          </a:prstGeom>
        </p:spPr>
      </p:pic>
      <p:sp>
        <p:nvSpPr>
          <p:cNvPr id="2" name="Rectangle 1"/>
          <p:cNvSpPr/>
          <p:nvPr/>
        </p:nvSpPr>
        <p:spPr>
          <a:xfrm>
            <a:off x="1219200" y="2508399"/>
            <a:ext cx="7315200" cy="5586145"/>
          </a:xfrm>
          <a:prstGeom prst="rect">
            <a:avLst/>
          </a:prstGeom>
        </p:spPr>
        <p:txBody>
          <a:bodyPr wrap="square">
            <a:spAutoFit/>
          </a:bodyPr>
          <a:lstStyle/>
          <a:p>
            <a:pPr algn="just">
              <a:lnSpc>
                <a:spcPct val="150000"/>
              </a:lnSpc>
            </a:pPr>
            <a:r>
              <a:rPr lang="en-US" sz="3400" b="1">
                <a:solidFill>
                  <a:srgbClr val="FF0000"/>
                </a:solidFill>
                <a:latin typeface="Arial" panose="020B0604020202020204" pitchFamily="34" charset="0"/>
                <a:cs typeface="Arial" panose="020B0604020202020204" pitchFamily="34" charset="0"/>
              </a:rPr>
              <a:t>Phương án 1: </a:t>
            </a:r>
          </a:p>
          <a:p>
            <a:pPr marL="571500" lvl="0" indent="-571500" algn="just">
              <a:lnSpc>
                <a:spcPct val="150000"/>
              </a:lnSpc>
              <a:buFont typeface="Arial" panose="020B0604020202020204" pitchFamily="34" charset="0"/>
              <a:buChar char="•"/>
            </a:pPr>
            <a:r>
              <a:rPr lang="en-US" sz="3400">
                <a:latin typeface="Arial" panose="020B0604020202020204" pitchFamily="34" charset="0"/>
                <a:cs typeface="Arial" panose="020B0604020202020204" pitchFamily="34" charset="0"/>
              </a:rPr>
              <a:t>Rau = </a:t>
            </a:r>
            <a:r>
              <a:rPr lang="en-US" sz="3400" smtClean="0">
                <a:latin typeface="Arial" panose="020B0604020202020204" pitchFamily="34" charset="0"/>
                <a:cs typeface="Arial" panose="020B0604020202020204" pitchFamily="34" charset="0"/>
              </a:rPr>
              <a:t>10.000đ</a:t>
            </a:r>
            <a:endParaRPr lang="en-US" sz="3400">
              <a:latin typeface="Arial" panose="020B0604020202020204" pitchFamily="34" charset="0"/>
              <a:cs typeface="Arial" panose="020B0604020202020204" pitchFamily="34" charset="0"/>
            </a:endParaRPr>
          </a:p>
          <a:p>
            <a:pPr marL="571500" lvl="0" indent="-571500" algn="just">
              <a:lnSpc>
                <a:spcPct val="150000"/>
              </a:lnSpc>
              <a:buFont typeface="Arial" panose="020B0604020202020204" pitchFamily="34" charset="0"/>
              <a:buChar char="•"/>
            </a:pPr>
            <a:r>
              <a:rPr lang="en-US" sz="3400">
                <a:latin typeface="Arial" panose="020B0604020202020204" pitchFamily="34" charset="0"/>
                <a:cs typeface="Arial" panose="020B0604020202020204" pitchFamily="34" charset="0"/>
              </a:rPr>
              <a:t>Thịt lợn = 0,5 kg x </a:t>
            </a:r>
            <a:r>
              <a:rPr lang="en-US" sz="3400" smtClean="0">
                <a:latin typeface="Arial" panose="020B0604020202020204" pitchFamily="34" charset="0"/>
                <a:cs typeface="Arial" panose="020B0604020202020204" pitchFamily="34" charset="0"/>
              </a:rPr>
              <a:t>120.000 đ/kg </a:t>
            </a:r>
            <a:r>
              <a:rPr lang="en-US" sz="3400">
                <a:latin typeface="Arial" panose="020B0604020202020204" pitchFamily="34" charset="0"/>
                <a:cs typeface="Arial" panose="020B0604020202020204" pitchFamily="34" charset="0"/>
              </a:rPr>
              <a:t>= </a:t>
            </a:r>
            <a:r>
              <a:rPr lang="en-US" sz="3400" smtClean="0">
                <a:latin typeface="Arial" panose="020B0604020202020204" pitchFamily="34" charset="0"/>
                <a:cs typeface="Arial" panose="020B0604020202020204" pitchFamily="34" charset="0"/>
              </a:rPr>
              <a:t>60.000đ</a:t>
            </a:r>
            <a:endParaRPr lang="en-US" sz="3400">
              <a:latin typeface="Arial" panose="020B0604020202020204" pitchFamily="34" charset="0"/>
              <a:cs typeface="Arial" panose="020B0604020202020204" pitchFamily="34" charset="0"/>
            </a:endParaRPr>
          </a:p>
          <a:p>
            <a:pPr marL="571500" lvl="0" indent="-571500" algn="just">
              <a:lnSpc>
                <a:spcPct val="150000"/>
              </a:lnSpc>
              <a:buFont typeface="Arial" panose="020B0604020202020204" pitchFamily="34" charset="0"/>
              <a:buChar char="•"/>
            </a:pPr>
            <a:r>
              <a:rPr lang="en-US" sz="3400">
                <a:latin typeface="Arial" panose="020B0604020202020204" pitchFamily="34" charset="0"/>
                <a:cs typeface="Arial" panose="020B0604020202020204" pitchFamily="34" charset="0"/>
              </a:rPr>
              <a:t>Cá = 1 kg x 50.000 đ/kg= </a:t>
            </a:r>
            <a:r>
              <a:rPr lang="en-US" sz="3400" smtClean="0">
                <a:latin typeface="Arial" panose="020B0604020202020204" pitchFamily="34" charset="0"/>
                <a:cs typeface="Arial" panose="020B0604020202020204" pitchFamily="34" charset="0"/>
              </a:rPr>
              <a:t>50.000đ</a:t>
            </a:r>
            <a:endParaRPr lang="en-US" sz="3400">
              <a:latin typeface="Arial" panose="020B0604020202020204" pitchFamily="34" charset="0"/>
              <a:cs typeface="Arial" panose="020B0604020202020204" pitchFamily="34" charset="0"/>
            </a:endParaRPr>
          </a:p>
          <a:p>
            <a:pPr marL="571500" lvl="0" indent="-571500" algn="just">
              <a:lnSpc>
                <a:spcPct val="150000"/>
              </a:lnSpc>
              <a:buFont typeface="Arial" panose="020B0604020202020204" pitchFamily="34" charset="0"/>
              <a:buChar char="•"/>
            </a:pPr>
            <a:r>
              <a:rPr lang="en-US" sz="3400">
                <a:latin typeface="Arial" panose="020B0604020202020204" pitchFamily="34" charset="0"/>
                <a:cs typeface="Arial" panose="020B0604020202020204" pitchFamily="34" charset="0"/>
              </a:rPr>
              <a:t>Trái cây = </a:t>
            </a:r>
            <a:r>
              <a:rPr lang="en-US" sz="3400" smtClean="0">
                <a:latin typeface="Arial" panose="020B0604020202020204" pitchFamily="34" charset="0"/>
                <a:cs typeface="Arial" panose="020B0604020202020204" pitchFamily="34" charset="0"/>
              </a:rPr>
              <a:t>30.000đ</a:t>
            </a:r>
            <a:endParaRPr lang="en-US" sz="340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Þ"/>
            </a:pPr>
            <a:r>
              <a:rPr lang="en-US" sz="3400" smtClean="0">
                <a:latin typeface="Arial" panose="020B0604020202020204" pitchFamily="34" charset="0"/>
                <a:cs typeface="Arial" panose="020B0604020202020204" pitchFamily="34" charset="0"/>
              </a:rPr>
              <a:t>Tổng </a:t>
            </a:r>
            <a:r>
              <a:rPr lang="en-US" sz="3400">
                <a:latin typeface="Arial" panose="020B0604020202020204" pitchFamily="34" charset="0"/>
                <a:cs typeface="Arial" panose="020B0604020202020204" pitchFamily="34" charset="0"/>
              </a:rPr>
              <a:t>cộng mua hết </a:t>
            </a:r>
            <a:r>
              <a:rPr lang="en-US" sz="3400" smtClean="0">
                <a:latin typeface="Arial" panose="020B0604020202020204" pitchFamily="34" charset="0"/>
                <a:cs typeface="Arial" panose="020B0604020202020204" pitchFamily="34" charset="0"/>
              </a:rPr>
              <a:t>150.000đ</a:t>
            </a:r>
          </a:p>
        </p:txBody>
      </p:sp>
      <p:sp>
        <p:nvSpPr>
          <p:cNvPr id="4" name="Rectangle 3"/>
          <p:cNvSpPr/>
          <p:nvPr/>
        </p:nvSpPr>
        <p:spPr>
          <a:xfrm>
            <a:off x="10058400" y="2508399"/>
            <a:ext cx="6849529" cy="7207101"/>
          </a:xfrm>
          <a:prstGeom prst="rect">
            <a:avLst/>
          </a:prstGeom>
        </p:spPr>
        <p:txBody>
          <a:bodyPr wrap="square">
            <a:spAutoFit/>
          </a:bodyPr>
          <a:lstStyle/>
          <a:p>
            <a:pPr algn="just">
              <a:lnSpc>
                <a:spcPct val="150000"/>
              </a:lnSpc>
              <a:spcBef>
                <a:spcPts val="100"/>
              </a:spcBef>
              <a:spcAft>
                <a:spcPts val="100"/>
              </a:spcAft>
            </a:pPr>
            <a:r>
              <a:rPr lang="en-US" sz="3400" b="1">
                <a:solidFill>
                  <a:srgbClr val="FF0000"/>
                </a:solidFill>
                <a:latin typeface="Arial" panose="020B0604020202020204" pitchFamily="34" charset="0"/>
                <a:ea typeface="Times New Roman" panose="02020603050405020304" pitchFamily="18" charset="0"/>
                <a:cs typeface="Arial" panose="020B0604020202020204" pitchFamily="34" charset="0"/>
              </a:rPr>
              <a:t>Phương án 2:</a:t>
            </a:r>
            <a:endParaRPr lang="en-US" sz="3400" b="1">
              <a:solidFill>
                <a:srgbClr val="FF0000"/>
              </a:solidFill>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spcBef>
                <a:spcPts val="100"/>
              </a:spcBef>
              <a:spcAft>
                <a:spcPts val="0"/>
              </a:spcAft>
              <a:buFont typeface="Arial" panose="020B0604020202020204" pitchFamily="34" charset="0"/>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Rau = 16.000 đ</a:t>
            </a:r>
            <a:endParaRPr lang="en-US" sz="34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0"/>
              </a:spcAft>
              <a:buFont typeface="Arial" panose="020B0604020202020204" pitchFamily="34" charset="0"/>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Thịt bò = 0,2 kg x 240.000 đ/kg = 48.000 đ</a:t>
            </a:r>
            <a:endParaRPr lang="en-US" sz="34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0"/>
              </a:spcAft>
              <a:buFont typeface="Arial" panose="020B0604020202020204" pitchFamily="34" charset="0"/>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Đậu phụ = 20.000 đ</a:t>
            </a:r>
            <a:endParaRPr lang="en-US" sz="34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0"/>
              </a:spcAft>
              <a:buFont typeface="Arial" panose="020B0604020202020204" pitchFamily="34" charset="0"/>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Thịt lợn = 0,3 kg x 120.000 đ/kg = 36.000 đ</a:t>
            </a:r>
            <a:endParaRPr lang="en-US" sz="34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100"/>
              </a:spcAft>
              <a:buFont typeface="Arial" panose="020B0604020202020204" pitchFamily="34" charset="0"/>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Trái cây = 30.000 đ</a:t>
            </a:r>
            <a:endParaRPr lang="en-US" sz="3400">
              <a:latin typeface="Arial" panose="020B0604020202020204" pitchFamily="34" charset="0"/>
              <a:ea typeface="Noto Sans Symbols"/>
              <a:cs typeface="Arial" panose="020B0604020202020204" pitchFamily="34" charset="0"/>
            </a:endParaRPr>
          </a:p>
          <a:p>
            <a:pPr marL="685800" indent="-457200" algn="just">
              <a:lnSpc>
                <a:spcPct val="150000"/>
              </a:lnSpc>
              <a:spcBef>
                <a:spcPts val="100"/>
              </a:spcBef>
              <a:spcAft>
                <a:spcPts val="100"/>
              </a:spcAft>
              <a:buFont typeface="Symbol" panose="05050102010706020507" pitchFamily="18" charset="2"/>
              <a:buChar char="Þ"/>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Tổng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cộng 150.000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đ</a:t>
            </a:r>
          </a:p>
        </p:txBody>
      </p:sp>
      <p:sp>
        <p:nvSpPr>
          <p:cNvPr id="11" name="TextBox 10">
            <a:extLst>
              <a:ext uri="{FF2B5EF4-FFF2-40B4-BE49-F238E27FC236}">
                <a16:creationId xmlns:a16="http://schemas.microsoft.com/office/drawing/2014/main" xmlns="" id="{9C0FC8F9-E5DC-4081-8A6B-3DBDF11E25F3}"/>
              </a:ext>
            </a:extLst>
          </p:cNvPr>
          <p:cNvSpPr txBox="1"/>
          <p:nvPr/>
        </p:nvSpPr>
        <p:spPr>
          <a:xfrm>
            <a:off x="0" y="1172170"/>
            <a:ext cx="18288000" cy="923330"/>
          </a:xfrm>
          <a:prstGeom prst="rect">
            <a:avLst/>
          </a:prstGeom>
        </p:spPr>
        <p:txBody>
          <a:bodyPr wrap="square" lIns="0" tIns="0" rIns="0" bIns="0" rtlCol="0" anchor="t">
            <a:spAutoFit/>
          </a:bodyPr>
          <a:lstStyle/>
          <a:p>
            <a:pPr algn="ctr">
              <a:lnSpc>
                <a:spcPts val="7200"/>
              </a:lnSpc>
            </a:pPr>
            <a:r>
              <a:rPr lang="en-US" sz="6200" b="1" smtClean="0">
                <a:latin typeface="Arial" panose="020B0604020202020204" pitchFamily="34" charset="0"/>
                <a:cs typeface="Arial" panose="020B0604020202020204" pitchFamily="34" charset="0"/>
              </a:rPr>
              <a:t>KHỞI ĐỘNG</a:t>
            </a:r>
            <a:endParaRPr lang="en-US" sz="6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9296400" y="2584599"/>
            <a:ext cx="0" cy="69023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807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16" presetClass="entr" presetSubtype="4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Horizontal)">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8" dur="500"/>
                                        <p:tgtEl>
                                          <p:spTgt spid="2">
                                            <p:txEl>
                                              <p:pRg st="1" end="1"/>
                                            </p:txEl>
                                          </p:spTgt>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6" dur="500"/>
                                        <p:tgtEl>
                                          <p:spTgt spid="2">
                                            <p:txEl>
                                              <p:pRg st="3" end="3"/>
                                            </p:txEl>
                                          </p:spTgt>
                                        </p:tgtEl>
                                      </p:cBhvr>
                                    </p:animEffect>
                                  </p:childTnLst>
                                </p:cTn>
                              </p:par>
                            </p:childTnLst>
                          </p:cTn>
                        </p:par>
                        <p:par>
                          <p:cTn id="27" fill="hold">
                            <p:stCondLst>
                              <p:cond delay="1500"/>
                            </p:stCondLst>
                            <p:childTnLst>
                              <p:par>
                                <p:cTn id="28" presetID="14" presetClass="entr" presetSubtype="10" fill="hold" nodeType="after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wipe(left)">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0" dur="500"/>
                                        <p:tgtEl>
                                          <p:spTgt spid="4">
                                            <p:txEl>
                                              <p:pRg st="1" end="1"/>
                                            </p:txEl>
                                          </p:spTgt>
                                        </p:tgtEl>
                                      </p:cBhvr>
                                    </p:animEffect>
                                  </p:childTnLst>
                                </p:cTn>
                              </p:par>
                            </p:childTnLst>
                          </p:cTn>
                        </p:par>
                        <p:par>
                          <p:cTn id="41" fill="hold">
                            <p:stCondLst>
                              <p:cond delay="500"/>
                            </p:stCondLst>
                            <p:childTnLst>
                              <p:par>
                                <p:cTn id="42" presetID="14" presetClass="entr" presetSubtype="10" fill="hold" nodeType="after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4" dur="500"/>
                                        <p:tgtEl>
                                          <p:spTgt spid="4">
                                            <p:txEl>
                                              <p:pRg st="2" end="2"/>
                                            </p:txEl>
                                          </p:spTgt>
                                        </p:tgtEl>
                                      </p:cBhvr>
                                    </p:animEffect>
                                  </p:childTnLst>
                                </p:cTn>
                              </p:par>
                            </p:childTnLst>
                          </p:cTn>
                        </p:par>
                        <p:par>
                          <p:cTn id="45" fill="hold">
                            <p:stCondLst>
                              <p:cond delay="1000"/>
                            </p:stCondLst>
                            <p:childTnLst>
                              <p:par>
                                <p:cTn id="46" presetID="14" presetClass="entr" presetSubtype="10" fill="hold" nodeType="after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8" dur="500"/>
                                        <p:tgtEl>
                                          <p:spTgt spid="4">
                                            <p:txEl>
                                              <p:pRg st="3" end="3"/>
                                            </p:txEl>
                                          </p:spTgt>
                                        </p:tgtEl>
                                      </p:cBhvr>
                                    </p:animEffect>
                                  </p:childTnLst>
                                </p:cTn>
                              </p:par>
                            </p:childTnLst>
                          </p:cTn>
                        </p:par>
                        <p:par>
                          <p:cTn id="49" fill="hold">
                            <p:stCondLst>
                              <p:cond delay="1500"/>
                            </p:stCondLst>
                            <p:childTnLst>
                              <p:par>
                                <p:cTn id="50" presetID="14" presetClass="entr" presetSubtype="10" fill="hold" nodeType="after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2" dur="500"/>
                                        <p:tgtEl>
                                          <p:spTgt spid="4">
                                            <p:txEl>
                                              <p:pRg st="4" end="4"/>
                                            </p:txEl>
                                          </p:spTgt>
                                        </p:tgtEl>
                                      </p:cBhvr>
                                    </p:animEffect>
                                  </p:childTnLst>
                                </p:cTn>
                              </p:par>
                            </p:childTnLst>
                          </p:cTn>
                        </p:par>
                        <p:par>
                          <p:cTn id="53" fill="hold">
                            <p:stCondLst>
                              <p:cond delay="2000"/>
                            </p:stCondLst>
                            <p:childTnLst>
                              <p:par>
                                <p:cTn id="54" presetID="14" presetClass="entr" presetSubtype="10" fill="hold" nodeType="after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randombar(horizontal)">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wipe(left)">
                                      <p:cBhvr>
                                        <p:cTn id="6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85777" y="419099"/>
            <a:ext cx="16516442" cy="9481089"/>
          </a:xfrm>
          <a:prstGeom prst="rect">
            <a:avLst/>
          </a:prstGeom>
        </p:spPr>
      </p:pic>
      <p:sp>
        <p:nvSpPr>
          <p:cNvPr id="3" name="Rectangle 2"/>
          <p:cNvSpPr/>
          <p:nvPr/>
        </p:nvSpPr>
        <p:spPr>
          <a:xfrm>
            <a:off x="1949589" y="2366570"/>
            <a:ext cx="14388818" cy="5586145"/>
          </a:xfrm>
          <a:prstGeom prst="rect">
            <a:avLst/>
          </a:prstGeom>
        </p:spPr>
        <p:txBody>
          <a:bodyPr wrap="square">
            <a:spAutoFit/>
          </a:bodyPr>
          <a:lstStyle/>
          <a:p>
            <a:pPr algn="just">
              <a:lnSpc>
                <a:spcPct val="150000"/>
              </a:lnSpc>
            </a:pPr>
            <a:r>
              <a:rPr lang="en-US" sz="3200" b="1">
                <a:latin typeface="Arial" panose="020B0604020202020204" pitchFamily="34" charset="0"/>
                <a:ea typeface="Times New Roman" panose="02020603050405020304" pitchFamily="18" charset="0"/>
                <a:cs typeface="Arial" panose="020B0604020202020204" pitchFamily="34" charset="0"/>
              </a:rPr>
              <a:t>Trường hợp </a:t>
            </a:r>
            <a:r>
              <a:rPr lang="en-US" sz="3200" b="1" smtClean="0">
                <a:latin typeface="Arial" panose="020B0604020202020204" pitchFamily="34" charset="0"/>
                <a:ea typeface="Times New Roman" panose="02020603050405020304" pitchFamily="18" charset="0"/>
                <a:cs typeface="Arial" panose="020B0604020202020204" pitchFamily="34" charset="0"/>
              </a:rPr>
              <a:t>b</a:t>
            </a:r>
            <a:r>
              <a:rPr lang="en-US" sz="3200" smtClean="0">
                <a:latin typeface="Arial" panose="020B0604020202020204" pitchFamily="34" charset="0"/>
                <a:ea typeface="Times New Roman" panose="02020603050405020304" pitchFamily="18" charset="0"/>
                <a:cs typeface="Arial" panose="020B0604020202020204" pitchFamily="34" charset="0"/>
              </a:rPr>
              <a:t>: </a:t>
            </a:r>
            <a:r>
              <a:rPr lang="en-US" sz="3400" smtClean="0">
                <a:latin typeface="Arial" panose="020B0604020202020204" pitchFamily="34" charset="0"/>
                <a:cs typeface="Arial" panose="020B0604020202020204" pitchFamily="34" charset="0"/>
              </a:rPr>
              <a:t>Đây </a:t>
            </a:r>
            <a:r>
              <a:rPr lang="en-US" sz="3400">
                <a:latin typeface="Arial" panose="020B0604020202020204" pitchFamily="34" charset="0"/>
                <a:cs typeface="Arial" panose="020B0604020202020204" pitchFamily="34" charset="0"/>
              </a:rPr>
              <a:t>là một tình huống giải quyết bài toán chi tiêu. </a:t>
            </a:r>
            <a:endParaRPr lang="en-US" sz="3400" smtClean="0">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US" sz="3400" smtClean="0">
                <a:latin typeface="Arial" panose="020B0604020202020204" pitchFamily="34" charset="0"/>
                <a:cs typeface="Arial" panose="020B0604020202020204" pitchFamily="34" charset="0"/>
              </a:rPr>
              <a:t>Vấn </a:t>
            </a:r>
            <a:r>
              <a:rPr lang="en-US" sz="3400">
                <a:latin typeface="Arial" panose="020B0604020202020204" pitchFamily="34" charset="0"/>
                <a:cs typeface="Arial" panose="020B0604020202020204" pitchFamily="34" charset="0"/>
              </a:rPr>
              <a:t>đề là 200.000 đ mẹ cho để mua sách học tiếng Anh – một khoản thiết yếu. </a:t>
            </a:r>
            <a:endParaRPr lang="en-US" sz="3400" smtClean="0">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US" sz="3400" smtClean="0">
                <a:latin typeface="Arial" panose="020B0604020202020204" pitchFamily="34" charset="0"/>
                <a:cs typeface="Arial" panose="020B0604020202020204" pitchFamily="34" charset="0"/>
              </a:rPr>
              <a:t>Nếu </a:t>
            </a:r>
            <a:r>
              <a:rPr lang="en-US" sz="3400">
                <a:latin typeface="Arial" panose="020B0604020202020204" pitchFamily="34" charset="0"/>
                <a:cs typeface="Arial" panose="020B0604020202020204" pitchFamily="34" charset="0"/>
              </a:rPr>
              <a:t>quyết định mua áo len thì số tiền còn lại là </a:t>
            </a:r>
            <a:r>
              <a:rPr lang="en-US" sz="3400" smtClean="0">
                <a:latin typeface="Arial" panose="020B0604020202020204" pitchFamily="34" charset="0"/>
                <a:cs typeface="Arial" panose="020B0604020202020204" pitchFamily="34" charset="0"/>
              </a:rPr>
              <a:t>50.000đ </a:t>
            </a:r>
            <a:r>
              <a:rPr lang="en-US" sz="3400">
                <a:latin typeface="Arial" panose="020B0604020202020204" pitchFamily="34" charset="0"/>
                <a:cs typeface="Arial" panose="020B0604020202020204" pitchFamily="34" charset="0"/>
              </a:rPr>
              <a:t>không đủ để mua </a:t>
            </a:r>
            <a:r>
              <a:rPr lang="en-US" sz="3400" smtClean="0">
                <a:latin typeface="Arial" panose="020B0604020202020204" pitchFamily="34" charset="0"/>
                <a:cs typeface="Arial" panose="020B0604020202020204" pitchFamily="34" charset="0"/>
              </a:rPr>
              <a:t>sách </a:t>
            </a:r>
            <a:r>
              <a:rPr lang="en-US" sz="3400" smtClean="0">
                <a:latin typeface="Arial" panose="020B0604020202020204" pitchFamily="34" charset="0"/>
                <a:cs typeface="Arial" panose="020B0604020202020204" pitchFamily="34" charset="0"/>
                <a:sym typeface="Symbol" panose="05050102010706020507" pitchFamily="18" charset="2"/>
              </a:rPr>
              <a:t> </a:t>
            </a:r>
            <a:r>
              <a:rPr lang="en-US" sz="3400">
                <a:latin typeface="Arial" panose="020B0604020202020204" pitchFamily="34" charset="0"/>
                <a:cs typeface="Arial" panose="020B0604020202020204" pitchFamily="34" charset="0"/>
                <a:sym typeface="Symbol" panose="05050102010706020507" pitchFamily="18" charset="2"/>
              </a:rPr>
              <a:t>K</a:t>
            </a:r>
            <a:r>
              <a:rPr lang="en-US" sz="3400" smtClean="0">
                <a:latin typeface="Arial" panose="020B0604020202020204" pitchFamily="34" charset="0"/>
                <a:cs typeface="Arial" panose="020B0604020202020204" pitchFamily="34" charset="0"/>
              </a:rPr>
              <a:t>hông </a:t>
            </a:r>
            <a:r>
              <a:rPr lang="en-US" sz="3400">
                <a:latin typeface="Arial" panose="020B0604020202020204" pitchFamily="34" charset="0"/>
                <a:cs typeface="Arial" panose="020B0604020202020204" pitchFamily="34" charset="0"/>
              </a:rPr>
              <a:t>nên mua. </a:t>
            </a:r>
            <a:endParaRPr lang="en-US" sz="3400" smtClean="0">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US" sz="3400" smtClean="0">
                <a:latin typeface="Arial" panose="020B0604020202020204" pitchFamily="34" charset="0"/>
                <a:cs typeface="Arial" panose="020B0604020202020204" pitchFamily="34" charset="0"/>
              </a:rPr>
              <a:t>Nếu </a:t>
            </a:r>
            <a:r>
              <a:rPr lang="en-US" sz="3400">
                <a:latin typeface="Arial" panose="020B0604020202020204" pitchFamily="34" charset="0"/>
                <a:cs typeface="Arial" panose="020B0604020202020204" pitchFamily="34" charset="0"/>
              </a:rPr>
              <a:t>muốn mua phải lên kế hoạch tiết kiệm, kiếm thêm,... khi đủ tiền </a:t>
            </a:r>
            <a:r>
              <a:rPr lang="en-US" sz="3400" smtClean="0">
                <a:latin typeface="Arial" panose="020B0604020202020204" pitchFamily="34" charset="0"/>
                <a:cs typeface="Arial" panose="020B0604020202020204" pitchFamily="34" charset="0"/>
              </a:rPr>
              <a:t>mới </a:t>
            </a:r>
            <a:r>
              <a:rPr lang="en-US" sz="3400">
                <a:latin typeface="Arial" panose="020B0604020202020204" pitchFamily="34" charset="0"/>
                <a:cs typeface="Arial" panose="020B0604020202020204" pitchFamily="34" charset="0"/>
              </a:rPr>
              <a:t>thực </a:t>
            </a:r>
            <a:r>
              <a:rPr lang="en-US" sz="3400" smtClean="0">
                <a:latin typeface="Arial" panose="020B0604020202020204" pitchFamily="34" charset="0"/>
                <a:cs typeface="Arial" panose="020B0604020202020204" pitchFamily="34" charset="0"/>
              </a:rPr>
              <a:t>hiện để không vi </a:t>
            </a:r>
            <a:r>
              <a:rPr lang="en-US" sz="3400">
                <a:latin typeface="Arial" panose="020B0604020202020204" pitchFamily="34" charset="0"/>
                <a:cs typeface="Arial" panose="020B0604020202020204" pitchFamily="34" charset="0"/>
              </a:rPr>
              <a:t>phạm nguyên tắc chi vượt quá nguồn thu</a:t>
            </a:r>
            <a:r>
              <a:rPr lang="en-US" sz="3400" smtClean="0">
                <a:latin typeface="Arial" panose="020B0604020202020204" pitchFamily="34" charset="0"/>
                <a:cs typeface="Arial" panose="020B0604020202020204" pitchFamily="34" charset="0"/>
              </a:rPr>
              <a:t>.</a:t>
            </a:r>
            <a:endParaRPr lang="en-US" sz="3400">
              <a:latin typeface="Arial" panose="020B0604020202020204" pitchFamily="34" charset="0"/>
              <a:cs typeface="Arial" panose="020B0604020202020204" pitchFamily="34" charset="0"/>
            </a:endParaRPr>
          </a:p>
        </p:txBody>
      </p:sp>
      <p:pic>
        <p:nvPicPr>
          <p:cNvPr id="12"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66241">
            <a:off x="16562934" y="346204"/>
            <a:ext cx="1291832" cy="1622163"/>
          </a:xfrm>
          <a:prstGeom prst="rect">
            <a:avLst/>
          </a:prstGeom>
        </p:spPr>
      </p:pic>
      <p:pic>
        <p:nvPicPr>
          <p:cNvPr id="15" name="Picture 10">
            <a:extLst>
              <a:ext uri="{FF2B5EF4-FFF2-40B4-BE49-F238E27FC236}">
                <a16:creationId xmlns:a16="http://schemas.microsoft.com/office/drawing/2014/main" xmlns=""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4604" flipH="1">
            <a:off x="156141" y="8724369"/>
            <a:ext cx="2423484" cy="1083958"/>
          </a:xfrm>
          <a:prstGeom prst="rect">
            <a:avLst/>
          </a:prstGeom>
        </p:spPr>
      </p:pic>
    </p:spTree>
    <p:extLst>
      <p:ext uri="{BB962C8B-B14F-4D97-AF65-F5344CB8AC3E}">
        <p14:creationId xmlns:p14="http://schemas.microsoft.com/office/powerpoint/2010/main" val="144072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par>
                          <p:cTn id="18" fill="hold">
                            <p:stCondLst>
                              <p:cond delay="1500"/>
                            </p:stCondLst>
                            <p:childTnLst>
                              <p:par>
                                <p:cTn id="19" presetID="9"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3259">
            <a:off x="529578" y="338519"/>
            <a:ext cx="17300069" cy="9765003"/>
          </a:xfrm>
          <a:prstGeom prst="rect">
            <a:avLst/>
          </a:prstGeom>
        </p:spPr>
      </p:pic>
      <p:pic>
        <p:nvPicPr>
          <p:cNvPr id="14" name="Picture 5"/>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8333"/>
          <a:stretch/>
        </p:blipFill>
        <p:spPr>
          <a:xfrm rot="10800000">
            <a:off x="14392560" y="0"/>
            <a:ext cx="3971640" cy="952500"/>
          </a:xfrm>
          <a:prstGeom prst="rect">
            <a:avLst/>
          </a:prstGeom>
        </p:spPr>
      </p:pic>
      <p:pic>
        <p:nvPicPr>
          <p:cNvPr id="15" name="Picture 5"/>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8333"/>
          <a:stretch/>
        </p:blipFill>
        <p:spPr>
          <a:xfrm rot="10800000" flipH="1">
            <a:off x="-76200" y="-2"/>
            <a:ext cx="3938037" cy="952501"/>
          </a:xfrm>
          <a:prstGeom prst="rect">
            <a:avLst/>
          </a:prstGeom>
        </p:spPr>
      </p:pic>
      <p:sp>
        <p:nvSpPr>
          <p:cNvPr id="12" name="TextBox 18">
            <a:extLst>
              <a:ext uri="{FF2B5EF4-FFF2-40B4-BE49-F238E27FC236}">
                <a16:creationId xmlns:a16="http://schemas.microsoft.com/office/drawing/2014/main" xmlns="" id="{90670B90-96B2-3059-C472-768521E0AEDE}"/>
              </a:ext>
            </a:extLst>
          </p:cNvPr>
          <p:cNvSpPr txBox="1"/>
          <p:nvPr/>
        </p:nvSpPr>
        <p:spPr>
          <a:xfrm>
            <a:off x="3534035" y="983927"/>
            <a:ext cx="11219929" cy="959173"/>
          </a:xfrm>
          <a:prstGeom prst="rect">
            <a:avLst/>
          </a:prstGeom>
        </p:spPr>
        <p:txBody>
          <a:bodyPr lIns="0" tIns="0" rIns="0" bIns="0" rtlCol="0" anchor="ctr">
            <a:spAutoFit/>
          </a:bodyPr>
          <a:lstStyle/>
          <a:p>
            <a:pPr marL="0" lvl="0" indent="0" algn="ctr">
              <a:spcBef>
                <a:spcPct val="0"/>
              </a:spcBef>
            </a:pPr>
            <a:r>
              <a:rPr lang="en-US" sz="6200" b="1" smtClean="0">
                <a:latin typeface="Arial" panose="020B0604020202020204" pitchFamily="34" charset="0"/>
                <a:cs typeface="Arial" panose="020B0604020202020204" pitchFamily="34" charset="0"/>
              </a:rPr>
              <a:t>VẬN DỤNG</a:t>
            </a:r>
            <a:endParaRPr lang="en-US" sz="6200" b="1" dirty="0">
              <a:latin typeface="Arial" panose="020B0604020202020204" pitchFamily="34" charset="0"/>
              <a:cs typeface="Arial" panose="020B0604020202020204" pitchFamily="34" charset="0"/>
            </a:endParaRPr>
          </a:p>
        </p:txBody>
      </p:sp>
      <p:grpSp>
        <p:nvGrpSpPr>
          <p:cNvPr id="13" name="Group 12"/>
          <p:cNvGrpSpPr/>
          <p:nvPr/>
        </p:nvGrpSpPr>
        <p:grpSpPr>
          <a:xfrm>
            <a:off x="1905424" y="2609065"/>
            <a:ext cx="14548375" cy="2342023"/>
            <a:chOff x="1817945" y="-433697"/>
            <a:chExt cx="14548375" cy="2342023"/>
          </a:xfrm>
          <a:solidFill>
            <a:schemeClr val="bg1"/>
          </a:solidFill>
        </p:grpSpPr>
        <p:grpSp>
          <p:nvGrpSpPr>
            <p:cNvPr id="16" name="Group 15"/>
            <p:cNvGrpSpPr/>
            <p:nvPr/>
          </p:nvGrpSpPr>
          <p:grpSpPr>
            <a:xfrm>
              <a:off x="2501510" y="-433697"/>
              <a:ext cx="13864810" cy="2342023"/>
              <a:chOff x="11458367" y="-875894"/>
              <a:chExt cx="13864810" cy="2342023"/>
            </a:xfrm>
            <a:grpFill/>
          </p:grpSpPr>
          <p:sp>
            <p:nvSpPr>
              <p:cNvPr id="19" name="Freeform 3"/>
              <p:cNvSpPr/>
              <p:nvPr/>
            </p:nvSpPr>
            <p:spPr>
              <a:xfrm>
                <a:off x="11458367" y="-875894"/>
                <a:ext cx="13864810" cy="2342023"/>
              </a:xfrm>
              <a:custGeom>
                <a:avLst/>
                <a:gdLst/>
                <a:ahLst/>
                <a:cxnLst/>
                <a:rect l="l" t="t" r="r" b="b"/>
                <a:pathLst>
                  <a:path w="4274726" h="2167467">
                    <a:moveTo>
                      <a:pt x="20034" y="0"/>
                    </a:moveTo>
                    <a:lnTo>
                      <a:pt x="4254692" y="0"/>
                    </a:lnTo>
                    <a:cubicBezTo>
                      <a:pt x="4265756" y="0"/>
                      <a:pt x="4274726" y="8969"/>
                      <a:pt x="4274726" y="20034"/>
                    </a:cubicBezTo>
                    <a:lnTo>
                      <a:pt x="4274726" y="2147433"/>
                    </a:lnTo>
                    <a:cubicBezTo>
                      <a:pt x="4274726" y="2158497"/>
                      <a:pt x="4265756" y="2167467"/>
                      <a:pt x="4254692" y="2167467"/>
                    </a:cubicBezTo>
                    <a:lnTo>
                      <a:pt x="20034" y="2167467"/>
                    </a:lnTo>
                    <a:cubicBezTo>
                      <a:pt x="14721" y="2167467"/>
                      <a:pt x="9625" y="2165356"/>
                      <a:pt x="5868" y="2161599"/>
                    </a:cubicBezTo>
                    <a:cubicBezTo>
                      <a:pt x="2111" y="2157842"/>
                      <a:pt x="0" y="2152746"/>
                      <a:pt x="0" y="2147433"/>
                    </a:cubicBezTo>
                    <a:lnTo>
                      <a:pt x="0" y="20034"/>
                    </a:lnTo>
                    <a:cubicBezTo>
                      <a:pt x="0" y="8969"/>
                      <a:pt x="8969" y="0"/>
                      <a:pt x="20034" y="0"/>
                    </a:cubicBezTo>
                    <a:close/>
                  </a:path>
                </a:pathLst>
              </a:custGeom>
              <a:solidFill>
                <a:schemeClr val="bg1"/>
              </a:solidFill>
              <a:ln>
                <a:noFill/>
              </a:ln>
              <a:effectLst>
                <a:outerShdw blurRad="50800" dist="38100" dir="2700000" algn="tl" rotWithShape="0">
                  <a:prstClr val="black">
                    <a:alpha val="40000"/>
                  </a:prstClr>
                </a:outerShdw>
              </a:effectLst>
            </p:spPr>
          </p:sp>
          <p:sp>
            <p:nvSpPr>
              <p:cNvPr id="23" name="TextBox 22">
                <a:extLst>
                  <a:ext uri="{FF2B5EF4-FFF2-40B4-BE49-F238E27FC236}">
                    <a16:creationId xmlns:a16="http://schemas.microsoft.com/office/drawing/2014/main" xmlns="" id="{997DC516-ED6E-49D9-702D-658F0B32E7A9}"/>
                  </a:ext>
                </a:extLst>
              </p:cNvPr>
              <p:cNvSpPr txBox="1"/>
              <p:nvPr/>
            </p:nvSpPr>
            <p:spPr>
              <a:xfrm>
                <a:off x="12988858" y="-582046"/>
                <a:ext cx="11959135" cy="1754326"/>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Em hãy lập và thực hiện kế hoạch để khắc phục thói quen chi tiêu chưa hợp </a:t>
                </a:r>
                <a:r>
                  <a:rPr lang="en-US" sz="3600" smtClean="0">
                    <a:latin typeface="Arial" panose="020B0604020202020204" pitchFamily="34" charset="0"/>
                    <a:cs typeface="Arial" panose="020B0604020202020204" pitchFamily="34" charset="0"/>
                  </a:rPr>
                  <a:t>lí.</a:t>
                </a:r>
                <a:endParaRPr lang="en-US" sz="3600">
                  <a:latin typeface="Arial" panose="020B0604020202020204" pitchFamily="34" charset="0"/>
                  <a:cs typeface="Arial" panose="020B0604020202020204" pitchFamily="34" charset="0"/>
                </a:endParaRPr>
              </a:p>
            </p:txBody>
          </p:sp>
        </p:grpSp>
        <p:pic>
          <p:nvPicPr>
            <p:cNvPr id="17" name="Picture 16"/>
            <p:cNvPicPr>
              <a:picLocks noChangeAspect="1"/>
            </p:cNvPicPr>
            <p:nvPr/>
          </p:nvPicPr>
          <p:blipFill>
            <a:blip r:embed="rId7"/>
            <a:srcRect/>
            <a:stretch>
              <a:fillRect/>
            </a:stretch>
          </p:blipFill>
          <p:spPr>
            <a:xfrm>
              <a:off x="1817945" y="-243888"/>
              <a:ext cx="1820130" cy="1962404"/>
            </a:xfrm>
            <a:prstGeom prst="rect">
              <a:avLst/>
            </a:prstGeom>
            <a:noFill/>
          </p:spPr>
        </p:pic>
      </p:grpSp>
      <p:pic>
        <p:nvPicPr>
          <p:cNvPr id="8194" name="Picture 2" descr="https://o.remove.bg/downloads/e23d2bda-a85e-4d29-ab50-0a5f41ffe446/image-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5941" y="5343801"/>
            <a:ext cx="6827342" cy="4666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813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barn(inVertical)">
                                      <p:cBhvr>
                                        <p:cTn id="1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3259">
            <a:off x="529578" y="338519"/>
            <a:ext cx="17300069" cy="9765003"/>
          </a:xfrm>
          <a:prstGeom prst="rect">
            <a:avLst/>
          </a:prstGeom>
        </p:spPr>
      </p:pic>
      <p:pic>
        <p:nvPicPr>
          <p:cNvPr id="14" name="Picture 5"/>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8333"/>
          <a:stretch/>
        </p:blipFill>
        <p:spPr>
          <a:xfrm rot="10800000">
            <a:off x="14392560" y="0"/>
            <a:ext cx="3971640" cy="952500"/>
          </a:xfrm>
          <a:prstGeom prst="rect">
            <a:avLst/>
          </a:prstGeom>
        </p:spPr>
      </p:pic>
      <p:pic>
        <p:nvPicPr>
          <p:cNvPr id="15" name="Picture 5"/>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8333"/>
          <a:stretch/>
        </p:blipFill>
        <p:spPr>
          <a:xfrm rot="10800000" flipH="1">
            <a:off x="-76200" y="-2"/>
            <a:ext cx="3938037" cy="952501"/>
          </a:xfrm>
          <a:prstGeom prst="rect">
            <a:avLst/>
          </a:prstGeom>
        </p:spPr>
      </p:pic>
      <p:sp>
        <p:nvSpPr>
          <p:cNvPr id="12" name="TextBox 18">
            <a:extLst>
              <a:ext uri="{FF2B5EF4-FFF2-40B4-BE49-F238E27FC236}">
                <a16:creationId xmlns:a16="http://schemas.microsoft.com/office/drawing/2014/main" xmlns="" id="{90670B90-96B2-3059-C472-768521E0AEDE}"/>
              </a:ext>
            </a:extLst>
          </p:cNvPr>
          <p:cNvSpPr txBox="1"/>
          <p:nvPr/>
        </p:nvSpPr>
        <p:spPr>
          <a:xfrm>
            <a:off x="3534035" y="983927"/>
            <a:ext cx="11219929" cy="959173"/>
          </a:xfrm>
          <a:prstGeom prst="rect">
            <a:avLst/>
          </a:prstGeom>
        </p:spPr>
        <p:txBody>
          <a:bodyPr lIns="0" tIns="0" rIns="0" bIns="0" rtlCol="0" anchor="ctr">
            <a:spAutoFit/>
          </a:bodyPr>
          <a:lstStyle/>
          <a:p>
            <a:pPr marL="0" lvl="0" indent="0" algn="ctr">
              <a:spcBef>
                <a:spcPct val="0"/>
              </a:spcBef>
            </a:pPr>
            <a:r>
              <a:rPr lang="en-US" sz="6200" b="1" smtClean="0">
                <a:latin typeface="Arial" panose="020B0604020202020204" pitchFamily="34" charset="0"/>
                <a:cs typeface="Arial" panose="020B0604020202020204" pitchFamily="34" charset="0"/>
              </a:rPr>
              <a:t>VẬN DỤNG</a:t>
            </a:r>
            <a:endParaRPr lang="en-US" sz="6200" b="1" dirty="0">
              <a:latin typeface="Arial" panose="020B0604020202020204" pitchFamily="34" charset="0"/>
              <a:cs typeface="Arial" panose="020B0604020202020204" pitchFamily="34" charset="0"/>
            </a:endParaRPr>
          </a:p>
        </p:txBody>
      </p:sp>
      <p:sp>
        <p:nvSpPr>
          <p:cNvPr id="3" name="Rectangle 2"/>
          <p:cNvSpPr/>
          <p:nvPr/>
        </p:nvSpPr>
        <p:spPr>
          <a:xfrm>
            <a:off x="1767967" y="2513564"/>
            <a:ext cx="14823289" cy="615553"/>
          </a:xfrm>
          <a:prstGeom prst="rect">
            <a:avLst/>
          </a:prstGeom>
        </p:spPr>
        <p:txBody>
          <a:bodyPr wrap="none">
            <a:spAutoFit/>
          </a:bodyPr>
          <a:lstStyle/>
          <a:p>
            <a:pPr algn="ctr">
              <a:spcBef>
                <a:spcPts val="100"/>
              </a:spcBef>
              <a:spcAft>
                <a:spcPts val="100"/>
              </a:spcAft>
            </a:pPr>
            <a:r>
              <a:rPr lang="en-US" sz="3400" b="1">
                <a:solidFill>
                  <a:schemeClr val="tx2"/>
                </a:solidFill>
                <a:latin typeface="Arial" panose="020B0604020202020204" pitchFamily="34" charset="0"/>
                <a:ea typeface="Times New Roman" panose="02020603050405020304" pitchFamily="18" charset="0"/>
                <a:cs typeface="Arial" panose="020B0604020202020204" pitchFamily="34" charset="0"/>
              </a:rPr>
              <a:t>Em hãy viết bài chia sẻ về một thói quen chi tiêu hợp lí mà em tâm </a:t>
            </a:r>
            <a:r>
              <a:rPr lang="en-US" sz="3400" b="1" smtClean="0">
                <a:solidFill>
                  <a:schemeClr val="tx2"/>
                </a:solidFill>
                <a:latin typeface="Arial" panose="020B0604020202020204" pitchFamily="34" charset="0"/>
                <a:ea typeface="Times New Roman" panose="02020603050405020304" pitchFamily="18" charset="0"/>
                <a:cs typeface="Arial" panose="020B0604020202020204" pitchFamily="34" charset="0"/>
              </a:rPr>
              <a:t>đắc</a:t>
            </a:r>
            <a:endParaRPr lang="en-US" sz="34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Google Shape;48;p2">
            <a:extLst>
              <a:ext uri="{FF2B5EF4-FFF2-40B4-BE49-F238E27FC236}">
                <a16:creationId xmlns:a16="http://schemas.microsoft.com/office/drawing/2014/main" xmlns="" id="{9DBD9659-E745-8D27-3620-40FE0A24A15C}"/>
              </a:ext>
            </a:extLst>
          </p:cNvPr>
          <p:cNvSpPr/>
          <p:nvPr/>
        </p:nvSpPr>
        <p:spPr>
          <a:xfrm>
            <a:off x="1600200" y="3734836"/>
            <a:ext cx="7086600" cy="2438400"/>
          </a:xfrm>
          <a:prstGeom prst="roundRect">
            <a:avLst/>
          </a:prstGeom>
          <a:solidFill>
            <a:schemeClr val="bg1"/>
          </a:solidFill>
          <a:ln w="38100" cap="flat" cmpd="sng">
            <a:solidFill>
              <a:schemeClr val="accent4"/>
            </a:solidFill>
            <a:prstDash val="dash"/>
            <a:round/>
            <a:headEnd type="none" w="sm" len="sm"/>
            <a:tailEnd type="none" w="sm" len="sm"/>
          </a:ln>
          <a:effectLst/>
        </p:spPr>
        <p:txBody>
          <a:bodyPr spcFirstLastPara="1" wrap="square" lIns="144000" tIns="72000" rIns="144000" bIns="144000" anchor="ctr" anchorCtr="0">
            <a:noAutofit/>
          </a:bodyPr>
          <a:lstStyle/>
          <a:p>
            <a:pPr algn="just"/>
            <a:r>
              <a:rPr lang="en-US" sz="3400">
                <a:latin typeface="Arial" panose="020B0604020202020204" pitchFamily="34" charset="0"/>
                <a:cs typeface="Arial" panose="020B0604020202020204" pitchFamily="34" charset="0"/>
              </a:rPr>
              <a:t>Thói quen chi tiêu hợp lí đó là gì?</a:t>
            </a:r>
          </a:p>
        </p:txBody>
      </p:sp>
      <p:sp>
        <p:nvSpPr>
          <p:cNvPr id="20" name="Google Shape;48;p2">
            <a:extLst>
              <a:ext uri="{FF2B5EF4-FFF2-40B4-BE49-F238E27FC236}">
                <a16:creationId xmlns:a16="http://schemas.microsoft.com/office/drawing/2014/main" xmlns="" id="{9DBD9659-E745-8D27-3620-40FE0A24A15C}"/>
              </a:ext>
            </a:extLst>
          </p:cNvPr>
          <p:cNvSpPr/>
          <p:nvPr/>
        </p:nvSpPr>
        <p:spPr>
          <a:xfrm>
            <a:off x="9587552" y="3734836"/>
            <a:ext cx="7086600" cy="2438400"/>
          </a:xfrm>
          <a:prstGeom prst="roundRect">
            <a:avLst/>
          </a:prstGeom>
          <a:solidFill>
            <a:schemeClr val="bg1"/>
          </a:solidFill>
          <a:ln w="38100" cap="flat" cmpd="sng">
            <a:solidFill>
              <a:schemeClr val="accent4"/>
            </a:solidFill>
            <a:prstDash val="dash"/>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400">
                <a:latin typeface="Arial" panose="020B0604020202020204" pitchFamily="34" charset="0"/>
                <a:cs typeface="Arial" panose="020B0604020202020204" pitchFamily="34" charset="0"/>
              </a:rPr>
              <a:t>Em đã thực hiện nó được bao lâu? Ở hoàn cảnh, điều kiện nào?</a:t>
            </a:r>
          </a:p>
        </p:txBody>
      </p:sp>
      <p:sp>
        <p:nvSpPr>
          <p:cNvPr id="21" name="Google Shape;48;p2">
            <a:extLst>
              <a:ext uri="{FF2B5EF4-FFF2-40B4-BE49-F238E27FC236}">
                <a16:creationId xmlns:a16="http://schemas.microsoft.com/office/drawing/2014/main" xmlns="" id="{9DBD9659-E745-8D27-3620-40FE0A24A15C}"/>
              </a:ext>
            </a:extLst>
          </p:cNvPr>
          <p:cNvSpPr/>
          <p:nvPr/>
        </p:nvSpPr>
        <p:spPr>
          <a:xfrm>
            <a:off x="1600200" y="6743700"/>
            <a:ext cx="7086600" cy="2438400"/>
          </a:xfrm>
          <a:prstGeom prst="roundRect">
            <a:avLst/>
          </a:prstGeom>
          <a:solidFill>
            <a:schemeClr val="bg1"/>
          </a:solidFill>
          <a:ln w="38100" cap="flat" cmpd="sng">
            <a:solidFill>
              <a:schemeClr val="accent4"/>
            </a:solidFill>
            <a:prstDash val="dash"/>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400">
                <a:latin typeface="Arial" panose="020B0604020202020204" pitchFamily="34" charset="0"/>
                <a:cs typeface="Arial" panose="020B0604020202020204" pitchFamily="34" charset="0"/>
              </a:rPr>
              <a:t>Thói quen đó đã giúp em thay đổi cách chi tiêu như thế nào? Lợi ích của nó?</a:t>
            </a:r>
          </a:p>
        </p:txBody>
      </p:sp>
      <p:sp>
        <p:nvSpPr>
          <p:cNvPr id="22" name="Google Shape;48;p2">
            <a:extLst>
              <a:ext uri="{FF2B5EF4-FFF2-40B4-BE49-F238E27FC236}">
                <a16:creationId xmlns:a16="http://schemas.microsoft.com/office/drawing/2014/main" xmlns="" id="{9DBD9659-E745-8D27-3620-40FE0A24A15C}"/>
              </a:ext>
            </a:extLst>
          </p:cNvPr>
          <p:cNvSpPr/>
          <p:nvPr/>
        </p:nvSpPr>
        <p:spPr>
          <a:xfrm>
            <a:off x="9601200" y="6739719"/>
            <a:ext cx="7086600" cy="2438400"/>
          </a:xfrm>
          <a:prstGeom prst="roundRect">
            <a:avLst/>
          </a:prstGeom>
          <a:solidFill>
            <a:schemeClr val="bg1"/>
          </a:solidFill>
          <a:ln w="38100" cap="flat" cmpd="sng">
            <a:solidFill>
              <a:schemeClr val="accent4"/>
            </a:solidFill>
            <a:prstDash val="dash"/>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400">
                <a:latin typeface="Arial" panose="020B0604020202020204" pitchFamily="34" charset="0"/>
                <a:cs typeface="Arial" panose="020B0604020202020204" pitchFamily="34" charset="0"/>
              </a:rPr>
              <a:t>Em sẽ làm gì để duy trì thói quen đó?</a:t>
            </a:r>
          </a:p>
        </p:txBody>
      </p:sp>
    </p:spTree>
    <p:extLst>
      <p:ext uri="{BB962C8B-B14F-4D97-AF65-F5344CB8AC3E}">
        <p14:creationId xmlns:p14="http://schemas.microsoft.com/office/powerpoint/2010/main" val="3925267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downLeft)">
                                      <p:cBhvr>
                                        <p:cTn id="12" dur="500"/>
                                        <p:tgtEl>
                                          <p:spTgt spid="18"/>
                                        </p:tgtEl>
                                      </p:cBhvr>
                                    </p:animEffect>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strips(downLeft)">
                                      <p:cBhvr>
                                        <p:cTn id="16" dur="500"/>
                                        <p:tgtEl>
                                          <p:spTgt spid="20"/>
                                        </p:tgtEl>
                                      </p:cBhvr>
                                    </p:animEffect>
                                  </p:childTnLst>
                                </p:cTn>
                              </p:par>
                            </p:childTnLst>
                          </p:cTn>
                        </p:par>
                        <p:par>
                          <p:cTn id="17" fill="hold">
                            <p:stCondLst>
                              <p:cond delay="1000"/>
                            </p:stCondLst>
                            <p:childTnLst>
                              <p:par>
                                <p:cTn id="18" presetID="18" presetClass="entr" presetSubtype="12"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trips(downLeft)">
                                      <p:cBhvr>
                                        <p:cTn id="20" dur="500"/>
                                        <p:tgtEl>
                                          <p:spTgt spid="21"/>
                                        </p:tgtEl>
                                      </p:cBhvr>
                                    </p:animEffect>
                                  </p:childTnLst>
                                </p:cTn>
                              </p:par>
                            </p:childTnLst>
                          </p:cTn>
                        </p:par>
                        <p:par>
                          <p:cTn id="21" fill="hold">
                            <p:stCondLst>
                              <p:cond delay="1500"/>
                            </p:stCondLst>
                            <p:childTnLst>
                              <p:par>
                                <p:cTn id="22" presetID="18" presetClass="entr" presetSubtype="12"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trips(downLeft)">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20" grpId="0" animBg="1"/>
      <p:bldP spid="21"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3206682" y="2432666"/>
            <a:ext cx="11583232" cy="7082911"/>
            <a:chOff x="2894768" y="2358545"/>
            <a:chExt cx="12498457" cy="7082911"/>
          </a:xfrm>
        </p:grpSpPr>
        <p:pic>
          <p:nvPicPr>
            <p:cNvPr id="10" name="Picture 3">
              <a:extLst>
                <a:ext uri="{FF2B5EF4-FFF2-40B4-BE49-F238E27FC236}">
                  <a16:creationId xmlns:a16="http://schemas.microsoft.com/office/drawing/2014/main" xmlns="" id="{84CC250F-90D4-41D7-9395-7A2085DEC1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4112"/>
            <a:stretch>
              <a:fillRect/>
            </a:stretch>
          </p:blipFill>
          <p:spPr>
            <a:xfrm rot="5400000">
              <a:off x="5852020" y="-99750"/>
              <a:ext cx="6583954" cy="12498457"/>
            </a:xfrm>
            <a:prstGeom prst="rect">
              <a:avLst/>
            </a:prstGeom>
          </p:spPr>
        </p:pic>
        <p:pic>
          <p:nvPicPr>
            <p:cNvPr id="11" name="Picture 4">
              <a:extLst>
                <a:ext uri="{FF2B5EF4-FFF2-40B4-BE49-F238E27FC236}">
                  <a16:creationId xmlns:a16="http://schemas.microsoft.com/office/drawing/2014/main" xmlns="" id="{F85551AF-54FD-4F6F-91CA-DB35746CC2A6}"/>
                </a:ext>
              </a:extLst>
            </p:cNvPr>
            <p:cNvPicPr>
              <a:picLocks noChangeAspect="1"/>
            </p:cNvPicPr>
            <p:nvPr/>
          </p:nvPicPr>
          <p:blipFill>
            <a:blip r:embed="rId4">
              <a:alphaModFix amt="73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54577" y="2358545"/>
              <a:ext cx="2978840" cy="997912"/>
            </a:xfrm>
            <a:prstGeom prst="rect">
              <a:avLst/>
            </a:prstGeom>
          </p:spPr>
        </p:pic>
      </p:grpSp>
      <p:pic>
        <p:nvPicPr>
          <p:cNvPr id="12" name="Picture 5">
            <a:extLst>
              <a:ext uri="{FF2B5EF4-FFF2-40B4-BE49-F238E27FC236}">
                <a16:creationId xmlns:a16="http://schemas.microsoft.com/office/drawing/2014/main" xmlns="" id="{D9FB970E-B216-4307-B3DF-C118B0C720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89933">
            <a:off x="161139" y="4594789"/>
            <a:ext cx="1516089" cy="1328645"/>
          </a:xfrm>
          <a:prstGeom prst="rect">
            <a:avLst/>
          </a:prstGeom>
        </p:spPr>
      </p:pic>
      <p:pic>
        <p:nvPicPr>
          <p:cNvPr id="15" name="Picture 15">
            <a:extLst>
              <a:ext uri="{FF2B5EF4-FFF2-40B4-BE49-F238E27FC236}">
                <a16:creationId xmlns:a16="http://schemas.microsoft.com/office/drawing/2014/main" xmlns="" id="{892BBF96-A1F8-4F1C-9EEB-1FA4C8C9B9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801600" y="8133800"/>
            <a:ext cx="4073528" cy="1962700"/>
          </a:xfrm>
          <a:prstGeom prst="rect">
            <a:avLst/>
          </a:prstGeom>
        </p:spPr>
      </p:pic>
      <p:pic>
        <p:nvPicPr>
          <p:cNvPr id="16" name="Picture 7">
            <a:extLst>
              <a:ext uri="{FF2B5EF4-FFF2-40B4-BE49-F238E27FC236}">
                <a16:creationId xmlns:a16="http://schemas.microsoft.com/office/drawing/2014/main" xmlns="" id="{19D43D4E-9FD5-499D-BF36-D5DC88A0D2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62257" y="-486273"/>
            <a:ext cx="2825743" cy="2676749"/>
          </a:xfrm>
          <a:prstGeom prst="rect">
            <a:avLst/>
          </a:prstGeom>
        </p:spPr>
      </p:pic>
      <p:pic>
        <p:nvPicPr>
          <p:cNvPr id="17" name="Picture 9">
            <a:extLst>
              <a:ext uri="{FF2B5EF4-FFF2-40B4-BE49-F238E27FC236}">
                <a16:creationId xmlns:a16="http://schemas.microsoft.com/office/drawing/2014/main" xmlns="" id="{5CF11CEB-BA03-43C0-A6EB-FD2D1835474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72088">
            <a:off x="16693132" y="4096501"/>
            <a:ext cx="1996615" cy="1099954"/>
          </a:xfrm>
          <a:prstGeom prst="rect">
            <a:avLst/>
          </a:prstGeom>
        </p:spPr>
      </p:pic>
      <p:pic>
        <p:nvPicPr>
          <p:cNvPr id="18" name="Picture 6">
            <a:extLst>
              <a:ext uri="{FF2B5EF4-FFF2-40B4-BE49-F238E27FC236}">
                <a16:creationId xmlns:a16="http://schemas.microsoft.com/office/drawing/2014/main" xmlns="" id="{F4C24FF4-3ED7-4ABD-82D5-DB7F24668E7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455682" y="7240758"/>
            <a:ext cx="3662364" cy="3723290"/>
          </a:xfrm>
          <a:prstGeom prst="rect">
            <a:avLst/>
          </a:prstGeom>
        </p:spPr>
      </p:pic>
      <p:pic>
        <p:nvPicPr>
          <p:cNvPr id="13" name="Picture 6"/>
          <p:cNvPicPr>
            <a:picLocks noChangeAspect="1"/>
          </p:cNvPicPr>
          <p:nvPr/>
        </p:nvPicPr>
        <p:blipFill>
          <a:blip r:embed="rId16">
            <a:biLevel thresh="50000"/>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886200" y="510010"/>
            <a:ext cx="728523" cy="1312654"/>
          </a:xfrm>
          <a:prstGeom prst="rect">
            <a:avLst/>
          </a:prstGeom>
        </p:spPr>
      </p:pic>
      <p:pic>
        <p:nvPicPr>
          <p:cNvPr id="14" name="Picture 16"/>
          <p:cNvPicPr>
            <a:picLocks noChangeAspect="1"/>
          </p:cNvPicPr>
          <p:nvPr/>
        </p:nvPicPr>
        <p:blipFill>
          <a:blip r:embed="rId16">
            <a:biLevel thresh="50000"/>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t="66267" r="53690"/>
          <a:stretch>
            <a:fillRect/>
          </a:stretch>
        </p:blipFill>
        <p:spPr>
          <a:xfrm>
            <a:off x="13987460" y="736065"/>
            <a:ext cx="642940" cy="843828"/>
          </a:xfrm>
          <a:prstGeom prst="rect">
            <a:avLst/>
          </a:prstGeom>
        </p:spPr>
      </p:pic>
      <p:sp>
        <p:nvSpPr>
          <p:cNvPr id="19" name="TextBox 15"/>
          <p:cNvSpPr txBox="1"/>
          <p:nvPr/>
        </p:nvSpPr>
        <p:spPr>
          <a:xfrm>
            <a:off x="4691751" y="752442"/>
            <a:ext cx="9353726" cy="962058"/>
          </a:xfrm>
          <a:prstGeom prst="rect">
            <a:avLst/>
          </a:prstGeom>
        </p:spPr>
        <p:txBody>
          <a:bodyPr lIns="0" tIns="0" rIns="0" bIns="0" rtlCol="0" anchor="t">
            <a:spAutoFit/>
          </a:bodyPr>
          <a:lstStyle/>
          <a:p>
            <a:pPr algn="ctr">
              <a:lnSpc>
                <a:spcPts val="8000"/>
              </a:lnSpc>
            </a:pPr>
            <a:r>
              <a:rPr lang="en-US" sz="6500" b="1" smtClean="0">
                <a:solidFill>
                  <a:schemeClr val="tx2"/>
                </a:solidFill>
                <a:latin typeface="Arial" panose="020B0604020202020204" pitchFamily="34" charset="0"/>
                <a:cs typeface="Arial" panose="020B0604020202020204" pitchFamily="34" charset="0"/>
              </a:rPr>
              <a:t>HƯỚNG DẪN VỀ NHÀ</a:t>
            </a:r>
            <a:endParaRPr lang="en-US" sz="6500" b="1" dirty="0">
              <a:solidFill>
                <a:schemeClr val="tx2"/>
              </a:solidFill>
              <a:latin typeface="Arial" panose="020B0604020202020204" pitchFamily="34" charset="0"/>
              <a:cs typeface="Arial" panose="020B0604020202020204" pitchFamily="34" charset="0"/>
            </a:endParaRPr>
          </a:p>
        </p:txBody>
      </p:sp>
      <p:sp>
        <p:nvSpPr>
          <p:cNvPr id="23" name="Rectangle 22"/>
          <p:cNvSpPr/>
          <p:nvPr/>
        </p:nvSpPr>
        <p:spPr>
          <a:xfrm>
            <a:off x="4038600" y="3924300"/>
            <a:ext cx="10101260" cy="4524315"/>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en-US" sz="3200">
                <a:latin typeface="Arial" panose="020B0604020202020204" pitchFamily="34" charset="0"/>
                <a:cs typeface="Arial" panose="020B0604020202020204" pitchFamily="34" charset="0"/>
              </a:rPr>
              <a:t>Ôn lại kiến thức đã học:</a:t>
            </a:r>
          </a:p>
          <a:p>
            <a:pPr marL="457200" indent="-457200" algn="just">
              <a:lnSpc>
                <a:spcPct val="150000"/>
              </a:lnSpc>
              <a:buFont typeface="Wingdings" panose="05000000000000000000" pitchFamily="2" charset="2"/>
              <a:buChar char="§"/>
            </a:pPr>
            <a:r>
              <a:rPr lang="en-US" sz="3200" smtClean="0">
                <a:latin typeface="Arial" panose="020B0604020202020204" pitchFamily="34" charset="0"/>
                <a:cs typeface="Arial" panose="020B0604020202020204" pitchFamily="34" charset="0"/>
              </a:rPr>
              <a:t>Trả </a:t>
            </a:r>
            <a:r>
              <a:rPr lang="en-US" sz="3200">
                <a:latin typeface="Arial" panose="020B0604020202020204" pitchFamily="34" charset="0"/>
                <a:cs typeface="Arial" panose="020B0604020202020204" pitchFamily="34" charset="0"/>
              </a:rPr>
              <a:t>lời câu hỏi bài tập 4, 5 (phần Luyện tập) và hoàn thành nhiệm vụ phần Vận dụng.</a:t>
            </a:r>
          </a:p>
          <a:p>
            <a:pPr marL="457200" indent="-457200" algn="just">
              <a:lnSpc>
                <a:spcPct val="150000"/>
              </a:lnSpc>
              <a:buFont typeface="Wingdings" panose="05000000000000000000" pitchFamily="2" charset="2"/>
              <a:buChar char="§"/>
            </a:pPr>
            <a:r>
              <a:rPr lang="en-US" sz="3200" smtClean="0">
                <a:latin typeface="Arial" panose="020B0604020202020204" pitchFamily="34" charset="0"/>
                <a:cs typeface="Arial" panose="020B0604020202020204" pitchFamily="34" charset="0"/>
              </a:rPr>
              <a:t>Làm </a:t>
            </a:r>
            <a:r>
              <a:rPr lang="en-US" sz="3200">
                <a:latin typeface="Arial" panose="020B0604020202020204" pitchFamily="34" charset="0"/>
                <a:cs typeface="Arial" panose="020B0604020202020204" pitchFamily="34" charset="0"/>
              </a:rPr>
              <a:t>bài tập Bài 8 – </a:t>
            </a:r>
            <a:r>
              <a:rPr lang="en-US" sz="3200" smtClean="0">
                <a:latin typeface="Arial" panose="020B0604020202020204" pitchFamily="34" charset="0"/>
                <a:cs typeface="Arial" panose="020B0604020202020204" pitchFamily="34" charset="0"/>
              </a:rPr>
              <a:t>SBT Giáo </a:t>
            </a:r>
            <a:r>
              <a:rPr lang="en-US" sz="3200">
                <a:latin typeface="Arial" panose="020B0604020202020204" pitchFamily="34" charset="0"/>
                <a:cs typeface="Arial" panose="020B0604020202020204" pitchFamily="34" charset="0"/>
              </a:rPr>
              <a:t>dục công dân 8. </a:t>
            </a:r>
          </a:p>
          <a:p>
            <a:pPr marL="457200" indent="-457200" algn="just">
              <a:lnSpc>
                <a:spcPct val="150000"/>
              </a:lnSpc>
              <a:buFont typeface="Wingdings" panose="05000000000000000000" pitchFamily="2" charset="2"/>
              <a:buChar char="§"/>
            </a:pPr>
            <a:r>
              <a:rPr lang="en-US" sz="3200" smtClean="0">
                <a:latin typeface="Arial" panose="020B0604020202020204" pitchFamily="34" charset="0"/>
                <a:cs typeface="Arial" panose="020B0604020202020204" pitchFamily="34" charset="0"/>
              </a:rPr>
              <a:t>Đọc </a:t>
            </a:r>
            <a:r>
              <a:rPr lang="en-US" sz="3200">
                <a:latin typeface="Arial" panose="020B0604020202020204" pitchFamily="34" charset="0"/>
                <a:cs typeface="Arial" panose="020B0604020202020204" pitchFamily="34" charset="0"/>
              </a:rPr>
              <a:t>và tìm hiểu trước nội dung </a:t>
            </a:r>
            <a:r>
              <a:rPr lang="en-US" sz="3200" i="1">
                <a:latin typeface="Arial" panose="020B0604020202020204" pitchFamily="34" charset="0"/>
                <a:cs typeface="Arial" panose="020B0604020202020204" pitchFamily="34" charset="0"/>
              </a:rPr>
              <a:t>Bài 9 – Phòng ngừa tai nạn vũ khí, cháy, nổ và các chất độc hại.</a:t>
            </a:r>
            <a:endParaRPr lang="en-US" sz="320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dissolve">
                                      <p:cBhvr>
                                        <p:cTn id="7" dur="500"/>
                                        <p:tgtEl>
                                          <p:spTgt spid="2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Effect transition="in" filter="dissolve">
                                      <p:cBhvr>
                                        <p:cTn id="11" dur="500"/>
                                        <p:tgtEl>
                                          <p:spTgt spid="2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animEffect transition="in" filter="dissolve">
                                      <p:cBhvr>
                                        <p:cTn id="15" dur="500"/>
                                        <p:tgtEl>
                                          <p:spTgt spid="23">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Effect transition="in" filter="dissolve">
                                      <p:cBhvr>
                                        <p:cTn id="19"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grpSp>
        <p:nvGrpSpPr>
          <p:cNvPr id="2" name="Group 2"/>
          <p:cNvGrpSpPr/>
          <p:nvPr/>
        </p:nvGrpSpPr>
        <p:grpSpPr>
          <a:xfrm>
            <a:off x="-157496" y="-48469"/>
            <a:ext cx="18602992" cy="10383939"/>
            <a:chOff x="0" y="0"/>
            <a:chExt cx="1149350" cy="1149350"/>
          </a:xfrm>
        </p:grpSpPr>
        <p:sp>
          <p:nvSpPr>
            <p:cNvPr id="3" name="Freeform 3"/>
            <p:cNvSpPr/>
            <p:nvPr/>
          </p:nvSpPr>
          <p:spPr>
            <a:xfrm>
              <a:off x="0" y="0"/>
              <a:ext cx="13189097" cy="7361975"/>
            </a:xfrm>
            <a:custGeom>
              <a:avLst/>
              <a:gdLst/>
              <a:ahLst/>
              <a:cxnLst/>
              <a:rect l="l" t="t" r="r" b="b"/>
              <a:pathLst>
                <a:path w="13189097" h="7361975">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4706"/>
              </a:srgbClr>
            </a:solidFill>
          </p:spPr>
          <p:txBody>
            <a:bodyPr/>
            <a:lstStyle/>
            <a:p>
              <a:endParaRPr lang="en-US" dirty="0"/>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983401" y="-2687491"/>
            <a:ext cx="8901895" cy="16345381"/>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21630" flipH="1">
            <a:off x="441207" y="394735"/>
            <a:ext cx="1424017" cy="1914937"/>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62758">
            <a:off x="15948412" y="427551"/>
            <a:ext cx="1559815" cy="195867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43760">
            <a:off x="12917" y="8401883"/>
            <a:ext cx="2830594" cy="1266047"/>
          </a:xfrm>
          <a:prstGeom prst="rect">
            <a:avLst/>
          </a:prstGeom>
        </p:spPr>
      </p:pic>
      <p:pic>
        <p:nvPicPr>
          <p:cNvPr id="117" name="Picture 9">
            <a:extLst>
              <a:ext uri="{FF2B5EF4-FFF2-40B4-BE49-F238E27FC236}">
                <a16:creationId xmlns:a16="http://schemas.microsoft.com/office/drawing/2014/main" xmlns="" id="{9E593479-608E-4648-BCBC-1002AAB1A58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10000" y="2226860"/>
            <a:ext cx="1264496" cy="942624"/>
          </a:xfrm>
          <a:prstGeom prst="rect">
            <a:avLst/>
          </a:prstGeom>
        </p:spPr>
      </p:pic>
      <p:sp>
        <p:nvSpPr>
          <p:cNvPr id="118" name="TextBox 8">
            <a:extLst>
              <a:ext uri="{FF2B5EF4-FFF2-40B4-BE49-F238E27FC236}">
                <a16:creationId xmlns:a16="http://schemas.microsoft.com/office/drawing/2014/main" xmlns="" id="{C268F6FC-5C1E-A044-E659-DE5FA529A897}"/>
              </a:ext>
            </a:extLst>
          </p:cNvPr>
          <p:cNvSpPr txBox="1"/>
          <p:nvPr/>
        </p:nvSpPr>
        <p:spPr>
          <a:xfrm>
            <a:off x="1170089" y="3375573"/>
            <a:ext cx="15947822" cy="3291927"/>
          </a:xfrm>
          <a:prstGeom prst="rect">
            <a:avLst/>
          </a:prstGeom>
        </p:spPr>
        <p:txBody>
          <a:bodyPr wrap="square" lIns="0" tIns="0" rIns="0" bIns="0" rtlCol="0" anchor="t">
            <a:spAutoFit/>
          </a:bodyPr>
          <a:lstStyle/>
          <a:p>
            <a:pPr algn="ctr">
              <a:lnSpc>
                <a:spcPct val="150000"/>
              </a:lnSpc>
            </a:pPr>
            <a:r>
              <a:rPr lang="en-US" sz="7600" b="1" dirty="0" smtClean="0">
                <a:solidFill>
                  <a:srgbClr val="000000"/>
                </a:solidFill>
                <a:latin typeface="Arial" panose="020B0604020202020204" pitchFamily="34" charset="0"/>
                <a:cs typeface="Arial" panose="020B0604020202020204" pitchFamily="34" charset="0"/>
              </a:rPr>
              <a:t>CẢM ƠN CÁC BẠN ĐÃ LẮNG NGHE, HẸN GẶP LẠI!</a:t>
            </a:r>
            <a:endParaRPr lang="en-US" sz="7600" b="1"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grpSp>
        <p:nvGrpSpPr>
          <p:cNvPr id="2" name="Group 2"/>
          <p:cNvGrpSpPr/>
          <p:nvPr/>
        </p:nvGrpSpPr>
        <p:grpSpPr>
          <a:xfrm>
            <a:off x="-157496" y="-48469"/>
            <a:ext cx="18602992" cy="10383939"/>
            <a:chOff x="0" y="0"/>
            <a:chExt cx="1149350" cy="1149350"/>
          </a:xfrm>
        </p:grpSpPr>
        <p:sp>
          <p:nvSpPr>
            <p:cNvPr id="3" name="Freeform 3"/>
            <p:cNvSpPr/>
            <p:nvPr/>
          </p:nvSpPr>
          <p:spPr>
            <a:xfrm>
              <a:off x="0" y="0"/>
              <a:ext cx="13189097" cy="7361975"/>
            </a:xfrm>
            <a:custGeom>
              <a:avLst/>
              <a:gdLst/>
              <a:ahLst/>
              <a:cxnLst/>
              <a:rect l="l" t="t" r="r" b="b"/>
              <a:pathLst>
                <a:path w="13189097" h="7361975">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9804"/>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5251252" y="-2131002"/>
            <a:ext cx="8327816" cy="1502032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5018">
            <a:off x="14216802" y="1586176"/>
            <a:ext cx="3496537" cy="156390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19336">
            <a:off x="1205680" y="7289667"/>
            <a:ext cx="2427952" cy="236173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7042">
            <a:off x="5209577" y="818585"/>
            <a:ext cx="3167384" cy="1059634"/>
          </a:xfrm>
          <a:prstGeom prst="rect">
            <a:avLst/>
          </a:prstGeom>
        </p:spPr>
      </p:pic>
      <p:sp>
        <p:nvSpPr>
          <p:cNvPr id="11" name="TextBox 7">
            <a:extLst>
              <a:ext uri="{FF2B5EF4-FFF2-40B4-BE49-F238E27FC236}">
                <a16:creationId xmlns:a16="http://schemas.microsoft.com/office/drawing/2014/main" xmlns="" id="{F382605D-8CD3-44BE-AC1B-6FF362FEC183}"/>
              </a:ext>
            </a:extLst>
          </p:cNvPr>
          <p:cNvSpPr txBox="1"/>
          <p:nvPr/>
        </p:nvSpPr>
        <p:spPr>
          <a:xfrm>
            <a:off x="-5288" y="3320226"/>
            <a:ext cx="18288000" cy="3118674"/>
          </a:xfrm>
          <a:prstGeom prst="rect">
            <a:avLst/>
          </a:prstGeom>
        </p:spPr>
        <p:txBody>
          <a:bodyPr wrap="square" lIns="0" tIns="0" rIns="0" bIns="0" rtlCol="0" anchor="t">
            <a:spAutoFit/>
          </a:bodyPr>
          <a:lstStyle/>
          <a:p>
            <a:pPr algn="ctr">
              <a:lnSpc>
                <a:spcPct val="150000"/>
              </a:lnSpc>
            </a:pPr>
            <a:r>
              <a:rPr lang="en-US" sz="7200" b="1" smtClean="0">
                <a:latin typeface="Arial" panose="020B0604020202020204" pitchFamily="34" charset="0"/>
                <a:cs typeface="Arial" panose="020B0604020202020204" pitchFamily="34" charset="0"/>
              </a:rPr>
              <a:t>BÀI 8. </a:t>
            </a:r>
          </a:p>
          <a:p>
            <a:pPr algn="ctr">
              <a:lnSpc>
                <a:spcPct val="150000"/>
              </a:lnSpc>
            </a:pPr>
            <a:r>
              <a:rPr lang="en-US" sz="7200" b="1" smtClean="0">
                <a:latin typeface="Arial" panose="020B0604020202020204" pitchFamily="34" charset="0"/>
                <a:cs typeface="Arial" panose="020B0604020202020204" pitchFamily="34" charset="0"/>
              </a:rPr>
              <a:t>LẬP KẾ HOẠCH CHI TIÊU</a:t>
            </a:r>
            <a:endParaRPr lang="en-US" sz="6500" b="1" dirty="0">
              <a:latin typeface="Arial" panose="020B0604020202020204" pitchFamily="34" charset="0"/>
              <a:cs typeface="Arial" panose="020B0604020202020204" pitchFamily="34" charset="0"/>
            </a:endParaRPr>
          </a:p>
        </p:txBody>
      </p:sp>
      <p:pic>
        <p:nvPicPr>
          <p:cNvPr id="1026" name="Picture 2" descr="https://o.remove.bg/downloads/447fff0f-946e-404f-b44a-5333a9601913/image-removebg-preview.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77800" y="6789808"/>
            <a:ext cx="3124200" cy="3382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85778" y="493326"/>
            <a:ext cx="16516442" cy="930034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852371">
            <a:off x="14958669" y="8295989"/>
            <a:ext cx="3108397" cy="1780264"/>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66241">
            <a:off x="279293" y="263569"/>
            <a:ext cx="1580227" cy="1984303"/>
          </a:xfrm>
          <a:prstGeom prst="rect">
            <a:avLst/>
          </a:prstGeom>
        </p:spPr>
      </p:pic>
      <p:sp>
        <p:nvSpPr>
          <p:cNvPr id="11" name="TextBox 8">
            <a:extLst>
              <a:ext uri="{FF2B5EF4-FFF2-40B4-BE49-F238E27FC236}">
                <a16:creationId xmlns:a16="http://schemas.microsoft.com/office/drawing/2014/main" xmlns="" id="{9C0FC8F9-E5DC-4081-8A6B-3DBDF11E25F3}"/>
              </a:ext>
            </a:extLst>
          </p:cNvPr>
          <p:cNvSpPr txBox="1"/>
          <p:nvPr/>
        </p:nvSpPr>
        <p:spPr>
          <a:xfrm>
            <a:off x="3481368" y="1288203"/>
            <a:ext cx="11325261" cy="959697"/>
          </a:xfrm>
          <a:prstGeom prst="rect">
            <a:avLst/>
          </a:prstGeom>
        </p:spPr>
        <p:txBody>
          <a:bodyPr lIns="0" tIns="0" rIns="0" bIns="0" rtlCol="0" anchor="t">
            <a:spAutoFit/>
          </a:bodyPr>
          <a:lstStyle/>
          <a:p>
            <a:pPr algn="ctr">
              <a:lnSpc>
                <a:spcPts val="7200"/>
              </a:lnSpc>
            </a:pPr>
            <a:r>
              <a:rPr lang="en-US" sz="6500" b="1" dirty="0">
                <a:solidFill>
                  <a:srgbClr val="272727"/>
                </a:solidFill>
                <a:latin typeface="Arial" panose="020B0604020202020204" pitchFamily="34" charset="0"/>
                <a:cs typeface="Arial" panose="020B0604020202020204" pitchFamily="34" charset="0"/>
              </a:rPr>
              <a:t>NỘI DUNG BÀI HỌC</a:t>
            </a:r>
          </a:p>
        </p:txBody>
      </p:sp>
      <p:grpSp>
        <p:nvGrpSpPr>
          <p:cNvPr id="3" name="Group 2"/>
          <p:cNvGrpSpPr/>
          <p:nvPr/>
        </p:nvGrpSpPr>
        <p:grpSpPr>
          <a:xfrm>
            <a:off x="3581398" y="3009900"/>
            <a:ext cx="11125200" cy="2612525"/>
            <a:chOff x="1986412" y="2673069"/>
            <a:chExt cx="7233788" cy="2612525"/>
          </a:xfrm>
        </p:grpSpPr>
        <p:pic>
          <p:nvPicPr>
            <p:cNvPr id="18" name="Picture 3">
              <a:extLst>
                <a:ext uri="{FF2B5EF4-FFF2-40B4-BE49-F238E27FC236}">
                  <a16:creationId xmlns:a16="http://schemas.microsoft.com/office/drawing/2014/main" xmlns="" id="{4FDE181D-1EAE-1A9A-819D-F9353394E65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986412" y="2673069"/>
              <a:ext cx="7233788" cy="2612525"/>
            </a:xfrm>
            <a:prstGeom prst="rect">
              <a:avLst/>
            </a:prstGeom>
          </p:spPr>
        </p:pic>
        <p:sp>
          <p:nvSpPr>
            <p:cNvPr id="5" name="Rectangle 4"/>
            <p:cNvSpPr/>
            <p:nvPr/>
          </p:nvSpPr>
          <p:spPr>
            <a:xfrm>
              <a:off x="2970708" y="2838725"/>
              <a:ext cx="5257800" cy="2041456"/>
            </a:xfrm>
            <a:prstGeom prst="rect">
              <a:avLst/>
            </a:prstGeom>
          </p:spPr>
          <p:txBody>
            <a:bodyPr wrap="square">
              <a:spAutoFit/>
            </a:bodyPr>
            <a:lstStyle/>
            <a:p>
              <a:pPr algn="ctr">
                <a:lnSpc>
                  <a:spcPct val="150000"/>
                </a:lnSpc>
              </a:pPr>
              <a:r>
                <a:rPr lang="nl-NL" sz="4500" b="1" smtClean="0">
                  <a:solidFill>
                    <a:schemeClr val="bg1"/>
                  </a:solidFill>
                  <a:latin typeface="Arial" panose="020B0604020202020204" pitchFamily="34" charset="0"/>
                  <a:ea typeface="Calibri" panose="020F0502020204030204" pitchFamily="34" charset="0"/>
                  <a:cs typeface="Arial" panose="020B0604020202020204" pitchFamily="34" charset="0"/>
                </a:rPr>
                <a:t>1. Sự cần thiết phải lập kế hoạch chi tiêu</a:t>
              </a:r>
              <a:endParaRPr lang="nl-NL" sz="4500" b="1" i="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35" name="Group 34"/>
          <p:cNvGrpSpPr/>
          <p:nvPr/>
        </p:nvGrpSpPr>
        <p:grpSpPr>
          <a:xfrm>
            <a:off x="3581398" y="6272324"/>
            <a:ext cx="11125200" cy="2612525"/>
            <a:chOff x="1986412" y="2673069"/>
            <a:chExt cx="7233788" cy="2612525"/>
          </a:xfrm>
        </p:grpSpPr>
        <p:pic>
          <p:nvPicPr>
            <p:cNvPr id="36" name="Picture 3">
              <a:extLst>
                <a:ext uri="{FF2B5EF4-FFF2-40B4-BE49-F238E27FC236}">
                  <a16:creationId xmlns:a16="http://schemas.microsoft.com/office/drawing/2014/main" xmlns="" id="{4FDE181D-1EAE-1A9A-819D-F9353394E65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986412" y="2673069"/>
              <a:ext cx="7233788" cy="2612525"/>
            </a:xfrm>
            <a:prstGeom prst="rect">
              <a:avLst/>
            </a:prstGeom>
          </p:spPr>
        </p:pic>
        <p:sp>
          <p:nvSpPr>
            <p:cNvPr id="37" name="Rectangle 36"/>
            <p:cNvSpPr/>
            <p:nvPr/>
          </p:nvSpPr>
          <p:spPr>
            <a:xfrm>
              <a:off x="2993632" y="3488317"/>
              <a:ext cx="5257800" cy="784830"/>
            </a:xfrm>
            <a:prstGeom prst="rect">
              <a:avLst/>
            </a:prstGeom>
          </p:spPr>
          <p:txBody>
            <a:bodyPr wrap="square">
              <a:spAutoFit/>
            </a:bodyPr>
            <a:lstStyle/>
            <a:p>
              <a:pPr algn="ctr"/>
              <a:r>
                <a:rPr lang="nl-NL" sz="4500" b="1" smtClean="0">
                  <a:solidFill>
                    <a:schemeClr val="bg1"/>
                  </a:solidFill>
                  <a:latin typeface="Arial" panose="020B0604020202020204" pitchFamily="34" charset="0"/>
                  <a:ea typeface="Calibri" panose="020F0502020204030204" pitchFamily="34" charset="0"/>
                  <a:cs typeface="Arial" panose="020B0604020202020204" pitchFamily="34" charset="0"/>
                </a:rPr>
                <a:t>2. Cách lập kế hoạch chi tiêu</a:t>
              </a:r>
              <a:endParaRPr lang="nl-NL" sz="4500" b="1" i="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25B493C8-8E59-F85F-FDB2-AE5844698D1B}"/>
              </a:ext>
            </a:extLst>
          </p:cNvPr>
          <p:cNvGrpSpPr/>
          <p:nvPr/>
        </p:nvGrpSpPr>
        <p:grpSpPr>
          <a:xfrm>
            <a:off x="2693092" y="3238500"/>
            <a:ext cx="12966691" cy="5983435"/>
            <a:chOff x="2657015" y="2436664"/>
            <a:chExt cx="12966691" cy="7390053"/>
          </a:xfrm>
        </p:grpSpPr>
        <p:grpSp>
          <p:nvGrpSpPr>
            <p:cNvPr id="24" name="Group 4"/>
            <p:cNvGrpSpPr/>
            <p:nvPr/>
          </p:nvGrpSpPr>
          <p:grpSpPr>
            <a:xfrm>
              <a:off x="2657015" y="2436664"/>
              <a:ext cx="12966691" cy="7390053"/>
              <a:chOff x="-422430" y="0"/>
              <a:chExt cx="9242565" cy="5267577"/>
            </a:xfrm>
          </p:grpSpPr>
          <p:sp>
            <p:nvSpPr>
              <p:cNvPr id="26" name="Freeform 5"/>
              <p:cNvSpPr/>
              <p:nvPr/>
            </p:nvSpPr>
            <p:spPr>
              <a:xfrm>
                <a:off x="-422430" y="0"/>
                <a:ext cx="9242565" cy="5267577"/>
              </a:xfrm>
              <a:custGeom>
                <a:avLst/>
                <a:gdLst/>
                <a:ahLst/>
                <a:cxnLst/>
                <a:rect l="l" t="t" r="r" b="b"/>
                <a:pathLst>
                  <a:path w="8377385" h="3830886">
                    <a:moveTo>
                      <a:pt x="8377385" y="3830886"/>
                    </a:moveTo>
                    <a:lnTo>
                      <a:pt x="0" y="3823266"/>
                    </a:lnTo>
                    <a:lnTo>
                      <a:pt x="0" y="1341878"/>
                    </a:lnTo>
                    <a:lnTo>
                      <a:pt x="17780" y="19050"/>
                    </a:lnTo>
                    <a:lnTo>
                      <a:pt x="4175643" y="0"/>
                    </a:lnTo>
                    <a:lnTo>
                      <a:pt x="8358335" y="5080"/>
                    </a:lnTo>
                    <a:close/>
                  </a:path>
                </a:pathLst>
              </a:custGeom>
              <a:solidFill>
                <a:srgbClr val="FFFFFF"/>
              </a:solidFill>
            </p:spPr>
          </p:sp>
          <p:sp>
            <p:nvSpPr>
              <p:cNvPr id="27" name="Freeform 6"/>
              <p:cNvSpPr/>
              <p:nvPr/>
            </p:nvSpPr>
            <p:spPr>
              <a:xfrm>
                <a:off x="-3810" y="0"/>
                <a:ext cx="8406594" cy="3857556"/>
              </a:xfrm>
              <a:custGeom>
                <a:avLst/>
                <a:gdLst/>
                <a:ahLst/>
                <a:cxnLst/>
                <a:rect l="l" t="t" r="r" b="b"/>
                <a:pathLst>
                  <a:path w="8406594" h="3857556">
                    <a:moveTo>
                      <a:pt x="8372305" y="21590"/>
                    </a:moveTo>
                    <a:cubicBezTo>
                      <a:pt x="8373574" y="34290"/>
                      <a:pt x="8373574" y="44450"/>
                      <a:pt x="8374844" y="54610"/>
                    </a:cubicBezTo>
                    <a:cubicBezTo>
                      <a:pt x="8377384" y="122079"/>
                      <a:pt x="8378655" y="205694"/>
                      <a:pt x="8381194" y="286323"/>
                    </a:cubicBezTo>
                    <a:cubicBezTo>
                      <a:pt x="8381194" y="402787"/>
                      <a:pt x="8393894" y="2699216"/>
                      <a:pt x="8400244" y="2815680"/>
                    </a:cubicBezTo>
                    <a:cubicBezTo>
                      <a:pt x="8406594" y="2991869"/>
                      <a:pt x="8402784" y="3171044"/>
                      <a:pt x="8402784" y="3347233"/>
                    </a:cubicBezTo>
                    <a:cubicBezTo>
                      <a:pt x="8402784" y="3502519"/>
                      <a:pt x="8404055" y="3645859"/>
                      <a:pt x="8405324" y="3796596"/>
                    </a:cubicBezTo>
                    <a:cubicBezTo>
                      <a:pt x="8405324" y="3818186"/>
                      <a:pt x="8405324" y="3832156"/>
                      <a:pt x="8405324" y="3856286"/>
                    </a:cubicBezTo>
                    <a:cubicBezTo>
                      <a:pt x="8382464" y="3856286"/>
                      <a:pt x="8362144" y="3857556"/>
                      <a:pt x="8320118" y="3856286"/>
                    </a:cubicBezTo>
                    <a:cubicBezTo>
                      <a:pt x="7892597" y="3851206"/>
                      <a:pt x="7458500" y="3857556"/>
                      <a:pt x="7030980" y="3852476"/>
                    </a:cubicBezTo>
                    <a:cubicBezTo>
                      <a:pt x="6774467" y="3848666"/>
                      <a:pt x="6524532" y="3851206"/>
                      <a:pt x="6268020" y="3848666"/>
                    </a:cubicBezTo>
                    <a:cubicBezTo>
                      <a:pt x="6149630" y="3847396"/>
                      <a:pt x="6031240" y="3846126"/>
                      <a:pt x="5912849" y="3844856"/>
                    </a:cubicBezTo>
                    <a:cubicBezTo>
                      <a:pt x="5840500" y="3844856"/>
                      <a:pt x="5774728" y="3846126"/>
                      <a:pt x="5702378" y="3846126"/>
                    </a:cubicBezTo>
                    <a:cubicBezTo>
                      <a:pt x="5518215" y="3844856"/>
                      <a:pt x="5011768" y="3846126"/>
                      <a:pt x="4827605" y="3844856"/>
                    </a:cubicBezTo>
                    <a:cubicBezTo>
                      <a:pt x="4696060" y="3843586"/>
                      <a:pt x="2065166" y="3852476"/>
                      <a:pt x="1933621" y="3851206"/>
                    </a:cubicBezTo>
                    <a:cubicBezTo>
                      <a:pt x="1900735" y="3851206"/>
                      <a:pt x="1861271" y="3852476"/>
                      <a:pt x="1828385" y="3852476"/>
                    </a:cubicBezTo>
                    <a:cubicBezTo>
                      <a:pt x="1749458" y="3852476"/>
                      <a:pt x="1677109" y="3853746"/>
                      <a:pt x="1598182" y="3853746"/>
                    </a:cubicBezTo>
                    <a:cubicBezTo>
                      <a:pt x="1400865" y="3853746"/>
                      <a:pt x="1210125" y="3852476"/>
                      <a:pt x="1012808" y="3851206"/>
                    </a:cubicBezTo>
                    <a:cubicBezTo>
                      <a:pt x="894417" y="3849936"/>
                      <a:pt x="776027" y="3848666"/>
                      <a:pt x="664214" y="3847396"/>
                    </a:cubicBezTo>
                    <a:cubicBezTo>
                      <a:pt x="453743" y="3846126"/>
                      <a:pt x="243271"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8840" y="30480"/>
                      <a:pt x="184076" y="29210"/>
                    </a:cubicBezTo>
                    <a:cubicBezTo>
                      <a:pt x="361661" y="25400"/>
                      <a:pt x="539247" y="22860"/>
                      <a:pt x="723409" y="20320"/>
                    </a:cubicBezTo>
                    <a:cubicBezTo>
                      <a:pt x="848377" y="17780"/>
                      <a:pt x="973344" y="16510"/>
                      <a:pt x="1091735" y="13970"/>
                    </a:cubicBezTo>
                    <a:cubicBezTo>
                      <a:pt x="1210125" y="11430"/>
                      <a:pt x="1335092" y="8890"/>
                      <a:pt x="1453483" y="8890"/>
                    </a:cubicBezTo>
                    <a:cubicBezTo>
                      <a:pt x="1585027" y="7620"/>
                      <a:pt x="1716572" y="10160"/>
                      <a:pt x="1848117" y="8890"/>
                    </a:cubicBezTo>
                    <a:cubicBezTo>
                      <a:pt x="2012548" y="8890"/>
                      <a:pt x="4992036" y="6350"/>
                      <a:pt x="5156467" y="5080"/>
                    </a:cubicBezTo>
                    <a:cubicBezTo>
                      <a:pt x="5314321" y="3810"/>
                      <a:pt x="5472175" y="2540"/>
                      <a:pt x="5636605" y="2540"/>
                    </a:cubicBezTo>
                    <a:cubicBezTo>
                      <a:pt x="5906272" y="1270"/>
                      <a:pt x="6169362" y="0"/>
                      <a:pt x="6439028" y="0"/>
                    </a:cubicBezTo>
                    <a:cubicBezTo>
                      <a:pt x="6550841" y="0"/>
                      <a:pt x="6669232" y="2540"/>
                      <a:pt x="6781044" y="2540"/>
                    </a:cubicBezTo>
                    <a:cubicBezTo>
                      <a:pt x="7090175" y="3810"/>
                      <a:pt x="7405882" y="5080"/>
                      <a:pt x="7715012" y="7620"/>
                    </a:cubicBezTo>
                    <a:cubicBezTo>
                      <a:pt x="7879443" y="8890"/>
                      <a:pt x="8043874" y="12700"/>
                      <a:pt x="8208305" y="16510"/>
                    </a:cubicBezTo>
                    <a:cubicBezTo>
                      <a:pt x="8247769" y="16510"/>
                      <a:pt x="8287232" y="16510"/>
                      <a:pt x="8320118" y="16510"/>
                    </a:cubicBezTo>
                    <a:cubicBezTo>
                      <a:pt x="8353255" y="17780"/>
                      <a:pt x="8362144" y="20320"/>
                      <a:pt x="8372305" y="21590"/>
                    </a:cubicBezTo>
                    <a:close/>
                    <a:moveTo>
                      <a:pt x="8382464" y="3839776"/>
                    </a:moveTo>
                    <a:cubicBezTo>
                      <a:pt x="8383734" y="3823266"/>
                      <a:pt x="8385005" y="3810566"/>
                      <a:pt x="8385005" y="3797866"/>
                    </a:cubicBezTo>
                    <a:cubicBezTo>
                      <a:pt x="8383734" y="3630928"/>
                      <a:pt x="8382464" y="3472656"/>
                      <a:pt x="8382464" y="3302440"/>
                    </a:cubicBezTo>
                    <a:cubicBezTo>
                      <a:pt x="8382464" y="3224797"/>
                      <a:pt x="8385005" y="3147154"/>
                      <a:pt x="8383734" y="3069512"/>
                    </a:cubicBezTo>
                    <a:cubicBezTo>
                      <a:pt x="8383734" y="2997842"/>
                      <a:pt x="8382464" y="2923185"/>
                      <a:pt x="8381194" y="2851515"/>
                    </a:cubicBezTo>
                    <a:cubicBezTo>
                      <a:pt x="8376114" y="2741024"/>
                      <a:pt x="8364684" y="453553"/>
                      <a:pt x="8364684" y="343062"/>
                    </a:cubicBezTo>
                    <a:cubicBezTo>
                      <a:pt x="8362144" y="250488"/>
                      <a:pt x="8359605" y="154928"/>
                      <a:pt x="8357064" y="63500"/>
                    </a:cubicBezTo>
                    <a:cubicBezTo>
                      <a:pt x="8355794" y="44450"/>
                      <a:pt x="8354524" y="43180"/>
                      <a:pt x="8300387" y="41910"/>
                    </a:cubicBezTo>
                    <a:cubicBezTo>
                      <a:pt x="8280655" y="41910"/>
                      <a:pt x="8267500" y="41910"/>
                      <a:pt x="8247769" y="40640"/>
                    </a:cubicBezTo>
                    <a:cubicBezTo>
                      <a:pt x="8083338" y="36830"/>
                      <a:pt x="7912330" y="31750"/>
                      <a:pt x="7747899" y="30480"/>
                    </a:cubicBezTo>
                    <a:cubicBezTo>
                      <a:pt x="7346687" y="26670"/>
                      <a:pt x="6938898" y="25400"/>
                      <a:pt x="6537687" y="22860"/>
                    </a:cubicBezTo>
                    <a:cubicBezTo>
                      <a:pt x="6478492" y="22860"/>
                      <a:pt x="6412720" y="22860"/>
                      <a:pt x="6353524" y="22860"/>
                    </a:cubicBezTo>
                    <a:cubicBezTo>
                      <a:pt x="6254866" y="22860"/>
                      <a:pt x="6156207" y="22860"/>
                      <a:pt x="6064126" y="22860"/>
                    </a:cubicBezTo>
                    <a:cubicBezTo>
                      <a:pt x="5853654" y="22860"/>
                      <a:pt x="5643183" y="22860"/>
                      <a:pt x="5439289" y="24130"/>
                    </a:cubicBezTo>
                    <a:cubicBezTo>
                      <a:pt x="5261703" y="25400"/>
                      <a:pt x="2269060" y="29210"/>
                      <a:pt x="2091475" y="29210"/>
                    </a:cubicBezTo>
                    <a:cubicBezTo>
                      <a:pt x="1802076" y="29210"/>
                      <a:pt x="1512678" y="26670"/>
                      <a:pt x="1223279" y="33020"/>
                    </a:cubicBezTo>
                    <a:cubicBezTo>
                      <a:pt x="1072003" y="36830"/>
                      <a:pt x="927304" y="36830"/>
                      <a:pt x="782605" y="38100"/>
                    </a:cubicBezTo>
                    <a:cubicBezTo>
                      <a:pt x="532669" y="41910"/>
                      <a:pt x="282734"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91995" y="3821996"/>
                      <a:pt x="184076" y="3823266"/>
                      <a:pt x="269580" y="3823266"/>
                    </a:cubicBezTo>
                    <a:cubicBezTo>
                      <a:pt x="394548" y="3823266"/>
                      <a:pt x="526092" y="3820726"/>
                      <a:pt x="651060" y="3823266"/>
                    </a:cubicBezTo>
                    <a:cubicBezTo>
                      <a:pt x="854954" y="3827076"/>
                      <a:pt x="1058848" y="3829616"/>
                      <a:pt x="1262743" y="3828346"/>
                    </a:cubicBezTo>
                    <a:cubicBezTo>
                      <a:pt x="1394288" y="3827076"/>
                      <a:pt x="1519255" y="3829616"/>
                      <a:pt x="1650800" y="3829616"/>
                    </a:cubicBezTo>
                    <a:cubicBezTo>
                      <a:pt x="1841540" y="3829616"/>
                      <a:pt x="2032280" y="3828346"/>
                      <a:pt x="2223020" y="3829616"/>
                    </a:cubicBezTo>
                    <a:cubicBezTo>
                      <a:pt x="2505841" y="3830886"/>
                      <a:pt x="5610296" y="3820726"/>
                      <a:pt x="5899695" y="3823266"/>
                    </a:cubicBezTo>
                    <a:cubicBezTo>
                      <a:pt x="6024663" y="3824536"/>
                      <a:pt x="6149630" y="3825806"/>
                      <a:pt x="6268020" y="3825806"/>
                    </a:cubicBezTo>
                    <a:cubicBezTo>
                      <a:pt x="6485069" y="3828346"/>
                      <a:pt x="6695541" y="3824536"/>
                      <a:pt x="6912590" y="3828346"/>
                    </a:cubicBezTo>
                    <a:cubicBezTo>
                      <a:pt x="7090175" y="3830886"/>
                      <a:pt x="7267760" y="3830886"/>
                      <a:pt x="7445346" y="3833426"/>
                    </a:cubicBezTo>
                    <a:cubicBezTo>
                      <a:pt x="7708435" y="3837236"/>
                      <a:pt x="7971524" y="3839776"/>
                      <a:pt x="8234615" y="3841046"/>
                    </a:cubicBezTo>
                    <a:cubicBezTo>
                      <a:pt x="8333273" y="3841046"/>
                      <a:pt x="8362144" y="3839776"/>
                      <a:pt x="8382464" y="3839776"/>
                    </a:cubicBezTo>
                    <a:close/>
                  </a:path>
                </a:pathLst>
              </a:custGeom>
              <a:solidFill>
                <a:srgbClr val="FFFFFF"/>
              </a:solidFill>
            </p:spPr>
          </p:sp>
        </p:grpSp>
        <p:sp>
          <p:nvSpPr>
            <p:cNvPr id="25" name="TextBox 24">
              <a:extLst>
                <a:ext uri="{FF2B5EF4-FFF2-40B4-BE49-F238E27FC236}">
                  <a16:creationId xmlns:a16="http://schemas.microsoft.com/office/drawing/2014/main" xmlns="" id="{7DFDAD5B-A825-D00C-3C33-2196996461A2}"/>
                </a:ext>
              </a:extLst>
            </p:cNvPr>
            <p:cNvSpPr txBox="1"/>
            <p:nvPr/>
          </p:nvSpPr>
          <p:spPr>
            <a:xfrm>
              <a:off x="3486815" y="4336009"/>
              <a:ext cx="11211384" cy="3591361"/>
            </a:xfrm>
            <a:prstGeom prst="rect">
              <a:avLst/>
            </a:prstGeom>
            <a:noFill/>
          </p:spPr>
          <p:txBody>
            <a:bodyPr wrap="square">
              <a:spAutoFit/>
            </a:bodyPr>
            <a:lstStyle/>
            <a:p>
              <a:pPr algn="ctr">
                <a:lnSpc>
                  <a:spcPct val="150000"/>
                </a:lnSpc>
              </a:pPr>
              <a:r>
                <a:rPr lang="en-US" sz="6500" b="1" smtClean="0">
                  <a:solidFill>
                    <a:schemeClr val="accent2"/>
                  </a:solidFill>
                  <a:latin typeface="Arial" panose="020B0604020202020204" pitchFamily="34" charset="0"/>
                  <a:cs typeface="Arial" panose="020B0604020202020204" pitchFamily="34" charset="0"/>
                </a:rPr>
                <a:t>SỰ CẦN THIẾT PHẢI LẬP KẾ HOẠCH CHI TIÊU</a:t>
              </a:r>
              <a:endParaRPr lang="en-US" sz="6500">
                <a:solidFill>
                  <a:schemeClr val="accent2"/>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xmlns="" id="{36D27C0C-0EF6-8686-43E2-89987FF679AA}"/>
              </a:ext>
            </a:extLst>
          </p:cNvPr>
          <p:cNvGrpSpPr/>
          <p:nvPr/>
        </p:nvGrpSpPr>
        <p:grpSpPr>
          <a:xfrm>
            <a:off x="6426729" y="1028700"/>
            <a:ext cx="5427261" cy="1497252"/>
            <a:chOff x="7063161" y="1460475"/>
            <a:chExt cx="4176082" cy="1497252"/>
          </a:xfrm>
        </p:grpSpPr>
        <p:grpSp>
          <p:nvGrpSpPr>
            <p:cNvPr id="29" name="Group 9"/>
            <p:cNvGrpSpPr/>
            <p:nvPr/>
          </p:nvGrpSpPr>
          <p:grpSpPr>
            <a:xfrm>
              <a:off x="7063161" y="1460475"/>
              <a:ext cx="4161677" cy="1497252"/>
              <a:chOff x="0" y="0"/>
              <a:chExt cx="2845501" cy="317500"/>
            </a:xfrm>
          </p:grpSpPr>
          <p:sp>
            <p:nvSpPr>
              <p:cNvPr id="31" name="Freeform 10"/>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sp>
          <p:sp>
            <p:nvSpPr>
              <p:cNvPr id="32" name="Freeform 11"/>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6"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3"/>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sp>
        </p:grpSp>
        <p:sp>
          <p:nvSpPr>
            <p:cNvPr id="30" name="TextBox 9">
              <a:extLst>
                <a:ext uri="{FF2B5EF4-FFF2-40B4-BE49-F238E27FC236}">
                  <a16:creationId xmlns:a16="http://schemas.microsoft.com/office/drawing/2014/main" xmlns="" id="{9C7BCB72-D65E-FADE-00AF-3B80608CA47D}"/>
                </a:ext>
              </a:extLst>
            </p:cNvPr>
            <p:cNvSpPr txBox="1"/>
            <p:nvPr/>
          </p:nvSpPr>
          <p:spPr>
            <a:xfrm>
              <a:off x="7118684" y="1705969"/>
              <a:ext cx="4120559" cy="1000274"/>
            </a:xfrm>
            <a:prstGeom prst="rect">
              <a:avLst/>
            </a:prstGeom>
          </p:spPr>
          <p:txBody>
            <a:bodyPr wrap="square" lIns="0" tIns="0" rIns="0" bIns="0" rtlCol="0" anchor="t">
              <a:spAutoFit/>
            </a:bodyPr>
            <a:lstStyle/>
            <a:p>
              <a:pPr algn="ctr"/>
              <a:r>
                <a:rPr lang="en-US" sz="6500" b="1" smtClean="0">
                  <a:solidFill>
                    <a:schemeClr val="bg1"/>
                  </a:solidFill>
                  <a:latin typeface="Arial" panose="020B0604020202020204" pitchFamily="34" charset="0"/>
                  <a:cs typeface="Arial" panose="020B0604020202020204" pitchFamily="34" charset="0"/>
                </a:rPr>
                <a:t>Phần 1</a:t>
              </a:r>
              <a:endParaRPr lang="en-US" sz="6500" b="1">
                <a:solidFill>
                  <a:schemeClr val="bg1"/>
                </a:solidFill>
                <a:latin typeface="Arial" panose="020B0604020202020204" pitchFamily="34" charset="0"/>
                <a:cs typeface="Arial" panose="020B0604020202020204" pitchFamily="34" charset="0"/>
              </a:endParaRPr>
            </a:p>
          </p:txBody>
        </p:sp>
      </p:grpSp>
      <p:pic>
        <p:nvPicPr>
          <p:cNvPr id="33" name="Picture 5">
            <a:extLst>
              <a:ext uri="{FF2B5EF4-FFF2-40B4-BE49-F238E27FC236}">
                <a16:creationId xmlns:a16="http://schemas.microsoft.com/office/drawing/2014/main" xmlns="" id="{D9FB970E-B216-4307-B3DF-C118B0C720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89933">
            <a:off x="16052451" y="7735973"/>
            <a:ext cx="1516089" cy="1328645"/>
          </a:xfrm>
          <a:prstGeom prst="rect">
            <a:avLst/>
          </a:prstGeom>
        </p:spPr>
      </p:pic>
      <p:pic>
        <p:nvPicPr>
          <p:cNvPr id="34" name="Picture 7">
            <a:extLst>
              <a:ext uri="{FF2B5EF4-FFF2-40B4-BE49-F238E27FC236}">
                <a16:creationId xmlns:a16="http://schemas.microsoft.com/office/drawing/2014/main" xmlns="" id="{19D43D4E-9FD5-499D-BF36-D5DC88A0D2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62257" y="-486273"/>
            <a:ext cx="2825743" cy="2676749"/>
          </a:xfrm>
          <a:prstGeom prst="rect">
            <a:avLst/>
          </a:prstGeom>
        </p:spPr>
      </p:pic>
      <p:pic>
        <p:nvPicPr>
          <p:cNvPr id="38" name="Picture 6">
            <a:extLst>
              <a:ext uri="{FF2B5EF4-FFF2-40B4-BE49-F238E27FC236}">
                <a16:creationId xmlns:a16="http://schemas.microsoft.com/office/drawing/2014/main" xmlns="" id="{F4C24FF4-3ED7-4ABD-82D5-DB7F24668E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455682" y="7240758"/>
            <a:ext cx="3662364" cy="3723290"/>
          </a:xfrm>
          <a:prstGeom prst="rect">
            <a:avLst/>
          </a:prstGeom>
        </p:spPr>
      </p:pic>
      <p:pic>
        <p:nvPicPr>
          <p:cNvPr id="39" name="Picture 6"/>
          <p:cNvPicPr>
            <a:picLocks noChangeAspect="1"/>
          </p:cNvPicPr>
          <p:nvPr/>
        </p:nvPicPr>
        <p:blipFill>
          <a:blip r:embed="rId16">
            <a:biLevel thresh="50000"/>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886200" y="510010"/>
            <a:ext cx="728523" cy="1312654"/>
          </a:xfrm>
          <a:prstGeom prst="rect">
            <a:avLst/>
          </a:prstGeom>
        </p:spPr>
      </p:pic>
    </p:spTree>
    <p:extLst>
      <p:ext uri="{BB962C8B-B14F-4D97-AF65-F5344CB8AC3E}">
        <p14:creationId xmlns:p14="http://schemas.microsoft.com/office/powerpoint/2010/main" val="2334471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grpSp>
        <p:nvGrpSpPr>
          <p:cNvPr id="15" name="Group 14"/>
          <p:cNvGrpSpPr/>
          <p:nvPr/>
        </p:nvGrpSpPr>
        <p:grpSpPr>
          <a:xfrm>
            <a:off x="822251" y="0"/>
            <a:ext cx="6248400" cy="3771900"/>
            <a:chOff x="762000" y="0"/>
            <a:chExt cx="6248400" cy="3771900"/>
          </a:xfrm>
        </p:grpSpPr>
        <p:sp>
          <p:nvSpPr>
            <p:cNvPr id="16" name="Freeform 4"/>
            <p:cNvSpPr/>
            <p:nvPr/>
          </p:nvSpPr>
          <p:spPr>
            <a:xfrm>
              <a:off x="762000" y="0"/>
              <a:ext cx="6248400" cy="3771900"/>
            </a:xfrm>
            <a:custGeom>
              <a:avLst/>
              <a:gdLst/>
              <a:ahLst/>
              <a:cxnLst/>
              <a:rect l="l" t="t" r="r" b="b"/>
              <a:pathLst>
                <a:path w="5801350" h="3401042">
                  <a:moveTo>
                    <a:pt x="0" y="0"/>
                  </a:moveTo>
                  <a:lnTo>
                    <a:pt x="5801351" y="0"/>
                  </a:lnTo>
                  <a:lnTo>
                    <a:pt x="5801351" y="3401042"/>
                  </a:lnTo>
                  <a:lnTo>
                    <a:pt x="0" y="3401042"/>
                  </a:lnTo>
                  <a:lnTo>
                    <a:pt x="0" y="0"/>
                  </a:lnTo>
                  <a:close/>
                </a:path>
              </a:pathLst>
            </a:custGeom>
            <a:blipFill>
              <a:blip r:embed="rId2">
                <a:extLst>
                  <a:ext uri="{BEBA8EAE-BF5A-486C-A8C5-ECC9F3942E4B}">
                    <a14:imgProps xmlns:a14="http://schemas.microsoft.com/office/drawing/2010/main">
                      <a14:imgLayer r:embed="rId3">
                        <a14:imgEffect>
                          <a14:colorTemperature colorTemp="11200"/>
                        </a14:imgEffect>
                      </a14:imgLayer>
                    </a14:imgProps>
                  </a:ext>
                  <a:ext uri="{96DAC541-7B7A-43D3-8B79-37D633B846F1}">
                    <asvg:svgBlip xmlns="" xmlns:asvg="http://schemas.microsoft.com/office/drawing/2016/SVG/main" r:embed="rId7"/>
                  </a:ext>
                </a:extLst>
              </a:blip>
              <a:stretch>
                <a:fillRect/>
              </a:stretch>
            </a:blipFill>
          </p:spPr>
        </p:sp>
        <p:sp>
          <p:nvSpPr>
            <p:cNvPr id="17" name="TextBox 16">
              <a:extLst>
                <a:ext uri="{FF2B5EF4-FFF2-40B4-BE49-F238E27FC236}">
                  <a16:creationId xmlns:a16="http://schemas.microsoft.com/office/drawing/2014/main" xmlns="" id="{E19B1F1F-6136-4AD1-8FAA-8BF99A8856B5}"/>
                </a:ext>
              </a:extLst>
            </p:cNvPr>
            <p:cNvSpPr txBox="1"/>
            <p:nvPr/>
          </p:nvSpPr>
          <p:spPr>
            <a:xfrm>
              <a:off x="914400" y="1994981"/>
              <a:ext cx="5943600" cy="938719"/>
            </a:xfrm>
            <a:prstGeom prst="rect">
              <a:avLst/>
            </a:prstGeom>
            <a:noFill/>
          </p:spPr>
          <p:txBody>
            <a:bodyPr wrap="square" rtlCol="0">
              <a:spAutoFit/>
            </a:bodyPr>
            <a:lstStyle/>
            <a:p>
              <a:pPr algn="ctr"/>
              <a:r>
                <a:rPr lang="en-US" sz="5500" b="1" smtClean="0">
                  <a:solidFill>
                    <a:schemeClr val="accent6">
                      <a:lumMod val="50000"/>
                    </a:schemeClr>
                  </a:solidFill>
                  <a:latin typeface="Arial" panose="020B0604020202020204" pitchFamily="34" charset="0"/>
                  <a:cs typeface="Arial" panose="020B0604020202020204" pitchFamily="34" charset="0"/>
                </a:rPr>
                <a:t>Hoạt động nhóm</a:t>
              </a:r>
              <a:endParaRPr lang="en-US" sz="5500" dirty="0">
                <a:solidFill>
                  <a:schemeClr val="accent6">
                    <a:lumMod val="50000"/>
                  </a:schemeClr>
                </a:solidFill>
                <a:latin typeface="Arial" panose="020B0604020202020204" pitchFamily="34" charset="0"/>
                <a:cs typeface="Arial" panose="020B0604020202020204" pitchFamily="34" charset="0"/>
              </a:endParaRPr>
            </a:p>
          </p:txBody>
        </p:sp>
      </p:grpSp>
      <p:pic>
        <p:nvPicPr>
          <p:cNvPr id="18" name="Picture 3"/>
          <p:cNvPicPr>
            <a:picLocks noChangeAspect="1"/>
          </p:cNvPicPr>
          <p:nvPr/>
        </p:nvPicPr>
        <p:blipFill rotWithShape="1">
          <a:blip r:embed="rId8"/>
          <a:srcRect b="1584"/>
          <a:stretch/>
        </p:blipFill>
        <p:spPr>
          <a:xfrm>
            <a:off x="762000" y="4893993"/>
            <a:ext cx="6368902" cy="5390475"/>
          </a:xfrm>
          <a:prstGeom prst="rect">
            <a:avLst/>
          </a:prstGeom>
        </p:spPr>
      </p:pic>
      <p:sp>
        <p:nvSpPr>
          <p:cNvPr id="19" name="Rectangle 18"/>
          <p:cNvSpPr/>
          <p:nvPr/>
        </p:nvSpPr>
        <p:spPr>
          <a:xfrm>
            <a:off x="8077200" y="716404"/>
            <a:ext cx="9601200" cy="739754"/>
          </a:xfrm>
          <a:prstGeom prst="rect">
            <a:avLst/>
          </a:prstGeom>
        </p:spPr>
        <p:txBody>
          <a:bodyPr wrap="square" anchor="ctr">
            <a:spAutoFit/>
          </a:bodyPr>
          <a:lstStyle/>
          <a:p>
            <a:pPr algn="ctr">
              <a:lnSpc>
                <a:spcPct val="150000"/>
              </a:lnSpc>
              <a:spcBef>
                <a:spcPts val="100"/>
              </a:spcBef>
              <a:spcAft>
                <a:spcPts val="100"/>
              </a:spcAft>
            </a:pPr>
            <a:r>
              <a:rPr lang="en-US" sz="3200" smtClean="0">
                <a:latin typeface="Arial" panose="020B0604020202020204" pitchFamily="34" charset="0"/>
                <a:cs typeface="Arial" panose="020B0604020202020204" pitchFamily="34" charset="0"/>
              </a:rPr>
              <a:t>Đọc các thông tin a, b, c và trả lời câu hỏi:</a:t>
            </a:r>
            <a:endParaRPr lang="en-US" sz="3200" b="1">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p:cNvGrpSpPr/>
          <p:nvPr/>
        </p:nvGrpSpPr>
        <p:grpSpPr>
          <a:xfrm>
            <a:off x="7924800" y="1790700"/>
            <a:ext cx="9906000" cy="2743200"/>
            <a:chOff x="7924800" y="2933700"/>
            <a:chExt cx="9906000" cy="2743200"/>
          </a:xfrm>
        </p:grpSpPr>
        <p:pic>
          <p:nvPicPr>
            <p:cNvPr id="21" name="Picture 4"/>
            <p:cNvPicPr>
              <a:picLocks noChangeAspect="1"/>
            </p:cNvPicPr>
            <p:nvPr/>
          </p:nvPicPr>
          <p:blipFill>
            <a:blip r:embed="rId9">
              <a:lum bright="70000" contrast="-70000"/>
            </a:blip>
            <a:srcRect b="12059"/>
            <a:stretch>
              <a:fillRect/>
            </a:stretch>
          </p:blipFill>
          <p:spPr>
            <a:xfrm>
              <a:off x="7924800" y="2933700"/>
              <a:ext cx="9906000" cy="2743200"/>
            </a:xfrm>
            <a:prstGeom prst="rect">
              <a:avLst/>
            </a:prstGeom>
          </p:spPr>
        </p:pic>
        <p:sp>
          <p:nvSpPr>
            <p:cNvPr id="22" name="Rectangle 21"/>
            <p:cNvSpPr/>
            <p:nvPr/>
          </p:nvSpPr>
          <p:spPr>
            <a:xfrm>
              <a:off x="8401050" y="3151138"/>
              <a:ext cx="8953500" cy="2308324"/>
            </a:xfrm>
            <a:prstGeom prst="rect">
              <a:avLst/>
            </a:prstGeom>
          </p:spPr>
          <p:txBody>
            <a:bodyPr wrap="square">
              <a:spAutoFit/>
            </a:bodyPr>
            <a:lstStyle/>
            <a:p>
              <a:pPr algn="just">
                <a:lnSpc>
                  <a:spcPct val="150000"/>
                </a:lnSpc>
              </a:pPr>
              <a:r>
                <a:rPr lang="en-US" sz="3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Nhóm 1, 2: </a:t>
              </a:r>
              <a:r>
                <a:rPr lang="en-US" sz="3200">
                  <a:latin typeface="Arial" panose="020B0604020202020204" pitchFamily="34" charset="0"/>
                  <a:cs typeface="Arial" panose="020B0604020202020204" pitchFamily="34" charset="0"/>
                </a:rPr>
                <a:t>Việc bạn Phương chi tiêu tùy tiện đã dẫn đến khó khăn gì trong cuộc sống? Nếu mẹ không đủ tiền để đưa thêm thì điều gì sẽ xảy ra?</a:t>
              </a:r>
            </a:p>
          </p:txBody>
        </p:sp>
      </p:grpSp>
      <p:grpSp>
        <p:nvGrpSpPr>
          <p:cNvPr id="26" name="Group 25"/>
          <p:cNvGrpSpPr/>
          <p:nvPr/>
        </p:nvGrpSpPr>
        <p:grpSpPr>
          <a:xfrm>
            <a:off x="7924800" y="4821578"/>
            <a:ext cx="9906000" cy="2303122"/>
            <a:chOff x="7924800" y="2933700"/>
            <a:chExt cx="9906000" cy="2303122"/>
          </a:xfrm>
        </p:grpSpPr>
        <p:pic>
          <p:nvPicPr>
            <p:cNvPr id="27" name="Picture 4"/>
            <p:cNvPicPr>
              <a:picLocks noChangeAspect="1"/>
            </p:cNvPicPr>
            <p:nvPr/>
          </p:nvPicPr>
          <p:blipFill>
            <a:blip r:embed="rId9">
              <a:lum bright="70000" contrast="-70000"/>
            </a:blip>
            <a:srcRect b="12059"/>
            <a:stretch>
              <a:fillRect/>
            </a:stretch>
          </p:blipFill>
          <p:spPr>
            <a:xfrm>
              <a:off x="7924800" y="2933700"/>
              <a:ext cx="9906000" cy="2303122"/>
            </a:xfrm>
            <a:prstGeom prst="rect">
              <a:avLst/>
            </a:prstGeom>
          </p:spPr>
        </p:pic>
        <p:sp>
          <p:nvSpPr>
            <p:cNvPr id="28" name="Rectangle 27"/>
            <p:cNvSpPr/>
            <p:nvPr/>
          </p:nvSpPr>
          <p:spPr>
            <a:xfrm>
              <a:off x="8353425" y="3300431"/>
              <a:ext cx="9048750" cy="1569660"/>
            </a:xfrm>
            <a:prstGeom prst="rect">
              <a:avLst/>
            </a:prstGeom>
          </p:spPr>
          <p:txBody>
            <a:bodyPr wrap="square">
              <a:spAutoFit/>
            </a:bodyPr>
            <a:lstStyle/>
            <a:p>
              <a:pPr algn="just">
                <a:lnSpc>
                  <a:spcPct val="150000"/>
                </a:lnSpc>
              </a:pPr>
              <a:r>
                <a:rPr lang="en-US" sz="3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Nhóm 3, 4: </a:t>
              </a:r>
              <a:r>
                <a:rPr lang="en-US" sz="3200">
                  <a:latin typeface="Arial" panose="020B0604020202020204" pitchFamily="34" charset="0"/>
                  <a:cs typeface="Arial" panose="020B0604020202020204" pitchFamily="34" charset="0"/>
                </a:rPr>
                <a:t>H</a:t>
              </a:r>
              <a:r>
                <a:rPr lang="en-US" sz="3200" smtClean="0">
                  <a:latin typeface="Arial" panose="020B0604020202020204" pitchFamily="34" charset="0"/>
                  <a:cs typeface="Arial" panose="020B0604020202020204" pitchFamily="34" charset="0"/>
                </a:rPr>
                <a:t>ãy </a:t>
              </a:r>
              <a:r>
                <a:rPr lang="en-US" sz="3200">
                  <a:latin typeface="Arial" panose="020B0604020202020204" pitchFamily="34" charset="0"/>
                  <a:cs typeface="Arial" panose="020B0604020202020204" pitchFamily="34" charset="0"/>
                </a:rPr>
                <a:t>dự đoán những khó khăn có thể xảy ra nếu Phương tiếp tục chi tiêu như vậy?</a:t>
              </a:r>
            </a:p>
          </p:txBody>
        </p:sp>
      </p:grpSp>
      <p:grpSp>
        <p:nvGrpSpPr>
          <p:cNvPr id="32" name="Group 31"/>
          <p:cNvGrpSpPr/>
          <p:nvPr/>
        </p:nvGrpSpPr>
        <p:grpSpPr>
          <a:xfrm>
            <a:off x="7924800" y="7412378"/>
            <a:ext cx="9906000" cy="2303122"/>
            <a:chOff x="7924800" y="2933700"/>
            <a:chExt cx="9906000" cy="2303122"/>
          </a:xfrm>
        </p:grpSpPr>
        <p:pic>
          <p:nvPicPr>
            <p:cNvPr id="33" name="Picture 4"/>
            <p:cNvPicPr>
              <a:picLocks noChangeAspect="1"/>
            </p:cNvPicPr>
            <p:nvPr/>
          </p:nvPicPr>
          <p:blipFill>
            <a:blip r:embed="rId9">
              <a:lum bright="70000" contrast="-70000"/>
            </a:blip>
            <a:srcRect b="12059"/>
            <a:stretch>
              <a:fillRect/>
            </a:stretch>
          </p:blipFill>
          <p:spPr>
            <a:xfrm>
              <a:off x="7924800" y="2933700"/>
              <a:ext cx="9906000" cy="2303122"/>
            </a:xfrm>
            <a:prstGeom prst="rect">
              <a:avLst/>
            </a:prstGeom>
          </p:spPr>
        </p:pic>
        <p:sp>
          <p:nvSpPr>
            <p:cNvPr id="34" name="Rectangle 33"/>
            <p:cNvSpPr/>
            <p:nvPr/>
          </p:nvSpPr>
          <p:spPr>
            <a:xfrm>
              <a:off x="8353425" y="3300431"/>
              <a:ext cx="9048750" cy="1478418"/>
            </a:xfrm>
            <a:prstGeom prst="rect">
              <a:avLst/>
            </a:prstGeom>
          </p:spPr>
          <p:txBody>
            <a:bodyPr wrap="square">
              <a:spAutoFit/>
            </a:bodyPr>
            <a:lstStyle/>
            <a:p>
              <a:pPr algn="just">
                <a:lnSpc>
                  <a:spcPct val="150000"/>
                </a:lnSpc>
              </a:pPr>
              <a:r>
                <a:rPr lang="en-US" sz="3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Nhóm 5, 6: </a:t>
              </a:r>
              <a:r>
                <a:rPr lang="en-US" sz="3200">
                  <a:latin typeface="Arial" panose="020B0604020202020204" pitchFamily="34" charset="0"/>
                  <a:cs typeface="Arial" panose="020B0604020202020204" pitchFamily="34" charset="0"/>
                </a:rPr>
                <a:t>Em hãy nêu lí do cần phải lập kế hoạch chi tiêu?</a:t>
              </a:r>
            </a:p>
          </p:txBody>
        </p:sp>
      </p:grpSp>
    </p:spTree>
    <p:extLst>
      <p:ext uri="{BB962C8B-B14F-4D97-AF65-F5344CB8AC3E}">
        <p14:creationId xmlns:p14="http://schemas.microsoft.com/office/powerpoint/2010/main" val="440227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checkerboard(across)">
                                      <p:cBhvr>
                                        <p:cTn id="14" dur="500"/>
                                        <p:tgtEl>
                                          <p:spTgt spid="20"/>
                                        </p:tgtEl>
                                      </p:cBhvr>
                                    </p:animEffect>
                                  </p:childTnLst>
                                </p:cTn>
                              </p:par>
                            </p:childTnLst>
                          </p:cTn>
                        </p:par>
                        <p:par>
                          <p:cTn id="15" fill="hold">
                            <p:stCondLst>
                              <p:cond delay="500"/>
                            </p:stCondLst>
                            <p:childTnLst>
                              <p:par>
                                <p:cTn id="16" presetID="5" presetClass="entr" presetSubtype="1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heckerboard(across)">
                                      <p:cBhvr>
                                        <p:cTn id="18" dur="500"/>
                                        <p:tgtEl>
                                          <p:spTgt spid="26"/>
                                        </p:tgtEl>
                                      </p:cBhvr>
                                    </p:animEffect>
                                  </p:childTnLst>
                                </p:cTn>
                              </p:par>
                            </p:childTnLst>
                          </p:cTn>
                        </p:par>
                        <p:par>
                          <p:cTn id="19" fill="hold">
                            <p:stCondLst>
                              <p:cond delay="1000"/>
                            </p:stCondLst>
                            <p:childTnLst>
                              <p:par>
                                <p:cTn id="20" presetID="5" presetClass="entr" presetSubtype="1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heckerboard(across)">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65993" y="265986"/>
            <a:ext cx="17556014" cy="9755026"/>
          </a:xfrm>
          <a:prstGeom prst="rect">
            <a:avLst/>
          </a:prstGeom>
        </p:spPr>
      </p:pic>
      <p:sp>
        <p:nvSpPr>
          <p:cNvPr id="12" name="TextBox 11">
            <a:extLst>
              <a:ext uri="{FF2B5EF4-FFF2-40B4-BE49-F238E27FC236}">
                <a16:creationId xmlns:a16="http://schemas.microsoft.com/office/drawing/2014/main" xmlns="" id="{E19B1F1F-6136-4AD1-8FAA-8BF99A8856B5}"/>
              </a:ext>
            </a:extLst>
          </p:cNvPr>
          <p:cNvSpPr txBox="1"/>
          <p:nvPr/>
        </p:nvSpPr>
        <p:spPr>
          <a:xfrm>
            <a:off x="514350" y="928181"/>
            <a:ext cx="17259300" cy="938719"/>
          </a:xfrm>
          <a:prstGeom prst="rect">
            <a:avLst/>
          </a:prstGeom>
          <a:noFill/>
        </p:spPr>
        <p:txBody>
          <a:bodyPr wrap="square" rtlCol="0">
            <a:spAutoFit/>
          </a:bodyPr>
          <a:lstStyle/>
          <a:p>
            <a:pPr algn="ctr"/>
            <a:r>
              <a:rPr lang="en-US" sz="5500" b="1" smtClean="0">
                <a:solidFill>
                  <a:srgbClr val="81562B"/>
                </a:solidFill>
                <a:latin typeface="Arial" panose="020B0604020202020204" pitchFamily="34" charset="0"/>
                <a:cs typeface="Arial" panose="020B0604020202020204" pitchFamily="34" charset="0"/>
              </a:rPr>
              <a:t>Câu hỏi a</a:t>
            </a:r>
            <a:endParaRPr lang="en-US" sz="5500" dirty="0">
              <a:solidFill>
                <a:srgbClr val="81562B"/>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18C47A75-393C-8BB2-DFD4-67070A3E602C}"/>
              </a:ext>
            </a:extLst>
          </p:cNvPr>
          <p:cNvSpPr txBox="1"/>
          <p:nvPr/>
        </p:nvSpPr>
        <p:spPr>
          <a:xfrm>
            <a:off x="3048917" y="2318191"/>
            <a:ext cx="12190166" cy="684015"/>
          </a:xfrm>
          <a:prstGeom prst="rect">
            <a:avLst/>
          </a:prstGeom>
          <a:noFill/>
          <a:ln w="19050">
            <a:noFill/>
          </a:ln>
        </p:spPr>
        <p:txBody>
          <a:bodyPr wrap="square" lIns="144000" tIns="0" rIns="144000" bIns="144000" anchor="ctr">
            <a:spAutoFit/>
          </a:bodyPr>
          <a:lstStyle/>
          <a:p>
            <a:pPr algn="ctr"/>
            <a:r>
              <a:rPr lang="en-US" sz="3500" b="1" smtClean="0">
                <a:latin typeface="Arial" panose="020B0604020202020204" pitchFamily="34" charset="0"/>
                <a:cs typeface="Arial" panose="020B0604020202020204" pitchFamily="34" charset="0"/>
              </a:rPr>
              <a:t>Việc chi tiêu tuỳ tiện của bạn Phương đã dẫn đến:</a:t>
            </a:r>
            <a:endParaRPr lang="vi-VN" sz="3500" b="1" dirty="0">
              <a:latin typeface="Arial" panose="020B0604020202020204" pitchFamily="34" charset="0"/>
              <a:ea typeface="Times New Roman" panose="02020603050405020304" pitchFamily="18" charset="0"/>
              <a:cs typeface="Arial" panose="020B0604020202020204" pitchFamily="34" charset="0"/>
            </a:endParaRPr>
          </a:p>
        </p:txBody>
      </p:sp>
      <p:sp>
        <p:nvSpPr>
          <p:cNvPr id="16" name="Google Shape;48;p2">
            <a:extLst>
              <a:ext uri="{FF2B5EF4-FFF2-40B4-BE49-F238E27FC236}">
                <a16:creationId xmlns:a16="http://schemas.microsoft.com/office/drawing/2014/main" xmlns="" id="{952D6FC7-1749-C816-ED37-17446C85AE2D}"/>
              </a:ext>
            </a:extLst>
          </p:cNvPr>
          <p:cNvSpPr/>
          <p:nvPr/>
        </p:nvSpPr>
        <p:spPr>
          <a:xfrm>
            <a:off x="838200" y="4762847"/>
            <a:ext cx="3118984" cy="4571653"/>
          </a:xfrm>
          <a:prstGeom prst="roundRect">
            <a:avLst>
              <a:gd name="adj" fmla="val 11614"/>
            </a:avLst>
          </a:prstGeom>
          <a:solidFill>
            <a:schemeClr val="bg1"/>
          </a:solidFill>
          <a:ln w="38100" cap="flat" cmpd="sng">
            <a:solidFill>
              <a:schemeClr val="tx1"/>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3400" smtClean="0">
                <a:latin typeface="Arial" panose="020B0604020202020204" pitchFamily="34" charset="0"/>
                <a:cs typeface="Arial" panose="020B0604020202020204" pitchFamily="34" charset="0"/>
              </a:rPr>
              <a:t>Sinh </a:t>
            </a:r>
            <a:r>
              <a:rPr lang="en-US" sz="3400">
                <a:latin typeface="Arial" panose="020B0604020202020204" pitchFamily="34" charset="0"/>
                <a:cs typeface="Arial" panose="020B0604020202020204" pitchFamily="34" charset="0"/>
              </a:rPr>
              <a:t>hoạt của gia </a:t>
            </a:r>
            <a:r>
              <a:rPr lang="en-US" sz="3400" smtClean="0">
                <a:latin typeface="Arial" panose="020B0604020202020204" pitchFamily="34" charset="0"/>
                <a:cs typeface="Arial" panose="020B0604020202020204" pitchFamily="34" charset="0"/>
              </a:rPr>
              <a:t>đình </a:t>
            </a:r>
            <a:r>
              <a:rPr lang="en-US" sz="3400">
                <a:latin typeface="Arial" panose="020B0604020202020204" pitchFamily="34" charset="0"/>
                <a:cs typeface="Arial" panose="020B0604020202020204" pitchFamily="34" charset="0"/>
              </a:rPr>
              <a:t>bị đảo lộn</a:t>
            </a:r>
            <a:endParaRPr lang="x-none" sz="3400" dirty="0">
              <a:solidFill>
                <a:srgbClr val="273135"/>
              </a:solidFill>
              <a:latin typeface="Arial" panose="020B0604020202020204" pitchFamily="34" charset="0"/>
              <a:cs typeface="Arial" panose="020B0604020202020204" pitchFamily="34" charset="0"/>
            </a:endParaRPr>
          </a:p>
        </p:txBody>
      </p:sp>
      <p:sp>
        <p:nvSpPr>
          <p:cNvPr id="17" name="Google Shape;48;p2">
            <a:extLst>
              <a:ext uri="{FF2B5EF4-FFF2-40B4-BE49-F238E27FC236}">
                <a16:creationId xmlns:a16="http://schemas.microsoft.com/office/drawing/2014/main" xmlns="" id="{FB490251-9E0B-E98F-0390-AA016EA83D6D}"/>
              </a:ext>
            </a:extLst>
          </p:cNvPr>
          <p:cNvSpPr/>
          <p:nvPr/>
        </p:nvSpPr>
        <p:spPr>
          <a:xfrm>
            <a:off x="4246445" y="4762847"/>
            <a:ext cx="3887117" cy="4557501"/>
          </a:xfrm>
          <a:prstGeom prst="roundRect">
            <a:avLst>
              <a:gd name="adj" fmla="val 8484"/>
            </a:avLst>
          </a:prstGeom>
          <a:solidFill>
            <a:schemeClr val="bg1"/>
          </a:solidFill>
          <a:ln w="38100" cap="flat" cmpd="sng">
            <a:solidFill>
              <a:schemeClr val="tx1"/>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3400" smtClean="0">
                <a:latin typeface="Arial" panose="020B0604020202020204" pitchFamily="34" charset="0"/>
                <a:cs typeface="Arial" panose="020B0604020202020204" pitchFamily="34" charset="0"/>
              </a:rPr>
              <a:t>Những </a:t>
            </a:r>
            <a:r>
              <a:rPr lang="en-US" sz="3400">
                <a:latin typeface="Arial" panose="020B0604020202020204" pitchFamily="34" charset="0"/>
                <a:cs typeface="Arial" panose="020B0604020202020204" pitchFamily="34" charset="0"/>
              </a:rPr>
              <a:t>thứ cần thiết như rau, cá, thịt,... bị thiếu </a:t>
            </a:r>
            <a:endParaRPr lang="x-none" sz="3400" dirty="0">
              <a:solidFill>
                <a:srgbClr val="273135"/>
              </a:solidFill>
              <a:latin typeface="Arial" panose="020B0604020202020204" pitchFamily="34" charset="0"/>
              <a:cs typeface="Arial" panose="020B0604020202020204" pitchFamily="34" charset="0"/>
            </a:endParaRPr>
          </a:p>
        </p:txBody>
      </p:sp>
      <p:sp>
        <p:nvSpPr>
          <p:cNvPr id="18" name="Google Shape;48;p2">
            <a:extLst>
              <a:ext uri="{FF2B5EF4-FFF2-40B4-BE49-F238E27FC236}">
                <a16:creationId xmlns:a16="http://schemas.microsoft.com/office/drawing/2014/main" xmlns="" id="{CF4AA404-2DAD-26B8-5037-EF6A1783A520}"/>
              </a:ext>
            </a:extLst>
          </p:cNvPr>
          <p:cNvSpPr/>
          <p:nvPr/>
        </p:nvSpPr>
        <p:spPr>
          <a:xfrm>
            <a:off x="8422823" y="4763369"/>
            <a:ext cx="3422944" cy="4556979"/>
          </a:xfrm>
          <a:prstGeom prst="roundRect">
            <a:avLst>
              <a:gd name="adj" fmla="val 6688"/>
            </a:avLst>
          </a:prstGeom>
          <a:solidFill>
            <a:schemeClr val="bg1"/>
          </a:solidFill>
          <a:ln w="38100" cap="flat" cmpd="sng">
            <a:solidFill>
              <a:schemeClr val="tx1"/>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3400">
                <a:latin typeface="Arial" panose="020B0604020202020204" pitchFamily="34" charset="0"/>
                <a:cs typeface="Arial" panose="020B0604020202020204" pitchFamily="34" charset="0"/>
              </a:rPr>
              <a:t>5 ngày bạn đã chi tiêu hết tiền</a:t>
            </a:r>
            <a:endParaRPr lang="x-none" sz="3400" dirty="0">
              <a:solidFill>
                <a:srgbClr val="273135"/>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xmlns="" id="{8275051E-5C93-0A68-D80E-49AE12DCED72}"/>
              </a:ext>
            </a:extLst>
          </p:cNvPr>
          <p:cNvCxnSpPr>
            <a:cxnSpLocks/>
            <a:stCxn id="15" idx="2"/>
            <a:endCxn id="16" idx="0"/>
          </p:cNvCxnSpPr>
          <p:nvPr/>
        </p:nvCxnSpPr>
        <p:spPr>
          <a:xfrm flipH="1">
            <a:off x="2397692" y="3002206"/>
            <a:ext cx="6746308" cy="1760641"/>
          </a:xfrm>
          <a:prstGeom prst="line">
            <a:avLst/>
          </a:prstGeom>
          <a:ln w="28575">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DE5FC3BF-DE47-6F38-D9A1-D0E21E18E995}"/>
              </a:ext>
            </a:extLst>
          </p:cNvPr>
          <p:cNvCxnSpPr>
            <a:cxnSpLocks/>
            <a:stCxn id="15" idx="2"/>
            <a:endCxn id="17" idx="0"/>
          </p:cNvCxnSpPr>
          <p:nvPr/>
        </p:nvCxnSpPr>
        <p:spPr>
          <a:xfrm flipH="1">
            <a:off x="6190004" y="3002206"/>
            <a:ext cx="2953996" cy="1760641"/>
          </a:xfrm>
          <a:prstGeom prst="line">
            <a:avLst/>
          </a:prstGeom>
          <a:ln w="28575">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A3FB810-A57A-B9AB-3624-F336C5E2C34A}"/>
              </a:ext>
            </a:extLst>
          </p:cNvPr>
          <p:cNvCxnSpPr>
            <a:stCxn id="15" idx="2"/>
            <a:endCxn id="18" idx="0"/>
          </p:cNvCxnSpPr>
          <p:nvPr/>
        </p:nvCxnSpPr>
        <p:spPr>
          <a:xfrm>
            <a:off x="9144000" y="3002206"/>
            <a:ext cx="990295" cy="1761163"/>
          </a:xfrm>
          <a:prstGeom prst="line">
            <a:avLst/>
          </a:prstGeom>
          <a:ln w="28575">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sp>
        <p:nvSpPr>
          <p:cNvPr id="24" name="Google Shape;48;p2">
            <a:extLst>
              <a:ext uri="{FF2B5EF4-FFF2-40B4-BE49-F238E27FC236}">
                <a16:creationId xmlns:a16="http://schemas.microsoft.com/office/drawing/2014/main" xmlns="" id="{FB490251-9E0B-E98F-0390-AA016EA83D6D}"/>
              </a:ext>
            </a:extLst>
          </p:cNvPr>
          <p:cNvSpPr/>
          <p:nvPr/>
        </p:nvSpPr>
        <p:spPr>
          <a:xfrm>
            <a:off x="12135028" y="4762847"/>
            <a:ext cx="5314772" cy="4557501"/>
          </a:xfrm>
          <a:prstGeom prst="roundRect">
            <a:avLst>
              <a:gd name="adj" fmla="val 8484"/>
            </a:avLst>
          </a:prstGeom>
          <a:solidFill>
            <a:schemeClr val="bg1"/>
          </a:solidFill>
          <a:ln w="38100" cap="flat" cmpd="sng">
            <a:solidFill>
              <a:schemeClr val="tx1"/>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pPr>
            <a:r>
              <a:rPr lang="en-US" sz="3400">
                <a:latin typeface="Arial" panose="020B0604020202020204" pitchFamily="34" charset="0"/>
                <a:cs typeface="Arial" panose="020B0604020202020204" pitchFamily="34" charset="0"/>
              </a:rPr>
              <a:t>Nếu mẹ không có đủ tiền để đưa thêm thì sẽ bất ổn trong sinh hoạt gia đình, có thể </a:t>
            </a:r>
            <a:r>
              <a:rPr lang="en-US" sz="3400" smtClean="0">
                <a:latin typeface="Arial" panose="020B0604020202020204" pitchFamily="34" charset="0"/>
                <a:cs typeface="Arial" panose="020B0604020202020204" pitchFamily="34" charset="0"/>
              </a:rPr>
              <a:t>phải vay </a:t>
            </a:r>
            <a:r>
              <a:rPr lang="en-US" sz="3400">
                <a:latin typeface="Arial" panose="020B0604020202020204" pitchFamily="34" charset="0"/>
                <a:cs typeface="Arial" panose="020B0604020202020204" pitchFamily="34" charset="0"/>
              </a:rPr>
              <a:t>mượn tiền để đi </a:t>
            </a:r>
            <a:r>
              <a:rPr lang="en-US" sz="3400" smtClean="0">
                <a:latin typeface="Arial" panose="020B0604020202020204" pitchFamily="34" charset="0"/>
                <a:cs typeface="Arial" panose="020B0604020202020204" pitchFamily="34" charset="0"/>
              </a:rPr>
              <a:t>chợ</a:t>
            </a:r>
            <a:endParaRPr lang="en-US" sz="3400">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xmlns="" id="{DE5FC3BF-DE47-6F38-D9A1-D0E21E18E995}"/>
              </a:ext>
            </a:extLst>
          </p:cNvPr>
          <p:cNvCxnSpPr>
            <a:cxnSpLocks/>
            <a:stCxn id="15" idx="2"/>
            <a:endCxn id="24" idx="0"/>
          </p:cNvCxnSpPr>
          <p:nvPr/>
        </p:nvCxnSpPr>
        <p:spPr>
          <a:xfrm>
            <a:off x="9144000" y="3002206"/>
            <a:ext cx="5648414" cy="1760641"/>
          </a:xfrm>
          <a:prstGeom prst="line">
            <a:avLst/>
          </a:prstGeom>
          <a:ln w="28575">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64208" y="114300"/>
            <a:ext cx="2223792" cy="22105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par>
                          <p:cTn id="18" fill="hold">
                            <p:stCondLst>
                              <p:cond delay="500"/>
                            </p:stCondLst>
                            <p:childTnLst>
                              <p:par>
                                <p:cTn id="19" presetID="20" presetClass="entr" presetSubtype="0" fill="hold" grpId="0" nodeType="afterEffect">
                                  <p:stCondLst>
                                    <p:cond delay="0"/>
                                  </p:stCondLst>
                                  <p:childTnLst>
                                    <p:set>
                                      <p:cBhvr>
                                        <p:cTn id="20" dur="1" fill="hold">
                                          <p:stCondLst>
                                            <p:cond delay="0"/>
                                          </p:stCondLst>
                                        </p:cTn>
                                        <p:tgtEl>
                                          <p:spTgt spid="16">
                                            <p:bg/>
                                          </p:spTgt>
                                        </p:tgtEl>
                                        <p:attrNameLst>
                                          <p:attrName>style.visibility</p:attrName>
                                        </p:attrNameLst>
                                      </p:cBhvr>
                                      <p:to>
                                        <p:strVal val="visible"/>
                                      </p:to>
                                    </p:set>
                                    <p:animEffect transition="in" filter="wedge">
                                      <p:cBhvr>
                                        <p:cTn id="21" dur="500"/>
                                        <p:tgtEl>
                                          <p:spTgt spid="16">
                                            <p:bg/>
                                          </p:spTgt>
                                        </p:tgtEl>
                                      </p:cBhvr>
                                    </p:animEffect>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dissolve">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par>
                          <p:cTn id="31" fill="hold">
                            <p:stCondLst>
                              <p:cond delay="500"/>
                            </p:stCondLst>
                            <p:childTnLst>
                              <p:par>
                                <p:cTn id="32" presetID="20" presetClass="entr" presetSubtype="0" fill="hold" grpId="0" nodeType="afterEffect">
                                  <p:stCondLst>
                                    <p:cond delay="0"/>
                                  </p:stCondLst>
                                  <p:childTnLst>
                                    <p:set>
                                      <p:cBhvr>
                                        <p:cTn id="33" dur="1" fill="hold">
                                          <p:stCondLst>
                                            <p:cond delay="0"/>
                                          </p:stCondLst>
                                        </p:cTn>
                                        <p:tgtEl>
                                          <p:spTgt spid="17">
                                            <p:bg/>
                                          </p:spTgt>
                                        </p:tgtEl>
                                        <p:attrNameLst>
                                          <p:attrName>style.visibility</p:attrName>
                                        </p:attrNameLst>
                                      </p:cBhvr>
                                      <p:to>
                                        <p:strVal val="visible"/>
                                      </p:to>
                                    </p:set>
                                    <p:animEffect transition="in" filter="wedge">
                                      <p:cBhvr>
                                        <p:cTn id="34" dur="500"/>
                                        <p:tgtEl>
                                          <p:spTgt spid="17">
                                            <p:bg/>
                                          </p:spTgt>
                                        </p:tgtEl>
                                      </p:cBhvr>
                                    </p:animEffect>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dissolve">
                                      <p:cBhvr>
                                        <p:cTn id="38" dur="500"/>
                                        <p:tgtEl>
                                          <p:spTgt spid="1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500"/>
                            </p:stCondLst>
                            <p:childTnLst>
                              <p:par>
                                <p:cTn id="45" presetID="20" presetClass="entr" presetSubtype="0" fill="hold" grpId="0" nodeType="afterEffect">
                                  <p:stCondLst>
                                    <p:cond delay="0"/>
                                  </p:stCondLst>
                                  <p:childTnLst>
                                    <p:set>
                                      <p:cBhvr>
                                        <p:cTn id="46" dur="1" fill="hold">
                                          <p:stCondLst>
                                            <p:cond delay="0"/>
                                          </p:stCondLst>
                                        </p:cTn>
                                        <p:tgtEl>
                                          <p:spTgt spid="18">
                                            <p:bg/>
                                          </p:spTgt>
                                        </p:tgtEl>
                                        <p:attrNameLst>
                                          <p:attrName>style.visibility</p:attrName>
                                        </p:attrNameLst>
                                      </p:cBhvr>
                                      <p:to>
                                        <p:strVal val="visible"/>
                                      </p:to>
                                    </p:set>
                                    <p:animEffect transition="in" filter="wedge">
                                      <p:cBhvr>
                                        <p:cTn id="47" dur="500"/>
                                        <p:tgtEl>
                                          <p:spTgt spid="18">
                                            <p:bg/>
                                          </p:spTgt>
                                        </p:tgtEl>
                                      </p:cBhvr>
                                    </p:animEffect>
                                  </p:childTnLst>
                                </p:cTn>
                              </p:par>
                            </p:childTnLst>
                          </p:cTn>
                        </p:par>
                        <p:par>
                          <p:cTn id="48" fill="hold">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animEffect transition="in" filter="dissolve">
                                      <p:cBhvr>
                                        <p:cTn id="51" dur="500"/>
                                        <p:tgtEl>
                                          <p:spTgt spid="1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par>
                          <p:cTn id="57" fill="hold">
                            <p:stCondLst>
                              <p:cond delay="500"/>
                            </p:stCondLst>
                            <p:childTnLst>
                              <p:par>
                                <p:cTn id="58" presetID="20" presetClass="entr" presetSubtype="0" fill="hold" grpId="0" nodeType="afterEffect">
                                  <p:stCondLst>
                                    <p:cond delay="0"/>
                                  </p:stCondLst>
                                  <p:childTnLst>
                                    <p:set>
                                      <p:cBhvr>
                                        <p:cTn id="59" dur="1" fill="hold">
                                          <p:stCondLst>
                                            <p:cond delay="0"/>
                                          </p:stCondLst>
                                        </p:cTn>
                                        <p:tgtEl>
                                          <p:spTgt spid="24">
                                            <p:bg/>
                                          </p:spTgt>
                                        </p:tgtEl>
                                        <p:attrNameLst>
                                          <p:attrName>style.visibility</p:attrName>
                                        </p:attrNameLst>
                                      </p:cBhvr>
                                      <p:to>
                                        <p:strVal val="visible"/>
                                      </p:to>
                                    </p:set>
                                    <p:animEffect transition="in" filter="wedge">
                                      <p:cBhvr>
                                        <p:cTn id="60" dur="500"/>
                                        <p:tgtEl>
                                          <p:spTgt spid="24">
                                            <p:bg/>
                                          </p:spTgt>
                                        </p:tgtEl>
                                      </p:cBhvr>
                                    </p:animEffect>
                                  </p:childTnLst>
                                </p:cTn>
                              </p:par>
                            </p:childTnLst>
                          </p:cTn>
                        </p:par>
                        <p:par>
                          <p:cTn id="61" fill="hold">
                            <p:stCondLst>
                              <p:cond delay="1000"/>
                            </p:stCondLst>
                            <p:childTnLst>
                              <p:par>
                                <p:cTn id="62" presetID="9" presetClass="entr" presetSubtype="0" fill="hold" grpId="0" nodeType="afterEffect">
                                  <p:stCondLst>
                                    <p:cond delay="0"/>
                                  </p:stCondLst>
                                  <p:childTnLst>
                                    <p:set>
                                      <p:cBhvr>
                                        <p:cTn id="63" dur="1" fill="hold">
                                          <p:stCondLst>
                                            <p:cond delay="0"/>
                                          </p:stCondLst>
                                        </p:cTn>
                                        <p:tgtEl>
                                          <p:spTgt spid="24">
                                            <p:txEl>
                                              <p:pRg st="0" end="0"/>
                                            </p:txEl>
                                          </p:spTgt>
                                        </p:tgtEl>
                                        <p:attrNameLst>
                                          <p:attrName>style.visibility</p:attrName>
                                        </p:attrNameLst>
                                      </p:cBhvr>
                                      <p:to>
                                        <p:strVal val="visible"/>
                                      </p:to>
                                    </p:set>
                                    <p:animEffect transition="in" filter="dissolve">
                                      <p:cBhvr>
                                        <p:cTn id="6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build="allAtOnce"/>
      <p:bldP spid="16" grpId="0" uiExpand="1" build="p" animBg="1"/>
      <p:bldP spid="17" grpId="0" uiExpand="1" build="p" animBg="1"/>
      <p:bldP spid="18" grpId="0" uiExpand="1" build="p" animBg="1"/>
      <p:bldP spid="2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65993" y="265986"/>
            <a:ext cx="17556014" cy="975502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64208" y="114300"/>
            <a:ext cx="2223792" cy="2210515"/>
          </a:xfrm>
          <a:prstGeom prst="rect">
            <a:avLst/>
          </a:prstGeom>
        </p:spPr>
      </p:pic>
      <p:sp>
        <p:nvSpPr>
          <p:cNvPr id="9" name="TextBox 8">
            <a:extLst>
              <a:ext uri="{FF2B5EF4-FFF2-40B4-BE49-F238E27FC236}">
                <a16:creationId xmlns:a16="http://schemas.microsoft.com/office/drawing/2014/main" xmlns="" id="{E19B1F1F-6136-4AD1-8FAA-8BF99A8856B5}"/>
              </a:ext>
            </a:extLst>
          </p:cNvPr>
          <p:cNvSpPr txBox="1"/>
          <p:nvPr/>
        </p:nvSpPr>
        <p:spPr>
          <a:xfrm>
            <a:off x="514350" y="928181"/>
            <a:ext cx="17259300" cy="938719"/>
          </a:xfrm>
          <a:prstGeom prst="rect">
            <a:avLst/>
          </a:prstGeom>
          <a:noFill/>
        </p:spPr>
        <p:txBody>
          <a:bodyPr wrap="square" rtlCol="0">
            <a:spAutoFit/>
          </a:bodyPr>
          <a:lstStyle/>
          <a:p>
            <a:pPr algn="ctr"/>
            <a:r>
              <a:rPr lang="en-US" sz="5500" b="1" smtClean="0">
                <a:solidFill>
                  <a:srgbClr val="81562B"/>
                </a:solidFill>
                <a:latin typeface="Arial" panose="020B0604020202020204" pitchFamily="34" charset="0"/>
                <a:cs typeface="Arial" panose="020B0604020202020204" pitchFamily="34" charset="0"/>
              </a:rPr>
              <a:t>Câu hỏi b</a:t>
            </a:r>
            <a:endParaRPr lang="en-US" sz="5500" dirty="0">
              <a:solidFill>
                <a:srgbClr val="81562B"/>
              </a:solidFill>
              <a:latin typeface="Arial" panose="020B0604020202020204" pitchFamily="34" charset="0"/>
              <a:cs typeface="Arial" panose="020B0604020202020204" pitchFamily="34" charset="0"/>
            </a:endParaRPr>
          </a:p>
        </p:txBody>
      </p:sp>
      <p:sp>
        <p:nvSpPr>
          <p:cNvPr id="6" name="Rectangle 5"/>
          <p:cNvSpPr/>
          <p:nvPr/>
        </p:nvSpPr>
        <p:spPr>
          <a:xfrm>
            <a:off x="1143000" y="3028061"/>
            <a:ext cx="2971800" cy="5562600"/>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400">
                <a:solidFill>
                  <a:schemeClr val="bg1"/>
                </a:solidFill>
                <a:latin typeface="Arial" panose="020B0604020202020204" pitchFamily="34" charset="0"/>
                <a:ea typeface="Times New Roman" panose="02020603050405020304" pitchFamily="18" charset="0"/>
                <a:cs typeface="Arial" panose="020B0604020202020204" pitchFamily="34" charset="0"/>
              </a:rPr>
              <a:t>Nếu vẫn tiếp tục chi tiêu không có kế hoạch sẽ dẫn đến những vấn </a:t>
            </a:r>
            <a:r>
              <a:rPr lang="en-US" sz="3400" smtClean="0">
                <a:solidFill>
                  <a:schemeClr val="bg1"/>
                </a:solidFill>
                <a:latin typeface="Arial" panose="020B0604020202020204" pitchFamily="34" charset="0"/>
                <a:ea typeface="Times New Roman" panose="02020603050405020304" pitchFamily="18" charset="0"/>
                <a:cs typeface="Arial" panose="020B0604020202020204" pitchFamily="34" charset="0"/>
              </a:rPr>
              <a:t>đề:</a:t>
            </a:r>
            <a:endParaRPr lang="en-US" sz="340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5105401" y="2360422"/>
            <a:ext cx="11887199" cy="11066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chemeClr val="tx1"/>
                </a:solidFill>
                <a:latin typeface="Arial" panose="020B0604020202020204" pitchFamily="34" charset="0"/>
                <a:cs typeface="Arial" panose="020B0604020202020204" pitchFamily="34" charset="0"/>
              </a:rPr>
              <a:t>N</a:t>
            </a:r>
            <a:r>
              <a:rPr lang="en-US" sz="3400" smtClean="0">
                <a:solidFill>
                  <a:schemeClr val="tx1"/>
                </a:solidFill>
                <a:latin typeface="Arial" panose="020B0604020202020204" pitchFamily="34" charset="0"/>
                <a:cs typeface="Arial" panose="020B0604020202020204" pitchFamily="34" charset="0"/>
              </a:rPr>
              <a:t>ợ </a:t>
            </a:r>
            <a:r>
              <a:rPr lang="en-US" sz="3400">
                <a:solidFill>
                  <a:schemeClr val="tx1"/>
                </a:solidFill>
                <a:latin typeface="Arial" panose="020B0604020202020204" pitchFamily="34" charset="0"/>
                <a:cs typeface="Arial" panose="020B0604020202020204" pitchFamily="34" charset="0"/>
              </a:rPr>
              <a:t>nhiều hơn</a:t>
            </a:r>
          </a:p>
        </p:txBody>
      </p:sp>
      <p:sp>
        <p:nvSpPr>
          <p:cNvPr id="13" name="Rectangle 12"/>
          <p:cNvSpPr/>
          <p:nvPr/>
        </p:nvSpPr>
        <p:spPr>
          <a:xfrm>
            <a:off x="5105400" y="3808222"/>
            <a:ext cx="11887199" cy="11066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chemeClr val="tx1"/>
                </a:solidFill>
                <a:latin typeface="Arial" panose="020B0604020202020204" pitchFamily="34" charset="0"/>
                <a:cs typeface="Arial" panose="020B0604020202020204" pitchFamily="34" charset="0"/>
              </a:rPr>
              <a:t>Không </a:t>
            </a:r>
            <a:r>
              <a:rPr lang="en-US" sz="3400">
                <a:solidFill>
                  <a:schemeClr val="tx1"/>
                </a:solidFill>
                <a:latin typeface="Arial" panose="020B0604020202020204" pitchFamily="34" charset="0"/>
                <a:cs typeface="Arial" panose="020B0604020202020204" pitchFamily="34" charset="0"/>
              </a:rPr>
              <a:t>đảm bảo sức khỏe cho các thành viên trong gia đình</a:t>
            </a:r>
          </a:p>
        </p:txBody>
      </p:sp>
      <p:sp>
        <p:nvSpPr>
          <p:cNvPr id="14" name="Rectangle 13"/>
          <p:cNvSpPr/>
          <p:nvPr/>
        </p:nvSpPr>
        <p:spPr>
          <a:xfrm>
            <a:off x="5105399" y="5256022"/>
            <a:ext cx="11887199" cy="11066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chemeClr val="tx1"/>
                </a:solidFill>
                <a:latin typeface="Arial" panose="020B0604020202020204" pitchFamily="34" charset="0"/>
                <a:cs typeface="Arial" panose="020B0604020202020204" pitchFamily="34" charset="0"/>
              </a:rPr>
              <a:t>Không </a:t>
            </a:r>
            <a:r>
              <a:rPr lang="en-US" sz="3400">
                <a:solidFill>
                  <a:schemeClr val="tx1"/>
                </a:solidFill>
                <a:latin typeface="Arial" panose="020B0604020202020204" pitchFamily="34" charset="0"/>
                <a:cs typeface="Arial" panose="020B0604020202020204" pitchFamily="34" charset="0"/>
              </a:rPr>
              <a:t>có khoản tiền dự phòng cho những lúc cần thiết</a:t>
            </a:r>
          </a:p>
        </p:txBody>
      </p:sp>
      <p:sp>
        <p:nvSpPr>
          <p:cNvPr id="15" name="Rectangle 14"/>
          <p:cNvSpPr/>
          <p:nvPr/>
        </p:nvSpPr>
        <p:spPr>
          <a:xfrm>
            <a:off x="5105399" y="6703822"/>
            <a:ext cx="11887199" cy="11066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chemeClr val="tx1"/>
                </a:solidFill>
                <a:latin typeface="Arial" panose="020B0604020202020204" pitchFamily="34" charset="0"/>
                <a:cs typeface="Arial" panose="020B0604020202020204" pitchFamily="34" charset="0"/>
              </a:rPr>
              <a:t>Không </a:t>
            </a:r>
            <a:r>
              <a:rPr lang="en-US" sz="3400">
                <a:solidFill>
                  <a:schemeClr val="tx1"/>
                </a:solidFill>
                <a:latin typeface="Arial" panose="020B0604020202020204" pitchFamily="34" charset="0"/>
                <a:cs typeface="Arial" panose="020B0604020202020204" pitchFamily="34" charset="0"/>
              </a:rPr>
              <a:t>tiết kiệm được tiền để đầu tư</a:t>
            </a:r>
          </a:p>
        </p:txBody>
      </p:sp>
      <p:sp>
        <p:nvSpPr>
          <p:cNvPr id="16" name="Rectangle 15"/>
          <p:cNvSpPr/>
          <p:nvPr/>
        </p:nvSpPr>
        <p:spPr>
          <a:xfrm>
            <a:off x="5105399" y="8151622"/>
            <a:ext cx="11887199" cy="11066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chemeClr val="tx1"/>
                </a:solidFill>
                <a:latin typeface="Arial" panose="020B0604020202020204" pitchFamily="34" charset="0"/>
                <a:cs typeface="Arial" panose="020B0604020202020204" pitchFamily="34" charset="0"/>
              </a:rPr>
              <a:t>Mua </a:t>
            </a:r>
            <a:r>
              <a:rPr lang="en-US" sz="3400">
                <a:solidFill>
                  <a:schemeClr val="tx1"/>
                </a:solidFill>
                <a:latin typeface="Arial" panose="020B0604020202020204" pitchFamily="34" charset="0"/>
                <a:cs typeface="Arial" panose="020B0604020202020204" pitchFamily="34" charset="0"/>
              </a:rPr>
              <a:t>sắm những vật dụng thiết yếu trong gia </a:t>
            </a:r>
            <a:r>
              <a:rPr lang="en-US" sz="3400" smtClean="0">
                <a:solidFill>
                  <a:schemeClr val="tx1"/>
                </a:solidFill>
                <a:latin typeface="Arial" panose="020B0604020202020204" pitchFamily="34" charset="0"/>
                <a:cs typeface="Arial" panose="020B0604020202020204" pitchFamily="34" charset="0"/>
              </a:rPr>
              <a:t>đình,…</a:t>
            </a:r>
            <a:endParaRPr lang="en-US" sz="3400">
              <a:solidFill>
                <a:schemeClr val="tx1"/>
              </a:solidFill>
              <a:latin typeface="Arial" panose="020B0604020202020204" pitchFamily="34" charset="0"/>
              <a:cs typeface="Arial" panose="020B0604020202020204" pitchFamily="34" charset="0"/>
            </a:endParaRPr>
          </a:p>
        </p:txBody>
      </p:sp>
      <p:cxnSp>
        <p:nvCxnSpPr>
          <p:cNvPr id="10" name="Elbow Connector 9"/>
          <p:cNvCxnSpPr>
            <a:stCxn id="6" idx="3"/>
            <a:endCxn id="11" idx="1"/>
          </p:cNvCxnSpPr>
          <p:nvPr/>
        </p:nvCxnSpPr>
        <p:spPr>
          <a:xfrm flipV="1">
            <a:off x="4114800" y="2913761"/>
            <a:ext cx="990601" cy="2895600"/>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6" idx="3"/>
            <a:endCxn id="13" idx="1"/>
          </p:cNvCxnSpPr>
          <p:nvPr/>
        </p:nvCxnSpPr>
        <p:spPr>
          <a:xfrm flipV="1">
            <a:off x="4114800" y="4361561"/>
            <a:ext cx="990600" cy="144780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6" idx="3"/>
            <a:endCxn id="14" idx="1"/>
          </p:cNvCxnSpPr>
          <p:nvPr/>
        </p:nvCxnSpPr>
        <p:spPr>
          <a:xfrm>
            <a:off x="4114800" y="5809361"/>
            <a:ext cx="990599" cy="1270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6" idx="3"/>
            <a:endCxn id="15" idx="1"/>
          </p:cNvCxnSpPr>
          <p:nvPr/>
        </p:nvCxnSpPr>
        <p:spPr>
          <a:xfrm>
            <a:off x="4114800" y="5809361"/>
            <a:ext cx="990599" cy="144780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6" idx="3"/>
            <a:endCxn id="16" idx="1"/>
          </p:cNvCxnSpPr>
          <p:nvPr/>
        </p:nvCxnSpPr>
        <p:spPr>
          <a:xfrm>
            <a:off x="4114800" y="5809361"/>
            <a:ext cx="990599" cy="289560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191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par>
                          <p:cTn id="54" fill="hold">
                            <p:stCondLst>
                              <p:cond delay="500"/>
                            </p:stCondLst>
                            <p:childTnLst>
                              <p:par>
                                <p:cTn id="55" presetID="16" presetClass="entr" presetSubtype="21"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11" grpId="0" animBg="1"/>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2424</TotalTime>
  <Words>2384</Words>
  <Application>Microsoft Office PowerPoint</Application>
  <PresentationFormat>Tùy chỉnh</PresentationFormat>
  <Paragraphs>240</Paragraphs>
  <Slides>34</Slides>
  <Notes>10</Notes>
  <HiddenSlides>0</HiddenSlides>
  <MMClips>20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34</vt:i4>
      </vt:variant>
    </vt:vector>
  </HeadingPairs>
  <TitlesOfParts>
    <vt:vector size="42" baseType="lpstr">
      <vt:lpstr>Calibri</vt:lpstr>
      <vt:lpstr>Times New Roman</vt:lpstr>
      <vt:lpstr>Wingdings</vt:lpstr>
      <vt:lpstr>Noto Sans Symbols</vt:lpstr>
      <vt:lpstr>Arial</vt:lpstr>
      <vt:lpstr>Symbol</vt:lpstr>
      <vt:lpstr>Tahoma</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163</cp:revision>
  <dcterms:created xsi:type="dcterms:W3CDTF">2006-08-16T00:00:00Z</dcterms:created>
  <dcterms:modified xsi:type="dcterms:W3CDTF">2023-12-11T07:14:50Z</dcterms:modified>
  <dc:identifier>DAEsBdqqToU</dc:identifier>
</cp:coreProperties>
</file>