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7"/>
  </p:notesMasterIdLst>
  <p:sldIdLst>
    <p:sldId id="257" r:id="rId2"/>
    <p:sldId id="258" r:id="rId3"/>
    <p:sldId id="256" r:id="rId4"/>
    <p:sldId id="303" r:id="rId5"/>
    <p:sldId id="262" r:id="rId6"/>
    <p:sldId id="263" r:id="rId7"/>
    <p:sldId id="265" r:id="rId8"/>
    <p:sldId id="269" r:id="rId9"/>
    <p:sldId id="279" r:id="rId10"/>
    <p:sldId id="283" r:id="rId11"/>
    <p:sldId id="271" r:id="rId12"/>
    <p:sldId id="268" r:id="rId13"/>
    <p:sldId id="264" r:id="rId14"/>
    <p:sldId id="272" r:id="rId15"/>
    <p:sldId id="273" r:id="rId16"/>
    <p:sldId id="275" r:id="rId17"/>
    <p:sldId id="281" r:id="rId18"/>
    <p:sldId id="280" r:id="rId19"/>
    <p:sldId id="284" r:id="rId20"/>
    <p:sldId id="285" r:id="rId21"/>
    <p:sldId id="287" r:id="rId22"/>
    <p:sldId id="286" r:id="rId23"/>
    <p:sldId id="288" r:id="rId24"/>
    <p:sldId id="289" r:id="rId25"/>
    <p:sldId id="290" r:id="rId26"/>
    <p:sldId id="307" r:id="rId27"/>
    <p:sldId id="292" r:id="rId28"/>
    <p:sldId id="293" r:id="rId29"/>
    <p:sldId id="295" r:id="rId30"/>
    <p:sldId id="296" r:id="rId31"/>
    <p:sldId id="297" r:id="rId32"/>
    <p:sldId id="298" r:id="rId33"/>
    <p:sldId id="301" r:id="rId34"/>
    <p:sldId id="302" r:id="rId35"/>
    <p:sldId id="306"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786" y="9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FBD8B7-B374-448E-A4B6-8AFF89B39213}" type="datetimeFigureOut">
              <a:rPr lang="en-US" smtClean="0"/>
              <a:t>10/30/2022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5BDC1E-D580-4F81-A55F-8F84DF93FEF4}" type="slidenum">
              <a:rPr lang="en-US" smtClean="0"/>
              <a:t>‹#›</a:t>
            </a:fld>
            <a:endParaRPr lang="en-US"/>
          </a:p>
        </p:txBody>
      </p:sp>
    </p:spTree>
    <p:extLst>
      <p:ext uri="{BB962C8B-B14F-4D97-AF65-F5344CB8AC3E}">
        <p14:creationId xmlns:p14="http://schemas.microsoft.com/office/powerpoint/2010/main" val="1519558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876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FCAEB-28E0-490C-8382-C608492E6466}" type="slidenum">
              <a:rPr lang="en-US" smtClean="0"/>
              <a:t>4</a:t>
            </a:fld>
            <a:endParaRPr lang="en-US"/>
          </a:p>
        </p:txBody>
      </p:sp>
    </p:spTree>
    <p:extLst>
      <p:ext uri="{BB962C8B-B14F-4D97-AF65-F5344CB8AC3E}">
        <p14:creationId xmlns:p14="http://schemas.microsoft.com/office/powerpoint/2010/main" val="3036233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6</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10</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19</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741128"/>
      </p:ext>
    </p:extLst>
  </p:cSld>
  <p:clrMapOvr>
    <a:masterClrMapping/>
  </p:clrMapOvr>
  <p:transition spd="slow" advClick="0" advTm="0">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1.xml"/><Relationship Id="rId18" Type="http://schemas.openxmlformats.org/officeDocument/2006/relationships/image" Target="../media/image5.png"/><Relationship Id="rId3" Type="http://schemas.openxmlformats.org/officeDocument/2006/relationships/tags" Target="../tags/tag3.xml"/><Relationship Id="rId21" Type="http://schemas.openxmlformats.org/officeDocument/2006/relationships/image" Target="../media/image8.png"/><Relationship Id="rId7" Type="http://schemas.openxmlformats.org/officeDocument/2006/relationships/tags" Target="../tags/tag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tags" Target="../tags/tag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audio" Target="../media/media1.mp3"/><Relationship Id="rId24" Type="http://schemas.openxmlformats.org/officeDocument/2006/relationships/image" Target="../media/image11.png"/><Relationship Id="rId5" Type="http://schemas.openxmlformats.org/officeDocument/2006/relationships/tags" Target="../tags/tag5.xml"/><Relationship Id="rId15" Type="http://schemas.openxmlformats.org/officeDocument/2006/relationships/image" Target="../media/image2.png"/><Relationship Id="rId23" Type="http://schemas.openxmlformats.org/officeDocument/2006/relationships/image" Target="../media/image10.png"/><Relationship Id="rId10" Type="http://schemas.microsoft.com/office/2007/relationships/media" Target="../media/media1.mp3"/><Relationship Id="rId19" Type="http://schemas.openxmlformats.org/officeDocument/2006/relationships/image" Target="../media/image6.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jpeg"/><Relationship Id="rId22"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0.png"/><Relationship Id="rId3" Type="http://schemas.openxmlformats.org/officeDocument/2006/relationships/image" Target="../media/image13.jpeg"/><Relationship Id="rId7" Type="http://schemas.openxmlformats.org/officeDocument/2006/relationships/image" Target="../media/image25.jpe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8.png"/><Relationship Id="rId5" Type="http://schemas.openxmlformats.org/officeDocument/2006/relationships/image" Target="../media/image23.jpeg"/><Relationship Id="rId10"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27.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png"/><Relationship Id="rId7" Type="http://schemas.openxmlformats.org/officeDocument/2006/relationships/image" Target="../media/image42.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0.png"/><Relationship Id="rId3" Type="http://schemas.openxmlformats.org/officeDocument/2006/relationships/image" Target="../media/image13.jpeg"/><Relationship Id="rId7" Type="http://schemas.openxmlformats.org/officeDocument/2006/relationships/image" Target="../media/image25.jpe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8.png"/><Relationship Id="rId5" Type="http://schemas.openxmlformats.org/officeDocument/2006/relationships/image" Target="../media/image23.jpeg"/><Relationship Id="rId10"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27.png"/><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18.sv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18.svg"/></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wmf"/><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w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wmf"/><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0.png"/><Relationship Id="rId3" Type="http://schemas.openxmlformats.org/officeDocument/2006/relationships/image" Target="../media/image13.jpeg"/><Relationship Id="rId7" Type="http://schemas.openxmlformats.org/officeDocument/2006/relationships/image" Target="../media/image25.jpe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8.png"/><Relationship Id="rId5" Type="http://schemas.openxmlformats.org/officeDocument/2006/relationships/image" Target="../media/image23.jpeg"/><Relationship Id="rId10"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27.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bg "/>
          <p:cNvPicPr>
            <a:picLocks noChangeAspect="1"/>
          </p:cNvPicPr>
          <p:nvPr>
            <p:custDataLst>
              <p:tags r:id="rId1"/>
            </p:custDataLst>
          </p:nvPr>
        </p:nvPicPr>
        <p:blipFill>
          <a:blip r:embed="rId14"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A_1"/>
          <p:cNvPicPr>
            <a:picLocks noChangeAspect="1"/>
          </p:cNvPicPr>
          <p:nvPr>
            <p:custDataLst>
              <p:tags r:id="rId2"/>
            </p:custDataLst>
          </p:nvPr>
        </p:nvPicPr>
        <p:blipFill rotWithShape="1">
          <a:blip r:embed="rId15" cstate="email">
            <a:extLst>
              <a:ext uri="{28A0092B-C50C-407E-A947-70E740481C1C}">
                <a14:useLocalDpi xmlns:a14="http://schemas.microsoft.com/office/drawing/2010/main"/>
              </a:ext>
            </a:extLst>
          </a:blip>
          <a:srcRect/>
          <a:stretch/>
        </p:blipFill>
        <p:spPr>
          <a:xfrm>
            <a:off x="781050" y="1838325"/>
            <a:ext cx="1409700" cy="1581150"/>
          </a:xfrm>
          <a:prstGeom prst="rect">
            <a:avLst/>
          </a:prstGeom>
        </p:spPr>
      </p:pic>
      <p:pic>
        <p:nvPicPr>
          <p:cNvPr id="4" name="PA_2"/>
          <p:cNvPicPr>
            <a:picLocks noChangeAspect="1"/>
          </p:cNvPicPr>
          <p:nvPr>
            <p:custDataLst>
              <p:tags r:id="rId3"/>
            </p:custDataLst>
          </p:nvPr>
        </p:nvPicPr>
        <p:blipFill rotWithShape="1">
          <a:blip r:embed="rId16" cstate="email">
            <a:extLst>
              <a:ext uri="{28A0092B-C50C-407E-A947-70E740481C1C}">
                <a14:useLocalDpi xmlns:a14="http://schemas.microsoft.com/office/drawing/2010/main"/>
              </a:ext>
            </a:extLst>
          </a:blip>
          <a:srcRect/>
          <a:stretch/>
        </p:blipFill>
        <p:spPr>
          <a:xfrm>
            <a:off x="1781177" y="476251"/>
            <a:ext cx="2162175" cy="2066925"/>
          </a:xfrm>
          <a:prstGeom prst="rect">
            <a:avLst/>
          </a:prstGeom>
        </p:spPr>
      </p:pic>
      <p:pic>
        <p:nvPicPr>
          <p:cNvPr id="5" name="PA_3"/>
          <p:cNvPicPr>
            <a:picLocks noChangeAspect="1"/>
          </p:cNvPicPr>
          <p:nvPr>
            <p:custDataLst>
              <p:tags r:id="rId4"/>
            </p:custDataLst>
          </p:nvPr>
        </p:nvPicPr>
        <p:blipFill rotWithShape="1">
          <a:blip r:embed="rId17" cstate="email">
            <a:extLst>
              <a:ext uri="{28A0092B-C50C-407E-A947-70E740481C1C}">
                <a14:useLocalDpi xmlns:a14="http://schemas.microsoft.com/office/drawing/2010/main"/>
              </a:ext>
            </a:extLst>
          </a:blip>
          <a:srcRect/>
          <a:stretch/>
        </p:blipFill>
        <p:spPr>
          <a:xfrm>
            <a:off x="3429002" y="381001"/>
            <a:ext cx="1647825" cy="2085975"/>
          </a:xfrm>
          <a:prstGeom prst="rect">
            <a:avLst/>
          </a:prstGeom>
        </p:spPr>
      </p:pic>
      <p:pic>
        <p:nvPicPr>
          <p:cNvPr id="6" name="PA_4"/>
          <p:cNvPicPr>
            <a:picLocks noChangeAspect="1"/>
          </p:cNvPicPr>
          <p:nvPr>
            <p:custDataLst>
              <p:tags r:id="rId5"/>
            </p:custDataLst>
          </p:nvPr>
        </p:nvPicPr>
        <p:blipFill rotWithShape="1">
          <a:blip r:embed="rId18" cstate="email">
            <a:extLst>
              <a:ext uri="{28A0092B-C50C-407E-A947-70E740481C1C}">
                <a14:useLocalDpi xmlns:a14="http://schemas.microsoft.com/office/drawing/2010/main"/>
              </a:ext>
            </a:extLst>
          </a:blip>
          <a:srcRect/>
          <a:stretch/>
        </p:blipFill>
        <p:spPr>
          <a:xfrm>
            <a:off x="4791075" y="819151"/>
            <a:ext cx="1276350" cy="1514475"/>
          </a:xfrm>
          <a:prstGeom prst="rect">
            <a:avLst/>
          </a:prstGeom>
        </p:spPr>
      </p:pic>
      <p:pic>
        <p:nvPicPr>
          <p:cNvPr id="8" name="PA_6"/>
          <p:cNvPicPr>
            <a:picLocks noChangeAspect="1"/>
          </p:cNvPicPr>
          <p:nvPr>
            <p:custDataLst>
              <p:tags r:id="rId6"/>
            </p:custDataLst>
          </p:nvPr>
        </p:nvPicPr>
        <p:blipFill rotWithShape="1">
          <a:blip r:embed="rId19" cstate="email">
            <a:extLst>
              <a:ext uri="{28A0092B-C50C-407E-A947-70E740481C1C}">
                <a14:useLocalDpi xmlns:a14="http://schemas.microsoft.com/office/drawing/2010/main"/>
              </a:ext>
            </a:extLst>
          </a:blip>
          <a:srcRect/>
          <a:stretch/>
        </p:blipFill>
        <p:spPr>
          <a:xfrm>
            <a:off x="7162800" y="1409700"/>
            <a:ext cx="1276350" cy="1562100"/>
          </a:xfrm>
          <a:prstGeom prst="rect">
            <a:avLst/>
          </a:prstGeom>
        </p:spPr>
      </p:pic>
      <p:pic>
        <p:nvPicPr>
          <p:cNvPr id="7" name="PA_5"/>
          <p:cNvPicPr>
            <a:picLocks noChangeAspect="1"/>
          </p:cNvPicPr>
          <p:nvPr>
            <p:custDataLst>
              <p:tags r:id="rId7"/>
            </p:custDataLst>
          </p:nvPr>
        </p:nvPicPr>
        <p:blipFill rotWithShape="1">
          <a:blip r:embed="rId20" cstate="email">
            <a:extLst>
              <a:ext uri="{28A0092B-C50C-407E-A947-70E740481C1C}">
                <a14:useLocalDpi xmlns:a14="http://schemas.microsoft.com/office/drawing/2010/main"/>
              </a:ext>
            </a:extLst>
          </a:blip>
          <a:srcRect/>
          <a:stretch/>
        </p:blipFill>
        <p:spPr>
          <a:xfrm>
            <a:off x="5829302" y="742950"/>
            <a:ext cx="1514475" cy="1828800"/>
          </a:xfrm>
          <a:prstGeom prst="rect">
            <a:avLst/>
          </a:prstGeom>
        </p:spPr>
      </p:pic>
      <p:pic>
        <p:nvPicPr>
          <p:cNvPr id="9" name="PA_kids_shadow" hidden="1"/>
          <p:cNvPicPr>
            <a:picLocks noChangeAspect="1"/>
          </p:cNvPicPr>
          <p:nvPr>
            <p:custDataLst>
              <p:tags r:id="rId8"/>
            </p:custDataLst>
          </p:nvPr>
        </p:nvPicPr>
        <p:blipFill>
          <a:blip r:embed="rId21"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0" name="PA_mask "/>
          <p:cNvPicPr>
            <a:picLocks noChangeAspect="1"/>
          </p:cNvPicPr>
          <p:nvPr>
            <p:custDataLst>
              <p:tags r:id="rId9"/>
            </p:custDataLst>
          </p:nvPr>
        </p:nvPicPr>
        <p:blipFill>
          <a:blip r:embed="rId2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21" name="组合 454"/>
          <p:cNvGrpSpPr/>
          <p:nvPr/>
        </p:nvGrpSpPr>
        <p:grpSpPr>
          <a:xfrm>
            <a:off x="751093" y="-44292"/>
            <a:ext cx="749168" cy="1649267"/>
            <a:chOff x="5003800" y="1020763"/>
            <a:chExt cx="2166938" cy="4770437"/>
          </a:xfrm>
        </p:grpSpPr>
        <p:sp>
          <p:nvSpPr>
            <p:cNvPr id="22" name="Freeform 437"/>
            <p:cNvSpPr/>
            <p:nvPr/>
          </p:nvSpPr>
          <p:spPr bwMode="auto">
            <a:xfrm>
              <a:off x="5003800" y="5121275"/>
              <a:ext cx="2163763" cy="669925"/>
            </a:xfrm>
            <a:custGeom>
              <a:avLst/>
              <a:gdLst>
                <a:gd name="T0" fmla="*/ 3 w 508"/>
                <a:gd name="T1" fmla="*/ 0 h 158"/>
                <a:gd name="T2" fmla="*/ 3 w 508"/>
                <a:gd name="T3" fmla="*/ 57 h 158"/>
                <a:gd name="T4" fmla="*/ 147 w 508"/>
                <a:gd name="T5" fmla="*/ 155 h 158"/>
                <a:gd name="T6" fmla="*/ 499 w 508"/>
                <a:gd name="T7" fmla="*/ 51 h 158"/>
                <a:gd name="T8" fmla="*/ 506 w 508"/>
                <a:gd name="T9" fmla="*/ 2 h 158"/>
              </a:gdLst>
              <a:ahLst/>
              <a:cxnLst>
                <a:cxn ang="0">
                  <a:pos x="T0" y="T1"/>
                </a:cxn>
                <a:cxn ang="0">
                  <a:pos x="T2" y="T3"/>
                </a:cxn>
                <a:cxn ang="0">
                  <a:pos x="T4" y="T5"/>
                </a:cxn>
                <a:cxn ang="0">
                  <a:pos x="T6" y="T7"/>
                </a:cxn>
                <a:cxn ang="0">
                  <a:pos x="T8" y="T9"/>
                </a:cxn>
              </a:cxnLst>
              <a:rect l="0" t="0" r="r" b="b"/>
              <a:pathLst>
                <a:path w="508" h="158">
                  <a:moveTo>
                    <a:pt x="3" y="0"/>
                  </a:moveTo>
                  <a:cubicBezTo>
                    <a:pt x="3" y="0"/>
                    <a:pt x="0" y="41"/>
                    <a:pt x="3" y="57"/>
                  </a:cubicBezTo>
                  <a:cubicBezTo>
                    <a:pt x="6" y="72"/>
                    <a:pt x="128" y="153"/>
                    <a:pt x="147" y="155"/>
                  </a:cubicBezTo>
                  <a:cubicBezTo>
                    <a:pt x="165" y="158"/>
                    <a:pt x="490" y="64"/>
                    <a:pt x="499" y="51"/>
                  </a:cubicBezTo>
                  <a:cubicBezTo>
                    <a:pt x="508" y="37"/>
                    <a:pt x="506" y="2"/>
                    <a:pt x="506" y="2"/>
                  </a:cubicBezTo>
                </a:path>
              </a:pathLst>
            </a:custGeom>
            <a:solidFill>
              <a:srgbClr val="7468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5" name="Freeform 438"/>
            <p:cNvSpPr/>
            <p:nvPr/>
          </p:nvSpPr>
          <p:spPr bwMode="auto">
            <a:xfrm>
              <a:off x="5016500" y="5005388"/>
              <a:ext cx="860425" cy="585788"/>
            </a:xfrm>
            <a:custGeom>
              <a:avLst/>
              <a:gdLst>
                <a:gd name="T0" fmla="*/ 0 w 202"/>
                <a:gd name="T1" fmla="*/ 27 h 138"/>
                <a:gd name="T2" fmla="*/ 148 w 202"/>
                <a:gd name="T3" fmla="*/ 135 h 138"/>
                <a:gd name="T4" fmla="*/ 202 w 202"/>
                <a:gd name="T5" fmla="*/ 121 h 138"/>
                <a:gd name="T6" fmla="*/ 116 w 202"/>
                <a:gd name="T7" fmla="*/ 0 h 138"/>
                <a:gd name="T8" fmla="*/ 0 w 202"/>
                <a:gd name="T9" fmla="*/ 27 h 138"/>
              </a:gdLst>
              <a:ahLst/>
              <a:cxnLst>
                <a:cxn ang="0">
                  <a:pos x="T0" y="T1"/>
                </a:cxn>
                <a:cxn ang="0">
                  <a:pos x="T2" y="T3"/>
                </a:cxn>
                <a:cxn ang="0">
                  <a:pos x="T4" y="T5"/>
                </a:cxn>
                <a:cxn ang="0">
                  <a:pos x="T6" y="T7"/>
                </a:cxn>
                <a:cxn ang="0">
                  <a:pos x="T8" y="T9"/>
                </a:cxn>
              </a:cxnLst>
              <a:rect l="0" t="0" r="r" b="b"/>
              <a:pathLst>
                <a:path w="202" h="138">
                  <a:moveTo>
                    <a:pt x="0" y="27"/>
                  </a:moveTo>
                  <a:cubicBezTo>
                    <a:pt x="0" y="43"/>
                    <a:pt x="129" y="138"/>
                    <a:pt x="148" y="135"/>
                  </a:cubicBezTo>
                  <a:cubicBezTo>
                    <a:pt x="152" y="134"/>
                    <a:pt x="173" y="129"/>
                    <a:pt x="202" y="121"/>
                  </a:cubicBezTo>
                  <a:cubicBezTo>
                    <a:pt x="116" y="0"/>
                    <a:pt x="116" y="0"/>
                    <a:pt x="116" y="0"/>
                  </a:cubicBezTo>
                  <a:cubicBezTo>
                    <a:pt x="52" y="15"/>
                    <a:pt x="0" y="27"/>
                    <a:pt x="0" y="27"/>
                  </a:cubicBezTo>
                  <a:close/>
                </a:path>
              </a:pathLst>
            </a:custGeom>
            <a:solidFill>
              <a:srgbClr val="DE2B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6" name="Freeform 439"/>
            <p:cNvSpPr/>
            <p:nvPr/>
          </p:nvSpPr>
          <p:spPr bwMode="auto">
            <a:xfrm>
              <a:off x="5510213" y="4895850"/>
              <a:ext cx="1252538" cy="623888"/>
            </a:xfrm>
            <a:custGeom>
              <a:avLst/>
              <a:gdLst>
                <a:gd name="T0" fmla="*/ 0 w 294"/>
                <a:gd name="T1" fmla="*/ 26 h 147"/>
                <a:gd name="T2" fmla="*/ 86 w 294"/>
                <a:gd name="T3" fmla="*/ 147 h 147"/>
                <a:gd name="T4" fmla="*/ 294 w 294"/>
                <a:gd name="T5" fmla="*/ 89 h 147"/>
                <a:gd name="T6" fmla="*/ 117 w 294"/>
                <a:gd name="T7" fmla="*/ 0 h 147"/>
                <a:gd name="T8" fmla="*/ 0 w 294"/>
                <a:gd name="T9" fmla="*/ 26 h 147"/>
              </a:gdLst>
              <a:ahLst/>
              <a:cxnLst>
                <a:cxn ang="0">
                  <a:pos x="T0" y="T1"/>
                </a:cxn>
                <a:cxn ang="0">
                  <a:pos x="T2" y="T3"/>
                </a:cxn>
                <a:cxn ang="0">
                  <a:pos x="T4" y="T5"/>
                </a:cxn>
                <a:cxn ang="0">
                  <a:pos x="T6" y="T7"/>
                </a:cxn>
                <a:cxn ang="0">
                  <a:pos x="T8" y="T9"/>
                </a:cxn>
              </a:cxnLst>
              <a:rect l="0" t="0" r="r" b="b"/>
              <a:pathLst>
                <a:path w="294" h="147">
                  <a:moveTo>
                    <a:pt x="0" y="26"/>
                  </a:moveTo>
                  <a:cubicBezTo>
                    <a:pt x="86" y="147"/>
                    <a:pt x="86" y="147"/>
                    <a:pt x="86" y="147"/>
                  </a:cubicBezTo>
                  <a:cubicBezTo>
                    <a:pt x="141" y="132"/>
                    <a:pt x="227" y="108"/>
                    <a:pt x="294" y="89"/>
                  </a:cubicBezTo>
                  <a:cubicBezTo>
                    <a:pt x="117" y="0"/>
                    <a:pt x="117" y="0"/>
                    <a:pt x="117" y="0"/>
                  </a:cubicBezTo>
                  <a:cubicBezTo>
                    <a:pt x="79" y="8"/>
                    <a:pt x="37" y="18"/>
                    <a:pt x="0" y="26"/>
                  </a:cubicBezTo>
                  <a:close/>
                </a:path>
              </a:pathLst>
            </a:custGeom>
            <a:solidFill>
              <a:srgbClr val="886D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7" name="Freeform 440"/>
            <p:cNvSpPr/>
            <p:nvPr/>
          </p:nvSpPr>
          <p:spPr bwMode="auto">
            <a:xfrm>
              <a:off x="6097588" y="4810125"/>
              <a:ext cx="561975" cy="161925"/>
            </a:xfrm>
            <a:custGeom>
              <a:avLst/>
              <a:gdLst>
                <a:gd name="T0" fmla="*/ 118 w 132"/>
                <a:gd name="T1" fmla="*/ 0 h 38"/>
                <a:gd name="T2" fmla="*/ 0 w 132"/>
                <a:gd name="T3" fmla="*/ 30 h 38"/>
                <a:gd name="T4" fmla="*/ 15 w 132"/>
                <a:gd name="T5" fmla="*/ 38 h 38"/>
                <a:gd name="T6" fmla="*/ 132 w 132"/>
                <a:gd name="T7" fmla="*/ 8 h 38"/>
                <a:gd name="T8" fmla="*/ 118 w 132"/>
                <a:gd name="T9" fmla="*/ 0 h 38"/>
              </a:gdLst>
              <a:ahLst/>
              <a:cxnLst>
                <a:cxn ang="0">
                  <a:pos x="T0" y="T1"/>
                </a:cxn>
                <a:cxn ang="0">
                  <a:pos x="T2" y="T3"/>
                </a:cxn>
                <a:cxn ang="0">
                  <a:pos x="T4" y="T5"/>
                </a:cxn>
                <a:cxn ang="0">
                  <a:pos x="T6" y="T7"/>
                </a:cxn>
                <a:cxn ang="0">
                  <a:pos x="T8" y="T9"/>
                </a:cxn>
              </a:cxnLst>
              <a:rect l="0" t="0" r="r" b="b"/>
              <a:pathLst>
                <a:path w="132" h="38">
                  <a:moveTo>
                    <a:pt x="118" y="0"/>
                  </a:moveTo>
                  <a:cubicBezTo>
                    <a:pt x="0" y="30"/>
                    <a:pt x="0" y="30"/>
                    <a:pt x="0" y="30"/>
                  </a:cubicBezTo>
                  <a:cubicBezTo>
                    <a:pt x="15" y="38"/>
                    <a:pt x="15" y="38"/>
                    <a:pt x="15" y="38"/>
                  </a:cubicBezTo>
                  <a:cubicBezTo>
                    <a:pt x="132" y="8"/>
                    <a:pt x="132" y="8"/>
                    <a:pt x="132" y="8"/>
                  </a:cubicBezTo>
                  <a:cubicBezTo>
                    <a:pt x="127" y="5"/>
                    <a:pt x="122" y="2"/>
                    <a:pt x="118"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8" name="Freeform 441"/>
            <p:cNvSpPr/>
            <p:nvPr/>
          </p:nvSpPr>
          <p:spPr bwMode="auto">
            <a:xfrm>
              <a:off x="6162675" y="4845050"/>
              <a:ext cx="549275" cy="160338"/>
            </a:xfrm>
            <a:custGeom>
              <a:avLst/>
              <a:gdLst>
                <a:gd name="T0" fmla="*/ 117 w 129"/>
                <a:gd name="T1" fmla="*/ 0 h 38"/>
                <a:gd name="T2" fmla="*/ 0 w 129"/>
                <a:gd name="T3" fmla="*/ 30 h 38"/>
                <a:gd name="T4" fmla="*/ 16 w 129"/>
                <a:gd name="T5" fmla="*/ 38 h 38"/>
                <a:gd name="T6" fmla="*/ 129 w 129"/>
                <a:gd name="T7" fmla="*/ 5 h 38"/>
                <a:gd name="T8" fmla="*/ 117 w 129"/>
                <a:gd name="T9" fmla="*/ 0 h 38"/>
              </a:gdLst>
              <a:ahLst/>
              <a:cxnLst>
                <a:cxn ang="0">
                  <a:pos x="T0" y="T1"/>
                </a:cxn>
                <a:cxn ang="0">
                  <a:pos x="T2" y="T3"/>
                </a:cxn>
                <a:cxn ang="0">
                  <a:pos x="T4" y="T5"/>
                </a:cxn>
                <a:cxn ang="0">
                  <a:pos x="T6" y="T7"/>
                </a:cxn>
                <a:cxn ang="0">
                  <a:pos x="T8" y="T9"/>
                </a:cxn>
              </a:cxnLst>
              <a:rect l="0" t="0" r="r" b="b"/>
              <a:pathLst>
                <a:path w="129" h="38">
                  <a:moveTo>
                    <a:pt x="117" y="0"/>
                  </a:moveTo>
                  <a:cubicBezTo>
                    <a:pt x="0" y="30"/>
                    <a:pt x="0" y="30"/>
                    <a:pt x="0" y="30"/>
                  </a:cubicBezTo>
                  <a:cubicBezTo>
                    <a:pt x="16" y="38"/>
                    <a:pt x="16" y="38"/>
                    <a:pt x="16" y="38"/>
                  </a:cubicBezTo>
                  <a:cubicBezTo>
                    <a:pt x="129" y="5"/>
                    <a:pt x="129" y="5"/>
                    <a:pt x="129" y="5"/>
                  </a:cubicBezTo>
                  <a:cubicBezTo>
                    <a:pt x="125" y="3"/>
                    <a:pt x="121" y="1"/>
                    <a:pt x="117"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9" name="Freeform 442"/>
            <p:cNvSpPr/>
            <p:nvPr/>
          </p:nvSpPr>
          <p:spPr bwMode="auto">
            <a:xfrm>
              <a:off x="6229350" y="4865688"/>
              <a:ext cx="549275" cy="174625"/>
            </a:xfrm>
            <a:custGeom>
              <a:avLst/>
              <a:gdLst>
                <a:gd name="T0" fmla="*/ 113 w 129"/>
                <a:gd name="T1" fmla="*/ 0 h 41"/>
                <a:gd name="T2" fmla="*/ 0 w 129"/>
                <a:gd name="T3" fmla="*/ 33 h 41"/>
                <a:gd name="T4" fmla="*/ 17 w 129"/>
                <a:gd name="T5" fmla="*/ 41 h 41"/>
                <a:gd name="T6" fmla="*/ 129 w 129"/>
                <a:gd name="T7" fmla="*/ 9 h 41"/>
                <a:gd name="T8" fmla="*/ 113 w 129"/>
                <a:gd name="T9" fmla="*/ 0 h 41"/>
              </a:gdLst>
              <a:ahLst/>
              <a:cxnLst>
                <a:cxn ang="0">
                  <a:pos x="T0" y="T1"/>
                </a:cxn>
                <a:cxn ang="0">
                  <a:pos x="T2" y="T3"/>
                </a:cxn>
                <a:cxn ang="0">
                  <a:pos x="T4" y="T5"/>
                </a:cxn>
                <a:cxn ang="0">
                  <a:pos x="T6" y="T7"/>
                </a:cxn>
                <a:cxn ang="0">
                  <a:pos x="T8" y="T9"/>
                </a:cxn>
              </a:cxnLst>
              <a:rect l="0" t="0" r="r" b="b"/>
              <a:pathLst>
                <a:path w="129" h="41">
                  <a:moveTo>
                    <a:pt x="113" y="0"/>
                  </a:moveTo>
                  <a:cubicBezTo>
                    <a:pt x="0" y="33"/>
                    <a:pt x="0" y="33"/>
                    <a:pt x="0" y="33"/>
                  </a:cubicBezTo>
                  <a:cubicBezTo>
                    <a:pt x="17" y="41"/>
                    <a:pt x="17" y="41"/>
                    <a:pt x="17" y="41"/>
                  </a:cubicBezTo>
                  <a:cubicBezTo>
                    <a:pt x="129" y="9"/>
                    <a:pt x="129" y="9"/>
                    <a:pt x="129" y="9"/>
                  </a:cubicBezTo>
                  <a:cubicBezTo>
                    <a:pt x="123" y="6"/>
                    <a:pt x="118" y="3"/>
                    <a:pt x="113"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0" name="Freeform 443"/>
            <p:cNvSpPr/>
            <p:nvPr/>
          </p:nvSpPr>
          <p:spPr bwMode="auto">
            <a:xfrm>
              <a:off x="6302375" y="4903788"/>
              <a:ext cx="536575" cy="161925"/>
            </a:xfrm>
            <a:custGeom>
              <a:avLst/>
              <a:gdLst>
                <a:gd name="T0" fmla="*/ 126 w 126"/>
                <a:gd name="T1" fmla="*/ 7 h 38"/>
                <a:gd name="T2" fmla="*/ 112 w 126"/>
                <a:gd name="T3" fmla="*/ 0 h 38"/>
                <a:gd name="T4" fmla="*/ 0 w 126"/>
                <a:gd name="T5" fmla="*/ 32 h 38"/>
                <a:gd name="T6" fmla="*/ 12 w 126"/>
                <a:gd name="T7" fmla="*/ 38 h 38"/>
                <a:gd name="T8" fmla="*/ 126 w 126"/>
                <a:gd name="T9" fmla="*/ 7 h 38"/>
              </a:gdLst>
              <a:ahLst/>
              <a:cxnLst>
                <a:cxn ang="0">
                  <a:pos x="T0" y="T1"/>
                </a:cxn>
                <a:cxn ang="0">
                  <a:pos x="T2" y="T3"/>
                </a:cxn>
                <a:cxn ang="0">
                  <a:pos x="T4" y="T5"/>
                </a:cxn>
                <a:cxn ang="0">
                  <a:pos x="T6" y="T7"/>
                </a:cxn>
                <a:cxn ang="0">
                  <a:pos x="T8" y="T9"/>
                </a:cxn>
              </a:cxnLst>
              <a:rect l="0" t="0" r="r" b="b"/>
              <a:pathLst>
                <a:path w="126" h="38">
                  <a:moveTo>
                    <a:pt x="126" y="7"/>
                  </a:moveTo>
                  <a:cubicBezTo>
                    <a:pt x="122" y="5"/>
                    <a:pt x="117" y="2"/>
                    <a:pt x="112" y="0"/>
                  </a:cubicBezTo>
                  <a:cubicBezTo>
                    <a:pt x="0" y="32"/>
                    <a:pt x="0" y="32"/>
                    <a:pt x="0" y="32"/>
                  </a:cubicBezTo>
                  <a:cubicBezTo>
                    <a:pt x="12" y="38"/>
                    <a:pt x="12" y="38"/>
                    <a:pt x="12" y="38"/>
                  </a:cubicBezTo>
                  <a:lnTo>
                    <a:pt x="126" y="7"/>
                  </a:ln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1" name="Freeform 444"/>
            <p:cNvSpPr/>
            <p:nvPr/>
          </p:nvSpPr>
          <p:spPr bwMode="auto">
            <a:xfrm>
              <a:off x="6416675" y="4964113"/>
              <a:ext cx="754063" cy="309563"/>
            </a:xfrm>
            <a:custGeom>
              <a:avLst/>
              <a:gdLst>
                <a:gd name="T0" fmla="*/ 112 w 177"/>
                <a:gd name="T1" fmla="*/ 0 h 73"/>
                <a:gd name="T2" fmla="*/ 0 w 177"/>
                <a:gd name="T3" fmla="*/ 32 h 73"/>
                <a:gd name="T4" fmla="*/ 81 w 177"/>
                <a:gd name="T5" fmla="*/ 73 h 73"/>
                <a:gd name="T6" fmla="*/ 177 w 177"/>
                <a:gd name="T7" fmla="*/ 40 h 73"/>
                <a:gd name="T8" fmla="*/ 112 w 177"/>
                <a:gd name="T9" fmla="*/ 0 h 73"/>
              </a:gdLst>
              <a:ahLst/>
              <a:cxnLst>
                <a:cxn ang="0">
                  <a:pos x="T0" y="T1"/>
                </a:cxn>
                <a:cxn ang="0">
                  <a:pos x="T2" y="T3"/>
                </a:cxn>
                <a:cxn ang="0">
                  <a:pos x="T4" y="T5"/>
                </a:cxn>
                <a:cxn ang="0">
                  <a:pos x="T6" y="T7"/>
                </a:cxn>
                <a:cxn ang="0">
                  <a:pos x="T8" y="T9"/>
                </a:cxn>
              </a:cxnLst>
              <a:rect l="0" t="0" r="r" b="b"/>
              <a:pathLst>
                <a:path w="177" h="73">
                  <a:moveTo>
                    <a:pt x="112" y="0"/>
                  </a:moveTo>
                  <a:cubicBezTo>
                    <a:pt x="0" y="32"/>
                    <a:pt x="0" y="32"/>
                    <a:pt x="0" y="32"/>
                  </a:cubicBezTo>
                  <a:cubicBezTo>
                    <a:pt x="81" y="73"/>
                    <a:pt x="81" y="73"/>
                    <a:pt x="81" y="73"/>
                  </a:cubicBezTo>
                  <a:cubicBezTo>
                    <a:pt x="135" y="57"/>
                    <a:pt x="177" y="43"/>
                    <a:pt x="177" y="40"/>
                  </a:cubicBezTo>
                  <a:cubicBezTo>
                    <a:pt x="177" y="35"/>
                    <a:pt x="146" y="18"/>
                    <a:pt x="112"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2" name="Freeform 445"/>
            <p:cNvSpPr/>
            <p:nvPr/>
          </p:nvSpPr>
          <p:spPr bwMode="auto">
            <a:xfrm>
              <a:off x="6353175" y="4933950"/>
              <a:ext cx="541338" cy="165100"/>
            </a:xfrm>
            <a:custGeom>
              <a:avLst/>
              <a:gdLst>
                <a:gd name="T0" fmla="*/ 114 w 127"/>
                <a:gd name="T1" fmla="*/ 0 h 39"/>
                <a:gd name="T2" fmla="*/ 0 w 127"/>
                <a:gd name="T3" fmla="*/ 31 h 39"/>
                <a:gd name="T4" fmla="*/ 15 w 127"/>
                <a:gd name="T5" fmla="*/ 39 h 39"/>
                <a:gd name="T6" fmla="*/ 127 w 127"/>
                <a:gd name="T7" fmla="*/ 7 h 39"/>
                <a:gd name="T8" fmla="*/ 114 w 127"/>
                <a:gd name="T9" fmla="*/ 0 h 39"/>
              </a:gdLst>
              <a:ahLst/>
              <a:cxnLst>
                <a:cxn ang="0">
                  <a:pos x="T0" y="T1"/>
                </a:cxn>
                <a:cxn ang="0">
                  <a:pos x="T2" y="T3"/>
                </a:cxn>
                <a:cxn ang="0">
                  <a:pos x="T4" y="T5"/>
                </a:cxn>
                <a:cxn ang="0">
                  <a:pos x="T6" y="T7"/>
                </a:cxn>
                <a:cxn ang="0">
                  <a:pos x="T8" y="T9"/>
                </a:cxn>
              </a:cxnLst>
              <a:rect l="0" t="0" r="r" b="b"/>
              <a:pathLst>
                <a:path w="127" h="39">
                  <a:moveTo>
                    <a:pt x="114" y="0"/>
                  </a:moveTo>
                  <a:cubicBezTo>
                    <a:pt x="0" y="31"/>
                    <a:pt x="0" y="31"/>
                    <a:pt x="0" y="31"/>
                  </a:cubicBezTo>
                  <a:cubicBezTo>
                    <a:pt x="15" y="39"/>
                    <a:pt x="15" y="39"/>
                    <a:pt x="15" y="39"/>
                  </a:cubicBezTo>
                  <a:cubicBezTo>
                    <a:pt x="127" y="7"/>
                    <a:pt x="127" y="7"/>
                    <a:pt x="127" y="7"/>
                  </a:cubicBezTo>
                  <a:cubicBezTo>
                    <a:pt x="123" y="5"/>
                    <a:pt x="119" y="3"/>
                    <a:pt x="114"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3" name="Freeform 446"/>
            <p:cNvSpPr/>
            <p:nvPr/>
          </p:nvSpPr>
          <p:spPr bwMode="auto">
            <a:xfrm>
              <a:off x="6008688" y="4781550"/>
              <a:ext cx="592138" cy="157163"/>
            </a:xfrm>
            <a:custGeom>
              <a:avLst/>
              <a:gdLst>
                <a:gd name="T0" fmla="*/ 125 w 139"/>
                <a:gd name="T1" fmla="*/ 0 h 37"/>
                <a:gd name="T2" fmla="*/ 0 w 139"/>
                <a:gd name="T3" fmla="*/ 27 h 37"/>
                <a:gd name="T4" fmla="*/ 21 w 139"/>
                <a:gd name="T5" fmla="*/ 37 h 37"/>
                <a:gd name="T6" fmla="*/ 139 w 139"/>
                <a:gd name="T7" fmla="*/ 7 h 37"/>
                <a:gd name="T8" fmla="*/ 125 w 139"/>
                <a:gd name="T9" fmla="*/ 0 h 37"/>
              </a:gdLst>
              <a:ahLst/>
              <a:cxnLst>
                <a:cxn ang="0">
                  <a:pos x="T0" y="T1"/>
                </a:cxn>
                <a:cxn ang="0">
                  <a:pos x="T2" y="T3"/>
                </a:cxn>
                <a:cxn ang="0">
                  <a:pos x="T4" y="T5"/>
                </a:cxn>
                <a:cxn ang="0">
                  <a:pos x="T6" y="T7"/>
                </a:cxn>
                <a:cxn ang="0">
                  <a:pos x="T8" y="T9"/>
                </a:cxn>
              </a:cxnLst>
              <a:rect l="0" t="0" r="r" b="b"/>
              <a:pathLst>
                <a:path w="139" h="37">
                  <a:moveTo>
                    <a:pt x="125" y="0"/>
                  </a:moveTo>
                  <a:cubicBezTo>
                    <a:pt x="115" y="1"/>
                    <a:pt x="63" y="13"/>
                    <a:pt x="0" y="27"/>
                  </a:cubicBezTo>
                  <a:cubicBezTo>
                    <a:pt x="21" y="37"/>
                    <a:pt x="21" y="37"/>
                    <a:pt x="21" y="37"/>
                  </a:cubicBezTo>
                  <a:cubicBezTo>
                    <a:pt x="139" y="7"/>
                    <a:pt x="139" y="7"/>
                    <a:pt x="139" y="7"/>
                  </a:cubicBezTo>
                  <a:cubicBezTo>
                    <a:pt x="130" y="3"/>
                    <a:pt x="125" y="0"/>
                    <a:pt x="125"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4" name="Freeform 447"/>
            <p:cNvSpPr/>
            <p:nvPr/>
          </p:nvSpPr>
          <p:spPr bwMode="auto">
            <a:xfrm>
              <a:off x="5229225" y="5005388"/>
              <a:ext cx="647700" cy="547688"/>
            </a:xfrm>
            <a:custGeom>
              <a:avLst/>
              <a:gdLst>
                <a:gd name="T0" fmla="*/ 2 w 152"/>
                <a:gd name="T1" fmla="*/ 18 h 129"/>
                <a:gd name="T2" fmla="*/ 36 w 152"/>
                <a:gd name="T3" fmla="*/ 21 h 129"/>
                <a:gd name="T4" fmla="*/ 25 w 152"/>
                <a:gd name="T5" fmla="*/ 53 h 129"/>
                <a:gd name="T6" fmla="*/ 76 w 152"/>
                <a:gd name="T7" fmla="*/ 52 h 129"/>
                <a:gd name="T8" fmla="*/ 69 w 152"/>
                <a:gd name="T9" fmla="*/ 92 h 129"/>
                <a:gd name="T10" fmla="*/ 128 w 152"/>
                <a:gd name="T11" fmla="*/ 87 h 129"/>
                <a:gd name="T12" fmla="*/ 117 w 152"/>
                <a:gd name="T13" fmla="*/ 129 h 129"/>
                <a:gd name="T14" fmla="*/ 152 w 152"/>
                <a:gd name="T15" fmla="*/ 121 h 129"/>
                <a:gd name="T16" fmla="*/ 66 w 152"/>
                <a:gd name="T17" fmla="*/ 0 h 129"/>
                <a:gd name="T18" fmla="*/ 2 w 152"/>
                <a:gd name="T19" fmla="*/ 15 h 129"/>
                <a:gd name="T20" fmla="*/ 2 w 152"/>
                <a:gd name="T21" fmla="*/ 1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29">
                  <a:moveTo>
                    <a:pt x="2" y="18"/>
                  </a:moveTo>
                  <a:cubicBezTo>
                    <a:pt x="36" y="21"/>
                    <a:pt x="36" y="21"/>
                    <a:pt x="36" y="21"/>
                  </a:cubicBezTo>
                  <a:cubicBezTo>
                    <a:pt x="25" y="53"/>
                    <a:pt x="25" y="53"/>
                    <a:pt x="25" y="53"/>
                  </a:cubicBezTo>
                  <a:cubicBezTo>
                    <a:pt x="76" y="52"/>
                    <a:pt x="76" y="52"/>
                    <a:pt x="76" y="52"/>
                  </a:cubicBezTo>
                  <a:cubicBezTo>
                    <a:pt x="69" y="92"/>
                    <a:pt x="69" y="92"/>
                    <a:pt x="69" y="92"/>
                  </a:cubicBezTo>
                  <a:cubicBezTo>
                    <a:pt x="128" y="87"/>
                    <a:pt x="128" y="87"/>
                    <a:pt x="128" y="87"/>
                  </a:cubicBezTo>
                  <a:cubicBezTo>
                    <a:pt x="117" y="129"/>
                    <a:pt x="117" y="129"/>
                    <a:pt x="117" y="129"/>
                  </a:cubicBezTo>
                  <a:cubicBezTo>
                    <a:pt x="152" y="121"/>
                    <a:pt x="152" y="121"/>
                    <a:pt x="152" y="121"/>
                  </a:cubicBezTo>
                  <a:cubicBezTo>
                    <a:pt x="66" y="0"/>
                    <a:pt x="66" y="0"/>
                    <a:pt x="66" y="0"/>
                  </a:cubicBezTo>
                  <a:cubicBezTo>
                    <a:pt x="66" y="0"/>
                    <a:pt x="5" y="14"/>
                    <a:pt x="2" y="15"/>
                  </a:cubicBezTo>
                  <a:cubicBezTo>
                    <a:pt x="0" y="16"/>
                    <a:pt x="2" y="18"/>
                    <a:pt x="2" y="18"/>
                  </a:cubicBezTo>
                  <a:close/>
                </a:path>
              </a:pathLst>
            </a:custGeom>
            <a:solidFill>
              <a:srgbClr val="9DB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5" name="Freeform 448"/>
            <p:cNvSpPr/>
            <p:nvPr/>
          </p:nvSpPr>
          <p:spPr bwMode="auto">
            <a:xfrm>
              <a:off x="6808788" y="1139825"/>
              <a:ext cx="238125" cy="3865563"/>
            </a:xfrm>
            <a:custGeom>
              <a:avLst/>
              <a:gdLst>
                <a:gd name="T0" fmla="*/ 37 w 56"/>
                <a:gd name="T1" fmla="*/ 486 h 911"/>
                <a:gd name="T2" fmla="*/ 46 w 56"/>
                <a:gd name="T3" fmla="*/ 302 h 911"/>
                <a:gd name="T4" fmla="*/ 51 w 56"/>
                <a:gd name="T5" fmla="*/ 135 h 911"/>
                <a:gd name="T6" fmla="*/ 35 w 56"/>
                <a:gd name="T7" fmla="*/ 34 h 911"/>
                <a:gd name="T8" fmla="*/ 20 w 56"/>
                <a:gd name="T9" fmla="*/ 5 h 911"/>
                <a:gd name="T10" fmla="*/ 0 w 56"/>
                <a:gd name="T11" fmla="*/ 13 h 911"/>
                <a:gd name="T12" fmla="*/ 41 w 56"/>
                <a:gd name="T13" fmla="*/ 173 h 911"/>
                <a:gd name="T14" fmla="*/ 34 w 56"/>
                <a:gd name="T15" fmla="*/ 307 h 911"/>
                <a:gd name="T16" fmla="*/ 29 w 56"/>
                <a:gd name="T17" fmla="*/ 379 h 911"/>
                <a:gd name="T18" fmla="*/ 24 w 56"/>
                <a:gd name="T19" fmla="*/ 811 h 911"/>
                <a:gd name="T20" fmla="*/ 23 w 56"/>
                <a:gd name="T21" fmla="*/ 906 h 911"/>
                <a:gd name="T22" fmla="*/ 32 w 56"/>
                <a:gd name="T23" fmla="*/ 911 h 911"/>
                <a:gd name="T24" fmla="*/ 37 w 56"/>
                <a:gd name="T25" fmla="*/ 486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911">
                  <a:moveTo>
                    <a:pt x="37" y="486"/>
                  </a:moveTo>
                  <a:cubicBezTo>
                    <a:pt x="40" y="424"/>
                    <a:pt x="43" y="363"/>
                    <a:pt x="46" y="302"/>
                  </a:cubicBezTo>
                  <a:cubicBezTo>
                    <a:pt x="48" y="246"/>
                    <a:pt x="56" y="192"/>
                    <a:pt x="51" y="135"/>
                  </a:cubicBezTo>
                  <a:cubicBezTo>
                    <a:pt x="47" y="101"/>
                    <a:pt x="46" y="67"/>
                    <a:pt x="35" y="34"/>
                  </a:cubicBezTo>
                  <a:cubicBezTo>
                    <a:pt x="31" y="23"/>
                    <a:pt x="28" y="11"/>
                    <a:pt x="20" y="5"/>
                  </a:cubicBezTo>
                  <a:cubicBezTo>
                    <a:pt x="13" y="0"/>
                    <a:pt x="1" y="3"/>
                    <a:pt x="0" y="13"/>
                  </a:cubicBezTo>
                  <a:cubicBezTo>
                    <a:pt x="39" y="0"/>
                    <a:pt x="39" y="142"/>
                    <a:pt x="41" y="173"/>
                  </a:cubicBezTo>
                  <a:cubicBezTo>
                    <a:pt x="44" y="216"/>
                    <a:pt x="37" y="264"/>
                    <a:pt x="34" y="307"/>
                  </a:cubicBezTo>
                  <a:cubicBezTo>
                    <a:pt x="32" y="331"/>
                    <a:pt x="30" y="355"/>
                    <a:pt x="29" y="379"/>
                  </a:cubicBezTo>
                  <a:cubicBezTo>
                    <a:pt x="23" y="521"/>
                    <a:pt x="25" y="668"/>
                    <a:pt x="24" y="811"/>
                  </a:cubicBezTo>
                  <a:cubicBezTo>
                    <a:pt x="23" y="843"/>
                    <a:pt x="24" y="875"/>
                    <a:pt x="23" y="906"/>
                  </a:cubicBezTo>
                  <a:cubicBezTo>
                    <a:pt x="32" y="911"/>
                    <a:pt x="32" y="911"/>
                    <a:pt x="32" y="911"/>
                  </a:cubicBezTo>
                  <a:cubicBezTo>
                    <a:pt x="39" y="769"/>
                    <a:pt x="30" y="627"/>
                    <a:pt x="37" y="486"/>
                  </a:cubicBezTo>
                  <a:close/>
                </a:path>
              </a:pathLst>
            </a:custGeom>
            <a:solidFill>
              <a:srgbClr val="6F3F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6" name="Freeform 449"/>
            <p:cNvSpPr/>
            <p:nvPr/>
          </p:nvSpPr>
          <p:spPr bwMode="auto">
            <a:xfrm>
              <a:off x="5024438" y="5137150"/>
              <a:ext cx="642938" cy="441325"/>
            </a:xfrm>
            <a:custGeom>
              <a:avLst/>
              <a:gdLst>
                <a:gd name="T0" fmla="*/ 0 w 151"/>
                <a:gd name="T1" fmla="*/ 0 h 104"/>
                <a:gd name="T2" fmla="*/ 54 w 151"/>
                <a:gd name="T3" fmla="*/ 5 h 104"/>
                <a:gd name="T4" fmla="*/ 43 w 151"/>
                <a:gd name="T5" fmla="*/ 42 h 104"/>
                <a:gd name="T6" fmla="*/ 103 w 151"/>
                <a:gd name="T7" fmla="*/ 38 h 104"/>
                <a:gd name="T8" fmla="*/ 97 w 151"/>
                <a:gd name="T9" fmla="*/ 79 h 104"/>
                <a:gd name="T10" fmla="*/ 151 w 151"/>
                <a:gd name="T11" fmla="*/ 74 h 104"/>
                <a:gd name="T12" fmla="*/ 146 w 151"/>
                <a:gd name="T13" fmla="*/ 104 h 104"/>
                <a:gd name="T14" fmla="*/ 0 w 151"/>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104">
                  <a:moveTo>
                    <a:pt x="0" y="0"/>
                  </a:moveTo>
                  <a:cubicBezTo>
                    <a:pt x="54" y="5"/>
                    <a:pt x="54" y="5"/>
                    <a:pt x="54" y="5"/>
                  </a:cubicBezTo>
                  <a:cubicBezTo>
                    <a:pt x="43" y="42"/>
                    <a:pt x="43" y="42"/>
                    <a:pt x="43" y="42"/>
                  </a:cubicBezTo>
                  <a:cubicBezTo>
                    <a:pt x="103" y="38"/>
                    <a:pt x="103" y="38"/>
                    <a:pt x="103" y="38"/>
                  </a:cubicBezTo>
                  <a:cubicBezTo>
                    <a:pt x="97" y="79"/>
                    <a:pt x="97" y="79"/>
                    <a:pt x="97" y="79"/>
                  </a:cubicBezTo>
                  <a:cubicBezTo>
                    <a:pt x="151" y="74"/>
                    <a:pt x="151" y="74"/>
                    <a:pt x="151" y="74"/>
                  </a:cubicBezTo>
                  <a:cubicBezTo>
                    <a:pt x="146" y="104"/>
                    <a:pt x="146" y="104"/>
                    <a:pt x="146" y="104"/>
                  </a:cubicBezTo>
                  <a:cubicBezTo>
                    <a:pt x="146" y="104"/>
                    <a:pt x="84" y="89"/>
                    <a:pt x="0" y="0"/>
                  </a:cubicBezTo>
                  <a:close/>
                </a:path>
              </a:pathLst>
            </a:custGeom>
            <a:solidFill>
              <a:srgbClr val="FFB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7" name="Freeform 450"/>
            <p:cNvSpPr/>
            <p:nvPr/>
          </p:nvSpPr>
          <p:spPr bwMode="auto">
            <a:xfrm>
              <a:off x="5545138" y="5018088"/>
              <a:ext cx="119063" cy="115888"/>
            </a:xfrm>
            <a:custGeom>
              <a:avLst/>
              <a:gdLst>
                <a:gd name="T0" fmla="*/ 27 w 28"/>
                <a:gd name="T1" fmla="*/ 13 h 27"/>
                <a:gd name="T2" fmla="*/ 8 w 28"/>
                <a:gd name="T3" fmla="*/ 1 h 27"/>
                <a:gd name="T4" fmla="*/ 0 w 28"/>
                <a:gd name="T5" fmla="*/ 3 h 27"/>
                <a:gd name="T6" fmla="*/ 16 w 28"/>
                <a:gd name="T7" fmla="*/ 27 h 27"/>
                <a:gd name="T8" fmla="*/ 27 w 28"/>
                <a:gd name="T9" fmla="*/ 13 h 27"/>
              </a:gdLst>
              <a:ahLst/>
              <a:cxnLst>
                <a:cxn ang="0">
                  <a:pos x="T0" y="T1"/>
                </a:cxn>
                <a:cxn ang="0">
                  <a:pos x="T2" y="T3"/>
                </a:cxn>
                <a:cxn ang="0">
                  <a:pos x="T4" y="T5"/>
                </a:cxn>
                <a:cxn ang="0">
                  <a:pos x="T6" y="T7"/>
                </a:cxn>
                <a:cxn ang="0">
                  <a:pos x="T8" y="T9"/>
                </a:cxn>
              </a:cxnLst>
              <a:rect l="0" t="0" r="r" b="b"/>
              <a:pathLst>
                <a:path w="28" h="27">
                  <a:moveTo>
                    <a:pt x="27" y="13"/>
                  </a:moveTo>
                  <a:cubicBezTo>
                    <a:pt x="26" y="5"/>
                    <a:pt x="18" y="0"/>
                    <a:pt x="8" y="1"/>
                  </a:cubicBezTo>
                  <a:cubicBezTo>
                    <a:pt x="5" y="1"/>
                    <a:pt x="2" y="2"/>
                    <a:pt x="0" y="3"/>
                  </a:cubicBezTo>
                  <a:cubicBezTo>
                    <a:pt x="16" y="27"/>
                    <a:pt x="16" y="27"/>
                    <a:pt x="16" y="27"/>
                  </a:cubicBezTo>
                  <a:cubicBezTo>
                    <a:pt x="23" y="25"/>
                    <a:pt x="28" y="19"/>
                    <a:pt x="27"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8" name="Freeform 451"/>
            <p:cNvSpPr/>
            <p:nvPr/>
          </p:nvSpPr>
          <p:spPr bwMode="auto">
            <a:xfrm>
              <a:off x="6016625" y="5184775"/>
              <a:ext cx="153988" cy="127000"/>
            </a:xfrm>
            <a:custGeom>
              <a:avLst/>
              <a:gdLst>
                <a:gd name="T0" fmla="*/ 35 w 36"/>
                <a:gd name="T1" fmla="*/ 13 h 30"/>
                <a:gd name="T2" fmla="*/ 20 w 36"/>
                <a:gd name="T3" fmla="*/ 29 h 30"/>
                <a:gd name="T4" fmla="*/ 1 w 36"/>
                <a:gd name="T5" fmla="*/ 17 h 30"/>
                <a:gd name="T6" fmla="*/ 16 w 36"/>
                <a:gd name="T7" fmla="*/ 1 h 30"/>
                <a:gd name="T8" fmla="*/ 35 w 36"/>
                <a:gd name="T9" fmla="*/ 13 h 30"/>
              </a:gdLst>
              <a:ahLst/>
              <a:cxnLst>
                <a:cxn ang="0">
                  <a:pos x="T0" y="T1"/>
                </a:cxn>
                <a:cxn ang="0">
                  <a:pos x="T2" y="T3"/>
                </a:cxn>
                <a:cxn ang="0">
                  <a:pos x="T4" y="T5"/>
                </a:cxn>
                <a:cxn ang="0">
                  <a:pos x="T6" y="T7"/>
                </a:cxn>
                <a:cxn ang="0">
                  <a:pos x="T8" y="T9"/>
                </a:cxn>
              </a:cxnLst>
              <a:rect l="0" t="0" r="r" b="b"/>
              <a:pathLst>
                <a:path w="36" h="30">
                  <a:moveTo>
                    <a:pt x="35" y="13"/>
                  </a:moveTo>
                  <a:cubicBezTo>
                    <a:pt x="36" y="21"/>
                    <a:pt x="29" y="28"/>
                    <a:pt x="20" y="29"/>
                  </a:cubicBezTo>
                  <a:cubicBezTo>
                    <a:pt x="10" y="30"/>
                    <a:pt x="2" y="24"/>
                    <a:pt x="1" y="17"/>
                  </a:cubicBezTo>
                  <a:cubicBezTo>
                    <a:pt x="0" y="9"/>
                    <a:pt x="7" y="2"/>
                    <a:pt x="16" y="1"/>
                  </a:cubicBezTo>
                  <a:cubicBezTo>
                    <a:pt x="26" y="0"/>
                    <a:pt x="34" y="6"/>
                    <a:pt x="35"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9" name="Freeform 452"/>
            <p:cNvSpPr/>
            <p:nvPr/>
          </p:nvSpPr>
          <p:spPr bwMode="auto">
            <a:xfrm>
              <a:off x="5745163" y="5311775"/>
              <a:ext cx="131763" cy="122238"/>
            </a:xfrm>
            <a:custGeom>
              <a:avLst/>
              <a:gdLst>
                <a:gd name="T0" fmla="*/ 30 w 31"/>
                <a:gd name="T1" fmla="*/ 13 h 29"/>
                <a:gd name="T2" fmla="*/ 11 w 31"/>
                <a:gd name="T3" fmla="*/ 1 h 29"/>
                <a:gd name="T4" fmla="*/ 0 w 31"/>
                <a:gd name="T5" fmla="*/ 6 h 29"/>
                <a:gd name="T6" fmla="*/ 15 w 31"/>
                <a:gd name="T7" fmla="*/ 29 h 29"/>
                <a:gd name="T8" fmla="*/ 30 w 31"/>
                <a:gd name="T9" fmla="*/ 13 h 29"/>
              </a:gdLst>
              <a:ahLst/>
              <a:cxnLst>
                <a:cxn ang="0">
                  <a:pos x="T0" y="T1"/>
                </a:cxn>
                <a:cxn ang="0">
                  <a:pos x="T2" y="T3"/>
                </a:cxn>
                <a:cxn ang="0">
                  <a:pos x="T4" y="T5"/>
                </a:cxn>
                <a:cxn ang="0">
                  <a:pos x="T6" y="T7"/>
                </a:cxn>
                <a:cxn ang="0">
                  <a:pos x="T8" y="T9"/>
                </a:cxn>
              </a:cxnLst>
              <a:rect l="0" t="0" r="r" b="b"/>
              <a:pathLst>
                <a:path w="31" h="29">
                  <a:moveTo>
                    <a:pt x="30" y="13"/>
                  </a:moveTo>
                  <a:cubicBezTo>
                    <a:pt x="29" y="5"/>
                    <a:pt x="21" y="0"/>
                    <a:pt x="11" y="1"/>
                  </a:cubicBezTo>
                  <a:cubicBezTo>
                    <a:pt x="7" y="2"/>
                    <a:pt x="3" y="3"/>
                    <a:pt x="0" y="6"/>
                  </a:cubicBezTo>
                  <a:cubicBezTo>
                    <a:pt x="15" y="29"/>
                    <a:pt x="15" y="29"/>
                    <a:pt x="15" y="29"/>
                  </a:cubicBezTo>
                  <a:cubicBezTo>
                    <a:pt x="24" y="27"/>
                    <a:pt x="31" y="20"/>
                    <a:pt x="30"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0" name="Freeform 453"/>
            <p:cNvSpPr/>
            <p:nvPr/>
          </p:nvSpPr>
          <p:spPr bwMode="auto">
            <a:xfrm>
              <a:off x="5795963" y="5086350"/>
              <a:ext cx="111125" cy="88900"/>
            </a:xfrm>
            <a:custGeom>
              <a:avLst/>
              <a:gdLst>
                <a:gd name="T0" fmla="*/ 25 w 26"/>
                <a:gd name="T1" fmla="*/ 9 h 21"/>
                <a:gd name="T2" fmla="*/ 14 w 26"/>
                <a:gd name="T3" fmla="*/ 21 h 21"/>
                <a:gd name="T4" fmla="*/ 0 w 26"/>
                <a:gd name="T5" fmla="*/ 12 h 21"/>
                <a:gd name="T6" fmla="*/ 12 w 26"/>
                <a:gd name="T7" fmla="*/ 1 h 21"/>
                <a:gd name="T8" fmla="*/ 25 w 26"/>
                <a:gd name="T9" fmla="*/ 9 h 21"/>
              </a:gdLst>
              <a:ahLst/>
              <a:cxnLst>
                <a:cxn ang="0">
                  <a:pos x="T0" y="T1"/>
                </a:cxn>
                <a:cxn ang="0">
                  <a:pos x="T2" y="T3"/>
                </a:cxn>
                <a:cxn ang="0">
                  <a:pos x="T4" y="T5"/>
                </a:cxn>
                <a:cxn ang="0">
                  <a:pos x="T6" y="T7"/>
                </a:cxn>
                <a:cxn ang="0">
                  <a:pos x="T8" y="T9"/>
                </a:cxn>
              </a:cxnLst>
              <a:rect l="0" t="0" r="r" b="b"/>
              <a:pathLst>
                <a:path w="26" h="21">
                  <a:moveTo>
                    <a:pt x="25" y="9"/>
                  </a:moveTo>
                  <a:cubicBezTo>
                    <a:pt x="26" y="15"/>
                    <a:pt x="21" y="20"/>
                    <a:pt x="14" y="21"/>
                  </a:cubicBezTo>
                  <a:cubicBezTo>
                    <a:pt x="7" y="21"/>
                    <a:pt x="1" y="17"/>
                    <a:pt x="0" y="12"/>
                  </a:cubicBezTo>
                  <a:cubicBezTo>
                    <a:pt x="0" y="6"/>
                    <a:pt x="5" y="1"/>
                    <a:pt x="12" y="1"/>
                  </a:cubicBezTo>
                  <a:cubicBezTo>
                    <a:pt x="18" y="0"/>
                    <a:pt x="25" y="4"/>
                    <a:pt x="25" y="9"/>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1" name="Freeform 454"/>
            <p:cNvSpPr/>
            <p:nvPr/>
          </p:nvSpPr>
          <p:spPr bwMode="auto">
            <a:xfrm>
              <a:off x="5991225" y="5375275"/>
              <a:ext cx="115888" cy="88900"/>
            </a:xfrm>
            <a:custGeom>
              <a:avLst/>
              <a:gdLst>
                <a:gd name="T0" fmla="*/ 26 w 27"/>
                <a:gd name="T1" fmla="*/ 9 h 21"/>
                <a:gd name="T2" fmla="*/ 15 w 27"/>
                <a:gd name="T3" fmla="*/ 21 h 21"/>
                <a:gd name="T4" fmla="*/ 1 w 27"/>
                <a:gd name="T5" fmla="*/ 12 h 21"/>
                <a:gd name="T6" fmla="*/ 12 w 27"/>
                <a:gd name="T7" fmla="*/ 1 h 21"/>
                <a:gd name="T8" fmla="*/ 26 w 27"/>
                <a:gd name="T9" fmla="*/ 9 h 21"/>
              </a:gdLst>
              <a:ahLst/>
              <a:cxnLst>
                <a:cxn ang="0">
                  <a:pos x="T0" y="T1"/>
                </a:cxn>
                <a:cxn ang="0">
                  <a:pos x="T2" y="T3"/>
                </a:cxn>
                <a:cxn ang="0">
                  <a:pos x="T4" y="T5"/>
                </a:cxn>
                <a:cxn ang="0">
                  <a:pos x="T6" y="T7"/>
                </a:cxn>
                <a:cxn ang="0">
                  <a:pos x="T8" y="T9"/>
                </a:cxn>
              </a:cxnLst>
              <a:rect l="0" t="0" r="r" b="b"/>
              <a:pathLst>
                <a:path w="27" h="21">
                  <a:moveTo>
                    <a:pt x="26" y="9"/>
                  </a:moveTo>
                  <a:cubicBezTo>
                    <a:pt x="27" y="15"/>
                    <a:pt x="21" y="20"/>
                    <a:pt x="15" y="21"/>
                  </a:cubicBezTo>
                  <a:cubicBezTo>
                    <a:pt x="8" y="21"/>
                    <a:pt x="2" y="17"/>
                    <a:pt x="1" y="12"/>
                  </a:cubicBezTo>
                  <a:cubicBezTo>
                    <a:pt x="0" y="6"/>
                    <a:pt x="5" y="1"/>
                    <a:pt x="12" y="1"/>
                  </a:cubicBezTo>
                  <a:cubicBezTo>
                    <a:pt x="19" y="0"/>
                    <a:pt x="25" y="4"/>
                    <a:pt x="26" y="9"/>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2" name="Freeform 455"/>
            <p:cNvSpPr/>
            <p:nvPr/>
          </p:nvSpPr>
          <p:spPr bwMode="auto">
            <a:xfrm>
              <a:off x="5783263" y="4916488"/>
              <a:ext cx="114300" cy="93663"/>
            </a:xfrm>
            <a:custGeom>
              <a:avLst/>
              <a:gdLst>
                <a:gd name="T0" fmla="*/ 26 w 27"/>
                <a:gd name="T1" fmla="*/ 10 h 22"/>
                <a:gd name="T2" fmla="*/ 15 w 27"/>
                <a:gd name="T3" fmla="*/ 21 h 22"/>
                <a:gd name="T4" fmla="*/ 1 w 27"/>
                <a:gd name="T5" fmla="*/ 12 h 22"/>
                <a:gd name="T6" fmla="*/ 12 w 27"/>
                <a:gd name="T7" fmla="*/ 1 h 22"/>
                <a:gd name="T8" fmla="*/ 26 w 27"/>
                <a:gd name="T9" fmla="*/ 10 h 22"/>
              </a:gdLst>
              <a:ahLst/>
              <a:cxnLst>
                <a:cxn ang="0">
                  <a:pos x="T0" y="T1"/>
                </a:cxn>
                <a:cxn ang="0">
                  <a:pos x="T2" y="T3"/>
                </a:cxn>
                <a:cxn ang="0">
                  <a:pos x="T4" y="T5"/>
                </a:cxn>
                <a:cxn ang="0">
                  <a:pos x="T6" y="T7"/>
                </a:cxn>
                <a:cxn ang="0">
                  <a:pos x="T8" y="T9"/>
                </a:cxn>
              </a:cxnLst>
              <a:rect l="0" t="0" r="r" b="b"/>
              <a:pathLst>
                <a:path w="27" h="22">
                  <a:moveTo>
                    <a:pt x="26" y="10"/>
                  </a:moveTo>
                  <a:cubicBezTo>
                    <a:pt x="27" y="15"/>
                    <a:pt x="22" y="20"/>
                    <a:pt x="15" y="21"/>
                  </a:cubicBezTo>
                  <a:cubicBezTo>
                    <a:pt x="8" y="22"/>
                    <a:pt x="2" y="18"/>
                    <a:pt x="1" y="12"/>
                  </a:cubicBezTo>
                  <a:cubicBezTo>
                    <a:pt x="0" y="7"/>
                    <a:pt x="5" y="2"/>
                    <a:pt x="12" y="1"/>
                  </a:cubicBezTo>
                  <a:cubicBezTo>
                    <a:pt x="19" y="0"/>
                    <a:pt x="25" y="4"/>
                    <a:pt x="26" y="10"/>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3" name="Freeform 456"/>
            <p:cNvSpPr/>
            <p:nvPr/>
          </p:nvSpPr>
          <p:spPr bwMode="auto">
            <a:xfrm>
              <a:off x="6899275" y="5005388"/>
              <a:ext cx="46038" cy="38100"/>
            </a:xfrm>
            <a:custGeom>
              <a:avLst/>
              <a:gdLst>
                <a:gd name="T0" fmla="*/ 11 w 11"/>
                <a:gd name="T1" fmla="*/ 4 h 9"/>
                <a:gd name="T2" fmla="*/ 6 w 11"/>
                <a:gd name="T3" fmla="*/ 9 h 9"/>
                <a:gd name="T4" fmla="*/ 1 w 11"/>
                <a:gd name="T5" fmla="*/ 4 h 9"/>
                <a:gd name="T6" fmla="*/ 6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1" y="7"/>
                    <a:pt x="1" y="4"/>
                  </a:cubicBezTo>
                  <a:cubicBezTo>
                    <a:pt x="0" y="2"/>
                    <a:pt x="3" y="0"/>
                    <a:pt x="6" y="0"/>
                  </a:cubicBezTo>
                  <a:cubicBezTo>
                    <a:pt x="9"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4" name="Freeform 457"/>
            <p:cNvSpPr/>
            <p:nvPr/>
          </p:nvSpPr>
          <p:spPr bwMode="auto">
            <a:xfrm>
              <a:off x="6681788" y="5056188"/>
              <a:ext cx="46038" cy="39688"/>
            </a:xfrm>
            <a:custGeom>
              <a:avLst/>
              <a:gdLst>
                <a:gd name="T0" fmla="*/ 11 w 11"/>
                <a:gd name="T1" fmla="*/ 4 h 9"/>
                <a:gd name="T2" fmla="*/ 6 w 11"/>
                <a:gd name="T3" fmla="*/ 9 h 9"/>
                <a:gd name="T4" fmla="*/ 0 w 11"/>
                <a:gd name="T5" fmla="*/ 4 h 9"/>
                <a:gd name="T6" fmla="*/ 5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0" y="7"/>
                    <a:pt x="0" y="4"/>
                  </a:cubicBezTo>
                  <a:cubicBezTo>
                    <a:pt x="0" y="2"/>
                    <a:pt x="2" y="0"/>
                    <a:pt x="5"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5" name="Freeform 458"/>
            <p:cNvSpPr/>
            <p:nvPr/>
          </p:nvSpPr>
          <p:spPr bwMode="auto">
            <a:xfrm>
              <a:off x="6788150" y="5172075"/>
              <a:ext cx="46038" cy="38100"/>
            </a:xfrm>
            <a:custGeom>
              <a:avLst/>
              <a:gdLst>
                <a:gd name="T0" fmla="*/ 11 w 11"/>
                <a:gd name="T1" fmla="*/ 5 h 9"/>
                <a:gd name="T2" fmla="*/ 6 w 11"/>
                <a:gd name="T3" fmla="*/ 9 h 9"/>
                <a:gd name="T4" fmla="*/ 0 w 11"/>
                <a:gd name="T5" fmla="*/ 5 h 9"/>
                <a:gd name="T6" fmla="*/ 5 w 11"/>
                <a:gd name="T7" fmla="*/ 0 h 9"/>
                <a:gd name="T8" fmla="*/ 11 w 11"/>
                <a:gd name="T9" fmla="*/ 5 h 9"/>
              </a:gdLst>
              <a:ahLst/>
              <a:cxnLst>
                <a:cxn ang="0">
                  <a:pos x="T0" y="T1"/>
                </a:cxn>
                <a:cxn ang="0">
                  <a:pos x="T2" y="T3"/>
                </a:cxn>
                <a:cxn ang="0">
                  <a:pos x="T4" y="T5"/>
                </a:cxn>
                <a:cxn ang="0">
                  <a:pos x="T6" y="T7"/>
                </a:cxn>
                <a:cxn ang="0">
                  <a:pos x="T8" y="T9"/>
                </a:cxn>
              </a:cxnLst>
              <a:rect l="0" t="0" r="r" b="b"/>
              <a:pathLst>
                <a:path w="11" h="9">
                  <a:moveTo>
                    <a:pt x="11" y="5"/>
                  </a:moveTo>
                  <a:cubicBezTo>
                    <a:pt x="11" y="7"/>
                    <a:pt x="9" y="9"/>
                    <a:pt x="6" y="9"/>
                  </a:cubicBezTo>
                  <a:cubicBezTo>
                    <a:pt x="3" y="9"/>
                    <a:pt x="0" y="7"/>
                    <a:pt x="0" y="5"/>
                  </a:cubicBezTo>
                  <a:cubicBezTo>
                    <a:pt x="0" y="2"/>
                    <a:pt x="2" y="0"/>
                    <a:pt x="5" y="0"/>
                  </a:cubicBezTo>
                  <a:cubicBezTo>
                    <a:pt x="8" y="0"/>
                    <a:pt x="11" y="2"/>
                    <a:pt x="11" y="5"/>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6" name="Freeform 459"/>
            <p:cNvSpPr/>
            <p:nvPr/>
          </p:nvSpPr>
          <p:spPr bwMode="auto">
            <a:xfrm>
              <a:off x="6808788" y="5056188"/>
              <a:ext cx="47625" cy="39688"/>
            </a:xfrm>
            <a:custGeom>
              <a:avLst/>
              <a:gdLst>
                <a:gd name="T0" fmla="*/ 11 w 11"/>
                <a:gd name="T1" fmla="*/ 4 h 9"/>
                <a:gd name="T2" fmla="*/ 6 w 11"/>
                <a:gd name="T3" fmla="*/ 9 h 9"/>
                <a:gd name="T4" fmla="*/ 0 w 11"/>
                <a:gd name="T5" fmla="*/ 4 h 9"/>
                <a:gd name="T6" fmla="*/ 5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0" y="7"/>
                    <a:pt x="0" y="4"/>
                  </a:cubicBezTo>
                  <a:cubicBezTo>
                    <a:pt x="0" y="2"/>
                    <a:pt x="2" y="0"/>
                    <a:pt x="5"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7" name="Freeform 460"/>
            <p:cNvSpPr/>
            <p:nvPr/>
          </p:nvSpPr>
          <p:spPr bwMode="auto">
            <a:xfrm>
              <a:off x="6924675" y="5133975"/>
              <a:ext cx="46038" cy="38100"/>
            </a:xfrm>
            <a:custGeom>
              <a:avLst/>
              <a:gdLst>
                <a:gd name="T0" fmla="*/ 11 w 11"/>
                <a:gd name="T1" fmla="*/ 4 h 9"/>
                <a:gd name="T2" fmla="*/ 6 w 11"/>
                <a:gd name="T3" fmla="*/ 9 h 9"/>
                <a:gd name="T4" fmla="*/ 1 w 11"/>
                <a:gd name="T5" fmla="*/ 4 h 9"/>
                <a:gd name="T6" fmla="*/ 6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1" y="7"/>
                    <a:pt x="1" y="4"/>
                  </a:cubicBezTo>
                  <a:cubicBezTo>
                    <a:pt x="0" y="2"/>
                    <a:pt x="3" y="0"/>
                    <a:pt x="6"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8" name="Freeform 461"/>
            <p:cNvSpPr/>
            <p:nvPr/>
          </p:nvSpPr>
          <p:spPr bwMode="auto">
            <a:xfrm>
              <a:off x="5183188" y="1020763"/>
              <a:ext cx="258763" cy="4384675"/>
            </a:xfrm>
            <a:custGeom>
              <a:avLst/>
              <a:gdLst>
                <a:gd name="T0" fmla="*/ 47 w 61"/>
                <a:gd name="T1" fmla="*/ 283 h 1033"/>
                <a:gd name="T2" fmla="*/ 50 w 61"/>
                <a:gd name="T3" fmla="*/ 134 h 1033"/>
                <a:gd name="T4" fmla="*/ 29 w 61"/>
                <a:gd name="T5" fmla="*/ 25 h 1033"/>
                <a:gd name="T6" fmla="*/ 0 w 61"/>
                <a:gd name="T7" fmla="*/ 23 h 1033"/>
                <a:gd name="T8" fmla="*/ 28 w 61"/>
                <a:gd name="T9" fmla="*/ 424 h 1033"/>
                <a:gd name="T10" fmla="*/ 15 w 61"/>
                <a:gd name="T11" fmla="*/ 861 h 1033"/>
                <a:gd name="T12" fmla="*/ 21 w 61"/>
                <a:gd name="T13" fmla="*/ 1025 h 1033"/>
                <a:gd name="T14" fmla="*/ 30 w 61"/>
                <a:gd name="T15" fmla="*/ 1033 h 1033"/>
                <a:gd name="T16" fmla="*/ 47 w 61"/>
                <a:gd name="T17" fmla="*/ 28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033">
                  <a:moveTo>
                    <a:pt x="47" y="283"/>
                  </a:moveTo>
                  <a:cubicBezTo>
                    <a:pt x="47" y="232"/>
                    <a:pt x="55" y="187"/>
                    <a:pt x="50" y="134"/>
                  </a:cubicBezTo>
                  <a:cubicBezTo>
                    <a:pt x="47" y="100"/>
                    <a:pt x="46" y="50"/>
                    <a:pt x="29" y="25"/>
                  </a:cubicBezTo>
                  <a:cubicBezTo>
                    <a:pt x="13" y="3"/>
                    <a:pt x="14" y="17"/>
                    <a:pt x="0" y="23"/>
                  </a:cubicBezTo>
                  <a:cubicBezTo>
                    <a:pt x="61" y="0"/>
                    <a:pt x="28" y="380"/>
                    <a:pt x="28" y="424"/>
                  </a:cubicBezTo>
                  <a:cubicBezTo>
                    <a:pt x="29" y="570"/>
                    <a:pt x="15" y="714"/>
                    <a:pt x="15" y="861"/>
                  </a:cubicBezTo>
                  <a:cubicBezTo>
                    <a:pt x="15" y="918"/>
                    <a:pt x="18" y="972"/>
                    <a:pt x="21" y="1025"/>
                  </a:cubicBezTo>
                  <a:cubicBezTo>
                    <a:pt x="30" y="1033"/>
                    <a:pt x="30" y="1033"/>
                    <a:pt x="30" y="1033"/>
                  </a:cubicBezTo>
                  <a:cubicBezTo>
                    <a:pt x="12" y="786"/>
                    <a:pt x="47" y="533"/>
                    <a:pt x="47" y="283"/>
                  </a:cubicBezTo>
                  <a:close/>
                </a:path>
              </a:pathLst>
            </a:custGeom>
            <a:solidFill>
              <a:srgbClr val="6F3F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grpSp>
      <p:grpSp>
        <p:nvGrpSpPr>
          <p:cNvPr id="49" name="组合 481"/>
          <p:cNvGrpSpPr/>
          <p:nvPr/>
        </p:nvGrpSpPr>
        <p:grpSpPr>
          <a:xfrm>
            <a:off x="8174452" y="-44292"/>
            <a:ext cx="749168" cy="1649267"/>
            <a:chOff x="5003800" y="1020763"/>
            <a:chExt cx="2166938" cy="4770437"/>
          </a:xfrm>
        </p:grpSpPr>
        <p:sp>
          <p:nvSpPr>
            <p:cNvPr id="50" name="Freeform 437"/>
            <p:cNvSpPr/>
            <p:nvPr/>
          </p:nvSpPr>
          <p:spPr bwMode="auto">
            <a:xfrm>
              <a:off x="5003800" y="5121275"/>
              <a:ext cx="2163763" cy="669925"/>
            </a:xfrm>
            <a:custGeom>
              <a:avLst/>
              <a:gdLst>
                <a:gd name="T0" fmla="*/ 3 w 508"/>
                <a:gd name="T1" fmla="*/ 0 h 158"/>
                <a:gd name="T2" fmla="*/ 3 w 508"/>
                <a:gd name="T3" fmla="*/ 57 h 158"/>
                <a:gd name="T4" fmla="*/ 147 w 508"/>
                <a:gd name="T5" fmla="*/ 155 h 158"/>
                <a:gd name="T6" fmla="*/ 499 w 508"/>
                <a:gd name="T7" fmla="*/ 51 h 158"/>
                <a:gd name="T8" fmla="*/ 506 w 508"/>
                <a:gd name="T9" fmla="*/ 2 h 158"/>
              </a:gdLst>
              <a:ahLst/>
              <a:cxnLst>
                <a:cxn ang="0">
                  <a:pos x="T0" y="T1"/>
                </a:cxn>
                <a:cxn ang="0">
                  <a:pos x="T2" y="T3"/>
                </a:cxn>
                <a:cxn ang="0">
                  <a:pos x="T4" y="T5"/>
                </a:cxn>
                <a:cxn ang="0">
                  <a:pos x="T6" y="T7"/>
                </a:cxn>
                <a:cxn ang="0">
                  <a:pos x="T8" y="T9"/>
                </a:cxn>
              </a:cxnLst>
              <a:rect l="0" t="0" r="r" b="b"/>
              <a:pathLst>
                <a:path w="508" h="158">
                  <a:moveTo>
                    <a:pt x="3" y="0"/>
                  </a:moveTo>
                  <a:cubicBezTo>
                    <a:pt x="3" y="0"/>
                    <a:pt x="0" y="41"/>
                    <a:pt x="3" y="57"/>
                  </a:cubicBezTo>
                  <a:cubicBezTo>
                    <a:pt x="6" y="72"/>
                    <a:pt x="128" y="153"/>
                    <a:pt x="147" y="155"/>
                  </a:cubicBezTo>
                  <a:cubicBezTo>
                    <a:pt x="165" y="158"/>
                    <a:pt x="490" y="64"/>
                    <a:pt x="499" y="51"/>
                  </a:cubicBezTo>
                  <a:cubicBezTo>
                    <a:pt x="508" y="37"/>
                    <a:pt x="506" y="2"/>
                    <a:pt x="506" y="2"/>
                  </a:cubicBezTo>
                </a:path>
              </a:pathLst>
            </a:custGeom>
            <a:solidFill>
              <a:srgbClr val="7468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1" name="Freeform 438"/>
            <p:cNvSpPr/>
            <p:nvPr/>
          </p:nvSpPr>
          <p:spPr bwMode="auto">
            <a:xfrm>
              <a:off x="5016500" y="5005388"/>
              <a:ext cx="860425" cy="585788"/>
            </a:xfrm>
            <a:custGeom>
              <a:avLst/>
              <a:gdLst>
                <a:gd name="T0" fmla="*/ 0 w 202"/>
                <a:gd name="T1" fmla="*/ 27 h 138"/>
                <a:gd name="T2" fmla="*/ 148 w 202"/>
                <a:gd name="T3" fmla="*/ 135 h 138"/>
                <a:gd name="T4" fmla="*/ 202 w 202"/>
                <a:gd name="T5" fmla="*/ 121 h 138"/>
                <a:gd name="T6" fmla="*/ 116 w 202"/>
                <a:gd name="T7" fmla="*/ 0 h 138"/>
                <a:gd name="T8" fmla="*/ 0 w 202"/>
                <a:gd name="T9" fmla="*/ 27 h 138"/>
              </a:gdLst>
              <a:ahLst/>
              <a:cxnLst>
                <a:cxn ang="0">
                  <a:pos x="T0" y="T1"/>
                </a:cxn>
                <a:cxn ang="0">
                  <a:pos x="T2" y="T3"/>
                </a:cxn>
                <a:cxn ang="0">
                  <a:pos x="T4" y="T5"/>
                </a:cxn>
                <a:cxn ang="0">
                  <a:pos x="T6" y="T7"/>
                </a:cxn>
                <a:cxn ang="0">
                  <a:pos x="T8" y="T9"/>
                </a:cxn>
              </a:cxnLst>
              <a:rect l="0" t="0" r="r" b="b"/>
              <a:pathLst>
                <a:path w="202" h="138">
                  <a:moveTo>
                    <a:pt x="0" y="27"/>
                  </a:moveTo>
                  <a:cubicBezTo>
                    <a:pt x="0" y="43"/>
                    <a:pt x="129" y="138"/>
                    <a:pt x="148" y="135"/>
                  </a:cubicBezTo>
                  <a:cubicBezTo>
                    <a:pt x="152" y="134"/>
                    <a:pt x="173" y="129"/>
                    <a:pt x="202" y="121"/>
                  </a:cubicBezTo>
                  <a:cubicBezTo>
                    <a:pt x="116" y="0"/>
                    <a:pt x="116" y="0"/>
                    <a:pt x="116" y="0"/>
                  </a:cubicBezTo>
                  <a:cubicBezTo>
                    <a:pt x="52" y="15"/>
                    <a:pt x="0" y="27"/>
                    <a:pt x="0" y="27"/>
                  </a:cubicBezTo>
                  <a:close/>
                </a:path>
              </a:pathLst>
            </a:custGeom>
            <a:solidFill>
              <a:srgbClr val="DE2B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2" name="Freeform 439"/>
            <p:cNvSpPr/>
            <p:nvPr/>
          </p:nvSpPr>
          <p:spPr bwMode="auto">
            <a:xfrm>
              <a:off x="5510213" y="4895850"/>
              <a:ext cx="1252538" cy="623888"/>
            </a:xfrm>
            <a:custGeom>
              <a:avLst/>
              <a:gdLst>
                <a:gd name="T0" fmla="*/ 0 w 294"/>
                <a:gd name="T1" fmla="*/ 26 h 147"/>
                <a:gd name="T2" fmla="*/ 86 w 294"/>
                <a:gd name="T3" fmla="*/ 147 h 147"/>
                <a:gd name="T4" fmla="*/ 294 w 294"/>
                <a:gd name="T5" fmla="*/ 89 h 147"/>
                <a:gd name="T6" fmla="*/ 117 w 294"/>
                <a:gd name="T7" fmla="*/ 0 h 147"/>
                <a:gd name="T8" fmla="*/ 0 w 294"/>
                <a:gd name="T9" fmla="*/ 26 h 147"/>
              </a:gdLst>
              <a:ahLst/>
              <a:cxnLst>
                <a:cxn ang="0">
                  <a:pos x="T0" y="T1"/>
                </a:cxn>
                <a:cxn ang="0">
                  <a:pos x="T2" y="T3"/>
                </a:cxn>
                <a:cxn ang="0">
                  <a:pos x="T4" y="T5"/>
                </a:cxn>
                <a:cxn ang="0">
                  <a:pos x="T6" y="T7"/>
                </a:cxn>
                <a:cxn ang="0">
                  <a:pos x="T8" y="T9"/>
                </a:cxn>
              </a:cxnLst>
              <a:rect l="0" t="0" r="r" b="b"/>
              <a:pathLst>
                <a:path w="294" h="147">
                  <a:moveTo>
                    <a:pt x="0" y="26"/>
                  </a:moveTo>
                  <a:cubicBezTo>
                    <a:pt x="86" y="147"/>
                    <a:pt x="86" y="147"/>
                    <a:pt x="86" y="147"/>
                  </a:cubicBezTo>
                  <a:cubicBezTo>
                    <a:pt x="141" y="132"/>
                    <a:pt x="227" y="108"/>
                    <a:pt x="294" y="89"/>
                  </a:cubicBezTo>
                  <a:cubicBezTo>
                    <a:pt x="117" y="0"/>
                    <a:pt x="117" y="0"/>
                    <a:pt x="117" y="0"/>
                  </a:cubicBezTo>
                  <a:cubicBezTo>
                    <a:pt x="79" y="8"/>
                    <a:pt x="37" y="18"/>
                    <a:pt x="0" y="26"/>
                  </a:cubicBezTo>
                  <a:close/>
                </a:path>
              </a:pathLst>
            </a:custGeom>
            <a:solidFill>
              <a:srgbClr val="886D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3" name="Freeform 440"/>
            <p:cNvSpPr/>
            <p:nvPr/>
          </p:nvSpPr>
          <p:spPr bwMode="auto">
            <a:xfrm>
              <a:off x="6097588" y="4810125"/>
              <a:ext cx="561975" cy="161925"/>
            </a:xfrm>
            <a:custGeom>
              <a:avLst/>
              <a:gdLst>
                <a:gd name="T0" fmla="*/ 118 w 132"/>
                <a:gd name="T1" fmla="*/ 0 h 38"/>
                <a:gd name="T2" fmla="*/ 0 w 132"/>
                <a:gd name="T3" fmla="*/ 30 h 38"/>
                <a:gd name="T4" fmla="*/ 15 w 132"/>
                <a:gd name="T5" fmla="*/ 38 h 38"/>
                <a:gd name="T6" fmla="*/ 132 w 132"/>
                <a:gd name="T7" fmla="*/ 8 h 38"/>
                <a:gd name="T8" fmla="*/ 118 w 132"/>
                <a:gd name="T9" fmla="*/ 0 h 38"/>
              </a:gdLst>
              <a:ahLst/>
              <a:cxnLst>
                <a:cxn ang="0">
                  <a:pos x="T0" y="T1"/>
                </a:cxn>
                <a:cxn ang="0">
                  <a:pos x="T2" y="T3"/>
                </a:cxn>
                <a:cxn ang="0">
                  <a:pos x="T4" y="T5"/>
                </a:cxn>
                <a:cxn ang="0">
                  <a:pos x="T6" y="T7"/>
                </a:cxn>
                <a:cxn ang="0">
                  <a:pos x="T8" y="T9"/>
                </a:cxn>
              </a:cxnLst>
              <a:rect l="0" t="0" r="r" b="b"/>
              <a:pathLst>
                <a:path w="132" h="38">
                  <a:moveTo>
                    <a:pt x="118" y="0"/>
                  </a:moveTo>
                  <a:cubicBezTo>
                    <a:pt x="0" y="30"/>
                    <a:pt x="0" y="30"/>
                    <a:pt x="0" y="30"/>
                  </a:cubicBezTo>
                  <a:cubicBezTo>
                    <a:pt x="15" y="38"/>
                    <a:pt x="15" y="38"/>
                    <a:pt x="15" y="38"/>
                  </a:cubicBezTo>
                  <a:cubicBezTo>
                    <a:pt x="132" y="8"/>
                    <a:pt x="132" y="8"/>
                    <a:pt x="132" y="8"/>
                  </a:cubicBezTo>
                  <a:cubicBezTo>
                    <a:pt x="127" y="5"/>
                    <a:pt x="122" y="2"/>
                    <a:pt x="118"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4" name="Freeform 441"/>
            <p:cNvSpPr/>
            <p:nvPr/>
          </p:nvSpPr>
          <p:spPr bwMode="auto">
            <a:xfrm>
              <a:off x="6162675" y="4845050"/>
              <a:ext cx="549275" cy="160338"/>
            </a:xfrm>
            <a:custGeom>
              <a:avLst/>
              <a:gdLst>
                <a:gd name="T0" fmla="*/ 117 w 129"/>
                <a:gd name="T1" fmla="*/ 0 h 38"/>
                <a:gd name="T2" fmla="*/ 0 w 129"/>
                <a:gd name="T3" fmla="*/ 30 h 38"/>
                <a:gd name="T4" fmla="*/ 16 w 129"/>
                <a:gd name="T5" fmla="*/ 38 h 38"/>
                <a:gd name="T6" fmla="*/ 129 w 129"/>
                <a:gd name="T7" fmla="*/ 5 h 38"/>
                <a:gd name="T8" fmla="*/ 117 w 129"/>
                <a:gd name="T9" fmla="*/ 0 h 38"/>
              </a:gdLst>
              <a:ahLst/>
              <a:cxnLst>
                <a:cxn ang="0">
                  <a:pos x="T0" y="T1"/>
                </a:cxn>
                <a:cxn ang="0">
                  <a:pos x="T2" y="T3"/>
                </a:cxn>
                <a:cxn ang="0">
                  <a:pos x="T4" y="T5"/>
                </a:cxn>
                <a:cxn ang="0">
                  <a:pos x="T6" y="T7"/>
                </a:cxn>
                <a:cxn ang="0">
                  <a:pos x="T8" y="T9"/>
                </a:cxn>
              </a:cxnLst>
              <a:rect l="0" t="0" r="r" b="b"/>
              <a:pathLst>
                <a:path w="129" h="38">
                  <a:moveTo>
                    <a:pt x="117" y="0"/>
                  </a:moveTo>
                  <a:cubicBezTo>
                    <a:pt x="0" y="30"/>
                    <a:pt x="0" y="30"/>
                    <a:pt x="0" y="30"/>
                  </a:cubicBezTo>
                  <a:cubicBezTo>
                    <a:pt x="16" y="38"/>
                    <a:pt x="16" y="38"/>
                    <a:pt x="16" y="38"/>
                  </a:cubicBezTo>
                  <a:cubicBezTo>
                    <a:pt x="129" y="5"/>
                    <a:pt x="129" y="5"/>
                    <a:pt x="129" y="5"/>
                  </a:cubicBezTo>
                  <a:cubicBezTo>
                    <a:pt x="125" y="3"/>
                    <a:pt x="121" y="1"/>
                    <a:pt x="117"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5" name="Freeform 442"/>
            <p:cNvSpPr/>
            <p:nvPr/>
          </p:nvSpPr>
          <p:spPr bwMode="auto">
            <a:xfrm>
              <a:off x="6229350" y="4865688"/>
              <a:ext cx="549275" cy="174625"/>
            </a:xfrm>
            <a:custGeom>
              <a:avLst/>
              <a:gdLst>
                <a:gd name="T0" fmla="*/ 113 w 129"/>
                <a:gd name="T1" fmla="*/ 0 h 41"/>
                <a:gd name="T2" fmla="*/ 0 w 129"/>
                <a:gd name="T3" fmla="*/ 33 h 41"/>
                <a:gd name="T4" fmla="*/ 17 w 129"/>
                <a:gd name="T5" fmla="*/ 41 h 41"/>
                <a:gd name="T6" fmla="*/ 129 w 129"/>
                <a:gd name="T7" fmla="*/ 9 h 41"/>
                <a:gd name="T8" fmla="*/ 113 w 129"/>
                <a:gd name="T9" fmla="*/ 0 h 41"/>
              </a:gdLst>
              <a:ahLst/>
              <a:cxnLst>
                <a:cxn ang="0">
                  <a:pos x="T0" y="T1"/>
                </a:cxn>
                <a:cxn ang="0">
                  <a:pos x="T2" y="T3"/>
                </a:cxn>
                <a:cxn ang="0">
                  <a:pos x="T4" y="T5"/>
                </a:cxn>
                <a:cxn ang="0">
                  <a:pos x="T6" y="T7"/>
                </a:cxn>
                <a:cxn ang="0">
                  <a:pos x="T8" y="T9"/>
                </a:cxn>
              </a:cxnLst>
              <a:rect l="0" t="0" r="r" b="b"/>
              <a:pathLst>
                <a:path w="129" h="41">
                  <a:moveTo>
                    <a:pt x="113" y="0"/>
                  </a:moveTo>
                  <a:cubicBezTo>
                    <a:pt x="0" y="33"/>
                    <a:pt x="0" y="33"/>
                    <a:pt x="0" y="33"/>
                  </a:cubicBezTo>
                  <a:cubicBezTo>
                    <a:pt x="17" y="41"/>
                    <a:pt x="17" y="41"/>
                    <a:pt x="17" y="41"/>
                  </a:cubicBezTo>
                  <a:cubicBezTo>
                    <a:pt x="129" y="9"/>
                    <a:pt x="129" y="9"/>
                    <a:pt x="129" y="9"/>
                  </a:cubicBezTo>
                  <a:cubicBezTo>
                    <a:pt x="123" y="6"/>
                    <a:pt x="118" y="3"/>
                    <a:pt x="113"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6" name="Freeform 443"/>
            <p:cNvSpPr/>
            <p:nvPr/>
          </p:nvSpPr>
          <p:spPr bwMode="auto">
            <a:xfrm>
              <a:off x="6302375" y="4903788"/>
              <a:ext cx="536575" cy="161925"/>
            </a:xfrm>
            <a:custGeom>
              <a:avLst/>
              <a:gdLst>
                <a:gd name="T0" fmla="*/ 126 w 126"/>
                <a:gd name="T1" fmla="*/ 7 h 38"/>
                <a:gd name="T2" fmla="*/ 112 w 126"/>
                <a:gd name="T3" fmla="*/ 0 h 38"/>
                <a:gd name="T4" fmla="*/ 0 w 126"/>
                <a:gd name="T5" fmla="*/ 32 h 38"/>
                <a:gd name="T6" fmla="*/ 12 w 126"/>
                <a:gd name="T7" fmla="*/ 38 h 38"/>
                <a:gd name="T8" fmla="*/ 126 w 126"/>
                <a:gd name="T9" fmla="*/ 7 h 38"/>
              </a:gdLst>
              <a:ahLst/>
              <a:cxnLst>
                <a:cxn ang="0">
                  <a:pos x="T0" y="T1"/>
                </a:cxn>
                <a:cxn ang="0">
                  <a:pos x="T2" y="T3"/>
                </a:cxn>
                <a:cxn ang="0">
                  <a:pos x="T4" y="T5"/>
                </a:cxn>
                <a:cxn ang="0">
                  <a:pos x="T6" y="T7"/>
                </a:cxn>
                <a:cxn ang="0">
                  <a:pos x="T8" y="T9"/>
                </a:cxn>
              </a:cxnLst>
              <a:rect l="0" t="0" r="r" b="b"/>
              <a:pathLst>
                <a:path w="126" h="38">
                  <a:moveTo>
                    <a:pt x="126" y="7"/>
                  </a:moveTo>
                  <a:cubicBezTo>
                    <a:pt x="122" y="5"/>
                    <a:pt x="117" y="2"/>
                    <a:pt x="112" y="0"/>
                  </a:cubicBezTo>
                  <a:cubicBezTo>
                    <a:pt x="0" y="32"/>
                    <a:pt x="0" y="32"/>
                    <a:pt x="0" y="32"/>
                  </a:cubicBezTo>
                  <a:cubicBezTo>
                    <a:pt x="12" y="38"/>
                    <a:pt x="12" y="38"/>
                    <a:pt x="12" y="38"/>
                  </a:cubicBezTo>
                  <a:lnTo>
                    <a:pt x="126" y="7"/>
                  </a:ln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7" name="Freeform 444"/>
            <p:cNvSpPr/>
            <p:nvPr/>
          </p:nvSpPr>
          <p:spPr bwMode="auto">
            <a:xfrm>
              <a:off x="6416675" y="4964113"/>
              <a:ext cx="754063" cy="309563"/>
            </a:xfrm>
            <a:custGeom>
              <a:avLst/>
              <a:gdLst>
                <a:gd name="T0" fmla="*/ 112 w 177"/>
                <a:gd name="T1" fmla="*/ 0 h 73"/>
                <a:gd name="T2" fmla="*/ 0 w 177"/>
                <a:gd name="T3" fmla="*/ 32 h 73"/>
                <a:gd name="T4" fmla="*/ 81 w 177"/>
                <a:gd name="T5" fmla="*/ 73 h 73"/>
                <a:gd name="T6" fmla="*/ 177 w 177"/>
                <a:gd name="T7" fmla="*/ 40 h 73"/>
                <a:gd name="T8" fmla="*/ 112 w 177"/>
                <a:gd name="T9" fmla="*/ 0 h 73"/>
              </a:gdLst>
              <a:ahLst/>
              <a:cxnLst>
                <a:cxn ang="0">
                  <a:pos x="T0" y="T1"/>
                </a:cxn>
                <a:cxn ang="0">
                  <a:pos x="T2" y="T3"/>
                </a:cxn>
                <a:cxn ang="0">
                  <a:pos x="T4" y="T5"/>
                </a:cxn>
                <a:cxn ang="0">
                  <a:pos x="T6" y="T7"/>
                </a:cxn>
                <a:cxn ang="0">
                  <a:pos x="T8" y="T9"/>
                </a:cxn>
              </a:cxnLst>
              <a:rect l="0" t="0" r="r" b="b"/>
              <a:pathLst>
                <a:path w="177" h="73">
                  <a:moveTo>
                    <a:pt x="112" y="0"/>
                  </a:moveTo>
                  <a:cubicBezTo>
                    <a:pt x="0" y="32"/>
                    <a:pt x="0" y="32"/>
                    <a:pt x="0" y="32"/>
                  </a:cubicBezTo>
                  <a:cubicBezTo>
                    <a:pt x="81" y="73"/>
                    <a:pt x="81" y="73"/>
                    <a:pt x="81" y="73"/>
                  </a:cubicBezTo>
                  <a:cubicBezTo>
                    <a:pt x="135" y="57"/>
                    <a:pt x="177" y="43"/>
                    <a:pt x="177" y="40"/>
                  </a:cubicBezTo>
                  <a:cubicBezTo>
                    <a:pt x="177" y="35"/>
                    <a:pt x="146" y="18"/>
                    <a:pt x="112"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8" name="Freeform 445"/>
            <p:cNvSpPr/>
            <p:nvPr/>
          </p:nvSpPr>
          <p:spPr bwMode="auto">
            <a:xfrm>
              <a:off x="6353175" y="4933950"/>
              <a:ext cx="541338" cy="165100"/>
            </a:xfrm>
            <a:custGeom>
              <a:avLst/>
              <a:gdLst>
                <a:gd name="T0" fmla="*/ 114 w 127"/>
                <a:gd name="T1" fmla="*/ 0 h 39"/>
                <a:gd name="T2" fmla="*/ 0 w 127"/>
                <a:gd name="T3" fmla="*/ 31 h 39"/>
                <a:gd name="T4" fmla="*/ 15 w 127"/>
                <a:gd name="T5" fmla="*/ 39 h 39"/>
                <a:gd name="T6" fmla="*/ 127 w 127"/>
                <a:gd name="T7" fmla="*/ 7 h 39"/>
                <a:gd name="T8" fmla="*/ 114 w 127"/>
                <a:gd name="T9" fmla="*/ 0 h 39"/>
              </a:gdLst>
              <a:ahLst/>
              <a:cxnLst>
                <a:cxn ang="0">
                  <a:pos x="T0" y="T1"/>
                </a:cxn>
                <a:cxn ang="0">
                  <a:pos x="T2" y="T3"/>
                </a:cxn>
                <a:cxn ang="0">
                  <a:pos x="T4" y="T5"/>
                </a:cxn>
                <a:cxn ang="0">
                  <a:pos x="T6" y="T7"/>
                </a:cxn>
                <a:cxn ang="0">
                  <a:pos x="T8" y="T9"/>
                </a:cxn>
              </a:cxnLst>
              <a:rect l="0" t="0" r="r" b="b"/>
              <a:pathLst>
                <a:path w="127" h="39">
                  <a:moveTo>
                    <a:pt x="114" y="0"/>
                  </a:moveTo>
                  <a:cubicBezTo>
                    <a:pt x="0" y="31"/>
                    <a:pt x="0" y="31"/>
                    <a:pt x="0" y="31"/>
                  </a:cubicBezTo>
                  <a:cubicBezTo>
                    <a:pt x="15" y="39"/>
                    <a:pt x="15" y="39"/>
                    <a:pt x="15" y="39"/>
                  </a:cubicBezTo>
                  <a:cubicBezTo>
                    <a:pt x="127" y="7"/>
                    <a:pt x="127" y="7"/>
                    <a:pt x="127" y="7"/>
                  </a:cubicBezTo>
                  <a:cubicBezTo>
                    <a:pt x="123" y="5"/>
                    <a:pt x="119" y="3"/>
                    <a:pt x="114"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9" name="Freeform 446"/>
            <p:cNvSpPr/>
            <p:nvPr/>
          </p:nvSpPr>
          <p:spPr bwMode="auto">
            <a:xfrm>
              <a:off x="6008688" y="4781550"/>
              <a:ext cx="592138" cy="157163"/>
            </a:xfrm>
            <a:custGeom>
              <a:avLst/>
              <a:gdLst>
                <a:gd name="T0" fmla="*/ 125 w 139"/>
                <a:gd name="T1" fmla="*/ 0 h 37"/>
                <a:gd name="T2" fmla="*/ 0 w 139"/>
                <a:gd name="T3" fmla="*/ 27 h 37"/>
                <a:gd name="T4" fmla="*/ 21 w 139"/>
                <a:gd name="T5" fmla="*/ 37 h 37"/>
                <a:gd name="T6" fmla="*/ 139 w 139"/>
                <a:gd name="T7" fmla="*/ 7 h 37"/>
                <a:gd name="T8" fmla="*/ 125 w 139"/>
                <a:gd name="T9" fmla="*/ 0 h 37"/>
              </a:gdLst>
              <a:ahLst/>
              <a:cxnLst>
                <a:cxn ang="0">
                  <a:pos x="T0" y="T1"/>
                </a:cxn>
                <a:cxn ang="0">
                  <a:pos x="T2" y="T3"/>
                </a:cxn>
                <a:cxn ang="0">
                  <a:pos x="T4" y="T5"/>
                </a:cxn>
                <a:cxn ang="0">
                  <a:pos x="T6" y="T7"/>
                </a:cxn>
                <a:cxn ang="0">
                  <a:pos x="T8" y="T9"/>
                </a:cxn>
              </a:cxnLst>
              <a:rect l="0" t="0" r="r" b="b"/>
              <a:pathLst>
                <a:path w="139" h="37">
                  <a:moveTo>
                    <a:pt x="125" y="0"/>
                  </a:moveTo>
                  <a:cubicBezTo>
                    <a:pt x="115" y="1"/>
                    <a:pt x="63" y="13"/>
                    <a:pt x="0" y="27"/>
                  </a:cubicBezTo>
                  <a:cubicBezTo>
                    <a:pt x="21" y="37"/>
                    <a:pt x="21" y="37"/>
                    <a:pt x="21" y="37"/>
                  </a:cubicBezTo>
                  <a:cubicBezTo>
                    <a:pt x="139" y="7"/>
                    <a:pt x="139" y="7"/>
                    <a:pt x="139" y="7"/>
                  </a:cubicBezTo>
                  <a:cubicBezTo>
                    <a:pt x="130" y="3"/>
                    <a:pt x="125" y="0"/>
                    <a:pt x="125"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0" name="Freeform 447"/>
            <p:cNvSpPr/>
            <p:nvPr/>
          </p:nvSpPr>
          <p:spPr bwMode="auto">
            <a:xfrm>
              <a:off x="5229225" y="5005388"/>
              <a:ext cx="647700" cy="547688"/>
            </a:xfrm>
            <a:custGeom>
              <a:avLst/>
              <a:gdLst>
                <a:gd name="T0" fmla="*/ 2 w 152"/>
                <a:gd name="T1" fmla="*/ 18 h 129"/>
                <a:gd name="T2" fmla="*/ 36 w 152"/>
                <a:gd name="T3" fmla="*/ 21 h 129"/>
                <a:gd name="T4" fmla="*/ 25 w 152"/>
                <a:gd name="T5" fmla="*/ 53 h 129"/>
                <a:gd name="T6" fmla="*/ 76 w 152"/>
                <a:gd name="T7" fmla="*/ 52 h 129"/>
                <a:gd name="T8" fmla="*/ 69 w 152"/>
                <a:gd name="T9" fmla="*/ 92 h 129"/>
                <a:gd name="T10" fmla="*/ 128 w 152"/>
                <a:gd name="T11" fmla="*/ 87 h 129"/>
                <a:gd name="T12" fmla="*/ 117 w 152"/>
                <a:gd name="T13" fmla="*/ 129 h 129"/>
                <a:gd name="T14" fmla="*/ 152 w 152"/>
                <a:gd name="T15" fmla="*/ 121 h 129"/>
                <a:gd name="T16" fmla="*/ 66 w 152"/>
                <a:gd name="T17" fmla="*/ 0 h 129"/>
                <a:gd name="T18" fmla="*/ 2 w 152"/>
                <a:gd name="T19" fmla="*/ 15 h 129"/>
                <a:gd name="T20" fmla="*/ 2 w 152"/>
                <a:gd name="T21" fmla="*/ 1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29">
                  <a:moveTo>
                    <a:pt x="2" y="18"/>
                  </a:moveTo>
                  <a:cubicBezTo>
                    <a:pt x="36" y="21"/>
                    <a:pt x="36" y="21"/>
                    <a:pt x="36" y="21"/>
                  </a:cubicBezTo>
                  <a:cubicBezTo>
                    <a:pt x="25" y="53"/>
                    <a:pt x="25" y="53"/>
                    <a:pt x="25" y="53"/>
                  </a:cubicBezTo>
                  <a:cubicBezTo>
                    <a:pt x="76" y="52"/>
                    <a:pt x="76" y="52"/>
                    <a:pt x="76" y="52"/>
                  </a:cubicBezTo>
                  <a:cubicBezTo>
                    <a:pt x="69" y="92"/>
                    <a:pt x="69" y="92"/>
                    <a:pt x="69" y="92"/>
                  </a:cubicBezTo>
                  <a:cubicBezTo>
                    <a:pt x="128" y="87"/>
                    <a:pt x="128" y="87"/>
                    <a:pt x="128" y="87"/>
                  </a:cubicBezTo>
                  <a:cubicBezTo>
                    <a:pt x="117" y="129"/>
                    <a:pt x="117" y="129"/>
                    <a:pt x="117" y="129"/>
                  </a:cubicBezTo>
                  <a:cubicBezTo>
                    <a:pt x="152" y="121"/>
                    <a:pt x="152" y="121"/>
                    <a:pt x="152" y="121"/>
                  </a:cubicBezTo>
                  <a:cubicBezTo>
                    <a:pt x="66" y="0"/>
                    <a:pt x="66" y="0"/>
                    <a:pt x="66" y="0"/>
                  </a:cubicBezTo>
                  <a:cubicBezTo>
                    <a:pt x="66" y="0"/>
                    <a:pt x="5" y="14"/>
                    <a:pt x="2" y="15"/>
                  </a:cubicBezTo>
                  <a:cubicBezTo>
                    <a:pt x="0" y="16"/>
                    <a:pt x="2" y="18"/>
                    <a:pt x="2" y="18"/>
                  </a:cubicBezTo>
                  <a:close/>
                </a:path>
              </a:pathLst>
            </a:custGeom>
            <a:solidFill>
              <a:srgbClr val="9DB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1" name="Freeform 448"/>
            <p:cNvSpPr/>
            <p:nvPr/>
          </p:nvSpPr>
          <p:spPr bwMode="auto">
            <a:xfrm>
              <a:off x="6808788" y="1139825"/>
              <a:ext cx="238125" cy="3865563"/>
            </a:xfrm>
            <a:custGeom>
              <a:avLst/>
              <a:gdLst>
                <a:gd name="T0" fmla="*/ 37 w 56"/>
                <a:gd name="T1" fmla="*/ 486 h 911"/>
                <a:gd name="T2" fmla="*/ 46 w 56"/>
                <a:gd name="T3" fmla="*/ 302 h 911"/>
                <a:gd name="T4" fmla="*/ 51 w 56"/>
                <a:gd name="T5" fmla="*/ 135 h 911"/>
                <a:gd name="T6" fmla="*/ 35 w 56"/>
                <a:gd name="T7" fmla="*/ 34 h 911"/>
                <a:gd name="T8" fmla="*/ 20 w 56"/>
                <a:gd name="T9" fmla="*/ 5 h 911"/>
                <a:gd name="T10" fmla="*/ 0 w 56"/>
                <a:gd name="T11" fmla="*/ 13 h 911"/>
                <a:gd name="T12" fmla="*/ 41 w 56"/>
                <a:gd name="T13" fmla="*/ 173 h 911"/>
                <a:gd name="T14" fmla="*/ 34 w 56"/>
                <a:gd name="T15" fmla="*/ 307 h 911"/>
                <a:gd name="T16" fmla="*/ 29 w 56"/>
                <a:gd name="T17" fmla="*/ 379 h 911"/>
                <a:gd name="T18" fmla="*/ 24 w 56"/>
                <a:gd name="T19" fmla="*/ 811 h 911"/>
                <a:gd name="T20" fmla="*/ 23 w 56"/>
                <a:gd name="T21" fmla="*/ 906 h 911"/>
                <a:gd name="T22" fmla="*/ 32 w 56"/>
                <a:gd name="T23" fmla="*/ 911 h 911"/>
                <a:gd name="T24" fmla="*/ 37 w 56"/>
                <a:gd name="T25" fmla="*/ 486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911">
                  <a:moveTo>
                    <a:pt x="37" y="486"/>
                  </a:moveTo>
                  <a:cubicBezTo>
                    <a:pt x="40" y="424"/>
                    <a:pt x="43" y="363"/>
                    <a:pt x="46" y="302"/>
                  </a:cubicBezTo>
                  <a:cubicBezTo>
                    <a:pt x="48" y="246"/>
                    <a:pt x="56" y="192"/>
                    <a:pt x="51" y="135"/>
                  </a:cubicBezTo>
                  <a:cubicBezTo>
                    <a:pt x="47" y="101"/>
                    <a:pt x="46" y="67"/>
                    <a:pt x="35" y="34"/>
                  </a:cubicBezTo>
                  <a:cubicBezTo>
                    <a:pt x="31" y="23"/>
                    <a:pt x="28" y="11"/>
                    <a:pt x="20" y="5"/>
                  </a:cubicBezTo>
                  <a:cubicBezTo>
                    <a:pt x="13" y="0"/>
                    <a:pt x="1" y="3"/>
                    <a:pt x="0" y="13"/>
                  </a:cubicBezTo>
                  <a:cubicBezTo>
                    <a:pt x="39" y="0"/>
                    <a:pt x="39" y="142"/>
                    <a:pt x="41" y="173"/>
                  </a:cubicBezTo>
                  <a:cubicBezTo>
                    <a:pt x="44" y="216"/>
                    <a:pt x="37" y="264"/>
                    <a:pt x="34" y="307"/>
                  </a:cubicBezTo>
                  <a:cubicBezTo>
                    <a:pt x="32" y="331"/>
                    <a:pt x="30" y="355"/>
                    <a:pt x="29" y="379"/>
                  </a:cubicBezTo>
                  <a:cubicBezTo>
                    <a:pt x="23" y="521"/>
                    <a:pt x="25" y="668"/>
                    <a:pt x="24" y="811"/>
                  </a:cubicBezTo>
                  <a:cubicBezTo>
                    <a:pt x="23" y="843"/>
                    <a:pt x="24" y="875"/>
                    <a:pt x="23" y="906"/>
                  </a:cubicBezTo>
                  <a:cubicBezTo>
                    <a:pt x="32" y="911"/>
                    <a:pt x="32" y="911"/>
                    <a:pt x="32" y="911"/>
                  </a:cubicBezTo>
                  <a:cubicBezTo>
                    <a:pt x="39" y="769"/>
                    <a:pt x="30" y="627"/>
                    <a:pt x="37" y="486"/>
                  </a:cubicBezTo>
                  <a:close/>
                </a:path>
              </a:pathLst>
            </a:custGeom>
            <a:solidFill>
              <a:srgbClr val="6F3F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2" name="Freeform 449"/>
            <p:cNvSpPr/>
            <p:nvPr/>
          </p:nvSpPr>
          <p:spPr bwMode="auto">
            <a:xfrm>
              <a:off x="5024438" y="5137150"/>
              <a:ext cx="642938" cy="441325"/>
            </a:xfrm>
            <a:custGeom>
              <a:avLst/>
              <a:gdLst>
                <a:gd name="T0" fmla="*/ 0 w 151"/>
                <a:gd name="T1" fmla="*/ 0 h 104"/>
                <a:gd name="T2" fmla="*/ 54 w 151"/>
                <a:gd name="T3" fmla="*/ 5 h 104"/>
                <a:gd name="T4" fmla="*/ 43 w 151"/>
                <a:gd name="T5" fmla="*/ 42 h 104"/>
                <a:gd name="T6" fmla="*/ 103 w 151"/>
                <a:gd name="T7" fmla="*/ 38 h 104"/>
                <a:gd name="T8" fmla="*/ 97 w 151"/>
                <a:gd name="T9" fmla="*/ 79 h 104"/>
                <a:gd name="T10" fmla="*/ 151 w 151"/>
                <a:gd name="T11" fmla="*/ 74 h 104"/>
                <a:gd name="T12" fmla="*/ 146 w 151"/>
                <a:gd name="T13" fmla="*/ 104 h 104"/>
                <a:gd name="T14" fmla="*/ 0 w 151"/>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104">
                  <a:moveTo>
                    <a:pt x="0" y="0"/>
                  </a:moveTo>
                  <a:cubicBezTo>
                    <a:pt x="54" y="5"/>
                    <a:pt x="54" y="5"/>
                    <a:pt x="54" y="5"/>
                  </a:cubicBezTo>
                  <a:cubicBezTo>
                    <a:pt x="43" y="42"/>
                    <a:pt x="43" y="42"/>
                    <a:pt x="43" y="42"/>
                  </a:cubicBezTo>
                  <a:cubicBezTo>
                    <a:pt x="103" y="38"/>
                    <a:pt x="103" y="38"/>
                    <a:pt x="103" y="38"/>
                  </a:cubicBezTo>
                  <a:cubicBezTo>
                    <a:pt x="97" y="79"/>
                    <a:pt x="97" y="79"/>
                    <a:pt x="97" y="79"/>
                  </a:cubicBezTo>
                  <a:cubicBezTo>
                    <a:pt x="151" y="74"/>
                    <a:pt x="151" y="74"/>
                    <a:pt x="151" y="74"/>
                  </a:cubicBezTo>
                  <a:cubicBezTo>
                    <a:pt x="146" y="104"/>
                    <a:pt x="146" y="104"/>
                    <a:pt x="146" y="104"/>
                  </a:cubicBezTo>
                  <a:cubicBezTo>
                    <a:pt x="146" y="104"/>
                    <a:pt x="84" y="89"/>
                    <a:pt x="0" y="0"/>
                  </a:cubicBezTo>
                  <a:close/>
                </a:path>
              </a:pathLst>
            </a:custGeom>
            <a:solidFill>
              <a:srgbClr val="FFB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3" name="Freeform 450"/>
            <p:cNvSpPr/>
            <p:nvPr/>
          </p:nvSpPr>
          <p:spPr bwMode="auto">
            <a:xfrm>
              <a:off x="5545138" y="5018088"/>
              <a:ext cx="119063" cy="115888"/>
            </a:xfrm>
            <a:custGeom>
              <a:avLst/>
              <a:gdLst>
                <a:gd name="T0" fmla="*/ 27 w 28"/>
                <a:gd name="T1" fmla="*/ 13 h 27"/>
                <a:gd name="T2" fmla="*/ 8 w 28"/>
                <a:gd name="T3" fmla="*/ 1 h 27"/>
                <a:gd name="T4" fmla="*/ 0 w 28"/>
                <a:gd name="T5" fmla="*/ 3 h 27"/>
                <a:gd name="T6" fmla="*/ 16 w 28"/>
                <a:gd name="T7" fmla="*/ 27 h 27"/>
                <a:gd name="T8" fmla="*/ 27 w 28"/>
                <a:gd name="T9" fmla="*/ 13 h 27"/>
              </a:gdLst>
              <a:ahLst/>
              <a:cxnLst>
                <a:cxn ang="0">
                  <a:pos x="T0" y="T1"/>
                </a:cxn>
                <a:cxn ang="0">
                  <a:pos x="T2" y="T3"/>
                </a:cxn>
                <a:cxn ang="0">
                  <a:pos x="T4" y="T5"/>
                </a:cxn>
                <a:cxn ang="0">
                  <a:pos x="T6" y="T7"/>
                </a:cxn>
                <a:cxn ang="0">
                  <a:pos x="T8" y="T9"/>
                </a:cxn>
              </a:cxnLst>
              <a:rect l="0" t="0" r="r" b="b"/>
              <a:pathLst>
                <a:path w="28" h="27">
                  <a:moveTo>
                    <a:pt x="27" y="13"/>
                  </a:moveTo>
                  <a:cubicBezTo>
                    <a:pt x="26" y="5"/>
                    <a:pt x="18" y="0"/>
                    <a:pt x="8" y="1"/>
                  </a:cubicBezTo>
                  <a:cubicBezTo>
                    <a:pt x="5" y="1"/>
                    <a:pt x="2" y="2"/>
                    <a:pt x="0" y="3"/>
                  </a:cubicBezTo>
                  <a:cubicBezTo>
                    <a:pt x="16" y="27"/>
                    <a:pt x="16" y="27"/>
                    <a:pt x="16" y="27"/>
                  </a:cubicBezTo>
                  <a:cubicBezTo>
                    <a:pt x="23" y="25"/>
                    <a:pt x="28" y="19"/>
                    <a:pt x="27"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4" name="Freeform 451"/>
            <p:cNvSpPr/>
            <p:nvPr/>
          </p:nvSpPr>
          <p:spPr bwMode="auto">
            <a:xfrm>
              <a:off x="6016625" y="5184775"/>
              <a:ext cx="153988" cy="127000"/>
            </a:xfrm>
            <a:custGeom>
              <a:avLst/>
              <a:gdLst>
                <a:gd name="T0" fmla="*/ 35 w 36"/>
                <a:gd name="T1" fmla="*/ 13 h 30"/>
                <a:gd name="T2" fmla="*/ 20 w 36"/>
                <a:gd name="T3" fmla="*/ 29 h 30"/>
                <a:gd name="T4" fmla="*/ 1 w 36"/>
                <a:gd name="T5" fmla="*/ 17 h 30"/>
                <a:gd name="T6" fmla="*/ 16 w 36"/>
                <a:gd name="T7" fmla="*/ 1 h 30"/>
                <a:gd name="T8" fmla="*/ 35 w 36"/>
                <a:gd name="T9" fmla="*/ 13 h 30"/>
              </a:gdLst>
              <a:ahLst/>
              <a:cxnLst>
                <a:cxn ang="0">
                  <a:pos x="T0" y="T1"/>
                </a:cxn>
                <a:cxn ang="0">
                  <a:pos x="T2" y="T3"/>
                </a:cxn>
                <a:cxn ang="0">
                  <a:pos x="T4" y="T5"/>
                </a:cxn>
                <a:cxn ang="0">
                  <a:pos x="T6" y="T7"/>
                </a:cxn>
                <a:cxn ang="0">
                  <a:pos x="T8" y="T9"/>
                </a:cxn>
              </a:cxnLst>
              <a:rect l="0" t="0" r="r" b="b"/>
              <a:pathLst>
                <a:path w="36" h="30">
                  <a:moveTo>
                    <a:pt x="35" y="13"/>
                  </a:moveTo>
                  <a:cubicBezTo>
                    <a:pt x="36" y="21"/>
                    <a:pt x="29" y="28"/>
                    <a:pt x="20" y="29"/>
                  </a:cubicBezTo>
                  <a:cubicBezTo>
                    <a:pt x="10" y="30"/>
                    <a:pt x="2" y="24"/>
                    <a:pt x="1" y="17"/>
                  </a:cubicBezTo>
                  <a:cubicBezTo>
                    <a:pt x="0" y="9"/>
                    <a:pt x="7" y="2"/>
                    <a:pt x="16" y="1"/>
                  </a:cubicBezTo>
                  <a:cubicBezTo>
                    <a:pt x="26" y="0"/>
                    <a:pt x="34" y="6"/>
                    <a:pt x="35"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5" name="Freeform 452"/>
            <p:cNvSpPr/>
            <p:nvPr/>
          </p:nvSpPr>
          <p:spPr bwMode="auto">
            <a:xfrm>
              <a:off x="5745163" y="5311775"/>
              <a:ext cx="131763" cy="122238"/>
            </a:xfrm>
            <a:custGeom>
              <a:avLst/>
              <a:gdLst>
                <a:gd name="T0" fmla="*/ 30 w 31"/>
                <a:gd name="T1" fmla="*/ 13 h 29"/>
                <a:gd name="T2" fmla="*/ 11 w 31"/>
                <a:gd name="T3" fmla="*/ 1 h 29"/>
                <a:gd name="T4" fmla="*/ 0 w 31"/>
                <a:gd name="T5" fmla="*/ 6 h 29"/>
                <a:gd name="T6" fmla="*/ 15 w 31"/>
                <a:gd name="T7" fmla="*/ 29 h 29"/>
                <a:gd name="T8" fmla="*/ 30 w 31"/>
                <a:gd name="T9" fmla="*/ 13 h 29"/>
              </a:gdLst>
              <a:ahLst/>
              <a:cxnLst>
                <a:cxn ang="0">
                  <a:pos x="T0" y="T1"/>
                </a:cxn>
                <a:cxn ang="0">
                  <a:pos x="T2" y="T3"/>
                </a:cxn>
                <a:cxn ang="0">
                  <a:pos x="T4" y="T5"/>
                </a:cxn>
                <a:cxn ang="0">
                  <a:pos x="T6" y="T7"/>
                </a:cxn>
                <a:cxn ang="0">
                  <a:pos x="T8" y="T9"/>
                </a:cxn>
              </a:cxnLst>
              <a:rect l="0" t="0" r="r" b="b"/>
              <a:pathLst>
                <a:path w="31" h="29">
                  <a:moveTo>
                    <a:pt x="30" y="13"/>
                  </a:moveTo>
                  <a:cubicBezTo>
                    <a:pt x="29" y="5"/>
                    <a:pt x="21" y="0"/>
                    <a:pt x="11" y="1"/>
                  </a:cubicBezTo>
                  <a:cubicBezTo>
                    <a:pt x="7" y="2"/>
                    <a:pt x="3" y="3"/>
                    <a:pt x="0" y="6"/>
                  </a:cubicBezTo>
                  <a:cubicBezTo>
                    <a:pt x="15" y="29"/>
                    <a:pt x="15" y="29"/>
                    <a:pt x="15" y="29"/>
                  </a:cubicBezTo>
                  <a:cubicBezTo>
                    <a:pt x="24" y="27"/>
                    <a:pt x="31" y="20"/>
                    <a:pt x="30"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6" name="Freeform 453"/>
            <p:cNvSpPr/>
            <p:nvPr/>
          </p:nvSpPr>
          <p:spPr bwMode="auto">
            <a:xfrm>
              <a:off x="5795963" y="5086350"/>
              <a:ext cx="111125" cy="88900"/>
            </a:xfrm>
            <a:custGeom>
              <a:avLst/>
              <a:gdLst>
                <a:gd name="T0" fmla="*/ 25 w 26"/>
                <a:gd name="T1" fmla="*/ 9 h 21"/>
                <a:gd name="T2" fmla="*/ 14 w 26"/>
                <a:gd name="T3" fmla="*/ 21 h 21"/>
                <a:gd name="T4" fmla="*/ 0 w 26"/>
                <a:gd name="T5" fmla="*/ 12 h 21"/>
                <a:gd name="T6" fmla="*/ 12 w 26"/>
                <a:gd name="T7" fmla="*/ 1 h 21"/>
                <a:gd name="T8" fmla="*/ 25 w 26"/>
                <a:gd name="T9" fmla="*/ 9 h 21"/>
              </a:gdLst>
              <a:ahLst/>
              <a:cxnLst>
                <a:cxn ang="0">
                  <a:pos x="T0" y="T1"/>
                </a:cxn>
                <a:cxn ang="0">
                  <a:pos x="T2" y="T3"/>
                </a:cxn>
                <a:cxn ang="0">
                  <a:pos x="T4" y="T5"/>
                </a:cxn>
                <a:cxn ang="0">
                  <a:pos x="T6" y="T7"/>
                </a:cxn>
                <a:cxn ang="0">
                  <a:pos x="T8" y="T9"/>
                </a:cxn>
              </a:cxnLst>
              <a:rect l="0" t="0" r="r" b="b"/>
              <a:pathLst>
                <a:path w="26" h="21">
                  <a:moveTo>
                    <a:pt x="25" y="9"/>
                  </a:moveTo>
                  <a:cubicBezTo>
                    <a:pt x="26" y="15"/>
                    <a:pt x="21" y="20"/>
                    <a:pt x="14" y="21"/>
                  </a:cubicBezTo>
                  <a:cubicBezTo>
                    <a:pt x="7" y="21"/>
                    <a:pt x="1" y="17"/>
                    <a:pt x="0" y="12"/>
                  </a:cubicBezTo>
                  <a:cubicBezTo>
                    <a:pt x="0" y="6"/>
                    <a:pt x="5" y="1"/>
                    <a:pt x="12" y="1"/>
                  </a:cubicBezTo>
                  <a:cubicBezTo>
                    <a:pt x="18" y="0"/>
                    <a:pt x="25" y="4"/>
                    <a:pt x="25" y="9"/>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7" name="Freeform 454"/>
            <p:cNvSpPr/>
            <p:nvPr/>
          </p:nvSpPr>
          <p:spPr bwMode="auto">
            <a:xfrm>
              <a:off x="5991225" y="5375275"/>
              <a:ext cx="115888" cy="88900"/>
            </a:xfrm>
            <a:custGeom>
              <a:avLst/>
              <a:gdLst>
                <a:gd name="T0" fmla="*/ 26 w 27"/>
                <a:gd name="T1" fmla="*/ 9 h 21"/>
                <a:gd name="T2" fmla="*/ 15 w 27"/>
                <a:gd name="T3" fmla="*/ 21 h 21"/>
                <a:gd name="T4" fmla="*/ 1 w 27"/>
                <a:gd name="T5" fmla="*/ 12 h 21"/>
                <a:gd name="T6" fmla="*/ 12 w 27"/>
                <a:gd name="T7" fmla="*/ 1 h 21"/>
                <a:gd name="T8" fmla="*/ 26 w 27"/>
                <a:gd name="T9" fmla="*/ 9 h 21"/>
              </a:gdLst>
              <a:ahLst/>
              <a:cxnLst>
                <a:cxn ang="0">
                  <a:pos x="T0" y="T1"/>
                </a:cxn>
                <a:cxn ang="0">
                  <a:pos x="T2" y="T3"/>
                </a:cxn>
                <a:cxn ang="0">
                  <a:pos x="T4" y="T5"/>
                </a:cxn>
                <a:cxn ang="0">
                  <a:pos x="T6" y="T7"/>
                </a:cxn>
                <a:cxn ang="0">
                  <a:pos x="T8" y="T9"/>
                </a:cxn>
              </a:cxnLst>
              <a:rect l="0" t="0" r="r" b="b"/>
              <a:pathLst>
                <a:path w="27" h="21">
                  <a:moveTo>
                    <a:pt x="26" y="9"/>
                  </a:moveTo>
                  <a:cubicBezTo>
                    <a:pt x="27" y="15"/>
                    <a:pt x="21" y="20"/>
                    <a:pt x="15" y="21"/>
                  </a:cubicBezTo>
                  <a:cubicBezTo>
                    <a:pt x="8" y="21"/>
                    <a:pt x="2" y="17"/>
                    <a:pt x="1" y="12"/>
                  </a:cubicBezTo>
                  <a:cubicBezTo>
                    <a:pt x="0" y="6"/>
                    <a:pt x="5" y="1"/>
                    <a:pt x="12" y="1"/>
                  </a:cubicBezTo>
                  <a:cubicBezTo>
                    <a:pt x="19" y="0"/>
                    <a:pt x="25" y="4"/>
                    <a:pt x="26" y="9"/>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8" name="Freeform 455"/>
            <p:cNvSpPr/>
            <p:nvPr/>
          </p:nvSpPr>
          <p:spPr bwMode="auto">
            <a:xfrm>
              <a:off x="5783263" y="4916488"/>
              <a:ext cx="114300" cy="93663"/>
            </a:xfrm>
            <a:custGeom>
              <a:avLst/>
              <a:gdLst>
                <a:gd name="T0" fmla="*/ 26 w 27"/>
                <a:gd name="T1" fmla="*/ 10 h 22"/>
                <a:gd name="T2" fmla="*/ 15 w 27"/>
                <a:gd name="T3" fmla="*/ 21 h 22"/>
                <a:gd name="T4" fmla="*/ 1 w 27"/>
                <a:gd name="T5" fmla="*/ 12 h 22"/>
                <a:gd name="T6" fmla="*/ 12 w 27"/>
                <a:gd name="T7" fmla="*/ 1 h 22"/>
                <a:gd name="T8" fmla="*/ 26 w 27"/>
                <a:gd name="T9" fmla="*/ 10 h 22"/>
              </a:gdLst>
              <a:ahLst/>
              <a:cxnLst>
                <a:cxn ang="0">
                  <a:pos x="T0" y="T1"/>
                </a:cxn>
                <a:cxn ang="0">
                  <a:pos x="T2" y="T3"/>
                </a:cxn>
                <a:cxn ang="0">
                  <a:pos x="T4" y="T5"/>
                </a:cxn>
                <a:cxn ang="0">
                  <a:pos x="T6" y="T7"/>
                </a:cxn>
                <a:cxn ang="0">
                  <a:pos x="T8" y="T9"/>
                </a:cxn>
              </a:cxnLst>
              <a:rect l="0" t="0" r="r" b="b"/>
              <a:pathLst>
                <a:path w="27" h="22">
                  <a:moveTo>
                    <a:pt x="26" y="10"/>
                  </a:moveTo>
                  <a:cubicBezTo>
                    <a:pt x="27" y="15"/>
                    <a:pt x="22" y="20"/>
                    <a:pt x="15" y="21"/>
                  </a:cubicBezTo>
                  <a:cubicBezTo>
                    <a:pt x="8" y="22"/>
                    <a:pt x="2" y="18"/>
                    <a:pt x="1" y="12"/>
                  </a:cubicBezTo>
                  <a:cubicBezTo>
                    <a:pt x="0" y="7"/>
                    <a:pt x="5" y="2"/>
                    <a:pt x="12" y="1"/>
                  </a:cubicBezTo>
                  <a:cubicBezTo>
                    <a:pt x="19" y="0"/>
                    <a:pt x="25" y="4"/>
                    <a:pt x="26" y="10"/>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9" name="Freeform 456"/>
            <p:cNvSpPr/>
            <p:nvPr/>
          </p:nvSpPr>
          <p:spPr bwMode="auto">
            <a:xfrm>
              <a:off x="6899275" y="5005388"/>
              <a:ext cx="46038" cy="38100"/>
            </a:xfrm>
            <a:custGeom>
              <a:avLst/>
              <a:gdLst>
                <a:gd name="T0" fmla="*/ 11 w 11"/>
                <a:gd name="T1" fmla="*/ 4 h 9"/>
                <a:gd name="T2" fmla="*/ 6 w 11"/>
                <a:gd name="T3" fmla="*/ 9 h 9"/>
                <a:gd name="T4" fmla="*/ 1 w 11"/>
                <a:gd name="T5" fmla="*/ 4 h 9"/>
                <a:gd name="T6" fmla="*/ 6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1" y="7"/>
                    <a:pt x="1" y="4"/>
                  </a:cubicBezTo>
                  <a:cubicBezTo>
                    <a:pt x="0" y="2"/>
                    <a:pt x="3" y="0"/>
                    <a:pt x="6" y="0"/>
                  </a:cubicBezTo>
                  <a:cubicBezTo>
                    <a:pt x="9"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0" name="Freeform 457"/>
            <p:cNvSpPr/>
            <p:nvPr/>
          </p:nvSpPr>
          <p:spPr bwMode="auto">
            <a:xfrm>
              <a:off x="6681788" y="5056188"/>
              <a:ext cx="46038" cy="39688"/>
            </a:xfrm>
            <a:custGeom>
              <a:avLst/>
              <a:gdLst>
                <a:gd name="T0" fmla="*/ 11 w 11"/>
                <a:gd name="T1" fmla="*/ 4 h 9"/>
                <a:gd name="T2" fmla="*/ 6 w 11"/>
                <a:gd name="T3" fmla="*/ 9 h 9"/>
                <a:gd name="T4" fmla="*/ 0 w 11"/>
                <a:gd name="T5" fmla="*/ 4 h 9"/>
                <a:gd name="T6" fmla="*/ 5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0" y="7"/>
                    <a:pt x="0" y="4"/>
                  </a:cubicBezTo>
                  <a:cubicBezTo>
                    <a:pt x="0" y="2"/>
                    <a:pt x="2" y="0"/>
                    <a:pt x="5"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1" name="Freeform 458"/>
            <p:cNvSpPr/>
            <p:nvPr/>
          </p:nvSpPr>
          <p:spPr bwMode="auto">
            <a:xfrm>
              <a:off x="6788150" y="5172075"/>
              <a:ext cx="46038" cy="38100"/>
            </a:xfrm>
            <a:custGeom>
              <a:avLst/>
              <a:gdLst>
                <a:gd name="T0" fmla="*/ 11 w 11"/>
                <a:gd name="T1" fmla="*/ 5 h 9"/>
                <a:gd name="T2" fmla="*/ 6 w 11"/>
                <a:gd name="T3" fmla="*/ 9 h 9"/>
                <a:gd name="T4" fmla="*/ 0 w 11"/>
                <a:gd name="T5" fmla="*/ 5 h 9"/>
                <a:gd name="T6" fmla="*/ 5 w 11"/>
                <a:gd name="T7" fmla="*/ 0 h 9"/>
                <a:gd name="T8" fmla="*/ 11 w 11"/>
                <a:gd name="T9" fmla="*/ 5 h 9"/>
              </a:gdLst>
              <a:ahLst/>
              <a:cxnLst>
                <a:cxn ang="0">
                  <a:pos x="T0" y="T1"/>
                </a:cxn>
                <a:cxn ang="0">
                  <a:pos x="T2" y="T3"/>
                </a:cxn>
                <a:cxn ang="0">
                  <a:pos x="T4" y="T5"/>
                </a:cxn>
                <a:cxn ang="0">
                  <a:pos x="T6" y="T7"/>
                </a:cxn>
                <a:cxn ang="0">
                  <a:pos x="T8" y="T9"/>
                </a:cxn>
              </a:cxnLst>
              <a:rect l="0" t="0" r="r" b="b"/>
              <a:pathLst>
                <a:path w="11" h="9">
                  <a:moveTo>
                    <a:pt x="11" y="5"/>
                  </a:moveTo>
                  <a:cubicBezTo>
                    <a:pt x="11" y="7"/>
                    <a:pt x="9" y="9"/>
                    <a:pt x="6" y="9"/>
                  </a:cubicBezTo>
                  <a:cubicBezTo>
                    <a:pt x="3" y="9"/>
                    <a:pt x="0" y="7"/>
                    <a:pt x="0" y="5"/>
                  </a:cubicBezTo>
                  <a:cubicBezTo>
                    <a:pt x="0" y="2"/>
                    <a:pt x="2" y="0"/>
                    <a:pt x="5" y="0"/>
                  </a:cubicBezTo>
                  <a:cubicBezTo>
                    <a:pt x="8" y="0"/>
                    <a:pt x="11" y="2"/>
                    <a:pt x="11" y="5"/>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2" name="Freeform 459"/>
            <p:cNvSpPr/>
            <p:nvPr/>
          </p:nvSpPr>
          <p:spPr bwMode="auto">
            <a:xfrm>
              <a:off x="6808788" y="5056188"/>
              <a:ext cx="47625" cy="39688"/>
            </a:xfrm>
            <a:custGeom>
              <a:avLst/>
              <a:gdLst>
                <a:gd name="T0" fmla="*/ 11 w 11"/>
                <a:gd name="T1" fmla="*/ 4 h 9"/>
                <a:gd name="T2" fmla="*/ 6 w 11"/>
                <a:gd name="T3" fmla="*/ 9 h 9"/>
                <a:gd name="T4" fmla="*/ 0 w 11"/>
                <a:gd name="T5" fmla="*/ 4 h 9"/>
                <a:gd name="T6" fmla="*/ 5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0" y="7"/>
                    <a:pt x="0" y="4"/>
                  </a:cubicBezTo>
                  <a:cubicBezTo>
                    <a:pt x="0" y="2"/>
                    <a:pt x="2" y="0"/>
                    <a:pt x="5"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3" name="Freeform 460"/>
            <p:cNvSpPr/>
            <p:nvPr/>
          </p:nvSpPr>
          <p:spPr bwMode="auto">
            <a:xfrm>
              <a:off x="6924675" y="5133975"/>
              <a:ext cx="46038" cy="38100"/>
            </a:xfrm>
            <a:custGeom>
              <a:avLst/>
              <a:gdLst>
                <a:gd name="T0" fmla="*/ 11 w 11"/>
                <a:gd name="T1" fmla="*/ 4 h 9"/>
                <a:gd name="T2" fmla="*/ 6 w 11"/>
                <a:gd name="T3" fmla="*/ 9 h 9"/>
                <a:gd name="T4" fmla="*/ 1 w 11"/>
                <a:gd name="T5" fmla="*/ 4 h 9"/>
                <a:gd name="T6" fmla="*/ 6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1" y="7"/>
                    <a:pt x="1" y="4"/>
                  </a:cubicBezTo>
                  <a:cubicBezTo>
                    <a:pt x="0" y="2"/>
                    <a:pt x="3" y="0"/>
                    <a:pt x="6"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4" name="Freeform 461"/>
            <p:cNvSpPr/>
            <p:nvPr/>
          </p:nvSpPr>
          <p:spPr bwMode="auto">
            <a:xfrm>
              <a:off x="5183188" y="1020763"/>
              <a:ext cx="258763" cy="4384675"/>
            </a:xfrm>
            <a:custGeom>
              <a:avLst/>
              <a:gdLst>
                <a:gd name="T0" fmla="*/ 47 w 61"/>
                <a:gd name="T1" fmla="*/ 283 h 1033"/>
                <a:gd name="T2" fmla="*/ 50 w 61"/>
                <a:gd name="T3" fmla="*/ 134 h 1033"/>
                <a:gd name="T4" fmla="*/ 29 w 61"/>
                <a:gd name="T5" fmla="*/ 25 h 1033"/>
                <a:gd name="T6" fmla="*/ 0 w 61"/>
                <a:gd name="T7" fmla="*/ 23 h 1033"/>
                <a:gd name="T8" fmla="*/ 28 w 61"/>
                <a:gd name="T9" fmla="*/ 424 h 1033"/>
                <a:gd name="T10" fmla="*/ 15 w 61"/>
                <a:gd name="T11" fmla="*/ 861 h 1033"/>
                <a:gd name="T12" fmla="*/ 21 w 61"/>
                <a:gd name="T13" fmla="*/ 1025 h 1033"/>
                <a:gd name="T14" fmla="*/ 30 w 61"/>
                <a:gd name="T15" fmla="*/ 1033 h 1033"/>
                <a:gd name="T16" fmla="*/ 47 w 61"/>
                <a:gd name="T17" fmla="*/ 28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033">
                  <a:moveTo>
                    <a:pt x="47" y="283"/>
                  </a:moveTo>
                  <a:cubicBezTo>
                    <a:pt x="47" y="232"/>
                    <a:pt x="55" y="187"/>
                    <a:pt x="50" y="134"/>
                  </a:cubicBezTo>
                  <a:cubicBezTo>
                    <a:pt x="47" y="100"/>
                    <a:pt x="46" y="50"/>
                    <a:pt x="29" y="25"/>
                  </a:cubicBezTo>
                  <a:cubicBezTo>
                    <a:pt x="13" y="3"/>
                    <a:pt x="14" y="17"/>
                    <a:pt x="0" y="23"/>
                  </a:cubicBezTo>
                  <a:cubicBezTo>
                    <a:pt x="61" y="0"/>
                    <a:pt x="28" y="380"/>
                    <a:pt x="28" y="424"/>
                  </a:cubicBezTo>
                  <a:cubicBezTo>
                    <a:pt x="29" y="570"/>
                    <a:pt x="15" y="714"/>
                    <a:pt x="15" y="861"/>
                  </a:cubicBezTo>
                  <a:cubicBezTo>
                    <a:pt x="15" y="918"/>
                    <a:pt x="18" y="972"/>
                    <a:pt x="21" y="1025"/>
                  </a:cubicBezTo>
                  <a:cubicBezTo>
                    <a:pt x="30" y="1033"/>
                    <a:pt x="30" y="1033"/>
                    <a:pt x="30" y="1033"/>
                  </a:cubicBezTo>
                  <a:cubicBezTo>
                    <a:pt x="12" y="786"/>
                    <a:pt x="47" y="533"/>
                    <a:pt x="47" y="283"/>
                  </a:cubicBezTo>
                  <a:close/>
                </a:path>
              </a:pathLst>
            </a:custGeom>
            <a:solidFill>
              <a:srgbClr val="6F3F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grpSp>
      <p:pic>
        <p:nvPicPr>
          <p:cNvPr id="75" name="图片 48135" descr="16"/>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4392" y="78086"/>
            <a:ext cx="1993827" cy="883940"/>
          </a:xfrm>
          <a:prstGeom prst="rect">
            <a:avLst/>
          </a:prstGeom>
          <a:noFill/>
          <a:ln w="9525">
            <a:noFill/>
          </a:ln>
        </p:spPr>
      </p:pic>
      <p:sp>
        <p:nvSpPr>
          <p:cNvPr id="82" name="TextBox 81"/>
          <p:cNvSpPr txBox="1"/>
          <p:nvPr/>
        </p:nvSpPr>
        <p:spPr>
          <a:xfrm>
            <a:off x="1855696" y="2190750"/>
            <a:ext cx="5879726" cy="2308324"/>
          </a:xfrm>
          <a:prstGeom prst="rect">
            <a:avLst/>
          </a:prstGeom>
          <a:noFill/>
          <a:ln>
            <a:noFill/>
          </a:ln>
        </p:spPr>
        <p:txBody>
          <a:bodyPr wrap="square" rtlCol="0">
            <a:spAutoFit/>
          </a:bodyPr>
          <a:lstStyle/>
          <a:p>
            <a:pPr algn="ctr"/>
            <a:r>
              <a:rPr lang="en-US" sz="4800" b="1" dirty="0">
                <a:ln w="12700">
                  <a:solidFill>
                    <a:schemeClr val="accent1"/>
                  </a:solidFill>
                  <a:prstDash val="solid"/>
                </a:ln>
                <a:effectLst>
                  <a:reflection blurRad="6350" stA="55000" endA="300" endPos="45500" dir="5400000" sy="-100000" algn="bl" rotWithShape="0"/>
                </a:effectLst>
              </a:rPr>
              <a:t>CHÀO MỪNG CÁC EM</a:t>
            </a:r>
          </a:p>
          <a:p>
            <a:pPr algn="ctr"/>
            <a:r>
              <a:rPr lang="en-US" sz="4800" b="1" dirty="0">
                <a:ln w="12700">
                  <a:solidFill>
                    <a:schemeClr val="accent1"/>
                  </a:solidFill>
                  <a:prstDash val="solid"/>
                </a:ln>
                <a:effectLst>
                  <a:reflection blurRad="6350" stA="55000" endA="300" endPos="45500" dir="5400000" sy="-100000" algn="bl" rotWithShape="0"/>
                </a:effectLst>
              </a:rPr>
              <a:t>ĐẾN VỚI TIẾT </a:t>
            </a:r>
            <a:r>
              <a:rPr lang="en-US" sz="4800" b="1">
                <a:ln w="12700">
                  <a:solidFill>
                    <a:schemeClr val="accent1"/>
                  </a:solidFill>
                  <a:prstDash val="solid"/>
                </a:ln>
                <a:effectLst>
                  <a:reflection blurRad="6350" stA="55000" endA="300" endPos="45500" dir="5400000" sy="-100000" algn="bl" rotWithShape="0"/>
                </a:effectLst>
              </a:rPr>
              <a:t>HỌC </a:t>
            </a:r>
            <a:r>
              <a:rPr lang="en-US" sz="4800" b="1" smtClean="0">
                <a:ln w="12700">
                  <a:solidFill>
                    <a:schemeClr val="accent1"/>
                  </a:solidFill>
                  <a:prstDash val="solid"/>
                </a:ln>
                <a:effectLst>
                  <a:reflection blurRad="6350" stA="55000" endA="300" endPos="45500" dir="5400000" sy="-100000" algn="bl" rotWithShape="0"/>
                </a:effectLst>
              </a:rPr>
              <a:t>GDCD 7</a:t>
            </a:r>
            <a:endParaRPr lang="en-US" sz="4800" b="1" dirty="0">
              <a:ln w="12700">
                <a:solidFill>
                  <a:schemeClr val="accent1"/>
                </a:solidFill>
                <a:prstDash val="solid"/>
              </a:ln>
              <a:effectLst>
                <a:reflection blurRad="6350" stA="55000" endA="300" endPos="45500" dir="5400000" sy="-100000" algn="bl" rotWithShape="0"/>
              </a:effectLst>
            </a:endParaRPr>
          </a:p>
        </p:txBody>
      </p:sp>
      <p:pic>
        <p:nvPicPr>
          <p:cNvPr id="10" name="GoiTenToiNheBanThanHoi-LuongBichHuu-15015.mp3">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4"/>
          <a:stretch>
            <a:fillRect/>
          </a:stretch>
        </p:blipFill>
        <p:spPr>
          <a:xfrm>
            <a:off x="8467532" y="1364800"/>
            <a:ext cx="130625" cy="130625"/>
          </a:xfrm>
          <a:prstGeom prst="rect">
            <a:avLst/>
          </a:prstGeom>
        </p:spPr>
      </p:pic>
    </p:spTree>
    <p:extLst>
      <p:ext uri="{BB962C8B-B14F-4D97-AF65-F5344CB8AC3E}">
        <p14:creationId xmlns:p14="http://schemas.microsoft.com/office/powerpoint/2010/main" val="3958280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12" decel="100000" fill="hold"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xit" presetSubtype="4" decel="100000" fill="hold" nodeType="withEffect">
                                  <p:stCondLst>
                                    <p:cond delay="1750"/>
                                  </p:stCondLst>
                                  <p:childTnLst>
                                    <p:anim calcmode="lin" valueType="num">
                                      <p:cBhvr additive="base">
                                        <p:cTn id="30" dur="500"/>
                                        <p:tgtEl>
                                          <p:spTgt spid="6"/>
                                        </p:tgtEl>
                                        <p:attrNameLst>
                                          <p:attrName>ppt_x</p:attrName>
                                        </p:attrNameLst>
                                      </p:cBhvr>
                                      <p:tavLst>
                                        <p:tav tm="0">
                                          <p:val>
                                            <p:strVal val="ppt_x"/>
                                          </p:val>
                                        </p:tav>
                                        <p:tav tm="100000">
                                          <p:val>
                                            <p:strVal val="ppt_x"/>
                                          </p:val>
                                        </p:tav>
                                      </p:tavLst>
                                    </p:anim>
                                    <p:anim calcmode="lin" valueType="num">
                                      <p:cBhvr additive="base">
                                        <p:cTn id="31" dur="500"/>
                                        <p:tgtEl>
                                          <p:spTgt spid="6"/>
                                        </p:tgtEl>
                                        <p:attrNameLst>
                                          <p:attrName>ppt_y</p:attrName>
                                        </p:attrNameLst>
                                      </p:cBhvr>
                                      <p:tavLst>
                                        <p:tav tm="0">
                                          <p:val>
                                            <p:strVal val="ppt_y"/>
                                          </p:val>
                                        </p:tav>
                                        <p:tav tm="100000">
                                          <p:val>
                                            <p:strVal val="1+ppt_h/2"/>
                                          </p:val>
                                        </p:tav>
                                      </p:tavLst>
                                    </p:anim>
                                    <p:set>
                                      <p:cBhvr>
                                        <p:cTn id="32" dur="1" fill="hold">
                                          <p:stCondLst>
                                            <p:cond delay="499"/>
                                          </p:stCondLst>
                                        </p:cTn>
                                        <p:tgtEl>
                                          <p:spTgt spid="6"/>
                                        </p:tgtEl>
                                        <p:attrNameLst>
                                          <p:attrName>style.visibility</p:attrName>
                                        </p:attrNameLst>
                                      </p:cBhvr>
                                      <p:to>
                                        <p:strVal val="hidden"/>
                                      </p:to>
                                    </p:set>
                                  </p:childTnLst>
                                </p:cTn>
                              </p:par>
                              <p:par>
                                <p:cTn id="33" presetID="2" presetClass="exit" presetSubtype="12" decel="100000" fill="hold" nodeType="withEffect">
                                  <p:stCondLst>
                                    <p:cond delay="2000"/>
                                  </p:stCondLst>
                                  <p:childTnLst>
                                    <p:anim calcmode="lin" valueType="num">
                                      <p:cBhvr additive="base">
                                        <p:cTn id="34" dur="500"/>
                                        <p:tgtEl>
                                          <p:spTgt spid="8"/>
                                        </p:tgtEl>
                                        <p:attrNameLst>
                                          <p:attrName>ppt_x</p:attrName>
                                        </p:attrNameLst>
                                      </p:cBhvr>
                                      <p:tavLst>
                                        <p:tav tm="0">
                                          <p:val>
                                            <p:strVal val="ppt_x"/>
                                          </p:val>
                                        </p:tav>
                                        <p:tav tm="100000">
                                          <p:val>
                                            <p:strVal val="0-ppt_w/2"/>
                                          </p:val>
                                        </p:tav>
                                      </p:tavLst>
                                    </p:anim>
                                    <p:anim calcmode="lin" valueType="num">
                                      <p:cBhvr additive="base">
                                        <p:cTn id="35" dur="500"/>
                                        <p:tgtEl>
                                          <p:spTgt spid="8"/>
                                        </p:tgtEl>
                                        <p:attrNameLst>
                                          <p:attrName>ppt_y</p:attrName>
                                        </p:attrNameLst>
                                      </p:cBhvr>
                                      <p:tavLst>
                                        <p:tav tm="0">
                                          <p:val>
                                            <p:strVal val="ppt_y"/>
                                          </p:val>
                                        </p:tav>
                                        <p:tav tm="100000">
                                          <p:val>
                                            <p:strVal val="1+ppt_h/2"/>
                                          </p:val>
                                        </p:tav>
                                      </p:tavLst>
                                    </p:anim>
                                    <p:set>
                                      <p:cBhvr>
                                        <p:cTn id="36" dur="1" fill="hold">
                                          <p:stCondLst>
                                            <p:cond delay="499"/>
                                          </p:stCondLst>
                                        </p:cTn>
                                        <p:tgtEl>
                                          <p:spTgt spid="8"/>
                                        </p:tgtEl>
                                        <p:attrNameLst>
                                          <p:attrName>style.visibility</p:attrName>
                                        </p:attrNameLst>
                                      </p:cBhvr>
                                      <p:to>
                                        <p:strVal val="hidden"/>
                                      </p:to>
                                    </p:set>
                                  </p:childTnLst>
                                </p:cTn>
                              </p:par>
                              <p:par>
                                <p:cTn id="37" presetID="2" presetClass="entr" presetSubtype="4" decel="100000" fill="hold" nodeType="withEffect">
                                  <p:stCondLst>
                                    <p:cond delay="225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12" decel="100000" fill="hold" nodeType="withEffect">
                                  <p:stCondLst>
                                    <p:cond delay="250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15" presetClass="entr" presetSubtype="0" fill="hold" nodeType="withEffect">
                                  <p:stCondLst>
                                    <p:cond delay="0"/>
                                  </p:stCondLst>
                                  <p:childTnLst>
                                    <p:set>
                                      <p:cBhvr>
                                        <p:cTn id="46" dur="1" fill="hold">
                                          <p:stCondLst>
                                            <p:cond delay="0"/>
                                          </p:stCondLst>
                                        </p:cTn>
                                        <p:tgtEl>
                                          <p:spTgt spid="75"/>
                                        </p:tgtEl>
                                        <p:attrNameLst>
                                          <p:attrName>style.visibility</p:attrName>
                                        </p:attrNameLst>
                                      </p:cBhvr>
                                      <p:to>
                                        <p:strVal val="visible"/>
                                      </p:to>
                                    </p:set>
                                    <p:anim calcmode="lin" valueType="num">
                                      <p:cBhvr>
                                        <p:cTn id="47" dur="1000" fill="hold"/>
                                        <p:tgtEl>
                                          <p:spTgt spid="75"/>
                                        </p:tgtEl>
                                        <p:attrNameLst>
                                          <p:attrName>ppt_w</p:attrName>
                                        </p:attrNameLst>
                                      </p:cBhvr>
                                      <p:tavLst>
                                        <p:tav tm="0">
                                          <p:val>
                                            <p:fltVal val="0"/>
                                          </p:val>
                                        </p:tav>
                                        <p:tav tm="100000">
                                          <p:val>
                                            <p:strVal val="#ppt_w"/>
                                          </p:val>
                                        </p:tav>
                                      </p:tavLst>
                                    </p:anim>
                                    <p:anim calcmode="lin" valueType="num">
                                      <p:cBhvr>
                                        <p:cTn id="48" dur="1000" fill="hold"/>
                                        <p:tgtEl>
                                          <p:spTgt spid="75"/>
                                        </p:tgtEl>
                                        <p:attrNameLst>
                                          <p:attrName>ppt_h</p:attrName>
                                        </p:attrNameLst>
                                      </p:cBhvr>
                                      <p:tavLst>
                                        <p:tav tm="0">
                                          <p:val>
                                            <p:fltVal val="0"/>
                                          </p:val>
                                        </p:tav>
                                        <p:tav tm="100000">
                                          <p:val>
                                            <p:strVal val="#ppt_h"/>
                                          </p:val>
                                        </p:tav>
                                      </p:tavLst>
                                    </p:anim>
                                    <p:anim calcmode="lin" valueType="num">
                                      <p:cBhvr>
                                        <p:cTn id="49" dur="1000" fill="hold"/>
                                        <p:tgtEl>
                                          <p:spTgt spid="7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287185" fill="hold"/>
                                        <p:tgtEl>
                                          <p:spTgt spid="10"/>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830667" y="809269"/>
            <a:ext cx="7413389" cy="3110538"/>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lIns="68580" tIns="34290" rIns="68580" bIns="34290"/>
          <a:lstStyle/>
          <a:p>
            <a:pPr defTabSz="913554"/>
            <a:endParaRPr lang="zh-CN" altLang="en-US">
              <a:solidFill>
                <a:srgbClr val="5F5F5F"/>
              </a:solidFill>
            </a:endParaRPr>
          </a:p>
        </p:txBody>
      </p:sp>
      <p:sp>
        <p:nvSpPr>
          <p:cNvPr id="7" name="矩形 69"/>
          <p:cNvSpPr>
            <a:spLocks noChangeArrowheads="1"/>
          </p:cNvSpPr>
          <p:nvPr/>
        </p:nvSpPr>
        <p:spPr bwMode="auto">
          <a:xfrm>
            <a:off x="1627349" y="1123950"/>
            <a:ext cx="5916451" cy="228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16" tIns="34259" rIns="68516" bIns="34259">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742950" indent="-742950" algn="ctr" defTabSz="913554">
              <a:buAutoNum type="arabicPeriod"/>
            </a:pPr>
            <a:r>
              <a:rPr lang="en-US" altLang="zh-CN" sz="3600" b="1" smtClean="0">
                <a:latin typeface="Times New Roman" pitchFamily="18" charset="0"/>
                <a:ea typeface="方正卡通简体" panose="03000509000000000000" pitchFamily="65" charset="-122"/>
                <a:cs typeface="Times New Roman" pitchFamily="18" charset="0"/>
                <a:sym typeface="微软雅黑" panose="020B0503020204020204" pitchFamily="34" charset="-122"/>
              </a:rPr>
              <a:t>Chữ tín và biểu hiện của giữ chữ tín.</a:t>
            </a:r>
          </a:p>
          <a:p>
            <a:pPr algn="just" defTabSz="913554"/>
            <a:r>
              <a:rPr lang="en-US" altLang="zh-CN" sz="3600" b="1" i="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3600" b="1" i="1" smtClean="0">
                <a:solidFill>
                  <a:schemeClr val="tx2">
                    <a:lumMod val="75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a) Chữ tín là gì?</a:t>
            </a:r>
          </a:p>
          <a:p>
            <a:pPr algn="just" defTabSz="913554"/>
            <a:r>
              <a:rPr lang="en-US" altLang="zh-CN" sz="3600" b="1" i="1" smtClean="0">
                <a:solidFill>
                  <a:schemeClr val="tx2">
                    <a:lumMod val="75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b) Biểu hiện của giữ chữ tín.</a:t>
            </a:r>
          </a:p>
        </p:txBody>
      </p:sp>
      <p:sp>
        <p:nvSpPr>
          <p:cNvPr id="8" name="五角星 4"/>
          <p:cNvSpPr/>
          <p:nvPr/>
        </p:nvSpPr>
        <p:spPr>
          <a:xfrm rot="19903756">
            <a:off x="4021402" y="-8658"/>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1" name="五角星 5"/>
          <p:cNvSpPr/>
          <p:nvPr/>
        </p:nvSpPr>
        <p:spPr>
          <a:xfrm rot="21380687">
            <a:off x="5976267" y="260221"/>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2" name="五角星 6"/>
          <p:cNvSpPr/>
          <p:nvPr/>
        </p:nvSpPr>
        <p:spPr>
          <a:xfrm rot="19938392">
            <a:off x="6962502" y="309881"/>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3" name="五角星 7"/>
          <p:cNvSpPr/>
          <p:nvPr/>
        </p:nvSpPr>
        <p:spPr>
          <a:xfrm rot="19938392">
            <a:off x="7743324" y="4010441"/>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4" name="五角星 8"/>
          <p:cNvSpPr/>
          <p:nvPr/>
        </p:nvSpPr>
        <p:spPr>
          <a:xfrm rot="19967404">
            <a:off x="8076637" y="834756"/>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6" name="五角星 9"/>
          <p:cNvSpPr/>
          <p:nvPr/>
        </p:nvSpPr>
        <p:spPr>
          <a:xfrm>
            <a:off x="6341611" y="3485544"/>
            <a:ext cx="253202" cy="253437"/>
          </a:xfrm>
          <a:prstGeom prst="star5">
            <a:avLst>
              <a:gd name="adj" fmla="val 23926"/>
              <a:gd name="hf" fmla="val 105146"/>
              <a:gd name="vf" fmla="val 110557"/>
            </a:avLst>
          </a:prstGeom>
          <a:blipFill dpi="0" rotWithShape="1">
            <a:blip r:embed="rId6" cstate="email">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7" name="五角星 10"/>
          <p:cNvSpPr/>
          <p:nvPr/>
        </p:nvSpPr>
        <p:spPr>
          <a:xfrm>
            <a:off x="8119448" y="3482624"/>
            <a:ext cx="186173" cy="186346"/>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8" name="五角星 11"/>
          <p:cNvSpPr/>
          <p:nvPr/>
        </p:nvSpPr>
        <p:spPr>
          <a:xfrm>
            <a:off x="8632414" y="3725967"/>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9" name="五角星 12"/>
          <p:cNvSpPr/>
          <p:nvPr/>
        </p:nvSpPr>
        <p:spPr>
          <a:xfrm rot="19922997">
            <a:off x="8313492" y="3100517"/>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0"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88568" y="1682379"/>
            <a:ext cx="834105" cy="88738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48155" y="350465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48917" y="-44354"/>
            <a:ext cx="2015470" cy="1477842"/>
          </a:xfrm>
          <a:prstGeom prst="rect">
            <a:avLst/>
          </a:prstGeom>
        </p:spPr>
      </p:pic>
      <p:sp>
        <p:nvSpPr>
          <p:cNvPr id="22" name="五角星 4"/>
          <p:cNvSpPr/>
          <p:nvPr/>
        </p:nvSpPr>
        <p:spPr>
          <a:xfrm rot="19903756">
            <a:off x="4028400" y="8299"/>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3" name="五角星 5"/>
          <p:cNvSpPr/>
          <p:nvPr/>
        </p:nvSpPr>
        <p:spPr>
          <a:xfrm rot="21380687">
            <a:off x="5983264" y="27717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4" name="五角星 6"/>
          <p:cNvSpPr/>
          <p:nvPr/>
        </p:nvSpPr>
        <p:spPr>
          <a:xfrm rot="19938392">
            <a:off x="6969499" y="326838"/>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5"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55152" y="352160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55915" y="-27397"/>
            <a:ext cx="2015470" cy="1477842"/>
          </a:xfrm>
          <a:prstGeom prst="rect">
            <a:avLst/>
          </a:prstGeom>
        </p:spPr>
      </p:pic>
      <p:sp>
        <p:nvSpPr>
          <p:cNvPr id="27" name="五角星 8"/>
          <p:cNvSpPr/>
          <p:nvPr/>
        </p:nvSpPr>
        <p:spPr>
          <a:xfrm rot="19967404">
            <a:off x="8069640" y="892375"/>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8" name="五角星 12"/>
          <p:cNvSpPr/>
          <p:nvPr/>
        </p:nvSpPr>
        <p:spPr>
          <a:xfrm rot="19922997">
            <a:off x="8306495" y="3158137"/>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9"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85324" y="1026208"/>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4021403" y="65918"/>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1" name="五角星 5"/>
          <p:cNvSpPr/>
          <p:nvPr/>
        </p:nvSpPr>
        <p:spPr>
          <a:xfrm rot="21380687">
            <a:off x="5976267" y="33479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2" name="五角星 6"/>
          <p:cNvSpPr/>
          <p:nvPr/>
        </p:nvSpPr>
        <p:spPr>
          <a:xfrm rot="19938392">
            <a:off x="6962502" y="384457"/>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33"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48156" y="357922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99130" y="-19050"/>
            <a:ext cx="2015470" cy="1477842"/>
          </a:xfrm>
          <a:prstGeom prst="rect">
            <a:avLst/>
          </a:prstGeom>
        </p:spPr>
      </p:pic>
      <p:sp>
        <p:nvSpPr>
          <p:cNvPr id="35" name="五角星 7"/>
          <p:cNvSpPr/>
          <p:nvPr/>
        </p:nvSpPr>
        <p:spPr>
          <a:xfrm rot="19938392">
            <a:off x="7689209" y="4006675"/>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6" name="五角星 10"/>
          <p:cNvSpPr/>
          <p:nvPr/>
        </p:nvSpPr>
        <p:spPr>
          <a:xfrm>
            <a:off x="8065333" y="3478858"/>
            <a:ext cx="186173" cy="186346"/>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7" name="五角星 8"/>
          <p:cNvSpPr/>
          <p:nvPr/>
        </p:nvSpPr>
        <p:spPr>
          <a:xfrm rot="19967404">
            <a:off x="8015526" y="888610"/>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8" name="五角星 12"/>
          <p:cNvSpPr/>
          <p:nvPr/>
        </p:nvSpPr>
        <p:spPr>
          <a:xfrm rot="19922997">
            <a:off x="8252380" y="3154371"/>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39"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945650" y="2511887"/>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3967288" y="62153"/>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41" name="五角星 5"/>
          <p:cNvSpPr/>
          <p:nvPr/>
        </p:nvSpPr>
        <p:spPr>
          <a:xfrm rot="21380687">
            <a:off x="5922153" y="331032"/>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42" name="五角星 6"/>
          <p:cNvSpPr/>
          <p:nvPr/>
        </p:nvSpPr>
        <p:spPr>
          <a:xfrm rot="19938392">
            <a:off x="6908388" y="380692"/>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43"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94041" y="357546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1833" y="1540618"/>
            <a:ext cx="1098759" cy="1328284"/>
          </a:xfrm>
          <a:prstGeom prst="rect">
            <a:avLst/>
          </a:prstGeom>
        </p:spPr>
      </p:pic>
      <p:pic>
        <p:nvPicPr>
          <p:cNvPr id="47" name="图片 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51328" y="3738981"/>
            <a:ext cx="1666884" cy="1475909"/>
          </a:xfrm>
          <a:prstGeom prst="rect">
            <a:avLst/>
          </a:prstGeom>
        </p:spPr>
      </p:pic>
      <p:pic>
        <p:nvPicPr>
          <p:cNvPr id="48" name="图片 1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9748" y="2909077"/>
            <a:ext cx="1224530" cy="1225059"/>
          </a:xfrm>
          <a:prstGeom prst="rect">
            <a:avLst/>
          </a:prstGeom>
        </p:spPr>
      </p:pic>
    </p:spTree>
    <p:extLst>
      <p:ext uri="{BB962C8B-B14F-4D97-AF65-F5344CB8AC3E}">
        <p14:creationId xmlns:p14="http://schemas.microsoft.com/office/powerpoint/2010/main" val="24975329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3.33333E-6 0.00679 C -0.01007 0.00803 -0.01875 0.01142 -0.02864 0.01265 C -0.03871 0.01667 -0.04809 0.01728 -0.05868 0.01852 C -0.15173 0.01667 -0.15347 0.02746 -0.20625 0.00926 C -0.21215 0.00432 -0.21302 0.00031 -0.21823 -0.00678 C -0.22604 -0.01758 -0.23455 -0.029 -0.24566 -0.03301 C -0.27448 -0.05893 -0.34062 -0.04844 -0.36145 -0.04905 C -0.36996 -0.05183 -0.37864 -0.05307 -0.38732 -0.05584 C -0.39288 -0.05769 -0.39774 -0.06047 -0.4033 -0.06171 C -0.41093 -0.06572 -0.41944 -0.07004 -0.4276 -0.07189 C -0.44027 -0.08053 -0.4533 -0.08731 -0.46701 -0.09256 C -0.47187 -0.09441 -0.47586 -0.09781 -0.48038 -0.10058 C -0.49097 -0.10614 -0.50347 -0.11076 -0.51475 -0.11323 C -0.5408 -0.112 -0.56597 -0.11076 -0.59184 -0.11169 C -0.60347 -0.11724 -0.61527 -0.12156 -0.62621 -0.12928 C -0.63107 -0.13267 -0.63611 -0.13607 -0.64149 -0.13822 C -0.65191 -0.14656 -0.63958 -0.13761 -0.64982 -0.14254 C -0.65434 -0.14532 -0.65868 -0.14902 -0.66336 -0.1518 C -0.66805 -0.15458 -0.66493 -0.15149 -0.66909 -0.15427 C -0.67691 -0.15921 -0.68489 -0.16445 -0.6934 -0.16815 C -0.70086 -0.17494 -0.7092 -0.18173 -0.7177 -0.18636 C -0.72413 -0.19531 -0.7342 -0.19963 -0.73941 -0.21042 C -0.74062 -0.21289 -0.74201 -0.21474 -0.7427 -0.21721 C -0.7434 -0.21906 -0.74357 -0.22122 -0.74444 -0.22308 C -0.74652 -0.2277 -0.74982 -0.2311 -0.75208 -0.23573 C -0.75694 -0.24529 -0.76093 -0.25115 -0.76701 -0.25948 " pathEditMode="relative" rAng="0" ptsTypes="AAAAAAAAAAAAAAAAAAAAAAAAAA">
                                      <p:cBhvr>
                                        <p:cTn id="53" dur="6500" fill="hold"/>
                                        <p:tgtEl>
                                          <p:spTgt spid="20"/>
                                        </p:tgtEl>
                                        <p:attrNameLst>
                                          <p:attrName>ppt_x</p:attrName>
                                          <p:attrName>ppt_y</p:attrName>
                                        </p:attrNameLst>
                                      </p:cBhvr>
                                      <p:rCtr x="-38351" y="-1228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 xmlns:a16="http://schemas.microsoft.com/office/drawing/2014/main"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28600" y="623046"/>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Yêu cầu:</a:t>
            </a:r>
            <a:endParaRPr lang="vi-VN">
              <a:latin typeface="Times New Roman" pitchFamily="18" charset="0"/>
              <a:cs typeface="Times New Roman" pitchFamily="18" charset="0"/>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 xmlns:a16="http://schemas.microsoft.com/office/drawing/2014/main" id="{B2407095-62B6-40B4-B642-213DEFCFE007}"/>
              </a:ext>
            </a:extLst>
          </p:cNvPr>
          <p:cNvSpPr/>
          <p:nvPr/>
        </p:nvSpPr>
        <p:spPr>
          <a:xfrm>
            <a:off x="749922" y="1504950"/>
            <a:ext cx="7333063"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ctr"/>
            <a:r>
              <a:rPr lang="en-US" sz="2800">
                <a:latin typeface="Times New Roman" pitchFamily="18" charset="0"/>
                <a:cs typeface="Times New Roman" pitchFamily="18" charset="0"/>
              </a:rPr>
              <a:t>Em hãy quan sát các bước tranh dưới đây và trả lời câu hỏi:</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371611210"/>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Times New Roman" pitchFamily="18" charset="0"/>
                <a:cs typeface="Times New Roman" pitchFamily="18" charset="0"/>
              </a:rPr>
              <a:t>Bức tranh 1</a:t>
            </a:r>
            <a:endParaRPr lang="en-US">
              <a:latin typeface="Times New Roman" pitchFamily="18" charset="0"/>
              <a:cs typeface="Times New Roman" pitchFamily="18" charset="0"/>
            </a:endParaRPr>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28600" y="971550"/>
            <a:ext cx="8715306" cy="3886200"/>
          </a:xfrm>
        </p:spPr>
      </p:pic>
    </p:spTree>
    <p:extLst>
      <p:ext uri="{BB962C8B-B14F-4D97-AF65-F5344CB8AC3E}">
        <p14:creationId xmlns:p14="http://schemas.microsoft.com/office/powerpoint/2010/main" val="12369635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Times New Roman" pitchFamily="18" charset="0"/>
                <a:cs typeface="Times New Roman" pitchFamily="18" charset="0"/>
              </a:rPr>
              <a:t>Bức tranh 2</a:t>
            </a:r>
            <a:endParaRPr lang="en-US">
              <a:latin typeface="Times New Roman" pitchFamily="18" charset="0"/>
              <a:cs typeface="Times New Roman" pitchFamily="18" charset="0"/>
            </a:endParaRPr>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1276350"/>
            <a:ext cx="9069436" cy="3352800"/>
          </a:xfrm>
        </p:spPr>
      </p:pic>
    </p:spTree>
    <p:extLst>
      <p:ext uri="{BB962C8B-B14F-4D97-AF65-F5344CB8AC3E}">
        <p14:creationId xmlns:p14="http://schemas.microsoft.com/office/powerpoint/2010/main" val="13109121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smtClean="0">
                <a:latin typeface="Times New Roman" pitchFamily="18" charset="0"/>
                <a:cs typeface="Times New Roman" pitchFamily="18" charset="0"/>
              </a:rPr>
              <a:t>Bức tranh 3</a:t>
            </a:r>
            <a:endParaRPr lang="en-US">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95400" y="895350"/>
            <a:ext cx="6525686" cy="4320366"/>
          </a:xfrm>
        </p:spPr>
      </p:pic>
    </p:spTree>
    <p:extLst>
      <p:ext uri="{BB962C8B-B14F-4D97-AF65-F5344CB8AC3E}">
        <p14:creationId xmlns:p14="http://schemas.microsoft.com/office/powerpoint/2010/main" val="780380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smtClean="0">
                <a:latin typeface="Times New Roman" pitchFamily="18" charset="0"/>
                <a:cs typeface="Times New Roman" pitchFamily="18" charset="0"/>
              </a:rPr>
              <a:t>Bức tranh 4</a:t>
            </a:r>
            <a:endParaRPr lang="en-US">
              <a:latin typeface="Times New Roman" pitchFamily="18" charset="0"/>
              <a:cs typeface="Times New Roman" pitchFamily="18" charset="0"/>
            </a:endParaRPr>
          </a:p>
        </p:txBody>
      </p:sp>
      <p:pic>
        <p:nvPicPr>
          <p:cNvPr id="6" name="Content Placeholder 5"/>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066800" y="914399"/>
            <a:ext cx="7086600" cy="4210059"/>
          </a:xfrm>
        </p:spPr>
      </p:pic>
    </p:spTree>
    <p:extLst>
      <p:ext uri="{BB962C8B-B14F-4D97-AF65-F5344CB8AC3E}">
        <p14:creationId xmlns:p14="http://schemas.microsoft.com/office/powerpoint/2010/main" val="8668415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 xmlns:a16="http://schemas.microsoft.com/office/drawing/2014/main"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28600" y="623046"/>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Câu hỏi:</a:t>
            </a:r>
            <a:endParaRPr lang="vi-VN">
              <a:latin typeface="Times New Roman" pitchFamily="18" charset="0"/>
              <a:cs typeface="Times New Roman" pitchFamily="18" charset="0"/>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 xmlns:a16="http://schemas.microsoft.com/office/drawing/2014/main" id="{B2407095-62B6-40B4-B642-213DEFCFE007}"/>
              </a:ext>
            </a:extLst>
          </p:cNvPr>
          <p:cNvSpPr/>
          <p:nvPr/>
        </p:nvSpPr>
        <p:spPr>
          <a:xfrm>
            <a:off x="605020" y="1504950"/>
            <a:ext cx="8005580"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marL="514350" indent="-514350" algn="just">
              <a:buAutoNum type="alphaLcParenR"/>
            </a:pPr>
            <a:r>
              <a:rPr lang="en-US" sz="2800" smtClean="0">
                <a:latin typeface="Times New Roman" pitchFamily="18" charset="0"/>
                <a:cs typeface="Times New Roman" pitchFamily="18" charset="0"/>
              </a:rPr>
              <a:t>Nêu những biểu hiện của việc giữ chữ tín và không giữ chữ tín trong các bức tranh trên.</a:t>
            </a:r>
          </a:p>
          <a:p>
            <a:pPr marL="514350" indent="-514350" algn="just">
              <a:buAutoNum type="alphaLcParenR"/>
            </a:pPr>
            <a:r>
              <a:rPr lang="en-US" sz="2800" smtClean="0">
                <a:latin typeface="Times New Roman" pitchFamily="18" charset="0"/>
                <a:cs typeface="Times New Roman" pitchFamily="18" charset="0"/>
              </a:rPr>
              <a:t>Hãy kể thêm một số biểu hiện của việc giữ chữ tín và không giữ chữ tín.</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360839998"/>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descr="Hình nền PowerPoint học tập đẹp nhất">
            <a:extLst>
              <a:ext uri="{FF2B5EF4-FFF2-40B4-BE49-F238E27FC236}">
                <a16:creationId xmlns="" xmlns:a16="http://schemas.microsoft.com/office/drawing/2014/main" id="{0E8B2E3B-8060-4A26-A4D0-3786FF496F8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chemeClr val="tx1"/>
              </a:solidFill>
            </a:endParaRPr>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47475" y="623046"/>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a:solidFill>
                <a:schemeClr val="tx1"/>
              </a:solidFill>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Tiến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dạy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vi-VN" sz="15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Luyện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tập</a:t>
            </a:r>
            <a:endParaRPr lang="vi-VN" sz="1500" dirty="0">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Vận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dụng</a:t>
            </a:r>
            <a:endParaRPr lang="vi-VN" sz="15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lumMod val="75000"/>
                  </a:schemeClr>
                </a:solidFill>
                <a:latin typeface="Times New Roman" panose="02020603050405020304" pitchFamily="18" charset="0"/>
                <a:cs typeface="Times New Roman" panose="02020603050405020304" pitchFamily="18" charset="0"/>
              </a:rPr>
              <a:t>Khám</a:t>
            </a:r>
            <a:r>
              <a:rPr lang="en-US" sz="1500" dirty="0">
                <a:solidFill>
                  <a:schemeClr val="accent6">
                    <a:lumMod val="75000"/>
                  </a:schemeClr>
                </a:solidFill>
                <a:latin typeface="Times New Roman" panose="02020603050405020304" pitchFamily="18" charset="0"/>
                <a:cs typeface="Times New Roman" panose="02020603050405020304" pitchFamily="18" charset="0"/>
              </a:rPr>
              <a:t> </a:t>
            </a:r>
            <a:r>
              <a:rPr lang="en-US" sz="1500" dirty="0" err="1">
                <a:solidFill>
                  <a:schemeClr val="accent6">
                    <a:lumMod val="75000"/>
                  </a:schemeClr>
                </a:solidFill>
                <a:latin typeface="Times New Roman" panose="02020603050405020304" pitchFamily="18" charset="0"/>
                <a:cs typeface="Times New Roman" panose="02020603050405020304" pitchFamily="18" charset="0"/>
              </a:rPr>
              <a:t>phá</a:t>
            </a:r>
            <a:endParaRPr lang="vi-VN" sz="1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57800" y="695239"/>
            <a:ext cx="953963" cy="300082"/>
          </a:xfrm>
          <a:prstGeom prst="rect">
            <a:avLst/>
          </a:prstGeom>
          <a:noFill/>
        </p:spPr>
        <p:txBody>
          <a:bodyPr wrap="square" lIns="68580" tIns="34290" rIns="68580" bIns="34290" rtlCol="0">
            <a:spAutoFit/>
          </a:bodyPr>
          <a:lstStyle/>
          <a:p>
            <a:r>
              <a:rPr lang="en-US" sz="1500" smtClean="0">
                <a:latin typeface="Times New Roman" panose="02020603050405020304" pitchFamily="18" charset="0"/>
                <a:cs typeface="Times New Roman" panose="02020603050405020304" pitchFamily="18" charset="0"/>
              </a:rPr>
              <a:t>Khởi động</a:t>
            </a:r>
            <a:endParaRPr lang="vi-VN" sz="1500" dirty="0">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1148096"/>
            <a:ext cx="6333689" cy="346249"/>
          </a:xfrm>
          <a:prstGeom prst="rect">
            <a:avLst/>
          </a:prstGeom>
          <a:noFill/>
        </p:spPr>
        <p:txBody>
          <a:bodyPr wrap="square" lIns="68580" tIns="34290" rIns="68580" bIns="34290" rtlCol="0">
            <a:spAutoFit/>
          </a:bodyPr>
          <a:lstStyle/>
          <a:p>
            <a:r>
              <a:rPr lang="vi-VN" b="1" dirty="0" err="1">
                <a:latin typeface="+mj-lt"/>
              </a:rPr>
              <a:t>Báo</a:t>
            </a:r>
            <a:r>
              <a:rPr lang="vi-VN" b="1" dirty="0">
                <a:latin typeface="+mj-lt"/>
              </a:rPr>
              <a:t> </a:t>
            </a:r>
            <a:r>
              <a:rPr lang="vi-VN" b="1" dirty="0" err="1">
                <a:latin typeface="+mj-lt"/>
              </a:rPr>
              <a:t>cáo</a:t>
            </a:r>
            <a:r>
              <a:rPr lang="vi-VN" b="1" dirty="0">
                <a:latin typeface="+mj-lt"/>
              </a:rPr>
              <a:t>, </a:t>
            </a:r>
            <a:r>
              <a:rPr lang="vi-VN" b="1" dirty="0" err="1">
                <a:latin typeface="+mj-lt"/>
              </a:rPr>
              <a:t>thảo</a:t>
            </a:r>
            <a:r>
              <a:rPr lang="vi-VN" b="1" dirty="0">
                <a:latin typeface="+mj-lt"/>
              </a:rPr>
              <a:t> </a:t>
            </a:r>
            <a:r>
              <a:rPr lang="vi-VN" b="1" err="1">
                <a:latin typeface="+mj-lt"/>
              </a:rPr>
              <a:t>luận</a:t>
            </a:r>
            <a:r>
              <a:rPr lang="vi-VN" b="1" smtClean="0">
                <a:latin typeface="+mj-lt"/>
              </a:rPr>
              <a:t>:</a:t>
            </a:r>
            <a:endParaRPr lang="vi-VN" dirty="0">
              <a:latin typeface="+mj-lt"/>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solidFill>
                  <a:schemeClr val="tx1"/>
                </a:solidFill>
              </a:endParaRPr>
            </a:p>
          </p:txBody>
        </p:sp>
        <p:pic>
          <p:nvPicPr>
            <p:cNvPr id="35" name="Đồ họa 34" descr="Trò chuyện">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4" name="Hộp Văn bản 3">
            <a:extLst>
              <a:ext uri="{FF2B5EF4-FFF2-40B4-BE49-F238E27FC236}">
                <a16:creationId xmlns="" xmlns:a16="http://schemas.microsoft.com/office/drawing/2014/main" id="{68F95652-38A4-4E57-8528-425C8978DB4D}"/>
              </a:ext>
            </a:extLst>
          </p:cNvPr>
          <p:cNvSpPr txBox="1"/>
          <p:nvPr/>
        </p:nvSpPr>
        <p:spPr>
          <a:xfrm>
            <a:off x="378132" y="3648226"/>
            <a:ext cx="1956226" cy="377026"/>
          </a:xfrm>
          <a:prstGeom prst="rect">
            <a:avLst/>
          </a:prstGeom>
          <a:noFill/>
        </p:spPr>
        <p:txBody>
          <a:bodyPr wrap="square" lIns="68580" tIns="34290" rIns="68580" bIns="34290" rtlCol="0">
            <a:spAutoFit/>
          </a:bodyPr>
          <a:lstStyle/>
          <a:p>
            <a:pPr algn="ctr"/>
            <a:r>
              <a:rPr lang="en-US" sz="2000" dirty="0" err="1">
                <a:latin typeface="Times New Roman" panose="02020603050405020304" pitchFamily="18" charset="0"/>
                <a:cs typeface="Times New Roman" panose="02020603050405020304" pitchFamily="18" charset="0"/>
              </a:rPr>
              <a:t>Giữ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hứa</a:t>
            </a:r>
            <a:endParaRPr lang="en-US" sz="2000" dirty="0">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 xmlns:a16="http://schemas.microsoft.com/office/drawing/2014/main" id="{12EB277A-AA76-413D-BE5E-B9C4FD8A07E7}"/>
              </a:ext>
            </a:extLst>
          </p:cNvPr>
          <p:cNvSpPr txBox="1"/>
          <p:nvPr/>
        </p:nvSpPr>
        <p:spPr>
          <a:xfrm>
            <a:off x="2465014" y="3645562"/>
            <a:ext cx="1956226" cy="684803"/>
          </a:xfrm>
          <a:prstGeom prst="rect">
            <a:avLst/>
          </a:prstGeom>
          <a:noFill/>
        </p:spPr>
        <p:txBody>
          <a:bodyPr wrap="square" lIns="68580" tIns="34290" rIns="68580" bIns="34290" rtlCol="0">
            <a:spAutoFit/>
          </a:bodyPr>
          <a:lstStyle/>
          <a:p>
            <a:pPr algn="ct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việc</a:t>
            </a:r>
            <a:r>
              <a:rPr lang="en-US" sz="2000">
                <a:latin typeface="Times New Roman" panose="02020603050405020304" pitchFamily="18" charset="0"/>
                <a:cs typeface="Times New Roman" panose="02020603050405020304" pitchFamily="18" charset="0"/>
              </a:rPr>
              <a:t> </a:t>
            </a:r>
            <a:endParaRPr lang="en-US" sz="2000" smtClean="0">
              <a:latin typeface="Times New Roman" panose="02020603050405020304" pitchFamily="18" charset="0"/>
              <a:cs typeface="Times New Roman" panose="02020603050405020304" pitchFamily="18" charset="0"/>
            </a:endParaRPr>
          </a:p>
          <a:p>
            <a:pPr algn="ctr"/>
            <a:r>
              <a:rPr lang="en-US" sz="2000" smtClean="0">
                <a:latin typeface="Times New Roman" panose="02020603050405020304" pitchFamily="18" charset="0"/>
                <a:cs typeface="Times New Roman" panose="02020603050405020304" pitchFamily="18" charset="0"/>
              </a:rPr>
              <a:t>đúng </a:t>
            </a:r>
            <a:r>
              <a:rPr lang="en-US" sz="2000" dirty="0" err="1">
                <a:latin typeface="Times New Roman" panose="02020603050405020304" pitchFamily="18" charset="0"/>
                <a:cs typeface="Times New Roman" panose="02020603050405020304" pitchFamily="18" charset="0"/>
              </a:rPr>
              <a:t>giờ</a:t>
            </a:r>
            <a:endParaRPr lang="en-US" sz="2000" dirty="0">
              <a:latin typeface="Times New Roman" panose="02020603050405020304" pitchFamily="18" charset="0"/>
              <a:cs typeface="Times New Roman" panose="02020603050405020304" pitchFamily="18" charset="0"/>
            </a:endParaRPr>
          </a:p>
        </p:txBody>
      </p:sp>
      <p:sp>
        <p:nvSpPr>
          <p:cNvPr id="38" name="Hộp Văn bản 37">
            <a:extLst>
              <a:ext uri="{FF2B5EF4-FFF2-40B4-BE49-F238E27FC236}">
                <a16:creationId xmlns="" xmlns:a16="http://schemas.microsoft.com/office/drawing/2014/main" id="{783C67BD-C990-47F2-8B22-98E3E7486258}"/>
              </a:ext>
            </a:extLst>
          </p:cNvPr>
          <p:cNvSpPr txBox="1"/>
          <p:nvPr/>
        </p:nvSpPr>
        <p:spPr>
          <a:xfrm>
            <a:off x="4551896" y="3648226"/>
            <a:ext cx="1956226" cy="684803"/>
          </a:xfrm>
          <a:prstGeom prst="rect">
            <a:avLst/>
          </a:prstGeom>
          <a:noFill/>
        </p:spPr>
        <p:txBody>
          <a:bodyPr wrap="square" lIns="68580" tIns="34290" rIns="68580" bIns="34290" rtlCol="0">
            <a:spAutoFit/>
          </a:bodyPr>
          <a:lstStyle/>
          <a:p>
            <a:pPr algn="ctr"/>
            <a:r>
              <a:rPr lang="en-US" sz="2000" dirty="0" err="1">
                <a:latin typeface="Times New Roman" panose="02020603050405020304" pitchFamily="18" charset="0"/>
                <a:cs typeface="Times New Roman" panose="02020603050405020304" pitchFamily="18" charset="0"/>
              </a:rPr>
              <a:t>Trách</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nhiệm</a:t>
            </a:r>
            <a:r>
              <a:rPr lang="en-US" sz="2000">
                <a:latin typeface="Times New Roman" panose="02020603050405020304" pitchFamily="18" charset="0"/>
                <a:cs typeface="Times New Roman" panose="02020603050405020304" pitchFamily="18" charset="0"/>
              </a:rPr>
              <a:t> </a:t>
            </a:r>
            <a:endParaRPr lang="en-US" sz="2000" smtClean="0">
              <a:latin typeface="Times New Roman" panose="02020603050405020304" pitchFamily="18" charset="0"/>
              <a:cs typeface="Times New Roman" panose="02020603050405020304" pitchFamily="18" charset="0"/>
            </a:endParaRPr>
          </a:p>
          <a:p>
            <a:pPr algn="ctr"/>
            <a:r>
              <a:rPr lang="en-US" sz="2000" smtClean="0">
                <a:latin typeface="Times New Roman" panose="02020603050405020304" pitchFamily="18" charset="0"/>
                <a:cs typeface="Times New Roman" panose="02020603050405020304" pitchFamily="18" charset="0"/>
              </a:rPr>
              <a:t>thực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hứa</a:t>
            </a:r>
            <a:endParaRPr lang="en-US" sz="2000" dirty="0">
              <a:latin typeface="Times New Roman" panose="02020603050405020304" pitchFamily="18" charset="0"/>
              <a:cs typeface="Times New Roman" panose="02020603050405020304" pitchFamily="18" charset="0"/>
            </a:endParaRPr>
          </a:p>
        </p:txBody>
      </p:sp>
      <p:sp>
        <p:nvSpPr>
          <p:cNvPr id="40" name="Hộp Văn bản 39">
            <a:extLst>
              <a:ext uri="{FF2B5EF4-FFF2-40B4-BE49-F238E27FC236}">
                <a16:creationId xmlns="" xmlns:a16="http://schemas.microsoft.com/office/drawing/2014/main" id="{F348D36F-D256-4A8F-8545-EAB48997FB70}"/>
              </a:ext>
            </a:extLst>
          </p:cNvPr>
          <p:cNvSpPr txBox="1"/>
          <p:nvPr/>
        </p:nvSpPr>
        <p:spPr>
          <a:xfrm>
            <a:off x="6751352" y="3648226"/>
            <a:ext cx="1880969" cy="684803"/>
          </a:xfrm>
          <a:prstGeom prst="rect">
            <a:avLst/>
          </a:prstGeom>
          <a:noFill/>
        </p:spPr>
        <p:txBody>
          <a:bodyPr wrap="square" lIns="68580" tIns="34290" rIns="68580" bIns="34290" rtlCol="0">
            <a:spAutoFit/>
          </a:bodyPr>
          <a:lstStyle/>
          <a:p>
            <a:pPr algn="ctr"/>
            <a:r>
              <a:rPr lang="en-US" sz="2000" dirty="0" err="1">
                <a:latin typeface="Times New Roman" panose="02020603050405020304" pitchFamily="18" charset="0"/>
                <a:cs typeface="Times New Roman" panose="02020603050405020304" pitchFamily="18" charset="0"/>
              </a:rPr>
              <a:t>Quyết</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tâm</a:t>
            </a:r>
            <a:r>
              <a:rPr lang="en-US" sz="2000">
                <a:latin typeface="Times New Roman" panose="02020603050405020304" pitchFamily="18" charset="0"/>
                <a:cs typeface="Times New Roman" panose="02020603050405020304" pitchFamily="18" charset="0"/>
              </a:rPr>
              <a:t> </a:t>
            </a:r>
            <a:endParaRPr lang="en-US" sz="2000" smtClean="0">
              <a:latin typeface="Times New Roman" panose="02020603050405020304" pitchFamily="18" charset="0"/>
              <a:cs typeface="Times New Roman" panose="02020603050405020304" pitchFamily="18" charset="0"/>
            </a:endParaRPr>
          </a:p>
          <a:p>
            <a:pPr algn="ctr"/>
            <a:r>
              <a:rPr lang="en-US" sz="2000" smtClean="0">
                <a:latin typeface="Times New Roman" panose="02020603050405020304" pitchFamily="18" charset="0"/>
                <a:cs typeface="Times New Roman" panose="02020603050405020304" pitchFamily="18" charset="0"/>
              </a:rPr>
              <a:t>thực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hứa</a:t>
            </a:r>
            <a:endParaRPr lang="en-US" sz="2000" dirty="0">
              <a:latin typeface="Times New Roman" panose="02020603050405020304" pitchFamily="18" charset="0"/>
              <a:cs typeface="Times New Roman" panose="02020603050405020304" pitchFamily="18" charset="0"/>
            </a:endParaRPr>
          </a:p>
        </p:txBody>
      </p:sp>
      <p:pic>
        <p:nvPicPr>
          <p:cNvPr id="2050" name="Picture 2" descr="Bài 4. Giữ chữ tín SBT GDCD lớp 8: Nêu một số biểu hiện của giữ chữ tín?">
            <a:extLst>
              <a:ext uri="{FF2B5EF4-FFF2-40B4-BE49-F238E27FC236}">
                <a16:creationId xmlns="" xmlns:a16="http://schemas.microsoft.com/office/drawing/2014/main" id="{A86D324D-E2E4-4AEC-9832-A819216B167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8132" y="1564590"/>
            <a:ext cx="1956226" cy="19115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ăn hóa đúng giờ khi ứng xử trong doanh nghiệp">
            <a:extLst>
              <a:ext uri="{FF2B5EF4-FFF2-40B4-BE49-F238E27FC236}">
                <a16:creationId xmlns="" xmlns:a16="http://schemas.microsoft.com/office/drawing/2014/main" id="{17BD482E-D487-49DB-8BE8-E031B5070C4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61667" y="1564591"/>
            <a:ext cx="1959573" cy="1947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rách nhiệm và lòng tự trọng">
            <a:extLst>
              <a:ext uri="{FF2B5EF4-FFF2-40B4-BE49-F238E27FC236}">
                <a16:creationId xmlns="" xmlns:a16="http://schemas.microsoft.com/office/drawing/2014/main" id="{6CDF1A60-7197-41E1-A7B0-260107E1950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48548" y="1564590"/>
            <a:ext cx="1956225" cy="19473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yết Tâm Mạnh - YouTube">
            <a:extLst>
              <a:ext uri="{FF2B5EF4-FFF2-40B4-BE49-F238E27FC236}">
                <a16:creationId xmlns="" xmlns:a16="http://schemas.microsoft.com/office/drawing/2014/main" id="{ACD1F1B7-7CB7-478B-A2CB-EA1E961F4B7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51352" y="1573211"/>
            <a:ext cx="1880969" cy="194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1476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barn(inVertical)">
                                      <p:cBhvr>
                                        <p:cTn id="23" dur="500"/>
                                        <p:tgtEl>
                                          <p:spTgt spid="205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animEffect transition="in" filter="barn(inVertical)">
                                      <p:cBhvr>
                                        <p:cTn id="31" dur="500"/>
                                        <p:tgtEl>
                                          <p:spTgt spid="205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up)">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8"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 xmlns:a16="http://schemas.microsoft.com/office/drawing/2014/main"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Kết luận:</a:t>
            </a:r>
            <a:endParaRPr lang="vi-VN">
              <a:latin typeface="Times New Roman" pitchFamily="18" charset="0"/>
              <a:cs typeface="Times New Roman" pitchFamily="18" charset="0"/>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 xmlns:a16="http://schemas.microsoft.com/office/drawing/2014/main" id="{B2407095-62B6-40B4-B642-213DEFCFE007}"/>
              </a:ext>
            </a:extLst>
          </p:cNvPr>
          <p:cNvSpPr/>
          <p:nvPr/>
        </p:nvSpPr>
        <p:spPr>
          <a:xfrm>
            <a:off x="749922" y="1655270"/>
            <a:ext cx="7638160"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just"/>
            <a:r>
              <a:rPr lang="en-US" sz="2800" smtClean="0">
                <a:latin typeface="Times New Roman" pitchFamily="18" charset="0"/>
                <a:cs typeface="Times New Roman" pitchFamily="18" charset="0"/>
              </a:rPr>
              <a:t>Biểu hiện của giữ chữ tín là: Biết trọng lời hứa, đúng hẹn, thực hiện tốt chức trách, nhiệm vụ của bản thân, trung thực, thống nhất giữa lời nói và việc làm.</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723046479"/>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830667" y="809269"/>
            <a:ext cx="7413389" cy="3110538"/>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lIns="68580" tIns="34290" rIns="68580" bIns="34290"/>
          <a:lstStyle/>
          <a:p>
            <a:pPr defTabSz="913554"/>
            <a:endParaRPr lang="zh-CN" altLang="en-US">
              <a:solidFill>
                <a:srgbClr val="5F5F5F"/>
              </a:solidFill>
            </a:endParaRPr>
          </a:p>
        </p:txBody>
      </p:sp>
      <p:sp>
        <p:nvSpPr>
          <p:cNvPr id="7" name="矩形 69"/>
          <p:cNvSpPr>
            <a:spLocks noChangeArrowheads="1"/>
          </p:cNvSpPr>
          <p:nvPr/>
        </p:nvSpPr>
        <p:spPr bwMode="auto">
          <a:xfrm>
            <a:off x="1627349" y="2024765"/>
            <a:ext cx="5916451" cy="62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16" tIns="34259" rIns="68516" bIns="34259">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554"/>
            <a:r>
              <a:rPr lang="en-US" altLang="zh-CN" sz="3600" b="1" i="1" smtClean="0">
                <a:solidFill>
                  <a:schemeClr val="tx2">
                    <a:lumMod val="75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Ý nghĩa của giữ chữ tín</a:t>
            </a:r>
          </a:p>
        </p:txBody>
      </p:sp>
      <p:sp>
        <p:nvSpPr>
          <p:cNvPr id="8" name="五角星 4"/>
          <p:cNvSpPr/>
          <p:nvPr/>
        </p:nvSpPr>
        <p:spPr>
          <a:xfrm rot="19903756">
            <a:off x="4021402" y="-8658"/>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1" name="五角星 5"/>
          <p:cNvSpPr/>
          <p:nvPr/>
        </p:nvSpPr>
        <p:spPr>
          <a:xfrm rot="21380687">
            <a:off x="5976267" y="260221"/>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2" name="五角星 6"/>
          <p:cNvSpPr/>
          <p:nvPr/>
        </p:nvSpPr>
        <p:spPr>
          <a:xfrm rot="19938392">
            <a:off x="6962502" y="309881"/>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3" name="五角星 7"/>
          <p:cNvSpPr/>
          <p:nvPr/>
        </p:nvSpPr>
        <p:spPr>
          <a:xfrm rot="19938392">
            <a:off x="7743324" y="4010441"/>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4" name="五角星 8"/>
          <p:cNvSpPr/>
          <p:nvPr/>
        </p:nvSpPr>
        <p:spPr>
          <a:xfrm rot="19967404">
            <a:off x="8076637" y="834756"/>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6" name="五角星 9"/>
          <p:cNvSpPr/>
          <p:nvPr/>
        </p:nvSpPr>
        <p:spPr>
          <a:xfrm>
            <a:off x="6341611" y="3485544"/>
            <a:ext cx="253202" cy="253437"/>
          </a:xfrm>
          <a:prstGeom prst="star5">
            <a:avLst>
              <a:gd name="adj" fmla="val 23926"/>
              <a:gd name="hf" fmla="val 105146"/>
              <a:gd name="vf" fmla="val 110557"/>
            </a:avLst>
          </a:prstGeom>
          <a:blipFill dpi="0" rotWithShape="1">
            <a:blip r:embed="rId6" cstate="email">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7" name="五角星 10"/>
          <p:cNvSpPr/>
          <p:nvPr/>
        </p:nvSpPr>
        <p:spPr>
          <a:xfrm>
            <a:off x="8119448" y="3482624"/>
            <a:ext cx="186173" cy="186346"/>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8" name="五角星 11"/>
          <p:cNvSpPr/>
          <p:nvPr/>
        </p:nvSpPr>
        <p:spPr>
          <a:xfrm>
            <a:off x="8632414" y="3725967"/>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9" name="五角星 12"/>
          <p:cNvSpPr/>
          <p:nvPr/>
        </p:nvSpPr>
        <p:spPr>
          <a:xfrm rot="19922997">
            <a:off x="8313492" y="3100517"/>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0"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88568" y="1682379"/>
            <a:ext cx="834105" cy="88738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48155" y="350465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48917" y="-44354"/>
            <a:ext cx="2015470" cy="1477842"/>
          </a:xfrm>
          <a:prstGeom prst="rect">
            <a:avLst/>
          </a:prstGeom>
        </p:spPr>
      </p:pic>
      <p:sp>
        <p:nvSpPr>
          <p:cNvPr id="22" name="五角星 4"/>
          <p:cNvSpPr/>
          <p:nvPr/>
        </p:nvSpPr>
        <p:spPr>
          <a:xfrm rot="19903756">
            <a:off x="4028400" y="8299"/>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3" name="五角星 5"/>
          <p:cNvSpPr/>
          <p:nvPr/>
        </p:nvSpPr>
        <p:spPr>
          <a:xfrm rot="21380687">
            <a:off x="5983264" y="27717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4" name="五角星 6"/>
          <p:cNvSpPr/>
          <p:nvPr/>
        </p:nvSpPr>
        <p:spPr>
          <a:xfrm rot="19938392">
            <a:off x="6969499" y="326838"/>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5"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55152" y="352160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55915" y="-27397"/>
            <a:ext cx="2015470" cy="1477842"/>
          </a:xfrm>
          <a:prstGeom prst="rect">
            <a:avLst/>
          </a:prstGeom>
        </p:spPr>
      </p:pic>
      <p:sp>
        <p:nvSpPr>
          <p:cNvPr id="27" name="五角星 8"/>
          <p:cNvSpPr/>
          <p:nvPr/>
        </p:nvSpPr>
        <p:spPr>
          <a:xfrm rot="19967404">
            <a:off x="8069640" y="892375"/>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8" name="五角星 12"/>
          <p:cNvSpPr/>
          <p:nvPr/>
        </p:nvSpPr>
        <p:spPr>
          <a:xfrm rot="19922997">
            <a:off x="8306495" y="3158137"/>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9"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85324" y="1026208"/>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4021403" y="65918"/>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1" name="五角星 5"/>
          <p:cNvSpPr/>
          <p:nvPr/>
        </p:nvSpPr>
        <p:spPr>
          <a:xfrm rot="21380687">
            <a:off x="5976267" y="33479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2" name="五角星 6"/>
          <p:cNvSpPr/>
          <p:nvPr/>
        </p:nvSpPr>
        <p:spPr>
          <a:xfrm rot="19938392">
            <a:off x="6962502" y="384457"/>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33"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48156" y="357922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99130" y="-19050"/>
            <a:ext cx="2015470" cy="1477842"/>
          </a:xfrm>
          <a:prstGeom prst="rect">
            <a:avLst/>
          </a:prstGeom>
        </p:spPr>
      </p:pic>
      <p:sp>
        <p:nvSpPr>
          <p:cNvPr id="35" name="五角星 7"/>
          <p:cNvSpPr/>
          <p:nvPr/>
        </p:nvSpPr>
        <p:spPr>
          <a:xfrm rot="19938392">
            <a:off x="7689209" y="4006675"/>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6" name="五角星 10"/>
          <p:cNvSpPr/>
          <p:nvPr/>
        </p:nvSpPr>
        <p:spPr>
          <a:xfrm>
            <a:off x="8065333" y="3478858"/>
            <a:ext cx="186173" cy="186346"/>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7" name="五角星 8"/>
          <p:cNvSpPr/>
          <p:nvPr/>
        </p:nvSpPr>
        <p:spPr>
          <a:xfrm rot="19967404">
            <a:off x="8015526" y="888610"/>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8" name="五角星 12"/>
          <p:cNvSpPr/>
          <p:nvPr/>
        </p:nvSpPr>
        <p:spPr>
          <a:xfrm rot="19922997">
            <a:off x="8252380" y="3154371"/>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39"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945650" y="2511887"/>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3967288" y="62153"/>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41" name="五角星 5"/>
          <p:cNvSpPr/>
          <p:nvPr/>
        </p:nvSpPr>
        <p:spPr>
          <a:xfrm rot="21380687">
            <a:off x="5922153" y="331032"/>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42" name="五角星 6"/>
          <p:cNvSpPr/>
          <p:nvPr/>
        </p:nvSpPr>
        <p:spPr>
          <a:xfrm rot="19938392">
            <a:off x="6908388" y="380692"/>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43"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94041" y="357546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1833" y="1540618"/>
            <a:ext cx="1098759" cy="1328284"/>
          </a:xfrm>
          <a:prstGeom prst="rect">
            <a:avLst/>
          </a:prstGeom>
        </p:spPr>
      </p:pic>
      <p:pic>
        <p:nvPicPr>
          <p:cNvPr id="47" name="图片 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51328" y="3738981"/>
            <a:ext cx="1666884" cy="1475909"/>
          </a:xfrm>
          <a:prstGeom prst="rect">
            <a:avLst/>
          </a:prstGeom>
        </p:spPr>
      </p:pic>
      <p:pic>
        <p:nvPicPr>
          <p:cNvPr id="48" name="图片 1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9748" y="2909077"/>
            <a:ext cx="1224530" cy="1225059"/>
          </a:xfrm>
          <a:prstGeom prst="rect">
            <a:avLst/>
          </a:prstGeom>
        </p:spPr>
      </p:pic>
    </p:spTree>
    <p:extLst>
      <p:ext uri="{BB962C8B-B14F-4D97-AF65-F5344CB8AC3E}">
        <p14:creationId xmlns:p14="http://schemas.microsoft.com/office/powerpoint/2010/main" val="36755395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3.33333E-6 0.00679 C -0.01007 0.00803 -0.01875 0.01142 -0.02864 0.01265 C -0.03871 0.01667 -0.04809 0.01728 -0.05868 0.01852 C -0.15173 0.01667 -0.15347 0.02746 -0.20625 0.00926 C -0.21215 0.00432 -0.21302 0.00031 -0.21823 -0.00678 C -0.22604 -0.01758 -0.23455 -0.029 -0.24566 -0.03301 C -0.27448 -0.05893 -0.34062 -0.04844 -0.36145 -0.04905 C -0.36996 -0.05183 -0.37864 -0.05307 -0.38732 -0.05584 C -0.39288 -0.05769 -0.39774 -0.06047 -0.4033 -0.06171 C -0.41093 -0.06572 -0.41944 -0.07004 -0.4276 -0.07189 C -0.44027 -0.08053 -0.4533 -0.08731 -0.46701 -0.09256 C -0.47187 -0.09441 -0.47586 -0.09781 -0.48038 -0.10058 C -0.49097 -0.10614 -0.50347 -0.11076 -0.51475 -0.11323 C -0.5408 -0.112 -0.56597 -0.11076 -0.59184 -0.11169 C -0.60347 -0.11724 -0.61527 -0.12156 -0.62621 -0.12928 C -0.63107 -0.13267 -0.63611 -0.13607 -0.64149 -0.13822 C -0.65191 -0.14656 -0.63958 -0.13761 -0.64982 -0.14254 C -0.65434 -0.14532 -0.65868 -0.14902 -0.66336 -0.1518 C -0.66805 -0.15458 -0.66493 -0.15149 -0.66909 -0.15427 C -0.67691 -0.15921 -0.68489 -0.16445 -0.6934 -0.16815 C -0.70086 -0.17494 -0.7092 -0.18173 -0.7177 -0.18636 C -0.72413 -0.19531 -0.7342 -0.19963 -0.73941 -0.21042 C -0.74062 -0.21289 -0.74201 -0.21474 -0.7427 -0.21721 C -0.7434 -0.21906 -0.74357 -0.22122 -0.74444 -0.22308 C -0.74652 -0.2277 -0.74982 -0.2311 -0.75208 -0.23573 C -0.75694 -0.24529 -0.76093 -0.25115 -0.76701 -0.25948 " pathEditMode="relative" rAng="0" ptsTypes="AAAAAAAAAAAAAAAAAAAAAAAAAA">
                                      <p:cBhvr>
                                        <p:cTn id="53" dur="6500" fill="hold"/>
                                        <p:tgtEl>
                                          <p:spTgt spid="20"/>
                                        </p:tgtEl>
                                        <p:attrNameLst>
                                          <p:attrName>ppt_x</p:attrName>
                                          <p:attrName>ppt_y</p:attrName>
                                        </p:attrNameLst>
                                      </p:cBhvr>
                                      <p:rCtr x="-38351" y="-1228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4573191" y="0"/>
            <a:ext cx="4400550" cy="51435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sp>
        <p:nvSpPr>
          <p:cNvPr id="4" name="任意多边形 11"/>
          <p:cNvSpPr/>
          <p:nvPr/>
        </p:nvSpPr>
        <p:spPr>
          <a:xfrm>
            <a:off x="171450" y="0"/>
            <a:ext cx="4400550" cy="51435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pic>
        <p:nvPicPr>
          <p:cNvPr id="75780" name="图片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14450" y="1857375"/>
            <a:ext cx="247411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1942334" y="848282"/>
            <a:ext cx="6030516" cy="762000"/>
          </a:xfrm>
          <a:prstGeom prst="rect">
            <a:avLst/>
          </a:prstGeom>
          <a:solidFill>
            <a:schemeClr val="accent4">
              <a:lumMod val="40000"/>
              <a:lumOff val="60000"/>
            </a:schemeClr>
          </a:solidFill>
        </p:spPr>
        <p:txBody>
          <a:bodyPr wrap="square" lIns="68580" tIns="34290" rIns="68580" bIns="34290">
            <a:spAutoFit/>
          </a:bodyPr>
          <a:lstStyle/>
          <a:p>
            <a:pPr algn="ctr" defTabSz="685800">
              <a:defRPr/>
            </a:pPr>
            <a:r>
              <a:rPr lang="en-US" altLang="zh-CN" sz="4500" b="1" i="1" spc="225" dirty="0">
                <a:solidFill>
                  <a:prstClr val="white"/>
                </a:solidFill>
                <a:latin typeface="Times New Roman" pitchFamily="18" charset="0"/>
                <a:ea typeface="方正综艺简体" panose="02010601030101010101" pitchFamily="2" charset="-122"/>
                <a:cs typeface="Times New Roman" pitchFamily="18" charset="0"/>
              </a:rPr>
              <a:t>I. </a:t>
            </a:r>
            <a:r>
              <a:rPr lang="en-US" altLang="zh-CN" sz="4500" b="1" i="1" spc="225" dirty="0" err="1">
                <a:solidFill>
                  <a:prstClr val="white"/>
                </a:solidFill>
                <a:latin typeface="Times New Roman" pitchFamily="18" charset="0"/>
                <a:ea typeface="方正综艺简体" panose="02010601030101010101" pitchFamily="2" charset="-122"/>
                <a:cs typeface="Times New Roman" pitchFamily="18" charset="0"/>
              </a:rPr>
              <a:t>Khởi</a:t>
            </a:r>
            <a:r>
              <a:rPr lang="en-US" altLang="zh-CN" sz="4500" b="1" i="1" spc="225"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4500" b="1" i="1" spc="225" dirty="0" err="1">
                <a:solidFill>
                  <a:prstClr val="white"/>
                </a:solidFill>
                <a:latin typeface="Times New Roman" pitchFamily="18" charset="0"/>
                <a:ea typeface="方正综艺简体" panose="02010601030101010101" pitchFamily="2" charset="-122"/>
                <a:cs typeface="Times New Roman" pitchFamily="18" charset="0"/>
              </a:rPr>
              <a:t>động</a:t>
            </a:r>
            <a:endParaRPr lang="zh-CN" altLang="en-US" sz="4500" b="1" i="1" spc="225"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4440142" y="75351"/>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8" name="五角星 5"/>
          <p:cNvSpPr/>
          <p:nvPr/>
        </p:nvSpPr>
        <p:spPr>
          <a:xfrm rot="21380687">
            <a:off x="8143859" y="292854"/>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9" name="图片 8" descr="6fc417983c9675ce1b60e983870aeb8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0" y="3233737"/>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flipH="1">
            <a:off x="-309652" y="-51785"/>
            <a:ext cx="2015470" cy="1922225"/>
          </a:xfrm>
          <a:prstGeom prst="rect">
            <a:avLst/>
          </a:prstGeom>
        </p:spPr>
      </p:pic>
    </p:spTree>
    <p:extLst>
      <p:ext uri="{BB962C8B-B14F-4D97-AF65-F5344CB8AC3E}">
        <p14:creationId xmlns:p14="http://schemas.microsoft.com/office/powerpoint/2010/main" val="3545530320"/>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8" presetClass="emph" presetSubtype="0" repeatCount="2000" fill="hold" grpId="1" nodeType="withEffect">
                                  <p:stCondLst>
                                    <p:cond delay="0"/>
                                  </p:stCondLst>
                                  <p:childTnLst>
                                    <p:animRot by="21600000">
                                      <p:cBhvr>
                                        <p:cTn id="14" dur="3500" fill="hold"/>
                                        <p:tgtEl>
                                          <p:spTgt spid="7"/>
                                        </p:tgtEl>
                                        <p:attrNameLst>
                                          <p:attrName>r</p:attrName>
                                        </p:attrNameLst>
                                      </p:cBhvr>
                                    </p:animRot>
                                  </p:childTnLst>
                                </p:cTn>
                              </p:par>
                              <p:par>
                                <p:cTn id="15" presetID="6" presetClass="emph" presetSubtype="0" repeatCount="2000" autoRev="1" fill="hold" grpId="1" nodeType="withEffect">
                                  <p:stCondLst>
                                    <p:cond delay="0"/>
                                  </p:stCondLst>
                                  <p:childTnLst>
                                    <p:animScale>
                                      <p:cBhvr>
                                        <p:cTn id="16" dur="2000" fill="hold"/>
                                        <p:tgtEl>
                                          <p:spTgt spid="8"/>
                                        </p:tgtEl>
                                      </p:cBhvr>
                                      <p:by x="150000" y="150000"/>
                                    </p:animScale>
                                  </p:childTnLst>
                                </p:cTn>
                              </p:par>
                            </p:childTnLst>
                          </p:cTn>
                        </p:par>
                        <p:par>
                          <p:cTn id="17" fill="hold">
                            <p:stCondLst>
                              <p:cond delay="8000"/>
                            </p:stCondLst>
                            <p:childTnLst>
                              <p:par>
                                <p:cTn id="18" presetID="3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900" decel="100000" fill="hold"/>
                                        <p:tgtEl>
                                          <p:spTgt spid="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 xmlns:a16="http://schemas.microsoft.com/office/drawing/2014/main"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272292"/>
            <a:ext cx="8707772" cy="4585458"/>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68731" y="400220"/>
            <a:ext cx="8628077" cy="445753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2" y="551538"/>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7991" y="595267"/>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595267"/>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65910" y="572084"/>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40271" y="5515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6257665" y="872167"/>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63204" y="93496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51544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Yêu cầu: </a:t>
            </a:r>
            <a:r>
              <a:rPr lang="en-US" i="1" smtClean="0">
                <a:latin typeface="Times New Roman" pitchFamily="18" charset="0"/>
                <a:cs typeface="Times New Roman" pitchFamily="18" charset="0"/>
              </a:rPr>
              <a:t> Em hãy đọc các trường hợp dưới đây và trả lời câu hỏi:</a:t>
            </a:r>
            <a:endParaRPr lang="vi-VN">
              <a:latin typeface="Times New Roman" pitchFamily="18" charset="0"/>
              <a:cs typeface="Times New Roman" pitchFamily="18" charset="0"/>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19" name="Hộp Văn bản 32">
            <a:extLst>
              <a:ext uri="{FF2B5EF4-FFF2-40B4-BE49-F238E27FC236}">
                <a16:creationId xmlns="" xmlns:a16="http://schemas.microsoft.com/office/drawing/2014/main" id="{D92A4F44-1DBF-4881-9E17-6DEB4C151A78}"/>
              </a:ext>
            </a:extLst>
          </p:cNvPr>
          <p:cNvSpPr txBox="1"/>
          <p:nvPr/>
        </p:nvSpPr>
        <p:spPr>
          <a:xfrm>
            <a:off x="402671" y="1504950"/>
            <a:ext cx="8284129" cy="3331681"/>
          </a:xfrm>
          <a:prstGeom prst="rect">
            <a:avLst/>
          </a:prstGeom>
          <a:noFill/>
        </p:spPr>
        <p:txBody>
          <a:bodyPr wrap="square" lIns="68580" tIns="34290" rIns="68580" bIns="34290" rtlCol="0">
            <a:spAutoFit/>
          </a:bodyPr>
          <a:lstStyle/>
          <a:p>
            <a:pPr algn="just"/>
            <a:r>
              <a:rPr lang="en-US" smtClean="0">
                <a:latin typeface="Times New Roman" pitchFamily="18" charset="0"/>
                <a:cs typeface="Times New Roman" pitchFamily="18" charset="0"/>
              </a:rPr>
              <a:t>1/ 	Một công ty ở Nhật Bản đã hẹn giao 3 triệu chiếc dao, nĩa cho một công ty thực phẩm ở Mỹ vào ngày cố định. Tuy nhiên, một sự cố thiết bị xảy ra khiến lô hàng chỉ được hoàn tất vào trước hạn vào đúng một ngày.</a:t>
            </a:r>
          </a:p>
          <a:p>
            <a:pPr algn="just"/>
            <a:r>
              <a:rPr lang="en-US" smtClean="0">
                <a:latin typeface="Times New Roman" pitchFamily="18" charset="0"/>
                <a:cs typeface="Times New Roman" pitchFamily="18" charset="0"/>
              </a:rPr>
              <a:t>	Sau khi cân nhắc kĩ lưỡng, công ty Nhật Bản đã quyết định thuê trọn gói một chiếc máy bay để chở toàn bộ lô hàng đến Mỹ đúng hạn như đã cam kết. Số tiền thuê máy bay vận chuyển cao gấp nhiều lần so với giá cước thuê tàu khiến cho lợi nhuận của công ty ở Nhật Bản bị sụt giảm nghiêm trọng. Việc làm này khiến lãnh đạo công ty thực phẩm ở Mỹ vô cùng cảm động. Những năm sau đó, họ tiếp tục đặt mua dao, nĩa của đối tác ở Nhật Bản với số lượng tăng gấp nhiều lần và trở thành khách hàng thân thiết của hãng trong suốt thời gian dài.</a:t>
            </a:r>
          </a:p>
          <a:p>
            <a:pPr algn="r"/>
            <a:r>
              <a:rPr lang="en-US" sz="1600" i="1" smtClean="0">
                <a:latin typeface="Times New Roman" pitchFamily="18" charset="0"/>
                <a:cs typeface="Times New Roman" pitchFamily="18" charset="0"/>
              </a:rPr>
              <a:t>(Theo Giữ chữ tín để xây dựng thương hiệu,</a:t>
            </a:r>
          </a:p>
          <a:p>
            <a:pPr algn="r"/>
            <a:r>
              <a:rPr lang="en-US" sz="1600" i="1" smtClean="0">
                <a:latin typeface="Times New Roman" pitchFamily="18" charset="0"/>
                <a:cs typeface="Times New Roman" pitchFamily="18" charset="0"/>
              </a:rPr>
              <a:t> báo Điện tử Đài truyền hình Việt Nam, ngày 13-09-2017)</a:t>
            </a:r>
            <a:endParaRPr lang="vi-VN" sz="1600" i="1">
              <a:latin typeface="Times New Roman" pitchFamily="18" charset="0"/>
              <a:cs typeface="Times New Roman" pitchFamily="18" charset="0"/>
            </a:endParaRPr>
          </a:p>
        </p:txBody>
      </p:sp>
    </p:spTree>
    <p:extLst>
      <p:ext uri="{BB962C8B-B14F-4D97-AF65-F5344CB8AC3E}">
        <p14:creationId xmlns:p14="http://schemas.microsoft.com/office/powerpoint/2010/main" val="3688416451"/>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 xmlns:a16="http://schemas.microsoft.com/office/drawing/2014/main"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Câu hỏi:</a:t>
            </a:r>
            <a:endParaRPr lang="vi-VN">
              <a:latin typeface="Times New Roman" pitchFamily="18" charset="0"/>
              <a:cs typeface="Times New Roman" pitchFamily="18" charset="0"/>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 xmlns:a16="http://schemas.microsoft.com/office/drawing/2014/main" id="{B2407095-62B6-40B4-B642-213DEFCFE007}"/>
              </a:ext>
            </a:extLst>
          </p:cNvPr>
          <p:cNvSpPr/>
          <p:nvPr/>
        </p:nvSpPr>
        <p:spPr>
          <a:xfrm>
            <a:off x="749922" y="1655270"/>
            <a:ext cx="7638160"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just"/>
            <a:r>
              <a:rPr lang="en-US" sz="2800" smtClean="0">
                <a:latin typeface="Times New Roman" pitchFamily="18" charset="0"/>
                <a:cs typeface="Times New Roman" pitchFamily="18" charset="0"/>
              </a:rPr>
              <a:t>Việc giữ chữ tín đã đem lại điều gì cho công ty ở Nhật Bản?</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3186944607"/>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 xmlns:a16="http://schemas.microsoft.com/office/drawing/2014/main"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272292"/>
            <a:ext cx="8707772" cy="4585458"/>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68731" y="400220"/>
            <a:ext cx="8628077" cy="445753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2" y="551538"/>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7991" y="595267"/>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595267"/>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65910" y="572084"/>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40271" y="5515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6257665" y="872167"/>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63204" y="93496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51544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Yêu cầu: </a:t>
            </a:r>
            <a:r>
              <a:rPr lang="en-US" i="1" smtClean="0">
                <a:latin typeface="Times New Roman" pitchFamily="18" charset="0"/>
                <a:cs typeface="Times New Roman" pitchFamily="18" charset="0"/>
              </a:rPr>
              <a:t> Em hãy đọc các trường hợp dưới đây và trả lời câu hỏi:</a:t>
            </a:r>
            <a:endParaRPr lang="vi-VN">
              <a:latin typeface="Times New Roman" pitchFamily="18" charset="0"/>
              <a:cs typeface="Times New Roman" pitchFamily="18" charset="0"/>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19" name="Hộp Văn bản 32">
            <a:extLst>
              <a:ext uri="{FF2B5EF4-FFF2-40B4-BE49-F238E27FC236}">
                <a16:creationId xmlns="" xmlns:a16="http://schemas.microsoft.com/office/drawing/2014/main" id="{D92A4F44-1DBF-4881-9E17-6DEB4C151A78}"/>
              </a:ext>
            </a:extLst>
          </p:cNvPr>
          <p:cNvSpPr txBox="1"/>
          <p:nvPr/>
        </p:nvSpPr>
        <p:spPr>
          <a:xfrm>
            <a:off x="838200" y="1809750"/>
            <a:ext cx="7535412" cy="2285241"/>
          </a:xfrm>
          <a:prstGeom prst="rect">
            <a:avLst/>
          </a:prstGeom>
          <a:noFill/>
        </p:spPr>
        <p:txBody>
          <a:bodyPr wrap="square" lIns="68580" tIns="34290" rIns="68580" bIns="34290" rtlCol="0">
            <a:spAutoFit/>
          </a:bodyPr>
          <a:lstStyle/>
          <a:p>
            <a:pPr algn="just"/>
            <a:r>
              <a:rPr lang="en-US" sz="2400">
                <a:latin typeface="Times New Roman" pitchFamily="18" charset="0"/>
                <a:cs typeface="Times New Roman" pitchFamily="18" charset="0"/>
              </a:rPr>
              <a:t>2</a:t>
            </a:r>
            <a:r>
              <a:rPr lang="en-US" sz="2400" smtClean="0">
                <a:latin typeface="Times New Roman" pitchFamily="18" charset="0"/>
                <a:cs typeface="Times New Roman" pitchFamily="18" charset="0"/>
              </a:rPr>
              <a:t>/ 	Một số học sinh có thói quen vay tiền, mượn đồ của bạn rồi “quên” không trả; hứa rất nhiều rồi lại quên ngay lời đã hứa, kí cam kết với nhà trường rồi lại vi phạm cam kết; … Những điều đó dần làm mất niềm tin của thầy cô, bạn bè gây ảnh hưởng xấu đến các mối quan hệ. Người thất tín rất khó thành công trong công việc và cuộc sống.</a:t>
            </a:r>
          </a:p>
        </p:txBody>
      </p:sp>
    </p:spTree>
    <p:extLst>
      <p:ext uri="{BB962C8B-B14F-4D97-AF65-F5344CB8AC3E}">
        <p14:creationId xmlns:p14="http://schemas.microsoft.com/office/powerpoint/2010/main" val="798179331"/>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 xmlns:a16="http://schemas.microsoft.com/office/drawing/2014/main"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Câu hỏi:</a:t>
            </a:r>
            <a:endParaRPr lang="vi-VN">
              <a:latin typeface="Times New Roman" pitchFamily="18" charset="0"/>
              <a:cs typeface="Times New Roman" pitchFamily="18" charset="0"/>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 xmlns:a16="http://schemas.microsoft.com/office/drawing/2014/main" id="{B2407095-62B6-40B4-B642-213DEFCFE007}"/>
              </a:ext>
            </a:extLst>
          </p:cNvPr>
          <p:cNvSpPr/>
          <p:nvPr/>
        </p:nvSpPr>
        <p:spPr>
          <a:xfrm>
            <a:off x="902322" y="1655270"/>
            <a:ext cx="7403478"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just"/>
            <a:r>
              <a:rPr lang="en-US" sz="2800" smtClean="0">
                <a:latin typeface="Times New Roman" pitchFamily="18" charset="0"/>
                <a:cs typeface="Times New Roman" pitchFamily="18" charset="0"/>
              </a:rPr>
              <a:t>Hãy nêu hậu quả của việc không giữ chữ tín. Vì sao chúng ta cần giữ chữ tín?</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2321140256"/>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 xmlns:a16="http://schemas.microsoft.com/office/drawing/2014/main"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Kết luận:</a:t>
            </a:r>
            <a:endParaRPr lang="vi-VN">
              <a:latin typeface="Times New Roman" pitchFamily="18" charset="0"/>
              <a:cs typeface="Times New Roman" pitchFamily="18" charset="0"/>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 xmlns:a16="http://schemas.microsoft.com/office/drawing/2014/main" id="{B2407095-62B6-40B4-B642-213DEFCFE007}"/>
              </a:ext>
            </a:extLst>
          </p:cNvPr>
          <p:cNvSpPr/>
          <p:nvPr/>
        </p:nvSpPr>
        <p:spPr>
          <a:xfrm>
            <a:off x="838200" y="1655270"/>
            <a:ext cx="7467600"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just"/>
            <a:r>
              <a:rPr lang="en-US" sz="2800" smtClean="0">
                <a:latin typeface="Times New Roman" pitchFamily="18" charset="0"/>
                <a:cs typeface="Times New Roman" pitchFamily="18" charset="0"/>
              </a:rPr>
              <a:t>Người biết giữ chữ tín sẽ được mọi người tin tưởng, tôn trọng, hợp tác, dễ thành công hơn trong công việc, cuộc sống và góp phần làm cho các mối quan hệ xã hội trở nên tốt đẹp hơn.</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3415883376"/>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4573191" y="0"/>
            <a:ext cx="4400550" cy="51435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sp>
        <p:nvSpPr>
          <p:cNvPr id="4" name="任意多边形 11"/>
          <p:cNvSpPr/>
          <p:nvPr/>
        </p:nvSpPr>
        <p:spPr>
          <a:xfrm>
            <a:off x="171450" y="0"/>
            <a:ext cx="4400550" cy="51435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pic>
        <p:nvPicPr>
          <p:cNvPr id="75780" name="图片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14450" y="1857375"/>
            <a:ext cx="247411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1942334" y="848282"/>
            <a:ext cx="6030516" cy="762000"/>
          </a:xfrm>
          <a:prstGeom prst="rect">
            <a:avLst/>
          </a:prstGeom>
          <a:solidFill>
            <a:schemeClr val="accent4">
              <a:lumMod val="40000"/>
              <a:lumOff val="60000"/>
            </a:schemeClr>
          </a:solidFill>
        </p:spPr>
        <p:txBody>
          <a:bodyPr wrap="square" lIns="68580" tIns="34290" rIns="68580" bIns="34290">
            <a:spAutoFit/>
          </a:bodyPr>
          <a:lstStyle/>
          <a:p>
            <a:pPr algn="ctr" defTabSz="685800">
              <a:defRPr/>
            </a:pPr>
            <a:r>
              <a:rPr lang="en-US" altLang="zh-CN" sz="4500" b="1" i="1" spc="225" smtClean="0">
                <a:solidFill>
                  <a:prstClr val="white"/>
                </a:solidFill>
                <a:latin typeface="Times New Roman" pitchFamily="18" charset="0"/>
                <a:ea typeface="方正综艺简体" panose="02010601030101010101" pitchFamily="2" charset="-122"/>
                <a:cs typeface="Times New Roman" pitchFamily="18" charset="0"/>
              </a:rPr>
              <a:t>III. Luyện tập</a:t>
            </a:r>
            <a:endParaRPr lang="zh-CN" altLang="en-US" sz="4500" b="1" i="1" spc="225"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4440142" y="75351"/>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8" name="五角星 5"/>
          <p:cNvSpPr/>
          <p:nvPr/>
        </p:nvSpPr>
        <p:spPr>
          <a:xfrm rot="21380687">
            <a:off x="8143859" y="292854"/>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9" name="图片 8" descr="6fc417983c9675ce1b60e983870aeb8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0" y="3233737"/>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flipH="1">
            <a:off x="-309652" y="-51785"/>
            <a:ext cx="2015470" cy="1922225"/>
          </a:xfrm>
          <a:prstGeom prst="rect">
            <a:avLst/>
          </a:prstGeom>
        </p:spPr>
      </p:pic>
    </p:spTree>
    <p:extLst>
      <p:ext uri="{BB962C8B-B14F-4D97-AF65-F5344CB8AC3E}">
        <p14:creationId xmlns:p14="http://schemas.microsoft.com/office/powerpoint/2010/main" val="1088787408"/>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8" presetClass="emph" presetSubtype="0" repeatCount="2000" fill="hold" grpId="1" nodeType="withEffect">
                                  <p:stCondLst>
                                    <p:cond delay="0"/>
                                  </p:stCondLst>
                                  <p:childTnLst>
                                    <p:animRot by="21600000">
                                      <p:cBhvr>
                                        <p:cTn id="14" dur="3500" fill="hold"/>
                                        <p:tgtEl>
                                          <p:spTgt spid="7"/>
                                        </p:tgtEl>
                                        <p:attrNameLst>
                                          <p:attrName>r</p:attrName>
                                        </p:attrNameLst>
                                      </p:cBhvr>
                                    </p:animRot>
                                  </p:childTnLst>
                                </p:cTn>
                              </p:par>
                              <p:par>
                                <p:cTn id="15" presetID="6" presetClass="emph" presetSubtype="0" repeatCount="2000" autoRev="1" fill="hold" grpId="1" nodeType="withEffect">
                                  <p:stCondLst>
                                    <p:cond delay="0"/>
                                  </p:stCondLst>
                                  <p:childTnLst>
                                    <p:animScale>
                                      <p:cBhvr>
                                        <p:cTn id="16" dur="2000" fill="hold"/>
                                        <p:tgtEl>
                                          <p:spTgt spid="8"/>
                                        </p:tgtEl>
                                      </p:cBhvr>
                                      <p:by x="150000" y="150000"/>
                                    </p:animScale>
                                  </p:childTnLst>
                                </p:cTn>
                              </p:par>
                            </p:childTnLst>
                          </p:cTn>
                        </p:par>
                        <p:par>
                          <p:cTn id="17" fill="hold">
                            <p:stCondLst>
                              <p:cond delay="8000"/>
                            </p:stCondLst>
                            <p:childTnLst>
                              <p:par>
                                <p:cTn id="18" presetID="3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900" decel="100000" fill="hold"/>
                                        <p:tgtEl>
                                          <p:spTgt spid="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Hình nền PowerPoint học tập đẹp nhất">
            <a:extLst>
              <a:ext uri="{FF2B5EF4-FFF2-40B4-BE49-F238E27FC236}">
                <a16:creationId xmlns:a16="http://schemas.microsoft.com/office/drawing/2014/main" xmlns="" id="{12ABE9DD-CA39-412F-A052-476B5FC9D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xmlns=""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9" name="Hình chữ nhật: Góc Tròn 8">
            <a:extLst>
              <a:ext uri="{FF2B5EF4-FFF2-40B4-BE49-F238E27FC236}">
                <a16:creationId xmlns:a16="http://schemas.microsoft.com/office/drawing/2014/main" xmlns="" id="{64EB9EC5-AB99-4ECD-8468-8107BE322448}"/>
              </a:ext>
            </a:extLst>
          </p:cNvPr>
          <p:cNvSpPr/>
          <p:nvPr/>
        </p:nvSpPr>
        <p:spPr>
          <a:xfrm>
            <a:off x="247475" y="623046"/>
            <a:ext cx="8628077" cy="4051720"/>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dirty="0"/>
          </a:p>
        </p:txBody>
      </p:sp>
      <p:sp>
        <p:nvSpPr>
          <p:cNvPr id="6" name="Hộp Văn bản 5">
            <a:extLst>
              <a:ext uri="{FF2B5EF4-FFF2-40B4-BE49-F238E27FC236}">
                <a16:creationId xmlns:a16="http://schemas.microsoft.com/office/drawing/2014/main" xmlns="" id="{7A400CBA-80B4-46A6-B17F-AE4D259D6BFA}"/>
              </a:ext>
            </a:extLst>
          </p:cNvPr>
          <p:cNvSpPr txBox="1"/>
          <p:nvPr/>
        </p:nvSpPr>
        <p:spPr>
          <a:xfrm>
            <a:off x="402671" y="695239"/>
            <a:ext cx="1614357" cy="323165"/>
          </a:xfrm>
          <a:prstGeom prst="rect">
            <a:avLst/>
          </a:prstGeom>
          <a:noFill/>
        </p:spPr>
        <p:txBody>
          <a:bodyPr wrap="square" rtlCol="0">
            <a:spAutoFit/>
          </a:bodyPr>
          <a:lstStyle/>
          <a:p>
            <a:r>
              <a:rPr lang="en-US" sz="1500" dirty="0" err="1">
                <a:solidFill>
                  <a:schemeClr val="bg1"/>
                </a:solidFill>
                <a:latin typeface="Times New Roman" panose="02020603050405020304" pitchFamily="18" charset="0"/>
                <a:cs typeface="Times New Roman" panose="02020603050405020304" pitchFamily="18" charset="0"/>
              </a:rPr>
              <a:t>Tiến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trình</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dạy</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học</a:t>
            </a:r>
            <a:endParaRPr lang="vi-VN" sz="15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2C20FC1-FA2D-440E-B734-1C3357DC786F}"/>
              </a:ext>
            </a:extLst>
          </p:cNvPr>
          <p:cNvSpPr txBox="1"/>
          <p:nvPr/>
        </p:nvSpPr>
        <p:spPr>
          <a:xfrm>
            <a:off x="7062483" y="692576"/>
            <a:ext cx="936421" cy="553998"/>
          </a:xfrm>
          <a:prstGeom prst="rect">
            <a:avLst/>
          </a:prstGeom>
          <a:noFill/>
        </p:spPr>
        <p:txBody>
          <a:bodyPr wrap="square" rtlCol="0">
            <a:spAutoFit/>
          </a:bodyPr>
          <a:lstStyle/>
          <a:p>
            <a:r>
              <a:rPr lang="en-US" sz="1500" dirty="0" err="1">
                <a:solidFill>
                  <a:schemeClr val="bg1"/>
                </a:solidFill>
                <a:latin typeface="Times New Roman" panose="02020603050405020304" pitchFamily="18" charset="0"/>
                <a:cs typeface="Times New Roman" panose="02020603050405020304" pitchFamily="18" charset="0"/>
              </a:rPr>
              <a:t>Luyện</a:t>
            </a: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tập</a:t>
            </a:r>
            <a:endParaRPr lang="vi-VN" sz="15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E9057974-4BE0-4359-B247-3409561C4E18}"/>
              </a:ext>
            </a:extLst>
          </p:cNvPr>
          <p:cNvSpPr txBox="1"/>
          <p:nvPr/>
        </p:nvSpPr>
        <p:spPr>
          <a:xfrm>
            <a:off x="7938083" y="692576"/>
            <a:ext cx="899998" cy="553998"/>
          </a:xfrm>
          <a:prstGeom prst="rect">
            <a:avLst/>
          </a:prstGeom>
          <a:noFill/>
        </p:spPr>
        <p:txBody>
          <a:bodyPr wrap="square"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8BB4CCF2-7580-4F20-A1A8-A2A730D5C396}"/>
              </a:ext>
            </a:extLst>
          </p:cNvPr>
          <p:cNvSpPr txBox="1"/>
          <p:nvPr/>
        </p:nvSpPr>
        <p:spPr>
          <a:xfrm>
            <a:off x="6165910" y="692576"/>
            <a:ext cx="1004567" cy="323165"/>
          </a:xfrm>
          <a:prstGeom prst="rect">
            <a:avLst/>
          </a:prstGeom>
          <a:noFill/>
        </p:spPr>
        <p:txBody>
          <a:bodyPr wrap="square" rtlCol="0">
            <a:spAutoFit/>
          </a:bodyPr>
          <a:lstStyle/>
          <a:p>
            <a:r>
              <a:rPr lang="en-US" sz="1500" dirty="0" err="1">
                <a:solidFill>
                  <a:srgbClr val="B7B7B7"/>
                </a:solidFill>
                <a:latin typeface="Times New Roman" panose="02020603050405020304" pitchFamily="18" charset="0"/>
                <a:cs typeface="Times New Roman" panose="02020603050405020304" pitchFamily="18" charset="0"/>
              </a:rPr>
              <a:t>Khám</a:t>
            </a:r>
            <a:r>
              <a:rPr lang="en-US" sz="1500" dirty="0">
                <a:solidFill>
                  <a:srgbClr val="B7B7B7"/>
                </a:solidFill>
                <a:latin typeface="Times New Roman" panose="02020603050405020304" pitchFamily="18" charset="0"/>
                <a:cs typeface="Times New Roman" panose="02020603050405020304" pitchFamily="18" charset="0"/>
              </a:rPr>
              <a:t> </a:t>
            </a:r>
            <a:r>
              <a:rPr lang="en-US" sz="1500" dirty="0" err="1">
                <a:solidFill>
                  <a:srgbClr val="B7B7B7"/>
                </a:solidFill>
                <a:latin typeface="Times New Roman" panose="02020603050405020304" pitchFamily="18" charset="0"/>
                <a:cs typeface="Times New Roman" panose="02020603050405020304" pitchFamily="18" charset="0"/>
              </a:rPr>
              <a:t>phá</a:t>
            </a:r>
            <a:endParaRPr lang="vi-VN" sz="15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154A9734-C6B8-4EB5-889C-C42AC3E10AD5}"/>
              </a:ext>
            </a:extLst>
          </p:cNvPr>
          <p:cNvSpPr txBox="1"/>
          <p:nvPr/>
        </p:nvSpPr>
        <p:spPr>
          <a:xfrm>
            <a:off x="5414571" y="695239"/>
            <a:ext cx="797192" cy="323165"/>
          </a:xfrm>
          <a:prstGeom prst="rect">
            <a:avLst/>
          </a:prstGeom>
          <a:noFill/>
        </p:spPr>
        <p:txBody>
          <a:bodyPr wrap="square"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Mở</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xmlns="" id="{DDD3CDD5-068B-4BF9-B531-7914F1E87F20}"/>
              </a:ext>
            </a:extLst>
          </p:cNvPr>
          <p:cNvCxnSpPr>
            <a:cxnSpLocks/>
          </p:cNvCxnSpPr>
          <p:nvPr/>
        </p:nvCxnSpPr>
        <p:spPr>
          <a:xfrm>
            <a:off x="7124317" y="941153"/>
            <a:ext cx="81376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xmlns="" id="{5F88AD77-3019-4D81-ADB7-57D15FF57E14}"/>
              </a:ext>
            </a:extLst>
          </p:cNvPr>
          <p:cNvCxnSpPr>
            <a:cxnSpLocks/>
          </p:cNvCxnSpPr>
          <p:nvPr/>
        </p:nvCxnSpPr>
        <p:spPr>
          <a:xfrm>
            <a:off x="257961" y="1037301"/>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xmlns=""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sz="1350"/>
          </a:p>
        </p:txBody>
      </p:sp>
      <p:sp>
        <p:nvSpPr>
          <p:cNvPr id="33" name="Hộp Văn bản 32">
            <a:extLst>
              <a:ext uri="{FF2B5EF4-FFF2-40B4-BE49-F238E27FC236}">
                <a16:creationId xmlns:a16="http://schemas.microsoft.com/office/drawing/2014/main" xmlns="" id="{D92A4F44-1DBF-4881-9E17-6DEB4C151A78}"/>
              </a:ext>
            </a:extLst>
          </p:cNvPr>
          <p:cNvSpPr txBox="1"/>
          <p:nvPr/>
        </p:nvSpPr>
        <p:spPr>
          <a:xfrm>
            <a:off x="679509" y="1148097"/>
            <a:ext cx="8086359" cy="553998"/>
          </a:xfrm>
          <a:prstGeom prst="rect">
            <a:avLst/>
          </a:prstGeom>
          <a:noFill/>
        </p:spPr>
        <p:txBody>
          <a:bodyPr wrap="square" rtlCol="0">
            <a:spAutoFit/>
          </a:bodyPr>
          <a:lstStyle/>
          <a:p>
            <a:r>
              <a:rPr lang="vi-VN" sz="1500" b="1" dirty="0">
                <a:solidFill>
                  <a:schemeClr val="bg1"/>
                </a:solidFill>
                <a:latin typeface="+mj-lt"/>
              </a:rPr>
              <a:t>Em </a:t>
            </a:r>
            <a:r>
              <a:rPr lang="vi-VN" sz="1500" b="1" dirty="0" err="1">
                <a:solidFill>
                  <a:schemeClr val="bg1"/>
                </a:solidFill>
                <a:latin typeface="+mj-lt"/>
              </a:rPr>
              <a:t>hãy</a:t>
            </a:r>
            <a:r>
              <a:rPr lang="vi-VN" sz="1500" b="1" dirty="0">
                <a:solidFill>
                  <a:schemeClr val="bg1"/>
                </a:solidFill>
                <a:latin typeface="+mj-lt"/>
              </a:rPr>
              <a:t> </a:t>
            </a:r>
            <a:r>
              <a:rPr lang="vi-VN" sz="1500" b="1" dirty="0" err="1">
                <a:solidFill>
                  <a:schemeClr val="bg1"/>
                </a:solidFill>
                <a:latin typeface="+mj-lt"/>
              </a:rPr>
              <a:t>tìm</a:t>
            </a:r>
            <a:r>
              <a:rPr lang="vi-VN" sz="1500" b="1" dirty="0">
                <a:solidFill>
                  <a:schemeClr val="bg1"/>
                </a:solidFill>
                <a:latin typeface="+mj-lt"/>
              </a:rPr>
              <a:t> </a:t>
            </a:r>
            <a:r>
              <a:rPr lang="vi-VN" sz="1500" b="1" dirty="0" err="1">
                <a:solidFill>
                  <a:schemeClr val="bg1"/>
                </a:solidFill>
                <a:latin typeface="+mj-lt"/>
              </a:rPr>
              <a:t>các</a:t>
            </a:r>
            <a:r>
              <a:rPr lang="vi-VN" sz="1500" b="1" dirty="0">
                <a:solidFill>
                  <a:schemeClr val="bg1"/>
                </a:solidFill>
                <a:latin typeface="+mj-lt"/>
              </a:rPr>
              <a:t> câu ca dao, </a:t>
            </a:r>
            <a:r>
              <a:rPr lang="vi-VN" sz="1500" b="1" dirty="0" err="1">
                <a:solidFill>
                  <a:schemeClr val="bg1"/>
                </a:solidFill>
                <a:latin typeface="+mj-lt"/>
              </a:rPr>
              <a:t>tục</a:t>
            </a:r>
            <a:r>
              <a:rPr lang="vi-VN" sz="1500" b="1" dirty="0">
                <a:solidFill>
                  <a:schemeClr val="bg1"/>
                </a:solidFill>
                <a:latin typeface="+mj-lt"/>
              </a:rPr>
              <a:t> </a:t>
            </a:r>
            <a:r>
              <a:rPr lang="vi-VN" sz="1500" b="1" dirty="0" err="1">
                <a:solidFill>
                  <a:schemeClr val="bg1"/>
                </a:solidFill>
                <a:latin typeface="+mj-lt"/>
              </a:rPr>
              <a:t>ngữ</a:t>
            </a:r>
            <a:r>
              <a:rPr lang="vi-VN" sz="1500" b="1" dirty="0">
                <a:solidFill>
                  <a:schemeClr val="bg1"/>
                </a:solidFill>
                <a:latin typeface="+mj-lt"/>
              </a:rPr>
              <a:t>, </a:t>
            </a:r>
            <a:r>
              <a:rPr lang="vi-VN" sz="1500" b="1" dirty="0" err="1">
                <a:solidFill>
                  <a:schemeClr val="bg1"/>
                </a:solidFill>
                <a:latin typeface="+mj-lt"/>
              </a:rPr>
              <a:t>thành</a:t>
            </a:r>
            <a:r>
              <a:rPr lang="vi-VN" sz="1500" b="1" dirty="0">
                <a:solidFill>
                  <a:schemeClr val="bg1"/>
                </a:solidFill>
                <a:latin typeface="+mj-lt"/>
              </a:rPr>
              <a:t> </a:t>
            </a:r>
            <a:r>
              <a:rPr lang="vi-VN" sz="1500" b="1" dirty="0" err="1">
                <a:solidFill>
                  <a:schemeClr val="bg1"/>
                </a:solidFill>
                <a:latin typeface="+mj-lt"/>
              </a:rPr>
              <a:t>ngữ</a:t>
            </a:r>
            <a:r>
              <a:rPr lang="vi-VN" sz="1500" b="1" dirty="0">
                <a:solidFill>
                  <a:schemeClr val="bg1"/>
                </a:solidFill>
                <a:latin typeface="+mj-lt"/>
              </a:rPr>
              <a:t> </a:t>
            </a:r>
            <a:r>
              <a:rPr lang="vi-VN" sz="1500" b="1" dirty="0" err="1">
                <a:solidFill>
                  <a:schemeClr val="bg1"/>
                </a:solidFill>
                <a:latin typeface="+mj-lt"/>
              </a:rPr>
              <a:t>về</a:t>
            </a:r>
            <a:r>
              <a:rPr lang="vi-VN" sz="1500" b="1" dirty="0">
                <a:solidFill>
                  <a:schemeClr val="bg1"/>
                </a:solidFill>
                <a:latin typeface="+mj-lt"/>
              </a:rPr>
              <a:t> </a:t>
            </a:r>
            <a:r>
              <a:rPr lang="vi-VN" sz="1500" b="1" dirty="0" err="1">
                <a:solidFill>
                  <a:schemeClr val="bg1"/>
                </a:solidFill>
                <a:latin typeface="+mj-lt"/>
              </a:rPr>
              <a:t>chữ</a:t>
            </a:r>
            <a:r>
              <a:rPr lang="vi-VN" sz="1500" b="1" dirty="0">
                <a:solidFill>
                  <a:schemeClr val="bg1"/>
                </a:solidFill>
                <a:latin typeface="+mj-lt"/>
              </a:rPr>
              <a:t> </a:t>
            </a:r>
            <a:r>
              <a:rPr lang="vi-VN" sz="1500" b="1" dirty="0" err="1">
                <a:solidFill>
                  <a:schemeClr val="bg1"/>
                </a:solidFill>
                <a:latin typeface="+mj-lt"/>
              </a:rPr>
              <a:t>tín</a:t>
            </a:r>
            <a:r>
              <a:rPr lang="vi-VN" sz="1500" b="1" dirty="0">
                <a:solidFill>
                  <a:schemeClr val="bg1"/>
                </a:solidFill>
                <a:latin typeface="+mj-lt"/>
              </a:rPr>
              <a:t> tương </a:t>
            </a:r>
            <a:r>
              <a:rPr lang="vi-VN" sz="1500" b="1" dirty="0" err="1">
                <a:solidFill>
                  <a:schemeClr val="bg1"/>
                </a:solidFill>
                <a:latin typeface="+mj-lt"/>
              </a:rPr>
              <a:t>ứng</a:t>
            </a:r>
            <a:r>
              <a:rPr lang="vi-VN" sz="1500" b="1" dirty="0">
                <a:solidFill>
                  <a:schemeClr val="bg1"/>
                </a:solidFill>
                <a:latin typeface="+mj-lt"/>
              </a:rPr>
              <a:t> </a:t>
            </a:r>
            <a:r>
              <a:rPr lang="vi-VN" sz="1500" b="1" dirty="0" err="1">
                <a:solidFill>
                  <a:schemeClr val="bg1"/>
                </a:solidFill>
                <a:latin typeface="+mj-lt"/>
              </a:rPr>
              <a:t>với</a:t>
            </a:r>
            <a:r>
              <a:rPr lang="vi-VN" sz="1500" b="1" dirty="0">
                <a:solidFill>
                  <a:schemeClr val="bg1"/>
                </a:solidFill>
                <a:latin typeface="+mj-lt"/>
              </a:rPr>
              <a:t> </a:t>
            </a:r>
            <a:r>
              <a:rPr lang="vi-VN" sz="1500" b="1" dirty="0" err="1">
                <a:solidFill>
                  <a:schemeClr val="bg1"/>
                </a:solidFill>
                <a:latin typeface="+mj-lt"/>
              </a:rPr>
              <a:t>các</a:t>
            </a:r>
            <a:r>
              <a:rPr lang="vi-VN" sz="1500" b="1" dirty="0">
                <a:solidFill>
                  <a:schemeClr val="bg1"/>
                </a:solidFill>
                <a:latin typeface="+mj-lt"/>
              </a:rPr>
              <a:t> </a:t>
            </a:r>
            <a:r>
              <a:rPr lang="vi-VN" sz="1500" b="1" dirty="0" err="1">
                <a:solidFill>
                  <a:schemeClr val="bg1"/>
                </a:solidFill>
                <a:latin typeface="+mj-lt"/>
              </a:rPr>
              <a:t>bức</a:t>
            </a:r>
            <a:r>
              <a:rPr lang="vi-VN" sz="1500" b="1" dirty="0">
                <a:solidFill>
                  <a:schemeClr val="bg1"/>
                </a:solidFill>
                <a:latin typeface="+mj-lt"/>
              </a:rPr>
              <a:t> tranh sau </a:t>
            </a:r>
            <a:r>
              <a:rPr lang="vi-VN" sz="1500" b="1" dirty="0" err="1">
                <a:solidFill>
                  <a:schemeClr val="bg1"/>
                </a:solidFill>
                <a:latin typeface="+mj-lt"/>
              </a:rPr>
              <a:t>và</a:t>
            </a:r>
            <a:r>
              <a:rPr lang="vi-VN" sz="1500" b="1" dirty="0">
                <a:solidFill>
                  <a:schemeClr val="bg1"/>
                </a:solidFill>
                <a:latin typeface="+mj-lt"/>
              </a:rPr>
              <a:t> </a:t>
            </a:r>
            <a:r>
              <a:rPr lang="vi-VN" sz="1500" b="1" dirty="0" err="1">
                <a:solidFill>
                  <a:schemeClr val="bg1"/>
                </a:solidFill>
                <a:latin typeface="+mj-lt"/>
              </a:rPr>
              <a:t>rút</a:t>
            </a:r>
            <a:r>
              <a:rPr lang="vi-VN" sz="1500" b="1" dirty="0">
                <a:solidFill>
                  <a:schemeClr val="bg1"/>
                </a:solidFill>
                <a:latin typeface="+mj-lt"/>
              </a:rPr>
              <a:t> ra ý </a:t>
            </a:r>
            <a:r>
              <a:rPr lang="vi-VN" sz="1500" b="1" dirty="0" err="1">
                <a:solidFill>
                  <a:schemeClr val="bg1"/>
                </a:solidFill>
                <a:latin typeface="+mj-lt"/>
              </a:rPr>
              <a:t>nghĩa</a:t>
            </a:r>
            <a:r>
              <a:rPr lang="vi-VN" sz="1500" b="1" dirty="0">
                <a:solidFill>
                  <a:schemeClr val="bg1"/>
                </a:solidFill>
                <a:latin typeface="+mj-lt"/>
              </a:rPr>
              <a:t>.</a:t>
            </a:r>
          </a:p>
        </p:txBody>
      </p:sp>
      <p:grpSp>
        <p:nvGrpSpPr>
          <p:cNvPr id="37" name="Nhóm 36">
            <a:extLst>
              <a:ext uri="{FF2B5EF4-FFF2-40B4-BE49-F238E27FC236}">
                <a16:creationId xmlns:a16="http://schemas.microsoft.com/office/drawing/2014/main" xmlns="" id="{DF6696A3-1C78-4541-A5E6-7A5B55F5DD4D}"/>
              </a:ext>
            </a:extLst>
          </p:cNvPr>
          <p:cNvGrpSpPr/>
          <p:nvPr/>
        </p:nvGrpSpPr>
        <p:grpSpPr>
          <a:xfrm>
            <a:off x="378132" y="1248967"/>
            <a:ext cx="301377" cy="301377"/>
            <a:chOff x="504176" y="1510518"/>
            <a:chExt cx="401836" cy="401836"/>
          </a:xfrm>
        </p:grpSpPr>
        <p:sp>
          <p:nvSpPr>
            <p:cNvPr id="36" name="Hình chữ nhật 35">
              <a:extLst>
                <a:ext uri="{FF2B5EF4-FFF2-40B4-BE49-F238E27FC236}">
                  <a16:creationId xmlns:a16="http://schemas.microsoft.com/office/drawing/2014/main" xmlns=""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sz="1350" dirty="0"/>
            </a:p>
          </p:txBody>
        </p:sp>
        <p:pic>
          <p:nvPicPr>
            <p:cNvPr id="35" name="Đồ họa 34" descr="Dấu hỏi">
              <a:extLst>
                <a:ext uri="{FF2B5EF4-FFF2-40B4-BE49-F238E27FC236}">
                  <a16:creationId xmlns:a16="http://schemas.microsoft.com/office/drawing/2014/main" xmlns="" id="{32BB0388-5E54-4D4A-B184-93139FE4DE6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pic>
        <p:nvPicPr>
          <p:cNvPr id="3" name="Hình ảnh 2" descr="Ảnh có chứa văn bản&#10;&#10;Mô tả được tạo tự động">
            <a:extLst>
              <a:ext uri="{FF2B5EF4-FFF2-40B4-BE49-F238E27FC236}">
                <a16:creationId xmlns:a16="http://schemas.microsoft.com/office/drawing/2014/main" xmlns="" id="{BB01E005-7EC8-4985-8E04-DE165AACA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99" y="1872020"/>
            <a:ext cx="2855166" cy="2024741"/>
          </a:xfrm>
          <a:prstGeom prst="rect">
            <a:avLst/>
          </a:prstGeom>
        </p:spPr>
      </p:pic>
      <p:pic>
        <p:nvPicPr>
          <p:cNvPr id="5" name="Hình ảnh 4" descr="Ảnh có chứa văn bản&#10;&#10;Mô tả được tạo tự động">
            <a:extLst>
              <a:ext uri="{FF2B5EF4-FFF2-40B4-BE49-F238E27FC236}">
                <a16:creationId xmlns:a16="http://schemas.microsoft.com/office/drawing/2014/main" xmlns="" id="{DE782A2D-B270-4A5C-B97C-D30069187E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0289" y="1872020"/>
            <a:ext cx="2842310" cy="2024741"/>
          </a:xfrm>
          <a:prstGeom prst="rect">
            <a:avLst/>
          </a:prstGeom>
        </p:spPr>
      </p:pic>
      <p:pic>
        <p:nvPicPr>
          <p:cNvPr id="8" name="Hình ảnh 7" descr="Ảnh có chứa văn bản&#10;&#10;Mô tả được tạo tự động">
            <a:extLst>
              <a:ext uri="{FF2B5EF4-FFF2-40B4-BE49-F238E27FC236}">
                <a16:creationId xmlns:a16="http://schemas.microsoft.com/office/drawing/2014/main" xmlns="" id="{2DFB18E0-0B4F-447D-B847-CF04AAC80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2599" y="1875739"/>
            <a:ext cx="2663269" cy="2023793"/>
          </a:xfrm>
          <a:prstGeom prst="rect">
            <a:avLst/>
          </a:prstGeom>
        </p:spPr>
      </p:pic>
    </p:spTree>
    <p:extLst>
      <p:ext uri="{BB962C8B-B14F-4D97-AF65-F5344CB8AC3E}">
        <p14:creationId xmlns:p14="http://schemas.microsoft.com/office/powerpoint/2010/main" val="1368124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par>
                                <p:cTn id="21" presetID="3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1000" fill="hold"/>
                                        <p:tgtEl>
                                          <p:spTgt spid="33"/>
                                        </p:tgtEl>
                                        <p:attrNameLst>
                                          <p:attrName>ppt_w</p:attrName>
                                        </p:attrNameLst>
                                      </p:cBhvr>
                                      <p:tavLst>
                                        <p:tav tm="0">
                                          <p:val>
                                            <p:fltVal val="0"/>
                                          </p:val>
                                        </p:tav>
                                        <p:tav tm="100000">
                                          <p:val>
                                            <p:strVal val="#ppt_w"/>
                                          </p:val>
                                        </p:tav>
                                      </p:tavLst>
                                    </p:anim>
                                    <p:anim calcmode="lin" valueType="num">
                                      <p:cBhvr>
                                        <p:cTn id="24" dur="1000" fill="hold"/>
                                        <p:tgtEl>
                                          <p:spTgt spid="33"/>
                                        </p:tgtEl>
                                        <p:attrNameLst>
                                          <p:attrName>ppt_h</p:attrName>
                                        </p:attrNameLst>
                                      </p:cBhvr>
                                      <p:tavLst>
                                        <p:tav tm="0">
                                          <p:val>
                                            <p:fltVal val="0"/>
                                          </p:val>
                                        </p:tav>
                                        <p:tav tm="100000">
                                          <p:val>
                                            <p:strVal val="#ppt_h"/>
                                          </p:val>
                                        </p:tav>
                                      </p:tavLst>
                                    </p:anim>
                                    <p:anim calcmode="lin" valueType="num">
                                      <p:cBhvr>
                                        <p:cTn id="25" dur="1000" fill="hold"/>
                                        <p:tgtEl>
                                          <p:spTgt spid="33"/>
                                        </p:tgtEl>
                                        <p:attrNameLst>
                                          <p:attrName>style.rotation</p:attrName>
                                        </p:attrNameLst>
                                      </p:cBhvr>
                                      <p:tavLst>
                                        <p:tav tm="0">
                                          <p:val>
                                            <p:fltVal val="90"/>
                                          </p:val>
                                        </p:tav>
                                        <p:tav tm="100000">
                                          <p:val>
                                            <p:fltVal val="0"/>
                                          </p:val>
                                        </p:tav>
                                      </p:tavLst>
                                    </p:anim>
                                    <p:animEffect transition="in" filter="fade">
                                      <p:cBhvr>
                                        <p:cTn id="26" dur="10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par>
                                <p:cTn id="32" presetID="6" presetClass="entr" presetSubtype="16"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 xmlns:a16="http://schemas.microsoft.com/office/drawing/2014/main"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chemeClr val="tx1"/>
              </a:solidFill>
            </a:endParaRPr>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solidFill>
                <a:schemeClr val="tx1"/>
              </a:solidFill>
              <a:latin typeface="+mj-lt"/>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Tiến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dạy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vi-VN" sz="15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accent6">
                    <a:lumMod val="75000"/>
                  </a:schemeClr>
                </a:solidFill>
                <a:latin typeface="Times New Roman" panose="02020603050405020304" pitchFamily="18" charset="0"/>
                <a:cs typeface="Times New Roman" panose="02020603050405020304" pitchFamily="18" charset="0"/>
              </a:rPr>
              <a:t>Luyện</a:t>
            </a:r>
            <a:r>
              <a:rPr lang="en-US" sz="1500" dirty="0">
                <a:solidFill>
                  <a:schemeClr val="accent6">
                    <a:lumMod val="75000"/>
                  </a:schemeClr>
                </a:solidFill>
                <a:latin typeface="Times New Roman" panose="02020603050405020304" pitchFamily="18" charset="0"/>
                <a:cs typeface="Times New Roman" panose="02020603050405020304" pitchFamily="18" charset="0"/>
              </a:rPr>
              <a:t> </a:t>
            </a:r>
            <a:r>
              <a:rPr lang="en-US" sz="1500" dirty="0" err="1">
                <a:solidFill>
                  <a:schemeClr val="accent6">
                    <a:lumMod val="75000"/>
                  </a:schemeClr>
                </a:solidFill>
                <a:latin typeface="Times New Roman" panose="02020603050405020304" pitchFamily="18" charset="0"/>
                <a:cs typeface="Times New Roman" panose="02020603050405020304" pitchFamily="18" charset="0"/>
              </a:rPr>
              <a:t>tập</a:t>
            </a:r>
            <a:endParaRPr lang="vi-VN" sz="1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Vận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dụng</a:t>
            </a:r>
            <a:endParaRPr lang="vi-VN" sz="15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Khám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phá</a:t>
            </a:r>
            <a:endParaRPr lang="vi-VN" sz="15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latin typeface="Times New Roman" panose="02020603050405020304" pitchFamily="18" charset="0"/>
                <a:cs typeface="Times New Roman" panose="02020603050405020304" pitchFamily="18" charset="0"/>
              </a:rPr>
              <a:t>Khởi động</a:t>
            </a:r>
            <a:endParaRPr lang="vi-VN" sz="1500" dirty="0">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7169266"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Bài tập 1:</a:t>
            </a:r>
            <a:endParaRPr lang="vi-VN">
              <a:latin typeface="Times New Roman" pitchFamily="18" charset="0"/>
              <a:cs typeface="Times New Roman" pitchFamily="18" charset="0"/>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solidFill>
                  <a:schemeClr val="tx1"/>
                </a:solidFill>
              </a:endParaRPr>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 xmlns:a16="http://schemas.microsoft.com/office/drawing/2014/main" id="{B2407095-62B6-40B4-B642-213DEFCFE007}"/>
              </a:ext>
            </a:extLst>
          </p:cNvPr>
          <p:cNvSpPr/>
          <p:nvPr/>
        </p:nvSpPr>
        <p:spPr>
          <a:xfrm>
            <a:off x="902322" y="1655270"/>
            <a:ext cx="7327278"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just"/>
            <a:r>
              <a:rPr lang="en-US" sz="2800" smtClean="0">
                <a:solidFill>
                  <a:schemeClr val="tx1"/>
                </a:solidFill>
                <a:latin typeface="Times New Roman" pitchFamily="18" charset="0"/>
                <a:cs typeface="Times New Roman" pitchFamily="18" charset="0"/>
              </a:rPr>
              <a:t>Tìm những câu ca dao, tục ngữ nói về việc giữ chữ tín và rút ra ý nghĩa từ những câu ca dao, tục ngữ đó.</a:t>
            </a:r>
            <a:endParaRPr lang="vi-VN" sz="28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531571498"/>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 xmlns:a16="http://schemas.microsoft.com/office/drawing/2014/main"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169113"/>
            <a:ext cx="8707772" cy="49172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chemeClr val="tx1"/>
              </a:solidFill>
            </a:endParaRPr>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21770" y="285749"/>
            <a:ext cx="8628077" cy="4764837"/>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solidFill>
                <a:schemeClr val="tx1"/>
              </a:solidFill>
              <a:latin typeface="+mj-lt"/>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2" y="530992"/>
            <a:ext cx="161435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Tiến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dạy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vi-VN" sz="15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2483" y="514350"/>
            <a:ext cx="936421" cy="300083"/>
          </a:xfrm>
          <a:prstGeom prst="rect">
            <a:avLst/>
          </a:prstGeom>
          <a:noFill/>
        </p:spPr>
        <p:txBody>
          <a:bodyPr wrap="square" lIns="68580" tIns="34290" rIns="68580" bIns="34290" rtlCol="0">
            <a:spAutoFit/>
          </a:bodyPr>
          <a:lstStyle/>
          <a:p>
            <a:r>
              <a:rPr lang="en-US" sz="1500" dirty="0" err="1">
                <a:solidFill>
                  <a:schemeClr val="accent6">
                    <a:lumMod val="75000"/>
                  </a:schemeClr>
                </a:solidFill>
                <a:latin typeface="Times New Roman" panose="02020603050405020304" pitchFamily="18" charset="0"/>
                <a:cs typeface="Times New Roman" panose="02020603050405020304" pitchFamily="18" charset="0"/>
              </a:rPr>
              <a:t>Luyện</a:t>
            </a:r>
            <a:r>
              <a:rPr lang="en-US" sz="1500" dirty="0">
                <a:solidFill>
                  <a:schemeClr val="accent6">
                    <a:lumMod val="75000"/>
                  </a:schemeClr>
                </a:solidFill>
                <a:latin typeface="Times New Roman" panose="02020603050405020304" pitchFamily="18" charset="0"/>
                <a:cs typeface="Times New Roman" panose="02020603050405020304" pitchFamily="18" charset="0"/>
              </a:rPr>
              <a:t> </a:t>
            </a:r>
            <a:r>
              <a:rPr lang="en-US" sz="1500" dirty="0" err="1">
                <a:solidFill>
                  <a:schemeClr val="accent6">
                    <a:lumMod val="75000"/>
                  </a:schemeClr>
                </a:solidFill>
                <a:latin typeface="Times New Roman" panose="02020603050405020304" pitchFamily="18" charset="0"/>
                <a:cs typeface="Times New Roman" panose="02020603050405020304" pitchFamily="18" charset="0"/>
              </a:rPr>
              <a:t>tập</a:t>
            </a:r>
            <a:endParaRPr lang="vi-VN" sz="1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514350"/>
            <a:ext cx="899998"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Vận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dụng</a:t>
            </a:r>
            <a:endParaRPr lang="vi-VN" sz="15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49092" y="519067"/>
            <a:ext cx="100456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Khám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phá</a:t>
            </a:r>
            <a:endParaRPr lang="vi-VN" sz="15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18237" y="519068"/>
            <a:ext cx="1039428" cy="300082"/>
          </a:xfrm>
          <a:prstGeom prst="rect">
            <a:avLst/>
          </a:prstGeom>
          <a:noFill/>
        </p:spPr>
        <p:txBody>
          <a:bodyPr wrap="square" lIns="68580" tIns="34290" rIns="68580" bIns="34290" rtlCol="0">
            <a:spAutoFit/>
          </a:bodyPr>
          <a:lstStyle/>
          <a:p>
            <a:r>
              <a:rPr lang="en-US" sz="1500" smtClean="0">
                <a:latin typeface="Times New Roman" panose="02020603050405020304" pitchFamily="18" charset="0"/>
                <a:cs typeface="Times New Roman" panose="02020603050405020304" pitchFamily="18" charset="0"/>
              </a:rPr>
              <a:t>Khởi động</a:t>
            </a:r>
            <a:endParaRPr lang="vi-VN" sz="1500" dirty="0">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7086600" y="81915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63204" y="895350"/>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480259"/>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1148096"/>
            <a:ext cx="79310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Bài tập 2: Em đồng tình hay không đồng tình với ý kiến nào dưới đây? Vì sao?</a:t>
            </a:r>
            <a:endParaRPr lang="vi-VN">
              <a:latin typeface="Times New Roman" pitchFamily="18" charset="0"/>
              <a:cs typeface="Times New Roman" pitchFamily="18" charset="0"/>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solidFill>
                  <a:schemeClr val="tx1"/>
                </a:solidFill>
              </a:endParaRPr>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19" name="Hộp Văn bản 32">
            <a:extLst>
              <a:ext uri="{FF2B5EF4-FFF2-40B4-BE49-F238E27FC236}">
                <a16:creationId xmlns="" xmlns:a16="http://schemas.microsoft.com/office/drawing/2014/main" id="{D92A4F44-1DBF-4881-9E17-6DEB4C151A78}"/>
              </a:ext>
            </a:extLst>
          </p:cNvPr>
          <p:cNvSpPr txBox="1"/>
          <p:nvPr/>
        </p:nvSpPr>
        <p:spPr>
          <a:xfrm>
            <a:off x="402671" y="1657350"/>
            <a:ext cx="8207929" cy="3393237"/>
          </a:xfrm>
          <a:prstGeom prst="rect">
            <a:avLst/>
          </a:prstGeom>
          <a:noFill/>
        </p:spPr>
        <p:txBody>
          <a:bodyPr wrap="square" lIns="68580" tIns="34290" rIns="68580" bIns="34290" rtlCol="0">
            <a:spAutoFit/>
          </a:bodyPr>
          <a:lstStyle/>
          <a:p>
            <a:pPr marL="457200" indent="-457200" algn="just">
              <a:buAutoNum type="alphaLcParenR"/>
            </a:pPr>
            <a:r>
              <a:rPr lang="en-US" sz="2400" smtClean="0">
                <a:latin typeface="Times New Roman" pitchFamily="18" charset="0"/>
                <a:cs typeface="Times New Roman" pitchFamily="18" charset="0"/>
              </a:rPr>
              <a:t>Giữ chữ tín là coi trọng niềm tin của tất cả mọi người đối với mình.</a:t>
            </a:r>
          </a:p>
          <a:p>
            <a:pPr marL="457200" indent="-457200" algn="just">
              <a:buAutoNum type="alphaLcParenR"/>
            </a:pPr>
            <a:r>
              <a:rPr lang="en-US" sz="2400" smtClean="0">
                <a:latin typeface="Times New Roman" pitchFamily="18" charset="0"/>
                <a:cs typeface="Times New Roman" pitchFamily="18" charset="0"/>
              </a:rPr>
              <a:t>Làm tốt công việc như đã cam kết chính là giữ chữ tín.</a:t>
            </a:r>
          </a:p>
          <a:p>
            <a:pPr marL="457200" indent="-457200" algn="just">
              <a:buAutoNum type="alphaLcParenR"/>
            </a:pPr>
            <a:r>
              <a:rPr lang="en-US" sz="2400" smtClean="0">
                <a:latin typeface="Times New Roman" pitchFamily="18" charset="0"/>
                <a:cs typeface="Times New Roman" pitchFamily="18" charset="0"/>
              </a:rPr>
              <a:t>Để giữ chữ tín, cần phải thực hiện lời hứa trong bất kì hoàn cảnh nào, với bất kì đối tượng nào.</a:t>
            </a:r>
          </a:p>
          <a:p>
            <a:pPr marL="457200" indent="-457200" algn="just">
              <a:buAutoNum type="alphaLcParenR"/>
            </a:pPr>
            <a:r>
              <a:rPr lang="en-US" sz="2400" smtClean="0">
                <a:latin typeface="Times New Roman" pitchFamily="18" charset="0"/>
                <a:cs typeface="Times New Roman" pitchFamily="18" charset="0"/>
              </a:rPr>
              <a:t>Chỉ người lớn mới cần giữ chữ tín, trẻ con chưa cần phải giữ chữ tín.</a:t>
            </a:r>
          </a:p>
          <a:p>
            <a:pPr marL="457200" indent="-457200" algn="just">
              <a:buAutoNum type="alphaLcParenR"/>
            </a:pPr>
            <a:r>
              <a:rPr lang="en-US" sz="2400" smtClean="0">
                <a:latin typeface="Times New Roman" pitchFamily="18" charset="0"/>
                <a:cs typeface="Times New Roman" pitchFamily="18" charset="0"/>
              </a:rPr>
              <a:t>Người thất tín có thể được lợi trước mắt nhưng chịu thiệt hại lâu dài.</a:t>
            </a:r>
          </a:p>
        </p:txBody>
      </p:sp>
    </p:spTree>
    <p:extLst>
      <p:ext uri="{BB962C8B-B14F-4D97-AF65-F5344CB8AC3E}">
        <p14:creationId xmlns:p14="http://schemas.microsoft.com/office/powerpoint/2010/main" val="3583585154"/>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 xmlns:a16="http://schemas.microsoft.com/office/drawing/2014/main"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169113"/>
            <a:ext cx="8707772" cy="49172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chemeClr val="tx1"/>
              </a:solidFill>
            </a:endParaRPr>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21770" y="285749"/>
            <a:ext cx="8628077" cy="4764837"/>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solidFill>
                <a:schemeClr val="tx1"/>
              </a:solidFill>
              <a:latin typeface="+mj-lt"/>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2" y="530992"/>
            <a:ext cx="161435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Tiến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dạy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vi-VN" sz="15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2483" y="514350"/>
            <a:ext cx="936421" cy="300083"/>
          </a:xfrm>
          <a:prstGeom prst="rect">
            <a:avLst/>
          </a:prstGeom>
          <a:noFill/>
        </p:spPr>
        <p:txBody>
          <a:bodyPr wrap="square" lIns="68580" tIns="34290" rIns="68580" bIns="34290" rtlCol="0">
            <a:spAutoFit/>
          </a:bodyPr>
          <a:lstStyle/>
          <a:p>
            <a:r>
              <a:rPr lang="en-US" sz="1500" dirty="0" err="1">
                <a:solidFill>
                  <a:schemeClr val="accent6">
                    <a:lumMod val="75000"/>
                  </a:schemeClr>
                </a:solidFill>
                <a:latin typeface="Times New Roman" panose="02020603050405020304" pitchFamily="18" charset="0"/>
                <a:cs typeface="Times New Roman" panose="02020603050405020304" pitchFamily="18" charset="0"/>
              </a:rPr>
              <a:t>Luyện</a:t>
            </a:r>
            <a:r>
              <a:rPr lang="en-US" sz="1500" dirty="0">
                <a:solidFill>
                  <a:schemeClr val="accent6">
                    <a:lumMod val="75000"/>
                  </a:schemeClr>
                </a:solidFill>
                <a:latin typeface="Times New Roman" panose="02020603050405020304" pitchFamily="18" charset="0"/>
                <a:cs typeface="Times New Roman" panose="02020603050405020304" pitchFamily="18" charset="0"/>
              </a:rPr>
              <a:t> </a:t>
            </a:r>
            <a:r>
              <a:rPr lang="en-US" sz="1500" dirty="0" err="1">
                <a:solidFill>
                  <a:schemeClr val="accent6">
                    <a:lumMod val="75000"/>
                  </a:schemeClr>
                </a:solidFill>
                <a:latin typeface="Times New Roman" panose="02020603050405020304" pitchFamily="18" charset="0"/>
                <a:cs typeface="Times New Roman" panose="02020603050405020304" pitchFamily="18" charset="0"/>
              </a:rPr>
              <a:t>tập</a:t>
            </a:r>
            <a:endParaRPr lang="vi-VN" sz="1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514350"/>
            <a:ext cx="899998"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Vận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dụng</a:t>
            </a:r>
            <a:endParaRPr lang="vi-VN" sz="15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49092" y="519067"/>
            <a:ext cx="100456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Khám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phá</a:t>
            </a:r>
            <a:endParaRPr lang="vi-VN" sz="15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18237" y="519068"/>
            <a:ext cx="1039428" cy="300082"/>
          </a:xfrm>
          <a:prstGeom prst="rect">
            <a:avLst/>
          </a:prstGeom>
          <a:noFill/>
        </p:spPr>
        <p:txBody>
          <a:bodyPr wrap="square" lIns="68580" tIns="34290" rIns="68580" bIns="34290" rtlCol="0">
            <a:spAutoFit/>
          </a:bodyPr>
          <a:lstStyle/>
          <a:p>
            <a:r>
              <a:rPr lang="en-US" sz="1500" smtClean="0">
                <a:latin typeface="Times New Roman" panose="02020603050405020304" pitchFamily="18" charset="0"/>
                <a:cs typeface="Times New Roman" panose="02020603050405020304" pitchFamily="18" charset="0"/>
              </a:rPr>
              <a:t>Khởi động</a:t>
            </a:r>
            <a:endParaRPr lang="vi-VN" sz="1500" dirty="0">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7086600" y="81915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63204" y="895350"/>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480259"/>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971550"/>
            <a:ext cx="7931091" cy="623248"/>
          </a:xfrm>
          <a:prstGeom prst="rect">
            <a:avLst/>
          </a:prstGeom>
          <a:noFill/>
        </p:spPr>
        <p:txBody>
          <a:bodyPr wrap="square" lIns="68580" tIns="34290" rIns="68580" bIns="34290" rtlCol="0">
            <a:spAutoFit/>
          </a:bodyPr>
          <a:lstStyle/>
          <a:p>
            <a:pPr algn="just"/>
            <a:r>
              <a:rPr lang="en-US" b="1" smtClean="0">
                <a:latin typeface="Times New Roman" pitchFamily="18" charset="0"/>
                <a:cs typeface="Times New Roman" pitchFamily="18" charset="0"/>
              </a:rPr>
              <a:t>Bài tập 3: Trong các trường hợp dưới đây, hành vi nào thể hiện giữ chữ tín, hành vi nào thể hiện không giữ chữ tín?</a:t>
            </a:r>
            <a:endParaRPr lang="vi-VN">
              <a:latin typeface="Times New Roman" pitchFamily="18" charset="0"/>
              <a:cs typeface="Times New Roman" pitchFamily="18" charset="0"/>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051173"/>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solidFill>
                  <a:schemeClr val="tx1"/>
                </a:solidFill>
              </a:endParaRPr>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19" name="Hộp Văn bản 32">
            <a:extLst>
              <a:ext uri="{FF2B5EF4-FFF2-40B4-BE49-F238E27FC236}">
                <a16:creationId xmlns="" xmlns:a16="http://schemas.microsoft.com/office/drawing/2014/main" id="{D92A4F44-1DBF-4881-9E17-6DEB4C151A78}"/>
              </a:ext>
            </a:extLst>
          </p:cNvPr>
          <p:cNvSpPr txBox="1"/>
          <p:nvPr/>
        </p:nvSpPr>
        <p:spPr>
          <a:xfrm>
            <a:off x="402671" y="1581150"/>
            <a:ext cx="8207929" cy="3393237"/>
          </a:xfrm>
          <a:prstGeom prst="rect">
            <a:avLst/>
          </a:prstGeom>
          <a:noFill/>
        </p:spPr>
        <p:txBody>
          <a:bodyPr wrap="square" lIns="68580" tIns="34290" rIns="68580" bIns="34290" rtlCol="0">
            <a:spAutoFit/>
          </a:bodyPr>
          <a:lstStyle/>
          <a:p>
            <a:pPr marL="457200" indent="-457200" algn="just">
              <a:buAutoNum type="alphaLcParenR"/>
            </a:pPr>
            <a:r>
              <a:rPr lang="en-US" smtClean="0">
                <a:latin typeface="Times New Roman" pitchFamily="18" charset="0"/>
                <a:cs typeface="Times New Roman" pitchFamily="18" charset="0"/>
              </a:rPr>
              <a:t>H hẹn đi xem xiếc cùng P, nhưng do nhà có việc đột xuất nên không đi được. H gọi điện xin lỗi P và hẹn hôm khác sẽ đi.</a:t>
            </a:r>
          </a:p>
          <a:p>
            <a:pPr marL="457200" indent="-457200" algn="just">
              <a:buAutoNum type="alphaLcParenR"/>
            </a:pPr>
            <a:r>
              <a:rPr lang="en-US" smtClean="0">
                <a:latin typeface="Times New Roman" pitchFamily="18" charset="0"/>
                <a:cs typeface="Times New Roman" pitchFamily="18" charset="0"/>
              </a:rPr>
              <a:t>V hứa sẽ giúp D học tốt môn Tiếng Anh. Tuy bận rộn nhưng V vẫn sắp xếp thời gian để học cùng và hướng dẫn D. Chỉ sau một thời gian ngắn, trình độ Tiếng Anh của D đã tiến bộ.</a:t>
            </a:r>
          </a:p>
          <a:p>
            <a:pPr marL="457200" indent="-457200" algn="just">
              <a:buAutoNum type="alphaLcParenR"/>
            </a:pPr>
            <a:r>
              <a:rPr lang="en-US" smtClean="0">
                <a:latin typeface="Times New Roman" pitchFamily="18" charset="0"/>
                <a:cs typeface="Times New Roman" pitchFamily="18" charset="0"/>
              </a:rPr>
              <a:t>T mượn C quyển truyện và hứa sẽ trả sau một tuần. Nhưng do bận tập văn nghệ để tham gia biểu diễn nên T chưa kịp đọc. T nghĩ “Chắc C đã đọc truyện rồi” nên bạn vẫn giữ lại, bao giờ đọc xong sẽ trả.</a:t>
            </a:r>
          </a:p>
          <a:p>
            <a:pPr marL="457200" indent="-457200" algn="just">
              <a:buAutoNum type="alphaLcParenR"/>
            </a:pPr>
            <a:r>
              <a:rPr lang="en-US" smtClean="0">
                <a:latin typeface="Times New Roman" pitchFamily="18" charset="0"/>
                <a:cs typeface="Times New Roman" pitchFamily="18" charset="0"/>
              </a:rPr>
              <a:t>Bà X mở cửa hàng bán thực phẩm sạch. Mặc dù lợi nhuận thấp nhưng bà vẫn vui vì đã góp phần bảo vệ sưc khỏe cho mọi người. Có người khuyên bà nhập thực phẩm không rõ nguồn gốc về bán với danh nghĩa thực phẩm sạch, lợi nhuận sẽ cao hơn rất nhiều, nhưng bà nhất quyết không làm theo.</a:t>
            </a:r>
          </a:p>
        </p:txBody>
      </p:sp>
    </p:spTree>
    <p:extLst>
      <p:ext uri="{BB962C8B-B14F-4D97-AF65-F5344CB8AC3E}">
        <p14:creationId xmlns:p14="http://schemas.microsoft.com/office/powerpoint/2010/main" val="3603417476"/>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à tặng cuộc sống- Lời hứa của thương nhân - Video đã phát trên VTV3 - VTV.VN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1"/>
          </a:xfrm>
          <a:prstGeom prst="rect">
            <a:avLst/>
          </a:prstGeom>
        </p:spPr>
      </p:pic>
    </p:spTree>
    <p:extLst>
      <p:ext uri="{BB962C8B-B14F-4D97-AF65-F5344CB8AC3E}">
        <p14:creationId xmlns:p14="http://schemas.microsoft.com/office/powerpoint/2010/main" val="2299098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 xmlns:a16="http://schemas.microsoft.com/office/drawing/2014/main"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chemeClr val="tx1"/>
              </a:solidFill>
            </a:endParaRPr>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solidFill>
                <a:schemeClr val="tx1"/>
              </a:solidFill>
              <a:latin typeface="+mj-lt"/>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Tiến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dạy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vi-VN" sz="15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accent6">
                    <a:lumMod val="75000"/>
                  </a:schemeClr>
                </a:solidFill>
                <a:latin typeface="Times New Roman" panose="02020603050405020304" pitchFamily="18" charset="0"/>
                <a:cs typeface="Times New Roman" panose="02020603050405020304" pitchFamily="18" charset="0"/>
              </a:rPr>
              <a:t>Luyện</a:t>
            </a:r>
            <a:r>
              <a:rPr lang="en-US" sz="1500" dirty="0">
                <a:solidFill>
                  <a:schemeClr val="accent6">
                    <a:lumMod val="75000"/>
                  </a:schemeClr>
                </a:solidFill>
                <a:latin typeface="Times New Roman" panose="02020603050405020304" pitchFamily="18" charset="0"/>
                <a:cs typeface="Times New Roman" panose="02020603050405020304" pitchFamily="18" charset="0"/>
              </a:rPr>
              <a:t> </a:t>
            </a:r>
            <a:r>
              <a:rPr lang="en-US" sz="1500" dirty="0" err="1">
                <a:solidFill>
                  <a:schemeClr val="accent6">
                    <a:lumMod val="75000"/>
                  </a:schemeClr>
                </a:solidFill>
                <a:latin typeface="Times New Roman" panose="02020603050405020304" pitchFamily="18" charset="0"/>
                <a:cs typeface="Times New Roman" panose="02020603050405020304" pitchFamily="18" charset="0"/>
              </a:rPr>
              <a:t>tập</a:t>
            </a:r>
            <a:endParaRPr lang="vi-VN" sz="1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Vận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dụng</a:t>
            </a:r>
            <a:endParaRPr lang="vi-VN" sz="15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Khám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phá</a:t>
            </a:r>
            <a:endParaRPr lang="vi-VN" sz="15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latin typeface="Times New Roman" panose="02020603050405020304" pitchFamily="18" charset="0"/>
                <a:cs typeface="Times New Roman" panose="02020603050405020304" pitchFamily="18" charset="0"/>
              </a:rPr>
              <a:t>Khởi động</a:t>
            </a:r>
            <a:endParaRPr lang="vi-VN" sz="1500" dirty="0">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7169266"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Bài tập 4: </a:t>
            </a:r>
            <a:r>
              <a:rPr lang="en-US" i="1" smtClean="0">
                <a:latin typeface="Times New Roman" pitchFamily="18" charset="0"/>
                <a:cs typeface="Times New Roman" pitchFamily="18" charset="0"/>
              </a:rPr>
              <a:t>Hãy đưa ra lời khuyên cho bạn trong tình huống sau:</a:t>
            </a:r>
            <a:endParaRPr lang="vi-VN" i="1">
              <a:latin typeface="Times New Roman" pitchFamily="18" charset="0"/>
              <a:cs typeface="Times New Roman" pitchFamily="18" charset="0"/>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solidFill>
                  <a:schemeClr val="tx1"/>
                </a:solidFill>
              </a:endParaRPr>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19" name="Hộp Văn bản 32">
            <a:extLst>
              <a:ext uri="{FF2B5EF4-FFF2-40B4-BE49-F238E27FC236}">
                <a16:creationId xmlns="" xmlns:a16="http://schemas.microsoft.com/office/drawing/2014/main" id="{D92A4F44-1DBF-4881-9E17-6DEB4C151A78}"/>
              </a:ext>
            </a:extLst>
          </p:cNvPr>
          <p:cNvSpPr txBox="1"/>
          <p:nvPr/>
        </p:nvSpPr>
        <p:spPr>
          <a:xfrm>
            <a:off x="609600" y="1630308"/>
            <a:ext cx="2514600" cy="2008242"/>
          </a:xfrm>
          <a:prstGeom prst="rect">
            <a:avLst/>
          </a:prstGeom>
          <a:noFill/>
        </p:spPr>
        <p:txBody>
          <a:bodyPr wrap="square" lIns="68580" tIns="34290" rIns="68580" bIns="34290" rtlCol="0">
            <a:spAutoFit/>
          </a:bodyPr>
          <a:lstStyle/>
          <a:p>
            <a:pPr algn="just"/>
            <a:r>
              <a:rPr lang="en-US" smtClean="0">
                <a:latin typeface="Times New Roman" pitchFamily="18" charset="0"/>
                <a:cs typeface="Times New Roman" pitchFamily="18" charset="0"/>
              </a:rPr>
              <a:t>a)    Ngày thứ bảy, Y giúp mẹ bán rau. Có khách đến mua rau, họ đã trả tiền và nhờ Y nhặt rau giúp. Nhưng đã cuối ngày mà không thấy người khách quay lại.</a:t>
            </a:r>
            <a:endParaRPr lang="vi-VN">
              <a:latin typeface="Times New Roman" pitchFamily="18" charset="0"/>
              <a:cs typeface="Times New Roman" pitchFamily="18" charset="0"/>
            </a:endParaRPr>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4736" y="1650131"/>
            <a:ext cx="5456536" cy="2521819"/>
          </a:xfrm>
          <a:prstGeom prst="rect">
            <a:avLst/>
          </a:prstGeom>
        </p:spPr>
      </p:pic>
    </p:spTree>
    <p:extLst>
      <p:ext uri="{BB962C8B-B14F-4D97-AF65-F5344CB8AC3E}">
        <p14:creationId xmlns:p14="http://schemas.microsoft.com/office/powerpoint/2010/main" val="1004351146"/>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 xmlns:a16="http://schemas.microsoft.com/office/drawing/2014/main"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chemeClr val="tx1"/>
              </a:solidFill>
            </a:endParaRPr>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solidFill>
                <a:schemeClr val="tx1"/>
              </a:solidFill>
              <a:latin typeface="+mj-lt"/>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Tiến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dạy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vi-VN" sz="15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accent6">
                    <a:lumMod val="75000"/>
                  </a:schemeClr>
                </a:solidFill>
                <a:latin typeface="Times New Roman" panose="02020603050405020304" pitchFamily="18" charset="0"/>
                <a:cs typeface="Times New Roman" panose="02020603050405020304" pitchFamily="18" charset="0"/>
              </a:rPr>
              <a:t>Luyện</a:t>
            </a:r>
            <a:r>
              <a:rPr lang="en-US" sz="1500" dirty="0">
                <a:solidFill>
                  <a:schemeClr val="accent6">
                    <a:lumMod val="75000"/>
                  </a:schemeClr>
                </a:solidFill>
                <a:latin typeface="Times New Roman" panose="02020603050405020304" pitchFamily="18" charset="0"/>
                <a:cs typeface="Times New Roman" panose="02020603050405020304" pitchFamily="18" charset="0"/>
              </a:rPr>
              <a:t> </a:t>
            </a:r>
            <a:r>
              <a:rPr lang="en-US" sz="1500" dirty="0" err="1">
                <a:solidFill>
                  <a:schemeClr val="accent6">
                    <a:lumMod val="75000"/>
                  </a:schemeClr>
                </a:solidFill>
                <a:latin typeface="Times New Roman" panose="02020603050405020304" pitchFamily="18" charset="0"/>
                <a:cs typeface="Times New Roman" panose="02020603050405020304" pitchFamily="18" charset="0"/>
              </a:rPr>
              <a:t>tập</a:t>
            </a:r>
            <a:endParaRPr lang="vi-VN" sz="1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Vận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dụng</a:t>
            </a:r>
            <a:endParaRPr lang="vi-VN" sz="15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Khám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phá</a:t>
            </a:r>
            <a:endParaRPr lang="vi-VN" sz="15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latin typeface="Times New Roman" panose="02020603050405020304" pitchFamily="18" charset="0"/>
                <a:cs typeface="Times New Roman" panose="02020603050405020304" pitchFamily="18" charset="0"/>
              </a:rPr>
              <a:t>Khởi động</a:t>
            </a:r>
            <a:endParaRPr lang="vi-VN" sz="1500" dirty="0">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7169266"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Bài tập 4: </a:t>
            </a:r>
            <a:r>
              <a:rPr lang="en-US" i="1" smtClean="0">
                <a:latin typeface="Times New Roman" pitchFamily="18" charset="0"/>
                <a:cs typeface="Times New Roman" pitchFamily="18" charset="0"/>
              </a:rPr>
              <a:t>Hãy đưa ra lời khuyên cho bạn trong tình huống sau:</a:t>
            </a:r>
            <a:endParaRPr lang="vi-VN" i="1">
              <a:latin typeface="Times New Roman" pitchFamily="18" charset="0"/>
              <a:cs typeface="Times New Roman" pitchFamily="18" charset="0"/>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solidFill>
                  <a:schemeClr val="tx1"/>
                </a:solidFill>
              </a:endParaRPr>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19" name="Hộp Văn bản 32">
            <a:extLst>
              <a:ext uri="{FF2B5EF4-FFF2-40B4-BE49-F238E27FC236}">
                <a16:creationId xmlns="" xmlns:a16="http://schemas.microsoft.com/office/drawing/2014/main" id="{D92A4F44-1DBF-4881-9E17-6DEB4C151A78}"/>
              </a:ext>
            </a:extLst>
          </p:cNvPr>
          <p:cNvSpPr txBox="1"/>
          <p:nvPr/>
        </p:nvSpPr>
        <p:spPr>
          <a:xfrm>
            <a:off x="609600" y="1658109"/>
            <a:ext cx="2971800" cy="2285241"/>
          </a:xfrm>
          <a:prstGeom prst="rect">
            <a:avLst/>
          </a:prstGeom>
          <a:noFill/>
        </p:spPr>
        <p:txBody>
          <a:bodyPr wrap="square" lIns="68580" tIns="34290" rIns="68580" bIns="34290" rtlCol="0">
            <a:spAutoFit/>
          </a:bodyPr>
          <a:lstStyle/>
          <a:p>
            <a:pPr algn="just"/>
            <a:r>
              <a:rPr lang="en-US" smtClean="0">
                <a:latin typeface="Times New Roman" pitchFamily="18" charset="0"/>
                <a:cs typeface="Times New Roman" pitchFamily="18" charset="0"/>
              </a:rPr>
              <a:t>b)     Bố mẹ hứa sẽ mua đàn cho M nếu bạn đạt danh hiệu học sinh Giỏi. M cố gắng học và đã đạt được danh hiệu đó. Nhưng do ảnh hưởng của dịch bệnh, công việc khó khăn, thu nhập giảm nên bố mẹ vẫn chưa mua đàn cho M.</a:t>
            </a:r>
            <a:endParaRPr lang="vi-VN">
              <a:latin typeface="Times New Roman" pitchFamily="18" charset="0"/>
              <a:cs typeface="Times New Roman" pitchFamily="18" charset="0"/>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4688000" y="456203"/>
            <a:ext cx="2995690" cy="5197804"/>
          </a:xfrm>
          <a:prstGeom prst="rect">
            <a:avLst/>
          </a:prstGeom>
        </p:spPr>
      </p:pic>
    </p:spTree>
    <p:extLst>
      <p:ext uri="{BB962C8B-B14F-4D97-AF65-F5344CB8AC3E}">
        <p14:creationId xmlns:p14="http://schemas.microsoft.com/office/powerpoint/2010/main" val="557799182"/>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4573191" y="0"/>
            <a:ext cx="4400550" cy="51435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sp>
        <p:nvSpPr>
          <p:cNvPr id="4" name="任意多边形 11"/>
          <p:cNvSpPr/>
          <p:nvPr/>
        </p:nvSpPr>
        <p:spPr>
          <a:xfrm>
            <a:off x="171450" y="0"/>
            <a:ext cx="4400550" cy="51435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pic>
        <p:nvPicPr>
          <p:cNvPr id="75780" name="图片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14450" y="1857375"/>
            <a:ext cx="247411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1942334" y="848282"/>
            <a:ext cx="6030516" cy="762000"/>
          </a:xfrm>
          <a:prstGeom prst="rect">
            <a:avLst/>
          </a:prstGeom>
          <a:solidFill>
            <a:schemeClr val="accent4">
              <a:lumMod val="40000"/>
              <a:lumOff val="60000"/>
            </a:schemeClr>
          </a:solidFill>
        </p:spPr>
        <p:txBody>
          <a:bodyPr wrap="square" lIns="68580" tIns="34290" rIns="68580" bIns="34290">
            <a:spAutoFit/>
          </a:bodyPr>
          <a:lstStyle/>
          <a:p>
            <a:pPr algn="ctr" defTabSz="685800">
              <a:defRPr/>
            </a:pPr>
            <a:r>
              <a:rPr lang="en-US" altLang="zh-CN" sz="4500" b="1" i="1" spc="225" smtClean="0">
                <a:solidFill>
                  <a:prstClr val="white"/>
                </a:solidFill>
                <a:latin typeface="Times New Roman" pitchFamily="18" charset="0"/>
                <a:ea typeface="方正综艺简体" panose="02010601030101010101" pitchFamily="2" charset="-122"/>
                <a:cs typeface="Times New Roman" pitchFamily="18" charset="0"/>
              </a:rPr>
              <a:t>IV. Vận dụng</a:t>
            </a:r>
            <a:endParaRPr lang="zh-CN" altLang="en-US" sz="4500" b="1" i="1" spc="225"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4440142" y="75351"/>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8" name="五角星 5"/>
          <p:cNvSpPr/>
          <p:nvPr/>
        </p:nvSpPr>
        <p:spPr>
          <a:xfrm rot="21380687">
            <a:off x="8143859" y="292854"/>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9" name="图片 8" descr="6fc417983c9675ce1b60e983870aeb8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0" y="3233737"/>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flipH="1">
            <a:off x="-309652" y="-51785"/>
            <a:ext cx="2015470" cy="1922225"/>
          </a:xfrm>
          <a:prstGeom prst="rect">
            <a:avLst/>
          </a:prstGeom>
        </p:spPr>
      </p:pic>
    </p:spTree>
    <p:extLst>
      <p:ext uri="{BB962C8B-B14F-4D97-AF65-F5344CB8AC3E}">
        <p14:creationId xmlns:p14="http://schemas.microsoft.com/office/powerpoint/2010/main" val="2419543154"/>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8" presetClass="emph" presetSubtype="0" repeatCount="2000" fill="hold" grpId="1" nodeType="withEffect">
                                  <p:stCondLst>
                                    <p:cond delay="0"/>
                                  </p:stCondLst>
                                  <p:childTnLst>
                                    <p:animRot by="21600000">
                                      <p:cBhvr>
                                        <p:cTn id="14" dur="3500" fill="hold"/>
                                        <p:tgtEl>
                                          <p:spTgt spid="7"/>
                                        </p:tgtEl>
                                        <p:attrNameLst>
                                          <p:attrName>r</p:attrName>
                                        </p:attrNameLst>
                                      </p:cBhvr>
                                    </p:animRot>
                                  </p:childTnLst>
                                </p:cTn>
                              </p:par>
                              <p:par>
                                <p:cTn id="15" presetID="6" presetClass="emph" presetSubtype="0" repeatCount="2000" autoRev="1" fill="hold" grpId="1" nodeType="withEffect">
                                  <p:stCondLst>
                                    <p:cond delay="0"/>
                                  </p:stCondLst>
                                  <p:childTnLst>
                                    <p:animScale>
                                      <p:cBhvr>
                                        <p:cTn id="16" dur="2000" fill="hold"/>
                                        <p:tgtEl>
                                          <p:spTgt spid="8"/>
                                        </p:tgtEl>
                                      </p:cBhvr>
                                      <p:by x="150000" y="150000"/>
                                    </p:animScale>
                                  </p:childTnLst>
                                </p:cTn>
                              </p:par>
                            </p:childTnLst>
                          </p:cTn>
                        </p:par>
                        <p:par>
                          <p:cTn id="17" fill="hold">
                            <p:stCondLst>
                              <p:cond delay="8000"/>
                            </p:stCondLst>
                            <p:childTnLst>
                              <p:par>
                                <p:cTn id="18" presetID="3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900" decel="100000" fill="hold"/>
                                        <p:tgtEl>
                                          <p:spTgt spid="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 xmlns:a16="http://schemas.microsoft.com/office/drawing/2014/main"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chemeClr val="tx1"/>
              </a:solidFill>
            </a:endParaRPr>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solidFill>
                <a:schemeClr val="tx1"/>
              </a:solidFill>
              <a:latin typeface="+mj-lt"/>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Tiến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dạy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vi-VN" sz="15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Luyện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tập</a:t>
            </a:r>
            <a:endParaRPr lang="vi-VN" sz="1500" dirty="0">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accent6">
                    <a:lumMod val="75000"/>
                  </a:schemeClr>
                </a:solidFill>
                <a:latin typeface="Times New Roman" panose="02020603050405020304" pitchFamily="18" charset="0"/>
                <a:cs typeface="Times New Roman" panose="02020603050405020304" pitchFamily="18" charset="0"/>
              </a:rPr>
              <a:t>Vận</a:t>
            </a:r>
            <a:r>
              <a:rPr lang="en-US" sz="1500" dirty="0">
                <a:solidFill>
                  <a:schemeClr val="accent6">
                    <a:lumMod val="75000"/>
                  </a:schemeClr>
                </a:solidFill>
                <a:latin typeface="Times New Roman" panose="02020603050405020304" pitchFamily="18" charset="0"/>
                <a:cs typeface="Times New Roman" panose="02020603050405020304" pitchFamily="18" charset="0"/>
              </a:rPr>
              <a:t> </a:t>
            </a:r>
            <a:r>
              <a:rPr lang="en-US" sz="1500" dirty="0" err="1">
                <a:solidFill>
                  <a:schemeClr val="accent6">
                    <a:lumMod val="75000"/>
                  </a:schemeClr>
                </a:solidFill>
                <a:latin typeface="Times New Roman" panose="02020603050405020304" pitchFamily="18" charset="0"/>
                <a:cs typeface="Times New Roman" panose="02020603050405020304" pitchFamily="18" charset="0"/>
              </a:rPr>
              <a:t>dụng</a:t>
            </a:r>
            <a:endParaRPr lang="vi-VN" sz="1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Khám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phá</a:t>
            </a:r>
            <a:endParaRPr lang="vi-VN" sz="15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latin typeface="Times New Roman" panose="02020603050405020304" pitchFamily="18" charset="0"/>
                <a:cs typeface="Times New Roman" panose="02020603050405020304" pitchFamily="18" charset="0"/>
              </a:rPr>
              <a:t>Khởi động</a:t>
            </a:r>
            <a:endParaRPr lang="vi-VN" sz="1500" dirty="0">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8007466"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Vận dụng 1:</a:t>
            </a:r>
            <a:endParaRPr lang="vi-VN" i="1">
              <a:latin typeface="Times New Roman" pitchFamily="18" charset="0"/>
              <a:cs typeface="Times New Roman" pitchFamily="18" charset="0"/>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solidFill>
                  <a:schemeClr val="tx1"/>
                </a:solidFill>
              </a:endParaRPr>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0" name="Cuộn: Ngang 1">
            <a:extLst>
              <a:ext uri="{FF2B5EF4-FFF2-40B4-BE49-F238E27FC236}">
                <a16:creationId xmlns="" xmlns:a16="http://schemas.microsoft.com/office/drawing/2014/main" id="{B2407095-62B6-40B4-B642-213DEFCFE007}"/>
              </a:ext>
            </a:extLst>
          </p:cNvPr>
          <p:cNvSpPr/>
          <p:nvPr/>
        </p:nvSpPr>
        <p:spPr>
          <a:xfrm>
            <a:off x="902322" y="1655270"/>
            <a:ext cx="7327278"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just"/>
            <a:r>
              <a:rPr lang="en-US" sz="2800" smtClean="0">
                <a:solidFill>
                  <a:schemeClr val="tx1"/>
                </a:solidFill>
                <a:latin typeface="Times New Roman" pitchFamily="18" charset="0"/>
                <a:cs typeface="Times New Roman" pitchFamily="18" charset="0"/>
              </a:rPr>
              <a:t>Viết một đoạn văn bày tỏ suy nghĩ của em về lời khuyên “Hãy tiết kiệm lời hứa”.</a:t>
            </a:r>
            <a:endParaRPr lang="vi-VN" sz="28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170550765"/>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 xmlns:a16="http://schemas.microsoft.com/office/drawing/2014/main"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solidFill>
                <a:schemeClr val="tx1"/>
              </a:solidFill>
            </a:endParaRPr>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solidFill>
                <a:schemeClr val="tx1"/>
              </a:solidFill>
              <a:latin typeface="+mj-lt"/>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Tiến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dạy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vi-VN" sz="15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Luyện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tập</a:t>
            </a:r>
            <a:endParaRPr lang="vi-VN" sz="1500" dirty="0">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accent6">
                    <a:lumMod val="75000"/>
                  </a:schemeClr>
                </a:solidFill>
                <a:latin typeface="Times New Roman" panose="02020603050405020304" pitchFamily="18" charset="0"/>
                <a:cs typeface="Times New Roman" panose="02020603050405020304" pitchFamily="18" charset="0"/>
              </a:rPr>
              <a:t>Vận</a:t>
            </a:r>
            <a:r>
              <a:rPr lang="en-US" sz="1500" dirty="0">
                <a:solidFill>
                  <a:schemeClr val="accent6">
                    <a:lumMod val="75000"/>
                  </a:schemeClr>
                </a:solidFill>
                <a:latin typeface="Times New Roman" panose="02020603050405020304" pitchFamily="18" charset="0"/>
                <a:cs typeface="Times New Roman" panose="02020603050405020304" pitchFamily="18" charset="0"/>
              </a:rPr>
              <a:t> </a:t>
            </a:r>
            <a:r>
              <a:rPr lang="en-US" sz="1500" dirty="0" err="1">
                <a:solidFill>
                  <a:schemeClr val="accent6">
                    <a:lumMod val="75000"/>
                  </a:schemeClr>
                </a:solidFill>
                <a:latin typeface="Times New Roman" panose="02020603050405020304" pitchFamily="18" charset="0"/>
                <a:cs typeface="Times New Roman" panose="02020603050405020304" pitchFamily="18" charset="0"/>
              </a:rPr>
              <a:t>dụng</a:t>
            </a:r>
            <a:endParaRPr lang="vi-VN" sz="1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latin typeface="Times New Roman" panose="02020603050405020304" pitchFamily="18" charset="0"/>
                <a:cs typeface="Times New Roman" panose="02020603050405020304" pitchFamily="18" charset="0"/>
              </a:rPr>
              <a:t>Khám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phá</a:t>
            </a:r>
            <a:endParaRPr lang="vi-VN" sz="15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latin typeface="Times New Roman" panose="02020603050405020304" pitchFamily="18" charset="0"/>
                <a:cs typeface="Times New Roman" panose="02020603050405020304" pitchFamily="18" charset="0"/>
              </a:rPr>
              <a:t>Khởi động</a:t>
            </a:r>
            <a:endParaRPr lang="vi-VN" sz="1500" dirty="0">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8007466"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Vận dụng 2:</a:t>
            </a:r>
            <a:endParaRPr lang="vi-VN" i="1">
              <a:latin typeface="Times New Roman" pitchFamily="18" charset="0"/>
              <a:cs typeface="Times New Roman" pitchFamily="18" charset="0"/>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solidFill>
                  <a:schemeClr val="tx1"/>
                </a:solidFill>
              </a:endParaRPr>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0" name="Cuộn: Ngang 1">
            <a:extLst>
              <a:ext uri="{FF2B5EF4-FFF2-40B4-BE49-F238E27FC236}">
                <a16:creationId xmlns="" xmlns:a16="http://schemas.microsoft.com/office/drawing/2014/main" id="{B2407095-62B6-40B4-B642-213DEFCFE007}"/>
              </a:ext>
            </a:extLst>
          </p:cNvPr>
          <p:cNvSpPr/>
          <p:nvPr/>
        </p:nvSpPr>
        <p:spPr>
          <a:xfrm>
            <a:off x="902322" y="1655270"/>
            <a:ext cx="7327278"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just"/>
            <a:r>
              <a:rPr lang="en-US" sz="2800" smtClean="0">
                <a:solidFill>
                  <a:schemeClr val="tx1"/>
                </a:solidFill>
                <a:latin typeface="Times New Roman" pitchFamily="18" charset="0"/>
                <a:cs typeface="Times New Roman" pitchFamily="18" charset="0"/>
              </a:rPr>
              <a:t>Cùng các bạn trong nhóm xây dựng và biểu diễn một tiểu phẩm về chủ đề “Giữ chữ tín trong học sinh” (Ví dụ: giữ lời hứa, trung thực trong thi cử, …).</a:t>
            </a:r>
            <a:endParaRPr lang="vi-VN" sz="28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731568710"/>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5250"/>
            <a:ext cx="91440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758259" y="438150"/>
            <a:ext cx="7014142" cy="3429001"/>
            <a:chOff x="-812678" y="-239071"/>
            <a:chExt cx="9169500" cy="6249576"/>
          </a:xfrm>
        </p:grpSpPr>
        <p:pic>
          <p:nvPicPr>
            <p:cNvPr id="5" name="Google Shape;164;p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2678" y="-239071"/>
              <a:ext cx="9169500" cy="6249576"/>
            </a:xfrm>
            <a:prstGeom prst="rect">
              <a:avLst/>
            </a:prstGeom>
            <a:noFill/>
            <a:ln>
              <a:noFill/>
            </a:ln>
          </p:spPr>
        </p:pic>
        <p:pic>
          <p:nvPicPr>
            <p:cNvPr id="6" name="Google Shape;165;p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85636" y="2070399"/>
            <a:ext cx="2300892" cy="3015951"/>
          </a:xfrm>
          <a:prstGeom prst="rect">
            <a:avLst/>
          </a:prstGeom>
        </p:spPr>
      </p:pic>
      <p:pic>
        <p:nvPicPr>
          <p:cNvPr id="11" name="图片 8" descr="6fc417983c9675ce1b60e983870aeb8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313" y="3495869"/>
            <a:ext cx="1347893" cy="138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1905000" y="1145317"/>
            <a:ext cx="5105400" cy="1731233"/>
          </a:xfrm>
          <a:prstGeom prst="rect">
            <a:avLst/>
          </a:prstGeom>
          <a:noFill/>
        </p:spPr>
        <p:txBody>
          <a:bodyPr wrap="square" lIns="68571" tIns="34285" rIns="68571" bIns="34285" rtlCol="0">
            <a:spAutoFit/>
          </a:bodyPr>
          <a:lstStyle/>
          <a:p>
            <a:pPr algn="ctr"/>
            <a:r>
              <a:rPr lang="en-US" sz="5400">
                <a:solidFill>
                  <a:srgbClr val="FF0000"/>
                </a:solidFill>
                <a:latin typeface="Aachen" pitchFamily="18" charset="0"/>
                <a:ea typeface="Aachen" pitchFamily="18" charset="0"/>
                <a:cs typeface="Aachen" pitchFamily="18" charset="0"/>
              </a:rPr>
              <a:t>Chúc các em học tốt </a:t>
            </a:r>
            <a:endParaRPr lang="en-US" sz="5400">
              <a:latin typeface="Aachen" pitchFamily="18" charset="0"/>
              <a:ea typeface="Aachen" pitchFamily="18" charset="0"/>
              <a:cs typeface="Aachen" pitchFamily="18" charset="0"/>
            </a:endParaRPr>
          </a:p>
        </p:txBody>
      </p:sp>
      <p:pic>
        <p:nvPicPr>
          <p:cNvPr id="10" name="Picture 2" descr="CHCA207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19400" y="4080693"/>
            <a:ext cx="3505200" cy="100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
          <p:cNvSpPr txBox="1">
            <a:spLocks noChangeArrowheads="1"/>
          </p:cNvSpPr>
          <p:nvPr/>
        </p:nvSpPr>
        <p:spPr bwMode="auto">
          <a:xfrm>
            <a:off x="3208211" y="4130501"/>
            <a:ext cx="3649789"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685800" fontAlgn="base">
              <a:spcBef>
                <a:spcPct val="50000"/>
              </a:spcBef>
              <a:spcAft>
                <a:spcPct val="0"/>
              </a:spcAft>
              <a:buClrTx/>
              <a:buSzTx/>
              <a:buNone/>
            </a:pPr>
            <a:r>
              <a:rPr lang="en-US">
                <a:solidFill>
                  <a:schemeClr val="tx1"/>
                </a:solidFill>
                <a:latin typeface="Times New Roman" pitchFamily="18" charset="0"/>
                <a:cs typeface="Times New Roman" pitchFamily="18" charset="0"/>
              </a:rPr>
              <a:t>Hứa chắc như đinh đóng </a:t>
            </a:r>
            <a:r>
              <a:rPr lang="en-US" smtClean="0">
                <a:solidFill>
                  <a:schemeClr val="tx1"/>
                </a:solidFill>
                <a:latin typeface="Times New Roman" pitchFamily="18" charset="0"/>
                <a:cs typeface="Times New Roman" pitchFamily="18" charset="0"/>
              </a:rPr>
              <a:t>cột</a:t>
            </a:r>
            <a:endParaRPr lang="en-US">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03516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0297" y="13502"/>
            <a:ext cx="7293703" cy="5162550"/>
          </a:xfrm>
          <a:prstGeom prst="rect">
            <a:avLst/>
          </a:prstGeom>
        </p:spPr>
      </p:pic>
      <p:grpSp>
        <p:nvGrpSpPr>
          <p:cNvPr id="4" name="Group 2"/>
          <p:cNvGrpSpPr>
            <a:grpSpLocks noChangeAspect="1"/>
          </p:cNvGrpSpPr>
          <p:nvPr/>
        </p:nvGrpSpPr>
        <p:grpSpPr bwMode="auto">
          <a:xfrm>
            <a:off x="4084527" y="3674043"/>
            <a:ext cx="2648120" cy="1427027"/>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30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00">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25" name="Group 27"/>
          <p:cNvGrpSpPr>
            <a:grpSpLocks/>
          </p:cNvGrpSpPr>
          <p:nvPr/>
        </p:nvGrpSpPr>
        <p:grpSpPr bwMode="auto">
          <a:xfrm rot="-637170">
            <a:off x="5301266" y="4277382"/>
            <a:ext cx="648370" cy="305846"/>
            <a:chOff x="336" y="2040"/>
            <a:chExt cx="1200" cy="2016"/>
          </a:xfrm>
        </p:grpSpPr>
        <p:pic>
          <p:nvPicPr>
            <p:cNvPr id="26" name="Picture 28" descr="p3012_5"/>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AutoShape 8"/>
          <p:cNvSpPr>
            <a:spLocks noChangeArrowheads="1"/>
          </p:cNvSpPr>
          <p:nvPr/>
        </p:nvSpPr>
        <p:spPr bwMode="auto">
          <a:xfrm>
            <a:off x="2754953" y="2262652"/>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5680894" y="2941146"/>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
        <p:nvSpPr>
          <p:cNvPr id="44" name="AutoShape 22"/>
          <p:cNvSpPr>
            <a:spLocks noChangeArrowheads="1"/>
          </p:cNvSpPr>
          <p:nvPr/>
        </p:nvSpPr>
        <p:spPr bwMode="auto">
          <a:xfrm>
            <a:off x="1390620" y="3500416"/>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7399530" y="2594778"/>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
        <p:nvSpPr>
          <p:cNvPr id="49" name="AutoShape 22"/>
          <p:cNvSpPr>
            <a:spLocks noChangeArrowheads="1"/>
          </p:cNvSpPr>
          <p:nvPr/>
        </p:nvSpPr>
        <p:spPr bwMode="auto">
          <a:xfrm>
            <a:off x="6027546" y="4742431"/>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
        <p:nvSpPr>
          <p:cNvPr id="50" name="AutoShape 22"/>
          <p:cNvSpPr>
            <a:spLocks noChangeArrowheads="1"/>
          </p:cNvSpPr>
          <p:nvPr/>
        </p:nvSpPr>
        <p:spPr bwMode="auto">
          <a:xfrm>
            <a:off x="323454" y="520546"/>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
        <p:nvSpPr>
          <p:cNvPr id="51" name="AutoShape 22"/>
          <p:cNvSpPr>
            <a:spLocks noChangeArrowheads="1"/>
          </p:cNvSpPr>
          <p:nvPr/>
        </p:nvSpPr>
        <p:spPr bwMode="auto">
          <a:xfrm>
            <a:off x="7653725" y="681532"/>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
        <p:nvSpPr>
          <p:cNvPr id="57" name="Rectangle 56"/>
          <p:cNvSpPr/>
          <p:nvPr/>
        </p:nvSpPr>
        <p:spPr>
          <a:xfrm>
            <a:off x="1308512" y="622019"/>
            <a:ext cx="7382433" cy="2154424"/>
          </a:xfrm>
          <a:prstGeom prst="rect">
            <a:avLst/>
          </a:prstGeom>
        </p:spPr>
        <p:txBody>
          <a:bodyPr wrap="square" lIns="91427" tIns="45714" rIns="91427" bIns="45714">
            <a:spAutoFit/>
          </a:bodyPr>
          <a:lstStyle/>
          <a:p>
            <a:pPr algn="ctr"/>
            <a:r>
              <a:rPr lang="vi-VN" sz="8000" b="1" i="1" dirty="0" smtClean="0">
                <a:solidFill>
                  <a:srgbClr val="FF0000"/>
                </a:solidFill>
                <a:effectLst>
                  <a:outerShdw blurRad="38100" dist="38100" dir="2700000" algn="tl">
                    <a:srgbClr val="000000">
                      <a:alpha val="43137"/>
                    </a:srgbClr>
                  </a:outerShdw>
                </a:effectLst>
              </a:rPr>
              <a:t>Tiết 9,10- </a:t>
            </a:r>
            <a:r>
              <a:rPr lang="en-US" sz="8000" b="1" i="1" dirty="0" smtClean="0">
                <a:solidFill>
                  <a:srgbClr val="FF0000"/>
                </a:solidFill>
                <a:effectLst>
                  <a:outerShdw blurRad="38100" dist="38100" dir="2700000" algn="tl">
                    <a:srgbClr val="000000">
                      <a:alpha val="43137"/>
                    </a:srgbClr>
                  </a:outerShdw>
                </a:effectLst>
              </a:rPr>
              <a:t>BÀI </a:t>
            </a:r>
            <a:r>
              <a:rPr lang="en-US" sz="8000" b="1" i="1" dirty="0" smtClean="0">
                <a:solidFill>
                  <a:srgbClr val="FF0000"/>
                </a:solidFill>
                <a:effectLst>
                  <a:outerShdw blurRad="38100" dist="38100" dir="2700000" algn="tl">
                    <a:srgbClr val="000000">
                      <a:alpha val="43137"/>
                    </a:srgbClr>
                  </a:outerShdw>
                </a:effectLst>
              </a:rPr>
              <a:t>4</a:t>
            </a:r>
            <a:endParaRPr lang="en-US" sz="8000" b="1" i="1" dirty="0">
              <a:solidFill>
                <a:srgbClr val="FF0000"/>
              </a:solidFill>
              <a:effectLst>
                <a:outerShdw blurRad="38100" dist="38100" dir="2700000" algn="tl">
                  <a:srgbClr val="000000">
                    <a:alpha val="43137"/>
                  </a:srgbClr>
                </a:outerShdw>
              </a:effectLst>
            </a:endParaRPr>
          </a:p>
          <a:p>
            <a:pPr algn="ctr"/>
            <a:r>
              <a:rPr lang="en-US" sz="5400" b="1" i="1" dirty="0" smtClean="0">
                <a:solidFill>
                  <a:srgbClr val="FF0000"/>
                </a:solidFill>
                <a:effectLst>
                  <a:outerShdw blurRad="38100" dist="38100" dir="2700000" algn="tl">
                    <a:srgbClr val="000000">
                      <a:alpha val="43137"/>
                    </a:srgbClr>
                  </a:outerShdw>
                </a:effectLst>
              </a:rPr>
              <a:t>GIỮ CHỮ TÍN</a:t>
            </a:r>
          </a:p>
        </p:txBody>
      </p:sp>
      <p:pic>
        <p:nvPicPr>
          <p:cNvPr id="59" name="Picture 5" descr="FLOWERS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56512" y="3683696"/>
            <a:ext cx="1067259" cy="146503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FLOWERS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63119" y="4251025"/>
            <a:ext cx="1027022" cy="892478"/>
          </a:xfrm>
          <a:prstGeom prst="rect">
            <a:avLst/>
          </a:prstGeom>
          <a:noFill/>
          <a:extLst>
            <a:ext uri="{909E8E84-426E-40DD-AFC4-6F175D3DCCD1}">
              <a14:hiddenFill xmlns:a14="http://schemas.microsoft.com/office/drawing/2010/main">
                <a:solidFill>
                  <a:srgbClr val="FFFFFF"/>
                </a:solidFill>
              </a14:hiddenFill>
            </a:ext>
          </a:extLst>
        </p:spPr>
      </p:pic>
      <p:sp>
        <p:nvSpPr>
          <p:cNvPr id="47" name="AutoShape 22"/>
          <p:cNvSpPr>
            <a:spLocks noChangeArrowheads="1"/>
          </p:cNvSpPr>
          <p:nvPr/>
        </p:nvSpPr>
        <p:spPr bwMode="auto">
          <a:xfrm>
            <a:off x="1951402" y="156037"/>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
        <p:nvSpPr>
          <p:cNvPr id="52" name="AutoShape 22"/>
          <p:cNvSpPr>
            <a:spLocks noChangeArrowheads="1"/>
          </p:cNvSpPr>
          <p:nvPr/>
        </p:nvSpPr>
        <p:spPr bwMode="auto">
          <a:xfrm>
            <a:off x="2342872" y="4419559"/>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
        <p:nvSpPr>
          <p:cNvPr id="61" name="AutoShape 22"/>
          <p:cNvSpPr>
            <a:spLocks noChangeArrowheads="1"/>
          </p:cNvSpPr>
          <p:nvPr/>
        </p:nvSpPr>
        <p:spPr bwMode="auto">
          <a:xfrm>
            <a:off x="5292411" y="213748"/>
            <a:ext cx="232354" cy="21466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nchor="ctr"/>
          <a:lstStyle/>
          <a:p>
            <a:pPr algn="ctr">
              <a:defRPr/>
            </a:pPr>
            <a:endParaRPr lang="vi-VN" sz="1000">
              <a:solidFill>
                <a:srgbClr val="FFFFFF"/>
              </a:solidFill>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588918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1000" fill="hold"/>
                                        <p:tgtEl>
                                          <p:spTgt spid="30"/>
                                        </p:tgtEl>
                                        <p:attrNameLst>
                                          <p:attrName>ppt_w</p:attrName>
                                        </p:attrNameLst>
                                      </p:cBhvr>
                                      <p:tavLst>
                                        <p:tav tm="0">
                                          <p:val>
                                            <p:fltVal val="0"/>
                                          </p:val>
                                        </p:tav>
                                        <p:tav tm="100000">
                                          <p:val>
                                            <p:strVal val="#ppt_w"/>
                                          </p:val>
                                        </p:tav>
                                      </p:tavLst>
                                    </p:anim>
                                    <p:anim calcmode="lin" valueType="num">
                                      <p:cBhvr>
                                        <p:cTn id="17" dur="1000" fill="hold"/>
                                        <p:tgtEl>
                                          <p:spTgt spid="30"/>
                                        </p:tgtEl>
                                        <p:attrNameLst>
                                          <p:attrName>ppt_h</p:attrName>
                                        </p:attrNameLst>
                                      </p:cBhvr>
                                      <p:tavLst>
                                        <p:tav tm="0">
                                          <p:val>
                                            <p:fltVal val="0"/>
                                          </p:val>
                                        </p:tav>
                                        <p:tav tm="100000">
                                          <p:val>
                                            <p:strVal val="#ppt_h"/>
                                          </p:val>
                                        </p:tav>
                                      </p:tavLst>
                                    </p:anim>
                                    <p:anim calcmode="lin" valueType="num">
                                      <p:cBhvr>
                                        <p:cTn id="18" dur="1000" fill="hold"/>
                                        <p:tgtEl>
                                          <p:spTgt spid="30"/>
                                        </p:tgtEl>
                                        <p:attrNameLst>
                                          <p:attrName>ppt_x</p:attrName>
                                        </p:attrNameLst>
                                      </p:cBhvr>
                                      <p:tavLst>
                                        <p:tav tm="0">
                                          <p:val>
                                            <p:fltVal val="0.5"/>
                                          </p:val>
                                        </p:tav>
                                        <p:tav tm="100000">
                                          <p:val>
                                            <p:strVal val="#ppt_x"/>
                                          </p:val>
                                        </p:tav>
                                      </p:tavLst>
                                    </p:anim>
                                    <p:anim calcmode="lin" valueType="num">
                                      <p:cBhvr>
                                        <p:cTn id="19" dur="1000" fill="hold"/>
                                        <p:tgtEl>
                                          <p:spTgt spid="3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150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fltVal val="0"/>
                                          </p:val>
                                        </p:tav>
                                        <p:tav tm="100000">
                                          <p:val>
                                            <p:strVal val="#ppt_w"/>
                                          </p:val>
                                        </p:tav>
                                      </p:tavLst>
                                    </p:anim>
                                    <p:anim calcmode="lin" valueType="num">
                                      <p:cBhvr>
                                        <p:cTn id="23" dur="1000" fill="hold"/>
                                        <p:tgtEl>
                                          <p:spTgt spid="35"/>
                                        </p:tgtEl>
                                        <p:attrNameLst>
                                          <p:attrName>ppt_h</p:attrName>
                                        </p:attrNameLst>
                                      </p:cBhvr>
                                      <p:tavLst>
                                        <p:tav tm="0">
                                          <p:val>
                                            <p:fltVal val="0"/>
                                          </p:val>
                                        </p:tav>
                                        <p:tav tm="100000">
                                          <p:val>
                                            <p:strVal val="#ppt_h"/>
                                          </p:val>
                                        </p:tav>
                                      </p:tavLst>
                                    </p:anim>
                                    <p:anim calcmode="lin" valueType="num">
                                      <p:cBhvr>
                                        <p:cTn id="24" dur="1000" fill="hold"/>
                                        <p:tgtEl>
                                          <p:spTgt spid="35"/>
                                        </p:tgtEl>
                                        <p:attrNameLst>
                                          <p:attrName>ppt_x</p:attrName>
                                        </p:attrNameLst>
                                      </p:cBhvr>
                                      <p:tavLst>
                                        <p:tav tm="0">
                                          <p:val>
                                            <p:fltVal val="0.5"/>
                                          </p:val>
                                        </p:tav>
                                        <p:tav tm="100000">
                                          <p:val>
                                            <p:strVal val="#ppt_x"/>
                                          </p:val>
                                        </p:tav>
                                      </p:tavLst>
                                    </p:anim>
                                    <p:anim calcmode="lin" valueType="num">
                                      <p:cBhvr>
                                        <p:cTn id="25" dur="1000" fill="hold"/>
                                        <p:tgtEl>
                                          <p:spTgt spid="35"/>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1500"/>
                                  </p:stCondLst>
                                  <p:childTnLst>
                                    <p:set>
                                      <p:cBhvr>
                                        <p:cTn id="27" dur="1" fill="hold">
                                          <p:stCondLst>
                                            <p:cond delay="0"/>
                                          </p:stCondLst>
                                        </p:cTn>
                                        <p:tgtEl>
                                          <p:spTgt spid="44"/>
                                        </p:tgtEl>
                                        <p:attrNameLst>
                                          <p:attrName>style.visibility</p:attrName>
                                        </p:attrNameLst>
                                      </p:cBhvr>
                                      <p:to>
                                        <p:strVal val="visible"/>
                                      </p:to>
                                    </p:set>
                                    <p:anim calcmode="lin" valueType="num">
                                      <p:cBhvr>
                                        <p:cTn id="28" dur="1000" fill="hold"/>
                                        <p:tgtEl>
                                          <p:spTgt spid="44"/>
                                        </p:tgtEl>
                                        <p:attrNameLst>
                                          <p:attrName>ppt_w</p:attrName>
                                        </p:attrNameLst>
                                      </p:cBhvr>
                                      <p:tavLst>
                                        <p:tav tm="0">
                                          <p:val>
                                            <p:fltVal val="0"/>
                                          </p:val>
                                        </p:tav>
                                        <p:tav tm="100000">
                                          <p:val>
                                            <p:strVal val="#ppt_w"/>
                                          </p:val>
                                        </p:tav>
                                      </p:tavLst>
                                    </p:anim>
                                    <p:anim calcmode="lin" valueType="num">
                                      <p:cBhvr>
                                        <p:cTn id="29" dur="1000" fill="hold"/>
                                        <p:tgtEl>
                                          <p:spTgt spid="44"/>
                                        </p:tgtEl>
                                        <p:attrNameLst>
                                          <p:attrName>ppt_h</p:attrName>
                                        </p:attrNameLst>
                                      </p:cBhvr>
                                      <p:tavLst>
                                        <p:tav tm="0">
                                          <p:val>
                                            <p:fltVal val="0"/>
                                          </p:val>
                                        </p:tav>
                                        <p:tav tm="100000">
                                          <p:val>
                                            <p:strVal val="#ppt_h"/>
                                          </p:val>
                                        </p:tav>
                                      </p:tavLst>
                                    </p:anim>
                                    <p:anim calcmode="lin" valueType="num">
                                      <p:cBhvr>
                                        <p:cTn id="30" dur="1000" fill="hold"/>
                                        <p:tgtEl>
                                          <p:spTgt spid="44"/>
                                        </p:tgtEl>
                                        <p:attrNameLst>
                                          <p:attrName>ppt_x</p:attrName>
                                        </p:attrNameLst>
                                      </p:cBhvr>
                                      <p:tavLst>
                                        <p:tav tm="0">
                                          <p:val>
                                            <p:fltVal val="0.5"/>
                                          </p:val>
                                        </p:tav>
                                        <p:tav tm="100000">
                                          <p:val>
                                            <p:strVal val="#ppt_x"/>
                                          </p:val>
                                        </p:tav>
                                      </p:tavLst>
                                    </p:anim>
                                    <p:anim calcmode="lin" valueType="num">
                                      <p:cBhvr>
                                        <p:cTn id="31" dur="1000" fill="hold"/>
                                        <p:tgtEl>
                                          <p:spTgt spid="44"/>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1500"/>
                                  </p:stCondLst>
                                  <p:childTnLst>
                                    <p:set>
                                      <p:cBhvr>
                                        <p:cTn id="33" dur="1" fill="hold">
                                          <p:stCondLst>
                                            <p:cond delay="0"/>
                                          </p:stCondLst>
                                        </p:cTn>
                                        <p:tgtEl>
                                          <p:spTgt spid="48"/>
                                        </p:tgtEl>
                                        <p:attrNameLst>
                                          <p:attrName>style.visibility</p:attrName>
                                        </p:attrNameLst>
                                      </p:cBhvr>
                                      <p:to>
                                        <p:strVal val="visible"/>
                                      </p:to>
                                    </p:set>
                                    <p:anim calcmode="lin" valueType="num">
                                      <p:cBhvr>
                                        <p:cTn id="34" dur="1000" fill="hold"/>
                                        <p:tgtEl>
                                          <p:spTgt spid="48"/>
                                        </p:tgtEl>
                                        <p:attrNameLst>
                                          <p:attrName>ppt_w</p:attrName>
                                        </p:attrNameLst>
                                      </p:cBhvr>
                                      <p:tavLst>
                                        <p:tav tm="0">
                                          <p:val>
                                            <p:fltVal val="0"/>
                                          </p:val>
                                        </p:tav>
                                        <p:tav tm="100000">
                                          <p:val>
                                            <p:strVal val="#ppt_w"/>
                                          </p:val>
                                        </p:tav>
                                      </p:tavLst>
                                    </p:anim>
                                    <p:anim calcmode="lin" valueType="num">
                                      <p:cBhvr>
                                        <p:cTn id="35" dur="1000" fill="hold"/>
                                        <p:tgtEl>
                                          <p:spTgt spid="48"/>
                                        </p:tgtEl>
                                        <p:attrNameLst>
                                          <p:attrName>ppt_h</p:attrName>
                                        </p:attrNameLst>
                                      </p:cBhvr>
                                      <p:tavLst>
                                        <p:tav tm="0">
                                          <p:val>
                                            <p:fltVal val="0"/>
                                          </p:val>
                                        </p:tav>
                                        <p:tav tm="100000">
                                          <p:val>
                                            <p:strVal val="#ppt_h"/>
                                          </p:val>
                                        </p:tav>
                                      </p:tavLst>
                                    </p:anim>
                                    <p:anim calcmode="lin" valueType="num">
                                      <p:cBhvr>
                                        <p:cTn id="36" dur="1000" fill="hold"/>
                                        <p:tgtEl>
                                          <p:spTgt spid="48"/>
                                        </p:tgtEl>
                                        <p:attrNameLst>
                                          <p:attrName>ppt_x</p:attrName>
                                        </p:attrNameLst>
                                      </p:cBhvr>
                                      <p:tavLst>
                                        <p:tav tm="0">
                                          <p:val>
                                            <p:fltVal val="0.5"/>
                                          </p:val>
                                        </p:tav>
                                        <p:tav tm="100000">
                                          <p:val>
                                            <p:strVal val="#ppt_x"/>
                                          </p:val>
                                        </p:tav>
                                      </p:tavLst>
                                    </p:anim>
                                    <p:anim calcmode="lin" valueType="num">
                                      <p:cBhvr>
                                        <p:cTn id="37" dur="1000" fill="hold"/>
                                        <p:tgtEl>
                                          <p:spTgt spid="48"/>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1500"/>
                                  </p:stCondLst>
                                  <p:childTnLst>
                                    <p:set>
                                      <p:cBhvr>
                                        <p:cTn id="39" dur="1" fill="hold">
                                          <p:stCondLst>
                                            <p:cond delay="0"/>
                                          </p:stCondLst>
                                        </p:cTn>
                                        <p:tgtEl>
                                          <p:spTgt spid="49"/>
                                        </p:tgtEl>
                                        <p:attrNameLst>
                                          <p:attrName>style.visibility</p:attrName>
                                        </p:attrNameLst>
                                      </p:cBhvr>
                                      <p:to>
                                        <p:strVal val="visible"/>
                                      </p:to>
                                    </p:set>
                                    <p:anim calcmode="lin" valueType="num">
                                      <p:cBhvr>
                                        <p:cTn id="40" dur="1000" fill="hold"/>
                                        <p:tgtEl>
                                          <p:spTgt spid="49"/>
                                        </p:tgtEl>
                                        <p:attrNameLst>
                                          <p:attrName>ppt_w</p:attrName>
                                        </p:attrNameLst>
                                      </p:cBhvr>
                                      <p:tavLst>
                                        <p:tav tm="0">
                                          <p:val>
                                            <p:fltVal val="0"/>
                                          </p:val>
                                        </p:tav>
                                        <p:tav tm="100000">
                                          <p:val>
                                            <p:strVal val="#ppt_w"/>
                                          </p:val>
                                        </p:tav>
                                      </p:tavLst>
                                    </p:anim>
                                    <p:anim calcmode="lin" valueType="num">
                                      <p:cBhvr>
                                        <p:cTn id="41" dur="1000" fill="hold"/>
                                        <p:tgtEl>
                                          <p:spTgt spid="49"/>
                                        </p:tgtEl>
                                        <p:attrNameLst>
                                          <p:attrName>ppt_h</p:attrName>
                                        </p:attrNameLst>
                                      </p:cBhvr>
                                      <p:tavLst>
                                        <p:tav tm="0">
                                          <p:val>
                                            <p:fltVal val="0"/>
                                          </p:val>
                                        </p:tav>
                                        <p:tav tm="100000">
                                          <p:val>
                                            <p:strVal val="#ppt_h"/>
                                          </p:val>
                                        </p:tav>
                                      </p:tavLst>
                                    </p:anim>
                                    <p:anim calcmode="lin" valueType="num">
                                      <p:cBhvr>
                                        <p:cTn id="42" dur="1000" fill="hold"/>
                                        <p:tgtEl>
                                          <p:spTgt spid="49"/>
                                        </p:tgtEl>
                                        <p:attrNameLst>
                                          <p:attrName>ppt_x</p:attrName>
                                        </p:attrNameLst>
                                      </p:cBhvr>
                                      <p:tavLst>
                                        <p:tav tm="0">
                                          <p:val>
                                            <p:fltVal val="0.5"/>
                                          </p:val>
                                        </p:tav>
                                        <p:tav tm="100000">
                                          <p:val>
                                            <p:strVal val="#ppt_x"/>
                                          </p:val>
                                        </p:tav>
                                      </p:tavLst>
                                    </p:anim>
                                    <p:anim calcmode="lin" valueType="num">
                                      <p:cBhvr>
                                        <p:cTn id="43" dur="1000" fill="hold"/>
                                        <p:tgtEl>
                                          <p:spTgt spid="49"/>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1500"/>
                                  </p:stCondLst>
                                  <p:childTnLst>
                                    <p:set>
                                      <p:cBhvr>
                                        <p:cTn id="45" dur="1" fill="hold">
                                          <p:stCondLst>
                                            <p:cond delay="0"/>
                                          </p:stCondLst>
                                        </p:cTn>
                                        <p:tgtEl>
                                          <p:spTgt spid="50"/>
                                        </p:tgtEl>
                                        <p:attrNameLst>
                                          <p:attrName>style.visibility</p:attrName>
                                        </p:attrNameLst>
                                      </p:cBhvr>
                                      <p:to>
                                        <p:strVal val="visible"/>
                                      </p:to>
                                    </p:set>
                                    <p:anim calcmode="lin" valueType="num">
                                      <p:cBhvr>
                                        <p:cTn id="46" dur="1000" fill="hold"/>
                                        <p:tgtEl>
                                          <p:spTgt spid="50"/>
                                        </p:tgtEl>
                                        <p:attrNameLst>
                                          <p:attrName>ppt_w</p:attrName>
                                        </p:attrNameLst>
                                      </p:cBhvr>
                                      <p:tavLst>
                                        <p:tav tm="0">
                                          <p:val>
                                            <p:fltVal val="0"/>
                                          </p:val>
                                        </p:tav>
                                        <p:tav tm="100000">
                                          <p:val>
                                            <p:strVal val="#ppt_w"/>
                                          </p:val>
                                        </p:tav>
                                      </p:tavLst>
                                    </p:anim>
                                    <p:anim calcmode="lin" valueType="num">
                                      <p:cBhvr>
                                        <p:cTn id="47" dur="1000" fill="hold"/>
                                        <p:tgtEl>
                                          <p:spTgt spid="50"/>
                                        </p:tgtEl>
                                        <p:attrNameLst>
                                          <p:attrName>ppt_h</p:attrName>
                                        </p:attrNameLst>
                                      </p:cBhvr>
                                      <p:tavLst>
                                        <p:tav tm="0">
                                          <p:val>
                                            <p:fltVal val="0"/>
                                          </p:val>
                                        </p:tav>
                                        <p:tav tm="100000">
                                          <p:val>
                                            <p:strVal val="#ppt_h"/>
                                          </p:val>
                                        </p:tav>
                                      </p:tavLst>
                                    </p:anim>
                                    <p:anim calcmode="lin" valueType="num">
                                      <p:cBhvr>
                                        <p:cTn id="48" dur="1000" fill="hold"/>
                                        <p:tgtEl>
                                          <p:spTgt spid="50"/>
                                        </p:tgtEl>
                                        <p:attrNameLst>
                                          <p:attrName>ppt_x</p:attrName>
                                        </p:attrNameLst>
                                      </p:cBhvr>
                                      <p:tavLst>
                                        <p:tav tm="0">
                                          <p:val>
                                            <p:fltVal val="0.5"/>
                                          </p:val>
                                        </p:tav>
                                        <p:tav tm="100000">
                                          <p:val>
                                            <p:strVal val="#ppt_x"/>
                                          </p:val>
                                        </p:tav>
                                      </p:tavLst>
                                    </p:anim>
                                    <p:anim calcmode="lin" valueType="num">
                                      <p:cBhvr>
                                        <p:cTn id="49" dur="1000" fill="hold"/>
                                        <p:tgtEl>
                                          <p:spTgt spid="50"/>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51"/>
                                        </p:tgtEl>
                                        <p:attrNameLst>
                                          <p:attrName>style.visibility</p:attrName>
                                        </p:attrNameLst>
                                      </p:cBhvr>
                                      <p:to>
                                        <p:strVal val="visible"/>
                                      </p:to>
                                    </p:set>
                                    <p:anim calcmode="lin" valueType="num">
                                      <p:cBhvr>
                                        <p:cTn id="52" dur="1000" fill="hold"/>
                                        <p:tgtEl>
                                          <p:spTgt spid="51"/>
                                        </p:tgtEl>
                                        <p:attrNameLst>
                                          <p:attrName>ppt_w</p:attrName>
                                        </p:attrNameLst>
                                      </p:cBhvr>
                                      <p:tavLst>
                                        <p:tav tm="0">
                                          <p:val>
                                            <p:fltVal val="0"/>
                                          </p:val>
                                        </p:tav>
                                        <p:tav tm="100000">
                                          <p:val>
                                            <p:strVal val="#ppt_w"/>
                                          </p:val>
                                        </p:tav>
                                      </p:tavLst>
                                    </p:anim>
                                    <p:anim calcmode="lin" valueType="num">
                                      <p:cBhvr>
                                        <p:cTn id="53" dur="1000" fill="hold"/>
                                        <p:tgtEl>
                                          <p:spTgt spid="51"/>
                                        </p:tgtEl>
                                        <p:attrNameLst>
                                          <p:attrName>ppt_h</p:attrName>
                                        </p:attrNameLst>
                                      </p:cBhvr>
                                      <p:tavLst>
                                        <p:tav tm="0">
                                          <p:val>
                                            <p:fltVal val="0"/>
                                          </p:val>
                                        </p:tav>
                                        <p:tav tm="100000">
                                          <p:val>
                                            <p:strVal val="#ppt_h"/>
                                          </p:val>
                                        </p:tav>
                                      </p:tavLst>
                                    </p:anim>
                                    <p:anim calcmode="lin" valueType="num">
                                      <p:cBhvr>
                                        <p:cTn id="54" dur="1000" fill="hold"/>
                                        <p:tgtEl>
                                          <p:spTgt spid="51"/>
                                        </p:tgtEl>
                                        <p:attrNameLst>
                                          <p:attrName>ppt_x</p:attrName>
                                        </p:attrNameLst>
                                      </p:cBhvr>
                                      <p:tavLst>
                                        <p:tav tm="0">
                                          <p:val>
                                            <p:fltVal val="0.5"/>
                                          </p:val>
                                        </p:tav>
                                        <p:tav tm="100000">
                                          <p:val>
                                            <p:strVal val="#ppt_x"/>
                                          </p:val>
                                        </p:tav>
                                      </p:tavLst>
                                    </p:anim>
                                    <p:anim calcmode="lin" valueType="num">
                                      <p:cBhvr>
                                        <p:cTn id="55" dur="1000" fill="hold"/>
                                        <p:tgtEl>
                                          <p:spTgt spid="51"/>
                                        </p:tgtEl>
                                        <p:attrNameLst>
                                          <p:attrName>ppt_y</p:attrName>
                                        </p:attrNameLst>
                                      </p:cBhvr>
                                      <p:tavLst>
                                        <p:tav tm="0">
                                          <p:val>
                                            <p:fltVal val="0.5"/>
                                          </p:val>
                                        </p:tav>
                                        <p:tav tm="100000">
                                          <p:val>
                                            <p:strVal val="#ppt_y"/>
                                          </p:val>
                                        </p:tav>
                                      </p:tavLst>
                                    </p:anim>
                                  </p:childTnLst>
                                </p:cTn>
                              </p:par>
                              <p:par>
                                <p:cTn id="56" presetID="31" presetClass="entr" presetSubtype="0"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 calcmode="lin" valueType="num">
                                      <p:cBhvr>
                                        <p:cTn id="58" dur="1500" fill="hold"/>
                                        <p:tgtEl>
                                          <p:spTgt spid="57"/>
                                        </p:tgtEl>
                                        <p:attrNameLst>
                                          <p:attrName>ppt_w</p:attrName>
                                        </p:attrNameLst>
                                      </p:cBhvr>
                                      <p:tavLst>
                                        <p:tav tm="0">
                                          <p:val>
                                            <p:fltVal val="0"/>
                                          </p:val>
                                        </p:tav>
                                        <p:tav tm="100000">
                                          <p:val>
                                            <p:strVal val="#ppt_w"/>
                                          </p:val>
                                        </p:tav>
                                      </p:tavLst>
                                    </p:anim>
                                    <p:anim calcmode="lin" valueType="num">
                                      <p:cBhvr>
                                        <p:cTn id="59" dur="1500" fill="hold"/>
                                        <p:tgtEl>
                                          <p:spTgt spid="57"/>
                                        </p:tgtEl>
                                        <p:attrNameLst>
                                          <p:attrName>ppt_h</p:attrName>
                                        </p:attrNameLst>
                                      </p:cBhvr>
                                      <p:tavLst>
                                        <p:tav tm="0">
                                          <p:val>
                                            <p:fltVal val="0"/>
                                          </p:val>
                                        </p:tav>
                                        <p:tav tm="100000">
                                          <p:val>
                                            <p:strVal val="#ppt_h"/>
                                          </p:val>
                                        </p:tav>
                                      </p:tavLst>
                                    </p:anim>
                                    <p:anim calcmode="lin" valueType="num">
                                      <p:cBhvr>
                                        <p:cTn id="60" dur="1500" fill="hold"/>
                                        <p:tgtEl>
                                          <p:spTgt spid="57"/>
                                        </p:tgtEl>
                                        <p:attrNameLst>
                                          <p:attrName>style.rotation</p:attrName>
                                        </p:attrNameLst>
                                      </p:cBhvr>
                                      <p:tavLst>
                                        <p:tav tm="0">
                                          <p:val>
                                            <p:fltVal val="90"/>
                                          </p:val>
                                        </p:tav>
                                        <p:tav tm="100000">
                                          <p:val>
                                            <p:fltVal val="0"/>
                                          </p:val>
                                        </p:tav>
                                      </p:tavLst>
                                    </p:anim>
                                    <p:animEffect transition="in" filter="fade">
                                      <p:cBhvr>
                                        <p:cTn id="61" dur="1500"/>
                                        <p:tgtEl>
                                          <p:spTgt spid="57"/>
                                        </p:tgtEl>
                                      </p:cBhvr>
                                    </p:animEffect>
                                  </p:childTnLst>
                                </p:cTn>
                              </p:par>
                              <p:par>
                                <p:cTn id="62" presetID="23" presetClass="entr" presetSubtype="528" repeatCount="indefinite" fill="hold" nodeType="withEffect">
                                  <p:stCondLst>
                                    <p:cond delay="1500"/>
                                  </p:stCondLst>
                                  <p:childTnLst>
                                    <p:set>
                                      <p:cBhvr>
                                        <p:cTn id="63" dur="1" fill="hold">
                                          <p:stCondLst>
                                            <p:cond delay="0"/>
                                          </p:stCondLst>
                                        </p:cTn>
                                        <p:tgtEl>
                                          <p:spTgt spid="47"/>
                                        </p:tgtEl>
                                        <p:attrNameLst>
                                          <p:attrName>style.visibility</p:attrName>
                                        </p:attrNameLst>
                                      </p:cBhvr>
                                      <p:to>
                                        <p:strVal val="visible"/>
                                      </p:to>
                                    </p:set>
                                    <p:anim calcmode="lin" valueType="num">
                                      <p:cBhvr>
                                        <p:cTn id="64" dur="1000" fill="hold"/>
                                        <p:tgtEl>
                                          <p:spTgt spid="47"/>
                                        </p:tgtEl>
                                        <p:attrNameLst>
                                          <p:attrName>ppt_w</p:attrName>
                                        </p:attrNameLst>
                                      </p:cBhvr>
                                      <p:tavLst>
                                        <p:tav tm="0">
                                          <p:val>
                                            <p:fltVal val="0"/>
                                          </p:val>
                                        </p:tav>
                                        <p:tav tm="100000">
                                          <p:val>
                                            <p:strVal val="#ppt_w"/>
                                          </p:val>
                                        </p:tav>
                                      </p:tavLst>
                                    </p:anim>
                                    <p:anim calcmode="lin" valueType="num">
                                      <p:cBhvr>
                                        <p:cTn id="65" dur="1000" fill="hold"/>
                                        <p:tgtEl>
                                          <p:spTgt spid="47"/>
                                        </p:tgtEl>
                                        <p:attrNameLst>
                                          <p:attrName>ppt_h</p:attrName>
                                        </p:attrNameLst>
                                      </p:cBhvr>
                                      <p:tavLst>
                                        <p:tav tm="0">
                                          <p:val>
                                            <p:fltVal val="0"/>
                                          </p:val>
                                        </p:tav>
                                        <p:tav tm="100000">
                                          <p:val>
                                            <p:strVal val="#ppt_h"/>
                                          </p:val>
                                        </p:tav>
                                      </p:tavLst>
                                    </p:anim>
                                    <p:anim calcmode="lin" valueType="num">
                                      <p:cBhvr>
                                        <p:cTn id="66" dur="1000" fill="hold"/>
                                        <p:tgtEl>
                                          <p:spTgt spid="47"/>
                                        </p:tgtEl>
                                        <p:attrNameLst>
                                          <p:attrName>ppt_x</p:attrName>
                                        </p:attrNameLst>
                                      </p:cBhvr>
                                      <p:tavLst>
                                        <p:tav tm="0">
                                          <p:val>
                                            <p:fltVal val="0.5"/>
                                          </p:val>
                                        </p:tav>
                                        <p:tav tm="100000">
                                          <p:val>
                                            <p:strVal val="#ppt_x"/>
                                          </p:val>
                                        </p:tav>
                                      </p:tavLst>
                                    </p:anim>
                                    <p:anim calcmode="lin" valueType="num">
                                      <p:cBhvr>
                                        <p:cTn id="67" dur="1000" fill="hold"/>
                                        <p:tgtEl>
                                          <p:spTgt spid="47"/>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nodeType="withEffect">
                                  <p:stCondLst>
                                    <p:cond delay="1500"/>
                                  </p:stCondLst>
                                  <p:childTnLst>
                                    <p:set>
                                      <p:cBhvr>
                                        <p:cTn id="69" dur="1" fill="hold">
                                          <p:stCondLst>
                                            <p:cond delay="0"/>
                                          </p:stCondLst>
                                        </p:cTn>
                                        <p:tgtEl>
                                          <p:spTgt spid="52"/>
                                        </p:tgtEl>
                                        <p:attrNameLst>
                                          <p:attrName>style.visibility</p:attrName>
                                        </p:attrNameLst>
                                      </p:cBhvr>
                                      <p:to>
                                        <p:strVal val="visible"/>
                                      </p:to>
                                    </p:set>
                                    <p:anim calcmode="lin" valueType="num">
                                      <p:cBhvr>
                                        <p:cTn id="70" dur="1000" fill="hold"/>
                                        <p:tgtEl>
                                          <p:spTgt spid="52"/>
                                        </p:tgtEl>
                                        <p:attrNameLst>
                                          <p:attrName>ppt_w</p:attrName>
                                        </p:attrNameLst>
                                      </p:cBhvr>
                                      <p:tavLst>
                                        <p:tav tm="0">
                                          <p:val>
                                            <p:fltVal val="0"/>
                                          </p:val>
                                        </p:tav>
                                        <p:tav tm="100000">
                                          <p:val>
                                            <p:strVal val="#ppt_w"/>
                                          </p:val>
                                        </p:tav>
                                      </p:tavLst>
                                    </p:anim>
                                    <p:anim calcmode="lin" valueType="num">
                                      <p:cBhvr>
                                        <p:cTn id="71" dur="1000" fill="hold"/>
                                        <p:tgtEl>
                                          <p:spTgt spid="52"/>
                                        </p:tgtEl>
                                        <p:attrNameLst>
                                          <p:attrName>ppt_h</p:attrName>
                                        </p:attrNameLst>
                                      </p:cBhvr>
                                      <p:tavLst>
                                        <p:tav tm="0">
                                          <p:val>
                                            <p:fltVal val="0"/>
                                          </p:val>
                                        </p:tav>
                                        <p:tav tm="100000">
                                          <p:val>
                                            <p:strVal val="#ppt_h"/>
                                          </p:val>
                                        </p:tav>
                                      </p:tavLst>
                                    </p:anim>
                                    <p:anim calcmode="lin" valueType="num">
                                      <p:cBhvr>
                                        <p:cTn id="72" dur="1000" fill="hold"/>
                                        <p:tgtEl>
                                          <p:spTgt spid="52"/>
                                        </p:tgtEl>
                                        <p:attrNameLst>
                                          <p:attrName>ppt_x</p:attrName>
                                        </p:attrNameLst>
                                      </p:cBhvr>
                                      <p:tavLst>
                                        <p:tav tm="0">
                                          <p:val>
                                            <p:fltVal val="0.5"/>
                                          </p:val>
                                        </p:tav>
                                        <p:tav tm="100000">
                                          <p:val>
                                            <p:strVal val="#ppt_x"/>
                                          </p:val>
                                        </p:tav>
                                      </p:tavLst>
                                    </p:anim>
                                    <p:anim calcmode="lin" valueType="num">
                                      <p:cBhvr>
                                        <p:cTn id="73" dur="1000" fill="hold"/>
                                        <p:tgtEl>
                                          <p:spTgt spid="52"/>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nodeType="withEffect">
                                  <p:stCondLst>
                                    <p:cond delay="1500"/>
                                  </p:stCondLst>
                                  <p:childTnLst>
                                    <p:set>
                                      <p:cBhvr>
                                        <p:cTn id="75" dur="1" fill="hold">
                                          <p:stCondLst>
                                            <p:cond delay="0"/>
                                          </p:stCondLst>
                                        </p:cTn>
                                        <p:tgtEl>
                                          <p:spTgt spid="61"/>
                                        </p:tgtEl>
                                        <p:attrNameLst>
                                          <p:attrName>style.visibility</p:attrName>
                                        </p:attrNameLst>
                                      </p:cBhvr>
                                      <p:to>
                                        <p:strVal val="visible"/>
                                      </p:to>
                                    </p:set>
                                    <p:anim calcmode="lin" valueType="num">
                                      <p:cBhvr>
                                        <p:cTn id="76" dur="1000" fill="hold"/>
                                        <p:tgtEl>
                                          <p:spTgt spid="61"/>
                                        </p:tgtEl>
                                        <p:attrNameLst>
                                          <p:attrName>ppt_w</p:attrName>
                                        </p:attrNameLst>
                                      </p:cBhvr>
                                      <p:tavLst>
                                        <p:tav tm="0">
                                          <p:val>
                                            <p:fltVal val="0"/>
                                          </p:val>
                                        </p:tav>
                                        <p:tav tm="100000">
                                          <p:val>
                                            <p:strVal val="#ppt_w"/>
                                          </p:val>
                                        </p:tav>
                                      </p:tavLst>
                                    </p:anim>
                                    <p:anim calcmode="lin" valueType="num">
                                      <p:cBhvr>
                                        <p:cTn id="77" dur="1000" fill="hold"/>
                                        <p:tgtEl>
                                          <p:spTgt spid="61"/>
                                        </p:tgtEl>
                                        <p:attrNameLst>
                                          <p:attrName>ppt_h</p:attrName>
                                        </p:attrNameLst>
                                      </p:cBhvr>
                                      <p:tavLst>
                                        <p:tav tm="0">
                                          <p:val>
                                            <p:fltVal val="0"/>
                                          </p:val>
                                        </p:tav>
                                        <p:tav tm="100000">
                                          <p:val>
                                            <p:strVal val="#ppt_h"/>
                                          </p:val>
                                        </p:tav>
                                      </p:tavLst>
                                    </p:anim>
                                    <p:anim calcmode="lin" valueType="num">
                                      <p:cBhvr>
                                        <p:cTn id="78" dur="1000" fill="hold"/>
                                        <p:tgtEl>
                                          <p:spTgt spid="61"/>
                                        </p:tgtEl>
                                        <p:attrNameLst>
                                          <p:attrName>ppt_x</p:attrName>
                                        </p:attrNameLst>
                                      </p:cBhvr>
                                      <p:tavLst>
                                        <p:tav tm="0">
                                          <p:val>
                                            <p:fltVal val="0.5"/>
                                          </p:val>
                                        </p:tav>
                                        <p:tav tm="100000">
                                          <p:val>
                                            <p:strVal val="#ppt_x"/>
                                          </p:val>
                                        </p:tav>
                                      </p:tavLst>
                                    </p:anim>
                                    <p:anim calcmode="lin" valueType="num">
                                      <p:cBhvr>
                                        <p:cTn id="79" dur="1000" fill="hold"/>
                                        <p:tgtEl>
                                          <p:spTgt spid="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4573191" y="0"/>
            <a:ext cx="4400550" cy="51435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sp>
        <p:nvSpPr>
          <p:cNvPr id="4" name="任意多边形 11"/>
          <p:cNvSpPr/>
          <p:nvPr/>
        </p:nvSpPr>
        <p:spPr>
          <a:xfrm>
            <a:off x="171450" y="0"/>
            <a:ext cx="4400550" cy="51435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zh-CN" altLang="en-US">
              <a:solidFill>
                <a:prstClr val="white"/>
              </a:solidFill>
            </a:endParaRPr>
          </a:p>
        </p:txBody>
      </p:sp>
      <p:pic>
        <p:nvPicPr>
          <p:cNvPr id="75780" name="图片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14450" y="1857375"/>
            <a:ext cx="247411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1942334" y="848282"/>
            <a:ext cx="6030516" cy="762000"/>
          </a:xfrm>
          <a:prstGeom prst="rect">
            <a:avLst/>
          </a:prstGeom>
          <a:solidFill>
            <a:schemeClr val="accent4">
              <a:lumMod val="40000"/>
              <a:lumOff val="60000"/>
            </a:schemeClr>
          </a:solidFill>
        </p:spPr>
        <p:txBody>
          <a:bodyPr wrap="square" lIns="68580" tIns="34290" rIns="68580" bIns="34290">
            <a:spAutoFit/>
          </a:bodyPr>
          <a:lstStyle/>
          <a:p>
            <a:pPr algn="ctr" defTabSz="685800">
              <a:defRPr/>
            </a:pPr>
            <a:r>
              <a:rPr lang="en-US" altLang="zh-CN" sz="4500" b="1" i="1" spc="225" dirty="0">
                <a:solidFill>
                  <a:prstClr val="white"/>
                </a:solidFill>
                <a:latin typeface="Times New Roman" pitchFamily="18" charset="0"/>
                <a:ea typeface="方正综艺简体" panose="02010601030101010101" pitchFamily="2" charset="-122"/>
                <a:cs typeface="Times New Roman" pitchFamily="18" charset="0"/>
              </a:rPr>
              <a:t>II. </a:t>
            </a:r>
            <a:r>
              <a:rPr lang="en-US" altLang="zh-CN" sz="4500" b="1" i="1" spc="225" dirty="0" err="1">
                <a:solidFill>
                  <a:prstClr val="white"/>
                </a:solidFill>
                <a:latin typeface="Times New Roman" pitchFamily="18" charset="0"/>
                <a:ea typeface="方正综艺简体" panose="02010601030101010101" pitchFamily="2" charset="-122"/>
                <a:cs typeface="Times New Roman" pitchFamily="18" charset="0"/>
              </a:rPr>
              <a:t>Khám</a:t>
            </a:r>
            <a:r>
              <a:rPr lang="en-US" altLang="zh-CN" sz="4500" b="1" i="1" spc="225"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4500" b="1" i="1" spc="225" dirty="0" err="1">
                <a:solidFill>
                  <a:prstClr val="white"/>
                </a:solidFill>
                <a:latin typeface="Times New Roman" pitchFamily="18" charset="0"/>
                <a:ea typeface="方正综艺简体" panose="02010601030101010101" pitchFamily="2" charset="-122"/>
                <a:cs typeface="Times New Roman" pitchFamily="18" charset="0"/>
              </a:rPr>
              <a:t>phá</a:t>
            </a:r>
            <a:endParaRPr lang="zh-CN" altLang="en-US" sz="4500" b="1" i="1" spc="225"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4440142" y="75351"/>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8" name="五角星 5"/>
          <p:cNvSpPr/>
          <p:nvPr/>
        </p:nvSpPr>
        <p:spPr>
          <a:xfrm rot="21380687">
            <a:off x="8143859" y="292854"/>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9" name="图片 8" descr="6fc417983c9675ce1b60e983870aeb8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0" y="3233737"/>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flipH="1">
            <a:off x="-309652" y="-64850"/>
            <a:ext cx="2015470" cy="1922225"/>
          </a:xfrm>
          <a:prstGeom prst="rect">
            <a:avLst/>
          </a:prstGeom>
        </p:spPr>
      </p:pic>
    </p:spTree>
    <p:extLst>
      <p:ext uri="{BB962C8B-B14F-4D97-AF65-F5344CB8AC3E}">
        <p14:creationId xmlns:p14="http://schemas.microsoft.com/office/powerpoint/2010/main" val="2228431275"/>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8" presetClass="emph" presetSubtype="0" repeatCount="2000" fill="hold" grpId="1" nodeType="withEffect">
                                  <p:stCondLst>
                                    <p:cond delay="0"/>
                                  </p:stCondLst>
                                  <p:childTnLst>
                                    <p:animRot by="21600000">
                                      <p:cBhvr>
                                        <p:cTn id="14" dur="3500" fill="hold"/>
                                        <p:tgtEl>
                                          <p:spTgt spid="7"/>
                                        </p:tgtEl>
                                        <p:attrNameLst>
                                          <p:attrName>r</p:attrName>
                                        </p:attrNameLst>
                                      </p:cBhvr>
                                    </p:animRot>
                                  </p:childTnLst>
                                </p:cTn>
                              </p:par>
                              <p:par>
                                <p:cTn id="15" presetID="6" presetClass="emph" presetSubtype="0" repeatCount="2000" autoRev="1" fill="hold" grpId="1" nodeType="withEffect">
                                  <p:stCondLst>
                                    <p:cond delay="0"/>
                                  </p:stCondLst>
                                  <p:childTnLst>
                                    <p:animScale>
                                      <p:cBhvr>
                                        <p:cTn id="16" dur="2000" fill="hold"/>
                                        <p:tgtEl>
                                          <p:spTgt spid="8"/>
                                        </p:tgtEl>
                                      </p:cBhvr>
                                      <p:by x="150000" y="150000"/>
                                    </p:animScale>
                                  </p:childTnLst>
                                </p:cTn>
                              </p:par>
                            </p:childTnLst>
                          </p:cTn>
                        </p:par>
                        <p:par>
                          <p:cTn id="17" fill="hold">
                            <p:stCondLst>
                              <p:cond delay="8000"/>
                            </p:stCondLst>
                            <p:childTnLst>
                              <p:par>
                                <p:cTn id="18" presetID="3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900" decel="100000" fill="hold"/>
                                        <p:tgtEl>
                                          <p:spTgt spid="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830667" y="809269"/>
            <a:ext cx="7413389" cy="3110538"/>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lIns="68580" tIns="34290" rIns="68580" bIns="34290"/>
          <a:lstStyle/>
          <a:p>
            <a:pPr defTabSz="913554"/>
            <a:endParaRPr lang="zh-CN" altLang="en-US">
              <a:solidFill>
                <a:srgbClr val="5F5F5F"/>
              </a:solidFill>
            </a:endParaRPr>
          </a:p>
        </p:txBody>
      </p:sp>
      <p:sp>
        <p:nvSpPr>
          <p:cNvPr id="7" name="矩形 69"/>
          <p:cNvSpPr>
            <a:spLocks noChangeArrowheads="1"/>
          </p:cNvSpPr>
          <p:nvPr/>
        </p:nvSpPr>
        <p:spPr bwMode="auto">
          <a:xfrm>
            <a:off x="1627349" y="1428750"/>
            <a:ext cx="5916451" cy="173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16" tIns="34259" rIns="68516" bIns="34259">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742950" indent="-742950" algn="ctr" defTabSz="913554">
              <a:buAutoNum type="arabicPeriod"/>
            </a:pPr>
            <a:r>
              <a:rPr lang="en-US" altLang="zh-CN" sz="3600" b="1" smtClean="0">
                <a:latin typeface="Times New Roman" pitchFamily="18" charset="0"/>
                <a:ea typeface="方正卡通简体" panose="03000509000000000000" pitchFamily="65" charset="-122"/>
                <a:cs typeface="Times New Roman" pitchFamily="18" charset="0"/>
                <a:sym typeface="微软雅黑" panose="020B0503020204020204" pitchFamily="34" charset="-122"/>
              </a:rPr>
              <a:t>Chữ tín và biểu hiện của giữ chữ tín.</a:t>
            </a:r>
          </a:p>
          <a:p>
            <a:pPr algn="just" defTabSz="913554"/>
            <a:r>
              <a:rPr lang="en-US" altLang="zh-CN" sz="3600" b="1" i="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3600" b="1" i="1" smtClean="0">
                <a:solidFill>
                  <a:schemeClr val="tx2">
                    <a:lumMod val="75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a) Chữ tín là gì?</a:t>
            </a:r>
          </a:p>
        </p:txBody>
      </p:sp>
      <p:sp>
        <p:nvSpPr>
          <p:cNvPr id="8" name="五角星 4"/>
          <p:cNvSpPr/>
          <p:nvPr/>
        </p:nvSpPr>
        <p:spPr>
          <a:xfrm rot="19903756">
            <a:off x="4021402" y="-8658"/>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1" name="五角星 5"/>
          <p:cNvSpPr/>
          <p:nvPr/>
        </p:nvSpPr>
        <p:spPr>
          <a:xfrm rot="21380687">
            <a:off x="5976267" y="260221"/>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2" name="五角星 6"/>
          <p:cNvSpPr/>
          <p:nvPr/>
        </p:nvSpPr>
        <p:spPr>
          <a:xfrm rot="19938392">
            <a:off x="6962502" y="309881"/>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3" name="五角星 7"/>
          <p:cNvSpPr/>
          <p:nvPr/>
        </p:nvSpPr>
        <p:spPr>
          <a:xfrm rot="19938392">
            <a:off x="7743324" y="4010441"/>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4" name="五角星 8"/>
          <p:cNvSpPr/>
          <p:nvPr/>
        </p:nvSpPr>
        <p:spPr>
          <a:xfrm rot="19967404">
            <a:off x="8076637" y="834756"/>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6" name="五角星 9"/>
          <p:cNvSpPr/>
          <p:nvPr/>
        </p:nvSpPr>
        <p:spPr>
          <a:xfrm>
            <a:off x="6341611" y="3485544"/>
            <a:ext cx="253202" cy="253437"/>
          </a:xfrm>
          <a:prstGeom prst="star5">
            <a:avLst>
              <a:gd name="adj" fmla="val 23926"/>
              <a:gd name="hf" fmla="val 105146"/>
              <a:gd name="vf" fmla="val 110557"/>
            </a:avLst>
          </a:prstGeom>
          <a:blipFill dpi="0" rotWithShape="1">
            <a:blip r:embed="rId6" cstate="email">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7" name="五角星 10"/>
          <p:cNvSpPr/>
          <p:nvPr/>
        </p:nvSpPr>
        <p:spPr>
          <a:xfrm>
            <a:off x="8119448" y="3482624"/>
            <a:ext cx="186173" cy="186346"/>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8" name="五角星 11"/>
          <p:cNvSpPr/>
          <p:nvPr/>
        </p:nvSpPr>
        <p:spPr>
          <a:xfrm>
            <a:off x="8632414" y="3725967"/>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19" name="五角星 12"/>
          <p:cNvSpPr/>
          <p:nvPr/>
        </p:nvSpPr>
        <p:spPr>
          <a:xfrm rot="19922997">
            <a:off x="8313492" y="3100517"/>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0"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88568" y="1682379"/>
            <a:ext cx="834105" cy="88738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48155" y="350465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48917" y="-44354"/>
            <a:ext cx="2015470" cy="1477842"/>
          </a:xfrm>
          <a:prstGeom prst="rect">
            <a:avLst/>
          </a:prstGeom>
        </p:spPr>
      </p:pic>
      <p:sp>
        <p:nvSpPr>
          <p:cNvPr id="22" name="五角星 4"/>
          <p:cNvSpPr/>
          <p:nvPr/>
        </p:nvSpPr>
        <p:spPr>
          <a:xfrm rot="19903756">
            <a:off x="4028400" y="8299"/>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3" name="五角星 5"/>
          <p:cNvSpPr/>
          <p:nvPr/>
        </p:nvSpPr>
        <p:spPr>
          <a:xfrm rot="21380687">
            <a:off x="5983264" y="27717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4" name="五角星 6"/>
          <p:cNvSpPr/>
          <p:nvPr/>
        </p:nvSpPr>
        <p:spPr>
          <a:xfrm rot="19938392">
            <a:off x="6969499" y="326838"/>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5"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55152" y="352160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55915" y="-27397"/>
            <a:ext cx="2015470" cy="1477842"/>
          </a:xfrm>
          <a:prstGeom prst="rect">
            <a:avLst/>
          </a:prstGeom>
        </p:spPr>
      </p:pic>
      <p:sp>
        <p:nvSpPr>
          <p:cNvPr id="27" name="五角星 8"/>
          <p:cNvSpPr/>
          <p:nvPr/>
        </p:nvSpPr>
        <p:spPr>
          <a:xfrm rot="19967404">
            <a:off x="8069640" y="892375"/>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28" name="五角星 12"/>
          <p:cNvSpPr/>
          <p:nvPr/>
        </p:nvSpPr>
        <p:spPr>
          <a:xfrm rot="19922997">
            <a:off x="8306495" y="3158137"/>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29"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85324" y="1026208"/>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4021403" y="65918"/>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1" name="五角星 5"/>
          <p:cNvSpPr/>
          <p:nvPr/>
        </p:nvSpPr>
        <p:spPr>
          <a:xfrm rot="21380687">
            <a:off x="5976267" y="334798"/>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2" name="五角星 6"/>
          <p:cNvSpPr/>
          <p:nvPr/>
        </p:nvSpPr>
        <p:spPr>
          <a:xfrm rot="19938392">
            <a:off x="6962502" y="384457"/>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33"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48156" y="3579226"/>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flipH="1">
            <a:off x="499130" y="-19050"/>
            <a:ext cx="2015470" cy="1477842"/>
          </a:xfrm>
          <a:prstGeom prst="rect">
            <a:avLst/>
          </a:prstGeom>
        </p:spPr>
      </p:pic>
      <p:sp>
        <p:nvSpPr>
          <p:cNvPr id="35" name="五角星 7"/>
          <p:cNvSpPr/>
          <p:nvPr/>
        </p:nvSpPr>
        <p:spPr>
          <a:xfrm rot="19938392">
            <a:off x="7689209" y="4006675"/>
            <a:ext cx="364447"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6" name="五角星 10"/>
          <p:cNvSpPr/>
          <p:nvPr/>
        </p:nvSpPr>
        <p:spPr>
          <a:xfrm>
            <a:off x="8065333" y="3478858"/>
            <a:ext cx="186173" cy="186346"/>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7" name="五角星 8"/>
          <p:cNvSpPr/>
          <p:nvPr/>
        </p:nvSpPr>
        <p:spPr>
          <a:xfrm rot="19967404">
            <a:off x="8015526" y="888610"/>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38" name="五角星 12"/>
          <p:cNvSpPr/>
          <p:nvPr/>
        </p:nvSpPr>
        <p:spPr>
          <a:xfrm rot="19922997">
            <a:off x="8252380" y="3154371"/>
            <a:ext cx="143666"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39"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945650" y="2511887"/>
            <a:ext cx="834105" cy="887385"/>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3967288" y="62153"/>
            <a:ext cx="791540" cy="79227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41" name="五角星 5"/>
          <p:cNvSpPr/>
          <p:nvPr/>
        </p:nvSpPr>
        <p:spPr>
          <a:xfrm rot="21380687">
            <a:off x="5922153" y="331032"/>
            <a:ext cx="457969"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sp>
        <p:nvSpPr>
          <p:cNvPr id="42" name="五角星 6"/>
          <p:cNvSpPr/>
          <p:nvPr/>
        </p:nvSpPr>
        <p:spPr>
          <a:xfrm rot="19938392">
            <a:off x="6908388" y="380692"/>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16" tIns="34259" rIns="68516" bIns="34259" rtlCol="0" anchor="ctr"/>
          <a:lstStyle/>
          <a:p>
            <a:pPr algn="ctr" defTabSz="913554"/>
            <a:endParaRPr lang="zh-CN" altLang="en-US" dirty="0">
              <a:solidFill>
                <a:prstClr val="white"/>
              </a:solidFill>
            </a:endParaRPr>
          </a:p>
        </p:txBody>
      </p:sp>
      <p:pic>
        <p:nvPicPr>
          <p:cNvPr id="43" name="图片 8" descr="6fc417983c9675ce1b60e983870aeb8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94041" y="3575460"/>
            <a:ext cx="2257850" cy="15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1833" y="1540618"/>
            <a:ext cx="1098759" cy="1328284"/>
          </a:xfrm>
          <a:prstGeom prst="rect">
            <a:avLst/>
          </a:prstGeom>
        </p:spPr>
      </p:pic>
      <p:pic>
        <p:nvPicPr>
          <p:cNvPr id="47" name="图片 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51328" y="3738981"/>
            <a:ext cx="1666884" cy="1475909"/>
          </a:xfrm>
          <a:prstGeom prst="rect">
            <a:avLst/>
          </a:prstGeom>
        </p:spPr>
      </p:pic>
      <p:pic>
        <p:nvPicPr>
          <p:cNvPr id="48" name="图片 1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9748" y="2909077"/>
            <a:ext cx="1224530" cy="1225059"/>
          </a:xfrm>
          <a:prstGeom prst="rect">
            <a:avLst/>
          </a:prstGeom>
        </p:spPr>
      </p:pic>
    </p:spTree>
    <p:extLst>
      <p:ext uri="{BB962C8B-B14F-4D97-AF65-F5344CB8AC3E}">
        <p14:creationId xmlns:p14="http://schemas.microsoft.com/office/powerpoint/2010/main" val="3065725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3.33333E-6 0.00679 C -0.01007 0.00803 -0.01875 0.01142 -0.02864 0.01265 C -0.03871 0.01667 -0.04809 0.01728 -0.05868 0.01852 C -0.15173 0.01667 -0.15347 0.02746 -0.20625 0.00926 C -0.21215 0.00432 -0.21302 0.00031 -0.21823 -0.00678 C -0.22604 -0.01758 -0.23455 -0.029 -0.24566 -0.03301 C -0.27448 -0.05893 -0.34062 -0.04844 -0.36145 -0.04905 C -0.36996 -0.05183 -0.37864 -0.05307 -0.38732 -0.05584 C -0.39288 -0.05769 -0.39774 -0.06047 -0.4033 -0.06171 C -0.41093 -0.06572 -0.41944 -0.07004 -0.4276 -0.07189 C -0.44027 -0.08053 -0.4533 -0.08731 -0.46701 -0.09256 C -0.47187 -0.09441 -0.47586 -0.09781 -0.48038 -0.10058 C -0.49097 -0.10614 -0.50347 -0.11076 -0.51475 -0.11323 C -0.5408 -0.112 -0.56597 -0.11076 -0.59184 -0.11169 C -0.60347 -0.11724 -0.61527 -0.12156 -0.62621 -0.12928 C -0.63107 -0.13267 -0.63611 -0.13607 -0.64149 -0.13822 C -0.65191 -0.14656 -0.63958 -0.13761 -0.64982 -0.14254 C -0.65434 -0.14532 -0.65868 -0.14902 -0.66336 -0.1518 C -0.66805 -0.15458 -0.66493 -0.15149 -0.66909 -0.15427 C -0.67691 -0.15921 -0.68489 -0.16445 -0.6934 -0.16815 C -0.70086 -0.17494 -0.7092 -0.18173 -0.7177 -0.18636 C -0.72413 -0.19531 -0.7342 -0.19963 -0.73941 -0.21042 C -0.74062 -0.21289 -0.74201 -0.21474 -0.7427 -0.21721 C -0.7434 -0.21906 -0.74357 -0.22122 -0.74444 -0.22308 C -0.74652 -0.2277 -0.74982 -0.2311 -0.75208 -0.23573 C -0.75694 -0.24529 -0.76093 -0.25115 -0.76701 -0.25948 " pathEditMode="relative" rAng="0" ptsTypes="AAAAAAAAAAAAAAAAAAAAAAAAAA">
                                      <p:cBhvr>
                                        <p:cTn id="53" dur="6500" fill="hold"/>
                                        <p:tgtEl>
                                          <p:spTgt spid="20"/>
                                        </p:tgtEl>
                                        <p:attrNameLst>
                                          <p:attrName>ppt_x</p:attrName>
                                          <p:attrName>ppt_y</p:attrName>
                                        </p:attrNameLst>
                                      </p:cBhvr>
                                      <p:rCtr x="-38351" y="-1228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nền Học Sinh đi Học Trên Nền Quảng Cáo đường, Nền Quảng Cáo, Nét đẹp,  Đồng Cỏ Vector để tải xuống miễn phí">
            <a:extLst>
              <a:ext uri="{FF2B5EF4-FFF2-40B4-BE49-F238E27FC236}">
                <a16:creationId xmlns="" xmlns:a16="http://schemas.microsoft.com/office/drawing/2014/main" id="{871F94F1-40AE-4431-8905-B7A0EE6E5C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 xmlns:a16="http://schemas.microsoft.com/office/drawing/2014/main" id="{31C407EB-CEC8-4E71-9581-9A81C5E73FCE}"/>
              </a:ext>
            </a:extLst>
          </p:cNvPr>
          <p:cNvSpPr txBox="1"/>
          <p:nvPr/>
        </p:nvSpPr>
        <p:spPr>
          <a:xfrm>
            <a:off x="0" y="1773078"/>
            <a:ext cx="9144000" cy="807913"/>
          </a:xfrm>
          <a:prstGeom prst="rect">
            <a:avLst/>
          </a:prstGeom>
          <a:noFill/>
        </p:spPr>
        <p:txBody>
          <a:bodyPr wrap="square" lIns="68580" tIns="34290" rIns="68580" bIns="34290" rtlCol="0">
            <a:spAutoFit/>
          </a:bodyPr>
          <a:lstStyle/>
          <a:p>
            <a:pPr algn="ctr"/>
            <a:r>
              <a:rPr lang="en-US" sz="4800" b="1"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CẬU BÉ ĐÁNH GIÀY</a:t>
            </a:r>
            <a:endParaRPr lang="vi-VN" sz="48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57804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 xmlns:a16="http://schemas.microsoft.com/office/drawing/2014/main"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47475" y="623046"/>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1148096"/>
            <a:ext cx="6212163" cy="315471"/>
          </a:xfrm>
          <a:prstGeom prst="rect">
            <a:avLst/>
          </a:prstGeom>
          <a:noFill/>
        </p:spPr>
        <p:txBody>
          <a:bodyPr wrap="square" lIns="68580" tIns="34290" rIns="68580" bIns="34290" rtlCol="0">
            <a:spAutoFit/>
          </a:bodyPr>
          <a:lstStyle/>
          <a:p>
            <a:r>
              <a:rPr lang="en-US" sz="1600" b="1" smtClean="0">
                <a:latin typeface="Times New Roman" pitchFamily="18" charset="0"/>
                <a:cs typeface="Times New Roman" pitchFamily="18" charset="0"/>
              </a:rPr>
              <a:t>Câu hỏi:</a:t>
            </a:r>
            <a:endParaRPr lang="vi-VN" sz="1600" b="1" dirty="0">
              <a:latin typeface="Times New Roman" pitchFamily="18" charset="0"/>
              <a:cs typeface="Times New Roman" pitchFamily="18" charset="0"/>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 xmlns:a16="http://schemas.microsoft.com/office/drawing/2014/main" id="{B2407095-62B6-40B4-B642-213DEFCFE007}"/>
              </a:ext>
            </a:extLst>
          </p:cNvPr>
          <p:cNvSpPr/>
          <p:nvPr/>
        </p:nvSpPr>
        <p:spPr>
          <a:xfrm>
            <a:off x="1218688" y="1731470"/>
            <a:ext cx="6780216" cy="2103472"/>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marL="342900" indent="-342900" algn="just">
              <a:buAutoNum type="alphaLcParenR"/>
            </a:pPr>
            <a:r>
              <a:rPr lang="en-US" sz="2800" smtClean="0">
                <a:latin typeface="Times New Roman" pitchFamily="18" charset="0"/>
                <a:cs typeface="Times New Roman" pitchFamily="18" charset="0"/>
              </a:rPr>
              <a:t>Việc cậu bé cố gắng tìm cách trả lại tiền cho vị đạo diễn đã thể hiện điều gì?</a:t>
            </a:r>
          </a:p>
          <a:p>
            <a:pPr marL="342900" indent="-342900" algn="just">
              <a:buAutoNum type="alphaLcParenR"/>
            </a:pPr>
            <a:r>
              <a:rPr lang="en-US" sz="2800" smtClean="0">
                <a:latin typeface="Times New Roman" pitchFamily="18" charset="0"/>
                <a:cs typeface="Times New Roman" pitchFamily="18" charset="0"/>
              </a:rPr>
              <a:t>Theo em, thế nào là giữ chữ tín?</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1768183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ình nền PowerPoint học tập đẹp nhất">
            <a:extLst>
              <a:ext uri="{FF2B5EF4-FFF2-40B4-BE49-F238E27FC236}">
                <a16:creationId xmlns="" xmlns:a16="http://schemas.microsoft.com/office/drawing/2014/main" id="{EFE91408-B8B0-4B56-A75F-F0651EF35C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07628" y="339755"/>
            <a:ext cx="8707772" cy="4379053"/>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228600" y="653630"/>
            <a:ext cx="8628077" cy="4051720"/>
          </a:xfrm>
          <a:prstGeom prst="roundRect">
            <a:avLst>
              <a:gd name="adj" fmla="val 4021"/>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vi-VN" sz="1500" dirty="0">
              <a:latin typeface="+mj-lt"/>
            </a:endParaRPr>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402671" y="695239"/>
            <a:ext cx="1614357" cy="300083"/>
          </a:xfrm>
          <a:prstGeom prst="rect">
            <a:avLst/>
          </a:prstGeom>
          <a:noFill/>
        </p:spPr>
        <p:txBody>
          <a:bodyPr wrap="square" lIns="68580" tIns="34290" rIns="68580" bIns="34290" rtlCol="0">
            <a:spAutoFit/>
          </a:bodyPr>
          <a:lstStyle/>
          <a:p>
            <a:r>
              <a:rPr lang="en-US" sz="1500" dirty="0" err="1">
                <a:solidFill>
                  <a:schemeClr val="tx2">
                    <a:lumMod val="75000"/>
                  </a:schemeClr>
                </a:solidFill>
                <a:latin typeface="Times New Roman" panose="02020603050405020304" pitchFamily="18" charset="0"/>
                <a:cs typeface="Times New Roman" panose="02020603050405020304" pitchFamily="18" charset="0"/>
              </a:rPr>
              <a:t>Tiến</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trình</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dạy</a:t>
            </a:r>
            <a:r>
              <a:rPr lang="en-US" sz="1500" dirty="0">
                <a:solidFill>
                  <a:schemeClr val="tx2">
                    <a:lumMod val="75000"/>
                  </a:schemeClr>
                </a:solidFill>
                <a:latin typeface="Times New Roman" panose="02020603050405020304" pitchFamily="18" charset="0"/>
                <a:cs typeface="Times New Roman" panose="02020603050405020304" pitchFamily="18" charset="0"/>
              </a:rPr>
              <a:t> </a:t>
            </a:r>
            <a:r>
              <a:rPr lang="en-US" sz="1500" dirty="0" err="1">
                <a:solidFill>
                  <a:schemeClr val="tx2">
                    <a:lumMod val="75000"/>
                  </a:schemeClr>
                </a:solidFill>
                <a:latin typeface="Times New Roman" panose="02020603050405020304" pitchFamily="18" charset="0"/>
                <a:cs typeface="Times New Roman" panose="02020603050405020304" pitchFamily="18" charset="0"/>
              </a:rPr>
              <a:t>học</a:t>
            </a:r>
            <a:endParaRPr lang="vi-VN" sz="15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7062483" y="692575"/>
            <a:ext cx="936421"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7938083" y="692575"/>
            <a:ext cx="899998" cy="300083"/>
          </a:xfrm>
          <a:prstGeom prst="rect">
            <a:avLst/>
          </a:prstGeom>
          <a:noFill/>
        </p:spPr>
        <p:txBody>
          <a:bodyPr wrap="square" lIns="68580" tIns="34290" rIns="68580" bIns="34290" rtlCol="0">
            <a:spAutoFit/>
          </a:bodyPr>
          <a:lstStyle/>
          <a:p>
            <a:r>
              <a:rPr lang="en-US" sz="1500" dirty="0" err="1">
                <a:solidFill>
                  <a:schemeClr val="tx1">
                    <a:lumMod val="65000"/>
                  </a:schemeClr>
                </a:solidFill>
                <a:latin typeface="Times New Roman" panose="02020603050405020304" pitchFamily="18" charset="0"/>
                <a:cs typeface="Times New Roman" panose="02020603050405020304" pitchFamily="18" charset="0"/>
              </a:rPr>
              <a:t>Vận</a:t>
            </a:r>
            <a:r>
              <a:rPr lang="en-US" sz="1500" dirty="0">
                <a:solidFill>
                  <a:schemeClr val="tx1">
                    <a:lumMod val="65000"/>
                  </a:schemeClr>
                </a:solidFill>
                <a:latin typeface="Times New Roman" panose="02020603050405020304" pitchFamily="18" charset="0"/>
                <a:cs typeface="Times New Roman" panose="02020603050405020304" pitchFamily="18" charset="0"/>
              </a:rPr>
              <a:t> </a:t>
            </a:r>
            <a:r>
              <a:rPr lang="en-US" sz="15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6165910" y="692575"/>
            <a:ext cx="1004567" cy="300083"/>
          </a:xfrm>
          <a:prstGeom prst="rect">
            <a:avLst/>
          </a:prstGeom>
          <a:noFill/>
        </p:spPr>
        <p:txBody>
          <a:bodyPr wrap="square" lIns="68580" tIns="34290" rIns="68580" bIns="34290" rtlCol="0">
            <a:spAutoFit/>
          </a:bodyPr>
          <a:lstStyle/>
          <a:p>
            <a:r>
              <a:rPr lang="en-US" sz="1500" dirty="0" err="1">
                <a:solidFill>
                  <a:schemeClr val="accent6"/>
                </a:solidFill>
                <a:latin typeface="Times New Roman" panose="02020603050405020304" pitchFamily="18" charset="0"/>
                <a:cs typeface="Times New Roman" panose="02020603050405020304" pitchFamily="18" charset="0"/>
              </a:rPr>
              <a:t>Khám</a:t>
            </a:r>
            <a:r>
              <a:rPr lang="en-US" sz="1500" dirty="0">
                <a:solidFill>
                  <a:schemeClr val="accent6"/>
                </a:solidFill>
                <a:latin typeface="Times New Roman" panose="02020603050405020304" pitchFamily="18" charset="0"/>
                <a:cs typeface="Times New Roman" panose="02020603050405020304" pitchFamily="18" charset="0"/>
              </a:rPr>
              <a:t> </a:t>
            </a:r>
            <a:r>
              <a:rPr lang="en-US" sz="1500" dirty="0" err="1">
                <a:solidFill>
                  <a:schemeClr val="accent6"/>
                </a:solidFill>
                <a:latin typeface="Times New Roman" panose="02020603050405020304" pitchFamily="18" charset="0"/>
                <a:cs typeface="Times New Roman" panose="02020603050405020304" pitchFamily="18" charset="0"/>
              </a:rPr>
              <a:t>phá</a:t>
            </a:r>
            <a:endParaRPr lang="vi-VN" sz="1500" dirty="0">
              <a:solidFill>
                <a:schemeClr val="accent6"/>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5218237" y="695239"/>
            <a:ext cx="1039428" cy="300082"/>
          </a:xfrm>
          <a:prstGeom prst="rect">
            <a:avLst/>
          </a:prstGeom>
          <a:noFill/>
        </p:spPr>
        <p:txBody>
          <a:bodyPr wrap="square" lIns="68580" tIns="34290" rIns="68580" bIns="34290" rtlCol="0">
            <a:spAutoFit/>
          </a:bodyPr>
          <a:lstStyle/>
          <a:p>
            <a:r>
              <a:rPr lang="en-US" sz="1500" smtClean="0">
                <a:solidFill>
                  <a:schemeClr val="tx1">
                    <a:lumMod val="65000"/>
                  </a:schemeClr>
                </a:solidFill>
                <a:latin typeface="Times New Roman" panose="02020603050405020304" pitchFamily="18" charset="0"/>
                <a:cs typeface="Times New Roman" panose="02020603050405020304" pitchFamily="18" charset="0"/>
              </a:rPr>
              <a:t>Khởi động</a:t>
            </a:r>
            <a:endParaRPr lang="vi-VN" sz="15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6257665" y="980720"/>
            <a:ext cx="75553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247476" y="1044912"/>
            <a:ext cx="861759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1669933" y="623530"/>
            <a:ext cx="347096" cy="415091"/>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lIns="68580" tIns="34290" rIns="68580" bIns="34290"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679509" y="1148096"/>
            <a:ext cx="7473891" cy="346249"/>
          </a:xfrm>
          <a:prstGeom prst="rect">
            <a:avLst/>
          </a:prstGeom>
          <a:noFill/>
        </p:spPr>
        <p:txBody>
          <a:bodyPr wrap="square" lIns="68580" tIns="34290" rIns="68580" bIns="34290" rtlCol="0">
            <a:spAutoFit/>
          </a:bodyPr>
          <a:lstStyle/>
          <a:p>
            <a:r>
              <a:rPr lang="en-US" b="1" smtClean="0">
                <a:latin typeface="Times New Roman" pitchFamily="18" charset="0"/>
                <a:cs typeface="Times New Roman" pitchFamily="18" charset="0"/>
              </a:rPr>
              <a:t>Kết luận:</a:t>
            </a:r>
            <a:endParaRPr lang="vi-VN">
              <a:latin typeface="Times New Roman" pitchFamily="18" charset="0"/>
              <a:cs typeface="Times New Roman" pitchFamily="18" charset="0"/>
            </a:endParaRP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378132" y="1132889"/>
            <a:ext cx="301377" cy="301377"/>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 xmlns:a16="http://schemas.microsoft.com/office/drawing/2014/main" id="{B2407095-62B6-40B4-B642-213DEFCFE007}"/>
              </a:ext>
            </a:extLst>
          </p:cNvPr>
          <p:cNvSpPr/>
          <p:nvPr/>
        </p:nvSpPr>
        <p:spPr>
          <a:xfrm>
            <a:off x="749922" y="1655270"/>
            <a:ext cx="7638160" cy="2669080"/>
          </a:xfrm>
          <a:prstGeom prst="horizontalScroll">
            <a:avLst/>
          </a:prstGeom>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just"/>
            <a:r>
              <a:rPr lang="en-US" sz="2800" smtClean="0">
                <a:latin typeface="Times New Roman" pitchFamily="18" charset="0"/>
                <a:cs typeface="Times New Roman" pitchFamily="18" charset="0"/>
              </a:rPr>
              <a:t>Chữ tín là niềm tin của con người đối với nhau.</a:t>
            </a:r>
          </a:p>
          <a:p>
            <a:pPr algn="just"/>
            <a:r>
              <a:rPr lang="en-US" sz="2800" smtClean="0">
                <a:latin typeface="Times New Roman" pitchFamily="18" charset="0"/>
                <a:cs typeface="Times New Roman" pitchFamily="18" charset="0"/>
              </a:rPr>
              <a:t>Giữ chữ tín là coi trọng, giữ gìn niềm tin của mọi người đối với mình.</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1946021123"/>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1265</Words>
  <Application>Microsoft Office PowerPoint</Application>
  <PresentationFormat>On-screen Show (16:9)</PresentationFormat>
  <Paragraphs>176</Paragraphs>
  <Slides>35</Slides>
  <Notes>5</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微软雅黑</vt:lpstr>
      <vt:lpstr>宋体</vt:lpstr>
      <vt:lpstr>Aachen</vt:lpstr>
      <vt:lpstr>Arial</vt:lpstr>
      <vt:lpstr>Calibri</vt:lpstr>
      <vt:lpstr>Times New Roman</vt:lpstr>
      <vt:lpstr>Trebuchet MS</vt:lpstr>
      <vt:lpstr>Wingdings 3</vt:lpstr>
      <vt:lpstr>方正卡通简体</vt:lpstr>
      <vt:lpstr>方正综艺简体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Bức tranh 1</vt:lpstr>
      <vt:lpstr>Bức tranh 2</vt:lpstr>
      <vt:lpstr>Bức tranh 3</vt:lpstr>
      <vt:lpstr>Bức tranh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2022-09-12T13:29:13Z</dcterms:created>
  <dcterms:modified xsi:type="dcterms:W3CDTF">2022-10-30T13:46:35Z</dcterms:modified>
</cp:coreProperties>
</file>