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1" r:id="rId7"/>
    <p:sldId id="273" r:id="rId8"/>
    <p:sldId id="272" r:id="rId9"/>
    <p:sldId id="270" r:id="rId10"/>
    <p:sldId id="274" r:id="rId11"/>
    <p:sldId id="275" r:id="rId12"/>
    <p:sldId id="276" r:id="rId13"/>
    <p:sldId id="277" r:id="rId14"/>
    <p:sldId id="260" r:id="rId15"/>
    <p:sldId id="280" r:id="rId16"/>
    <p:sldId id="281" r:id="rId17"/>
    <p:sldId id="282" r:id="rId18"/>
    <p:sldId id="279" r:id="rId19"/>
    <p:sldId id="283" r:id="rId20"/>
    <p:sldId id="284" r:id="rId21"/>
    <p:sldId id="285" r:id="rId22"/>
    <p:sldId id="288" r:id="rId23"/>
    <p:sldId id="289" r:id="rId24"/>
    <p:sldId id="259" r:id="rId25"/>
    <p:sldId id="290" r:id="rId26"/>
    <p:sldId id="291" r:id="rId27"/>
    <p:sldId id="287" r:id="rId28"/>
    <p:sldId id="286" r:id="rId29"/>
    <p:sldId id="278" r:id="rId30"/>
    <p:sldId id="265" r:id="rId3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86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8.png"/><Relationship Id="rId10" Type="http://schemas.openxmlformats.org/officeDocument/2006/relationships/image" Target="../media/image29.svg"/><Relationship Id="rId4" Type="http://schemas.openxmlformats.org/officeDocument/2006/relationships/image" Target="../media/image3.pn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8.png"/><Relationship Id="rId10" Type="http://schemas.openxmlformats.org/officeDocument/2006/relationships/image" Target="../media/image29.svg"/><Relationship Id="rId4" Type="http://schemas.openxmlformats.org/officeDocument/2006/relationships/image" Target="../media/image3.png"/><Relationship Id="rId1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pn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2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pn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7.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23.jpeg"/><Relationship Id="rId12"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jpeg"/><Relationship Id="rId5" Type="http://schemas.openxmlformats.org/officeDocument/2006/relationships/image" Target="../media/image9.png"/><Relationship Id="rId15" Type="http://schemas.openxmlformats.org/officeDocument/2006/relationships/image" Target="../media/image7.png"/><Relationship Id="rId10" Type="http://schemas.openxmlformats.org/officeDocument/2006/relationships/image" Target="../media/image29.svg"/><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rot="-123380" flipH="1">
            <a:off x="14900829" y="5447419"/>
            <a:ext cx="4260163" cy="6491677"/>
          </a:xfrm>
          <a:custGeom>
            <a:avLst/>
            <a:gdLst/>
            <a:ahLst/>
            <a:cxnLst/>
            <a:rect l="l" t="t" r="r" b="b"/>
            <a:pathLst>
              <a:path w="4260163" h="6491677">
                <a:moveTo>
                  <a:pt x="4260162" y="0"/>
                </a:moveTo>
                <a:lnTo>
                  <a:pt x="0" y="0"/>
                </a:lnTo>
                <a:lnTo>
                  <a:pt x="0" y="6491677"/>
                </a:lnTo>
                <a:lnTo>
                  <a:pt x="4260162" y="6491677"/>
                </a:lnTo>
                <a:lnTo>
                  <a:pt x="4260162" y="0"/>
                </a:lnTo>
                <a:close/>
              </a:path>
            </a:pathLst>
          </a:custGeom>
          <a:blipFill>
            <a:blip r:embed="rId3"/>
            <a:stretch>
              <a:fillRect/>
            </a:stretch>
          </a:blipFill>
        </p:spPr>
      </p:sp>
      <p:sp>
        <p:nvSpPr>
          <p:cNvPr id="4" name="Freeform 4"/>
          <p:cNvSpPr/>
          <p:nvPr/>
        </p:nvSpPr>
        <p:spPr>
          <a:xfrm rot="-3294344">
            <a:off x="15058286" y="7262264"/>
            <a:ext cx="2236380" cy="5590951"/>
          </a:xfrm>
          <a:custGeom>
            <a:avLst/>
            <a:gdLst/>
            <a:ahLst/>
            <a:cxnLst/>
            <a:rect l="l" t="t" r="r" b="b"/>
            <a:pathLst>
              <a:path w="2236380" h="5590951">
                <a:moveTo>
                  <a:pt x="0" y="0"/>
                </a:moveTo>
                <a:lnTo>
                  <a:pt x="2236380" y="0"/>
                </a:lnTo>
                <a:lnTo>
                  <a:pt x="2236380" y="5590951"/>
                </a:lnTo>
                <a:lnTo>
                  <a:pt x="0" y="5590951"/>
                </a:lnTo>
                <a:lnTo>
                  <a:pt x="0" y="0"/>
                </a:lnTo>
                <a:close/>
              </a:path>
            </a:pathLst>
          </a:custGeom>
          <a:blipFill>
            <a:blip r:embed="rId4"/>
            <a:stretch>
              <a:fillRect/>
            </a:stretch>
          </a:blipFill>
        </p:spPr>
      </p:sp>
      <p:sp>
        <p:nvSpPr>
          <p:cNvPr id="5" name="Freeform 5"/>
          <p:cNvSpPr/>
          <p:nvPr/>
        </p:nvSpPr>
        <p:spPr>
          <a:xfrm rot="7962042">
            <a:off x="-1615455" y="-2988454"/>
            <a:ext cx="2770457" cy="6883122"/>
          </a:xfrm>
          <a:custGeom>
            <a:avLst/>
            <a:gdLst/>
            <a:ahLst/>
            <a:cxnLst/>
            <a:rect l="l" t="t" r="r" b="b"/>
            <a:pathLst>
              <a:path w="2770457" h="6883122">
                <a:moveTo>
                  <a:pt x="0" y="0"/>
                </a:moveTo>
                <a:lnTo>
                  <a:pt x="2770457" y="0"/>
                </a:lnTo>
                <a:lnTo>
                  <a:pt x="2770457" y="6883122"/>
                </a:lnTo>
                <a:lnTo>
                  <a:pt x="0" y="6883122"/>
                </a:lnTo>
                <a:lnTo>
                  <a:pt x="0" y="0"/>
                </a:lnTo>
                <a:close/>
              </a:path>
            </a:pathLst>
          </a:custGeom>
          <a:blipFill>
            <a:blip r:embed="rId5"/>
            <a:stretch>
              <a:fillRect/>
            </a:stretch>
          </a:blipFill>
        </p:spPr>
      </p:sp>
      <p:sp>
        <p:nvSpPr>
          <p:cNvPr id="6" name="Freeform 6"/>
          <p:cNvSpPr/>
          <p:nvPr/>
        </p:nvSpPr>
        <p:spPr>
          <a:xfrm rot="9173085">
            <a:off x="547951" y="-674957"/>
            <a:ext cx="1548268" cy="2256129"/>
          </a:xfrm>
          <a:custGeom>
            <a:avLst/>
            <a:gdLst/>
            <a:ahLst/>
            <a:cxnLst/>
            <a:rect l="l" t="t" r="r" b="b"/>
            <a:pathLst>
              <a:path w="1548268" h="2256129">
                <a:moveTo>
                  <a:pt x="0" y="0"/>
                </a:moveTo>
                <a:lnTo>
                  <a:pt x="1548268" y="0"/>
                </a:lnTo>
                <a:lnTo>
                  <a:pt x="1548268" y="2256128"/>
                </a:lnTo>
                <a:lnTo>
                  <a:pt x="0" y="2256128"/>
                </a:lnTo>
                <a:lnTo>
                  <a:pt x="0" y="0"/>
                </a:lnTo>
                <a:close/>
              </a:path>
            </a:pathLst>
          </a:custGeom>
          <a:blipFill>
            <a:blip r:embed="rId6"/>
            <a:stretch>
              <a:fillRect/>
            </a:stretch>
          </a:blipFill>
        </p:spPr>
      </p:sp>
      <p:sp>
        <p:nvSpPr>
          <p:cNvPr id="7" name="Freeform 7"/>
          <p:cNvSpPr/>
          <p:nvPr/>
        </p:nvSpPr>
        <p:spPr>
          <a:xfrm rot="9529906" flipH="1">
            <a:off x="1852022" y="-1133107"/>
            <a:ext cx="1270293" cy="3172429"/>
          </a:xfrm>
          <a:custGeom>
            <a:avLst/>
            <a:gdLst/>
            <a:ahLst/>
            <a:cxnLst/>
            <a:rect l="l" t="t" r="r" b="b"/>
            <a:pathLst>
              <a:path w="1270293" h="3172429">
                <a:moveTo>
                  <a:pt x="1270294" y="0"/>
                </a:moveTo>
                <a:lnTo>
                  <a:pt x="0" y="0"/>
                </a:lnTo>
                <a:lnTo>
                  <a:pt x="0" y="3172428"/>
                </a:lnTo>
                <a:lnTo>
                  <a:pt x="1270294" y="3172428"/>
                </a:lnTo>
                <a:lnTo>
                  <a:pt x="1270294" y="0"/>
                </a:lnTo>
                <a:close/>
              </a:path>
            </a:pathLst>
          </a:custGeom>
          <a:blipFill>
            <a:blip r:embed="rId7"/>
            <a:stretch>
              <a:fillRect/>
            </a:stretch>
          </a:blipFill>
        </p:spPr>
      </p:sp>
      <p:sp>
        <p:nvSpPr>
          <p:cNvPr id="8" name="Freeform 8"/>
          <p:cNvSpPr/>
          <p:nvPr/>
        </p:nvSpPr>
        <p:spPr>
          <a:xfrm rot="5490619">
            <a:off x="312608" y="3021072"/>
            <a:ext cx="554273" cy="1007769"/>
          </a:xfrm>
          <a:custGeom>
            <a:avLst/>
            <a:gdLst/>
            <a:ahLst/>
            <a:cxnLst/>
            <a:rect l="l" t="t" r="r" b="b"/>
            <a:pathLst>
              <a:path w="554273" h="1007769">
                <a:moveTo>
                  <a:pt x="0" y="0"/>
                </a:moveTo>
                <a:lnTo>
                  <a:pt x="554274" y="0"/>
                </a:lnTo>
                <a:lnTo>
                  <a:pt x="554274" y="1007769"/>
                </a:lnTo>
                <a:lnTo>
                  <a:pt x="0" y="1007769"/>
                </a:lnTo>
                <a:lnTo>
                  <a:pt x="0" y="0"/>
                </a:lnTo>
                <a:close/>
              </a:path>
            </a:pathLst>
          </a:custGeom>
          <a:blipFill>
            <a:blip r:embed="rId8"/>
            <a:stretch>
              <a:fillRect/>
            </a:stretch>
          </a:blipFill>
        </p:spPr>
      </p:sp>
      <p:sp>
        <p:nvSpPr>
          <p:cNvPr id="9" name="Freeform 9"/>
          <p:cNvSpPr/>
          <p:nvPr/>
        </p:nvSpPr>
        <p:spPr>
          <a:xfrm rot="-1853187">
            <a:off x="1936021" y="3559256"/>
            <a:ext cx="383936" cy="906043"/>
          </a:xfrm>
          <a:custGeom>
            <a:avLst/>
            <a:gdLst/>
            <a:ahLst/>
            <a:cxnLst/>
            <a:rect l="l" t="t" r="r" b="b"/>
            <a:pathLst>
              <a:path w="383936" h="906043">
                <a:moveTo>
                  <a:pt x="0" y="0"/>
                </a:moveTo>
                <a:lnTo>
                  <a:pt x="383936" y="0"/>
                </a:lnTo>
                <a:lnTo>
                  <a:pt x="383936" y="906043"/>
                </a:lnTo>
                <a:lnTo>
                  <a:pt x="0" y="906043"/>
                </a:lnTo>
                <a:lnTo>
                  <a:pt x="0" y="0"/>
                </a:lnTo>
                <a:close/>
              </a:path>
            </a:pathLst>
          </a:custGeom>
          <a:blipFill>
            <a:blip r:embed="rId9"/>
            <a:stretch>
              <a:fillRect/>
            </a:stretch>
          </a:blipFill>
        </p:spPr>
      </p:sp>
      <p:sp>
        <p:nvSpPr>
          <p:cNvPr id="10" name="Freeform 10"/>
          <p:cNvSpPr/>
          <p:nvPr/>
        </p:nvSpPr>
        <p:spPr>
          <a:xfrm rot="-1141099">
            <a:off x="16227382" y="7564634"/>
            <a:ext cx="1268138" cy="4354122"/>
          </a:xfrm>
          <a:custGeom>
            <a:avLst/>
            <a:gdLst/>
            <a:ahLst/>
            <a:cxnLst/>
            <a:rect l="l" t="t" r="r" b="b"/>
            <a:pathLst>
              <a:path w="1268138" h="4354122">
                <a:moveTo>
                  <a:pt x="0" y="0"/>
                </a:moveTo>
                <a:lnTo>
                  <a:pt x="1268138" y="0"/>
                </a:lnTo>
                <a:lnTo>
                  <a:pt x="1268138" y="4354122"/>
                </a:lnTo>
                <a:lnTo>
                  <a:pt x="0" y="4354122"/>
                </a:lnTo>
                <a:lnTo>
                  <a:pt x="0" y="0"/>
                </a:lnTo>
                <a:close/>
              </a:path>
            </a:pathLst>
          </a:custGeom>
          <a:blipFill>
            <a:blip r:embed="rId10"/>
            <a:stretch>
              <a:fillRect/>
            </a:stretch>
          </a:blipFill>
        </p:spPr>
      </p:sp>
      <p:sp>
        <p:nvSpPr>
          <p:cNvPr id="11" name="Freeform 11"/>
          <p:cNvSpPr/>
          <p:nvPr/>
        </p:nvSpPr>
        <p:spPr>
          <a:xfrm>
            <a:off x="-230227" y="8313410"/>
            <a:ext cx="964079" cy="2433006"/>
          </a:xfrm>
          <a:custGeom>
            <a:avLst/>
            <a:gdLst/>
            <a:ahLst/>
            <a:cxnLst/>
            <a:rect l="l" t="t" r="r" b="b"/>
            <a:pathLst>
              <a:path w="964079" h="2433006">
                <a:moveTo>
                  <a:pt x="0" y="0"/>
                </a:moveTo>
                <a:lnTo>
                  <a:pt x="964079" y="0"/>
                </a:lnTo>
                <a:lnTo>
                  <a:pt x="964079" y="2433007"/>
                </a:lnTo>
                <a:lnTo>
                  <a:pt x="0" y="2433007"/>
                </a:lnTo>
                <a:lnTo>
                  <a:pt x="0" y="0"/>
                </a:lnTo>
                <a:close/>
              </a:path>
            </a:pathLst>
          </a:custGeom>
          <a:blipFill>
            <a:blip r:embed="rId11"/>
            <a:stretch>
              <a:fillRect/>
            </a:stretch>
          </a:blipFill>
        </p:spPr>
      </p:sp>
      <p:sp>
        <p:nvSpPr>
          <p:cNvPr id="12" name="Freeform 12"/>
          <p:cNvSpPr/>
          <p:nvPr/>
        </p:nvSpPr>
        <p:spPr>
          <a:xfrm rot="954738">
            <a:off x="-36762" y="8612782"/>
            <a:ext cx="1541228" cy="3829139"/>
          </a:xfrm>
          <a:custGeom>
            <a:avLst/>
            <a:gdLst/>
            <a:ahLst/>
            <a:cxnLst/>
            <a:rect l="l" t="t" r="r" b="b"/>
            <a:pathLst>
              <a:path w="1541228" h="3829139">
                <a:moveTo>
                  <a:pt x="0" y="0"/>
                </a:moveTo>
                <a:lnTo>
                  <a:pt x="1541228" y="0"/>
                </a:lnTo>
                <a:lnTo>
                  <a:pt x="1541228" y="3829139"/>
                </a:lnTo>
                <a:lnTo>
                  <a:pt x="0" y="3829139"/>
                </a:lnTo>
                <a:lnTo>
                  <a:pt x="0" y="0"/>
                </a:lnTo>
                <a:close/>
              </a:path>
            </a:pathLst>
          </a:custGeom>
          <a:blipFill>
            <a:blip r:embed="rId5"/>
            <a:stretch>
              <a:fillRect/>
            </a:stretch>
          </a:blipFill>
        </p:spPr>
      </p:sp>
      <p:sp>
        <p:nvSpPr>
          <p:cNvPr id="13" name="Freeform 13"/>
          <p:cNvSpPr/>
          <p:nvPr/>
        </p:nvSpPr>
        <p:spPr>
          <a:xfrm rot="-9527996">
            <a:off x="16747399" y="-663098"/>
            <a:ext cx="1548268" cy="2256129"/>
          </a:xfrm>
          <a:custGeom>
            <a:avLst/>
            <a:gdLst/>
            <a:ahLst/>
            <a:cxnLst/>
            <a:rect l="l" t="t" r="r" b="b"/>
            <a:pathLst>
              <a:path w="1548268" h="2256129">
                <a:moveTo>
                  <a:pt x="0" y="0"/>
                </a:moveTo>
                <a:lnTo>
                  <a:pt x="1548269" y="0"/>
                </a:lnTo>
                <a:lnTo>
                  <a:pt x="1548269" y="2256129"/>
                </a:lnTo>
                <a:lnTo>
                  <a:pt x="0" y="2256129"/>
                </a:lnTo>
                <a:lnTo>
                  <a:pt x="0" y="0"/>
                </a:lnTo>
                <a:close/>
              </a:path>
            </a:pathLst>
          </a:custGeom>
          <a:blipFill>
            <a:blip r:embed="rId6"/>
            <a:stretch>
              <a:fillRect/>
            </a:stretch>
          </a:blipFill>
        </p:spPr>
      </p:sp>
      <p:sp>
        <p:nvSpPr>
          <p:cNvPr id="14" name="Freeform 14"/>
          <p:cNvSpPr/>
          <p:nvPr/>
        </p:nvSpPr>
        <p:spPr>
          <a:xfrm rot="-6732337" flipH="1">
            <a:off x="15749704" y="1149887"/>
            <a:ext cx="384789" cy="699616"/>
          </a:xfrm>
          <a:custGeom>
            <a:avLst/>
            <a:gdLst/>
            <a:ahLst/>
            <a:cxnLst/>
            <a:rect l="l" t="t" r="r" b="b"/>
            <a:pathLst>
              <a:path w="384789" h="699616">
                <a:moveTo>
                  <a:pt x="384789" y="0"/>
                </a:moveTo>
                <a:lnTo>
                  <a:pt x="0" y="0"/>
                </a:lnTo>
                <a:lnTo>
                  <a:pt x="0" y="699616"/>
                </a:lnTo>
                <a:lnTo>
                  <a:pt x="384789" y="699616"/>
                </a:lnTo>
                <a:lnTo>
                  <a:pt x="384789" y="0"/>
                </a:lnTo>
                <a:close/>
              </a:path>
            </a:pathLst>
          </a:custGeom>
          <a:blipFill>
            <a:blip r:embed="rId8"/>
            <a:stretch>
              <a:fillRect/>
            </a:stretch>
          </a:blipFill>
        </p:spPr>
      </p:sp>
      <p:sp>
        <p:nvSpPr>
          <p:cNvPr id="15" name="Freeform 15"/>
          <p:cNvSpPr/>
          <p:nvPr/>
        </p:nvSpPr>
        <p:spPr>
          <a:xfrm rot="2158146" flipH="1">
            <a:off x="16266961" y="2628013"/>
            <a:ext cx="249784" cy="589462"/>
          </a:xfrm>
          <a:custGeom>
            <a:avLst/>
            <a:gdLst/>
            <a:ahLst/>
            <a:cxnLst/>
            <a:rect l="l" t="t" r="r" b="b"/>
            <a:pathLst>
              <a:path w="249784" h="589462">
                <a:moveTo>
                  <a:pt x="249785" y="0"/>
                </a:moveTo>
                <a:lnTo>
                  <a:pt x="0" y="0"/>
                </a:lnTo>
                <a:lnTo>
                  <a:pt x="0" y="589462"/>
                </a:lnTo>
                <a:lnTo>
                  <a:pt x="249785" y="589462"/>
                </a:lnTo>
                <a:lnTo>
                  <a:pt x="249785" y="0"/>
                </a:lnTo>
                <a:close/>
              </a:path>
            </a:pathLst>
          </a:custGeom>
          <a:blipFill>
            <a:blip r:embed="rId9"/>
            <a:stretch>
              <a:fillRect/>
            </a:stretch>
          </a:blipFill>
        </p:spPr>
      </p:sp>
      <p:sp>
        <p:nvSpPr>
          <p:cNvPr id="16" name="Freeform 16"/>
          <p:cNvSpPr/>
          <p:nvPr/>
        </p:nvSpPr>
        <p:spPr>
          <a:xfrm flipH="1" flipV="1">
            <a:off x="13904222" y="4703867"/>
            <a:ext cx="1613035" cy="1338421"/>
          </a:xfrm>
          <a:custGeom>
            <a:avLst/>
            <a:gdLst/>
            <a:ahLst/>
            <a:cxnLst/>
            <a:rect l="l" t="t" r="r" b="b"/>
            <a:pathLst>
              <a:path w="1613035" h="1338421">
                <a:moveTo>
                  <a:pt x="1613036" y="1338421"/>
                </a:moveTo>
                <a:lnTo>
                  <a:pt x="0" y="1338421"/>
                </a:lnTo>
                <a:lnTo>
                  <a:pt x="0" y="0"/>
                </a:lnTo>
                <a:lnTo>
                  <a:pt x="1613036" y="0"/>
                </a:lnTo>
                <a:lnTo>
                  <a:pt x="1613036" y="1338421"/>
                </a:lnTo>
                <a:close/>
              </a:path>
            </a:pathLst>
          </a:custGeom>
          <a:blipFill>
            <a:blip r:embed="rId12">
              <a:extLst>
                <a:ext uri="{96DAC541-7B7A-43D3-8B79-37D633B846F1}">
                  <asvg:svgBlip xmlns:asvg="http://schemas.microsoft.com/office/drawing/2016/SVG/main" xmlns="" r:embed="rId13"/>
                </a:ext>
              </a:extLst>
            </a:blip>
            <a:stretch>
              <a:fillRect r="-144305" b="-33966"/>
            </a:stretch>
          </a:blipFill>
        </p:spPr>
      </p:sp>
      <p:sp>
        <p:nvSpPr>
          <p:cNvPr id="17" name="Freeform 17"/>
          <p:cNvSpPr/>
          <p:nvPr/>
        </p:nvSpPr>
        <p:spPr>
          <a:xfrm>
            <a:off x="2557272" y="2563468"/>
            <a:ext cx="1613035" cy="1338421"/>
          </a:xfrm>
          <a:custGeom>
            <a:avLst/>
            <a:gdLst/>
            <a:ahLst/>
            <a:cxnLst/>
            <a:rect l="l" t="t" r="r" b="b"/>
            <a:pathLst>
              <a:path w="1613035" h="1338421">
                <a:moveTo>
                  <a:pt x="0" y="0"/>
                </a:moveTo>
                <a:lnTo>
                  <a:pt x="1613036" y="0"/>
                </a:lnTo>
                <a:lnTo>
                  <a:pt x="1613036" y="1338420"/>
                </a:lnTo>
                <a:lnTo>
                  <a:pt x="0" y="1338420"/>
                </a:lnTo>
                <a:lnTo>
                  <a:pt x="0" y="0"/>
                </a:lnTo>
                <a:close/>
              </a:path>
            </a:pathLst>
          </a:custGeom>
          <a:blipFill>
            <a:blip r:embed="rId12">
              <a:extLst>
                <a:ext uri="{96DAC541-7B7A-43D3-8B79-37D633B846F1}">
                  <asvg:svgBlip xmlns:asvg="http://schemas.microsoft.com/office/drawing/2016/SVG/main" xmlns="" r:embed="rId13"/>
                </a:ext>
              </a:extLst>
            </a:blip>
            <a:stretch>
              <a:fillRect r="-144305" b="-33966"/>
            </a:stretch>
          </a:blipFill>
        </p:spPr>
      </p:sp>
      <p:sp>
        <p:nvSpPr>
          <p:cNvPr id="18" name="TextBox 18"/>
          <p:cNvSpPr txBox="1"/>
          <p:nvPr/>
        </p:nvSpPr>
        <p:spPr>
          <a:xfrm>
            <a:off x="2776942" y="2560105"/>
            <a:ext cx="12374061" cy="3853256"/>
          </a:xfrm>
          <a:prstGeom prst="rect">
            <a:avLst/>
          </a:prstGeom>
        </p:spPr>
        <p:txBody>
          <a:bodyPr wrap="square" lIns="0" tIns="0" rIns="0" bIns="0" rtlCol="0" anchor="t">
            <a:prstTxWarp prst="textStop">
              <a:avLst/>
            </a:prstTxWarp>
            <a:spAutoFit/>
          </a:bodyPr>
          <a:lstStyle/>
          <a:p>
            <a:pPr algn="ctr"/>
            <a:r>
              <a:rPr lang="vi-VN" sz="5400" b="1" smtClean="0">
                <a:latin typeface="+mj-lt"/>
              </a:rPr>
              <a:t>BIỆN </a:t>
            </a:r>
            <a:r>
              <a:rPr lang="vi-VN" sz="5400" b="1">
                <a:latin typeface="+mj-lt"/>
              </a:rPr>
              <a:t>PHÁP TU TỪ - </a:t>
            </a:r>
            <a:endParaRPr lang="vi-VN" sz="5400" b="1" smtClean="0">
              <a:latin typeface="+mj-lt"/>
            </a:endParaRPr>
          </a:p>
          <a:p>
            <a:pPr algn="ctr"/>
            <a:r>
              <a:rPr lang="vi-VN" sz="5400" b="1" smtClean="0">
                <a:latin typeface="+mj-lt"/>
              </a:rPr>
              <a:t>NGHĨA </a:t>
            </a:r>
            <a:r>
              <a:rPr lang="vi-VN" sz="5400" b="1">
                <a:latin typeface="+mj-lt"/>
              </a:rPr>
              <a:t>CỦA TỪ </a:t>
            </a:r>
            <a:r>
              <a:rPr lang="vi-VN" sz="5400" b="1" smtClean="0">
                <a:latin typeface="+mj-lt"/>
              </a:rPr>
              <a:t>NGỮ </a:t>
            </a:r>
          </a:p>
          <a:p>
            <a:pPr algn="ctr"/>
            <a:r>
              <a:rPr lang="vi-VN" sz="5400" b="1" smtClean="0">
                <a:latin typeface="+mj-lt"/>
              </a:rPr>
              <a:t>LỰA </a:t>
            </a:r>
            <a:r>
              <a:rPr lang="vi-VN" sz="5400" b="1">
                <a:latin typeface="+mj-lt"/>
              </a:rPr>
              <a:t>CHỌN CẤU TRÚC CÂU</a:t>
            </a:r>
            <a:endParaRPr lang="en-GB" sz="5400">
              <a:latin typeface="+mj-lt"/>
            </a:endParaRPr>
          </a:p>
        </p:txBody>
      </p:sp>
      <p:sp>
        <p:nvSpPr>
          <p:cNvPr id="19" name="Rectangle 18"/>
          <p:cNvSpPr/>
          <p:nvPr/>
        </p:nvSpPr>
        <p:spPr>
          <a:xfrm>
            <a:off x="4728160" y="804645"/>
            <a:ext cx="7151766" cy="769441"/>
          </a:xfrm>
          <a:prstGeom prst="rect">
            <a:avLst/>
          </a:prstGeom>
        </p:spPr>
        <p:txBody>
          <a:bodyPr wrap="none">
            <a:spAutoFit/>
          </a:bodyPr>
          <a:lstStyle/>
          <a:p>
            <a:pPr lvl="0" algn="ctr"/>
            <a:r>
              <a:rPr lang="vi-VN" sz="4400" b="1" i="1" u="sng">
                <a:solidFill>
                  <a:prstClr val="black"/>
                </a:solidFill>
                <a:latin typeface="Times New Roman" panose="02020603050405020304" pitchFamily="18" charset="0"/>
              </a:rPr>
              <a:t>THỰC HÀNH TIẾNG VIỆT</a:t>
            </a:r>
            <a:endParaRPr lang="en-GB" sz="4400" i="1" u="sng">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123380" flipH="1">
            <a:off x="15053229" y="5599819"/>
            <a:ext cx="4260163" cy="6491677"/>
          </a:xfrm>
          <a:custGeom>
            <a:avLst/>
            <a:gdLst/>
            <a:ahLst/>
            <a:cxnLst/>
            <a:rect l="l" t="t" r="r" b="b"/>
            <a:pathLst>
              <a:path w="4260163" h="6491677">
                <a:moveTo>
                  <a:pt x="4260162" y="0"/>
                </a:moveTo>
                <a:lnTo>
                  <a:pt x="0" y="0"/>
                </a:lnTo>
                <a:lnTo>
                  <a:pt x="0" y="6491677"/>
                </a:lnTo>
                <a:lnTo>
                  <a:pt x="4260162" y="6491677"/>
                </a:lnTo>
                <a:lnTo>
                  <a:pt x="4260162" y="0"/>
                </a:lnTo>
                <a:close/>
              </a:path>
            </a:pathLst>
          </a:custGeom>
          <a:blipFill>
            <a:blip r:embed="rId3"/>
            <a:stretch>
              <a:fillRect/>
            </a:stretch>
          </a:blipFill>
        </p:spPr>
      </p:sp>
      <p:sp>
        <p:nvSpPr>
          <p:cNvPr id="7" name="Freeform 7"/>
          <p:cNvSpPr/>
          <p:nvPr/>
        </p:nvSpPr>
        <p:spPr>
          <a:xfrm rot="-3294344">
            <a:off x="15210686" y="7414664"/>
            <a:ext cx="2236380" cy="5590951"/>
          </a:xfrm>
          <a:custGeom>
            <a:avLst/>
            <a:gdLst/>
            <a:ahLst/>
            <a:cxnLst/>
            <a:rect l="l" t="t" r="r" b="b"/>
            <a:pathLst>
              <a:path w="2236380" h="5590951">
                <a:moveTo>
                  <a:pt x="0" y="0"/>
                </a:moveTo>
                <a:lnTo>
                  <a:pt x="2236380" y="0"/>
                </a:lnTo>
                <a:lnTo>
                  <a:pt x="2236380" y="5590951"/>
                </a:lnTo>
                <a:lnTo>
                  <a:pt x="0" y="5590951"/>
                </a:lnTo>
                <a:lnTo>
                  <a:pt x="0" y="0"/>
                </a:lnTo>
                <a:close/>
              </a:path>
            </a:pathLst>
          </a:custGeom>
          <a:blipFill>
            <a:blip r:embed="rId4"/>
            <a:stretch>
              <a:fillRect/>
            </a:stretch>
          </a:blipFill>
        </p:spPr>
      </p:sp>
      <p:sp>
        <p:nvSpPr>
          <p:cNvPr id="8" name="Freeform 8"/>
          <p:cNvSpPr/>
          <p:nvPr/>
        </p:nvSpPr>
        <p:spPr>
          <a:xfrm rot="-1141099">
            <a:off x="16192087" y="7564634"/>
            <a:ext cx="1268138" cy="4354122"/>
          </a:xfrm>
          <a:custGeom>
            <a:avLst/>
            <a:gdLst/>
            <a:ahLst/>
            <a:cxnLst/>
            <a:rect l="l" t="t" r="r" b="b"/>
            <a:pathLst>
              <a:path w="1268138" h="4354122">
                <a:moveTo>
                  <a:pt x="0" y="0"/>
                </a:moveTo>
                <a:lnTo>
                  <a:pt x="1268138" y="0"/>
                </a:lnTo>
                <a:lnTo>
                  <a:pt x="1268138" y="4354122"/>
                </a:lnTo>
                <a:lnTo>
                  <a:pt x="0" y="4354122"/>
                </a:lnTo>
                <a:lnTo>
                  <a:pt x="0" y="0"/>
                </a:lnTo>
                <a:close/>
              </a:path>
            </a:pathLst>
          </a:custGeom>
          <a:blipFill>
            <a:blip r:embed="rId5"/>
            <a:stretch>
              <a:fillRect/>
            </a:stretch>
          </a:blipFill>
        </p:spPr>
      </p:sp>
      <p:grpSp>
        <p:nvGrpSpPr>
          <p:cNvPr id="9" name="Group 9"/>
          <p:cNvGrpSpPr/>
          <p:nvPr/>
        </p:nvGrpSpPr>
        <p:grpSpPr>
          <a:xfrm>
            <a:off x="2948421" y="4873211"/>
            <a:ext cx="2755036" cy="358192"/>
            <a:chOff x="0" y="0"/>
            <a:chExt cx="725606" cy="94339"/>
          </a:xfrm>
        </p:grpSpPr>
        <p:sp>
          <p:nvSpPr>
            <p:cNvPr id="10" name="Freeform 10"/>
            <p:cNvSpPr/>
            <p:nvPr/>
          </p:nvSpPr>
          <p:spPr>
            <a:xfrm>
              <a:off x="0" y="0"/>
              <a:ext cx="725606" cy="94339"/>
            </a:xfrm>
            <a:custGeom>
              <a:avLst/>
              <a:gdLst/>
              <a:ahLst/>
              <a:cxnLst/>
              <a:rect l="l" t="t" r="r" b="b"/>
              <a:pathLst>
                <a:path w="725606" h="94339">
                  <a:moveTo>
                    <a:pt x="47169" y="0"/>
                  </a:moveTo>
                  <a:lnTo>
                    <a:pt x="678437" y="0"/>
                  </a:lnTo>
                  <a:cubicBezTo>
                    <a:pt x="690947" y="0"/>
                    <a:pt x="702945" y="4970"/>
                    <a:pt x="711791" y="13816"/>
                  </a:cubicBezTo>
                  <a:cubicBezTo>
                    <a:pt x="720637" y="22662"/>
                    <a:pt x="725606" y="34659"/>
                    <a:pt x="725606" y="47169"/>
                  </a:cubicBezTo>
                  <a:lnTo>
                    <a:pt x="725606" y="47169"/>
                  </a:lnTo>
                  <a:cubicBezTo>
                    <a:pt x="725606" y="59679"/>
                    <a:pt x="720637" y="71677"/>
                    <a:pt x="711791" y="80523"/>
                  </a:cubicBezTo>
                  <a:cubicBezTo>
                    <a:pt x="702945" y="89369"/>
                    <a:pt x="690947" y="94339"/>
                    <a:pt x="678437" y="94339"/>
                  </a:cubicBezTo>
                  <a:lnTo>
                    <a:pt x="47169" y="94339"/>
                  </a:lnTo>
                  <a:cubicBezTo>
                    <a:pt x="34659" y="94339"/>
                    <a:pt x="22662" y="89369"/>
                    <a:pt x="13816" y="80523"/>
                  </a:cubicBezTo>
                  <a:cubicBezTo>
                    <a:pt x="4970" y="71677"/>
                    <a:pt x="0" y="59679"/>
                    <a:pt x="0" y="47169"/>
                  </a:cubicBezTo>
                  <a:lnTo>
                    <a:pt x="0" y="47169"/>
                  </a:lnTo>
                  <a:cubicBezTo>
                    <a:pt x="0" y="34659"/>
                    <a:pt x="4970" y="22662"/>
                    <a:pt x="13816" y="13816"/>
                  </a:cubicBezTo>
                  <a:cubicBezTo>
                    <a:pt x="22662" y="4970"/>
                    <a:pt x="34659" y="0"/>
                    <a:pt x="47169" y="0"/>
                  </a:cubicBezTo>
                  <a:close/>
                </a:path>
              </a:pathLst>
            </a:custGeom>
            <a:solidFill>
              <a:srgbClr val="000000">
                <a:alpha val="0"/>
              </a:srgbClr>
            </a:solidFill>
            <a:ln w="19050" cap="rnd">
              <a:solidFill>
                <a:srgbClr val="BCB792"/>
              </a:solidFill>
              <a:prstDash val="solid"/>
              <a:round/>
            </a:ln>
          </p:spPr>
        </p:sp>
        <p:sp>
          <p:nvSpPr>
            <p:cNvPr id="11" name="TextBox 11"/>
            <p:cNvSpPr txBox="1"/>
            <p:nvPr/>
          </p:nvSpPr>
          <p:spPr>
            <a:xfrm>
              <a:off x="0" y="-66675"/>
              <a:ext cx="725606" cy="16101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3" name="Group 13"/>
          <p:cNvGrpSpPr/>
          <p:nvPr/>
        </p:nvGrpSpPr>
        <p:grpSpPr>
          <a:xfrm>
            <a:off x="9374054" y="2747724"/>
            <a:ext cx="5564079" cy="5369473"/>
            <a:chOff x="0" y="0"/>
            <a:chExt cx="1465436" cy="1414182"/>
          </a:xfrm>
        </p:grpSpPr>
        <p:sp>
          <p:nvSpPr>
            <p:cNvPr id="14" name="Freeform 14"/>
            <p:cNvSpPr/>
            <p:nvPr/>
          </p:nvSpPr>
          <p:spPr>
            <a:xfrm>
              <a:off x="0" y="0"/>
              <a:ext cx="1465436" cy="1414182"/>
            </a:xfrm>
            <a:custGeom>
              <a:avLst/>
              <a:gdLst/>
              <a:ahLst/>
              <a:cxnLst/>
              <a:rect l="l" t="t" r="r" b="b"/>
              <a:pathLst>
                <a:path w="1465436" h="1414182">
                  <a:moveTo>
                    <a:pt x="0" y="0"/>
                  </a:moveTo>
                  <a:lnTo>
                    <a:pt x="1465436" y="0"/>
                  </a:lnTo>
                  <a:lnTo>
                    <a:pt x="1465436" y="1414182"/>
                  </a:lnTo>
                  <a:lnTo>
                    <a:pt x="0" y="1414182"/>
                  </a:lnTo>
                  <a:close/>
                </a:path>
              </a:pathLst>
            </a:custGeom>
            <a:solidFill>
              <a:srgbClr val="B9CCEB">
                <a:alpha val="42745"/>
              </a:srgbClr>
            </a:solidFill>
          </p:spPr>
        </p:sp>
        <p:sp>
          <p:nvSpPr>
            <p:cNvPr id="15" name="TextBox 15"/>
            <p:cNvSpPr txBox="1"/>
            <p:nvPr/>
          </p:nvSpPr>
          <p:spPr>
            <a:xfrm>
              <a:off x="0" y="-66675"/>
              <a:ext cx="1465436" cy="148085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6" name="Freeform 16"/>
          <p:cNvSpPr/>
          <p:nvPr/>
        </p:nvSpPr>
        <p:spPr>
          <a:xfrm>
            <a:off x="11691005" y="6882426"/>
            <a:ext cx="2731962" cy="717140"/>
          </a:xfrm>
          <a:custGeom>
            <a:avLst/>
            <a:gdLst/>
            <a:ahLst/>
            <a:cxnLst/>
            <a:rect l="l" t="t" r="r" b="b"/>
            <a:pathLst>
              <a:path w="2731962" h="717140">
                <a:moveTo>
                  <a:pt x="0" y="0"/>
                </a:moveTo>
                <a:lnTo>
                  <a:pt x="2731963" y="0"/>
                </a:lnTo>
                <a:lnTo>
                  <a:pt x="2731963" y="717140"/>
                </a:lnTo>
                <a:lnTo>
                  <a:pt x="0" y="717140"/>
                </a:lnTo>
                <a:lnTo>
                  <a:pt x="0" y="0"/>
                </a:lnTo>
                <a:close/>
              </a:path>
            </a:pathLst>
          </a:custGeom>
          <a:blipFill>
            <a:blip r:embed="rId6"/>
            <a:stretch>
              <a:fillRect/>
            </a:stretch>
          </a:blipFill>
        </p:spPr>
      </p:sp>
      <p:grpSp>
        <p:nvGrpSpPr>
          <p:cNvPr id="17" name="Group 17"/>
          <p:cNvGrpSpPr>
            <a:grpSpLocks noChangeAspect="1"/>
          </p:cNvGrpSpPr>
          <p:nvPr/>
        </p:nvGrpSpPr>
        <p:grpSpPr>
          <a:xfrm>
            <a:off x="11826407" y="2103255"/>
            <a:ext cx="2596561" cy="5136482"/>
            <a:chOff x="0" y="0"/>
            <a:chExt cx="2620010" cy="5182870"/>
          </a:xfrm>
        </p:grpSpPr>
        <p:sp>
          <p:nvSpPr>
            <p:cNvPr id="18" name="Freeform 18"/>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0" name="Freeform 20"/>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id="21" name="Freeform 21"/>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id="22" name="Freeform 22"/>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606060"/>
            </a:solidFill>
          </p:spPr>
        </p:sp>
        <p:sp>
          <p:nvSpPr>
            <p:cNvPr id="23" name="Freeform 23"/>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606060"/>
            </a:solidFill>
          </p:spPr>
        </p:sp>
        <p:sp>
          <p:nvSpPr>
            <p:cNvPr id="24" name="Freeform 24"/>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606060"/>
            </a:solidFill>
          </p:spPr>
        </p:sp>
        <p:sp>
          <p:nvSpPr>
            <p:cNvPr id="25" name="Freeform 25"/>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606060"/>
            </a:solidFill>
          </p:spPr>
        </p:sp>
        <p:sp>
          <p:nvSpPr>
            <p:cNvPr id="26" name="Freeform 26"/>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606060"/>
            </a:solidFill>
          </p:spPr>
        </p:sp>
      </p:grpSp>
      <p:sp>
        <p:nvSpPr>
          <p:cNvPr id="27" name="Freeform 27"/>
          <p:cNvSpPr/>
          <p:nvPr/>
        </p:nvSpPr>
        <p:spPr>
          <a:xfrm>
            <a:off x="9938687" y="7726991"/>
            <a:ext cx="2424758" cy="218228"/>
          </a:xfrm>
          <a:custGeom>
            <a:avLst/>
            <a:gdLst/>
            <a:ahLst/>
            <a:cxnLst/>
            <a:rect l="l" t="t" r="r" b="b"/>
            <a:pathLst>
              <a:path w="2424758" h="218228">
                <a:moveTo>
                  <a:pt x="0" y="0"/>
                </a:moveTo>
                <a:lnTo>
                  <a:pt x="2424757" y="0"/>
                </a:lnTo>
                <a:lnTo>
                  <a:pt x="2424757" y="218228"/>
                </a:lnTo>
                <a:lnTo>
                  <a:pt x="0" y="218228"/>
                </a:lnTo>
                <a:lnTo>
                  <a:pt x="0" y="0"/>
                </a:lnTo>
                <a:close/>
              </a:path>
            </a:pathLst>
          </a:custGeom>
          <a:blipFill>
            <a:blip r:embed="rId7"/>
            <a:stretch>
              <a:fillRect/>
            </a:stretch>
          </a:blipFill>
        </p:spPr>
      </p:sp>
      <p:sp>
        <p:nvSpPr>
          <p:cNvPr id="28" name="Freeform 28"/>
          <p:cNvSpPr/>
          <p:nvPr/>
        </p:nvSpPr>
        <p:spPr>
          <a:xfrm>
            <a:off x="9938687" y="4851410"/>
            <a:ext cx="2413325" cy="2906319"/>
          </a:xfrm>
          <a:custGeom>
            <a:avLst/>
            <a:gdLst/>
            <a:ahLst/>
            <a:cxnLst/>
            <a:rect l="l" t="t" r="r" b="b"/>
            <a:pathLst>
              <a:path w="2413325" h="2906319">
                <a:moveTo>
                  <a:pt x="0" y="0"/>
                </a:moveTo>
                <a:lnTo>
                  <a:pt x="2413325" y="0"/>
                </a:lnTo>
                <a:lnTo>
                  <a:pt x="2413325" y="2906320"/>
                </a:lnTo>
                <a:lnTo>
                  <a:pt x="0" y="2906320"/>
                </a:lnTo>
                <a:lnTo>
                  <a:pt x="0" y="0"/>
                </a:lnTo>
                <a:close/>
              </a:path>
            </a:pathLst>
          </a:custGeom>
          <a:blipFill>
            <a:blip r:embed="rId8">
              <a:extLst>
                <a:ext uri="{96DAC541-7B7A-43D3-8B79-37D633B846F1}">
                  <asvg:svgBlip xmlns:asvg="http://schemas.microsoft.com/office/drawing/2016/SVG/main" xmlns="" r:embed="rId10"/>
                </a:ext>
              </a:extLst>
            </a:blip>
            <a:stretch>
              <a:fillRect/>
            </a:stretch>
          </a:blipFill>
        </p:spPr>
      </p:sp>
      <p:grpSp>
        <p:nvGrpSpPr>
          <p:cNvPr id="31" name="Group 31"/>
          <p:cNvGrpSpPr/>
          <p:nvPr/>
        </p:nvGrpSpPr>
        <p:grpSpPr>
          <a:xfrm>
            <a:off x="2948421" y="5393327"/>
            <a:ext cx="3015363" cy="358192"/>
            <a:chOff x="0" y="0"/>
            <a:chExt cx="794170" cy="94339"/>
          </a:xfrm>
        </p:grpSpPr>
        <p:sp>
          <p:nvSpPr>
            <p:cNvPr id="32" name="Freeform 32"/>
            <p:cNvSpPr/>
            <p:nvPr/>
          </p:nvSpPr>
          <p:spPr>
            <a:xfrm>
              <a:off x="0" y="0"/>
              <a:ext cx="794170" cy="94339"/>
            </a:xfrm>
            <a:custGeom>
              <a:avLst/>
              <a:gdLst/>
              <a:ahLst/>
              <a:cxnLst/>
              <a:rect l="l" t="t" r="r" b="b"/>
              <a:pathLst>
                <a:path w="794170" h="94339">
                  <a:moveTo>
                    <a:pt x="47169" y="0"/>
                  </a:moveTo>
                  <a:lnTo>
                    <a:pt x="747000" y="0"/>
                  </a:lnTo>
                  <a:cubicBezTo>
                    <a:pt x="773051" y="0"/>
                    <a:pt x="794170" y="21118"/>
                    <a:pt x="794170" y="47169"/>
                  </a:cubicBezTo>
                  <a:lnTo>
                    <a:pt x="794170" y="47169"/>
                  </a:lnTo>
                  <a:cubicBezTo>
                    <a:pt x="794170" y="59679"/>
                    <a:pt x="789200" y="71677"/>
                    <a:pt x="780354" y="80523"/>
                  </a:cubicBezTo>
                  <a:cubicBezTo>
                    <a:pt x="771508" y="89369"/>
                    <a:pt x="759510" y="94339"/>
                    <a:pt x="747000" y="94339"/>
                  </a:cubicBezTo>
                  <a:lnTo>
                    <a:pt x="47169" y="94339"/>
                  </a:lnTo>
                  <a:cubicBezTo>
                    <a:pt x="34659" y="94339"/>
                    <a:pt x="22662" y="89369"/>
                    <a:pt x="13816" y="80523"/>
                  </a:cubicBezTo>
                  <a:cubicBezTo>
                    <a:pt x="4970" y="71677"/>
                    <a:pt x="0" y="59679"/>
                    <a:pt x="0" y="47169"/>
                  </a:cubicBezTo>
                  <a:lnTo>
                    <a:pt x="0" y="47169"/>
                  </a:lnTo>
                  <a:cubicBezTo>
                    <a:pt x="0" y="34659"/>
                    <a:pt x="4970" y="22662"/>
                    <a:pt x="13816" y="13816"/>
                  </a:cubicBezTo>
                  <a:cubicBezTo>
                    <a:pt x="22662" y="4970"/>
                    <a:pt x="34659" y="0"/>
                    <a:pt x="47169" y="0"/>
                  </a:cubicBezTo>
                  <a:close/>
                </a:path>
              </a:pathLst>
            </a:custGeom>
            <a:solidFill>
              <a:srgbClr val="000000">
                <a:alpha val="0"/>
              </a:srgbClr>
            </a:solidFill>
            <a:ln w="19050" cap="rnd">
              <a:solidFill>
                <a:srgbClr val="BCB792"/>
              </a:solidFill>
              <a:prstDash val="solid"/>
              <a:round/>
            </a:ln>
          </p:spPr>
        </p:sp>
        <p:sp>
          <p:nvSpPr>
            <p:cNvPr id="33" name="TextBox 33"/>
            <p:cNvSpPr txBox="1"/>
            <p:nvPr/>
          </p:nvSpPr>
          <p:spPr>
            <a:xfrm>
              <a:off x="0" y="-66675"/>
              <a:ext cx="794170" cy="16101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5" name="Group 35"/>
          <p:cNvGrpSpPr/>
          <p:nvPr/>
        </p:nvGrpSpPr>
        <p:grpSpPr>
          <a:xfrm>
            <a:off x="2948421" y="5913444"/>
            <a:ext cx="3396610" cy="358192"/>
            <a:chOff x="0" y="0"/>
            <a:chExt cx="894580" cy="94339"/>
          </a:xfrm>
        </p:grpSpPr>
        <p:sp>
          <p:nvSpPr>
            <p:cNvPr id="36" name="Freeform 36"/>
            <p:cNvSpPr/>
            <p:nvPr/>
          </p:nvSpPr>
          <p:spPr>
            <a:xfrm>
              <a:off x="0" y="0"/>
              <a:ext cx="894580" cy="94339"/>
            </a:xfrm>
            <a:custGeom>
              <a:avLst/>
              <a:gdLst/>
              <a:ahLst/>
              <a:cxnLst/>
              <a:rect l="l" t="t" r="r" b="b"/>
              <a:pathLst>
                <a:path w="894580" h="94339">
                  <a:moveTo>
                    <a:pt x="47169" y="0"/>
                  </a:moveTo>
                  <a:lnTo>
                    <a:pt x="847411" y="0"/>
                  </a:lnTo>
                  <a:cubicBezTo>
                    <a:pt x="859921" y="0"/>
                    <a:pt x="871919" y="4970"/>
                    <a:pt x="880765" y="13816"/>
                  </a:cubicBezTo>
                  <a:cubicBezTo>
                    <a:pt x="889611" y="22662"/>
                    <a:pt x="894580" y="34659"/>
                    <a:pt x="894580" y="47169"/>
                  </a:cubicBezTo>
                  <a:lnTo>
                    <a:pt x="894580" y="47169"/>
                  </a:lnTo>
                  <a:cubicBezTo>
                    <a:pt x="894580" y="59679"/>
                    <a:pt x="889611" y="71677"/>
                    <a:pt x="880765" y="80523"/>
                  </a:cubicBezTo>
                  <a:cubicBezTo>
                    <a:pt x="871919" y="89369"/>
                    <a:pt x="859921" y="94339"/>
                    <a:pt x="847411" y="94339"/>
                  </a:cubicBezTo>
                  <a:lnTo>
                    <a:pt x="47169" y="94339"/>
                  </a:lnTo>
                  <a:cubicBezTo>
                    <a:pt x="34659" y="94339"/>
                    <a:pt x="22662" y="89369"/>
                    <a:pt x="13816" y="80523"/>
                  </a:cubicBezTo>
                  <a:cubicBezTo>
                    <a:pt x="4970" y="71677"/>
                    <a:pt x="0" y="59679"/>
                    <a:pt x="0" y="47169"/>
                  </a:cubicBezTo>
                  <a:lnTo>
                    <a:pt x="0" y="47169"/>
                  </a:lnTo>
                  <a:cubicBezTo>
                    <a:pt x="0" y="34659"/>
                    <a:pt x="4970" y="22662"/>
                    <a:pt x="13816" y="13816"/>
                  </a:cubicBezTo>
                  <a:cubicBezTo>
                    <a:pt x="22662" y="4970"/>
                    <a:pt x="34659" y="0"/>
                    <a:pt x="47169" y="0"/>
                  </a:cubicBezTo>
                  <a:close/>
                </a:path>
              </a:pathLst>
            </a:custGeom>
            <a:solidFill>
              <a:srgbClr val="000000">
                <a:alpha val="0"/>
              </a:srgbClr>
            </a:solidFill>
            <a:ln w="19050" cap="rnd">
              <a:solidFill>
                <a:srgbClr val="BCB792"/>
              </a:solidFill>
              <a:prstDash val="solid"/>
              <a:round/>
            </a:ln>
          </p:spPr>
        </p:sp>
        <p:sp>
          <p:nvSpPr>
            <p:cNvPr id="37" name="TextBox 37"/>
            <p:cNvSpPr txBox="1"/>
            <p:nvPr/>
          </p:nvSpPr>
          <p:spPr>
            <a:xfrm>
              <a:off x="0" y="-66675"/>
              <a:ext cx="894580" cy="16101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2948421" y="6433560"/>
            <a:ext cx="3688825" cy="358192"/>
            <a:chOff x="0" y="0"/>
            <a:chExt cx="971542" cy="94339"/>
          </a:xfrm>
        </p:grpSpPr>
        <p:sp>
          <p:nvSpPr>
            <p:cNvPr id="40" name="Freeform 40"/>
            <p:cNvSpPr/>
            <p:nvPr/>
          </p:nvSpPr>
          <p:spPr>
            <a:xfrm>
              <a:off x="0" y="0"/>
              <a:ext cx="971542" cy="94339"/>
            </a:xfrm>
            <a:custGeom>
              <a:avLst/>
              <a:gdLst/>
              <a:ahLst/>
              <a:cxnLst/>
              <a:rect l="l" t="t" r="r" b="b"/>
              <a:pathLst>
                <a:path w="971542" h="94339">
                  <a:moveTo>
                    <a:pt x="47169" y="0"/>
                  </a:moveTo>
                  <a:lnTo>
                    <a:pt x="924373" y="0"/>
                  </a:lnTo>
                  <a:cubicBezTo>
                    <a:pt x="936883" y="0"/>
                    <a:pt x="948881" y="4970"/>
                    <a:pt x="957727" y="13816"/>
                  </a:cubicBezTo>
                  <a:cubicBezTo>
                    <a:pt x="966573" y="22662"/>
                    <a:pt x="971542" y="34659"/>
                    <a:pt x="971542" y="47169"/>
                  </a:cubicBezTo>
                  <a:lnTo>
                    <a:pt x="971542" y="47169"/>
                  </a:lnTo>
                  <a:cubicBezTo>
                    <a:pt x="971542" y="59679"/>
                    <a:pt x="966573" y="71677"/>
                    <a:pt x="957727" y="80523"/>
                  </a:cubicBezTo>
                  <a:cubicBezTo>
                    <a:pt x="948881" y="89369"/>
                    <a:pt x="936883" y="94339"/>
                    <a:pt x="924373" y="94339"/>
                  </a:cubicBezTo>
                  <a:lnTo>
                    <a:pt x="47169" y="94339"/>
                  </a:lnTo>
                  <a:cubicBezTo>
                    <a:pt x="34659" y="94339"/>
                    <a:pt x="22662" y="89369"/>
                    <a:pt x="13816" y="80523"/>
                  </a:cubicBezTo>
                  <a:cubicBezTo>
                    <a:pt x="4970" y="71677"/>
                    <a:pt x="0" y="59679"/>
                    <a:pt x="0" y="47169"/>
                  </a:cubicBezTo>
                  <a:lnTo>
                    <a:pt x="0" y="47169"/>
                  </a:lnTo>
                  <a:cubicBezTo>
                    <a:pt x="0" y="34659"/>
                    <a:pt x="4970" y="22662"/>
                    <a:pt x="13816" y="13816"/>
                  </a:cubicBezTo>
                  <a:cubicBezTo>
                    <a:pt x="22662" y="4970"/>
                    <a:pt x="34659" y="0"/>
                    <a:pt x="47169" y="0"/>
                  </a:cubicBezTo>
                  <a:close/>
                </a:path>
              </a:pathLst>
            </a:custGeom>
            <a:solidFill>
              <a:srgbClr val="000000">
                <a:alpha val="0"/>
              </a:srgbClr>
            </a:solidFill>
            <a:ln w="19050" cap="rnd">
              <a:solidFill>
                <a:srgbClr val="BCB792"/>
              </a:solidFill>
              <a:prstDash val="solid"/>
              <a:round/>
            </a:ln>
          </p:spPr>
        </p:sp>
        <p:sp>
          <p:nvSpPr>
            <p:cNvPr id="41" name="TextBox 41"/>
            <p:cNvSpPr txBox="1"/>
            <p:nvPr/>
          </p:nvSpPr>
          <p:spPr>
            <a:xfrm>
              <a:off x="0" y="-66675"/>
              <a:ext cx="971542" cy="16101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3" name="Freeform 43"/>
          <p:cNvSpPr/>
          <p:nvPr/>
        </p:nvSpPr>
        <p:spPr>
          <a:xfrm rot="-7246859" flipH="1" flipV="1">
            <a:off x="2335149" y="8188791"/>
            <a:ext cx="2050819" cy="4206808"/>
          </a:xfrm>
          <a:custGeom>
            <a:avLst/>
            <a:gdLst/>
            <a:ahLst/>
            <a:cxnLst/>
            <a:rect l="l" t="t" r="r" b="b"/>
            <a:pathLst>
              <a:path w="2050819" h="4206808">
                <a:moveTo>
                  <a:pt x="2050818" y="4206808"/>
                </a:moveTo>
                <a:lnTo>
                  <a:pt x="0" y="4206808"/>
                </a:lnTo>
                <a:lnTo>
                  <a:pt x="0" y="0"/>
                </a:lnTo>
                <a:lnTo>
                  <a:pt x="2050818" y="0"/>
                </a:lnTo>
                <a:lnTo>
                  <a:pt x="2050818" y="4206808"/>
                </a:lnTo>
                <a:close/>
              </a:path>
            </a:pathLst>
          </a:custGeom>
          <a:blipFill>
            <a:blip r:embed="rId11"/>
            <a:stretch>
              <a:fillRect/>
            </a:stretch>
          </a:blipFill>
        </p:spPr>
      </p:sp>
      <p:sp>
        <p:nvSpPr>
          <p:cNvPr id="44" name="Freeform 44"/>
          <p:cNvSpPr/>
          <p:nvPr/>
        </p:nvSpPr>
        <p:spPr>
          <a:xfrm rot="1197559">
            <a:off x="-433386" y="8679718"/>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2"/>
            <a:stretch>
              <a:fillRect/>
            </a:stretch>
          </a:blipFill>
        </p:spPr>
      </p:sp>
      <p:sp>
        <p:nvSpPr>
          <p:cNvPr id="45" name="TextBox 45"/>
          <p:cNvSpPr txBox="1"/>
          <p:nvPr/>
        </p:nvSpPr>
        <p:spPr>
          <a:xfrm>
            <a:off x="1605929" y="2885449"/>
            <a:ext cx="7216674" cy="1295226"/>
          </a:xfrm>
          <a:prstGeom prst="rect">
            <a:avLst/>
          </a:prstGeom>
        </p:spPr>
        <p:txBody>
          <a:bodyPr wrap="square" lIns="0" tIns="0" rIns="0" bIns="0" rtlCol="0" anchor="t">
            <a:spAutoFit/>
          </a:bodyPr>
          <a:lstStyle/>
          <a:p>
            <a:pPr>
              <a:lnSpc>
                <a:spcPts val="10080"/>
              </a:lnSpc>
            </a:pP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Nghĩa của từ </a:t>
            </a:r>
            <a:endParaRPr lang="en-US"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8" name="Freeform 48"/>
          <p:cNvSpPr/>
          <p:nvPr/>
        </p:nvSpPr>
        <p:spPr>
          <a:xfrm rot="-8543176">
            <a:off x="16970412" y="-524339"/>
            <a:ext cx="1548268" cy="2256129"/>
          </a:xfrm>
          <a:custGeom>
            <a:avLst/>
            <a:gdLst/>
            <a:ahLst/>
            <a:cxnLst/>
            <a:rect l="l" t="t" r="r" b="b"/>
            <a:pathLst>
              <a:path w="1548268" h="2256129">
                <a:moveTo>
                  <a:pt x="0" y="0"/>
                </a:moveTo>
                <a:lnTo>
                  <a:pt x="1548269" y="0"/>
                </a:lnTo>
                <a:lnTo>
                  <a:pt x="1548269" y="2256129"/>
                </a:lnTo>
                <a:lnTo>
                  <a:pt x="0" y="2256129"/>
                </a:lnTo>
                <a:lnTo>
                  <a:pt x="0" y="0"/>
                </a:lnTo>
                <a:close/>
              </a:path>
            </a:pathLst>
          </a:custGeom>
          <a:blipFill>
            <a:blip r:embed="rId13"/>
            <a:stretch>
              <a:fillRect/>
            </a:stretch>
          </a:blipFill>
        </p:spPr>
      </p:sp>
      <p:sp>
        <p:nvSpPr>
          <p:cNvPr id="49" name="Freeform 49"/>
          <p:cNvSpPr/>
          <p:nvPr/>
        </p:nvSpPr>
        <p:spPr>
          <a:xfrm rot="-7096360" flipH="1">
            <a:off x="14656232" y="814405"/>
            <a:ext cx="434001" cy="789093"/>
          </a:xfrm>
          <a:custGeom>
            <a:avLst/>
            <a:gdLst/>
            <a:ahLst/>
            <a:cxnLst/>
            <a:rect l="l" t="t" r="r" b="b"/>
            <a:pathLst>
              <a:path w="434001" h="789093">
                <a:moveTo>
                  <a:pt x="434001" y="0"/>
                </a:moveTo>
                <a:lnTo>
                  <a:pt x="0" y="0"/>
                </a:lnTo>
                <a:lnTo>
                  <a:pt x="0" y="789093"/>
                </a:lnTo>
                <a:lnTo>
                  <a:pt x="434001" y="789093"/>
                </a:lnTo>
                <a:lnTo>
                  <a:pt x="434001" y="0"/>
                </a:lnTo>
                <a:close/>
              </a:path>
            </a:pathLst>
          </a:custGeom>
          <a:blipFill>
            <a:blip r:embed="rId14"/>
            <a:stretch>
              <a:fillRect/>
            </a:stretch>
          </a:blipFill>
        </p:spPr>
      </p:sp>
      <p:sp>
        <p:nvSpPr>
          <p:cNvPr id="50" name="Freeform 50"/>
          <p:cNvSpPr/>
          <p:nvPr/>
        </p:nvSpPr>
        <p:spPr>
          <a:xfrm rot="2070157" flipH="1">
            <a:off x="16123574" y="1516284"/>
            <a:ext cx="340714" cy="804044"/>
          </a:xfrm>
          <a:custGeom>
            <a:avLst/>
            <a:gdLst/>
            <a:ahLst/>
            <a:cxnLst/>
            <a:rect l="l" t="t" r="r" b="b"/>
            <a:pathLst>
              <a:path w="340714" h="804044">
                <a:moveTo>
                  <a:pt x="340714" y="0"/>
                </a:moveTo>
                <a:lnTo>
                  <a:pt x="0" y="0"/>
                </a:lnTo>
                <a:lnTo>
                  <a:pt x="0" y="804044"/>
                </a:lnTo>
                <a:lnTo>
                  <a:pt x="340714" y="804044"/>
                </a:lnTo>
                <a:lnTo>
                  <a:pt x="340714" y="0"/>
                </a:lnTo>
                <a:close/>
              </a:path>
            </a:pathLst>
          </a:custGeom>
          <a:blipFill>
            <a:blip r:embed="rId15"/>
            <a:stretch>
              <a:fillRect/>
            </a:stretch>
          </a:blipFill>
        </p:spPr>
      </p:sp>
      <p:sp>
        <p:nvSpPr>
          <p:cNvPr id="51" name="Freeform 51"/>
          <p:cNvSpPr/>
          <p:nvPr/>
        </p:nvSpPr>
        <p:spPr>
          <a:xfrm rot="6905621">
            <a:off x="-1046395" y="-951571"/>
            <a:ext cx="2092789" cy="2771906"/>
          </a:xfrm>
          <a:custGeom>
            <a:avLst/>
            <a:gdLst/>
            <a:ahLst/>
            <a:cxnLst/>
            <a:rect l="l" t="t" r="r" b="b"/>
            <a:pathLst>
              <a:path w="2092789" h="2771906">
                <a:moveTo>
                  <a:pt x="0" y="0"/>
                </a:moveTo>
                <a:lnTo>
                  <a:pt x="2092790" y="0"/>
                </a:lnTo>
                <a:lnTo>
                  <a:pt x="2092790" y="2771906"/>
                </a:lnTo>
                <a:lnTo>
                  <a:pt x="0" y="2771906"/>
                </a:lnTo>
                <a:lnTo>
                  <a:pt x="0" y="0"/>
                </a:lnTo>
                <a:close/>
              </a:path>
            </a:pathLst>
          </a:custGeom>
          <a:blipFill>
            <a:blip r:embed="rId12"/>
            <a:stretch>
              <a:fillRect/>
            </a:stretch>
          </a:blipFill>
        </p:spPr>
      </p:sp>
    </p:spTree>
    <p:extLst>
      <p:ext uri="{BB962C8B-B14F-4D97-AF65-F5344CB8AC3E}">
        <p14:creationId xmlns:p14="http://schemas.microsoft.com/office/powerpoint/2010/main" val="40399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1000"/>
                                        <p:tgtEl>
                                          <p:spTgt spid="45">
                                            <p:txEl>
                                              <p:pRg st="0" end="0"/>
                                            </p:txEl>
                                          </p:spTgt>
                                        </p:tgtEl>
                                      </p:cBhvr>
                                    </p:animEffect>
                                    <p:anim calcmode="lin" valueType="num">
                                      <p:cBhvr>
                                        <p:cTn id="8"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11" name="AutoShape 11"/>
          <p:cNvSpPr/>
          <p:nvPr/>
        </p:nvSpPr>
        <p:spPr>
          <a:xfrm>
            <a:off x="8316973" y="2081615"/>
            <a:ext cx="0" cy="6492240"/>
          </a:xfrm>
          <a:prstGeom prst="line">
            <a:avLst/>
          </a:prstGeom>
          <a:ln w="38100" cap="flat">
            <a:solidFill>
              <a:srgbClr val="F5D486"/>
            </a:solidFill>
            <a:prstDash val="solid"/>
            <a:headEnd type="none" w="sm" len="sm"/>
            <a:tailEnd type="none" w="sm" len="sm"/>
          </a:ln>
        </p:spPr>
      </p:sp>
      <p:sp>
        <p:nvSpPr>
          <p:cNvPr id="12" name="TextBox 12"/>
          <p:cNvSpPr txBox="1"/>
          <p:nvPr/>
        </p:nvSpPr>
        <p:spPr>
          <a:xfrm>
            <a:off x="1028700" y="3825240"/>
            <a:ext cx="6849813" cy="2215991"/>
          </a:xfrm>
          <a:prstGeom prst="rect">
            <a:avLst/>
          </a:prstGeom>
        </p:spPr>
        <p:txBody>
          <a:bodyPr lIns="0" tIns="0" rIns="0" bIns="0" rtlCol="0" anchor="t">
            <a:spAutoFit/>
          </a:bodyPr>
          <a:lstStyle/>
          <a:p>
            <a:pPr algn="ctr"/>
            <a:r>
              <a:rPr lang="vi-VN" sz="7200" b="1">
                <a:latin typeface="Times New Roman" panose="02020603050405020304" pitchFamily="18" charset="0"/>
                <a:cs typeface="Times New Roman" panose="02020603050405020304" pitchFamily="18" charset="0"/>
              </a:rPr>
              <a:t>3. Lựa chọn cấu trúc câu</a:t>
            </a:r>
            <a:endParaRPr lang="en-GB" sz="7200">
              <a:latin typeface="Times New Roman" panose="02020603050405020304" pitchFamily="18" charset="0"/>
              <a:cs typeface="Times New Roman" panose="02020603050405020304" pitchFamily="18" charset="0"/>
            </a:endParaRPr>
          </a:p>
        </p:txBody>
      </p:sp>
      <p:grpSp>
        <p:nvGrpSpPr>
          <p:cNvPr id="13" name="Group 13"/>
          <p:cNvGrpSpPr/>
          <p:nvPr/>
        </p:nvGrpSpPr>
        <p:grpSpPr>
          <a:xfrm>
            <a:off x="8210928" y="2454360"/>
            <a:ext cx="212090" cy="21209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8210928" y="4622436"/>
            <a:ext cx="212090" cy="21209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509179" y="3173536"/>
            <a:ext cx="8188721" cy="4616648"/>
          </a:xfrm>
          <a:prstGeom prst="rect">
            <a:avLst/>
          </a:prstGeom>
        </p:spPr>
        <p:txBody>
          <a:bodyPr wrap="square" lIns="0" tIns="0" rIns="0" bIns="0" rtlCol="0" anchor="t">
            <a:spAutoFit/>
          </a:bodyPr>
          <a:lstStyle/>
          <a:p>
            <a:pPr algn="just"/>
            <a:r>
              <a:rPr lang="vi-VN" sz="6000">
                <a:latin typeface="Times New Roman" panose="02020603050405020304" pitchFamily="18" charset="0"/>
                <a:cs typeface="Times New Roman" panose="02020603050405020304" pitchFamily="18" charset="0"/>
              </a:rPr>
              <a:t>- Việc lựa chọn cấu trúc có tác dụng thể hiện ý nghĩa của câu nói, nếu thay đổi cấu trúc thì ý nghĩa có thể thay đổi theo</a:t>
            </a:r>
            <a:r>
              <a:rPr lang="vi-VN" sz="4000"/>
              <a:t>.</a:t>
            </a:r>
            <a:endParaRPr lang="en-GB" sz="4000"/>
          </a:p>
        </p:txBody>
      </p:sp>
      <p:grpSp>
        <p:nvGrpSpPr>
          <p:cNvPr id="27" name="Group 27"/>
          <p:cNvGrpSpPr/>
          <p:nvPr/>
        </p:nvGrpSpPr>
        <p:grpSpPr>
          <a:xfrm>
            <a:off x="8210928" y="6790511"/>
            <a:ext cx="212090" cy="21209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spTree>
    <p:extLst>
      <p:ext uri="{BB962C8B-B14F-4D97-AF65-F5344CB8AC3E}">
        <p14:creationId xmlns:p14="http://schemas.microsoft.com/office/powerpoint/2010/main" val="8971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182833" flipH="1">
            <a:off x="-198745" y="-1183023"/>
            <a:ext cx="2454890" cy="3577253"/>
          </a:xfrm>
          <a:custGeom>
            <a:avLst/>
            <a:gdLst/>
            <a:ahLst/>
            <a:cxnLst/>
            <a:rect l="l" t="t" r="r" b="b"/>
            <a:pathLst>
              <a:path w="2454890" h="3577253">
                <a:moveTo>
                  <a:pt x="2454890" y="0"/>
                </a:moveTo>
                <a:lnTo>
                  <a:pt x="0" y="0"/>
                </a:lnTo>
                <a:lnTo>
                  <a:pt x="0" y="3577253"/>
                </a:lnTo>
                <a:lnTo>
                  <a:pt x="2454890" y="3577253"/>
                </a:lnTo>
                <a:lnTo>
                  <a:pt x="2454890" y="0"/>
                </a:lnTo>
                <a:close/>
              </a:path>
            </a:pathLst>
          </a:custGeom>
          <a:blipFill>
            <a:blip r:embed="rId3"/>
            <a:stretch>
              <a:fillRect/>
            </a:stretch>
          </a:blipFill>
        </p:spPr>
      </p:sp>
      <p:sp>
        <p:nvSpPr>
          <p:cNvPr id="7" name="Freeform 7"/>
          <p:cNvSpPr/>
          <p:nvPr/>
        </p:nvSpPr>
        <p:spPr>
          <a:xfrm rot="6795856">
            <a:off x="2630005" y="2303822"/>
            <a:ext cx="340062" cy="618294"/>
          </a:xfrm>
          <a:custGeom>
            <a:avLst/>
            <a:gdLst/>
            <a:ahLst/>
            <a:cxnLst/>
            <a:rect l="l" t="t" r="r" b="b"/>
            <a:pathLst>
              <a:path w="340062" h="618294">
                <a:moveTo>
                  <a:pt x="0" y="0"/>
                </a:moveTo>
                <a:lnTo>
                  <a:pt x="340062" y="0"/>
                </a:lnTo>
                <a:lnTo>
                  <a:pt x="340062" y="618294"/>
                </a:lnTo>
                <a:lnTo>
                  <a:pt x="0" y="618294"/>
                </a:lnTo>
                <a:lnTo>
                  <a:pt x="0" y="0"/>
                </a:lnTo>
                <a:close/>
              </a:path>
            </a:pathLst>
          </a:custGeom>
          <a:blipFill>
            <a:blip r:embed="rId4"/>
            <a:stretch>
              <a:fillRect/>
            </a:stretch>
          </a:blipFill>
        </p:spPr>
      </p:sp>
      <p:sp>
        <p:nvSpPr>
          <p:cNvPr id="8" name="Freeform 8"/>
          <p:cNvSpPr/>
          <p:nvPr/>
        </p:nvSpPr>
        <p:spPr>
          <a:xfrm rot="-2966355">
            <a:off x="1055301" y="1978999"/>
            <a:ext cx="375952" cy="887201"/>
          </a:xfrm>
          <a:custGeom>
            <a:avLst/>
            <a:gdLst/>
            <a:ahLst/>
            <a:cxnLst/>
            <a:rect l="l" t="t" r="r" b="b"/>
            <a:pathLst>
              <a:path w="375952" h="887201">
                <a:moveTo>
                  <a:pt x="0" y="0"/>
                </a:moveTo>
                <a:lnTo>
                  <a:pt x="375951" y="0"/>
                </a:lnTo>
                <a:lnTo>
                  <a:pt x="375951" y="887202"/>
                </a:lnTo>
                <a:lnTo>
                  <a:pt x="0" y="887202"/>
                </a:lnTo>
                <a:lnTo>
                  <a:pt x="0" y="0"/>
                </a:lnTo>
                <a:close/>
              </a:path>
            </a:pathLst>
          </a:custGeom>
          <a:blipFill>
            <a:blip r:embed="rId5"/>
            <a:stretch>
              <a:fillRect/>
            </a:stretch>
          </a:blipFill>
        </p:spPr>
      </p:sp>
      <p:sp>
        <p:nvSpPr>
          <p:cNvPr id="23" name="Freeform 23"/>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6"/>
            <a:stretch>
              <a:fillRect/>
            </a:stretch>
          </a:blipFill>
        </p:spPr>
      </p:sp>
      <p:sp>
        <p:nvSpPr>
          <p:cNvPr id="24" name="Freeform 24"/>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7"/>
            <a:stretch>
              <a:fillRect/>
            </a:stretch>
          </a:blipFill>
        </p:spPr>
      </p:sp>
      <p:sp>
        <p:nvSpPr>
          <p:cNvPr id="25" name="Freeform 25"/>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8"/>
            <a:stretch>
              <a:fillRect/>
            </a:stretch>
          </a:blipFill>
        </p:spPr>
      </p:sp>
      <p:grpSp>
        <p:nvGrpSpPr>
          <p:cNvPr id="29" name="Group 29"/>
          <p:cNvGrpSpPr/>
          <p:nvPr/>
        </p:nvGrpSpPr>
        <p:grpSpPr>
          <a:xfrm>
            <a:off x="8897634" y="3578645"/>
            <a:ext cx="7091373" cy="4538553"/>
            <a:chOff x="0" y="0"/>
            <a:chExt cx="1867687" cy="1195339"/>
          </a:xfrm>
        </p:grpSpPr>
        <p:sp>
          <p:nvSpPr>
            <p:cNvPr id="30" name="Freeform 30"/>
            <p:cNvSpPr/>
            <p:nvPr/>
          </p:nvSpPr>
          <p:spPr>
            <a:xfrm>
              <a:off x="0" y="0"/>
              <a:ext cx="1867687" cy="1195339"/>
            </a:xfrm>
            <a:custGeom>
              <a:avLst/>
              <a:gdLst/>
              <a:ahLst/>
              <a:cxnLst/>
              <a:rect l="l" t="t" r="r" b="b"/>
              <a:pathLst>
                <a:path w="1867687" h="1195339">
                  <a:moveTo>
                    <a:pt x="0" y="0"/>
                  </a:moveTo>
                  <a:lnTo>
                    <a:pt x="1867687" y="0"/>
                  </a:lnTo>
                  <a:lnTo>
                    <a:pt x="1867687" y="1195339"/>
                  </a:lnTo>
                  <a:lnTo>
                    <a:pt x="0" y="1195339"/>
                  </a:lnTo>
                  <a:close/>
                </a:path>
              </a:pathLst>
            </a:custGeom>
            <a:solidFill>
              <a:srgbClr val="B9CCEB">
                <a:alpha val="42745"/>
              </a:srgbClr>
            </a:solidFill>
          </p:spPr>
        </p:sp>
        <p:sp>
          <p:nvSpPr>
            <p:cNvPr id="31" name="TextBox 31"/>
            <p:cNvSpPr txBox="1"/>
            <p:nvPr/>
          </p:nvSpPr>
          <p:spPr>
            <a:xfrm>
              <a:off x="0" y="-66675"/>
              <a:ext cx="1867687" cy="126201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Freeform 32"/>
          <p:cNvSpPr/>
          <p:nvPr/>
        </p:nvSpPr>
        <p:spPr>
          <a:xfrm rot="150662">
            <a:off x="9395158" y="7637263"/>
            <a:ext cx="2772291" cy="249506"/>
          </a:xfrm>
          <a:custGeom>
            <a:avLst/>
            <a:gdLst/>
            <a:ahLst/>
            <a:cxnLst/>
            <a:rect l="l" t="t" r="r" b="b"/>
            <a:pathLst>
              <a:path w="2772291" h="249506">
                <a:moveTo>
                  <a:pt x="0" y="0"/>
                </a:moveTo>
                <a:lnTo>
                  <a:pt x="2772292" y="0"/>
                </a:lnTo>
                <a:lnTo>
                  <a:pt x="2772292" y="249507"/>
                </a:lnTo>
                <a:lnTo>
                  <a:pt x="0" y="249507"/>
                </a:lnTo>
                <a:lnTo>
                  <a:pt x="0" y="0"/>
                </a:lnTo>
                <a:close/>
              </a:path>
            </a:pathLst>
          </a:custGeom>
          <a:blipFill>
            <a:blip r:embed="rId9"/>
            <a:stretch>
              <a:fillRect/>
            </a:stretch>
          </a:blipFill>
        </p:spPr>
      </p:sp>
      <p:grpSp>
        <p:nvGrpSpPr>
          <p:cNvPr id="33" name="Group 33"/>
          <p:cNvGrpSpPr>
            <a:grpSpLocks noChangeAspect="1"/>
          </p:cNvGrpSpPr>
          <p:nvPr/>
        </p:nvGrpSpPr>
        <p:grpSpPr>
          <a:xfrm>
            <a:off x="9440559" y="4064871"/>
            <a:ext cx="2864065" cy="3697146"/>
            <a:chOff x="0" y="0"/>
            <a:chExt cx="1934210" cy="2496820"/>
          </a:xfrm>
        </p:grpSpPr>
        <p:sp>
          <p:nvSpPr>
            <p:cNvPr id="34" name="Freeform 34"/>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35" name="Freeform 35"/>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36" name="Freeform 36"/>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FFFFFF"/>
            </a:solidFill>
          </p:spPr>
        </p:sp>
        <p:sp>
          <p:nvSpPr>
            <p:cNvPr id="37" name="Freeform 37"/>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38" name="Freeform 38"/>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0"/>
              <a:stretch>
                <a:fillRect l="-22924" r="-22924"/>
              </a:stretch>
            </a:blipFill>
          </p:spPr>
        </p:sp>
      </p:grpSp>
      <p:sp>
        <p:nvSpPr>
          <p:cNvPr id="39" name="Freeform 39"/>
          <p:cNvSpPr/>
          <p:nvPr/>
        </p:nvSpPr>
        <p:spPr>
          <a:xfrm>
            <a:off x="13019590" y="7544010"/>
            <a:ext cx="1489670" cy="294210"/>
          </a:xfrm>
          <a:custGeom>
            <a:avLst/>
            <a:gdLst/>
            <a:ahLst/>
            <a:cxnLst/>
            <a:rect l="l" t="t" r="r" b="b"/>
            <a:pathLst>
              <a:path w="1489670" h="294210">
                <a:moveTo>
                  <a:pt x="0" y="0"/>
                </a:moveTo>
                <a:lnTo>
                  <a:pt x="1489670" y="0"/>
                </a:lnTo>
                <a:lnTo>
                  <a:pt x="1489670" y="294210"/>
                </a:lnTo>
                <a:lnTo>
                  <a:pt x="0" y="294210"/>
                </a:lnTo>
                <a:lnTo>
                  <a:pt x="0" y="0"/>
                </a:lnTo>
                <a:close/>
              </a:path>
            </a:pathLst>
          </a:custGeom>
          <a:blipFill>
            <a:blip r:embed="rId11">
              <a:alphaModFix amt="37000"/>
            </a:blip>
            <a:stretch>
              <a:fillRect/>
            </a:stretch>
          </a:blipFill>
        </p:spPr>
      </p:sp>
      <p:grpSp>
        <p:nvGrpSpPr>
          <p:cNvPr id="40" name="Group 40"/>
          <p:cNvGrpSpPr>
            <a:grpSpLocks noChangeAspect="1"/>
          </p:cNvGrpSpPr>
          <p:nvPr/>
        </p:nvGrpSpPr>
        <p:grpSpPr>
          <a:xfrm rot="-865180">
            <a:off x="13030806" y="4532133"/>
            <a:ext cx="2315242" cy="2988685"/>
            <a:chOff x="0" y="0"/>
            <a:chExt cx="1934210" cy="2496820"/>
          </a:xfrm>
        </p:grpSpPr>
        <p:sp>
          <p:nvSpPr>
            <p:cNvPr id="41" name="Freeform 41"/>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42" name="Freeform 42"/>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43" name="Freeform 43"/>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44" name="Freeform 44"/>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45" name="Freeform 45"/>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2"/>
              <a:stretch>
                <a:fillRect l="-76550" r="-76550"/>
              </a:stretch>
            </a:blipFill>
          </p:spPr>
        </p:sp>
      </p:grpSp>
      <p:sp>
        <p:nvSpPr>
          <p:cNvPr id="9" name="Rectangle 8"/>
          <p:cNvSpPr/>
          <p:nvPr/>
        </p:nvSpPr>
        <p:spPr>
          <a:xfrm>
            <a:off x="951447" y="3709867"/>
            <a:ext cx="8002961" cy="2800767"/>
          </a:xfrm>
          <a:prstGeom prst="rect">
            <a:avLst/>
          </a:prstGeom>
        </p:spPr>
        <p:txBody>
          <a:bodyPr wrap="none">
            <a:spAutoFit/>
          </a:bodyPr>
          <a:lstStyle/>
          <a:p>
            <a:pPr algn="ctr"/>
            <a:r>
              <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en-GB"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a:t>
            </a:r>
            <a:endParaRPr lang="vi-VN"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GB"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6617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182833" flipH="1">
            <a:off x="-198745" y="-1183023"/>
            <a:ext cx="2454890" cy="3577253"/>
          </a:xfrm>
          <a:custGeom>
            <a:avLst/>
            <a:gdLst/>
            <a:ahLst/>
            <a:cxnLst/>
            <a:rect l="l" t="t" r="r" b="b"/>
            <a:pathLst>
              <a:path w="2454890" h="3577253">
                <a:moveTo>
                  <a:pt x="2454890" y="0"/>
                </a:moveTo>
                <a:lnTo>
                  <a:pt x="0" y="0"/>
                </a:lnTo>
                <a:lnTo>
                  <a:pt x="0" y="3577253"/>
                </a:lnTo>
                <a:lnTo>
                  <a:pt x="2454890" y="3577253"/>
                </a:lnTo>
                <a:lnTo>
                  <a:pt x="2454890" y="0"/>
                </a:lnTo>
                <a:close/>
              </a:path>
            </a:pathLst>
          </a:custGeom>
          <a:blipFill>
            <a:blip r:embed="rId3"/>
            <a:stretch>
              <a:fillRect/>
            </a:stretch>
          </a:blipFill>
        </p:spPr>
      </p:sp>
      <p:sp>
        <p:nvSpPr>
          <p:cNvPr id="7" name="Freeform 7"/>
          <p:cNvSpPr/>
          <p:nvPr/>
        </p:nvSpPr>
        <p:spPr>
          <a:xfrm rot="6795856">
            <a:off x="2630005" y="2303822"/>
            <a:ext cx="340062" cy="618294"/>
          </a:xfrm>
          <a:custGeom>
            <a:avLst/>
            <a:gdLst/>
            <a:ahLst/>
            <a:cxnLst/>
            <a:rect l="l" t="t" r="r" b="b"/>
            <a:pathLst>
              <a:path w="340062" h="618294">
                <a:moveTo>
                  <a:pt x="0" y="0"/>
                </a:moveTo>
                <a:lnTo>
                  <a:pt x="340062" y="0"/>
                </a:lnTo>
                <a:lnTo>
                  <a:pt x="340062" y="618294"/>
                </a:lnTo>
                <a:lnTo>
                  <a:pt x="0" y="618294"/>
                </a:lnTo>
                <a:lnTo>
                  <a:pt x="0" y="0"/>
                </a:lnTo>
                <a:close/>
              </a:path>
            </a:pathLst>
          </a:custGeom>
          <a:blipFill>
            <a:blip r:embed="rId4"/>
            <a:stretch>
              <a:fillRect/>
            </a:stretch>
          </a:blipFill>
        </p:spPr>
      </p:sp>
      <p:sp>
        <p:nvSpPr>
          <p:cNvPr id="8" name="Freeform 8"/>
          <p:cNvSpPr/>
          <p:nvPr/>
        </p:nvSpPr>
        <p:spPr>
          <a:xfrm rot="-2966355">
            <a:off x="1055301" y="1978999"/>
            <a:ext cx="375952" cy="887201"/>
          </a:xfrm>
          <a:custGeom>
            <a:avLst/>
            <a:gdLst/>
            <a:ahLst/>
            <a:cxnLst/>
            <a:rect l="l" t="t" r="r" b="b"/>
            <a:pathLst>
              <a:path w="375952" h="887201">
                <a:moveTo>
                  <a:pt x="0" y="0"/>
                </a:moveTo>
                <a:lnTo>
                  <a:pt x="375951" y="0"/>
                </a:lnTo>
                <a:lnTo>
                  <a:pt x="375951" y="887202"/>
                </a:lnTo>
                <a:lnTo>
                  <a:pt x="0" y="887202"/>
                </a:lnTo>
                <a:lnTo>
                  <a:pt x="0" y="0"/>
                </a:lnTo>
                <a:close/>
              </a:path>
            </a:pathLst>
          </a:custGeom>
          <a:blipFill>
            <a:blip r:embed="rId5"/>
            <a:stretch>
              <a:fillRect/>
            </a:stretch>
          </a:blipFill>
        </p:spPr>
      </p:sp>
      <p:sp>
        <p:nvSpPr>
          <p:cNvPr id="23" name="Freeform 23"/>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6"/>
            <a:stretch>
              <a:fillRect/>
            </a:stretch>
          </a:blipFill>
        </p:spPr>
      </p:sp>
      <p:sp>
        <p:nvSpPr>
          <p:cNvPr id="24" name="Freeform 24"/>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7"/>
            <a:stretch>
              <a:fillRect/>
            </a:stretch>
          </a:blipFill>
        </p:spPr>
      </p:sp>
      <p:sp>
        <p:nvSpPr>
          <p:cNvPr id="25" name="Freeform 25"/>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8"/>
            <a:stretch>
              <a:fillRect/>
            </a:stretch>
          </a:blipFill>
        </p:spPr>
      </p:sp>
      <p:grpSp>
        <p:nvGrpSpPr>
          <p:cNvPr id="29" name="Group 29"/>
          <p:cNvGrpSpPr/>
          <p:nvPr/>
        </p:nvGrpSpPr>
        <p:grpSpPr>
          <a:xfrm>
            <a:off x="4790237" y="3941308"/>
            <a:ext cx="7091373" cy="4538553"/>
            <a:chOff x="0" y="0"/>
            <a:chExt cx="1867687" cy="1195339"/>
          </a:xfrm>
        </p:grpSpPr>
        <p:sp>
          <p:nvSpPr>
            <p:cNvPr id="30" name="Freeform 30"/>
            <p:cNvSpPr/>
            <p:nvPr/>
          </p:nvSpPr>
          <p:spPr>
            <a:xfrm>
              <a:off x="0" y="0"/>
              <a:ext cx="1867687" cy="1195339"/>
            </a:xfrm>
            <a:custGeom>
              <a:avLst/>
              <a:gdLst/>
              <a:ahLst/>
              <a:cxnLst/>
              <a:rect l="l" t="t" r="r" b="b"/>
              <a:pathLst>
                <a:path w="1867687" h="1195339">
                  <a:moveTo>
                    <a:pt x="0" y="0"/>
                  </a:moveTo>
                  <a:lnTo>
                    <a:pt x="1867687" y="0"/>
                  </a:lnTo>
                  <a:lnTo>
                    <a:pt x="1867687" y="1195339"/>
                  </a:lnTo>
                  <a:lnTo>
                    <a:pt x="0" y="1195339"/>
                  </a:lnTo>
                  <a:close/>
                </a:path>
              </a:pathLst>
            </a:custGeom>
            <a:solidFill>
              <a:srgbClr val="B9CCEB">
                <a:alpha val="42745"/>
              </a:srgbClr>
            </a:solidFill>
          </p:spPr>
        </p:sp>
        <p:sp>
          <p:nvSpPr>
            <p:cNvPr id="31" name="TextBox 31"/>
            <p:cNvSpPr txBox="1"/>
            <p:nvPr/>
          </p:nvSpPr>
          <p:spPr>
            <a:xfrm>
              <a:off x="0" y="-66675"/>
              <a:ext cx="1867687" cy="126201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Freeform 32"/>
          <p:cNvSpPr/>
          <p:nvPr/>
        </p:nvSpPr>
        <p:spPr>
          <a:xfrm rot="150662">
            <a:off x="9395158" y="7637263"/>
            <a:ext cx="2772291" cy="249506"/>
          </a:xfrm>
          <a:custGeom>
            <a:avLst/>
            <a:gdLst/>
            <a:ahLst/>
            <a:cxnLst/>
            <a:rect l="l" t="t" r="r" b="b"/>
            <a:pathLst>
              <a:path w="2772291" h="249506">
                <a:moveTo>
                  <a:pt x="0" y="0"/>
                </a:moveTo>
                <a:lnTo>
                  <a:pt x="2772292" y="0"/>
                </a:lnTo>
                <a:lnTo>
                  <a:pt x="2772292" y="249507"/>
                </a:lnTo>
                <a:lnTo>
                  <a:pt x="0" y="249507"/>
                </a:lnTo>
                <a:lnTo>
                  <a:pt x="0" y="0"/>
                </a:lnTo>
                <a:close/>
              </a:path>
            </a:pathLst>
          </a:custGeom>
          <a:blipFill>
            <a:blip r:embed="rId9"/>
            <a:stretch>
              <a:fillRect/>
            </a:stretch>
          </a:blipFill>
        </p:spPr>
      </p:sp>
      <p:grpSp>
        <p:nvGrpSpPr>
          <p:cNvPr id="33" name="Group 33"/>
          <p:cNvGrpSpPr>
            <a:grpSpLocks noChangeAspect="1"/>
          </p:cNvGrpSpPr>
          <p:nvPr/>
        </p:nvGrpSpPr>
        <p:grpSpPr>
          <a:xfrm>
            <a:off x="5333162" y="4427534"/>
            <a:ext cx="2864065" cy="3697146"/>
            <a:chOff x="0" y="0"/>
            <a:chExt cx="1934210" cy="2496820"/>
          </a:xfrm>
        </p:grpSpPr>
        <p:sp>
          <p:nvSpPr>
            <p:cNvPr id="34" name="Freeform 34"/>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35" name="Freeform 35"/>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36" name="Freeform 36"/>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FFFFFF"/>
            </a:solidFill>
          </p:spPr>
        </p:sp>
        <p:sp>
          <p:nvSpPr>
            <p:cNvPr id="37" name="Freeform 37"/>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38" name="Freeform 38"/>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0"/>
              <a:stretch>
                <a:fillRect l="-22924" r="-22924"/>
              </a:stretch>
            </a:blipFill>
          </p:spPr>
        </p:sp>
      </p:grpSp>
      <p:sp>
        <p:nvSpPr>
          <p:cNvPr id="39" name="Freeform 39"/>
          <p:cNvSpPr/>
          <p:nvPr/>
        </p:nvSpPr>
        <p:spPr>
          <a:xfrm>
            <a:off x="13019590" y="7544010"/>
            <a:ext cx="1489670" cy="294210"/>
          </a:xfrm>
          <a:custGeom>
            <a:avLst/>
            <a:gdLst/>
            <a:ahLst/>
            <a:cxnLst/>
            <a:rect l="l" t="t" r="r" b="b"/>
            <a:pathLst>
              <a:path w="1489670" h="294210">
                <a:moveTo>
                  <a:pt x="0" y="0"/>
                </a:moveTo>
                <a:lnTo>
                  <a:pt x="1489670" y="0"/>
                </a:lnTo>
                <a:lnTo>
                  <a:pt x="1489670" y="294210"/>
                </a:lnTo>
                <a:lnTo>
                  <a:pt x="0" y="294210"/>
                </a:lnTo>
                <a:lnTo>
                  <a:pt x="0" y="0"/>
                </a:lnTo>
                <a:close/>
              </a:path>
            </a:pathLst>
          </a:custGeom>
          <a:blipFill>
            <a:blip r:embed="rId11">
              <a:alphaModFix amt="37000"/>
            </a:blip>
            <a:stretch>
              <a:fillRect/>
            </a:stretch>
          </a:blipFill>
        </p:spPr>
      </p:sp>
      <p:grpSp>
        <p:nvGrpSpPr>
          <p:cNvPr id="40" name="Group 40"/>
          <p:cNvGrpSpPr>
            <a:grpSpLocks noChangeAspect="1"/>
          </p:cNvGrpSpPr>
          <p:nvPr/>
        </p:nvGrpSpPr>
        <p:grpSpPr>
          <a:xfrm rot="-865180">
            <a:off x="8923409" y="4894796"/>
            <a:ext cx="2315242" cy="2988685"/>
            <a:chOff x="0" y="0"/>
            <a:chExt cx="1934210" cy="2496820"/>
          </a:xfrm>
        </p:grpSpPr>
        <p:sp>
          <p:nvSpPr>
            <p:cNvPr id="41" name="Freeform 41"/>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42" name="Freeform 42"/>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43" name="Freeform 43"/>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44" name="Freeform 44"/>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45" name="Freeform 45"/>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2"/>
              <a:stretch>
                <a:fillRect l="-76550" r="-76550"/>
              </a:stretch>
            </a:blipFill>
          </p:spPr>
        </p:sp>
      </p:grpSp>
      <p:sp>
        <p:nvSpPr>
          <p:cNvPr id="9" name="Rectangle 8"/>
          <p:cNvSpPr/>
          <p:nvPr/>
        </p:nvSpPr>
        <p:spPr>
          <a:xfrm>
            <a:off x="4179905" y="1886341"/>
            <a:ext cx="8195513" cy="1200329"/>
          </a:xfrm>
          <a:prstGeom prst="rect">
            <a:avLst/>
          </a:prstGeom>
        </p:spPr>
        <p:txBody>
          <a:bodyPr wrap="none">
            <a:spAutoFit/>
          </a:bodyPr>
          <a:lstStyle/>
          <a:p>
            <a:r>
              <a:rPr lang="en-US" sz="72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BIỆN PHÁP TU TỪ</a:t>
            </a:r>
            <a:endParaRPr lang="en-GB" sz="72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5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7110412" y="-718230"/>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11" name="AutoShape 11"/>
          <p:cNvSpPr/>
          <p:nvPr/>
        </p:nvSpPr>
        <p:spPr>
          <a:xfrm>
            <a:off x="7086600" y="2028175"/>
            <a:ext cx="0" cy="6492240"/>
          </a:xfrm>
          <a:prstGeom prst="line">
            <a:avLst/>
          </a:prstGeom>
          <a:ln w="38100" cap="flat">
            <a:solidFill>
              <a:srgbClr val="F5D486"/>
            </a:solidFill>
            <a:prstDash val="solid"/>
            <a:headEnd type="none" w="sm" len="sm"/>
            <a:tailEnd type="none" w="sm" len="sm"/>
          </a:ln>
        </p:spPr>
      </p:sp>
      <p:sp>
        <p:nvSpPr>
          <p:cNvPr id="12" name="TextBox 12"/>
          <p:cNvSpPr txBox="1"/>
          <p:nvPr/>
        </p:nvSpPr>
        <p:spPr>
          <a:xfrm>
            <a:off x="973626" y="3190638"/>
            <a:ext cx="6849813" cy="1295226"/>
          </a:xfrm>
          <a:prstGeom prst="rect">
            <a:avLst/>
          </a:prstGeom>
        </p:spPr>
        <p:txBody>
          <a:bodyPr lIns="0" tIns="0" rIns="0" bIns="0" rtlCol="0" anchor="t">
            <a:spAutoFit/>
          </a:bodyPr>
          <a:lstStyle/>
          <a:p>
            <a:pPr algn="ctr">
              <a:lnSpc>
                <a:spcPts val="10080"/>
              </a:lnSpc>
            </a:pPr>
            <a:r>
              <a:rPr lang="en-US" sz="7200" b="1">
                <a:latin typeface="Times New Roman" panose="02020603050405020304" pitchFamily="18" charset="0"/>
                <a:cs typeface="Times New Roman" panose="02020603050405020304" pitchFamily="18" charset="0"/>
              </a:rPr>
              <a:t>1. Bài tập 1</a:t>
            </a:r>
            <a:endParaRPr lang="en-US" sz="7200" spc="288">
              <a:solidFill>
                <a:srgbClr val="677EA4"/>
              </a:solidFill>
              <a:latin typeface="Times New Roman" panose="02020603050405020304" pitchFamily="18" charset="0"/>
              <a:cs typeface="Times New Roman" panose="02020603050405020304" pitchFamily="18" charset="0"/>
            </a:endParaRPr>
          </a:p>
        </p:txBody>
      </p:sp>
      <p:grpSp>
        <p:nvGrpSpPr>
          <p:cNvPr id="13" name="Group 13"/>
          <p:cNvGrpSpPr/>
          <p:nvPr/>
        </p:nvGrpSpPr>
        <p:grpSpPr>
          <a:xfrm>
            <a:off x="7000438" y="2537675"/>
            <a:ext cx="212090" cy="21209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480880" y="1721311"/>
            <a:ext cx="9047250" cy="1354217"/>
          </a:xfrm>
          <a:prstGeom prst="rect">
            <a:avLst/>
          </a:prstGeom>
        </p:spPr>
        <p:txBody>
          <a:bodyPr wrap="square" lIns="0" tIns="0" rIns="0" bIns="0" rtlCol="0" anchor="t">
            <a:spAutoFit/>
          </a:bodyPr>
          <a:lstStyle/>
          <a:p>
            <a:pPr algn="just"/>
            <a:r>
              <a:rPr lang="en-GB" sz="4400">
                <a:latin typeface="Times New Roman" panose="02020603050405020304" pitchFamily="18" charset="0"/>
                <a:cs typeface="Times New Roman" panose="02020603050405020304" pitchFamily="18" charset="0"/>
              </a:rPr>
              <a:t>- </a:t>
            </a:r>
            <a:r>
              <a:rPr lang="en-GB" sz="4400" b="1" i="1">
                <a:latin typeface="Times New Roman" panose="02020603050405020304" pitchFamily="18" charset="0"/>
                <a:cs typeface="Times New Roman" panose="02020603050405020304" pitchFamily="18" charset="0"/>
              </a:rPr>
              <a:t>Biện pháp tu từ so sánh</a:t>
            </a:r>
            <a:r>
              <a:rPr lang="en-GB" sz="4400">
                <a:latin typeface="Times New Roman" panose="02020603050405020304" pitchFamily="18" charset="0"/>
                <a:cs typeface="Times New Roman" panose="02020603050405020304" pitchFamily="18" charset="0"/>
              </a:rPr>
              <a:t>: So sánh bóng dáng của “em” với  “quê hương”.</a:t>
            </a:r>
          </a:p>
        </p:txBody>
      </p:sp>
      <p:grpSp>
        <p:nvGrpSpPr>
          <p:cNvPr id="20" name="Group 20"/>
          <p:cNvGrpSpPr/>
          <p:nvPr/>
        </p:nvGrpSpPr>
        <p:grpSpPr>
          <a:xfrm>
            <a:off x="6980555" y="4580986"/>
            <a:ext cx="212090" cy="21209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7533650" y="3499408"/>
            <a:ext cx="3648055" cy="677108"/>
          </a:xfrm>
          <a:prstGeom prst="rect">
            <a:avLst/>
          </a:prstGeom>
        </p:spPr>
        <p:txBody>
          <a:bodyPr lIns="0" tIns="0" rIns="0" bIns="0" rtlCol="0" anchor="t">
            <a:spAutoFit/>
          </a:bodyPr>
          <a:lstStyle/>
          <a:p>
            <a:pPr algn="just"/>
            <a:r>
              <a:rPr lang="en-GB" sz="4400">
                <a:latin typeface="Times New Roman" panose="02020603050405020304" pitchFamily="18" charset="0"/>
                <a:cs typeface="Times New Roman" panose="02020603050405020304" pitchFamily="18" charset="0"/>
              </a:rPr>
              <a:t>- </a:t>
            </a:r>
            <a:r>
              <a:rPr lang="en-GB" sz="4400" b="1" i="1">
                <a:latin typeface="Times New Roman" panose="02020603050405020304" pitchFamily="18" charset="0"/>
                <a:cs typeface="Times New Roman" panose="02020603050405020304" pitchFamily="18" charset="0"/>
              </a:rPr>
              <a:t>Tác dụng</a:t>
            </a:r>
            <a:r>
              <a:rPr lang="en-GB" sz="4400">
                <a:latin typeface="Times New Roman" panose="02020603050405020304" pitchFamily="18" charset="0"/>
                <a:cs typeface="Times New Roman" panose="02020603050405020304" pitchFamily="18" charset="0"/>
              </a:rPr>
              <a:t>: </a:t>
            </a:r>
          </a:p>
        </p:txBody>
      </p:sp>
      <p:grpSp>
        <p:nvGrpSpPr>
          <p:cNvPr id="27" name="Group 27"/>
          <p:cNvGrpSpPr/>
          <p:nvPr/>
        </p:nvGrpSpPr>
        <p:grpSpPr>
          <a:xfrm>
            <a:off x="7020321" y="6813598"/>
            <a:ext cx="212090" cy="21209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7670994" y="4762039"/>
            <a:ext cx="8857136" cy="3385542"/>
          </a:xfrm>
          <a:prstGeom prst="rect">
            <a:avLst/>
          </a:prstGeom>
        </p:spPr>
        <p:txBody>
          <a:bodyPr wrap="square" lIns="0" tIns="0" rIns="0" bIns="0" rtlCol="0" anchor="t">
            <a:spAutoFit/>
          </a:bodyPr>
          <a:lstStyle/>
          <a:p>
            <a:pPr algn="just"/>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Gợi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lên</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hình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ảnh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người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em</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gái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thanh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niên</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xung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phong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gần</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gũi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thân</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thương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mang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bóng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dáng</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bình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dị</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của</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quê</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nhà</a:t>
            </a:r>
            <a:r>
              <a:rPr lang="en-GB" sz="4400" dirty="0">
                <a:latin typeface="Times New Roman" panose="02020603050405020304" pitchFamily="18" charset="0"/>
                <a:cs typeface="Times New Roman" panose="02020603050405020304" pitchFamily="18" charset="0"/>
              </a:rPr>
              <a:t>. </a:t>
            </a:r>
            <a:endParaRPr lang="vi-VN" sz="4400" dirty="0" smtClean="0">
              <a:latin typeface="Times New Roman" panose="02020603050405020304" pitchFamily="18" charset="0"/>
              <a:cs typeface="Times New Roman" panose="02020603050405020304" pitchFamily="18" charset="0"/>
            </a:endParaRPr>
          </a:p>
          <a:p>
            <a:pPr algn="just"/>
            <a:r>
              <a:rPr lang="en-GB" sz="4400" dirty="0" smtClean="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Làm</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cho</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cách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diễn</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đạt</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giàu</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hình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ảnh</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gợi</a:t>
            </a:r>
            <a:r>
              <a:rPr lang="en-GB" sz="4400" dirty="0">
                <a:latin typeface="Times New Roman" panose="02020603050405020304" pitchFamily="18" charset="0"/>
                <a:cs typeface="Times New Roman" panose="02020603050405020304" pitchFamily="18" charset="0"/>
              </a:rPr>
              <a:t> </a:t>
            </a:r>
            <a:r>
              <a:rPr lang="en-GB" sz="4400" dirty="0" err="1">
                <a:latin typeface="Times New Roman" panose="02020603050405020304" pitchFamily="18" charset="0"/>
                <a:cs typeface="Times New Roman" panose="02020603050405020304" pitchFamily="18" charset="0"/>
              </a:rPr>
              <a:t>cảm</a:t>
            </a:r>
            <a:r>
              <a:rPr lang="en-GB" sz="4400" dirty="0">
                <a:latin typeface="Times New Roman" panose="02020603050405020304" pitchFamily="18" charset="0"/>
                <a:cs typeface="Times New Roman" panose="02020603050405020304" pitchFamily="18" charset="0"/>
              </a:rPr>
              <a:t>.</a:t>
            </a:r>
          </a:p>
        </p:txBody>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sp>
        <p:nvSpPr>
          <p:cNvPr id="37" name="Rectangle 36"/>
          <p:cNvSpPr/>
          <p:nvPr/>
        </p:nvSpPr>
        <p:spPr>
          <a:xfrm>
            <a:off x="3256181" y="4830394"/>
            <a:ext cx="2518638" cy="1200329"/>
          </a:xfrm>
          <a:prstGeom prst="rect">
            <a:avLst/>
          </a:prstGeom>
        </p:spPr>
        <p:txBody>
          <a:bodyPr wrap="none">
            <a:spAutoFit/>
          </a:bodyPr>
          <a:lstStyle/>
          <a:p>
            <a:r>
              <a:rPr lang="en-US" sz="7200" b="1">
                <a:latin typeface="Times New Roman" panose="02020603050405020304" pitchFamily="18" charset="0"/>
                <a:ea typeface="Calibri" panose="020F0502020204030204" pitchFamily="34" charset="0"/>
              </a:rPr>
              <a:t>Câu a</a:t>
            </a:r>
            <a:endParaRPr lang="en-GB" sz="9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xEl>
                                              <p:pRg st="0" end="0"/>
                                            </p:txEl>
                                          </p:spTgt>
                                        </p:tgtEl>
                                        <p:attrNameLst>
                                          <p:attrName>style.visibility</p:attrName>
                                        </p:attrNameLst>
                                      </p:cBhvr>
                                      <p:to>
                                        <p:strVal val="visible"/>
                                      </p:to>
                                    </p:set>
                                    <p:animEffect transition="in" filter="fade">
                                      <p:cBhvr>
                                        <p:cTn id="26" dur="1000"/>
                                        <p:tgtEl>
                                          <p:spTgt spid="23">
                                            <p:txEl>
                                              <p:pRg st="0" end="0"/>
                                            </p:txEl>
                                          </p:spTgt>
                                        </p:tgtEl>
                                      </p:cBhvr>
                                    </p:animEffect>
                                    <p:anim calcmode="lin" valueType="num">
                                      <p:cBhvr>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30"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152839" y="571500"/>
            <a:ext cx="16230600" cy="86868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sz="4000">
                <a:solidFill>
                  <a:prstClr val="black"/>
                </a:solidFill>
                <a:latin typeface="Times New Roman" panose="02020603050405020304" pitchFamily="18" charset="0"/>
                <a:cs typeface="Times New Roman" panose="02020603050405020304" pitchFamily="18" charset="0"/>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7133329" y="-759760"/>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11" name="AutoShape 11"/>
          <p:cNvSpPr/>
          <p:nvPr/>
        </p:nvSpPr>
        <p:spPr>
          <a:xfrm>
            <a:off x="3778622" y="2118400"/>
            <a:ext cx="0" cy="6492240"/>
          </a:xfrm>
          <a:prstGeom prst="line">
            <a:avLst/>
          </a:prstGeom>
          <a:ln w="38100" cap="flat">
            <a:solidFill>
              <a:srgbClr val="F5D486"/>
            </a:solidFill>
            <a:prstDash val="solid"/>
            <a:headEnd type="none" w="sm" len="sm"/>
            <a:tailEnd type="none" w="sm" len="sm"/>
          </a:ln>
        </p:spPr>
      </p:sp>
      <p:sp>
        <p:nvSpPr>
          <p:cNvPr id="12" name="TextBox 12"/>
          <p:cNvSpPr txBox="1"/>
          <p:nvPr/>
        </p:nvSpPr>
        <p:spPr>
          <a:xfrm>
            <a:off x="-1036630" y="4069294"/>
            <a:ext cx="6849813" cy="1295226"/>
          </a:xfrm>
          <a:prstGeom prst="rect">
            <a:avLst/>
          </a:prstGeom>
        </p:spPr>
        <p:txBody>
          <a:bodyPr lIns="0" tIns="0" rIns="0" bIns="0" rtlCol="0" anchor="t">
            <a:spAutoFit/>
          </a:bodyPr>
          <a:lstStyle/>
          <a:p>
            <a:pPr algn="ctr">
              <a:lnSpc>
                <a:spcPts val="10080"/>
              </a:lnSpc>
            </a:pPr>
            <a:r>
              <a:rPr lang="en-US" sz="7200" b="1">
                <a:latin typeface="Times New Roman" panose="02020603050405020304" pitchFamily="18" charset="0"/>
                <a:cs typeface="Times New Roman" panose="02020603050405020304" pitchFamily="18" charset="0"/>
              </a:rPr>
              <a:t>Câu b</a:t>
            </a:r>
            <a:endParaRPr lang="en-US" sz="7200" spc="288">
              <a:solidFill>
                <a:srgbClr val="677EA4"/>
              </a:solidFill>
              <a:latin typeface="Times New Roman" panose="02020603050405020304" pitchFamily="18" charset="0"/>
              <a:cs typeface="Times New Roman" panose="02020603050405020304" pitchFamily="18" charset="0"/>
            </a:endParaRPr>
          </a:p>
        </p:txBody>
      </p:sp>
      <p:grpSp>
        <p:nvGrpSpPr>
          <p:cNvPr id="13" name="Group 13"/>
          <p:cNvGrpSpPr/>
          <p:nvPr/>
        </p:nvGrpSpPr>
        <p:grpSpPr>
          <a:xfrm>
            <a:off x="3672720" y="2530783"/>
            <a:ext cx="212090" cy="21209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6" name="TextBox 16"/>
          <p:cNvSpPr txBox="1"/>
          <p:nvPr/>
        </p:nvSpPr>
        <p:spPr>
          <a:xfrm>
            <a:off x="4191000" y="862443"/>
            <a:ext cx="6578543" cy="615553"/>
          </a:xfrm>
          <a:prstGeom prst="rect">
            <a:avLst/>
          </a:prstGeom>
        </p:spPr>
        <p:txBody>
          <a:bodyPr wrap="square" lIns="0" tIns="0" rIns="0" bIns="0" rtlCol="0" anchor="t">
            <a:spAutoFit/>
          </a:bodyPr>
          <a:lstStyle/>
          <a:p>
            <a:r>
              <a:rPr lang="en-GB" sz="4000" b="1">
                <a:latin typeface="Times New Roman" panose="02020603050405020304" pitchFamily="18" charset="0"/>
                <a:cs typeface="Times New Roman" panose="02020603050405020304" pitchFamily="18" charset="0"/>
              </a:rPr>
              <a:t>-  Biện pháp tu từ so sánh: </a:t>
            </a:r>
          </a:p>
        </p:txBody>
      </p:sp>
      <p:grpSp>
        <p:nvGrpSpPr>
          <p:cNvPr id="20" name="Group 20"/>
          <p:cNvGrpSpPr/>
          <p:nvPr/>
        </p:nvGrpSpPr>
        <p:grpSpPr>
          <a:xfrm>
            <a:off x="3672577" y="4477465"/>
            <a:ext cx="212090" cy="21209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4077875" y="1606405"/>
            <a:ext cx="12995517" cy="2462213"/>
          </a:xfrm>
          <a:prstGeom prst="rect">
            <a:avLst/>
          </a:prstGeom>
        </p:spPr>
        <p:txBody>
          <a:bodyPr wrap="square" lIns="0" tIns="0" rIns="0" bIns="0" rtlCol="0" anchor="t">
            <a:spAutoFit/>
          </a:bodyPr>
          <a:lstStyle/>
          <a:p>
            <a:r>
              <a:rPr lang="en-GB" sz="400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S</a:t>
            </a:r>
            <a:r>
              <a:rPr lang="en-GB" sz="4000" smtClean="0">
                <a:latin typeface="Times New Roman" panose="02020603050405020304" pitchFamily="18" charset="0"/>
                <a:cs typeface="Times New Roman" panose="02020603050405020304" pitchFamily="18" charset="0"/>
              </a:rPr>
              <a:t>o </a:t>
            </a:r>
            <a:r>
              <a:rPr lang="en-GB" sz="4000">
                <a:latin typeface="Times New Roman" panose="02020603050405020304" pitchFamily="18" charset="0"/>
                <a:cs typeface="Times New Roman" panose="02020603050405020304" pitchFamily="18" charset="0"/>
              </a:rPr>
              <a:t>sánh con đường nhựa sau cơn mưa – với – một con sông nước đen.</a:t>
            </a:r>
          </a:p>
          <a:p>
            <a:r>
              <a:rPr lang="en-GB" sz="4000" smtClean="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S</a:t>
            </a:r>
            <a:r>
              <a:rPr lang="en-GB" sz="4000" smtClean="0">
                <a:latin typeface="Times New Roman" panose="02020603050405020304" pitchFamily="18" charset="0"/>
                <a:cs typeface="Times New Roman" panose="02020603050405020304" pitchFamily="18" charset="0"/>
              </a:rPr>
              <a:t>o </a:t>
            </a:r>
            <a:r>
              <a:rPr lang="en-GB" sz="4000">
                <a:latin typeface="Times New Roman" panose="02020603050405020304" pitchFamily="18" charset="0"/>
                <a:cs typeface="Times New Roman" panose="02020603050405020304" pitchFamily="18" charset="0"/>
              </a:rPr>
              <a:t>sánh những ngọn đèn trên quảng trường – với – những ngôi sao trong câu chuyện cổ tích.</a:t>
            </a:r>
          </a:p>
        </p:txBody>
      </p:sp>
      <p:grpSp>
        <p:nvGrpSpPr>
          <p:cNvPr id="27" name="Group 27"/>
          <p:cNvGrpSpPr/>
          <p:nvPr/>
        </p:nvGrpSpPr>
        <p:grpSpPr>
          <a:xfrm>
            <a:off x="3681084" y="6775490"/>
            <a:ext cx="212090" cy="21209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TextBox 30"/>
          <p:cNvSpPr txBox="1"/>
          <p:nvPr/>
        </p:nvSpPr>
        <p:spPr>
          <a:xfrm>
            <a:off x="4189328" y="4216770"/>
            <a:ext cx="3648055" cy="500137"/>
          </a:xfrm>
          <a:prstGeom prst="rect">
            <a:avLst/>
          </a:prstGeom>
        </p:spPr>
        <p:txBody>
          <a:bodyPr lIns="0" tIns="0" rIns="0" bIns="0" rtlCol="0" anchor="t">
            <a:spAutoFit/>
          </a:bodyPr>
          <a:lstStyle/>
          <a:p>
            <a:pPr>
              <a:lnSpc>
                <a:spcPts val="3919"/>
              </a:lnSpc>
            </a:pPr>
            <a:r>
              <a:rPr lang="en-US" sz="4000" b="1">
                <a:latin typeface="Times New Roman" panose="02020603050405020304" pitchFamily="18" charset="0"/>
                <a:cs typeface="Times New Roman" panose="02020603050405020304" pitchFamily="18" charset="0"/>
              </a:rPr>
              <a:t>- Tác </a:t>
            </a:r>
            <a:r>
              <a:rPr lang="vi-VN" sz="4000" b="1" smtClean="0">
                <a:latin typeface="Times New Roman" panose="02020603050405020304" pitchFamily="18" charset="0"/>
                <a:cs typeface="Times New Roman" panose="02020603050405020304" pitchFamily="18" charset="0"/>
              </a:rPr>
              <a:t>dụng:</a:t>
            </a:r>
            <a:endParaRPr lang="en-US" sz="4000" b="1">
              <a:solidFill>
                <a:srgbClr val="677EA4"/>
              </a:solidFill>
              <a:latin typeface="Times New Roman" panose="02020603050405020304" pitchFamily="18" charset="0"/>
              <a:cs typeface="Times New Roman" panose="02020603050405020304" pitchFamily="18" charset="0"/>
            </a:endParaRPr>
          </a:p>
        </p:txBody>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sp>
        <p:nvSpPr>
          <p:cNvPr id="17" name="Rectangle 16"/>
          <p:cNvSpPr/>
          <p:nvPr/>
        </p:nvSpPr>
        <p:spPr>
          <a:xfrm>
            <a:off x="3999076" y="4955674"/>
            <a:ext cx="12905734" cy="4339650"/>
          </a:xfrm>
          <a:prstGeom prst="rect">
            <a:avLst/>
          </a:prstGeom>
        </p:spPr>
        <p:txBody>
          <a:bodyPr wrap="square">
            <a:spAutoFit/>
          </a:bodyPr>
          <a:lstStyle/>
          <a:p>
            <a:pPr indent="254000" algn="just">
              <a:lnSpc>
                <a:spcPct val="115000"/>
              </a:lnSpc>
              <a:spcAft>
                <a:spcPts val="0"/>
              </a:spcAft>
            </a:pP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bí</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smtClean="0">
                <a:latin typeface="Times New Roman" panose="02020603050405020304" pitchFamily="18" charset="0"/>
                <a:ea typeface="Times New Roman" panose="02020603050405020304" pitchFamily="18" charset="0"/>
                <a:cs typeface="Times New Roman" panose="02020603050405020304" pitchFamily="18" charset="0"/>
              </a:rPr>
              <a:t>vừa</a:t>
            </a:r>
            <a:r>
              <a:rPr lang="en-GB"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lung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linh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huyền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ảo</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ea typeface="Times New Roman" panose="02020603050405020304" pitchFamily="18" charset="0"/>
                <a:cs typeface="Times New Roman" panose="02020603050405020304" pitchFamily="18" charset="0"/>
              </a:rPr>
              <a:t>qua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GB"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ức</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smtClean="0">
                <a:latin typeface="Times New Roman" panose="02020603050405020304" pitchFamily="18" charset="0"/>
                <a:ea typeface="Times New Roman" panose="02020603050405020304" pitchFamily="18" charset="0"/>
                <a:cs typeface="Times New Roman" panose="02020603050405020304" pitchFamily="18" charset="0"/>
              </a:rPr>
              <a:t>Định</a:t>
            </a:r>
            <a:r>
              <a:rPr lang="en-GB"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khốc</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gián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cáo</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ý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dấn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kháng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a:t>
            </a:r>
          </a:p>
          <a:p>
            <a:pPr indent="254000" algn="just">
              <a:lnSpc>
                <a:spcPct val="115000"/>
              </a:lnSpc>
              <a:spcAft>
                <a:spcPts val="0"/>
              </a:spcAft>
            </a:pPr>
            <a:r>
              <a:rPr lang="en-GB" sz="4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GB"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9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3" grpId="0"/>
      <p:bldP spid="3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990600" y="647700"/>
            <a:ext cx="16230600" cy="9296399"/>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696978">
            <a:off x="-1202169" y="3530266"/>
            <a:ext cx="3015482" cy="7491880"/>
          </a:xfrm>
          <a:custGeom>
            <a:avLst/>
            <a:gdLst/>
            <a:ahLst/>
            <a:cxnLst/>
            <a:rect l="l" t="t" r="r" b="b"/>
            <a:pathLst>
              <a:path w="3015482" h="7491880">
                <a:moveTo>
                  <a:pt x="0" y="0"/>
                </a:moveTo>
                <a:lnTo>
                  <a:pt x="3015482" y="0"/>
                </a:lnTo>
                <a:lnTo>
                  <a:pt x="3015482" y="7491881"/>
                </a:lnTo>
                <a:lnTo>
                  <a:pt x="0" y="7491881"/>
                </a:lnTo>
                <a:lnTo>
                  <a:pt x="0" y="0"/>
                </a:lnTo>
                <a:close/>
              </a:path>
            </a:pathLst>
          </a:custGeom>
          <a:blipFill>
            <a:blip r:embed="rId3"/>
            <a:stretch>
              <a:fillRect/>
            </a:stretch>
          </a:blipFill>
        </p:spPr>
      </p:sp>
      <p:sp>
        <p:nvSpPr>
          <p:cNvPr id="7" name="Freeform 7"/>
          <p:cNvSpPr/>
          <p:nvPr/>
        </p:nvSpPr>
        <p:spPr>
          <a:xfrm rot="-8543176">
            <a:off x="16823337" y="-513689"/>
            <a:ext cx="1548268" cy="2256129"/>
          </a:xfrm>
          <a:custGeom>
            <a:avLst/>
            <a:gdLst/>
            <a:ahLst/>
            <a:cxnLst/>
            <a:rect l="l" t="t" r="r" b="b"/>
            <a:pathLst>
              <a:path w="1548268" h="2256129">
                <a:moveTo>
                  <a:pt x="0" y="0"/>
                </a:moveTo>
                <a:lnTo>
                  <a:pt x="1548268" y="0"/>
                </a:lnTo>
                <a:lnTo>
                  <a:pt x="1548268" y="2256128"/>
                </a:lnTo>
                <a:lnTo>
                  <a:pt x="0" y="2256128"/>
                </a:lnTo>
                <a:lnTo>
                  <a:pt x="0" y="0"/>
                </a:lnTo>
                <a:close/>
              </a:path>
            </a:pathLst>
          </a:custGeom>
          <a:blipFill>
            <a:blip r:embed="rId4"/>
            <a:stretch>
              <a:fillRect/>
            </a:stretch>
          </a:blipFill>
        </p:spPr>
      </p:sp>
      <p:sp>
        <p:nvSpPr>
          <p:cNvPr id="8" name="Freeform 8"/>
          <p:cNvSpPr/>
          <p:nvPr/>
        </p:nvSpPr>
        <p:spPr>
          <a:xfrm rot="1869937" flipH="1">
            <a:off x="-620207" y="5757859"/>
            <a:ext cx="1382641" cy="3453005"/>
          </a:xfrm>
          <a:custGeom>
            <a:avLst/>
            <a:gdLst/>
            <a:ahLst/>
            <a:cxnLst/>
            <a:rect l="l" t="t" r="r" b="b"/>
            <a:pathLst>
              <a:path w="1382641" h="3453005">
                <a:moveTo>
                  <a:pt x="1382641" y="0"/>
                </a:moveTo>
                <a:lnTo>
                  <a:pt x="0" y="0"/>
                </a:lnTo>
                <a:lnTo>
                  <a:pt x="0" y="3453005"/>
                </a:lnTo>
                <a:lnTo>
                  <a:pt x="1382641" y="3453005"/>
                </a:lnTo>
                <a:lnTo>
                  <a:pt x="1382641" y="0"/>
                </a:lnTo>
                <a:close/>
              </a:path>
            </a:pathLst>
          </a:custGeom>
          <a:blipFill>
            <a:blip r:embed="rId5"/>
            <a:stretch>
              <a:fillRect/>
            </a:stretch>
          </a:blipFill>
        </p:spPr>
      </p:sp>
      <p:sp>
        <p:nvSpPr>
          <p:cNvPr id="9" name="Freeform 9"/>
          <p:cNvSpPr/>
          <p:nvPr/>
        </p:nvSpPr>
        <p:spPr>
          <a:xfrm rot="-7096360" flipH="1">
            <a:off x="14509157" y="825054"/>
            <a:ext cx="434001" cy="789093"/>
          </a:xfrm>
          <a:custGeom>
            <a:avLst/>
            <a:gdLst/>
            <a:ahLst/>
            <a:cxnLst/>
            <a:rect l="l" t="t" r="r" b="b"/>
            <a:pathLst>
              <a:path w="434001" h="789093">
                <a:moveTo>
                  <a:pt x="434001" y="0"/>
                </a:moveTo>
                <a:lnTo>
                  <a:pt x="0" y="0"/>
                </a:lnTo>
                <a:lnTo>
                  <a:pt x="0" y="789093"/>
                </a:lnTo>
                <a:lnTo>
                  <a:pt x="434001" y="789093"/>
                </a:lnTo>
                <a:lnTo>
                  <a:pt x="434001" y="0"/>
                </a:lnTo>
                <a:close/>
              </a:path>
            </a:pathLst>
          </a:custGeom>
          <a:blipFill>
            <a:blip r:embed="rId6"/>
            <a:stretch>
              <a:fillRect/>
            </a:stretch>
          </a:blipFill>
        </p:spPr>
      </p:sp>
      <p:sp>
        <p:nvSpPr>
          <p:cNvPr id="10" name="Freeform 10"/>
          <p:cNvSpPr/>
          <p:nvPr/>
        </p:nvSpPr>
        <p:spPr>
          <a:xfrm rot="2070157" flipH="1">
            <a:off x="15976499" y="1526933"/>
            <a:ext cx="340714" cy="804044"/>
          </a:xfrm>
          <a:custGeom>
            <a:avLst/>
            <a:gdLst/>
            <a:ahLst/>
            <a:cxnLst/>
            <a:rect l="l" t="t" r="r" b="b"/>
            <a:pathLst>
              <a:path w="340714" h="804044">
                <a:moveTo>
                  <a:pt x="340713" y="0"/>
                </a:moveTo>
                <a:lnTo>
                  <a:pt x="0" y="0"/>
                </a:lnTo>
                <a:lnTo>
                  <a:pt x="0" y="804044"/>
                </a:lnTo>
                <a:lnTo>
                  <a:pt x="340713" y="804044"/>
                </a:lnTo>
                <a:lnTo>
                  <a:pt x="340713" y="0"/>
                </a:lnTo>
                <a:close/>
              </a:path>
            </a:pathLst>
          </a:custGeom>
          <a:blipFill>
            <a:blip r:embed="rId7"/>
            <a:stretch>
              <a:fillRect/>
            </a:stretch>
          </a:blipFill>
        </p:spPr>
      </p:sp>
      <p:grpSp>
        <p:nvGrpSpPr>
          <p:cNvPr id="11" name="Group 11"/>
          <p:cNvGrpSpPr>
            <a:grpSpLocks noChangeAspect="1"/>
          </p:cNvGrpSpPr>
          <p:nvPr/>
        </p:nvGrpSpPr>
        <p:grpSpPr>
          <a:xfrm>
            <a:off x="11991543" y="3038239"/>
            <a:ext cx="3535944" cy="5559107"/>
            <a:chOff x="0" y="0"/>
            <a:chExt cx="5671566" cy="8916670"/>
          </a:xfrm>
        </p:grpSpPr>
        <p:sp>
          <p:nvSpPr>
            <p:cNvPr id="12" name="Freeform 12"/>
            <p:cNvSpPr/>
            <p:nvPr/>
          </p:nvSpPr>
          <p:spPr>
            <a:xfrm>
              <a:off x="155575" y="155575"/>
              <a:ext cx="5360416" cy="8605520"/>
            </a:xfrm>
            <a:custGeom>
              <a:avLst/>
              <a:gdLst/>
              <a:ahLst/>
              <a:cxnLst/>
              <a:rect l="l" t="t" r="r" b="b"/>
              <a:pathLst>
                <a:path w="5360416" h="8605520">
                  <a:moveTo>
                    <a:pt x="0" y="8605520"/>
                  </a:moveTo>
                  <a:lnTo>
                    <a:pt x="0" y="2626995"/>
                  </a:lnTo>
                  <a:cubicBezTo>
                    <a:pt x="13970" y="1525270"/>
                    <a:pt x="732790" y="529336"/>
                    <a:pt x="1788668" y="148971"/>
                  </a:cubicBezTo>
                  <a:cubicBezTo>
                    <a:pt x="1793240" y="147701"/>
                    <a:pt x="1800860" y="145542"/>
                    <a:pt x="1809877" y="141859"/>
                  </a:cubicBezTo>
                  <a:cubicBezTo>
                    <a:pt x="2089658" y="47879"/>
                    <a:pt x="2382393" y="0"/>
                    <a:pt x="2678684" y="0"/>
                  </a:cubicBezTo>
                  <a:lnTo>
                    <a:pt x="2681732" y="0"/>
                  </a:lnTo>
                  <a:cubicBezTo>
                    <a:pt x="2978150" y="0"/>
                    <a:pt x="3270758" y="47879"/>
                    <a:pt x="3550539" y="141859"/>
                  </a:cubicBezTo>
                  <a:cubicBezTo>
                    <a:pt x="3559556" y="145542"/>
                    <a:pt x="3567176" y="147701"/>
                    <a:pt x="3571748" y="148971"/>
                  </a:cubicBezTo>
                  <a:cubicBezTo>
                    <a:pt x="4627626" y="529209"/>
                    <a:pt x="5346319" y="1525143"/>
                    <a:pt x="5360416" y="2626995"/>
                  </a:cubicBezTo>
                  <a:lnTo>
                    <a:pt x="5360416" y="8605520"/>
                  </a:lnTo>
                  <a:lnTo>
                    <a:pt x="0" y="8605520"/>
                  </a:lnTo>
                  <a:close/>
                </a:path>
              </a:pathLst>
            </a:custGeom>
            <a:blipFill>
              <a:blip r:embed="rId8"/>
              <a:stretch>
                <a:fillRect l="-70253" r="-70253"/>
              </a:stretch>
            </a:blipFill>
          </p:spPr>
        </p:sp>
        <p:sp>
          <p:nvSpPr>
            <p:cNvPr id="13" name="Freeform 13"/>
            <p:cNvSpPr/>
            <p:nvPr/>
          </p:nvSpPr>
          <p:spPr>
            <a:xfrm>
              <a:off x="6350" y="6350"/>
              <a:ext cx="5658866" cy="8903970"/>
            </a:xfrm>
            <a:custGeom>
              <a:avLst/>
              <a:gdLst/>
              <a:ahLst/>
              <a:cxnLst/>
              <a:rect l="l" t="t" r="r" b="b"/>
              <a:pathLst>
                <a:path w="5658866" h="8903970">
                  <a:moveTo>
                    <a:pt x="5658866" y="8903970"/>
                  </a:moveTo>
                  <a:lnTo>
                    <a:pt x="0" y="8903970"/>
                  </a:lnTo>
                  <a:lnTo>
                    <a:pt x="0" y="2774442"/>
                  </a:lnTo>
                  <a:cubicBezTo>
                    <a:pt x="14732" y="1610487"/>
                    <a:pt x="773176" y="559054"/>
                    <a:pt x="1887220" y="157734"/>
                  </a:cubicBezTo>
                  <a:lnTo>
                    <a:pt x="1898396" y="154178"/>
                  </a:lnTo>
                  <a:cubicBezTo>
                    <a:pt x="1899920" y="153797"/>
                    <a:pt x="1901571" y="153289"/>
                    <a:pt x="1903222" y="152654"/>
                  </a:cubicBezTo>
                  <a:lnTo>
                    <a:pt x="1911477" y="149606"/>
                  </a:lnTo>
                  <a:cubicBezTo>
                    <a:pt x="2207006" y="50292"/>
                    <a:pt x="2515362" y="0"/>
                    <a:pt x="2827909" y="0"/>
                  </a:cubicBezTo>
                  <a:lnTo>
                    <a:pt x="2830957" y="0"/>
                  </a:lnTo>
                  <a:cubicBezTo>
                    <a:pt x="3143504" y="0"/>
                    <a:pt x="3451860" y="50292"/>
                    <a:pt x="3747389" y="149733"/>
                  </a:cubicBezTo>
                  <a:lnTo>
                    <a:pt x="3755517" y="152781"/>
                  </a:lnTo>
                  <a:cubicBezTo>
                    <a:pt x="3757168" y="153416"/>
                    <a:pt x="3758946" y="153924"/>
                    <a:pt x="3760089" y="154305"/>
                  </a:cubicBezTo>
                  <a:lnTo>
                    <a:pt x="3771519" y="157861"/>
                  </a:lnTo>
                  <a:cubicBezTo>
                    <a:pt x="4885563" y="559181"/>
                    <a:pt x="5644007" y="1610614"/>
                    <a:pt x="5658739" y="2774315"/>
                  </a:cubicBezTo>
                  <a:lnTo>
                    <a:pt x="5658866" y="8903970"/>
                  </a:lnTo>
                  <a:close/>
                  <a:moveTo>
                    <a:pt x="19050" y="8884920"/>
                  </a:moveTo>
                  <a:lnTo>
                    <a:pt x="5639816" y="8884920"/>
                  </a:lnTo>
                  <a:lnTo>
                    <a:pt x="5639816" y="2774442"/>
                  </a:lnTo>
                  <a:cubicBezTo>
                    <a:pt x="5625211" y="1618742"/>
                    <a:pt x="4871720" y="574293"/>
                    <a:pt x="3765169" y="175768"/>
                  </a:cubicBezTo>
                  <a:lnTo>
                    <a:pt x="3755390" y="172720"/>
                  </a:lnTo>
                  <a:cubicBezTo>
                    <a:pt x="3753358" y="172085"/>
                    <a:pt x="3750818" y="171450"/>
                    <a:pt x="3748405" y="170434"/>
                  </a:cubicBezTo>
                  <a:lnTo>
                    <a:pt x="3741293" y="167767"/>
                  </a:lnTo>
                  <a:cubicBezTo>
                    <a:pt x="3447669" y="69088"/>
                    <a:pt x="3141472" y="19050"/>
                    <a:pt x="2830957" y="19050"/>
                  </a:cubicBezTo>
                  <a:lnTo>
                    <a:pt x="2827909" y="19050"/>
                  </a:lnTo>
                  <a:cubicBezTo>
                    <a:pt x="2517394" y="19050"/>
                    <a:pt x="2211197" y="69088"/>
                    <a:pt x="1917573" y="167767"/>
                  </a:cubicBezTo>
                  <a:lnTo>
                    <a:pt x="1910461" y="170434"/>
                  </a:lnTo>
                  <a:cubicBezTo>
                    <a:pt x="1908048" y="171450"/>
                    <a:pt x="1905635" y="172085"/>
                    <a:pt x="1903857" y="172593"/>
                  </a:cubicBezTo>
                  <a:lnTo>
                    <a:pt x="1893697" y="175768"/>
                  </a:lnTo>
                  <a:cubicBezTo>
                    <a:pt x="787146" y="574294"/>
                    <a:pt x="33782" y="1618742"/>
                    <a:pt x="19050" y="2774569"/>
                  </a:cubicBezTo>
                  <a:lnTo>
                    <a:pt x="19050" y="8884920"/>
                  </a:lnTo>
                  <a:close/>
                  <a:moveTo>
                    <a:pt x="5519166" y="8764270"/>
                  </a:moveTo>
                  <a:lnTo>
                    <a:pt x="139700" y="8764270"/>
                  </a:lnTo>
                  <a:lnTo>
                    <a:pt x="139700" y="2776220"/>
                  </a:lnTo>
                  <a:cubicBezTo>
                    <a:pt x="153670" y="1670304"/>
                    <a:pt x="875030" y="670941"/>
                    <a:pt x="1934591" y="289306"/>
                  </a:cubicBezTo>
                  <a:cubicBezTo>
                    <a:pt x="1940433" y="287655"/>
                    <a:pt x="1947291" y="285623"/>
                    <a:pt x="1955546" y="282321"/>
                  </a:cubicBezTo>
                  <a:cubicBezTo>
                    <a:pt x="2237232" y="187706"/>
                    <a:pt x="2530602" y="139700"/>
                    <a:pt x="2827909" y="139700"/>
                  </a:cubicBezTo>
                  <a:lnTo>
                    <a:pt x="2830957" y="139700"/>
                  </a:lnTo>
                  <a:cubicBezTo>
                    <a:pt x="3128391" y="139700"/>
                    <a:pt x="3421761" y="187579"/>
                    <a:pt x="3702812" y="282067"/>
                  </a:cubicBezTo>
                  <a:cubicBezTo>
                    <a:pt x="3711448" y="285496"/>
                    <a:pt x="3718433" y="287528"/>
                    <a:pt x="3723513" y="288925"/>
                  </a:cubicBezTo>
                  <a:cubicBezTo>
                    <a:pt x="4783836" y="670814"/>
                    <a:pt x="5505069" y="1670177"/>
                    <a:pt x="5519166" y="2775966"/>
                  </a:cubicBezTo>
                  <a:lnTo>
                    <a:pt x="5519166" y="8764270"/>
                  </a:lnTo>
                  <a:close/>
                  <a:moveTo>
                    <a:pt x="158750" y="8745220"/>
                  </a:moveTo>
                  <a:lnTo>
                    <a:pt x="5500116" y="8745220"/>
                  </a:lnTo>
                  <a:lnTo>
                    <a:pt x="5500116" y="2776220"/>
                  </a:lnTo>
                  <a:cubicBezTo>
                    <a:pt x="5486146" y="1678432"/>
                    <a:pt x="4769866" y="686181"/>
                    <a:pt x="3717798" y="307213"/>
                  </a:cubicBezTo>
                  <a:cubicBezTo>
                    <a:pt x="3712972" y="305943"/>
                    <a:pt x="3705352" y="303657"/>
                    <a:pt x="3696208" y="299974"/>
                  </a:cubicBezTo>
                  <a:cubicBezTo>
                    <a:pt x="3417570" y="206375"/>
                    <a:pt x="3126359" y="158750"/>
                    <a:pt x="2830957" y="158750"/>
                  </a:cubicBezTo>
                  <a:lnTo>
                    <a:pt x="2827909" y="158750"/>
                  </a:lnTo>
                  <a:cubicBezTo>
                    <a:pt x="2532634" y="158750"/>
                    <a:pt x="2241296" y="206375"/>
                    <a:pt x="1962023" y="300101"/>
                  </a:cubicBezTo>
                  <a:cubicBezTo>
                    <a:pt x="1953514" y="303530"/>
                    <a:pt x="1945894" y="305816"/>
                    <a:pt x="1940306" y="307340"/>
                  </a:cubicBezTo>
                  <a:cubicBezTo>
                    <a:pt x="889000" y="686054"/>
                    <a:pt x="172720" y="1678432"/>
                    <a:pt x="158750" y="2776347"/>
                  </a:cubicBezTo>
                  <a:lnTo>
                    <a:pt x="158750" y="8745220"/>
                  </a:lnTo>
                  <a:close/>
                </a:path>
              </a:pathLst>
            </a:custGeom>
            <a:solidFill>
              <a:srgbClr val="677EA4"/>
            </a:solidFill>
          </p:spPr>
        </p:sp>
      </p:grpSp>
      <p:sp>
        <p:nvSpPr>
          <p:cNvPr id="14" name="Freeform 14"/>
          <p:cNvSpPr/>
          <p:nvPr/>
        </p:nvSpPr>
        <p:spPr>
          <a:xfrm rot="7871968">
            <a:off x="14914659" y="3224199"/>
            <a:ext cx="675766" cy="1687658"/>
          </a:xfrm>
          <a:custGeom>
            <a:avLst/>
            <a:gdLst/>
            <a:ahLst/>
            <a:cxnLst/>
            <a:rect l="l" t="t" r="r" b="b"/>
            <a:pathLst>
              <a:path w="675766" h="1687658">
                <a:moveTo>
                  <a:pt x="0" y="0"/>
                </a:moveTo>
                <a:lnTo>
                  <a:pt x="675767" y="0"/>
                </a:lnTo>
                <a:lnTo>
                  <a:pt x="675767" y="1687658"/>
                </a:lnTo>
                <a:lnTo>
                  <a:pt x="0" y="1687658"/>
                </a:lnTo>
                <a:lnTo>
                  <a:pt x="0" y="0"/>
                </a:lnTo>
                <a:close/>
              </a:path>
            </a:pathLst>
          </a:custGeom>
          <a:blipFill>
            <a:blip r:embed="rId5"/>
            <a:stretch>
              <a:fillRect/>
            </a:stretch>
          </a:blipFill>
        </p:spPr>
      </p:sp>
      <p:sp>
        <p:nvSpPr>
          <p:cNvPr id="15" name="Freeform 15"/>
          <p:cNvSpPr/>
          <p:nvPr/>
        </p:nvSpPr>
        <p:spPr>
          <a:xfrm rot="-1841712">
            <a:off x="14947578" y="7555499"/>
            <a:ext cx="699806" cy="1206957"/>
          </a:xfrm>
          <a:custGeom>
            <a:avLst/>
            <a:gdLst/>
            <a:ahLst/>
            <a:cxnLst/>
            <a:rect l="l" t="t" r="r" b="b"/>
            <a:pathLst>
              <a:path w="699806" h="1206957">
                <a:moveTo>
                  <a:pt x="0" y="0"/>
                </a:moveTo>
                <a:lnTo>
                  <a:pt x="699806" y="0"/>
                </a:lnTo>
                <a:lnTo>
                  <a:pt x="699806" y="1206956"/>
                </a:lnTo>
                <a:lnTo>
                  <a:pt x="0" y="1206956"/>
                </a:lnTo>
                <a:lnTo>
                  <a:pt x="0" y="0"/>
                </a:lnTo>
                <a:close/>
              </a:path>
            </a:pathLst>
          </a:custGeom>
          <a:blipFill>
            <a:blip r:embed="rId9"/>
            <a:stretch>
              <a:fillRect/>
            </a:stretch>
          </a:blipFill>
        </p:spPr>
      </p:sp>
      <p:sp>
        <p:nvSpPr>
          <p:cNvPr id="16" name="Freeform 16"/>
          <p:cNvSpPr/>
          <p:nvPr/>
        </p:nvSpPr>
        <p:spPr>
          <a:xfrm>
            <a:off x="15360080" y="7161138"/>
            <a:ext cx="718592" cy="1785321"/>
          </a:xfrm>
          <a:custGeom>
            <a:avLst/>
            <a:gdLst/>
            <a:ahLst/>
            <a:cxnLst/>
            <a:rect l="l" t="t" r="r" b="b"/>
            <a:pathLst>
              <a:path w="718592" h="1785321">
                <a:moveTo>
                  <a:pt x="0" y="0"/>
                </a:moveTo>
                <a:lnTo>
                  <a:pt x="718592" y="0"/>
                </a:lnTo>
                <a:lnTo>
                  <a:pt x="718592" y="1785321"/>
                </a:lnTo>
                <a:lnTo>
                  <a:pt x="0" y="1785321"/>
                </a:lnTo>
                <a:lnTo>
                  <a:pt x="0" y="0"/>
                </a:lnTo>
                <a:close/>
              </a:path>
            </a:pathLst>
          </a:custGeom>
          <a:blipFill>
            <a:blip r:embed="rId3"/>
            <a:stretch>
              <a:fillRect/>
            </a:stretch>
          </a:blipFill>
        </p:spPr>
      </p:sp>
      <p:sp>
        <p:nvSpPr>
          <p:cNvPr id="17" name="Freeform 17"/>
          <p:cNvSpPr/>
          <p:nvPr/>
        </p:nvSpPr>
        <p:spPr>
          <a:xfrm>
            <a:off x="14785709" y="8135363"/>
            <a:ext cx="933667" cy="923966"/>
          </a:xfrm>
          <a:custGeom>
            <a:avLst/>
            <a:gdLst/>
            <a:ahLst/>
            <a:cxnLst/>
            <a:rect l="l" t="t" r="r" b="b"/>
            <a:pathLst>
              <a:path w="933667" h="923966">
                <a:moveTo>
                  <a:pt x="0" y="0"/>
                </a:moveTo>
                <a:lnTo>
                  <a:pt x="933667" y="0"/>
                </a:lnTo>
                <a:lnTo>
                  <a:pt x="933667" y="923967"/>
                </a:lnTo>
                <a:lnTo>
                  <a:pt x="0" y="923967"/>
                </a:lnTo>
                <a:lnTo>
                  <a:pt x="0" y="0"/>
                </a:lnTo>
                <a:close/>
              </a:path>
            </a:pathLst>
          </a:custGeom>
          <a:blipFill>
            <a:blip r:embed="rId10"/>
            <a:stretch>
              <a:fillRect/>
            </a:stretch>
          </a:blipFill>
        </p:spPr>
      </p:sp>
      <p:sp>
        <p:nvSpPr>
          <p:cNvPr id="18" name="Freeform 18"/>
          <p:cNvSpPr/>
          <p:nvPr/>
        </p:nvSpPr>
        <p:spPr>
          <a:xfrm rot="-2817893" flipH="1">
            <a:off x="14503588" y="2918232"/>
            <a:ext cx="564242" cy="1205934"/>
          </a:xfrm>
          <a:custGeom>
            <a:avLst/>
            <a:gdLst/>
            <a:ahLst/>
            <a:cxnLst/>
            <a:rect l="l" t="t" r="r" b="b"/>
            <a:pathLst>
              <a:path w="564242" h="1205934">
                <a:moveTo>
                  <a:pt x="564242" y="0"/>
                </a:moveTo>
                <a:lnTo>
                  <a:pt x="0" y="0"/>
                </a:lnTo>
                <a:lnTo>
                  <a:pt x="0" y="1205934"/>
                </a:lnTo>
                <a:lnTo>
                  <a:pt x="564242" y="1205934"/>
                </a:lnTo>
                <a:lnTo>
                  <a:pt x="564242" y="0"/>
                </a:lnTo>
                <a:close/>
              </a:path>
            </a:pathLst>
          </a:custGeom>
          <a:blipFill>
            <a:blip r:embed="rId11"/>
            <a:stretch>
              <a:fillRect r="-1252"/>
            </a:stretch>
          </a:blipFill>
        </p:spPr>
      </p:sp>
      <p:sp>
        <p:nvSpPr>
          <p:cNvPr id="19" name="Freeform 19"/>
          <p:cNvSpPr/>
          <p:nvPr/>
        </p:nvSpPr>
        <p:spPr>
          <a:xfrm>
            <a:off x="14670184" y="3257982"/>
            <a:ext cx="1049192" cy="957958"/>
          </a:xfrm>
          <a:custGeom>
            <a:avLst/>
            <a:gdLst/>
            <a:ahLst/>
            <a:cxnLst/>
            <a:rect l="l" t="t" r="r" b="b"/>
            <a:pathLst>
              <a:path w="1049192" h="957958">
                <a:moveTo>
                  <a:pt x="0" y="0"/>
                </a:moveTo>
                <a:lnTo>
                  <a:pt x="1049192" y="0"/>
                </a:lnTo>
                <a:lnTo>
                  <a:pt x="1049192" y="957958"/>
                </a:lnTo>
                <a:lnTo>
                  <a:pt x="0" y="957958"/>
                </a:lnTo>
                <a:lnTo>
                  <a:pt x="0" y="0"/>
                </a:lnTo>
                <a:close/>
              </a:path>
            </a:pathLst>
          </a:custGeom>
          <a:blipFill>
            <a:blip r:embed="rId12"/>
            <a:stretch>
              <a:fillRect/>
            </a:stretch>
          </a:blipFill>
        </p:spPr>
      </p:sp>
      <p:sp>
        <p:nvSpPr>
          <p:cNvPr id="20" name="TextBox 20"/>
          <p:cNvSpPr txBox="1"/>
          <p:nvPr/>
        </p:nvSpPr>
        <p:spPr>
          <a:xfrm>
            <a:off x="3250354" y="675142"/>
            <a:ext cx="9514670" cy="1169807"/>
          </a:xfrm>
          <a:prstGeom prst="rect">
            <a:avLst/>
          </a:prstGeom>
        </p:spPr>
        <p:txBody>
          <a:bodyPr lIns="0" tIns="0" rIns="0" bIns="0" rtlCol="0" anchor="t">
            <a:spAutoFit/>
          </a:bodyPr>
          <a:lstStyle/>
          <a:p>
            <a:pPr algn="ctr">
              <a:lnSpc>
                <a:spcPts val="10080"/>
              </a:lnSpc>
            </a:pPr>
            <a:r>
              <a:rPr lang="en-US" sz="6000" b="1">
                <a:latin typeface="Times New Roman" panose="02020603050405020304" pitchFamily="18" charset="0"/>
                <a:cs typeface="Times New Roman" panose="02020603050405020304" pitchFamily="18" charset="0"/>
              </a:rPr>
              <a:t>Câu c</a:t>
            </a:r>
            <a:endParaRPr lang="en-US" sz="6000" spc="288">
              <a:solidFill>
                <a:srgbClr val="677EA4"/>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2149905" y="2361701"/>
            <a:ext cx="10615119" cy="615553"/>
          </a:xfrm>
          <a:prstGeom prst="rect">
            <a:avLst/>
          </a:prstGeom>
        </p:spPr>
        <p:txBody>
          <a:bodyPr wrap="square" lIns="0" tIns="0" rIns="0" bIns="0" rtlCol="0" anchor="t">
            <a:spAutoFit/>
          </a:bodyPr>
          <a:lstStyle/>
          <a:p>
            <a:r>
              <a:rPr lang="en-GB" sz="4000" i="1">
                <a:latin typeface="Times New Roman" panose="02020603050405020304" pitchFamily="18" charset="0"/>
                <a:cs typeface="Times New Roman" panose="02020603050405020304" pitchFamily="18" charset="0"/>
              </a:rPr>
              <a:t>- </a:t>
            </a:r>
            <a:r>
              <a:rPr lang="en-GB" sz="4000">
                <a:latin typeface="Times New Roman" panose="02020603050405020304" pitchFamily="18" charset="0"/>
                <a:cs typeface="Times New Roman" panose="02020603050405020304" pitchFamily="18" charset="0"/>
              </a:rPr>
              <a:t> </a:t>
            </a:r>
            <a:r>
              <a:rPr lang="en-GB" sz="4000" b="1" i="1">
                <a:latin typeface="Times New Roman" panose="02020603050405020304" pitchFamily="18" charset="0"/>
                <a:cs typeface="Times New Roman" panose="02020603050405020304" pitchFamily="18" charset="0"/>
              </a:rPr>
              <a:t>Biện pháp tu từ điệp từ</a:t>
            </a:r>
            <a:r>
              <a:rPr lang="en-GB" sz="4000">
                <a:latin typeface="Times New Roman" panose="02020603050405020304" pitchFamily="18" charset="0"/>
                <a:cs typeface="Times New Roman" panose="02020603050405020304" pitchFamily="18" charset="0"/>
              </a:rPr>
              <a:t>: từ </a:t>
            </a:r>
            <a:r>
              <a:rPr lang="en-GB" sz="4000" b="1" i="1">
                <a:latin typeface="Times New Roman" panose="02020603050405020304" pitchFamily="18" charset="0"/>
                <a:cs typeface="Times New Roman" panose="02020603050405020304" pitchFamily="18" charset="0"/>
              </a:rPr>
              <a:t>và</a:t>
            </a:r>
            <a:r>
              <a:rPr lang="en-GB" sz="4000" i="1">
                <a:latin typeface="Times New Roman" panose="02020603050405020304" pitchFamily="18" charset="0"/>
                <a:cs typeface="Times New Roman" panose="02020603050405020304" pitchFamily="18" charset="0"/>
              </a:rPr>
              <a:t> </a:t>
            </a:r>
            <a:r>
              <a:rPr lang="en-GB" sz="4000">
                <a:latin typeface="Times New Roman" panose="02020603050405020304" pitchFamily="18" charset="0"/>
                <a:cs typeface="Times New Roman" panose="02020603050405020304" pitchFamily="18" charset="0"/>
              </a:rPr>
              <a:t>xuất hiện 4 lần.</a:t>
            </a:r>
          </a:p>
        </p:txBody>
      </p:sp>
      <p:sp>
        <p:nvSpPr>
          <p:cNvPr id="22" name="TextBox 22"/>
          <p:cNvSpPr txBox="1"/>
          <p:nvPr/>
        </p:nvSpPr>
        <p:spPr>
          <a:xfrm>
            <a:off x="2149905" y="3350343"/>
            <a:ext cx="8957179" cy="577081"/>
          </a:xfrm>
          <a:prstGeom prst="rect">
            <a:avLst/>
          </a:prstGeom>
        </p:spPr>
        <p:txBody>
          <a:bodyPr wrap="square" lIns="0" tIns="0" rIns="0" bIns="0" rtlCol="0" anchor="t">
            <a:spAutoFit/>
          </a:bodyPr>
          <a:lstStyle/>
          <a:p>
            <a:pPr algn="just">
              <a:lnSpc>
                <a:spcPts val="4480"/>
              </a:lnSpc>
            </a:pPr>
            <a:r>
              <a:rPr lang="en-US" sz="4000" b="1" i="1">
                <a:latin typeface="Times New Roman" panose="02020603050405020304" pitchFamily="18" charset="0"/>
                <a:cs typeface="Times New Roman" panose="02020603050405020304" pitchFamily="18" charset="0"/>
              </a:rPr>
              <a:t>- Tác dụng</a:t>
            </a:r>
            <a:endParaRPr lang="en-US" sz="4000" b="1" i="1">
              <a:solidFill>
                <a:srgbClr val="677EA4"/>
              </a:solidFill>
              <a:latin typeface="Times New Roman" panose="02020603050405020304" pitchFamily="18" charset="0"/>
              <a:cs typeface="Times New Roman" panose="02020603050405020304" pitchFamily="18" charset="0"/>
            </a:endParaRPr>
          </a:p>
        </p:txBody>
      </p:sp>
      <p:sp>
        <p:nvSpPr>
          <p:cNvPr id="23" name="Freeform 23"/>
          <p:cNvSpPr/>
          <p:nvPr/>
        </p:nvSpPr>
        <p:spPr>
          <a:xfrm rot="329772">
            <a:off x="-485437" y="7189502"/>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3"/>
            <a:stretch>
              <a:fillRect/>
            </a:stretch>
          </a:blipFill>
        </p:spPr>
      </p:sp>
      <p:sp>
        <p:nvSpPr>
          <p:cNvPr id="24" name="Freeform 24"/>
          <p:cNvSpPr/>
          <p:nvPr/>
        </p:nvSpPr>
        <p:spPr>
          <a:xfrm rot="2049949">
            <a:off x="-485437" y="8787830"/>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3"/>
            <a:stretch>
              <a:fillRect/>
            </a:stretch>
          </a:blipFill>
        </p:spPr>
      </p:sp>
      <p:sp>
        <p:nvSpPr>
          <p:cNvPr id="25" name="Freeform 25"/>
          <p:cNvSpPr/>
          <p:nvPr/>
        </p:nvSpPr>
        <p:spPr>
          <a:xfrm rot="1206564">
            <a:off x="-104606" y="8936980"/>
            <a:ext cx="1131106" cy="1950183"/>
          </a:xfrm>
          <a:custGeom>
            <a:avLst/>
            <a:gdLst/>
            <a:ahLst/>
            <a:cxnLst/>
            <a:rect l="l" t="t" r="r" b="b"/>
            <a:pathLst>
              <a:path w="1131106" h="1950183">
                <a:moveTo>
                  <a:pt x="0" y="0"/>
                </a:moveTo>
                <a:lnTo>
                  <a:pt x="1131107" y="0"/>
                </a:lnTo>
                <a:lnTo>
                  <a:pt x="1131107" y="1950184"/>
                </a:lnTo>
                <a:lnTo>
                  <a:pt x="0" y="1950184"/>
                </a:lnTo>
                <a:lnTo>
                  <a:pt x="0" y="0"/>
                </a:lnTo>
                <a:close/>
              </a:path>
            </a:pathLst>
          </a:custGeom>
          <a:blipFill>
            <a:blip r:embed="rId9"/>
            <a:stretch>
              <a:fillRect/>
            </a:stretch>
          </a:blipFill>
        </p:spPr>
      </p:sp>
      <p:sp>
        <p:nvSpPr>
          <p:cNvPr id="26" name="Rectangle 25"/>
          <p:cNvSpPr/>
          <p:nvPr/>
        </p:nvSpPr>
        <p:spPr>
          <a:xfrm>
            <a:off x="1984153" y="4069094"/>
            <a:ext cx="9767713" cy="5047536"/>
          </a:xfrm>
          <a:prstGeom prst="rect">
            <a:avLst/>
          </a:prstGeom>
        </p:spPr>
        <p:txBody>
          <a:bodyPr wrap="square">
            <a:spAutoFit/>
          </a:bodyPr>
          <a:lstStyle/>
          <a:p>
            <a:pPr indent="254000" algn="just">
              <a:lnSpc>
                <a:spcPct val="115000"/>
              </a:lnSpc>
              <a:spcAft>
                <a:spcPts val="0"/>
              </a:spcAft>
              <a:tabLst>
                <a:tab pos="533400" algn="l"/>
              </a:tabLst>
            </a:pPr>
            <a:r>
              <a:rPr lang="en-GB" sz="4000">
                <a:latin typeface="Times New Roman" panose="02020603050405020304" pitchFamily="18" charset="0"/>
                <a:ea typeface="Times New Roman" panose="02020603050405020304" pitchFamily="18" charset="0"/>
                <a:cs typeface="Times New Roman" panose="02020603050405020304" pitchFamily="18" charset="0"/>
              </a:rPr>
              <a:t> + Việc lặp lại từ </a:t>
            </a:r>
            <a:r>
              <a:rPr lang="en-GB" sz="4000" b="1" i="1">
                <a:latin typeface="Times New Roman" panose="02020603050405020304" pitchFamily="18" charset="0"/>
                <a:ea typeface="Times New Roman" panose="02020603050405020304" pitchFamily="18" charset="0"/>
                <a:cs typeface="Times New Roman" panose="02020603050405020304" pitchFamily="18" charset="0"/>
              </a:rPr>
              <a:t>và</a:t>
            </a:r>
            <a:r>
              <a:rPr lang="en-GB" sz="4000" i="1">
                <a:latin typeface="Times New Roman" panose="02020603050405020304" pitchFamily="18" charset="0"/>
                <a:ea typeface="Times New Roman" panose="02020603050405020304" pitchFamily="18" charset="0"/>
                <a:cs typeface="Times New Roman" panose="02020603050405020304" pitchFamily="18" charset="0"/>
              </a:rPr>
              <a:t> ở</a:t>
            </a:r>
            <a:r>
              <a:rPr lang="en-GB" sz="4000">
                <a:latin typeface="Times New Roman" panose="02020603050405020304" pitchFamily="18" charset="0"/>
                <a:ea typeface="Times New Roman" panose="02020603050405020304" pitchFamily="18" charset="0"/>
                <a:cs typeface="Times New Roman" panose="02020603050405020304" pitchFamily="18" charset="0"/>
              </a:rPr>
              <a:t> đầu các câu có tác dụng liệt kê, nhấn mạnh sự hiện diện của từng sự vật, con người nhằm khẳng định tính chất vắng vẻ đến bất ngờ của cao điểm - sự vắng vẻ đáng sợ khiến con người cảm thấy cô đơn trong không gian mênh mông.</a:t>
            </a:r>
          </a:p>
          <a:p>
            <a:pPr indent="254000" algn="just">
              <a:lnSpc>
                <a:spcPct val="115000"/>
              </a:lnSpc>
              <a:spcAft>
                <a:spcPts val="0"/>
              </a:spcAft>
              <a:tabLst>
                <a:tab pos="533400" algn="l"/>
              </a:tabLst>
            </a:pPr>
            <a:r>
              <a:rPr lang="en-GB" sz="4000">
                <a:latin typeface="Times New Roman" panose="02020603050405020304" pitchFamily="18" charset="0"/>
                <a:ea typeface="Times New Roman" panose="02020603050405020304" pitchFamily="18" charset="0"/>
                <a:cs typeface="Times New Roman" panose="02020603050405020304" pitchFamily="18" charset="0"/>
              </a:rPr>
              <a:t>+ Tạo nhịp điệu khẩn cho đoạn văn.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3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6868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sz="3600">
                <a:solidFill>
                  <a:prstClr val="black"/>
                </a:solidFill>
                <a:latin typeface="Times New Roman" panose="02020603050405020304" pitchFamily="18" charset="0"/>
                <a:cs typeface="Times New Roman" panose="02020603050405020304" pitchFamily="18" charset="0"/>
              </a:endParaRPr>
            </a:p>
          </p:txBody>
        </p:sp>
      </p:grpSp>
      <p:sp>
        <p:nvSpPr>
          <p:cNvPr id="6" name="Freeform 6"/>
          <p:cNvSpPr/>
          <p:nvPr/>
        </p:nvSpPr>
        <p:spPr>
          <a:xfrm rot="-123380" flipH="1">
            <a:off x="15053229" y="5599819"/>
            <a:ext cx="4260163" cy="6491677"/>
          </a:xfrm>
          <a:custGeom>
            <a:avLst/>
            <a:gdLst/>
            <a:ahLst/>
            <a:cxnLst/>
            <a:rect l="l" t="t" r="r" b="b"/>
            <a:pathLst>
              <a:path w="4260163" h="6491677">
                <a:moveTo>
                  <a:pt x="4260162" y="0"/>
                </a:moveTo>
                <a:lnTo>
                  <a:pt x="0" y="0"/>
                </a:lnTo>
                <a:lnTo>
                  <a:pt x="0" y="6491677"/>
                </a:lnTo>
                <a:lnTo>
                  <a:pt x="4260162" y="6491677"/>
                </a:lnTo>
                <a:lnTo>
                  <a:pt x="4260162" y="0"/>
                </a:lnTo>
                <a:close/>
              </a:path>
            </a:pathLst>
          </a:custGeom>
          <a:blipFill>
            <a:blip r:embed="rId3"/>
            <a:stretch>
              <a:fillRect/>
            </a:stretch>
          </a:blipFill>
        </p:spPr>
      </p:sp>
      <p:sp>
        <p:nvSpPr>
          <p:cNvPr id="7" name="Freeform 7"/>
          <p:cNvSpPr/>
          <p:nvPr/>
        </p:nvSpPr>
        <p:spPr>
          <a:xfrm rot="-3294344">
            <a:off x="15210686" y="7414664"/>
            <a:ext cx="2236380" cy="5590951"/>
          </a:xfrm>
          <a:custGeom>
            <a:avLst/>
            <a:gdLst/>
            <a:ahLst/>
            <a:cxnLst/>
            <a:rect l="l" t="t" r="r" b="b"/>
            <a:pathLst>
              <a:path w="2236380" h="5590951">
                <a:moveTo>
                  <a:pt x="0" y="0"/>
                </a:moveTo>
                <a:lnTo>
                  <a:pt x="2236380" y="0"/>
                </a:lnTo>
                <a:lnTo>
                  <a:pt x="2236380" y="5590951"/>
                </a:lnTo>
                <a:lnTo>
                  <a:pt x="0" y="5590951"/>
                </a:lnTo>
                <a:lnTo>
                  <a:pt x="0" y="0"/>
                </a:lnTo>
                <a:close/>
              </a:path>
            </a:pathLst>
          </a:custGeom>
          <a:blipFill>
            <a:blip r:embed="rId4"/>
            <a:stretch>
              <a:fillRect/>
            </a:stretch>
          </a:blipFill>
        </p:spPr>
      </p:sp>
      <p:sp>
        <p:nvSpPr>
          <p:cNvPr id="8" name="Freeform 8"/>
          <p:cNvSpPr/>
          <p:nvPr/>
        </p:nvSpPr>
        <p:spPr>
          <a:xfrm rot="-1141099">
            <a:off x="16192087" y="7564634"/>
            <a:ext cx="1268138" cy="4354122"/>
          </a:xfrm>
          <a:custGeom>
            <a:avLst/>
            <a:gdLst/>
            <a:ahLst/>
            <a:cxnLst/>
            <a:rect l="l" t="t" r="r" b="b"/>
            <a:pathLst>
              <a:path w="1268138" h="4354122">
                <a:moveTo>
                  <a:pt x="0" y="0"/>
                </a:moveTo>
                <a:lnTo>
                  <a:pt x="1268138" y="0"/>
                </a:lnTo>
                <a:lnTo>
                  <a:pt x="1268138" y="4354122"/>
                </a:lnTo>
                <a:lnTo>
                  <a:pt x="0" y="4354122"/>
                </a:lnTo>
                <a:lnTo>
                  <a:pt x="0" y="0"/>
                </a:lnTo>
                <a:close/>
              </a:path>
            </a:pathLst>
          </a:custGeom>
          <a:blipFill>
            <a:blip r:embed="rId5"/>
            <a:stretch>
              <a:fillRect/>
            </a:stretch>
          </a:blipFill>
        </p:spPr>
      </p:sp>
      <p:grpSp>
        <p:nvGrpSpPr>
          <p:cNvPr id="13" name="Group 13"/>
          <p:cNvGrpSpPr/>
          <p:nvPr/>
        </p:nvGrpSpPr>
        <p:grpSpPr>
          <a:xfrm>
            <a:off x="11445001" y="2107372"/>
            <a:ext cx="5564079" cy="5369473"/>
            <a:chOff x="0" y="0"/>
            <a:chExt cx="1465436" cy="1414182"/>
          </a:xfrm>
        </p:grpSpPr>
        <p:sp>
          <p:nvSpPr>
            <p:cNvPr id="14" name="Freeform 14"/>
            <p:cNvSpPr/>
            <p:nvPr/>
          </p:nvSpPr>
          <p:spPr>
            <a:xfrm>
              <a:off x="0" y="0"/>
              <a:ext cx="1465436" cy="1414182"/>
            </a:xfrm>
            <a:custGeom>
              <a:avLst/>
              <a:gdLst/>
              <a:ahLst/>
              <a:cxnLst/>
              <a:rect l="l" t="t" r="r" b="b"/>
              <a:pathLst>
                <a:path w="1465436" h="1414182">
                  <a:moveTo>
                    <a:pt x="0" y="0"/>
                  </a:moveTo>
                  <a:lnTo>
                    <a:pt x="1465436" y="0"/>
                  </a:lnTo>
                  <a:lnTo>
                    <a:pt x="1465436" y="1414182"/>
                  </a:lnTo>
                  <a:lnTo>
                    <a:pt x="0" y="1414182"/>
                  </a:lnTo>
                  <a:close/>
                </a:path>
              </a:pathLst>
            </a:custGeom>
            <a:solidFill>
              <a:srgbClr val="B9CCEB">
                <a:alpha val="42745"/>
              </a:srgbClr>
            </a:solidFill>
          </p:spPr>
        </p:sp>
        <p:sp>
          <p:nvSpPr>
            <p:cNvPr id="15" name="TextBox 15"/>
            <p:cNvSpPr txBox="1"/>
            <p:nvPr/>
          </p:nvSpPr>
          <p:spPr>
            <a:xfrm>
              <a:off x="0" y="-66675"/>
              <a:ext cx="1465436" cy="148085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6" name="Freeform 16"/>
          <p:cNvSpPr/>
          <p:nvPr/>
        </p:nvSpPr>
        <p:spPr>
          <a:xfrm>
            <a:off x="11691005" y="6882426"/>
            <a:ext cx="2731962" cy="717140"/>
          </a:xfrm>
          <a:custGeom>
            <a:avLst/>
            <a:gdLst/>
            <a:ahLst/>
            <a:cxnLst/>
            <a:rect l="l" t="t" r="r" b="b"/>
            <a:pathLst>
              <a:path w="2731962" h="717140">
                <a:moveTo>
                  <a:pt x="0" y="0"/>
                </a:moveTo>
                <a:lnTo>
                  <a:pt x="2731963" y="0"/>
                </a:lnTo>
                <a:lnTo>
                  <a:pt x="2731963" y="717140"/>
                </a:lnTo>
                <a:lnTo>
                  <a:pt x="0" y="717140"/>
                </a:lnTo>
                <a:lnTo>
                  <a:pt x="0" y="0"/>
                </a:lnTo>
                <a:close/>
              </a:path>
            </a:pathLst>
          </a:custGeom>
          <a:blipFill>
            <a:blip r:embed="rId6"/>
            <a:stretch>
              <a:fillRect/>
            </a:stretch>
          </a:blipFill>
        </p:spPr>
      </p:sp>
      <p:grpSp>
        <p:nvGrpSpPr>
          <p:cNvPr id="17" name="Group 17"/>
          <p:cNvGrpSpPr>
            <a:grpSpLocks noChangeAspect="1"/>
          </p:cNvGrpSpPr>
          <p:nvPr/>
        </p:nvGrpSpPr>
        <p:grpSpPr>
          <a:xfrm>
            <a:off x="11826407" y="2103255"/>
            <a:ext cx="2596561" cy="5136482"/>
            <a:chOff x="0" y="0"/>
            <a:chExt cx="2620010" cy="5182870"/>
          </a:xfrm>
        </p:grpSpPr>
        <p:sp>
          <p:nvSpPr>
            <p:cNvPr id="18" name="Freeform 18"/>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0" name="Freeform 20"/>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id="21" name="Freeform 21"/>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id="22" name="Freeform 22"/>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606060"/>
            </a:solidFill>
          </p:spPr>
        </p:sp>
        <p:sp>
          <p:nvSpPr>
            <p:cNvPr id="23" name="Freeform 23"/>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606060"/>
            </a:solidFill>
          </p:spPr>
        </p:sp>
        <p:sp>
          <p:nvSpPr>
            <p:cNvPr id="24" name="Freeform 24"/>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606060"/>
            </a:solidFill>
          </p:spPr>
        </p:sp>
        <p:sp>
          <p:nvSpPr>
            <p:cNvPr id="25" name="Freeform 25"/>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606060"/>
            </a:solidFill>
          </p:spPr>
        </p:sp>
        <p:sp>
          <p:nvSpPr>
            <p:cNvPr id="26" name="Freeform 26"/>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606060"/>
            </a:solidFill>
          </p:spPr>
        </p:sp>
      </p:grpSp>
      <p:sp>
        <p:nvSpPr>
          <p:cNvPr id="28" name="Freeform 28"/>
          <p:cNvSpPr/>
          <p:nvPr/>
        </p:nvSpPr>
        <p:spPr>
          <a:xfrm>
            <a:off x="14728024" y="3329679"/>
            <a:ext cx="2413325" cy="2906319"/>
          </a:xfrm>
          <a:custGeom>
            <a:avLst/>
            <a:gdLst/>
            <a:ahLst/>
            <a:cxnLst/>
            <a:rect l="l" t="t" r="r" b="b"/>
            <a:pathLst>
              <a:path w="2413325" h="2906319">
                <a:moveTo>
                  <a:pt x="0" y="0"/>
                </a:moveTo>
                <a:lnTo>
                  <a:pt x="2413325" y="0"/>
                </a:lnTo>
                <a:lnTo>
                  <a:pt x="2413325" y="2906320"/>
                </a:lnTo>
                <a:lnTo>
                  <a:pt x="0" y="2906320"/>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43" name="Freeform 43"/>
          <p:cNvSpPr/>
          <p:nvPr/>
        </p:nvSpPr>
        <p:spPr>
          <a:xfrm rot="-7246859" flipH="1" flipV="1">
            <a:off x="2335149" y="8188791"/>
            <a:ext cx="2050819" cy="4206808"/>
          </a:xfrm>
          <a:custGeom>
            <a:avLst/>
            <a:gdLst/>
            <a:ahLst/>
            <a:cxnLst/>
            <a:rect l="l" t="t" r="r" b="b"/>
            <a:pathLst>
              <a:path w="2050819" h="4206808">
                <a:moveTo>
                  <a:pt x="2050818" y="4206808"/>
                </a:moveTo>
                <a:lnTo>
                  <a:pt x="0" y="4206808"/>
                </a:lnTo>
                <a:lnTo>
                  <a:pt x="0" y="0"/>
                </a:lnTo>
                <a:lnTo>
                  <a:pt x="2050818" y="0"/>
                </a:lnTo>
                <a:lnTo>
                  <a:pt x="2050818" y="4206808"/>
                </a:lnTo>
                <a:close/>
              </a:path>
            </a:pathLst>
          </a:custGeom>
          <a:blipFill>
            <a:blip r:embed="rId11"/>
            <a:stretch>
              <a:fillRect/>
            </a:stretch>
          </a:blipFill>
        </p:spPr>
      </p:sp>
      <p:sp>
        <p:nvSpPr>
          <p:cNvPr id="44" name="Freeform 44"/>
          <p:cNvSpPr/>
          <p:nvPr/>
        </p:nvSpPr>
        <p:spPr>
          <a:xfrm rot="1197559">
            <a:off x="-433386" y="8679718"/>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2"/>
            <a:stretch>
              <a:fillRect/>
            </a:stretch>
          </a:blipFill>
        </p:spPr>
      </p:sp>
      <p:sp>
        <p:nvSpPr>
          <p:cNvPr id="45" name="TextBox 45"/>
          <p:cNvSpPr txBox="1"/>
          <p:nvPr/>
        </p:nvSpPr>
        <p:spPr>
          <a:xfrm>
            <a:off x="4002589" y="1269429"/>
            <a:ext cx="5371465" cy="1169807"/>
          </a:xfrm>
          <a:prstGeom prst="rect">
            <a:avLst/>
          </a:prstGeom>
        </p:spPr>
        <p:txBody>
          <a:bodyPr lIns="0" tIns="0" rIns="0" bIns="0" rtlCol="0" anchor="t">
            <a:spAutoFit/>
          </a:bodyPr>
          <a:lstStyle/>
          <a:p>
            <a:pPr>
              <a:lnSpc>
                <a:spcPts val="10080"/>
              </a:lnSpc>
            </a:pPr>
            <a:r>
              <a:rPr lang="en-US" sz="6600" b="1">
                <a:latin typeface="Times New Roman" panose="02020603050405020304" pitchFamily="18" charset="0"/>
                <a:cs typeface="Times New Roman" panose="02020603050405020304" pitchFamily="18" charset="0"/>
              </a:rPr>
              <a:t>Câu d</a:t>
            </a:r>
            <a:endParaRPr lang="en-US" sz="6600" spc="288">
              <a:solidFill>
                <a:srgbClr val="677EA4"/>
              </a:solidFill>
              <a:latin typeface="Times New Roman" panose="02020603050405020304" pitchFamily="18" charset="0"/>
              <a:cs typeface="Times New Roman" panose="02020603050405020304" pitchFamily="18" charset="0"/>
            </a:endParaRPr>
          </a:p>
        </p:txBody>
      </p:sp>
      <p:sp>
        <p:nvSpPr>
          <p:cNvPr id="48" name="Freeform 48"/>
          <p:cNvSpPr/>
          <p:nvPr/>
        </p:nvSpPr>
        <p:spPr>
          <a:xfrm rot="-8543176">
            <a:off x="16970412" y="-524339"/>
            <a:ext cx="1548268" cy="2256129"/>
          </a:xfrm>
          <a:custGeom>
            <a:avLst/>
            <a:gdLst/>
            <a:ahLst/>
            <a:cxnLst/>
            <a:rect l="l" t="t" r="r" b="b"/>
            <a:pathLst>
              <a:path w="1548268" h="2256129">
                <a:moveTo>
                  <a:pt x="0" y="0"/>
                </a:moveTo>
                <a:lnTo>
                  <a:pt x="1548269" y="0"/>
                </a:lnTo>
                <a:lnTo>
                  <a:pt x="1548269" y="2256129"/>
                </a:lnTo>
                <a:lnTo>
                  <a:pt x="0" y="2256129"/>
                </a:lnTo>
                <a:lnTo>
                  <a:pt x="0" y="0"/>
                </a:lnTo>
                <a:close/>
              </a:path>
            </a:pathLst>
          </a:custGeom>
          <a:blipFill>
            <a:blip r:embed="rId13"/>
            <a:stretch>
              <a:fillRect/>
            </a:stretch>
          </a:blipFill>
        </p:spPr>
      </p:sp>
      <p:sp>
        <p:nvSpPr>
          <p:cNvPr id="49" name="Freeform 49"/>
          <p:cNvSpPr/>
          <p:nvPr/>
        </p:nvSpPr>
        <p:spPr>
          <a:xfrm rot="-7096360" flipH="1">
            <a:off x="14656232" y="814405"/>
            <a:ext cx="434001" cy="789093"/>
          </a:xfrm>
          <a:custGeom>
            <a:avLst/>
            <a:gdLst/>
            <a:ahLst/>
            <a:cxnLst/>
            <a:rect l="l" t="t" r="r" b="b"/>
            <a:pathLst>
              <a:path w="434001" h="789093">
                <a:moveTo>
                  <a:pt x="434001" y="0"/>
                </a:moveTo>
                <a:lnTo>
                  <a:pt x="0" y="0"/>
                </a:lnTo>
                <a:lnTo>
                  <a:pt x="0" y="789093"/>
                </a:lnTo>
                <a:lnTo>
                  <a:pt x="434001" y="789093"/>
                </a:lnTo>
                <a:lnTo>
                  <a:pt x="434001" y="0"/>
                </a:lnTo>
                <a:close/>
              </a:path>
            </a:pathLst>
          </a:custGeom>
          <a:blipFill>
            <a:blip r:embed="rId14"/>
            <a:stretch>
              <a:fillRect/>
            </a:stretch>
          </a:blipFill>
        </p:spPr>
      </p:sp>
      <p:sp>
        <p:nvSpPr>
          <p:cNvPr id="50" name="Freeform 50"/>
          <p:cNvSpPr/>
          <p:nvPr/>
        </p:nvSpPr>
        <p:spPr>
          <a:xfrm rot="2070157" flipH="1">
            <a:off x="16123574" y="1516284"/>
            <a:ext cx="340714" cy="804044"/>
          </a:xfrm>
          <a:custGeom>
            <a:avLst/>
            <a:gdLst/>
            <a:ahLst/>
            <a:cxnLst/>
            <a:rect l="l" t="t" r="r" b="b"/>
            <a:pathLst>
              <a:path w="340714" h="804044">
                <a:moveTo>
                  <a:pt x="340714" y="0"/>
                </a:moveTo>
                <a:lnTo>
                  <a:pt x="0" y="0"/>
                </a:lnTo>
                <a:lnTo>
                  <a:pt x="0" y="804044"/>
                </a:lnTo>
                <a:lnTo>
                  <a:pt x="340714" y="804044"/>
                </a:lnTo>
                <a:lnTo>
                  <a:pt x="340714" y="0"/>
                </a:lnTo>
                <a:close/>
              </a:path>
            </a:pathLst>
          </a:custGeom>
          <a:blipFill>
            <a:blip r:embed="rId15"/>
            <a:stretch>
              <a:fillRect/>
            </a:stretch>
          </a:blipFill>
        </p:spPr>
      </p:sp>
      <p:sp>
        <p:nvSpPr>
          <p:cNvPr id="51" name="Freeform 51"/>
          <p:cNvSpPr/>
          <p:nvPr/>
        </p:nvSpPr>
        <p:spPr>
          <a:xfrm rot="6905621">
            <a:off x="-1046395" y="-951571"/>
            <a:ext cx="2092789" cy="2771906"/>
          </a:xfrm>
          <a:custGeom>
            <a:avLst/>
            <a:gdLst/>
            <a:ahLst/>
            <a:cxnLst/>
            <a:rect l="l" t="t" r="r" b="b"/>
            <a:pathLst>
              <a:path w="2092789" h="2771906">
                <a:moveTo>
                  <a:pt x="0" y="0"/>
                </a:moveTo>
                <a:lnTo>
                  <a:pt x="2092790" y="0"/>
                </a:lnTo>
                <a:lnTo>
                  <a:pt x="2092790" y="2771906"/>
                </a:lnTo>
                <a:lnTo>
                  <a:pt x="0" y="2771906"/>
                </a:lnTo>
                <a:lnTo>
                  <a:pt x="0" y="0"/>
                </a:lnTo>
                <a:close/>
              </a:path>
            </a:pathLst>
          </a:custGeom>
          <a:blipFill>
            <a:blip r:embed="rId12"/>
            <a:stretch>
              <a:fillRect/>
            </a:stretch>
          </a:blipFill>
        </p:spPr>
      </p:sp>
      <p:sp>
        <p:nvSpPr>
          <p:cNvPr id="52" name="Rectangle 51"/>
          <p:cNvSpPr/>
          <p:nvPr/>
        </p:nvSpPr>
        <p:spPr>
          <a:xfrm>
            <a:off x="1076207" y="2784731"/>
            <a:ext cx="9721500" cy="1366528"/>
          </a:xfrm>
          <a:prstGeom prst="rect">
            <a:avLst/>
          </a:prstGeom>
        </p:spPr>
        <p:txBody>
          <a:bodyPr wrap="square">
            <a:spAutoFit/>
          </a:bodyPr>
          <a:lstStyle/>
          <a:p>
            <a:pPr indent="254000" algn="just">
              <a:lnSpc>
                <a:spcPct val="115000"/>
              </a:lnSpc>
              <a:spcAft>
                <a:spcPts val="0"/>
              </a:spcAft>
              <a:tabLst>
                <a:tab pos="357505" algn="l"/>
              </a:tabLst>
            </a:pPr>
            <a:r>
              <a:rPr lang="en-GB" sz="3600">
                <a:latin typeface="Times New Roman" panose="02020603050405020304" pitchFamily="18" charset="0"/>
                <a:ea typeface="Times New Roman" panose="02020603050405020304" pitchFamily="18" charset="0"/>
                <a:cs typeface="Times New Roman" panose="02020603050405020304" pitchFamily="18" charset="0"/>
              </a:rPr>
              <a:t>- </a:t>
            </a:r>
            <a:r>
              <a:rPr lang="en-GB" sz="3600" b="1" i="1">
                <a:latin typeface="Times New Roman" panose="02020603050405020304" pitchFamily="18" charset="0"/>
                <a:ea typeface="Times New Roman" panose="02020603050405020304" pitchFamily="18" charset="0"/>
                <a:cs typeface="Times New Roman" panose="02020603050405020304" pitchFamily="18" charset="0"/>
              </a:rPr>
              <a:t>Biện pháp tu từ là</a:t>
            </a:r>
            <a:r>
              <a:rPr lang="en-GB" sz="3600">
                <a:latin typeface="Times New Roman" panose="02020603050405020304" pitchFamily="18" charset="0"/>
                <a:ea typeface="Times New Roman" panose="02020603050405020304" pitchFamily="18" charset="0"/>
                <a:cs typeface="Times New Roman" panose="02020603050405020304" pitchFamily="18" charset="0"/>
              </a:rPr>
              <a:t>: điệp ngữ </a:t>
            </a:r>
            <a:r>
              <a:rPr lang="en-GB" sz="3600" b="1" i="1">
                <a:latin typeface="Times New Roman" panose="02020603050405020304" pitchFamily="18" charset="0"/>
                <a:ea typeface="Times New Roman" panose="02020603050405020304" pitchFamily="18" charset="0"/>
                <a:cs typeface="Times New Roman" panose="02020603050405020304" pitchFamily="18" charset="0"/>
              </a:rPr>
              <a:t>tình yêu</a:t>
            </a:r>
            <a:r>
              <a:rPr lang="en-GB" sz="3600">
                <a:latin typeface="Times New Roman" panose="02020603050405020304" pitchFamily="18" charset="0"/>
                <a:ea typeface="Times New Roman" panose="02020603050405020304" pitchFamily="18" charset="0"/>
                <a:cs typeface="Times New Roman" panose="02020603050405020304" pitchFamily="18" charset="0"/>
              </a:rPr>
              <a:t> được xuất hiện 2 lần.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3" name="Rectangle 52"/>
          <p:cNvSpPr/>
          <p:nvPr/>
        </p:nvSpPr>
        <p:spPr>
          <a:xfrm>
            <a:off x="1390315" y="4319863"/>
            <a:ext cx="2313454" cy="646331"/>
          </a:xfrm>
          <a:prstGeom prst="rect">
            <a:avLst/>
          </a:prstGeom>
        </p:spPr>
        <p:txBody>
          <a:bodyPr wrap="none">
            <a:spAutoFit/>
          </a:bodyPr>
          <a:lstStyle/>
          <a:p>
            <a:r>
              <a:rPr lang="en-US" sz="3600">
                <a:latin typeface="Times New Roman" panose="02020603050405020304" pitchFamily="18" charset="0"/>
                <a:ea typeface="Calibri" panose="020F0502020204030204" pitchFamily="34" charset="0"/>
                <a:cs typeface="Times New Roman" panose="02020603050405020304" pitchFamily="18" charset="0"/>
              </a:rPr>
              <a:t>- </a:t>
            </a:r>
            <a:r>
              <a:rPr lang="en-US" sz="3600" b="1" i="1">
                <a:latin typeface="Times New Roman" panose="02020603050405020304" pitchFamily="18" charset="0"/>
                <a:ea typeface="Calibri" panose="020F0502020204030204" pitchFamily="34" charset="0"/>
                <a:cs typeface="Times New Roman" panose="02020603050405020304" pitchFamily="18" charset="0"/>
              </a:rPr>
              <a:t>Tác dụng</a:t>
            </a:r>
            <a:endParaRPr lang="en-GB" sz="3600" b="1" i="1">
              <a:latin typeface="Times New Roman" panose="02020603050405020304" pitchFamily="18" charset="0"/>
              <a:cs typeface="Times New Roman" panose="02020603050405020304" pitchFamily="18" charset="0"/>
            </a:endParaRPr>
          </a:p>
        </p:txBody>
      </p:sp>
      <p:sp>
        <p:nvSpPr>
          <p:cNvPr id="54" name="Rectangle 53"/>
          <p:cNvSpPr/>
          <p:nvPr/>
        </p:nvSpPr>
        <p:spPr>
          <a:xfrm>
            <a:off x="1390315" y="5257106"/>
            <a:ext cx="9539520" cy="3914918"/>
          </a:xfrm>
          <a:prstGeom prst="rect">
            <a:avLst/>
          </a:prstGeom>
        </p:spPr>
        <p:txBody>
          <a:bodyPr wrap="square">
            <a:spAutoFit/>
          </a:bodyPr>
          <a:lstStyle/>
          <a:p>
            <a:pPr algn="just">
              <a:lnSpc>
                <a:spcPct val="115000"/>
              </a:lnSpc>
              <a:spcAft>
                <a:spcPts val="0"/>
              </a:spcAft>
            </a:pPr>
            <a:r>
              <a:rPr lang="en-US" sz="3600">
                <a:latin typeface="Times New Roman" panose="02020603050405020304" pitchFamily="18" charset="0"/>
                <a:ea typeface="Calibri" panose="020F0502020204030204" pitchFamily="34" charset="0"/>
                <a:cs typeface="Times New Roman" panose="02020603050405020304" pitchFamily="18" charset="0"/>
              </a:rPr>
              <a:t>+ Nhấn mạnh, tô đậm tình cảm trào dâng mãnh liệt trong trái tim của Nho, của Phương Định dành cho những người lính đang hành quân ra mặt trận; cũng là tình cảm của những người lính dành cho nhau trong khói lửa chiến tranh.</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600">
                <a:latin typeface="Times New Roman" panose="02020603050405020304" pitchFamily="18" charset="0"/>
                <a:ea typeface="Calibri" panose="020F0502020204030204" pitchFamily="34" charset="0"/>
                <a:cs typeface="Times New Roman" panose="02020603050405020304" pitchFamily="18" charset="0"/>
              </a:rPr>
              <a:t> + Tạo giọng điệu tha thiết cho đoạn văn.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1000"/>
                                        <p:tgtEl>
                                          <p:spTgt spid="45">
                                            <p:txEl>
                                              <p:pRg st="0" end="0"/>
                                            </p:txEl>
                                          </p:spTgt>
                                        </p:tgtEl>
                                      </p:cBhvr>
                                    </p:animEffect>
                                    <p:anim calcmode="lin" valueType="num">
                                      <p:cBhvr>
                                        <p:cTn id="8"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arn(inVertical)">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11" name="AutoShape 11"/>
          <p:cNvSpPr/>
          <p:nvPr/>
        </p:nvSpPr>
        <p:spPr>
          <a:xfrm>
            <a:off x="4412529" y="1649703"/>
            <a:ext cx="0" cy="6492240"/>
          </a:xfrm>
          <a:prstGeom prst="line">
            <a:avLst/>
          </a:prstGeom>
          <a:ln w="38100" cap="flat">
            <a:solidFill>
              <a:srgbClr val="F5D486"/>
            </a:solidFill>
            <a:prstDash val="solid"/>
            <a:headEnd type="none" w="sm" len="sm"/>
            <a:tailEnd type="none" w="sm" len="sm"/>
          </a:ln>
        </p:spPr>
      </p:sp>
      <p:sp>
        <p:nvSpPr>
          <p:cNvPr id="12" name="TextBox 12"/>
          <p:cNvSpPr txBox="1"/>
          <p:nvPr/>
        </p:nvSpPr>
        <p:spPr>
          <a:xfrm>
            <a:off x="-610839" y="3707505"/>
            <a:ext cx="6849813" cy="1295226"/>
          </a:xfrm>
          <a:prstGeom prst="rect">
            <a:avLst/>
          </a:prstGeom>
        </p:spPr>
        <p:txBody>
          <a:bodyPr lIns="0" tIns="0" rIns="0" bIns="0" rtlCol="0" anchor="t">
            <a:spAutoFit/>
          </a:bodyPr>
          <a:lstStyle/>
          <a:p>
            <a:pPr algn="ctr">
              <a:lnSpc>
                <a:spcPts val="10080"/>
              </a:lnSpc>
            </a:pPr>
            <a:r>
              <a:rPr lang="en-US" sz="7200" b="1">
                <a:latin typeface="Times New Roman" panose="02020603050405020304" pitchFamily="18" charset="0"/>
                <a:cs typeface="Times New Roman" panose="02020603050405020304" pitchFamily="18" charset="0"/>
              </a:rPr>
              <a:t>Câu e</a:t>
            </a:r>
            <a:endParaRPr lang="en-US" sz="7200" spc="288">
              <a:solidFill>
                <a:srgbClr val="677EA4"/>
              </a:solidFill>
              <a:latin typeface="Times New Roman" panose="02020603050405020304" pitchFamily="18" charset="0"/>
              <a:cs typeface="Times New Roman" panose="02020603050405020304" pitchFamily="18" charset="0"/>
            </a:endParaRPr>
          </a:p>
        </p:txBody>
      </p:sp>
      <p:grpSp>
        <p:nvGrpSpPr>
          <p:cNvPr id="13" name="Group 13"/>
          <p:cNvGrpSpPr/>
          <p:nvPr/>
        </p:nvGrpSpPr>
        <p:grpSpPr>
          <a:xfrm>
            <a:off x="4306484" y="2022448"/>
            <a:ext cx="212090" cy="21209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6" name="TextBox 16"/>
          <p:cNvSpPr txBox="1"/>
          <p:nvPr/>
        </p:nvSpPr>
        <p:spPr>
          <a:xfrm>
            <a:off x="4925401" y="1276496"/>
            <a:ext cx="11164146" cy="1231106"/>
          </a:xfrm>
          <a:prstGeom prst="rect">
            <a:avLst/>
          </a:prstGeom>
        </p:spPr>
        <p:txBody>
          <a:bodyPr wrap="square" lIns="0" tIns="0" rIns="0" bIns="0" rtlCol="0" anchor="t">
            <a:spAutoFit/>
          </a:bodyPr>
          <a:lstStyle/>
          <a:p>
            <a:pPr algn="just"/>
            <a:r>
              <a:rPr lang="en-GB" sz="4000">
                <a:latin typeface="Times New Roman" panose="02020603050405020304" pitchFamily="18" charset="0"/>
                <a:cs typeface="Times New Roman" panose="02020603050405020304" pitchFamily="18" charset="0"/>
              </a:rPr>
              <a:t>- </a:t>
            </a:r>
            <a:r>
              <a:rPr lang="en-GB" sz="4000" b="1" i="1">
                <a:latin typeface="Times New Roman" panose="02020603050405020304" pitchFamily="18" charset="0"/>
                <a:cs typeface="Times New Roman" panose="02020603050405020304" pitchFamily="18" charset="0"/>
              </a:rPr>
              <a:t>Biện pháp tu từ nhân hoá</a:t>
            </a:r>
            <a:r>
              <a:rPr lang="en-GB" sz="4000">
                <a:latin typeface="Times New Roman" panose="02020603050405020304" pitchFamily="18" charset="0"/>
                <a:cs typeface="Times New Roman" panose="02020603050405020304" pitchFamily="18" charset="0"/>
              </a:rPr>
              <a:t>: máy bay </a:t>
            </a:r>
            <a:r>
              <a:rPr lang="en-GB" sz="4000" b="1" i="1">
                <a:latin typeface="Times New Roman" panose="02020603050405020304" pitchFamily="18" charset="0"/>
                <a:cs typeface="Times New Roman" panose="02020603050405020304" pitchFamily="18" charset="0"/>
              </a:rPr>
              <a:t>nạo vét</a:t>
            </a:r>
            <a:r>
              <a:rPr lang="en-GB" sz="4000" i="1">
                <a:latin typeface="Times New Roman" panose="02020603050405020304" pitchFamily="18" charset="0"/>
                <a:cs typeface="Times New Roman" panose="02020603050405020304" pitchFamily="18" charset="0"/>
              </a:rPr>
              <a:t> sự yên lặng của núi rừng.</a:t>
            </a:r>
            <a:endParaRPr lang="en-GB" sz="4000">
              <a:latin typeface="Times New Roman" panose="02020603050405020304" pitchFamily="18" charset="0"/>
              <a:cs typeface="Times New Roman" panose="02020603050405020304" pitchFamily="18" charset="0"/>
            </a:endParaRPr>
          </a:p>
        </p:txBody>
      </p:sp>
      <p:grpSp>
        <p:nvGrpSpPr>
          <p:cNvPr id="20" name="Group 20"/>
          <p:cNvGrpSpPr/>
          <p:nvPr/>
        </p:nvGrpSpPr>
        <p:grpSpPr>
          <a:xfrm>
            <a:off x="4306484" y="4190524"/>
            <a:ext cx="212090" cy="21209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5049127" y="3107210"/>
            <a:ext cx="3648055" cy="500137"/>
          </a:xfrm>
          <a:prstGeom prst="rect">
            <a:avLst/>
          </a:prstGeom>
        </p:spPr>
        <p:txBody>
          <a:bodyPr lIns="0" tIns="0" rIns="0" bIns="0" rtlCol="0" anchor="t">
            <a:spAutoFit/>
          </a:bodyPr>
          <a:lstStyle/>
          <a:p>
            <a:pPr algn="just">
              <a:lnSpc>
                <a:spcPts val="3919"/>
              </a:lnSpc>
            </a:pPr>
            <a:r>
              <a:rPr lang="en-US" sz="4000">
                <a:latin typeface="Times New Roman" panose="02020603050405020304" pitchFamily="18" charset="0"/>
                <a:cs typeface="Times New Roman" panose="02020603050405020304" pitchFamily="18" charset="0"/>
              </a:rPr>
              <a:t>- </a:t>
            </a:r>
            <a:r>
              <a:rPr lang="en-US" sz="4000" b="1" i="1">
                <a:latin typeface="Times New Roman" panose="02020603050405020304" pitchFamily="18" charset="0"/>
                <a:cs typeface="Times New Roman" panose="02020603050405020304" pitchFamily="18" charset="0"/>
              </a:rPr>
              <a:t>Tác dụng</a:t>
            </a:r>
            <a:endParaRPr lang="en-US" sz="3600" b="1" i="1">
              <a:solidFill>
                <a:srgbClr val="677EA4"/>
              </a:solidFill>
              <a:latin typeface="Times New Roman" panose="02020603050405020304" pitchFamily="18" charset="0"/>
              <a:cs typeface="Times New Roman" panose="02020603050405020304" pitchFamily="18" charset="0"/>
            </a:endParaRPr>
          </a:p>
        </p:txBody>
      </p:sp>
      <p:grpSp>
        <p:nvGrpSpPr>
          <p:cNvPr id="27" name="Group 27"/>
          <p:cNvGrpSpPr/>
          <p:nvPr/>
        </p:nvGrpSpPr>
        <p:grpSpPr>
          <a:xfrm>
            <a:off x="4306484" y="6358599"/>
            <a:ext cx="212090" cy="21209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0" name="TextBox 30"/>
          <p:cNvSpPr txBox="1"/>
          <p:nvPr/>
        </p:nvSpPr>
        <p:spPr>
          <a:xfrm>
            <a:off x="5048095" y="4214433"/>
            <a:ext cx="11041452" cy="4308872"/>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 + Diễn tả trạng thái âm thanh sắc lạnh của máy bay trinh sát đang quần đảo, phá tan sự yên lặng, thanh bình của núi rừng, từ đó, gợi tính chất khốc liệt của cao điểm - nơi ba cô gái đang làm nhiệm vụ phá bom mở đường.</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 + Làm cho cách diễn đạt ấn tượng hơn, tăng sức gợi hình, gợi cảm.</a:t>
            </a:r>
            <a:endParaRPr lang="en-US" sz="3600">
              <a:solidFill>
                <a:srgbClr val="677EA4"/>
              </a:solidFill>
              <a:latin typeface="Times New Roman" panose="02020603050405020304" pitchFamily="18" charset="0"/>
              <a:cs typeface="Times New Roman" panose="02020603050405020304" pitchFamily="18" charset="0"/>
            </a:endParaRPr>
          </a:p>
        </p:txBody>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spTree>
    <p:extLst>
      <p:ext uri="{BB962C8B-B14F-4D97-AF65-F5344CB8AC3E}">
        <p14:creationId xmlns:p14="http://schemas.microsoft.com/office/powerpoint/2010/main" val="155324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3905165" flipV="1">
            <a:off x="3566333" y="-1263169"/>
            <a:ext cx="2050819" cy="4206808"/>
          </a:xfrm>
          <a:custGeom>
            <a:avLst/>
            <a:gdLst/>
            <a:ahLst/>
            <a:cxnLst/>
            <a:rect l="l" t="t" r="r" b="b"/>
            <a:pathLst>
              <a:path w="2050819" h="4206808">
                <a:moveTo>
                  <a:pt x="0" y="4206807"/>
                </a:moveTo>
                <a:lnTo>
                  <a:pt x="2050819" y="4206807"/>
                </a:lnTo>
                <a:lnTo>
                  <a:pt x="2050819" y="0"/>
                </a:lnTo>
                <a:lnTo>
                  <a:pt x="0" y="0"/>
                </a:lnTo>
                <a:lnTo>
                  <a:pt x="0" y="4206807"/>
                </a:lnTo>
                <a:close/>
              </a:path>
            </a:pathLst>
          </a:custGeom>
          <a:blipFill>
            <a:blip r:embed="rId4"/>
            <a:stretch>
              <a:fillRect/>
            </a:stretch>
          </a:blipFill>
        </p:spPr>
      </p:sp>
      <p:sp>
        <p:nvSpPr>
          <p:cNvPr id="8" name="Freeform 8"/>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2428401" flipH="1">
            <a:off x="14831672" y="1843434"/>
            <a:ext cx="343462" cy="810529"/>
          </a:xfrm>
          <a:custGeom>
            <a:avLst/>
            <a:gdLst/>
            <a:ahLst/>
            <a:cxnLst/>
            <a:rect l="l" t="t" r="r" b="b"/>
            <a:pathLst>
              <a:path w="343462" h="810529">
                <a:moveTo>
                  <a:pt x="343461" y="0"/>
                </a:moveTo>
                <a:lnTo>
                  <a:pt x="0" y="0"/>
                </a:lnTo>
                <a:lnTo>
                  <a:pt x="0" y="810528"/>
                </a:lnTo>
                <a:lnTo>
                  <a:pt x="343461" y="810528"/>
                </a:lnTo>
                <a:lnTo>
                  <a:pt x="343461" y="0"/>
                </a:lnTo>
                <a:close/>
              </a:path>
            </a:pathLst>
          </a:custGeom>
          <a:blipFill>
            <a:blip r:embed="rId3"/>
            <a:stretch>
              <a:fillRect/>
            </a:stretch>
          </a:blipFill>
        </p:spPr>
      </p:sp>
      <p:sp>
        <p:nvSpPr>
          <p:cNvPr id="11" name="Freeform 11"/>
          <p:cNvSpPr/>
          <p:nvPr/>
        </p:nvSpPr>
        <p:spPr>
          <a:xfrm rot="4222482" flipH="1" flipV="1">
            <a:off x="12669901" y="-1119419"/>
            <a:ext cx="2050819" cy="4206808"/>
          </a:xfrm>
          <a:custGeom>
            <a:avLst/>
            <a:gdLst/>
            <a:ahLst/>
            <a:cxnLst/>
            <a:rect l="l" t="t" r="r" b="b"/>
            <a:pathLst>
              <a:path w="2050819" h="4206808">
                <a:moveTo>
                  <a:pt x="2050819" y="4206808"/>
                </a:moveTo>
                <a:lnTo>
                  <a:pt x="0" y="4206808"/>
                </a:lnTo>
                <a:lnTo>
                  <a:pt x="0" y="0"/>
                </a:lnTo>
                <a:lnTo>
                  <a:pt x="2050819" y="0"/>
                </a:lnTo>
                <a:lnTo>
                  <a:pt x="2050819" y="4206808"/>
                </a:lnTo>
                <a:close/>
              </a:path>
            </a:pathLst>
          </a:custGeom>
          <a:blipFill>
            <a:blip r:embed="rId4"/>
            <a:stretch>
              <a:fillRect/>
            </a:stretch>
          </a:blipFill>
        </p:spPr>
      </p:sp>
      <p:sp>
        <p:nvSpPr>
          <p:cNvPr id="12" name="Freeform 12"/>
          <p:cNvSpPr/>
          <p:nvPr/>
        </p:nvSpPr>
        <p:spPr>
          <a:xfrm rot="-8573478">
            <a:off x="15158630" y="-2800135"/>
            <a:ext cx="4082632" cy="6221154"/>
          </a:xfrm>
          <a:custGeom>
            <a:avLst/>
            <a:gdLst/>
            <a:ahLst/>
            <a:cxnLst/>
            <a:rect l="l" t="t" r="r" b="b"/>
            <a:pathLst>
              <a:path w="4082632" h="6221154">
                <a:moveTo>
                  <a:pt x="0" y="0"/>
                </a:moveTo>
                <a:lnTo>
                  <a:pt x="4082632" y="0"/>
                </a:lnTo>
                <a:lnTo>
                  <a:pt x="4082632" y="6221154"/>
                </a:lnTo>
                <a:lnTo>
                  <a:pt x="0" y="6221154"/>
                </a:lnTo>
                <a:lnTo>
                  <a:pt x="0" y="0"/>
                </a:lnTo>
                <a:close/>
              </a:path>
            </a:pathLst>
          </a:custGeom>
          <a:blipFill>
            <a:blip r:embed="rId5"/>
            <a:stretch>
              <a:fillRect/>
            </a:stretch>
          </a:blipFill>
        </p:spPr>
      </p:sp>
      <p:sp>
        <p:nvSpPr>
          <p:cNvPr id="13" name="Freeform 13"/>
          <p:cNvSpPr/>
          <p:nvPr/>
        </p:nvSpPr>
        <p:spPr>
          <a:xfrm rot="1692920" flipH="1">
            <a:off x="14042727" y="3301548"/>
            <a:ext cx="293615" cy="692897"/>
          </a:xfrm>
          <a:custGeom>
            <a:avLst/>
            <a:gdLst/>
            <a:ahLst/>
            <a:cxnLst/>
            <a:rect l="l" t="t" r="r" b="b"/>
            <a:pathLst>
              <a:path w="293615" h="692897">
                <a:moveTo>
                  <a:pt x="293615" y="0"/>
                </a:moveTo>
                <a:lnTo>
                  <a:pt x="0" y="0"/>
                </a:lnTo>
                <a:lnTo>
                  <a:pt x="0" y="692898"/>
                </a:lnTo>
                <a:lnTo>
                  <a:pt x="293615" y="692898"/>
                </a:lnTo>
                <a:lnTo>
                  <a:pt x="293615" y="0"/>
                </a:lnTo>
                <a:close/>
              </a:path>
            </a:pathLst>
          </a:custGeom>
          <a:blipFill>
            <a:blip r:embed="rId3"/>
            <a:stretch>
              <a:fillRect/>
            </a:stretch>
          </a:blipFill>
        </p:spPr>
      </p:sp>
      <p:sp>
        <p:nvSpPr>
          <p:cNvPr id="14" name="Freeform 14"/>
          <p:cNvSpPr/>
          <p:nvPr/>
        </p:nvSpPr>
        <p:spPr>
          <a:xfrm>
            <a:off x="3680841" y="4689644"/>
            <a:ext cx="1653886" cy="1351214"/>
          </a:xfrm>
          <a:custGeom>
            <a:avLst/>
            <a:gdLst/>
            <a:ahLst/>
            <a:cxnLst/>
            <a:rect l="l" t="t" r="r" b="b"/>
            <a:pathLst>
              <a:path w="1653886" h="1351214">
                <a:moveTo>
                  <a:pt x="0" y="0"/>
                </a:moveTo>
                <a:lnTo>
                  <a:pt x="1653885" y="0"/>
                </a:lnTo>
                <a:lnTo>
                  <a:pt x="1653885" y="1351213"/>
                </a:lnTo>
                <a:lnTo>
                  <a:pt x="0" y="13512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4658064" y="4619848"/>
            <a:ext cx="913424" cy="904289"/>
          </a:xfrm>
          <a:custGeom>
            <a:avLst/>
            <a:gdLst/>
            <a:ahLst/>
            <a:cxnLst/>
            <a:rect l="l" t="t" r="r" b="b"/>
            <a:pathLst>
              <a:path w="913424" h="904289">
                <a:moveTo>
                  <a:pt x="0" y="0"/>
                </a:moveTo>
                <a:lnTo>
                  <a:pt x="913424" y="0"/>
                </a:lnTo>
                <a:lnTo>
                  <a:pt x="913424" y="904289"/>
                </a:lnTo>
                <a:lnTo>
                  <a:pt x="0" y="904289"/>
                </a:lnTo>
                <a:lnTo>
                  <a:pt x="0" y="0"/>
                </a:lnTo>
                <a:close/>
              </a:path>
            </a:pathLst>
          </a:custGeom>
          <a:blipFill>
            <a:blip r:embed="rId8"/>
            <a:stretch>
              <a:fillRect/>
            </a:stretch>
          </a:blipFill>
        </p:spPr>
      </p:sp>
      <p:sp>
        <p:nvSpPr>
          <p:cNvPr id="16" name="Freeform 16"/>
          <p:cNvSpPr/>
          <p:nvPr/>
        </p:nvSpPr>
        <p:spPr>
          <a:xfrm rot="-540342">
            <a:off x="3330875" y="5070054"/>
            <a:ext cx="699931" cy="955537"/>
          </a:xfrm>
          <a:custGeom>
            <a:avLst/>
            <a:gdLst/>
            <a:ahLst/>
            <a:cxnLst/>
            <a:rect l="l" t="t" r="r" b="b"/>
            <a:pathLst>
              <a:path w="699931" h="955537">
                <a:moveTo>
                  <a:pt x="0" y="0"/>
                </a:moveTo>
                <a:lnTo>
                  <a:pt x="699931" y="0"/>
                </a:lnTo>
                <a:lnTo>
                  <a:pt x="699931" y="955537"/>
                </a:lnTo>
                <a:lnTo>
                  <a:pt x="0" y="955537"/>
                </a:lnTo>
                <a:lnTo>
                  <a:pt x="0" y="0"/>
                </a:lnTo>
                <a:close/>
              </a:path>
            </a:pathLst>
          </a:custGeom>
          <a:blipFill>
            <a:blip r:embed="rId9"/>
            <a:stretch>
              <a:fillRect/>
            </a:stretch>
          </a:blipFill>
        </p:spPr>
      </p:sp>
      <p:sp>
        <p:nvSpPr>
          <p:cNvPr id="18" name="Freeform 18"/>
          <p:cNvSpPr/>
          <p:nvPr/>
        </p:nvSpPr>
        <p:spPr>
          <a:xfrm>
            <a:off x="8317057" y="4619848"/>
            <a:ext cx="1653886" cy="1351214"/>
          </a:xfrm>
          <a:custGeom>
            <a:avLst/>
            <a:gdLst/>
            <a:ahLst/>
            <a:cxnLst/>
            <a:rect l="l" t="t" r="r" b="b"/>
            <a:pathLst>
              <a:path w="1653886" h="1351214">
                <a:moveTo>
                  <a:pt x="0" y="0"/>
                </a:moveTo>
                <a:lnTo>
                  <a:pt x="1653886" y="0"/>
                </a:lnTo>
                <a:lnTo>
                  <a:pt x="1653886" y="1351213"/>
                </a:lnTo>
                <a:lnTo>
                  <a:pt x="0" y="13512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19"/>
          <p:cNvSpPr/>
          <p:nvPr/>
        </p:nvSpPr>
        <p:spPr>
          <a:xfrm rot="382028" flipH="1">
            <a:off x="9370241" y="4376222"/>
            <a:ext cx="927296" cy="870500"/>
          </a:xfrm>
          <a:custGeom>
            <a:avLst/>
            <a:gdLst/>
            <a:ahLst/>
            <a:cxnLst/>
            <a:rect l="l" t="t" r="r" b="b"/>
            <a:pathLst>
              <a:path w="927296" h="870500">
                <a:moveTo>
                  <a:pt x="927296" y="0"/>
                </a:moveTo>
                <a:lnTo>
                  <a:pt x="0" y="0"/>
                </a:lnTo>
                <a:lnTo>
                  <a:pt x="0" y="870499"/>
                </a:lnTo>
                <a:lnTo>
                  <a:pt x="927296" y="870499"/>
                </a:lnTo>
                <a:lnTo>
                  <a:pt x="927296" y="0"/>
                </a:lnTo>
                <a:close/>
              </a:path>
            </a:pathLst>
          </a:custGeom>
          <a:blipFill>
            <a:blip r:embed="rId10"/>
            <a:stretch>
              <a:fillRect/>
            </a:stretch>
          </a:blipFill>
        </p:spPr>
      </p:sp>
      <p:sp>
        <p:nvSpPr>
          <p:cNvPr id="20" name="Freeform 20"/>
          <p:cNvSpPr/>
          <p:nvPr/>
        </p:nvSpPr>
        <p:spPr>
          <a:xfrm rot="-1346164">
            <a:off x="8062522" y="5046368"/>
            <a:ext cx="699931" cy="955537"/>
          </a:xfrm>
          <a:custGeom>
            <a:avLst/>
            <a:gdLst/>
            <a:ahLst/>
            <a:cxnLst/>
            <a:rect l="l" t="t" r="r" b="b"/>
            <a:pathLst>
              <a:path w="699931" h="955537">
                <a:moveTo>
                  <a:pt x="0" y="0"/>
                </a:moveTo>
                <a:lnTo>
                  <a:pt x="699931" y="0"/>
                </a:lnTo>
                <a:lnTo>
                  <a:pt x="699931" y="955538"/>
                </a:lnTo>
                <a:lnTo>
                  <a:pt x="0" y="955538"/>
                </a:lnTo>
                <a:lnTo>
                  <a:pt x="0" y="0"/>
                </a:lnTo>
                <a:close/>
              </a:path>
            </a:pathLst>
          </a:custGeom>
          <a:blipFill>
            <a:blip r:embed="rId9"/>
            <a:stretch>
              <a:fillRect/>
            </a:stretch>
          </a:blipFill>
        </p:spPr>
      </p:sp>
      <p:sp>
        <p:nvSpPr>
          <p:cNvPr id="22" name="Freeform 22"/>
          <p:cNvSpPr/>
          <p:nvPr/>
        </p:nvSpPr>
        <p:spPr>
          <a:xfrm>
            <a:off x="12953274" y="4550052"/>
            <a:ext cx="1653886" cy="1351214"/>
          </a:xfrm>
          <a:custGeom>
            <a:avLst/>
            <a:gdLst/>
            <a:ahLst/>
            <a:cxnLst/>
            <a:rect l="l" t="t" r="r" b="b"/>
            <a:pathLst>
              <a:path w="1653886" h="1351214">
                <a:moveTo>
                  <a:pt x="0" y="0"/>
                </a:moveTo>
                <a:lnTo>
                  <a:pt x="1653885" y="0"/>
                </a:lnTo>
                <a:lnTo>
                  <a:pt x="1653885" y="1351213"/>
                </a:lnTo>
                <a:lnTo>
                  <a:pt x="0" y="13512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3" name="Freeform 23"/>
          <p:cNvSpPr/>
          <p:nvPr/>
        </p:nvSpPr>
        <p:spPr>
          <a:xfrm>
            <a:off x="13966835" y="4509951"/>
            <a:ext cx="901349" cy="813467"/>
          </a:xfrm>
          <a:custGeom>
            <a:avLst/>
            <a:gdLst/>
            <a:ahLst/>
            <a:cxnLst/>
            <a:rect l="l" t="t" r="r" b="b"/>
            <a:pathLst>
              <a:path w="901349" h="813467">
                <a:moveTo>
                  <a:pt x="0" y="0"/>
                </a:moveTo>
                <a:lnTo>
                  <a:pt x="901349" y="0"/>
                </a:lnTo>
                <a:lnTo>
                  <a:pt x="901349" y="813467"/>
                </a:lnTo>
                <a:lnTo>
                  <a:pt x="0" y="813467"/>
                </a:lnTo>
                <a:lnTo>
                  <a:pt x="0" y="0"/>
                </a:lnTo>
                <a:close/>
              </a:path>
            </a:pathLst>
          </a:custGeom>
          <a:blipFill>
            <a:blip r:embed="rId11"/>
            <a:stretch>
              <a:fillRect/>
            </a:stretch>
          </a:blipFill>
        </p:spPr>
      </p:sp>
      <p:sp>
        <p:nvSpPr>
          <p:cNvPr id="24" name="Freeform 24"/>
          <p:cNvSpPr/>
          <p:nvPr/>
        </p:nvSpPr>
        <p:spPr>
          <a:xfrm rot="-2368131">
            <a:off x="12771484" y="5046368"/>
            <a:ext cx="699931" cy="955537"/>
          </a:xfrm>
          <a:custGeom>
            <a:avLst/>
            <a:gdLst/>
            <a:ahLst/>
            <a:cxnLst/>
            <a:rect l="l" t="t" r="r" b="b"/>
            <a:pathLst>
              <a:path w="699931" h="955537">
                <a:moveTo>
                  <a:pt x="0" y="0"/>
                </a:moveTo>
                <a:lnTo>
                  <a:pt x="699932" y="0"/>
                </a:lnTo>
                <a:lnTo>
                  <a:pt x="699932" y="955538"/>
                </a:lnTo>
                <a:lnTo>
                  <a:pt x="0" y="955538"/>
                </a:lnTo>
                <a:lnTo>
                  <a:pt x="0" y="0"/>
                </a:lnTo>
                <a:close/>
              </a:path>
            </a:pathLst>
          </a:custGeom>
          <a:blipFill>
            <a:blip r:embed="rId9"/>
            <a:stretch>
              <a:fillRect/>
            </a:stretch>
          </a:blipFill>
        </p:spPr>
      </p:sp>
      <p:grpSp>
        <p:nvGrpSpPr>
          <p:cNvPr id="26" name="Group 26"/>
          <p:cNvGrpSpPr/>
          <p:nvPr/>
        </p:nvGrpSpPr>
        <p:grpSpPr>
          <a:xfrm>
            <a:off x="3463246" y="7427634"/>
            <a:ext cx="3000323" cy="506298"/>
            <a:chOff x="0" y="0"/>
            <a:chExt cx="790208" cy="133346"/>
          </a:xfrm>
        </p:grpSpPr>
        <p:sp>
          <p:nvSpPr>
            <p:cNvPr id="27" name="Freeform 27"/>
            <p:cNvSpPr/>
            <p:nvPr/>
          </p:nvSpPr>
          <p:spPr>
            <a:xfrm>
              <a:off x="0" y="0"/>
              <a:ext cx="790209" cy="133346"/>
            </a:xfrm>
            <a:custGeom>
              <a:avLst/>
              <a:gdLst/>
              <a:ahLst/>
              <a:cxnLst/>
              <a:rect l="l" t="t" r="r" b="b"/>
              <a:pathLst>
                <a:path w="790209" h="133346">
                  <a:moveTo>
                    <a:pt x="66673" y="0"/>
                  </a:moveTo>
                  <a:lnTo>
                    <a:pt x="723536" y="0"/>
                  </a:lnTo>
                  <a:cubicBezTo>
                    <a:pt x="741218" y="0"/>
                    <a:pt x="758177" y="7024"/>
                    <a:pt x="770680" y="19528"/>
                  </a:cubicBezTo>
                  <a:cubicBezTo>
                    <a:pt x="783184" y="32032"/>
                    <a:pt x="790209" y="48990"/>
                    <a:pt x="790209" y="66673"/>
                  </a:cubicBezTo>
                  <a:lnTo>
                    <a:pt x="790209" y="66673"/>
                  </a:lnTo>
                  <a:cubicBezTo>
                    <a:pt x="790209" y="103495"/>
                    <a:pt x="760358" y="133346"/>
                    <a:pt x="723536"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28" name="TextBox 28"/>
            <p:cNvSpPr txBox="1"/>
            <p:nvPr/>
          </p:nvSpPr>
          <p:spPr>
            <a:xfrm>
              <a:off x="0" y="-66675"/>
              <a:ext cx="790208"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6695791" y="7430593"/>
            <a:ext cx="3000323" cy="506298"/>
            <a:chOff x="0" y="0"/>
            <a:chExt cx="790208" cy="133346"/>
          </a:xfrm>
        </p:grpSpPr>
        <p:sp>
          <p:nvSpPr>
            <p:cNvPr id="31" name="Freeform 31"/>
            <p:cNvSpPr/>
            <p:nvPr/>
          </p:nvSpPr>
          <p:spPr>
            <a:xfrm>
              <a:off x="0" y="0"/>
              <a:ext cx="790209" cy="133346"/>
            </a:xfrm>
            <a:custGeom>
              <a:avLst/>
              <a:gdLst/>
              <a:ahLst/>
              <a:cxnLst/>
              <a:rect l="l" t="t" r="r" b="b"/>
              <a:pathLst>
                <a:path w="790209" h="133346">
                  <a:moveTo>
                    <a:pt x="66673" y="0"/>
                  </a:moveTo>
                  <a:lnTo>
                    <a:pt x="723536" y="0"/>
                  </a:lnTo>
                  <a:cubicBezTo>
                    <a:pt x="741218" y="0"/>
                    <a:pt x="758177" y="7024"/>
                    <a:pt x="770680" y="19528"/>
                  </a:cubicBezTo>
                  <a:cubicBezTo>
                    <a:pt x="783184" y="32032"/>
                    <a:pt x="790209" y="48990"/>
                    <a:pt x="790209" y="66673"/>
                  </a:cubicBezTo>
                  <a:lnTo>
                    <a:pt x="790209" y="66673"/>
                  </a:lnTo>
                  <a:cubicBezTo>
                    <a:pt x="790209" y="103495"/>
                    <a:pt x="760358" y="133346"/>
                    <a:pt x="723536"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32" name="TextBox 32"/>
            <p:cNvSpPr txBox="1"/>
            <p:nvPr/>
          </p:nvSpPr>
          <p:spPr>
            <a:xfrm>
              <a:off x="0" y="-66675"/>
              <a:ext cx="790208"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4" name="Group 34"/>
          <p:cNvGrpSpPr/>
          <p:nvPr/>
        </p:nvGrpSpPr>
        <p:grpSpPr>
          <a:xfrm>
            <a:off x="9924714" y="7427634"/>
            <a:ext cx="2009238" cy="506298"/>
            <a:chOff x="0" y="0"/>
            <a:chExt cx="529182" cy="133346"/>
          </a:xfrm>
        </p:grpSpPr>
        <p:sp>
          <p:nvSpPr>
            <p:cNvPr id="35" name="Freeform 35"/>
            <p:cNvSpPr/>
            <p:nvPr/>
          </p:nvSpPr>
          <p:spPr>
            <a:xfrm>
              <a:off x="0" y="0"/>
              <a:ext cx="529182" cy="133346"/>
            </a:xfrm>
            <a:custGeom>
              <a:avLst/>
              <a:gdLst/>
              <a:ahLst/>
              <a:cxnLst/>
              <a:rect l="l" t="t" r="r" b="b"/>
              <a:pathLst>
                <a:path w="529182" h="133346">
                  <a:moveTo>
                    <a:pt x="66673" y="0"/>
                  </a:moveTo>
                  <a:lnTo>
                    <a:pt x="462509" y="0"/>
                  </a:lnTo>
                  <a:cubicBezTo>
                    <a:pt x="480192" y="0"/>
                    <a:pt x="497150" y="7024"/>
                    <a:pt x="509654" y="19528"/>
                  </a:cubicBezTo>
                  <a:cubicBezTo>
                    <a:pt x="522158" y="32032"/>
                    <a:pt x="529182" y="48990"/>
                    <a:pt x="529182" y="66673"/>
                  </a:cubicBezTo>
                  <a:lnTo>
                    <a:pt x="529182" y="66673"/>
                  </a:lnTo>
                  <a:cubicBezTo>
                    <a:pt x="529182" y="103495"/>
                    <a:pt x="499332" y="133346"/>
                    <a:pt x="462509"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36" name="TextBox 36"/>
            <p:cNvSpPr txBox="1"/>
            <p:nvPr/>
          </p:nvSpPr>
          <p:spPr>
            <a:xfrm>
              <a:off x="0" y="-66675"/>
              <a:ext cx="529182"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8" name="Group 38"/>
          <p:cNvGrpSpPr/>
          <p:nvPr/>
        </p:nvGrpSpPr>
        <p:grpSpPr>
          <a:xfrm>
            <a:off x="12162552" y="7427634"/>
            <a:ext cx="2662202" cy="506298"/>
            <a:chOff x="0" y="0"/>
            <a:chExt cx="701156" cy="133346"/>
          </a:xfrm>
        </p:grpSpPr>
        <p:sp>
          <p:nvSpPr>
            <p:cNvPr id="39" name="Freeform 39"/>
            <p:cNvSpPr/>
            <p:nvPr/>
          </p:nvSpPr>
          <p:spPr>
            <a:xfrm>
              <a:off x="0" y="0"/>
              <a:ext cx="701156" cy="133346"/>
            </a:xfrm>
            <a:custGeom>
              <a:avLst/>
              <a:gdLst/>
              <a:ahLst/>
              <a:cxnLst/>
              <a:rect l="l" t="t" r="r" b="b"/>
              <a:pathLst>
                <a:path w="701156" h="133346">
                  <a:moveTo>
                    <a:pt x="66673" y="0"/>
                  </a:moveTo>
                  <a:lnTo>
                    <a:pt x="634483" y="0"/>
                  </a:lnTo>
                  <a:cubicBezTo>
                    <a:pt x="671306" y="0"/>
                    <a:pt x="701156" y="29851"/>
                    <a:pt x="701156" y="66673"/>
                  </a:cubicBezTo>
                  <a:lnTo>
                    <a:pt x="701156" y="66673"/>
                  </a:lnTo>
                  <a:cubicBezTo>
                    <a:pt x="701156" y="84356"/>
                    <a:pt x="694132" y="101314"/>
                    <a:pt x="681628" y="113818"/>
                  </a:cubicBezTo>
                  <a:cubicBezTo>
                    <a:pt x="669124" y="126322"/>
                    <a:pt x="652166" y="133346"/>
                    <a:pt x="634483"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40" name="TextBox 40"/>
            <p:cNvSpPr txBox="1"/>
            <p:nvPr/>
          </p:nvSpPr>
          <p:spPr>
            <a:xfrm>
              <a:off x="0" y="-66675"/>
              <a:ext cx="701156"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4799923" y="8232166"/>
            <a:ext cx="3212291" cy="506298"/>
            <a:chOff x="0" y="0"/>
            <a:chExt cx="846035" cy="133346"/>
          </a:xfrm>
        </p:grpSpPr>
        <p:sp>
          <p:nvSpPr>
            <p:cNvPr id="43" name="Freeform 43"/>
            <p:cNvSpPr/>
            <p:nvPr/>
          </p:nvSpPr>
          <p:spPr>
            <a:xfrm>
              <a:off x="0" y="0"/>
              <a:ext cx="846035" cy="133346"/>
            </a:xfrm>
            <a:custGeom>
              <a:avLst/>
              <a:gdLst/>
              <a:ahLst/>
              <a:cxnLst/>
              <a:rect l="l" t="t" r="r" b="b"/>
              <a:pathLst>
                <a:path w="846035" h="133346">
                  <a:moveTo>
                    <a:pt x="66673" y="0"/>
                  </a:moveTo>
                  <a:lnTo>
                    <a:pt x="779363" y="0"/>
                  </a:lnTo>
                  <a:cubicBezTo>
                    <a:pt x="797045" y="0"/>
                    <a:pt x="814004" y="7024"/>
                    <a:pt x="826507" y="19528"/>
                  </a:cubicBezTo>
                  <a:cubicBezTo>
                    <a:pt x="839011" y="32032"/>
                    <a:pt x="846035" y="48990"/>
                    <a:pt x="846035" y="66673"/>
                  </a:cubicBezTo>
                  <a:lnTo>
                    <a:pt x="846035" y="66673"/>
                  </a:lnTo>
                  <a:cubicBezTo>
                    <a:pt x="846035" y="103495"/>
                    <a:pt x="816185" y="133346"/>
                    <a:pt x="779363"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44" name="TextBox 44"/>
            <p:cNvSpPr txBox="1"/>
            <p:nvPr/>
          </p:nvSpPr>
          <p:spPr>
            <a:xfrm>
              <a:off x="0" y="-66675"/>
              <a:ext cx="846035"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6" name="Group 46"/>
          <p:cNvGrpSpPr/>
          <p:nvPr/>
        </p:nvGrpSpPr>
        <p:grpSpPr>
          <a:xfrm>
            <a:off x="8240814" y="8232166"/>
            <a:ext cx="2469800" cy="506298"/>
            <a:chOff x="0" y="0"/>
            <a:chExt cx="650482" cy="133346"/>
          </a:xfrm>
        </p:grpSpPr>
        <p:sp>
          <p:nvSpPr>
            <p:cNvPr id="47" name="Freeform 47"/>
            <p:cNvSpPr/>
            <p:nvPr/>
          </p:nvSpPr>
          <p:spPr>
            <a:xfrm>
              <a:off x="0" y="0"/>
              <a:ext cx="650482" cy="133346"/>
            </a:xfrm>
            <a:custGeom>
              <a:avLst/>
              <a:gdLst/>
              <a:ahLst/>
              <a:cxnLst/>
              <a:rect l="l" t="t" r="r" b="b"/>
              <a:pathLst>
                <a:path w="650482" h="133346">
                  <a:moveTo>
                    <a:pt x="66673" y="0"/>
                  </a:moveTo>
                  <a:lnTo>
                    <a:pt x="583809" y="0"/>
                  </a:lnTo>
                  <a:cubicBezTo>
                    <a:pt x="601492" y="0"/>
                    <a:pt x="618451" y="7024"/>
                    <a:pt x="630954" y="19528"/>
                  </a:cubicBezTo>
                  <a:cubicBezTo>
                    <a:pt x="643458" y="32032"/>
                    <a:pt x="650482" y="48990"/>
                    <a:pt x="650482" y="66673"/>
                  </a:cubicBezTo>
                  <a:lnTo>
                    <a:pt x="650482" y="66673"/>
                  </a:lnTo>
                  <a:cubicBezTo>
                    <a:pt x="650482" y="103495"/>
                    <a:pt x="620632" y="133346"/>
                    <a:pt x="583809"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48" name="TextBox 48"/>
            <p:cNvSpPr txBox="1"/>
            <p:nvPr/>
          </p:nvSpPr>
          <p:spPr>
            <a:xfrm>
              <a:off x="0" y="-66675"/>
              <a:ext cx="650482"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0" name="Group 50"/>
          <p:cNvGrpSpPr/>
          <p:nvPr/>
        </p:nvGrpSpPr>
        <p:grpSpPr>
          <a:xfrm>
            <a:off x="10940369" y="8232166"/>
            <a:ext cx="2547708" cy="506298"/>
            <a:chOff x="0" y="0"/>
            <a:chExt cx="671001" cy="133346"/>
          </a:xfrm>
        </p:grpSpPr>
        <p:sp>
          <p:nvSpPr>
            <p:cNvPr id="51" name="Freeform 51"/>
            <p:cNvSpPr/>
            <p:nvPr/>
          </p:nvSpPr>
          <p:spPr>
            <a:xfrm>
              <a:off x="0" y="0"/>
              <a:ext cx="671001" cy="133346"/>
            </a:xfrm>
            <a:custGeom>
              <a:avLst/>
              <a:gdLst/>
              <a:ahLst/>
              <a:cxnLst/>
              <a:rect l="l" t="t" r="r" b="b"/>
              <a:pathLst>
                <a:path w="671001" h="133346">
                  <a:moveTo>
                    <a:pt x="66673" y="0"/>
                  </a:moveTo>
                  <a:lnTo>
                    <a:pt x="604328" y="0"/>
                  </a:lnTo>
                  <a:cubicBezTo>
                    <a:pt x="622011" y="0"/>
                    <a:pt x="638970" y="7024"/>
                    <a:pt x="651473" y="19528"/>
                  </a:cubicBezTo>
                  <a:cubicBezTo>
                    <a:pt x="663977" y="32032"/>
                    <a:pt x="671001" y="48990"/>
                    <a:pt x="671001" y="66673"/>
                  </a:cubicBezTo>
                  <a:lnTo>
                    <a:pt x="671001" y="66673"/>
                  </a:lnTo>
                  <a:cubicBezTo>
                    <a:pt x="671001" y="103495"/>
                    <a:pt x="641151" y="133346"/>
                    <a:pt x="604328"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52" name="TextBox 52"/>
            <p:cNvSpPr txBox="1"/>
            <p:nvPr/>
          </p:nvSpPr>
          <p:spPr>
            <a:xfrm>
              <a:off x="0" y="-66675"/>
              <a:ext cx="671001"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4" name="TextBox 54"/>
          <p:cNvSpPr txBox="1"/>
          <p:nvPr/>
        </p:nvSpPr>
        <p:spPr>
          <a:xfrm>
            <a:off x="4924713" y="2738268"/>
            <a:ext cx="9818351" cy="1354217"/>
          </a:xfrm>
          <a:prstGeom prst="rect">
            <a:avLst/>
          </a:prstGeom>
        </p:spPr>
        <p:txBody>
          <a:bodyPr wrap="square" lIns="0" tIns="0" rIns="0" bIns="0" rtlCol="0" anchor="t">
            <a:spAutoFit/>
          </a:bodyPr>
          <a:lstStyle/>
          <a:p>
            <a:r>
              <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NGHĨA TỪ NGỮ</a:t>
            </a:r>
            <a:endPar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182833" flipH="1">
            <a:off x="-198745" y="-1183023"/>
            <a:ext cx="2454890" cy="3577253"/>
          </a:xfrm>
          <a:custGeom>
            <a:avLst/>
            <a:gdLst/>
            <a:ahLst/>
            <a:cxnLst/>
            <a:rect l="l" t="t" r="r" b="b"/>
            <a:pathLst>
              <a:path w="2454890" h="3577253">
                <a:moveTo>
                  <a:pt x="2454890" y="0"/>
                </a:moveTo>
                <a:lnTo>
                  <a:pt x="0" y="0"/>
                </a:lnTo>
                <a:lnTo>
                  <a:pt x="0" y="3577253"/>
                </a:lnTo>
                <a:lnTo>
                  <a:pt x="2454890" y="3577253"/>
                </a:lnTo>
                <a:lnTo>
                  <a:pt x="2454890" y="0"/>
                </a:lnTo>
                <a:close/>
              </a:path>
            </a:pathLst>
          </a:custGeom>
          <a:blipFill>
            <a:blip r:embed="rId3"/>
            <a:stretch>
              <a:fillRect/>
            </a:stretch>
          </a:blipFill>
        </p:spPr>
      </p:sp>
      <p:sp>
        <p:nvSpPr>
          <p:cNvPr id="7" name="Freeform 7"/>
          <p:cNvSpPr/>
          <p:nvPr/>
        </p:nvSpPr>
        <p:spPr>
          <a:xfrm rot="6795856">
            <a:off x="2630005" y="2303822"/>
            <a:ext cx="340062" cy="618294"/>
          </a:xfrm>
          <a:custGeom>
            <a:avLst/>
            <a:gdLst/>
            <a:ahLst/>
            <a:cxnLst/>
            <a:rect l="l" t="t" r="r" b="b"/>
            <a:pathLst>
              <a:path w="340062" h="618294">
                <a:moveTo>
                  <a:pt x="0" y="0"/>
                </a:moveTo>
                <a:lnTo>
                  <a:pt x="340062" y="0"/>
                </a:lnTo>
                <a:lnTo>
                  <a:pt x="340062" y="618294"/>
                </a:lnTo>
                <a:lnTo>
                  <a:pt x="0" y="618294"/>
                </a:lnTo>
                <a:lnTo>
                  <a:pt x="0" y="0"/>
                </a:lnTo>
                <a:close/>
              </a:path>
            </a:pathLst>
          </a:custGeom>
          <a:blipFill>
            <a:blip r:embed="rId4"/>
            <a:stretch>
              <a:fillRect/>
            </a:stretch>
          </a:blipFill>
        </p:spPr>
      </p:sp>
      <p:sp>
        <p:nvSpPr>
          <p:cNvPr id="8" name="Freeform 8"/>
          <p:cNvSpPr/>
          <p:nvPr/>
        </p:nvSpPr>
        <p:spPr>
          <a:xfrm rot="-2966355">
            <a:off x="1055301" y="1978999"/>
            <a:ext cx="375952" cy="887201"/>
          </a:xfrm>
          <a:custGeom>
            <a:avLst/>
            <a:gdLst/>
            <a:ahLst/>
            <a:cxnLst/>
            <a:rect l="l" t="t" r="r" b="b"/>
            <a:pathLst>
              <a:path w="375952" h="887201">
                <a:moveTo>
                  <a:pt x="0" y="0"/>
                </a:moveTo>
                <a:lnTo>
                  <a:pt x="375951" y="0"/>
                </a:lnTo>
                <a:lnTo>
                  <a:pt x="375951" y="887202"/>
                </a:lnTo>
                <a:lnTo>
                  <a:pt x="0" y="887202"/>
                </a:lnTo>
                <a:lnTo>
                  <a:pt x="0" y="0"/>
                </a:lnTo>
                <a:close/>
              </a:path>
            </a:pathLst>
          </a:custGeom>
          <a:blipFill>
            <a:blip r:embed="rId5"/>
            <a:stretch>
              <a:fillRect/>
            </a:stretch>
          </a:blipFill>
        </p:spPr>
      </p:sp>
      <p:sp>
        <p:nvSpPr>
          <p:cNvPr id="23" name="Freeform 23"/>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6"/>
            <a:stretch>
              <a:fillRect/>
            </a:stretch>
          </a:blipFill>
        </p:spPr>
      </p:sp>
      <p:sp>
        <p:nvSpPr>
          <p:cNvPr id="24" name="Freeform 24"/>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7"/>
            <a:stretch>
              <a:fillRect/>
            </a:stretch>
          </a:blipFill>
        </p:spPr>
      </p:sp>
      <p:sp>
        <p:nvSpPr>
          <p:cNvPr id="25" name="Freeform 25"/>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8"/>
            <a:stretch>
              <a:fillRect/>
            </a:stretch>
          </a:blipFill>
        </p:spPr>
      </p:sp>
      <p:grpSp>
        <p:nvGrpSpPr>
          <p:cNvPr id="29" name="Group 29"/>
          <p:cNvGrpSpPr/>
          <p:nvPr/>
        </p:nvGrpSpPr>
        <p:grpSpPr>
          <a:xfrm>
            <a:off x="8897634" y="3578645"/>
            <a:ext cx="7091373" cy="4538553"/>
            <a:chOff x="0" y="0"/>
            <a:chExt cx="1867687" cy="1195339"/>
          </a:xfrm>
        </p:grpSpPr>
        <p:sp>
          <p:nvSpPr>
            <p:cNvPr id="30" name="Freeform 30"/>
            <p:cNvSpPr/>
            <p:nvPr/>
          </p:nvSpPr>
          <p:spPr>
            <a:xfrm>
              <a:off x="0" y="0"/>
              <a:ext cx="1867687" cy="1195339"/>
            </a:xfrm>
            <a:custGeom>
              <a:avLst/>
              <a:gdLst/>
              <a:ahLst/>
              <a:cxnLst/>
              <a:rect l="l" t="t" r="r" b="b"/>
              <a:pathLst>
                <a:path w="1867687" h="1195339">
                  <a:moveTo>
                    <a:pt x="0" y="0"/>
                  </a:moveTo>
                  <a:lnTo>
                    <a:pt x="1867687" y="0"/>
                  </a:lnTo>
                  <a:lnTo>
                    <a:pt x="1867687" y="1195339"/>
                  </a:lnTo>
                  <a:lnTo>
                    <a:pt x="0" y="1195339"/>
                  </a:lnTo>
                  <a:close/>
                </a:path>
              </a:pathLst>
            </a:custGeom>
            <a:solidFill>
              <a:srgbClr val="B9CCEB">
                <a:alpha val="42745"/>
              </a:srgbClr>
            </a:solidFill>
          </p:spPr>
        </p:sp>
        <p:sp>
          <p:nvSpPr>
            <p:cNvPr id="31" name="TextBox 31"/>
            <p:cNvSpPr txBox="1"/>
            <p:nvPr/>
          </p:nvSpPr>
          <p:spPr>
            <a:xfrm>
              <a:off x="0" y="-66675"/>
              <a:ext cx="1867687" cy="126201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Freeform 32"/>
          <p:cNvSpPr/>
          <p:nvPr/>
        </p:nvSpPr>
        <p:spPr>
          <a:xfrm rot="150662">
            <a:off x="9395158" y="7637263"/>
            <a:ext cx="2772291" cy="249506"/>
          </a:xfrm>
          <a:custGeom>
            <a:avLst/>
            <a:gdLst/>
            <a:ahLst/>
            <a:cxnLst/>
            <a:rect l="l" t="t" r="r" b="b"/>
            <a:pathLst>
              <a:path w="2772291" h="249506">
                <a:moveTo>
                  <a:pt x="0" y="0"/>
                </a:moveTo>
                <a:lnTo>
                  <a:pt x="2772292" y="0"/>
                </a:lnTo>
                <a:lnTo>
                  <a:pt x="2772292" y="249507"/>
                </a:lnTo>
                <a:lnTo>
                  <a:pt x="0" y="249507"/>
                </a:lnTo>
                <a:lnTo>
                  <a:pt x="0" y="0"/>
                </a:lnTo>
                <a:close/>
              </a:path>
            </a:pathLst>
          </a:custGeom>
          <a:blipFill>
            <a:blip r:embed="rId9"/>
            <a:stretch>
              <a:fillRect/>
            </a:stretch>
          </a:blipFill>
        </p:spPr>
      </p:sp>
      <p:grpSp>
        <p:nvGrpSpPr>
          <p:cNvPr id="33" name="Group 33"/>
          <p:cNvGrpSpPr>
            <a:grpSpLocks noChangeAspect="1"/>
          </p:cNvGrpSpPr>
          <p:nvPr/>
        </p:nvGrpSpPr>
        <p:grpSpPr>
          <a:xfrm>
            <a:off x="9440559" y="4064871"/>
            <a:ext cx="2864065" cy="3697146"/>
            <a:chOff x="0" y="0"/>
            <a:chExt cx="1934210" cy="2496820"/>
          </a:xfrm>
        </p:grpSpPr>
        <p:sp>
          <p:nvSpPr>
            <p:cNvPr id="34" name="Freeform 34"/>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35" name="Freeform 35"/>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36" name="Freeform 36"/>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FFFFFF"/>
            </a:solidFill>
          </p:spPr>
        </p:sp>
        <p:sp>
          <p:nvSpPr>
            <p:cNvPr id="37" name="Freeform 37"/>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38" name="Freeform 38"/>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0"/>
              <a:stretch>
                <a:fillRect l="-22924" r="-22924"/>
              </a:stretch>
            </a:blipFill>
          </p:spPr>
        </p:sp>
      </p:grpSp>
      <p:sp>
        <p:nvSpPr>
          <p:cNvPr id="39" name="Freeform 39"/>
          <p:cNvSpPr/>
          <p:nvPr/>
        </p:nvSpPr>
        <p:spPr>
          <a:xfrm>
            <a:off x="13019590" y="7544010"/>
            <a:ext cx="1489670" cy="294210"/>
          </a:xfrm>
          <a:custGeom>
            <a:avLst/>
            <a:gdLst/>
            <a:ahLst/>
            <a:cxnLst/>
            <a:rect l="l" t="t" r="r" b="b"/>
            <a:pathLst>
              <a:path w="1489670" h="294210">
                <a:moveTo>
                  <a:pt x="0" y="0"/>
                </a:moveTo>
                <a:lnTo>
                  <a:pt x="1489670" y="0"/>
                </a:lnTo>
                <a:lnTo>
                  <a:pt x="1489670" y="294210"/>
                </a:lnTo>
                <a:lnTo>
                  <a:pt x="0" y="294210"/>
                </a:lnTo>
                <a:lnTo>
                  <a:pt x="0" y="0"/>
                </a:lnTo>
                <a:close/>
              </a:path>
            </a:pathLst>
          </a:custGeom>
          <a:blipFill>
            <a:blip r:embed="rId11">
              <a:alphaModFix amt="37000"/>
            </a:blip>
            <a:stretch>
              <a:fillRect/>
            </a:stretch>
          </a:blipFill>
        </p:spPr>
      </p:sp>
      <p:grpSp>
        <p:nvGrpSpPr>
          <p:cNvPr id="40" name="Group 40"/>
          <p:cNvGrpSpPr>
            <a:grpSpLocks noChangeAspect="1"/>
          </p:cNvGrpSpPr>
          <p:nvPr/>
        </p:nvGrpSpPr>
        <p:grpSpPr>
          <a:xfrm rot="-865180">
            <a:off x="13030806" y="4532133"/>
            <a:ext cx="2315242" cy="2988685"/>
            <a:chOff x="0" y="0"/>
            <a:chExt cx="1934210" cy="2496820"/>
          </a:xfrm>
        </p:grpSpPr>
        <p:sp>
          <p:nvSpPr>
            <p:cNvPr id="41" name="Freeform 41"/>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42" name="Freeform 42"/>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43" name="Freeform 43"/>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44" name="Freeform 44"/>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45" name="Freeform 45"/>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2"/>
              <a:stretch>
                <a:fillRect l="-76550" r="-76550"/>
              </a:stretch>
            </a:blipFill>
          </p:spPr>
        </p:sp>
      </p:grpSp>
      <p:sp>
        <p:nvSpPr>
          <p:cNvPr id="9" name="Rectangle 8"/>
          <p:cNvSpPr/>
          <p:nvPr/>
        </p:nvSpPr>
        <p:spPr>
          <a:xfrm>
            <a:off x="1354598" y="3797451"/>
            <a:ext cx="6580007" cy="2308324"/>
          </a:xfrm>
          <a:prstGeom prst="rect">
            <a:avLst/>
          </a:prstGeom>
        </p:spPr>
        <p:txBody>
          <a:bodyPr wrap="none">
            <a:spAutoFit/>
          </a:bodyPr>
          <a:lstStyle/>
          <a:p>
            <a:pPr algn="ct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HOẠT ĐỘNG </a:t>
            </a:r>
            <a:r>
              <a:rPr lang="vi-VN" sz="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1</a:t>
            </a:r>
          </a:p>
          <a:p>
            <a:pPr algn="ctr"/>
            <a:r>
              <a:rPr lang="vi-VN" sz="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KHỞI </a:t>
            </a: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ĐỘNG </a:t>
            </a:r>
            <a:endParaRPr lang="en-GB"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5595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470636" y="1193664"/>
            <a:ext cx="13402976" cy="7571232"/>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3"/>
            <a:stretch>
              <a:fillRect/>
            </a:stretch>
          </a:blipFill>
        </p:spPr>
      </p:sp>
      <p:sp>
        <p:nvSpPr>
          <p:cNvPr id="10" name="Freeform 10"/>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4"/>
            <a:stretch>
              <a:fillRect/>
            </a:stretch>
          </a:blipFill>
        </p:spPr>
      </p:sp>
      <p:sp>
        <p:nvSpPr>
          <p:cNvPr id="11" name="Freeform 11"/>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5"/>
            <a:stretch>
              <a:fillRect/>
            </a:stretch>
          </a:blipFill>
        </p:spPr>
      </p:sp>
      <p:sp>
        <p:nvSpPr>
          <p:cNvPr id="25" name="Freeform 25"/>
          <p:cNvSpPr/>
          <p:nvPr/>
        </p:nvSpPr>
        <p:spPr>
          <a:xfrm rot="9075903" flipH="1">
            <a:off x="-261076" y="-1203929"/>
            <a:ext cx="1345069" cy="3988109"/>
          </a:xfrm>
          <a:custGeom>
            <a:avLst/>
            <a:gdLst/>
            <a:ahLst/>
            <a:cxnLst/>
            <a:rect l="l" t="t" r="r" b="b"/>
            <a:pathLst>
              <a:path w="1345069" h="3988109">
                <a:moveTo>
                  <a:pt x="1345069" y="0"/>
                </a:moveTo>
                <a:lnTo>
                  <a:pt x="0" y="0"/>
                </a:lnTo>
                <a:lnTo>
                  <a:pt x="0" y="3988109"/>
                </a:lnTo>
                <a:lnTo>
                  <a:pt x="1345069" y="3988109"/>
                </a:lnTo>
                <a:lnTo>
                  <a:pt x="1345069" y="0"/>
                </a:lnTo>
                <a:close/>
              </a:path>
            </a:pathLst>
          </a:custGeom>
          <a:blipFill>
            <a:blip r:embed="rId6"/>
            <a:stretch>
              <a:fillRect l="-9299" r="-9299"/>
            </a:stretch>
          </a:blipFill>
        </p:spPr>
      </p:sp>
      <p:sp>
        <p:nvSpPr>
          <p:cNvPr id="26" name="Freeform 26"/>
          <p:cNvSpPr/>
          <p:nvPr/>
        </p:nvSpPr>
        <p:spPr>
          <a:xfrm rot="5926341">
            <a:off x="-378129" y="-1471492"/>
            <a:ext cx="1579175" cy="3923415"/>
          </a:xfrm>
          <a:custGeom>
            <a:avLst/>
            <a:gdLst/>
            <a:ahLst/>
            <a:cxnLst/>
            <a:rect l="l" t="t" r="r" b="b"/>
            <a:pathLst>
              <a:path w="1579175" h="3923415">
                <a:moveTo>
                  <a:pt x="0" y="0"/>
                </a:moveTo>
                <a:lnTo>
                  <a:pt x="1579175" y="0"/>
                </a:lnTo>
                <a:lnTo>
                  <a:pt x="1579175" y="3923416"/>
                </a:lnTo>
                <a:lnTo>
                  <a:pt x="0" y="3923416"/>
                </a:lnTo>
                <a:lnTo>
                  <a:pt x="0" y="0"/>
                </a:lnTo>
                <a:close/>
              </a:path>
            </a:pathLst>
          </a:custGeom>
          <a:blipFill>
            <a:blip r:embed="rId7"/>
            <a:stretch>
              <a:fillRect/>
            </a:stretch>
          </a:blipFill>
        </p:spPr>
      </p:sp>
      <p:graphicFrame>
        <p:nvGraphicFramePr>
          <p:cNvPr id="34" name="Table 33"/>
          <p:cNvGraphicFramePr>
            <a:graphicFrameLocks noGrp="1"/>
          </p:cNvGraphicFramePr>
          <p:nvPr>
            <p:extLst>
              <p:ext uri="{D42A27DB-BD31-4B8C-83A1-F6EECF244321}">
                <p14:modId xmlns:p14="http://schemas.microsoft.com/office/powerpoint/2010/main" val="1701412297"/>
              </p:ext>
            </p:extLst>
          </p:nvPr>
        </p:nvGraphicFramePr>
        <p:xfrm>
          <a:off x="2470637" y="1193664"/>
          <a:ext cx="13402975" cy="7571232"/>
        </p:xfrm>
        <a:graphic>
          <a:graphicData uri="http://schemas.openxmlformats.org/drawingml/2006/table">
            <a:tbl>
              <a:tblPr firstRow="1" firstCol="1" bandRow="1"/>
              <a:tblGrid>
                <a:gridCol w="2890173"/>
                <a:gridCol w="3097390"/>
                <a:gridCol w="7415412"/>
              </a:tblGrid>
              <a:tr h="674881">
                <a:tc>
                  <a:txBody>
                    <a:bodyPr/>
                    <a:lstStyle/>
                    <a:p>
                      <a:pPr algn="ctr">
                        <a:lnSpc>
                          <a:spcPct val="115000"/>
                        </a:lnSpc>
                        <a:spcAft>
                          <a:spcPts val="0"/>
                        </a:spcAft>
                      </a:pPr>
                      <a:r>
                        <a:rPr lang="nl-NL" sz="3600" b="1" i="1">
                          <a:solidFill>
                            <a:srgbClr val="0D0D0D"/>
                          </a:solidFill>
                          <a:effectLst/>
                          <a:latin typeface="Times New Roman" panose="02020603050405020304" pitchFamily="18" charset="0"/>
                          <a:ea typeface="Calibri" panose="020F0502020204030204" pitchFamily="34" charset="0"/>
                        </a:rPr>
                        <a:t>Từ ngữ </a:t>
                      </a:r>
                      <a:endParaRPr lang="vi-VN" sz="3600" b="1" i="1"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pPr>
                      <a:r>
                        <a:rPr lang="nl-NL" sz="3600" b="1" i="1" smtClean="0">
                          <a:solidFill>
                            <a:srgbClr val="0D0D0D"/>
                          </a:solidFill>
                          <a:effectLst/>
                          <a:latin typeface="Times New Roman" panose="02020603050405020304" pitchFamily="18" charset="0"/>
                          <a:ea typeface="Calibri" panose="020F0502020204030204" pitchFamily="34" charset="0"/>
                        </a:rPr>
                        <a:t>in </a:t>
                      </a:r>
                      <a:r>
                        <a:rPr lang="nl-NL" sz="3600" b="1" i="1">
                          <a:solidFill>
                            <a:srgbClr val="0D0D0D"/>
                          </a:solidFill>
                          <a:effectLst/>
                          <a:latin typeface="Times New Roman" panose="02020603050405020304" pitchFamily="18" charset="0"/>
                          <a:ea typeface="Calibri" panose="020F0502020204030204" pitchFamily="34" charset="0"/>
                        </a:rPr>
                        <a:t>đậm</a:t>
                      </a:r>
                      <a:endParaRPr lang="en-GB" sz="3600" b="1" i="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3600" b="1" i="1">
                          <a:solidFill>
                            <a:srgbClr val="0D0D0D"/>
                          </a:solidFill>
                          <a:effectLst/>
                          <a:latin typeface="Times New Roman" panose="02020603050405020304" pitchFamily="18" charset="0"/>
                          <a:ea typeface="Calibri" panose="020F0502020204030204" pitchFamily="34" charset="0"/>
                        </a:rPr>
                        <a:t>Từ thay thế</a:t>
                      </a:r>
                      <a:endParaRPr lang="en-GB" sz="3600" b="1" i="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3600" b="1" i="1">
                          <a:solidFill>
                            <a:srgbClr val="0D0D0D"/>
                          </a:solidFill>
                          <a:effectLst/>
                          <a:latin typeface="Times New Roman" panose="02020603050405020304" pitchFamily="18" charset="0"/>
                          <a:ea typeface="Calibri" panose="020F0502020204030204" pitchFamily="34" charset="0"/>
                        </a:rPr>
                        <a:t>Giá trị biểu đạt của từ in đậm </a:t>
                      </a:r>
                      <a:endParaRPr lang="vi-VN" sz="3600" b="1" i="1"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pPr>
                      <a:r>
                        <a:rPr lang="nl-NL" sz="3600" b="1" i="1" smtClean="0">
                          <a:solidFill>
                            <a:srgbClr val="0D0D0D"/>
                          </a:solidFill>
                          <a:effectLst/>
                          <a:latin typeface="Times New Roman" panose="02020603050405020304" pitchFamily="18" charset="0"/>
                          <a:ea typeface="Calibri" panose="020F0502020204030204" pitchFamily="34" charset="0"/>
                        </a:rPr>
                        <a:t>được </a:t>
                      </a:r>
                      <a:r>
                        <a:rPr lang="nl-NL" sz="3600" b="1" i="1">
                          <a:solidFill>
                            <a:srgbClr val="0D0D0D"/>
                          </a:solidFill>
                          <a:effectLst/>
                          <a:latin typeface="Times New Roman" panose="02020603050405020304" pitchFamily="18" charset="0"/>
                          <a:ea typeface="Calibri" panose="020F0502020204030204" pitchFamily="34" charset="0"/>
                        </a:rPr>
                        <a:t>sử dụng</a:t>
                      </a:r>
                      <a:endParaRPr lang="en-GB" sz="3600" b="1" i="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6725">
                <a:tc>
                  <a:txBody>
                    <a:bodyPr/>
                    <a:lstStyle/>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a. </a:t>
                      </a:r>
                      <a:r>
                        <a:rPr lang="nl-NL" sz="3600" b="1" i="1">
                          <a:solidFill>
                            <a:srgbClr val="0D0D0D"/>
                          </a:solidFill>
                          <a:effectLst/>
                          <a:latin typeface="Times New Roman" panose="02020603050405020304" pitchFamily="18" charset="0"/>
                          <a:ea typeface="Calibri" panose="020F0502020204030204" pitchFamily="34" charset="0"/>
                        </a:rPr>
                        <a:t>lộng gió</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   </a:t>
                      </a:r>
                      <a:r>
                        <a:rPr lang="nl-NL" sz="3600" b="1" i="1">
                          <a:solidFill>
                            <a:srgbClr val="0D0D0D"/>
                          </a:solidFill>
                          <a:effectLst/>
                          <a:latin typeface="Times New Roman" panose="02020603050405020304" pitchFamily="18" charset="0"/>
                          <a:ea typeface="Calibri" panose="020F0502020204030204" pitchFamily="34" charset="0"/>
                        </a:rPr>
                        <a:t>ào ào</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nSpc>
                          <a:spcPct val="115000"/>
                        </a:lnSpc>
                        <a:spcAft>
                          <a:spcPts val="0"/>
                        </a:spcAft>
                      </a:pPr>
                      <a:r>
                        <a:rPr lang="nl-NL" sz="3600" i="1">
                          <a:effectLst/>
                          <a:latin typeface="Times New Roman" panose="02020603050405020304" pitchFamily="18" charset="0"/>
                          <a:ea typeface="Times New Roman" panose="02020603050405020304" pitchFamily="18" charset="0"/>
                        </a:rPr>
                        <a:t>- </a:t>
                      </a:r>
                      <a:r>
                        <a:rPr lang="vi-VN" sz="3600" i="1" smtClean="0">
                          <a:effectLst/>
                          <a:latin typeface="Times New Roman" panose="02020603050405020304" pitchFamily="18" charset="0"/>
                          <a:ea typeface="Times New Roman" panose="02020603050405020304" pitchFamily="18" charset="0"/>
                        </a:rPr>
                        <a:t>G</a:t>
                      </a:r>
                      <a:r>
                        <a:rPr lang="nl-NL" sz="3600" i="1" smtClean="0">
                          <a:effectLst/>
                          <a:latin typeface="Times New Roman" panose="02020603050405020304" pitchFamily="18" charset="0"/>
                          <a:ea typeface="Times New Roman" panose="02020603050405020304" pitchFamily="18" charset="0"/>
                        </a:rPr>
                        <a:t>ió </a:t>
                      </a:r>
                      <a:r>
                        <a:rPr lang="nl-NL" sz="3600" i="1">
                          <a:effectLst/>
                          <a:latin typeface="Times New Roman" panose="02020603050405020304" pitchFamily="18" charset="0"/>
                          <a:ea typeface="Times New Roman" panose="02020603050405020304" pitchFamily="18" charset="0"/>
                        </a:rPr>
                        <a:t>lộng, gió mạnh</a:t>
                      </a:r>
                      <a:endParaRPr lang="en-GB" sz="360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nl-NL" sz="3600" i="1">
                          <a:effectLst/>
                          <a:latin typeface="Times New Roman" panose="02020603050405020304" pitchFamily="18" charset="0"/>
                          <a:ea typeface="Calibri" panose="020F0502020204030204" pitchFamily="34" charset="0"/>
                        </a:rPr>
                        <a:t>- </a:t>
                      </a:r>
                      <a:r>
                        <a:rPr lang="vi-VN" sz="3600" i="1" smtClean="0">
                          <a:effectLst/>
                          <a:latin typeface="Times New Roman" panose="02020603050405020304" pitchFamily="18" charset="0"/>
                          <a:ea typeface="Calibri" panose="020F0502020204030204" pitchFamily="34" charset="0"/>
                        </a:rPr>
                        <a:t>R</a:t>
                      </a:r>
                      <a:r>
                        <a:rPr lang="nl-NL" sz="3600" i="1" smtClean="0">
                          <a:effectLst/>
                          <a:latin typeface="Times New Roman" panose="02020603050405020304" pitchFamily="18" charset="0"/>
                          <a:ea typeface="Calibri" panose="020F0502020204030204" pitchFamily="34" charset="0"/>
                        </a:rPr>
                        <a:t>ào </a:t>
                      </a:r>
                      <a:r>
                        <a:rPr lang="nl-NL" sz="3600" i="1">
                          <a:effectLst/>
                          <a:latin typeface="Times New Roman" panose="02020603050405020304" pitchFamily="18" charset="0"/>
                          <a:ea typeface="Calibri" panose="020F0502020204030204" pitchFamily="34" charset="0"/>
                        </a:rPr>
                        <a:t>rào</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15000"/>
                        </a:lnSpc>
                        <a:spcAft>
                          <a:spcPts val="0"/>
                        </a:spcAft>
                        <a:tabLst>
                          <a:tab pos="152400" algn="l"/>
                        </a:tabLst>
                      </a:pPr>
                      <a:r>
                        <a:rPr lang="nl-NL" sz="3600" b="1" i="1">
                          <a:solidFill>
                            <a:srgbClr val="0D0D0D"/>
                          </a:solidFill>
                          <a:effectLst/>
                          <a:latin typeface="Times New Roman" panose="02020603050405020304" pitchFamily="18" charset="0"/>
                          <a:ea typeface="Times New Roman" panose="02020603050405020304" pitchFamily="18" charset="0"/>
                        </a:rPr>
                        <a:t>- </a:t>
                      </a:r>
                      <a:r>
                        <a:rPr lang="vi-VN" sz="3600" b="1" i="1" smtClean="0">
                          <a:solidFill>
                            <a:srgbClr val="0D0D0D"/>
                          </a:solidFill>
                          <a:effectLst/>
                          <a:latin typeface="Times New Roman" panose="02020603050405020304" pitchFamily="18" charset="0"/>
                          <a:ea typeface="Times New Roman" panose="02020603050405020304" pitchFamily="18" charset="0"/>
                        </a:rPr>
                        <a:t>L</a:t>
                      </a:r>
                      <a:r>
                        <a:rPr lang="nl-NL" sz="3600" b="1" i="1" smtClean="0">
                          <a:solidFill>
                            <a:srgbClr val="0D0D0D"/>
                          </a:solidFill>
                          <a:effectLst/>
                          <a:latin typeface="Times New Roman" panose="02020603050405020304" pitchFamily="18" charset="0"/>
                          <a:ea typeface="Times New Roman" panose="02020603050405020304" pitchFamily="18" charset="0"/>
                        </a:rPr>
                        <a:t>ộng </a:t>
                      </a:r>
                      <a:r>
                        <a:rPr lang="nl-NL" sz="3600" b="1" i="1">
                          <a:solidFill>
                            <a:srgbClr val="0D0D0D"/>
                          </a:solidFill>
                          <a:effectLst/>
                          <a:latin typeface="Times New Roman" panose="02020603050405020304" pitchFamily="18" charset="0"/>
                          <a:ea typeface="Times New Roman" panose="02020603050405020304" pitchFamily="18" charset="0"/>
                        </a:rPr>
                        <a:t>gió: </a:t>
                      </a:r>
                      <a:r>
                        <a:rPr lang="nl-NL" sz="3600">
                          <a:effectLst/>
                          <a:latin typeface="Times New Roman" panose="02020603050405020304" pitchFamily="18" charset="0"/>
                          <a:ea typeface="Times New Roman" panose="02020603050405020304" pitchFamily="18" charset="0"/>
                        </a:rPr>
                        <a:t>Miêu tả gió thổi mạnh do ở trên cao hoặc nơi trống trải; giúp người đọc cảm nhận được không gian cao rộng, khoáng đạt của rừng Trường Sơn.</a:t>
                      </a:r>
                      <a:endParaRPr lang="en-GB" sz="360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nl-NL" sz="3600" b="1">
                          <a:solidFill>
                            <a:srgbClr val="0D0D0D"/>
                          </a:solidFill>
                          <a:effectLst/>
                          <a:latin typeface="Times New Roman" panose="02020603050405020304" pitchFamily="18" charset="0"/>
                          <a:ea typeface="Calibri" panose="020F0502020204030204" pitchFamily="34" charset="0"/>
                        </a:rPr>
                        <a:t>- </a:t>
                      </a:r>
                      <a:r>
                        <a:rPr lang="vi-VN" sz="3600" b="1" i="1">
                          <a:solidFill>
                            <a:srgbClr val="0D0D0D"/>
                          </a:solidFill>
                          <a:effectLst/>
                          <a:latin typeface="Times New Roman" panose="02020603050405020304" pitchFamily="18" charset="0"/>
                          <a:ea typeface="Calibri" panose="020F0502020204030204" pitchFamily="34" charset="0"/>
                        </a:rPr>
                        <a:t>À</a:t>
                      </a:r>
                      <a:r>
                        <a:rPr lang="nl-NL" sz="3600" b="1" i="1" smtClean="0">
                          <a:solidFill>
                            <a:srgbClr val="0D0D0D"/>
                          </a:solidFill>
                          <a:effectLst/>
                          <a:latin typeface="Times New Roman" panose="02020603050405020304" pitchFamily="18" charset="0"/>
                          <a:ea typeface="Calibri" panose="020F0502020204030204" pitchFamily="34" charset="0"/>
                        </a:rPr>
                        <a:t>o </a:t>
                      </a:r>
                      <a:r>
                        <a:rPr lang="nl-NL" sz="3600" b="1" i="1">
                          <a:solidFill>
                            <a:srgbClr val="0D0D0D"/>
                          </a:solidFill>
                          <a:effectLst/>
                          <a:latin typeface="Times New Roman" panose="02020603050405020304" pitchFamily="18" charset="0"/>
                          <a:ea typeface="Calibri" panose="020F0502020204030204" pitchFamily="34" charset="0"/>
                        </a:rPr>
                        <a:t>ào: </a:t>
                      </a:r>
                      <a:r>
                        <a:rPr lang="nl-NL" sz="3600">
                          <a:effectLst/>
                          <a:latin typeface="Times New Roman" panose="02020603050405020304" pitchFamily="18" charset="0"/>
                          <a:ea typeface="Calibri" panose="020F0502020204030204" pitchFamily="34" charset="0"/>
                        </a:rPr>
                        <a:t>Vừa gợi hình vừa gợi thanh: miêu tả được tiếng gió thổi mạnh trong rừng lá; đồng thời gợi hình ảnh lá rụng nhiều, nhanh như thác đổ, cộng hưởng với không khí hành quân hối hả.</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28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590800" y="1028700"/>
            <a:ext cx="12936828" cy="7635557"/>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3"/>
            <a:stretch>
              <a:fillRect/>
            </a:stretch>
          </a:blipFill>
        </p:spPr>
      </p:sp>
      <p:sp>
        <p:nvSpPr>
          <p:cNvPr id="10" name="Freeform 10"/>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4"/>
            <a:stretch>
              <a:fillRect/>
            </a:stretch>
          </a:blipFill>
        </p:spPr>
      </p:sp>
      <p:sp>
        <p:nvSpPr>
          <p:cNvPr id="11" name="Freeform 11"/>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5"/>
            <a:stretch>
              <a:fillRect/>
            </a:stretch>
          </a:blipFill>
        </p:spPr>
      </p:sp>
      <p:sp>
        <p:nvSpPr>
          <p:cNvPr id="25" name="Freeform 25"/>
          <p:cNvSpPr/>
          <p:nvPr/>
        </p:nvSpPr>
        <p:spPr>
          <a:xfrm rot="9075903" flipH="1">
            <a:off x="-261076" y="-1203929"/>
            <a:ext cx="1345069" cy="3988109"/>
          </a:xfrm>
          <a:custGeom>
            <a:avLst/>
            <a:gdLst/>
            <a:ahLst/>
            <a:cxnLst/>
            <a:rect l="l" t="t" r="r" b="b"/>
            <a:pathLst>
              <a:path w="1345069" h="3988109">
                <a:moveTo>
                  <a:pt x="1345069" y="0"/>
                </a:moveTo>
                <a:lnTo>
                  <a:pt x="0" y="0"/>
                </a:lnTo>
                <a:lnTo>
                  <a:pt x="0" y="3988109"/>
                </a:lnTo>
                <a:lnTo>
                  <a:pt x="1345069" y="3988109"/>
                </a:lnTo>
                <a:lnTo>
                  <a:pt x="1345069" y="0"/>
                </a:lnTo>
                <a:close/>
              </a:path>
            </a:pathLst>
          </a:custGeom>
          <a:blipFill>
            <a:blip r:embed="rId6"/>
            <a:stretch>
              <a:fillRect l="-9299" r="-9299"/>
            </a:stretch>
          </a:blipFill>
        </p:spPr>
      </p:sp>
      <p:sp>
        <p:nvSpPr>
          <p:cNvPr id="26" name="Freeform 26"/>
          <p:cNvSpPr/>
          <p:nvPr/>
        </p:nvSpPr>
        <p:spPr>
          <a:xfrm rot="5926341">
            <a:off x="-378129" y="-1471492"/>
            <a:ext cx="1579175" cy="3923415"/>
          </a:xfrm>
          <a:custGeom>
            <a:avLst/>
            <a:gdLst/>
            <a:ahLst/>
            <a:cxnLst/>
            <a:rect l="l" t="t" r="r" b="b"/>
            <a:pathLst>
              <a:path w="1579175" h="3923415">
                <a:moveTo>
                  <a:pt x="0" y="0"/>
                </a:moveTo>
                <a:lnTo>
                  <a:pt x="1579175" y="0"/>
                </a:lnTo>
                <a:lnTo>
                  <a:pt x="1579175" y="3923416"/>
                </a:lnTo>
                <a:lnTo>
                  <a:pt x="0" y="3923416"/>
                </a:lnTo>
                <a:lnTo>
                  <a:pt x="0" y="0"/>
                </a:lnTo>
                <a:close/>
              </a:path>
            </a:pathLst>
          </a:custGeom>
          <a:blipFill>
            <a:blip r:embed="rId7"/>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503213118"/>
              </p:ext>
            </p:extLst>
          </p:nvPr>
        </p:nvGraphicFramePr>
        <p:xfrm>
          <a:off x="2590800" y="1093025"/>
          <a:ext cx="12936828" cy="7571232"/>
        </p:xfrm>
        <a:graphic>
          <a:graphicData uri="http://schemas.openxmlformats.org/drawingml/2006/table">
            <a:tbl>
              <a:tblPr firstRow="1" firstCol="1" bandRow="1"/>
              <a:tblGrid>
                <a:gridCol w="2789655"/>
                <a:gridCol w="3550645"/>
                <a:gridCol w="6596528"/>
              </a:tblGrid>
              <a:tr h="362310">
                <a:tc>
                  <a:txBody>
                    <a:bodyPr/>
                    <a:lstStyle/>
                    <a:p>
                      <a:pPr algn="ctr">
                        <a:lnSpc>
                          <a:spcPct val="115000"/>
                        </a:lnSpc>
                        <a:spcAft>
                          <a:spcPts val="0"/>
                        </a:spcAft>
                      </a:pPr>
                      <a:r>
                        <a:rPr lang="nl-NL" sz="3600" b="1" i="1">
                          <a:solidFill>
                            <a:srgbClr val="0D0D0D"/>
                          </a:solidFill>
                          <a:effectLst/>
                          <a:latin typeface="Times New Roman" panose="02020603050405020304" pitchFamily="18" charset="0"/>
                          <a:ea typeface="Calibri" panose="020F0502020204030204" pitchFamily="34" charset="0"/>
                        </a:rPr>
                        <a:t>Từ ngữ in đậm</a:t>
                      </a:r>
                      <a:endParaRPr lang="en-GB" sz="4000" b="1" i="1">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3600" b="1" i="1">
                          <a:solidFill>
                            <a:srgbClr val="0D0D0D"/>
                          </a:solidFill>
                          <a:effectLst/>
                          <a:latin typeface="Times New Roman" panose="02020603050405020304" pitchFamily="18" charset="0"/>
                          <a:ea typeface="Calibri" panose="020F0502020204030204" pitchFamily="34" charset="0"/>
                        </a:rPr>
                        <a:t>Từ thay thế</a:t>
                      </a:r>
                      <a:endParaRPr lang="en-GB" sz="4000" b="1" i="1">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3600" b="1" i="1">
                          <a:solidFill>
                            <a:srgbClr val="0D0D0D"/>
                          </a:solidFill>
                          <a:effectLst/>
                          <a:latin typeface="Times New Roman" panose="02020603050405020304" pitchFamily="18" charset="0"/>
                          <a:ea typeface="Calibri" panose="020F0502020204030204" pitchFamily="34" charset="0"/>
                        </a:rPr>
                        <a:t>Giá trị biểu đạt của từ in đậm được sử dụng</a:t>
                      </a:r>
                      <a:endParaRPr lang="en-GB" sz="4000" b="1" i="1">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2704">
                <a:tc>
                  <a:txBody>
                    <a:bodyPr/>
                    <a:lstStyle/>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b. </a:t>
                      </a:r>
                      <a:r>
                        <a:rPr lang="vi-VN" sz="3600" b="1" i="1">
                          <a:solidFill>
                            <a:srgbClr val="0D0D0D"/>
                          </a:solidFill>
                          <a:effectLst/>
                          <a:latin typeface="Times New Roman" panose="02020603050405020304" pitchFamily="18" charset="0"/>
                          <a:ea typeface="Calibri" panose="020F0502020204030204" pitchFamily="34" charset="0"/>
                        </a:rPr>
                        <a:t>V</a:t>
                      </a:r>
                      <a:r>
                        <a:rPr lang="nl-NL" sz="3600" b="1" i="1" smtClean="0">
                          <a:solidFill>
                            <a:srgbClr val="0D0D0D"/>
                          </a:solidFill>
                          <a:effectLst/>
                          <a:latin typeface="Times New Roman" panose="02020603050405020304" pitchFamily="18" charset="0"/>
                          <a:ea typeface="Calibri" panose="020F0502020204030204" pitchFamily="34" charset="0"/>
                        </a:rPr>
                        <a:t>ội </a:t>
                      </a:r>
                      <a:r>
                        <a:rPr lang="nl-NL" sz="3600" b="1" i="1">
                          <a:solidFill>
                            <a:srgbClr val="0D0D0D"/>
                          </a:solidFill>
                          <a:effectLst/>
                          <a:latin typeface="Times New Roman" panose="02020603050405020304" pitchFamily="18" charset="0"/>
                          <a:ea typeface="Calibri" panose="020F0502020204030204" pitchFamily="34" charset="0"/>
                        </a:rPr>
                        <a:t>vã</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i="1">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a:solidFill>
                            <a:srgbClr val="0D0D0D"/>
                          </a:solidFill>
                          <a:effectLst/>
                          <a:latin typeface="Times New Roman" panose="02020603050405020304" pitchFamily="18" charset="0"/>
                          <a:ea typeface="Calibri" panose="020F0502020204030204" pitchFamily="34" charset="0"/>
                        </a:rPr>
                        <a:t>    </a:t>
                      </a:r>
                      <a:r>
                        <a:rPr lang="vi-VN" sz="3600" b="1" i="1">
                          <a:solidFill>
                            <a:srgbClr val="0D0D0D"/>
                          </a:solidFill>
                          <a:effectLst/>
                          <a:latin typeface="Times New Roman" panose="02020603050405020304" pitchFamily="18" charset="0"/>
                          <a:ea typeface="Calibri" panose="020F0502020204030204" pitchFamily="34" charset="0"/>
                        </a:rPr>
                        <a:t>N</a:t>
                      </a:r>
                      <a:r>
                        <a:rPr lang="nl-NL" sz="3600" b="1" i="1" smtClean="0">
                          <a:solidFill>
                            <a:srgbClr val="0D0D0D"/>
                          </a:solidFill>
                          <a:effectLst/>
                          <a:latin typeface="Times New Roman" panose="02020603050405020304" pitchFamily="18" charset="0"/>
                          <a:ea typeface="Calibri" panose="020F0502020204030204" pitchFamily="34" charset="0"/>
                        </a:rPr>
                        <a:t>hòa</a:t>
                      </a:r>
                      <a:endParaRPr lang="en-GB" sz="40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0" indent="-571500" algn="just">
                        <a:lnSpc>
                          <a:spcPct val="115000"/>
                        </a:lnSpc>
                        <a:spcAft>
                          <a:spcPts val="0"/>
                        </a:spcAft>
                        <a:buFontTx/>
                        <a:buChar char="-"/>
                      </a:pPr>
                      <a:r>
                        <a:rPr lang="vi-VN" sz="3600" i="1" smtClean="0">
                          <a:effectLst/>
                          <a:latin typeface="Times New Roman" panose="02020603050405020304" pitchFamily="18" charset="0"/>
                          <a:ea typeface="Calibri" panose="020F0502020204030204" pitchFamily="34" charset="0"/>
                        </a:rPr>
                        <a:t>H</a:t>
                      </a:r>
                      <a:r>
                        <a:rPr lang="nl-NL" sz="3600" i="1" smtClean="0">
                          <a:effectLst/>
                          <a:latin typeface="Times New Roman" panose="02020603050405020304" pitchFamily="18" charset="0"/>
                          <a:ea typeface="Calibri" panose="020F0502020204030204" pitchFamily="34" charset="0"/>
                        </a:rPr>
                        <a:t>ối </a:t>
                      </a:r>
                      <a:r>
                        <a:rPr lang="nl-NL" sz="3600" i="1">
                          <a:effectLst/>
                          <a:latin typeface="Times New Roman" panose="02020603050405020304" pitchFamily="18" charset="0"/>
                          <a:ea typeface="Calibri" panose="020F0502020204030204" pitchFamily="34" charset="0"/>
                        </a:rPr>
                        <a:t>hả,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i="1">
                          <a:effectLst/>
                          <a:latin typeface="Times New Roman" panose="02020603050405020304" pitchFamily="18" charset="0"/>
                          <a:ea typeface="Calibri" panose="020F0502020204030204" pitchFamily="34" charset="0"/>
                        </a:rPr>
                        <a:t>khẩn trương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i="1">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nl-NL" sz="3600" i="1">
                          <a:effectLst/>
                          <a:latin typeface="Times New Roman" panose="02020603050405020304" pitchFamily="18" charset="0"/>
                          <a:ea typeface="Calibri" panose="020F0502020204030204" pitchFamily="34" charset="0"/>
                        </a:rPr>
                        <a:t>- </a:t>
                      </a:r>
                      <a:r>
                        <a:rPr lang="nl-NL" sz="3600" i="1" smtClean="0">
                          <a:effectLst/>
                          <a:latin typeface="Times New Roman" panose="02020603050405020304" pitchFamily="18" charset="0"/>
                          <a:ea typeface="Calibri" panose="020F0502020204030204" pitchFamily="34" charset="0"/>
                        </a:rPr>
                        <a:t>Nhoè</a:t>
                      </a:r>
                      <a:endParaRPr lang="en-GB" sz="40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15000"/>
                        </a:lnSpc>
                        <a:spcAft>
                          <a:spcPts val="0"/>
                        </a:spcAft>
                        <a:tabLst>
                          <a:tab pos="168910" algn="l"/>
                        </a:tabLst>
                      </a:pPr>
                      <a:r>
                        <a:rPr lang="nl-NL" sz="3600" b="1">
                          <a:solidFill>
                            <a:srgbClr val="0D0D0D"/>
                          </a:solidFill>
                          <a:effectLst/>
                          <a:latin typeface="Times New Roman" panose="02020603050405020304" pitchFamily="18" charset="0"/>
                          <a:ea typeface="Times New Roman" panose="02020603050405020304" pitchFamily="18" charset="0"/>
                        </a:rPr>
                        <a:t>- </a:t>
                      </a:r>
                      <a:r>
                        <a:rPr lang="vi-VN" sz="3600" b="1" i="1">
                          <a:solidFill>
                            <a:srgbClr val="0D0D0D"/>
                          </a:solidFill>
                          <a:effectLst/>
                          <a:latin typeface="Times New Roman" panose="02020603050405020304" pitchFamily="18" charset="0"/>
                          <a:ea typeface="Times New Roman" panose="02020603050405020304" pitchFamily="18" charset="0"/>
                        </a:rPr>
                        <a:t>V</a:t>
                      </a:r>
                      <a:r>
                        <a:rPr lang="nl-NL" sz="3600" b="1" i="1" smtClean="0">
                          <a:solidFill>
                            <a:srgbClr val="0D0D0D"/>
                          </a:solidFill>
                          <a:effectLst/>
                          <a:latin typeface="Times New Roman" panose="02020603050405020304" pitchFamily="18" charset="0"/>
                          <a:ea typeface="Times New Roman" panose="02020603050405020304" pitchFamily="18" charset="0"/>
                        </a:rPr>
                        <a:t>ội </a:t>
                      </a:r>
                      <a:r>
                        <a:rPr lang="nl-NL" sz="3600" b="1" i="1">
                          <a:solidFill>
                            <a:srgbClr val="0D0D0D"/>
                          </a:solidFill>
                          <a:effectLst/>
                          <a:latin typeface="Times New Roman" panose="02020603050405020304" pitchFamily="18" charset="0"/>
                          <a:ea typeface="Times New Roman" panose="02020603050405020304" pitchFamily="18" charset="0"/>
                        </a:rPr>
                        <a:t>vã:</a:t>
                      </a:r>
                      <a:r>
                        <a:rPr lang="nl-NL" sz="3600" b="1">
                          <a:solidFill>
                            <a:srgbClr val="0D0D0D"/>
                          </a:solidFill>
                          <a:effectLst/>
                          <a:latin typeface="Times New Roman" panose="02020603050405020304" pitchFamily="18" charset="0"/>
                          <a:ea typeface="Times New Roman" panose="02020603050405020304" pitchFamily="18" charset="0"/>
                        </a:rPr>
                        <a:t> </a:t>
                      </a:r>
                      <a:r>
                        <a:rPr lang="nl-NL" sz="3600">
                          <a:effectLst/>
                          <a:latin typeface="Times New Roman" panose="02020603050405020304" pitchFamily="18" charset="0"/>
                          <a:ea typeface="Times New Roman" panose="02020603050405020304" pitchFamily="18" charset="0"/>
                        </a:rPr>
                        <a:t>Gợi hình ảnh đoàn quân hành quân gấp gáp, tranh thủ từng giây phút cho kịp chiến dịch, với tâm trạng có phần căng thẳng, lo âu trước một sự kiện trọng đại.</a:t>
                      </a:r>
                      <a:endParaRPr lang="en-GB" sz="3600">
                        <a:effectLst/>
                        <a:latin typeface="Times New Roman" panose="02020603050405020304" pitchFamily="18" charset="0"/>
                        <a:ea typeface="Times New Roman" panose="02020603050405020304" pitchFamily="18" charset="0"/>
                      </a:endParaRPr>
                    </a:p>
                    <a:p>
                      <a:pPr indent="254000" algn="just">
                        <a:lnSpc>
                          <a:spcPct val="115000"/>
                        </a:lnSpc>
                        <a:spcAft>
                          <a:spcPts val="0"/>
                        </a:spcAft>
                        <a:tabLst>
                          <a:tab pos="168910" algn="l"/>
                        </a:tabLst>
                      </a:pPr>
                      <a:r>
                        <a:rPr lang="nl-NL" sz="3600">
                          <a:effectLst/>
                          <a:latin typeface="Times New Roman" panose="02020603050405020304" pitchFamily="18" charset="0"/>
                          <a:ea typeface="Times New Roman" panose="02020603050405020304" pitchFamily="18" charset="0"/>
                        </a:rPr>
                        <a:t>- </a:t>
                      </a:r>
                      <a:r>
                        <a:rPr lang="vi-VN" sz="3600" b="1" i="1">
                          <a:effectLst/>
                          <a:latin typeface="Times New Roman" panose="02020603050405020304" pitchFamily="18" charset="0"/>
                          <a:ea typeface="Times New Roman" panose="02020603050405020304" pitchFamily="18" charset="0"/>
                        </a:rPr>
                        <a:t>N</a:t>
                      </a:r>
                      <a:r>
                        <a:rPr lang="nl-NL" sz="3600" b="1" i="1" smtClean="0">
                          <a:effectLst/>
                          <a:latin typeface="Times New Roman" panose="02020603050405020304" pitchFamily="18" charset="0"/>
                          <a:ea typeface="Times New Roman" panose="02020603050405020304" pitchFamily="18" charset="0"/>
                        </a:rPr>
                        <a:t>hòa</a:t>
                      </a:r>
                      <a:r>
                        <a:rPr lang="nl-NL" sz="3600" b="1" i="1">
                          <a:effectLst/>
                          <a:latin typeface="Times New Roman" panose="02020603050405020304" pitchFamily="18" charset="0"/>
                          <a:ea typeface="Times New Roman" panose="02020603050405020304" pitchFamily="18" charset="0"/>
                        </a:rPr>
                        <a:t>:</a:t>
                      </a:r>
                      <a:r>
                        <a:rPr lang="nl-NL" sz="3600">
                          <a:effectLst/>
                          <a:latin typeface="Times New Roman" panose="02020603050405020304" pitchFamily="18" charset="0"/>
                          <a:ea typeface="Times New Roman" panose="02020603050405020304" pitchFamily="18" charset="0"/>
                        </a:rPr>
                        <a:t> Tái hiện không gian Trường Sơn: bụi cuốn dày đặc hoà vào bầu trời đầy khói lửa, làm nổi bật tính chất khốc liệt của chiến tranh.</a:t>
                      </a:r>
                      <a:endParaRPr lang="en-GB" sz="3600">
                        <a:effectLst/>
                        <a:latin typeface="Times New Roman" panose="02020603050405020304" pitchFamily="18" charset="0"/>
                        <a:ea typeface="Times New Roman" panose="02020603050405020304" pitchFamily="18"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1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205804" y="1569745"/>
            <a:ext cx="12948596" cy="4595534"/>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3"/>
            <a:stretch>
              <a:fillRect/>
            </a:stretch>
          </a:blipFill>
        </p:spPr>
      </p:sp>
      <p:sp>
        <p:nvSpPr>
          <p:cNvPr id="10" name="Freeform 10"/>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4"/>
            <a:stretch>
              <a:fillRect/>
            </a:stretch>
          </a:blipFill>
        </p:spPr>
      </p:sp>
      <p:sp>
        <p:nvSpPr>
          <p:cNvPr id="11" name="Freeform 11"/>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5"/>
            <a:stretch>
              <a:fillRect/>
            </a:stretch>
          </a:blipFill>
        </p:spPr>
      </p:sp>
      <p:sp>
        <p:nvSpPr>
          <p:cNvPr id="25" name="Freeform 25"/>
          <p:cNvSpPr/>
          <p:nvPr/>
        </p:nvSpPr>
        <p:spPr>
          <a:xfrm rot="9075903" flipH="1">
            <a:off x="-261076" y="-1203929"/>
            <a:ext cx="1345069" cy="3988109"/>
          </a:xfrm>
          <a:custGeom>
            <a:avLst/>
            <a:gdLst/>
            <a:ahLst/>
            <a:cxnLst/>
            <a:rect l="l" t="t" r="r" b="b"/>
            <a:pathLst>
              <a:path w="1345069" h="3988109">
                <a:moveTo>
                  <a:pt x="1345069" y="0"/>
                </a:moveTo>
                <a:lnTo>
                  <a:pt x="0" y="0"/>
                </a:lnTo>
                <a:lnTo>
                  <a:pt x="0" y="3988109"/>
                </a:lnTo>
                <a:lnTo>
                  <a:pt x="1345069" y="3988109"/>
                </a:lnTo>
                <a:lnTo>
                  <a:pt x="1345069" y="0"/>
                </a:lnTo>
                <a:close/>
              </a:path>
            </a:pathLst>
          </a:custGeom>
          <a:blipFill>
            <a:blip r:embed="rId6"/>
            <a:stretch>
              <a:fillRect l="-9299" r="-9299"/>
            </a:stretch>
          </a:blipFill>
        </p:spPr>
      </p:sp>
      <p:sp>
        <p:nvSpPr>
          <p:cNvPr id="26" name="Freeform 26"/>
          <p:cNvSpPr/>
          <p:nvPr/>
        </p:nvSpPr>
        <p:spPr>
          <a:xfrm rot="5926341">
            <a:off x="-378129" y="-1471492"/>
            <a:ext cx="1579175" cy="3923415"/>
          </a:xfrm>
          <a:custGeom>
            <a:avLst/>
            <a:gdLst/>
            <a:ahLst/>
            <a:cxnLst/>
            <a:rect l="l" t="t" r="r" b="b"/>
            <a:pathLst>
              <a:path w="1579175" h="3923415">
                <a:moveTo>
                  <a:pt x="0" y="0"/>
                </a:moveTo>
                <a:lnTo>
                  <a:pt x="1579175" y="0"/>
                </a:lnTo>
                <a:lnTo>
                  <a:pt x="1579175" y="3923416"/>
                </a:lnTo>
                <a:lnTo>
                  <a:pt x="0" y="3923416"/>
                </a:lnTo>
                <a:lnTo>
                  <a:pt x="0" y="0"/>
                </a:lnTo>
                <a:close/>
              </a:path>
            </a:pathLst>
          </a:custGeom>
          <a:blipFill>
            <a:blip r:embed="rId7"/>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3161884680"/>
              </p:ext>
            </p:extLst>
          </p:nvPr>
        </p:nvGraphicFramePr>
        <p:xfrm>
          <a:off x="3205804" y="1600200"/>
          <a:ext cx="12948596" cy="4626864"/>
        </p:xfrm>
        <a:graphic>
          <a:graphicData uri="http://schemas.openxmlformats.org/drawingml/2006/table">
            <a:tbl>
              <a:tblPr firstRow="1" firstCol="1" bandRow="1"/>
              <a:tblGrid>
                <a:gridCol w="1975796"/>
                <a:gridCol w="3505200"/>
                <a:gridCol w="7467600"/>
              </a:tblGrid>
              <a:tr h="291998">
                <a:tc>
                  <a:txBody>
                    <a:bodyPr/>
                    <a:lstStyle/>
                    <a:p>
                      <a:pPr algn="ctr">
                        <a:lnSpc>
                          <a:spcPct val="115000"/>
                        </a:lnSpc>
                        <a:spcAft>
                          <a:spcPts val="0"/>
                        </a:spcAft>
                      </a:pPr>
                      <a:r>
                        <a:rPr lang="nl-NL" sz="4400">
                          <a:solidFill>
                            <a:srgbClr val="0D0D0D"/>
                          </a:solidFill>
                          <a:effectLst/>
                          <a:latin typeface="Times New Roman" panose="02020603050405020304" pitchFamily="18" charset="0"/>
                          <a:ea typeface="Calibri" panose="020F0502020204030204" pitchFamily="34" charset="0"/>
                        </a:rPr>
                        <a:t>Từ ngữ in đậm</a:t>
                      </a:r>
                      <a:endParaRPr lang="en-GB" sz="48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4400">
                          <a:solidFill>
                            <a:srgbClr val="0D0D0D"/>
                          </a:solidFill>
                          <a:effectLst/>
                          <a:latin typeface="Times New Roman" panose="02020603050405020304" pitchFamily="18" charset="0"/>
                          <a:ea typeface="Calibri" panose="020F0502020204030204" pitchFamily="34" charset="0"/>
                        </a:rPr>
                        <a:t>Từ thay thế</a:t>
                      </a:r>
                      <a:endParaRPr lang="en-GB" sz="48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4400">
                          <a:solidFill>
                            <a:srgbClr val="0D0D0D"/>
                          </a:solidFill>
                          <a:effectLst/>
                          <a:latin typeface="Times New Roman" panose="02020603050405020304" pitchFamily="18" charset="0"/>
                          <a:ea typeface="Calibri" panose="020F0502020204030204" pitchFamily="34" charset="0"/>
                        </a:rPr>
                        <a:t>Giá trị biểu đạt của từ in đậm được sử dụng</a:t>
                      </a:r>
                      <a:endParaRPr lang="en-GB" sz="48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994">
                <a:tc>
                  <a:txBody>
                    <a:bodyPr/>
                    <a:lstStyle/>
                    <a:p>
                      <a:pPr algn="just">
                        <a:lnSpc>
                          <a:spcPct val="115000"/>
                        </a:lnSpc>
                        <a:spcAft>
                          <a:spcPts val="0"/>
                        </a:spcAft>
                      </a:pPr>
                      <a:r>
                        <a:rPr lang="nl-NL" sz="4400">
                          <a:solidFill>
                            <a:srgbClr val="0D0D0D"/>
                          </a:solidFill>
                          <a:effectLst/>
                          <a:latin typeface="Times New Roman" panose="02020603050405020304" pitchFamily="18" charset="0"/>
                          <a:ea typeface="Calibri" panose="020F0502020204030204" pitchFamily="34" charset="0"/>
                        </a:rPr>
                        <a:t>c. </a:t>
                      </a:r>
                      <a:r>
                        <a:rPr lang="nl-NL" sz="4400" b="1" i="1">
                          <a:solidFill>
                            <a:srgbClr val="0D0D0D"/>
                          </a:solidFill>
                          <a:effectLst/>
                          <a:latin typeface="Times New Roman" panose="02020603050405020304" pitchFamily="18" charset="0"/>
                          <a:ea typeface="Calibri" panose="020F0502020204030204" pitchFamily="34" charset="0"/>
                        </a:rPr>
                        <a:t>trắng lóa</a:t>
                      </a:r>
                      <a:endParaRPr lang="en-GB" sz="48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4400" i="1">
                          <a:effectLst/>
                          <a:latin typeface="Times New Roman" panose="02020603050405020304" pitchFamily="18" charset="0"/>
                          <a:ea typeface="Calibri" panose="020F0502020204030204" pitchFamily="34" charset="0"/>
                        </a:rPr>
                        <a:t>trắng tinh</a:t>
                      </a:r>
                      <a:endParaRPr lang="en-GB" sz="48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nl-NL" sz="4400" b="1" i="1">
                          <a:solidFill>
                            <a:srgbClr val="0D0D0D"/>
                          </a:solidFill>
                          <a:effectLst/>
                          <a:latin typeface="Times New Roman" panose="02020603050405020304" pitchFamily="18" charset="0"/>
                          <a:ea typeface="Calibri" panose="020F0502020204030204" pitchFamily="34" charset="0"/>
                        </a:rPr>
                        <a:t>trắng lóa: </a:t>
                      </a:r>
                      <a:r>
                        <a:rPr lang="nl-NL" sz="4400">
                          <a:effectLst/>
                          <a:latin typeface="Times New Roman" panose="02020603050405020304" pitchFamily="18" charset="0"/>
                          <a:ea typeface="Calibri" panose="020F0502020204030204" pitchFamily="34" charset="0"/>
                        </a:rPr>
                        <a:t>Miêu tả được cả sắc màu và hiệu ứng ánh sáng: màu trắng như toả sáng trên nền đen là khuôn mặt lấm bùn đất.</a:t>
                      </a:r>
                      <a:endParaRPr lang="en-GB" sz="4800">
                        <a:effectLst/>
                        <a:latin typeface="Times New Roman" panose="02020603050405020304" pitchFamily="18" charset="0"/>
                        <a:ea typeface="Calibri" panose="020F0502020204030204" pitchFamily="34" charset="0"/>
                      </a:endParaRPr>
                    </a:p>
                  </a:txBody>
                  <a:tcPr marL="43946" marR="4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2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3905165" flipV="1">
            <a:off x="3566333" y="-1263169"/>
            <a:ext cx="2050819" cy="4206808"/>
          </a:xfrm>
          <a:custGeom>
            <a:avLst/>
            <a:gdLst/>
            <a:ahLst/>
            <a:cxnLst/>
            <a:rect l="l" t="t" r="r" b="b"/>
            <a:pathLst>
              <a:path w="2050819" h="4206808">
                <a:moveTo>
                  <a:pt x="0" y="4206807"/>
                </a:moveTo>
                <a:lnTo>
                  <a:pt x="2050819" y="4206807"/>
                </a:lnTo>
                <a:lnTo>
                  <a:pt x="2050819" y="0"/>
                </a:lnTo>
                <a:lnTo>
                  <a:pt x="0" y="0"/>
                </a:lnTo>
                <a:lnTo>
                  <a:pt x="0" y="4206807"/>
                </a:lnTo>
                <a:close/>
              </a:path>
            </a:pathLst>
          </a:custGeom>
          <a:blipFill>
            <a:blip r:embed="rId4"/>
            <a:stretch>
              <a:fillRect/>
            </a:stretch>
          </a:blipFill>
        </p:spPr>
      </p:sp>
      <p:sp>
        <p:nvSpPr>
          <p:cNvPr id="8" name="Freeform 8"/>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2428401" flipH="1">
            <a:off x="14831672" y="1843434"/>
            <a:ext cx="343462" cy="810529"/>
          </a:xfrm>
          <a:custGeom>
            <a:avLst/>
            <a:gdLst/>
            <a:ahLst/>
            <a:cxnLst/>
            <a:rect l="l" t="t" r="r" b="b"/>
            <a:pathLst>
              <a:path w="343462" h="810529">
                <a:moveTo>
                  <a:pt x="343461" y="0"/>
                </a:moveTo>
                <a:lnTo>
                  <a:pt x="0" y="0"/>
                </a:lnTo>
                <a:lnTo>
                  <a:pt x="0" y="810528"/>
                </a:lnTo>
                <a:lnTo>
                  <a:pt x="343461" y="810528"/>
                </a:lnTo>
                <a:lnTo>
                  <a:pt x="343461" y="0"/>
                </a:lnTo>
                <a:close/>
              </a:path>
            </a:pathLst>
          </a:custGeom>
          <a:blipFill>
            <a:blip r:embed="rId3"/>
            <a:stretch>
              <a:fillRect/>
            </a:stretch>
          </a:blipFill>
        </p:spPr>
      </p:sp>
      <p:sp>
        <p:nvSpPr>
          <p:cNvPr id="11" name="Freeform 11"/>
          <p:cNvSpPr/>
          <p:nvPr/>
        </p:nvSpPr>
        <p:spPr>
          <a:xfrm rot="4222482" flipH="1" flipV="1">
            <a:off x="12669901" y="-1119419"/>
            <a:ext cx="2050819" cy="4206808"/>
          </a:xfrm>
          <a:custGeom>
            <a:avLst/>
            <a:gdLst/>
            <a:ahLst/>
            <a:cxnLst/>
            <a:rect l="l" t="t" r="r" b="b"/>
            <a:pathLst>
              <a:path w="2050819" h="4206808">
                <a:moveTo>
                  <a:pt x="2050819" y="4206808"/>
                </a:moveTo>
                <a:lnTo>
                  <a:pt x="0" y="4206808"/>
                </a:lnTo>
                <a:lnTo>
                  <a:pt x="0" y="0"/>
                </a:lnTo>
                <a:lnTo>
                  <a:pt x="2050819" y="0"/>
                </a:lnTo>
                <a:lnTo>
                  <a:pt x="2050819" y="4206808"/>
                </a:lnTo>
                <a:close/>
              </a:path>
            </a:pathLst>
          </a:custGeom>
          <a:blipFill>
            <a:blip r:embed="rId4"/>
            <a:stretch>
              <a:fillRect/>
            </a:stretch>
          </a:blipFill>
        </p:spPr>
      </p:sp>
      <p:sp>
        <p:nvSpPr>
          <p:cNvPr id="12" name="Freeform 12"/>
          <p:cNvSpPr/>
          <p:nvPr/>
        </p:nvSpPr>
        <p:spPr>
          <a:xfrm rot="-8573478">
            <a:off x="15158630" y="-2800135"/>
            <a:ext cx="4082632" cy="6221154"/>
          </a:xfrm>
          <a:custGeom>
            <a:avLst/>
            <a:gdLst/>
            <a:ahLst/>
            <a:cxnLst/>
            <a:rect l="l" t="t" r="r" b="b"/>
            <a:pathLst>
              <a:path w="4082632" h="6221154">
                <a:moveTo>
                  <a:pt x="0" y="0"/>
                </a:moveTo>
                <a:lnTo>
                  <a:pt x="4082632" y="0"/>
                </a:lnTo>
                <a:lnTo>
                  <a:pt x="4082632" y="6221154"/>
                </a:lnTo>
                <a:lnTo>
                  <a:pt x="0" y="6221154"/>
                </a:lnTo>
                <a:lnTo>
                  <a:pt x="0" y="0"/>
                </a:lnTo>
                <a:close/>
              </a:path>
            </a:pathLst>
          </a:custGeom>
          <a:blipFill>
            <a:blip r:embed="rId5"/>
            <a:stretch>
              <a:fillRect/>
            </a:stretch>
          </a:blipFill>
        </p:spPr>
      </p:sp>
      <p:sp>
        <p:nvSpPr>
          <p:cNvPr id="13" name="Freeform 13"/>
          <p:cNvSpPr/>
          <p:nvPr/>
        </p:nvSpPr>
        <p:spPr>
          <a:xfrm rot="1692920" flipH="1">
            <a:off x="14042727" y="3301548"/>
            <a:ext cx="293615" cy="692897"/>
          </a:xfrm>
          <a:custGeom>
            <a:avLst/>
            <a:gdLst/>
            <a:ahLst/>
            <a:cxnLst/>
            <a:rect l="l" t="t" r="r" b="b"/>
            <a:pathLst>
              <a:path w="293615" h="692897">
                <a:moveTo>
                  <a:pt x="293615" y="0"/>
                </a:moveTo>
                <a:lnTo>
                  <a:pt x="0" y="0"/>
                </a:lnTo>
                <a:lnTo>
                  <a:pt x="0" y="692898"/>
                </a:lnTo>
                <a:lnTo>
                  <a:pt x="293615" y="692898"/>
                </a:lnTo>
                <a:lnTo>
                  <a:pt x="293615" y="0"/>
                </a:lnTo>
                <a:close/>
              </a:path>
            </a:pathLst>
          </a:custGeom>
          <a:blipFill>
            <a:blip r:embed="rId3"/>
            <a:stretch>
              <a:fillRect/>
            </a:stretch>
          </a:blipFill>
        </p:spPr>
      </p:sp>
      <p:sp>
        <p:nvSpPr>
          <p:cNvPr id="14" name="Freeform 14"/>
          <p:cNvSpPr/>
          <p:nvPr/>
        </p:nvSpPr>
        <p:spPr>
          <a:xfrm>
            <a:off x="3680841" y="4689644"/>
            <a:ext cx="1653886" cy="1351214"/>
          </a:xfrm>
          <a:custGeom>
            <a:avLst/>
            <a:gdLst/>
            <a:ahLst/>
            <a:cxnLst/>
            <a:rect l="l" t="t" r="r" b="b"/>
            <a:pathLst>
              <a:path w="1653886" h="1351214">
                <a:moveTo>
                  <a:pt x="0" y="0"/>
                </a:moveTo>
                <a:lnTo>
                  <a:pt x="1653885" y="0"/>
                </a:lnTo>
                <a:lnTo>
                  <a:pt x="1653885" y="1351213"/>
                </a:lnTo>
                <a:lnTo>
                  <a:pt x="0" y="13512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4658064" y="4619848"/>
            <a:ext cx="913424" cy="904289"/>
          </a:xfrm>
          <a:custGeom>
            <a:avLst/>
            <a:gdLst/>
            <a:ahLst/>
            <a:cxnLst/>
            <a:rect l="l" t="t" r="r" b="b"/>
            <a:pathLst>
              <a:path w="913424" h="904289">
                <a:moveTo>
                  <a:pt x="0" y="0"/>
                </a:moveTo>
                <a:lnTo>
                  <a:pt x="913424" y="0"/>
                </a:lnTo>
                <a:lnTo>
                  <a:pt x="913424" y="904289"/>
                </a:lnTo>
                <a:lnTo>
                  <a:pt x="0" y="904289"/>
                </a:lnTo>
                <a:lnTo>
                  <a:pt x="0" y="0"/>
                </a:lnTo>
                <a:close/>
              </a:path>
            </a:pathLst>
          </a:custGeom>
          <a:blipFill>
            <a:blip r:embed="rId8"/>
            <a:stretch>
              <a:fillRect/>
            </a:stretch>
          </a:blipFill>
        </p:spPr>
      </p:sp>
      <p:sp>
        <p:nvSpPr>
          <p:cNvPr id="16" name="Freeform 16"/>
          <p:cNvSpPr/>
          <p:nvPr/>
        </p:nvSpPr>
        <p:spPr>
          <a:xfrm rot="-540342">
            <a:off x="3330875" y="5070054"/>
            <a:ext cx="699931" cy="955537"/>
          </a:xfrm>
          <a:custGeom>
            <a:avLst/>
            <a:gdLst/>
            <a:ahLst/>
            <a:cxnLst/>
            <a:rect l="l" t="t" r="r" b="b"/>
            <a:pathLst>
              <a:path w="699931" h="955537">
                <a:moveTo>
                  <a:pt x="0" y="0"/>
                </a:moveTo>
                <a:lnTo>
                  <a:pt x="699931" y="0"/>
                </a:lnTo>
                <a:lnTo>
                  <a:pt x="699931" y="955537"/>
                </a:lnTo>
                <a:lnTo>
                  <a:pt x="0" y="955537"/>
                </a:lnTo>
                <a:lnTo>
                  <a:pt x="0" y="0"/>
                </a:lnTo>
                <a:close/>
              </a:path>
            </a:pathLst>
          </a:custGeom>
          <a:blipFill>
            <a:blip r:embed="rId9"/>
            <a:stretch>
              <a:fillRect/>
            </a:stretch>
          </a:blipFill>
        </p:spPr>
      </p:sp>
      <p:sp>
        <p:nvSpPr>
          <p:cNvPr id="18" name="Freeform 18"/>
          <p:cNvSpPr/>
          <p:nvPr/>
        </p:nvSpPr>
        <p:spPr>
          <a:xfrm>
            <a:off x="8317057" y="4619848"/>
            <a:ext cx="1653886" cy="1351214"/>
          </a:xfrm>
          <a:custGeom>
            <a:avLst/>
            <a:gdLst/>
            <a:ahLst/>
            <a:cxnLst/>
            <a:rect l="l" t="t" r="r" b="b"/>
            <a:pathLst>
              <a:path w="1653886" h="1351214">
                <a:moveTo>
                  <a:pt x="0" y="0"/>
                </a:moveTo>
                <a:lnTo>
                  <a:pt x="1653886" y="0"/>
                </a:lnTo>
                <a:lnTo>
                  <a:pt x="1653886" y="1351213"/>
                </a:lnTo>
                <a:lnTo>
                  <a:pt x="0" y="13512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19"/>
          <p:cNvSpPr/>
          <p:nvPr/>
        </p:nvSpPr>
        <p:spPr>
          <a:xfrm rot="382028" flipH="1">
            <a:off x="9370241" y="4376222"/>
            <a:ext cx="927296" cy="870500"/>
          </a:xfrm>
          <a:custGeom>
            <a:avLst/>
            <a:gdLst/>
            <a:ahLst/>
            <a:cxnLst/>
            <a:rect l="l" t="t" r="r" b="b"/>
            <a:pathLst>
              <a:path w="927296" h="870500">
                <a:moveTo>
                  <a:pt x="927296" y="0"/>
                </a:moveTo>
                <a:lnTo>
                  <a:pt x="0" y="0"/>
                </a:lnTo>
                <a:lnTo>
                  <a:pt x="0" y="870499"/>
                </a:lnTo>
                <a:lnTo>
                  <a:pt x="927296" y="870499"/>
                </a:lnTo>
                <a:lnTo>
                  <a:pt x="927296" y="0"/>
                </a:lnTo>
                <a:close/>
              </a:path>
            </a:pathLst>
          </a:custGeom>
          <a:blipFill>
            <a:blip r:embed="rId10"/>
            <a:stretch>
              <a:fillRect/>
            </a:stretch>
          </a:blipFill>
        </p:spPr>
      </p:sp>
      <p:sp>
        <p:nvSpPr>
          <p:cNvPr id="20" name="Freeform 20"/>
          <p:cNvSpPr/>
          <p:nvPr/>
        </p:nvSpPr>
        <p:spPr>
          <a:xfrm rot="-1346164">
            <a:off x="8062522" y="5046368"/>
            <a:ext cx="699931" cy="955537"/>
          </a:xfrm>
          <a:custGeom>
            <a:avLst/>
            <a:gdLst/>
            <a:ahLst/>
            <a:cxnLst/>
            <a:rect l="l" t="t" r="r" b="b"/>
            <a:pathLst>
              <a:path w="699931" h="955537">
                <a:moveTo>
                  <a:pt x="0" y="0"/>
                </a:moveTo>
                <a:lnTo>
                  <a:pt x="699931" y="0"/>
                </a:lnTo>
                <a:lnTo>
                  <a:pt x="699931" y="955538"/>
                </a:lnTo>
                <a:lnTo>
                  <a:pt x="0" y="955538"/>
                </a:lnTo>
                <a:lnTo>
                  <a:pt x="0" y="0"/>
                </a:lnTo>
                <a:close/>
              </a:path>
            </a:pathLst>
          </a:custGeom>
          <a:blipFill>
            <a:blip r:embed="rId9"/>
            <a:stretch>
              <a:fillRect/>
            </a:stretch>
          </a:blipFill>
        </p:spPr>
      </p:sp>
      <p:sp>
        <p:nvSpPr>
          <p:cNvPr id="22" name="Freeform 22"/>
          <p:cNvSpPr/>
          <p:nvPr/>
        </p:nvSpPr>
        <p:spPr>
          <a:xfrm>
            <a:off x="12953274" y="4550052"/>
            <a:ext cx="1653886" cy="1351214"/>
          </a:xfrm>
          <a:custGeom>
            <a:avLst/>
            <a:gdLst/>
            <a:ahLst/>
            <a:cxnLst/>
            <a:rect l="l" t="t" r="r" b="b"/>
            <a:pathLst>
              <a:path w="1653886" h="1351214">
                <a:moveTo>
                  <a:pt x="0" y="0"/>
                </a:moveTo>
                <a:lnTo>
                  <a:pt x="1653885" y="0"/>
                </a:lnTo>
                <a:lnTo>
                  <a:pt x="1653885" y="1351213"/>
                </a:lnTo>
                <a:lnTo>
                  <a:pt x="0" y="13512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3" name="Freeform 23"/>
          <p:cNvSpPr/>
          <p:nvPr/>
        </p:nvSpPr>
        <p:spPr>
          <a:xfrm>
            <a:off x="13966835" y="4509951"/>
            <a:ext cx="901349" cy="813467"/>
          </a:xfrm>
          <a:custGeom>
            <a:avLst/>
            <a:gdLst/>
            <a:ahLst/>
            <a:cxnLst/>
            <a:rect l="l" t="t" r="r" b="b"/>
            <a:pathLst>
              <a:path w="901349" h="813467">
                <a:moveTo>
                  <a:pt x="0" y="0"/>
                </a:moveTo>
                <a:lnTo>
                  <a:pt x="901349" y="0"/>
                </a:lnTo>
                <a:lnTo>
                  <a:pt x="901349" y="813467"/>
                </a:lnTo>
                <a:lnTo>
                  <a:pt x="0" y="813467"/>
                </a:lnTo>
                <a:lnTo>
                  <a:pt x="0" y="0"/>
                </a:lnTo>
                <a:close/>
              </a:path>
            </a:pathLst>
          </a:custGeom>
          <a:blipFill>
            <a:blip r:embed="rId11"/>
            <a:stretch>
              <a:fillRect/>
            </a:stretch>
          </a:blipFill>
        </p:spPr>
      </p:sp>
      <p:sp>
        <p:nvSpPr>
          <p:cNvPr id="24" name="Freeform 24"/>
          <p:cNvSpPr/>
          <p:nvPr/>
        </p:nvSpPr>
        <p:spPr>
          <a:xfrm rot="-2368131">
            <a:off x="12771484" y="5046368"/>
            <a:ext cx="699931" cy="955537"/>
          </a:xfrm>
          <a:custGeom>
            <a:avLst/>
            <a:gdLst/>
            <a:ahLst/>
            <a:cxnLst/>
            <a:rect l="l" t="t" r="r" b="b"/>
            <a:pathLst>
              <a:path w="699931" h="955537">
                <a:moveTo>
                  <a:pt x="0" y="0"/>
                </a:moveTo>
                <a:lnTo>
                  <a:pt x="699932" y="0"/>
                </a:lnTo>
                <a:lnTo>
                  <a:pt x="699932" y="955538"/>
                </a:lnTo>
                <a:lnTo>
                  <a:pt x="0" y="955538"/>
                </a:lnTo>
                <a:lnTo>
                  <a:pt x="0" y="0"/>
                </a:lnTo>
                <a:close/>
              </a:path>
            </a:pathLst>
          </a:custGeom>
          <a:blipFill>
            <a:blip r:embed="rId9"/>
            <a:stretch>
              <a:fillRect/>
            </a:stretch>
          </a:blipFill>
        </p:spPr>
      </p:sp>
      <p:grpSp>
        <p:nvGrpSpPr>
          <p:cNvPr id="26" name="Group 26"/>
          <p:cNvGrpSpPr/>
          <p:nvPr/>
        </p:nvGrpSpPr>
        <p:grpSpPr>
          <a:xfrm>
            <a:off x="3463246" y="7427634"/>
            <a:ext cx="3000323" cy="506298"/>
            <a:chOff x="0" y="0"/>
            <a:chExt cx="790208" cy="133346"/>
          </a:xfrm>
        </p:grpSpPr>
        <p:sp>
          <p:nvSpPr>
            <p:cNvPr id="27" name="Freeform 27"/>
            <p:cNvSpPr/>
            <p:nvPr/>
          </p:nvSpPr>
          <p:spPr>
            <a:xfrm>
              <a:off x="0" y="0"/>
              <a:ext cx="790209" cy="133346"/>
            </a:xfrm>
            <a:custGeom>
              <a:avLst/>
              <a:gdLst/>
              <a:ahLst/>
              <a:cxnLst/>
              <a:rect l="l" t="t" r="r" b="b"/>
              <a:pathLst>
                <a:path w="790209" h="133346">
                  <a:moveTo>
                    <a:pt x="66673" y="0"/>
                  </a:moveTo>
                  <a:lnTo>
                    <a:pt x="723536" y="0"/>
                  </a:lnTo>
                  <a:cubicBezTo>
                    <a:pt x="741218" y="0"/>
                    <a:pt x="758177" y="7024"/>
                    <a:pt x="770680" y="19528"/>
                  </a:cubicBezTo>
                  <a:cubicBezTo>
                    <a:pt x="783184" y="32032"/>
                    <a:pt x="790209" y="48990"/>
                    <a:pt x="790209" y="66673"/>
                  </a:cubicBezTo>
                  <a:lnTo>
                    <a:pt x="790209" y="66673"/>
                  </a:lnTo>
                  <a:cubicBezTo>
                    <a:pt x="790209" y="103495"/>
                    <a:pt x="760358" y="133346"/>
                    <a:pt x="723536"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28" name="TextBox 28"/>
            <p:cNvSpPr txBox="1"/>
            <p:nvPr/>
          </p:nvSpPr>
          <p:spPr>
            <a:xfrm>
              <a:off x="0" y="-66675"/>
              <a:ext cx="790208"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6695791" y="7430593"/>
            <a:ext cx="3000323" cy="506298"/>
            <a:chOff x="0" y="0"/>
            <a:chExt cx="790208" cy="133346"/>
          </a:xfrm>
        </p:grpSpPr>
        <p:sp>
          <p:nvSpPr>
            <p:cNvPr id="31" name="Freeform 31"/>
            <p:cNvSpPr/>
            <p:nvPr/>
          </p:nvSpPr>
          <p:spPr>
            <a:xfrm>
              <a:off x="0" y="0"/>
              <a:ext cx="790209" cy="133346"/>
            </a:xfrm>
            <a:custGeom>
              <a:avLst/>
              <a:gdLst/>
              <a:ahLst/>
              <a:cxnLst/>
              <a:rect l="l" t="t" r="r" b="b"/>
              <a:pathLst>
                <a:path w="790209" h="133346">
                  <a:moveTo>
                    <a:pt x="66673" y="0"/>
                  </a:moveTo>
                  <a:lnTo>
                    <a:pt x="723536" y="0"/>
                  </a:lnTo>
                  <a:cubicBezTo>
                    <a:pt x="741218" y="0"/>
                    <a:pt x="758177" y="7024"/>
                    <a:pt x="770680" y="19528"/>
                  </a:cubicBezTo>
                  <a:cubicBezTo>
                    <a:pt x="783184" y="32032"/>
                    <a:pt x="790209" y="48990"/>
                    <a:pt x="790209" y="66673"/>
                  </a:cubicBezTo>
                  <a:lnTo>
                    <a:pt x="790209" y="66673"/>
                  </a:lnTo>
                  <a:cubicBezTo>
                    <a:pt x="790209" y="103495"/>
                    <a:pt x="760358" y="133346"/>
                    <a:pt x="723536"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32" name="TextBox 32"/>
            <p:cNvSpPr txBox="1"/>
            <p:nvPr/>
          </p:nvSpPr>
          <p:spPr>
            <a:xfrm>
              <a:off x="0" y="-66675"/>
              <a:ext cx="790208"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4" name="Group 34"/>
          <p:cNvGrpSpPr/>
          <p:nvPr/>
        </p:nvGrpSpPr>
        <p:grpSpPr>
          <a:xfrm>
            <a:off x="9924714" y="7427634"/>
            <a:ext cx="2009238" cy="506298"/>
            <a:chOff x="0" y="0"/>
            <a:chExt cx="529182" cy="133346"/>
          </a:xfrm>
        </p:grpSpPr>
        <p:sp>
          <p:nvSpPr>
            <p:cNvPr id="35" name="Freeform 35"/>
            <p:cNvSpPr/>
            <p:nvPr/>
          </p:nvSpPr>
          <p:spPr>
            <a:xfrm>
              <a:off x="0" y="0"/>
              <a:ext cx="529182" cy="133346"/>
            </a:xfrm>
            <a:custGeom>
              <a:avLst/>
              <a:gdLst/>
              <a:ahLst/>
              <a:cxnLst/>
              <a:rect l="l" t="t" r="r" b="b"/>
              <a:pathLst>
                <a:path w="529182" h="133346">
                  <a:moveTo>
                    <a:pt x="66673" y="0"/>
                  </a:moveTo>
                  <a:lnTo>
                    <a:pt x="462509" y="0"/>
                  </a:lnTo>
                  <a:cubicBezTo>
                    <a:pt x="480192" y="0"/>
                    <a:pt x="497150" y="7024"/>
                    <a:pt x="509654" y="19528"/>
                  </a:cubicBezTo>
                  <a:cubicBezTo>
                    <a:pt x="522158" y="32032"/>
                    <a:pt x="529182" y="48990"/>
                    <a:pt x="529182" y="66673"/>
                  </a:cubicBezTo>
                  <a:lnTo>
                    <a:pt x="529182" y="66673"/>
                  </a:lnTo>
                  <a:cubicBezTo>
                    <a:pt x="529182" y="103495"/>
                    <a:pt x="499332" y="133346"/>
                    <a:pt x="462509"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36" name="TextBox 36"/>
            <p:cNvSpPr txBox="1"/>
            <p:nvPr/>
          </p:nvSpPr>
          <p:spPr>
            <a:xfrm>
              <a:off x="0" y="-66675"/>
              <a:ext cx="529182"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8" name="Group 38"/>
          <p:cNvGrpSpPr/>
          <p:nvPr/>
        </p:nvGrpSpPr>
        <p:grpSpPr>
          <a:xfrm>
            <a:off x="12162552" y="7427634"/>
            <a:ext cx="2662202" cy="506298"/>
            <a:chOff x="0" y="0"/>
            <a:chExt cx="701156" cy="133346"/>
          </a:xfrm>
        </p:grpSpPr>
        <p:sp>
          <p:nvSpPr>
            <p:cNvPr id="39" name="Freeform 39"/>
            <p:cNvSpPr/>
            <p:nvPr/>
          </p:nvSpPr>
          <p:spPr>
            <a:xfrm>
              <a:off x="0" y="0"/>
              <a:ext cx="701156" cy="133346"/>
            </a:xfrm>
            <a:custGeom>
              <a:avLst/>
              <a:gdLst/>
              <a:ahLst/>
              <a:cxnLst/>
              <a:rect l="l" t="t" r="r" b="b"/>
              <a:pathLst>
                <a:path w="701156" h="133346">
                  <a:moveTo>
                    <a:pt x="66673" y="0"/>
                  </a:moveTo>
                  <a:lnTo>
                    <a:pt x="634483" y="0"/>
                  </a:lnTo>
                  <a:cubicBezTo>
                    <a:pt x="671306" y="0"/>
                    <a:pt x="701156" y="29851"/>
                    <a:pt x="701156" y="66673"/>
                  </a:cubicBezTo>
                  <a:lnTo>
                    <a:pt x="701156" y="66673"/>
                  </a:lnTo>
                  <a:cubicBezTo>
                    <a:pt x="701156" y="84356"/>
                    <a:pt x="694132" y="101314"/>
                    <a:pt x="681628" y="113818"/>
                  </a:cubicBezTo>
                  <a:cubicBezTo>
                    <a:pt x="669124" y="126322"/>
                    <a:pt x="652166" y="133346"/>
                    <a:pt x="634483"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40" name="TextBox 40"/>
            <p:cNvSpPr txBox="1"/>
            <p:nvPr/>
          </p:nvSpPr>
          <p:spPr>
            <a:xfrm>
              <a:off x="0" y="-66675"/>
              <a:ext cx="701156"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4799923" y="8232166"/>
            <a:ext cx="3212291" cy="506298"/>
            <a:chOff x="0" y="0"/>
            <a:chExt cx="846035" cy="133346"/>
          </a:xfrm>
        </p:grpSpPr>
        <p:sp>
          <p:nvSpPr>
            <p:cNvPr id="43" name="Freeform 43"/>
            <p:cNvSpPr/>
            <p:nvPr/>
          </p:nvSpPr>
          <p:spPr>
            <a:xfrm>
              <a:off x="0" y="0"/>
              <a:ext cx="846035" cy="133346"/>
            </a:xfrm>
            <a:custGeom>
              <a:avLst/>
              <a:gdLst/>
              <a:ahLst/>
              <a:cxnLst/>
              <a:rect l="l" t="t" r="r" b="b"/>
              <a:pathLst>
                <a:path w="846035" h="133346">
                  <a:moveTo>
                    <a:pt x="66673" y="0"/>
                  </a:moveTo>
                  <a:lnTo>
                    <a:pt x="779363" y="0"/>
                  </a:lnTo>
                  <a:cubicBezTo>
                    <a:pt x="797045" y="0"/>
                    <a:pt x="814004" y="7024"/>
                    <a:pt x="826507" y="19528"/>
                  </a:cubicBezTo>
                  <a:cubicBezTo>
                    <a:pt x="839011" y="32032"/>
                    <a:pt x="846035" y="48990"/>
                    <a:pt x="846035" y="66673"/>
                  </a:cubicBezTo>
                  <a:lnTo>
                    <a:pt x="846035" y="66673"/>
                  </a:lnTo>
                  <a:cubicBezTo>
                    <a:pt x="846035" y="103495"/>
                    <a:pt x="816185" y="133346"/>
                    <a:pt x="779363"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44" name="TextBox 44"/>
            <p:cNvSpPr txBox="1"/>
            <p:nvPr/>
          </p:nvSpPr>
          <p:spPr>
            <a:xfrm>
              <a:off x="0" y="-66675"/>
              <a:ext cx="846035"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6" name="Group 46"/>
          <p:cNvGrpSpPr/>
          <p:nvPr/>
        </p:nvGrpSpPr>
        <p:grpSpPr>
          <a:xfrm>
            <a:off x="8240814" y="8232166"/>
            <a:ext cx="2469800" cy="506298"/>
            <a:chOff x="0" y="0"/>
            <a:chExt cx="650482" cy="133346"/>
          </a:xfrm>
        </p:grpSpPr>
        <p:sp>
          <p:nvSpPr>
            <p:cNvPr id="47" name="Freeform 47"/>
            <p:cNvSpPr/>
            <p:nvPr/>
          </p:nvSpPr>
          <p:spPr>
            <a:xfrm>
              <a:off x="0" y="0"/>
              <a:ext cx="650482" cy="133346"/>
            </a:xfrm>
            <a:custGeom>
              <a:avLst/>
              <a:gdLst/>
              <a:ahLst/>
              <a:cxnLst/>
              <a:rect l="l" t="t" r="r" b="b"/>
              <a:pathLst>
                <a:path w="650482" h="133346">
                  <a:moveTo>
                    <a:pt x="66673" y="0"/>
                  </a:moveTo>
                  <a:lnTo>
                    <a:pt x="583809" y="0"/>
                  </a:lnTo>
                  <a:cubicBezTo>
                    <a:pt x="601492" y="0"/>
                    <a:pt x="618451" y="7024"/>
                    <a:pt x="630954" y="19528"/>
                  </a:cubicBezTo>
                  <a:cubicBezTo>
                    <a:pt x="643458" y="32032"/>
                    <a:pt x="650482" y="48990"/>
                    <a:pt x="650482" y="66673"/>
                  </a:cubicBezTo>
                  <a:lnTo>
                    <a:pt x="650482" y="66673"/>
                  </a:lnTo>
                  <a:cubicBezTo>
                    <a:pt x="650482" y="103495"/>
                    <a:pt x="620632" y="133346"/>
                    <a:pt x="583809"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48" name="TextBox 48"/>
            <p:cNvSpPr txBox="1"/>
            <p:nvPr/>
          </p:nvSpPr>
          <p:spPr>
            <a:xfrm>
              <a:off x="0" y="-66675"/>
              <a:ext cx="650482"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0" name="Group 50"/>
          <p:cNvGrpSpPr/>
          <p:nvPr/>
        </p:nvGrpSpPr>
        <p:grpSpPr>
          <a:xfrm>
            <a:off x="10940369" y="8232166"/>
            <a:ext cx="2547708" cy="506298"/>
            <a:chOff x="0" y="0"/>
            <a:chExt cx="671001" cy="133346"/>
          </a:xfrm>
        </p:grpSpPr>
        <p:sp>
          <p:nvSpPr>
            <p:cNvPr id="51" name="Freeform 51"/>
            <p:cNvSpPr/>
            <p:nvPr/>
          </p:nvSpPr>
          <p:spPr>
            <a:xfrm>
              <a:off x="0" y="0"/>
              <a:ext cx="671001" cy="133346"/>
            </a:xfrm>
            <a:custGeom>
              <a:avLst/>
              <a:gdLst/>
              <a:ahLst/>
              <a:cxnLst/>
              <a:rect l="l" t="t" r="r" b="b"/>
              <a:pathLst>
                <a:path w="671001" h="133346">
                  <a:moveTo>
                    <a:pt x="66673" y="0"/>
                  </a:moveTo>
                  <a:lnTo>
                    <a:pt x="604328" y="0"/>
                  </a:lnTo>
                  <a:cubicBezTo>
                    <a:pt x="622011" y="0"/>
                    <a:pt x="638970" y="7024"/>
                    <a:pt x="651473" y="19528"/>
                  </a:cubicBezTo>
                  <a:cubicBezTo>
                    <a:pt x="663977" y="32032"/>
                    <a:pt x="671001" y="48990"/>
                    <a:pt x="671001" y="66673"/>
                  </a:cubicBezTo>
                  <a:lnTo>
                    <a:pt x="671001" y="66673"/>
                  </a:lnTo>
                  <a:cubicBezTo>
                    <a:pt x="671001" y="103495"/>
                    <a:pt x="641151" y="133346"/>
                    <a:pt x="604328" y="133346"/>
                  </a:cubicBezTo>
                  <a:lnTo>
                    <a:pt x="66673" y="133346"/>
                  </a:lnTo>
                  <a:cubicBezTo>
                    <a:pt x="48990" y="133346"/>
                    <a:pt x="32032" y="126322"/>
                    <a:pt x="19528" y="113818"/>
                  </a:cubicBezTo>
                  <a:cubicBezTo>
                    <a:pt x="7024" y="101314"/>
                    <a:pt x="0" y="84356"/>
                    <a:pt x="0" y="66673"/>
                  </a:cubicBezTo>
                  <a:lnTo>
                    <a:pt x="0" y="66673"/>
                  </a:lnTo>
                  <a:cubicBezTo>
                    <a:pt x="0" y="48990"/>
                    <a:pt x="7024" y="32032"/>
                    <a:pt x="19528" y="19528"/>
                  </a:cubicBezTo>
                  <a:cubicBezTo>
                    <a:pt x="32032" y="7024"/>
                    <a:pt x="48990" y="0"/>
                    <a:pt x="66673" y="0"/>
                  </a:cubicBezTo>
                  <a:close/>
                </a:path>
              </a:pathLst>
            </a:custGeom>
            <a:solidFill>
              <a:srgbClr val="000000">
                <a:alpha val="0"/>
              </a:srgbClr>
            </a:solidFill>
            <a:ln w="28575" cap="rnd">
              <a:solidFill>
                <a:srgbClr val="BCB792"/>
              </a:solidFill>
              <a:prstDash val="solid"/>
              <a:round/>
            </a:ln>
          </p:spPr>
        </p:sp>
        <p:sp>
          <p:nvSpPr>
            <p:cNvPr id="52" name="TextBox 52"/>
            <p:cNvSpPr txBox="1"/>
            <p:nvPr/>
          </p:nvSpPr>
          <p:spPr>
            <a:xfrm>
              <a:off x="0" y="-66675"/>
              <a:ext cx="671001" cy="20002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4" name="TextBox 54"/>
          <p:cNvSpPr txBox="1"/>
          <p:nvPr/>
        </p:nvSpPr>
        <p:spPr>
          <a:xfrm>
            <a:off x="4935589" y="1791333"/>
            <a:ext cx="8416822" cy="2215991"/>
          </a:xfrm>
          <a:prstGeom prst="rect">
            <a:avLst/>
          </a:prstGeom>
        </p:spPr>
        <p:txBody>
          <a:bodyPr lIns="0" tIns="0" rIns="0" bIns="0" rtlCol="0" anchor="t">
            <a:spAutoFit/>
          </a:bodyPr>
          <a:lstStyle/>
          <a:p>
            <a:pPr algn="ctr"/>
            <a:r>
              <a:rPr lang="nl-NL" sz="72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LỰA CHỌN CẤU TRÚC CÂU</a:t>
            </a:r>
            <a:endParaRPr lang="en-GB" sz="7200">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3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anim calcmode="lin" valueType="num">
                                      <p:cBhvr>
                                        <p:cTn id="8"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495300"/>
            <a:ext cx="16230600" cy="87630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978030">
            <a:off x="2202506" y="8795935"/>
            <a:ext cx="343462" cy="810529"/>
          </a:xfrm>
          <a:custGeom>
            <a:avLst/>
            <a:gdLst/>
            <a:ahLst/>
            <a:cxnLst/>
            <a:rect l="l" t="t" r="r" b="b"/>
            <a:pathLst>
              <a:path w="343462" h="810529">
                <a:moveTo>
                  <a:pt x="0" y="0"/>
                </a:moveTo>
                <a:lnTo>
                  <a:pt x="343462" y="0"/>
                </a:lnTo>
                <a:lnTo>
                  <a:pt x="343462" y="810529"/>
                </a:lnTo>
                <a:lnTo>
                  <a:pt x="0" y="810529"/>
                </a:lnTo>
                <a:lnTo>
                  <a:pt x="0" y="0"/>
                </a:lnTo>
                <a:close/>
              </a:path>
            </a:pathLst>
          </a:custGeom>
          <a:blipFill>
            <a:blip r:embed="rId3"/>
            <a:stretch>
              <a:fillRect/>
            </a:stretch>
          </a:blipFill>
        </p:spPr>
      </p:sp>
      <p:sp>
        <p:nvSpPr>
          <p:cNvPr id="7" name="TextBox 7"/>
          <p:cNvSpPr txBox="1"/>
          <p:nvPr/>
        </p:nvSpPr>
        <p:spPr>
          <a:xfrm>
            <a:off x="4533974" y="637646"/>
            <a:ext cx="9514670" cy="1187826"/>
          </a:xfrm>
          <a:prstGeom prst="rect">
            <a:avLst/>
          </a:prstGeom>
        </p:spPr>
        <p:txBody>
          <a:bodyPr lIns="0" tIns="0" rIns="0" bIns="0" rtlCol="0" anchor="t">
            <a:spAutoFit/>
          </a:bodyPr>
          <a:lstStyle/>
          <a:p>
            <a:pPr algn="ctr">
              <a:lnSpc>
                <a:spcPts val="10080"/>
              </a:lnSpc>
            </a:pPr>
            <a:r>
              <a:rPr lang="nl-NL"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3. Bài tập 3</a:t>
            </a:r>
            <a:endParaRPr lang="en-US" sz="7200" spc="288">
              <a:solidFill>
                <a:srgbClr val="677EA4"/>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grpSp>
        <p:nvGrpSpPr>
          <p:cNvPr id="8" name="Group 8"/>
          <p:cNvGrpSpPr/>
          <p:nvPr/>
        </p:nvGrpSpPr>
        <p:grpSpPr>
          <a:xfrm>
            <a:off x="2814351" y="2095037"/>
            <a:ext cx="13492450" cy="3101549"/>
            <a:chOff x="0" y="0"/>
            <a:chExt cx="1978997" cy="152725"/>
          </a:xfrm>
        </p:grpSpPr>
        <p:sp>
          <p:nvSpPr>
            <p:cNvPr id="9" name="Freeform 9"/>
            <p:cNvSpPr/>
            <p:nvPr/>
          </p:nvSpPr>
          <p:spPr>
            <a:xfrm>
              <a:off x="0" y="0"/>
              <a:ext cx="1978997" cy="152725"/>
            </a:xfrm>
            <a:custGeom>
              <a:avLst/>
              <a:gdLst/>
              <a:ahLst/>
              <a:cxnLst/>
              <a:rect l="l" t="t" r="r" b="b"/>
              <a:pathLst>
                <a:path w="1978997" h="152725">
                  <a:moveTo>
                    <a:pt x="76363" y="0"/>
                  </a:moveTo>
                  <a:lnTo>
                    <a:pt x="1902634" y="0"/>
                  </a:lnTo>
                  <a:cubicBezTo>
                    <a:pt x="1922887" y="0"/>
                    <a:pt x="1942310" y="8045"/>
                    <a:pt x="1956631" y="22366"/>
                  </a:cubicBezTo>
                  <a:cubicBezTo>
                    <a:pt x="1970951" y="36687"/>
                    <a:pt x="1978997" y="56110"/>
                    <a:pt x="1978997" y="76363"/>
                  </a:cubicBezTo>
                  <a:lnTo>
                    <a:pt x="1978997" y="76363"/>
                  </a:lnTo>
                  <a:cubicBezTo>
                    <a:pt x="1978997" y="96615"/>
                    <a:pt x="1970951" y="116039"/>
                    <a:pt x="1956631" y="130359"/>
                  </a:cubicBezTo>
                  <a:cubicBezTo>
                    <a:pt x="1942310" y="144680"/>
                    <a:pt x="1922887" y="152725"/>
                    <a:pt x="1902634" y="152725"/>
                  </a:cubicBezTo>
                  <a:lnTo>
                    <a:pt x="76363" y="152725"/>
                  </a:lnTo>
                  <a:cubicBezTo>
                    <a:pt x="56110" y="152725"/>
                    <a:pt x="36687" y="144680"/>
                    <a:pt x="22366" y="130359"/>
                  </a:cubicBezTo>
                  <a:cubicBezTo>
                    <a:pt x="8045" y="116039"/>
                    <a:pt x="0" y="96615"/>
                    <a:pt x="0" y="76363"/>
                  </a:cubicBezTo>
                  <a:lnTo>
                    <a:pt x="0" y="76363"/>
                  </a:lnTo>
                  <a:cubicBezTo>
                    <a:pt x="0" y="56110"/>
                    <a:pt x="8045" y="36687"/>
                    <a:pt x="22366" y="22366"/>
                  </a:cubicBezTo>
                  <a:cubicBezTo>
                    <a:pt x="36687" y="8045"/>
                    <a:pt x="56110" y="0"/>
                    <a:pt x="76363" y="0"/>
                  </a:cubicBezTo>
                  <a:close/>
                </a:path>
              </a:pathLst>
            </a:custGeom>
            <a:solidFill>
              <a:srgbClr val="000000">
                <a:alpha val="0"/>
              </a:srgbClr>
            </a:solidFill>
            <a:ln w="28575" cap="rnd">
              <a:solidFill>
                <a:srgbClr val="F5D486"/>
              </a:solidFill>
              <a:prstDash val="solid"/>
              <a:round/>
            </a:ln>
          </p:spPr>
        </p:sp>
        <p:sp>
          <p:nvSpPr>
            <p:cNvPr id="10" name="TextBox 10"/>
            <p:cNvSpPr txBox="1"/>
            <p:nvPr/>
          </p:nvSpPr>
          <p:spPr>
            <a:xfrm>
              <a:off x="0" y="-66675"/>
              <a:ext cx="1978997" cy="2194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917865" flipH="1">
            <a:off x="-1374334" y="499595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16" name="Freeform 16"/>
          <p:cNvSpPr/>
          <p:nvPr/>
        </p:nvSpPr>
        <p:spPr>
          <a:xfrm rot="369602" flipH="1">
            <a:off x="-5553" y="7576964"/>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17" name="Freeform 17"/>
          <p:cNvSpPr/>
          <p:nvPr/>
        </p:nvSpPr>
        <p:spPr>
          <a:xfrm rot="-3838062">
            <a:off x="3309842" y="9458852"/>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8" name="Freeform 18"/>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grpSp>
        <p:nvGrpSpPr>
          <p:cNvPr id="21" name="Group 21"/>
          <p:cNvGrpSpPr/>
          <p:nvPr/>
        </p:nvGrpSpPr>
        <p:grpSpPr>
          <a:xfrm>
            <a:off x="2814350" y="5459623"/>
            <a:ext cx="13721050" cy="3529019"/>
            <a:chOff x="0" y="0"/>
            <a:chExt cx="1978997" cy="152725"/>
          </a:xfrm>
        </p:grpSpPr>
        <p:sp>
          <p:nvSpPr>
            <p:cNvPr id="22" name="Freeform 22"/>
            <p:cNvSpPr/>
            <p:nvPr/>
          </p:nvSpPr>
          <p:spPr>
            <a:xfrm>
              <a:off x="0" y="0"/>
              <a:ext cx="1978997" cy="152725"/>
            </a:xfrm>
            <a:custGeom>
              <a:avLst/>
              <a:gdLst/>
              <a:ahLst/>
              <a:cxnLst/>
              <a:rect l="l" t="t" r="r" b="b"/>
              <a:pathLst>
                <a:path w="1978997" h="152725">
                  <a:moveTo>
                    <a:pt x="76363" y="0"/>
                  </a:moveTo>
                  <a:lnTo>
                    <a:pt x="1902634" y="0"/>
                  </a:lnTo>
                  <a:cubicBezTo>
                    <a:pt x="1922887" y="0"/>
                    <a:pt x="1942310" y="8045"/>
                    <a:pt x="1956631" y="22366"/>
                  </a:cubicBezTo>
                  <a:cubicBezTo>
                    <a:pt x="1970951" y="36687"/>
                    <a:pt x="1978997" y="56110"/>
                    <a:pt x="1978997" y="76363"/>
                  </a:cubicBezTo>
                  <a:lnTo>
                    <a:pt x="1978997" y="76363"/>
                  </a:lnTo>
                  <a:cubicBezTo>
                    <a:pt x="1978997" y="96615"/>
                    <a:pt x="1970951" y="116039"/>
                    <a:pt x="1956631" y="130359"/>
                  </a:cubicBezTo>
                  <a:cubicBezTo>
                    <a:pt x="1942310" y="144680"/>
                    <a:pt x="1922887" y="152725"/>
                    <a:pt x="1902634" y="152725"/>
                  </a:cubicBezTo>
                  <a:lnTo>
                    <a:pt x="76363" y="152725"/>
                  </a:lnTo>
                  <a:cubicBezTo>
                    <a:pt x="56110" y="152725"/>
                    <a:pt x="36687" y="144680"/>
                    <a:pt x="22366" y="130359"/>
                  </a:cubicBezTo>
                  <a:cubicBezTo>
                    <a:pt x="8045" y="116039"/>
                    <a:pt x="0" y="96615"/>
                    <a:pt x="0" y="76363"/>
                  </a:cubicBezTo>
                  <a:lnTo>
                    <a:pt x="0" y="76363"/>
                  </a:lnTo>
                  <a:cubicBezTo>
                    <a:pt x="0" y="56110"/>
                    <a:pt x="8045" y="36687"/>
                    <a:pt x="22366" y="22366"/>
                  </a:cubicBezTo>
                  <a:cubicBezTo>
                    <a:pt x="36687" y="8045"/>
                    <a:pt x="56110" y="0"/>
                    <a:pt x="76363" y="0"/>
                  </a:cubicBezTo>
                  <a:close/>
                </a:path>
              </a:pathLst>
            </a:custGeom>
            <a:solidFill>
              <a:srgbClr val="000000">
                <a:alpha val="0"/>
              </a:srgbClr>
            </a:solidFill>
            <a:ln w="28575" cap="rnd">
              <a:solidFill>
                <a:srgbClr val="F5D486"/>
              </a:solidFill>
              <a:prstDash val="solid"/>
              <a:round/>
            </a:ln>
          </p:spPr>
        </p:sp>
        <p:sp>
          <p:nvSpPr>
            <p:cNvPr id="23" name="TextBox 23"/>
            <p:cNvSpPr txBox="1"/>
            <p:nvPr/>
          </p:nvSpPr>
          <p:spPr>
            <a:xfrm>
              <a:off x="0" y="-66675"/>
              <a:ext cx="1978997" cy="219400"/>
            </a:xfrm>
            <a:prstGeom prst="rect">
              <a:avLst/>
            </a:prstGeom>
          </p:spPr>
          <p:txBody>
            <a:bodyPr lIns="50800" tIns="50800" rIns="50800" bIns="50800" rtlCol="0" anchor="ctr"/>
            <a:lstStyle/>
            <a:p>
              <a:pPr algn="ctr">
                <a:lnSpc>
                  <a:spcPts val="2659"/>
                </a:lnSpc>
              </a:pPr>
              <a:endParaRPr/>
            </a:p>
          </p:txBody>
        </p:sp>
      </p:grpSp>
      <p:sp>
        <p:nvSpPr>
          <p:cNvPr id="30" name="Rectangle 29"/>
          <p:cNvSpPr/>
          <p:nvPr/>
        </p:nvSpPr>
        <p:spPr>
          <a:xfrm>
            <a:off x="3181350" y="2108852"/>
            <a:ext cx="12679598" cy="2867132"/>
          </a:xfrm>
          <a:prstGeom prst="rect">
            <a:avLst/>
          </a:prstGeom>
        </p:spPr>
        <p:txBody>
          <a:bodyPr wrap="square">
            <a:spAutoFit/>
          </a:bodyPr>
          <a:lstStyle/>
          <a:p>
            <a:pPr lvl="0" algn="just">
              <a:lnSpc>
                <a:spcPct val="115000"/>
              </a:lnSpc>
              <a:spcAft>
                <a:spcPts val="0"/>
              </a:spcAft>
              <a:buClr>
                <a:srgbClr val="000000"/>
              </a:buClr>
              <a:buSzPts val="1300"/>
              <a:tabLst>
                <a:tab pos="548005" algn="l"/>
              </a:tabLst>
            </a:pPr>
            <a:r>
              <a:rPr lang="vi-VN" sz="4000" smtClean="0">
                <a:latin typeface="Times New Roman" panose="02020603050405020304" pitchFamily="18" charset="0"/>
                <a:ea typeface="Times New Roman" panose="02020603050405020304" pitchFamily="18" charset="0"/>
                <a:cs typeface="Times New Roman" panose="02020603050405020304" pitchFamily="18" charset="0"/>
              </a:rPr>
              <a:t>1. </a:t>
            </a:r>
            <a:r>
              <a:rPr lang="nl-NL" sz="4000" smtClean="0">
                <a:latin typeface="Times New Roman" panose="02020603050405020304" pitchFamily="18" charset="0"/>
                <a:ea typeface="Times New Roman" panose="02020603050405020304" pitchFamily="18" charset="0"/>
                <a:cs typeface="Times New Roman" panose="02020603050405020304" pitchFamily="18" charset="0"/>
              </a:rPr>
              <a:t>Câu </a:t>
            </a:r>
            <a:r>
              <a:rPr lang="nl-NL" sz="4000">
                <a:latin typeface="Times New Roman" panose="02020603050405020304" pitchFamily="18" charset="0"/>
                <a:ea typeface="Times New Roman" panose="02020603050405020304" pitchFamily="18" charset="0"/>
                <a:cs typeface="Times New Roman" panose="02020603050405020304" pitchFamily="18" charset="0"/>
              </a:rPr>
              <a:t>trong VB sử dụng biện pháp tu từ đảo ngữ nhằm nhấn mạnh trạng thái sốt ruột - nguyên nhân của hành động chạy ra ngoài của nhân vật </a:t>
            </a:r>
            <a:r>
              <a:rPr lang="nl-NL" sz="4000" i="1">
                <a:latin typeface="Times New Roman" panose="02020603050405020304" pitchFamily="18" charset="0"/>
                <a:ea typeface="Times New Roman" panose="02020603050405020304" pitchFamily="18" charset="0"/>
                <a:cs typeface="Times New Roman" panose="02020603050405020304" pitchFamily="18" charset="0"/>
              </a:rPr>
              <a:t>tôi,</a:t>
            </a:r>
            <a:r>
              <a:rPr lang="nl-NL" sz="4000">
                <a:latin typeface="Times New Roman" panose="02020603050405020304" pitchFamily="18" charset="0"/>
                <a:ea typeface="Times New Roman" panose="02020603050405020304" pitchFamily="18" charset="0"/>
                <a:cs typeface="Times New Roman" panose="02020603050405020304" pitchFamily="18" charset="0"/>
              </a:rPr>
              <a:t> từ đó làm nổi bật tâm trạng lo lắng cho sự an toàn của đồng đội của Phương Định.</a:t>
            </a:r>
            <a:endParaRPr lang="en-GB" sz="40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Rectangle 30"/>
          <p:cNvSpPr/>
          <p:nvPr/>
        </p:nvSpPr>
        <p:spPr>
          <a:xfrm>
            <a:off x="3156249" y="5473266"/>
            <a:ext cx="13005101" cy="3575018"/>
          </a:xfrm>
          <a:prstGeom prst="rect">
            <a:avLst/>
          </a:prstGeom>
        </p:spPr>
        <p:txBody>
          <a:bodyPr wrap="square">
            <a:spAutoFit/>
          </a:bodyPr>
          <a:lstStyle/>
          <a:p>
            <a:pPr lvl="0" algn="just">
              <a:lnSpc>
                <a:spcPct val="115000"/>
              </a:lnSpc>
              <a:spcAft>
                <a:spcPts val="0"/>
              </a:spcAft>
              <a:buClr>
                <a:srgbClr val="000000"/>
              </a:buClr>
              <a:buSzPts val="1300"/>
              <a:tabLst>
                <a:tab pos="560705" algn="l"/>
              </a:tabLst>
            </a:pPr>
            <a:r>
              <a:rPr lang="vi-VN" sz="4000" smtClean="0">
                <a:latin typeface="Times New Roman" panose="02020603050405020304" pitchFamily="18" charset="0"/>
                <a:ea typeface="Times New Roman" panose="02020603050405020304" pitchFamily="18" charset="0"/>
                <a:cs typeface="Times New Roman" panose="02020603050405020304" pitchFamily="18" charset="0"/>
              </a:rPr>
              <a:t>2. </a:t>
            </a:r>
            <a:r>
              <a:rPr lang="nl-NL" sz="4000" smtClean="0">
                <a:latin typeface="Times New Roman" panose="02020603050405020304" pitchFamily="18" charset="0"/>
                <a:ea typeface="Times New Roman" panose="02020603050405020304" pitchFamily="18" charset="0"/>
                <a:cs typeface="Times New Roman" panose="02020603050405020304" pitchFamily="18" charset="0"/>
              </a:rPr>
              <a:t>Câu </a:t>
            </a:r>
            <a:r>
              <a:rPr lang="nl-NL" sz="4000">
                <a:latin typeface="Times New Roman" panose="02020603050405020304" pitchFamily="18" charset="0"/>
                <a:ea typeface="Times New Roman" panose="02020603050405020304" pitchFamily="18" charset="0"/>
                <a:cs typeface="Times New Roman" panose="02020603050405020304" pitchFamily="18" charset="0"/>
              </a:rPr>
              <a:t>trong VB nói vể không gian trước, con người trong không gian đó sau. Câu đổi cấu trúc nói vể người trước, không gian </a:t>
            </a:r>
            <a:r>
              <a:rPr lang="nl-NL" sz="4000" smtClean="0">
                <a:latin typeface="Times New Roman" panose="02020603050405020304" pitchFamily="18" charset="0"/>
                <a:ea typeface="Times New Roman" panose="02020603050405020304" pitchFamily="18" charset="0"/>
                <a:cs typeface="Times New Roman" panose="02020603050405020304" pitchFamily="18" charset="0"/>
              </a:rPr>
              <a:t>sau.</a:t>
            </a:r>
            <a:r>
              <a:rPr lang="vi-VN" sz="4000">
                <a:latin typeface="Times New Roman" panose="02020603050405020304" pitchFamily="18" charset="0"/>
                <a:ea typeface="Times New Roman" panose="02020603050405020304" pitchFamily="18" charset="0"/>
              </a:rPr>
              <a:t> </a:t>
            </a:r>
            <a:r>
              <a:rPr lang="nl-NL" sz="4000" smtClean="0">
                <a:latin typeface="Times New Roman" panose="02020603050405020304" pitchFamily="18" charset="0"/>
                <a:ea typeface="Times New Roman" panose="02020603050405020304" pitchFamily="18" charset="0"/>
              </a:rPr>
              <a:t>Câu </a:t>
            </a:r>
            <a:r>
              <a:rPr lang="nl-NL" sz="4000">
                <a:latin typeface="Times New Roman" panose="02020603050405020304" pitchFamily="18" charset="0"/>
                <a:ea typeface="Times New Roman" panose="02020603050405020304" pitchFamily="18" charset="0"/>
              </a:rPr>
              <a:t>gốc có ý nhấn mạnh sự hiện diện của những người đồng chí, đồng đội xung quanh cao điểm. </a:t>
            </a:r>
            <a:r>
              <a:rPr lang="en-GB" sz="4000">
                <a:latin typeface="Times New Roman" panose="02020603050405020304" pitchFamily="18" charset="0"/>
                <a:ea typeface="Times New Roman" panose="02020603050405020304" pitchFamily="18" charset="0"/>
              </a:rPr>
              <a:t>Các cô gái trên cao điểm không cô đơn.</a:t>
            </a:r>
            <a:endParaRPr lang="en-GB" sz="4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2202506" y="8795935"/>
            <a:ext cx="343462" cy="810529"/>
          </a:xfrm>
          <a:custGeom>
            <a:avLst/>
            <a:gdLst/>
            <a:ahLst/>
            <a:cxnLst/>
            <a:rect l="l" t="t" r="r" b="b"/>
            <a:pathLst>
              <a:path w="343462" h="810529">
                <a:moveTo>
                  <a:pt x="0" y="0"/>
                </a:moveTo>
                <a:lnTo>
                  <a:pt x="343462" y="0"/>
                </a:lnTo>
                <a:lnTo>
                  <a:pt x="343462" y="810529"/>
                </a:lnTo>
                <a:lnTo>
                  <a:pt x="0" y="810529"/>
                </a:lnTo>
                <a:lnTo>
                  <a:pt x="0" y="0"/>
                </a:lnTo>
                <a:close/>
              </a:path>
            </a:pathLst>
          </a:custGeom>
          <a:blipFill>
            <a:blip r:embed="rId3"/>
            <a:stretch>
              <a:fillRect/>
            </a:stretch>
          </a:blipFill>
        </p:spPr>
      </p:sp>
      <p:grpSp>
        <p:nvGrpSpPr>
          <p:cNvPr id="8" name="Group 8"/>
          <p:cNvGrpSpPr/>
          <p:nvPr/>
        </p:nvGrpSpPr>
        <p:grpSpPr>
          <a:xfrm>
            <a:off x="3456649" y="1702908"/>
            <a:ext cx="12763245" cy="2957078"/>
            <a:chOff x="0" y="0"/>
            <a:chExt cx="1978997" cy="152725"/>
          </a:xfrm>
        </p:grpSpPr>
        <p:sp>
          <p:nvSpPr>
            <p:cNvPr id="9" name="Freeform 9"/>
            <p:cNvSpPr/>
            <p:nvPr/>
          </p:nvSpPr>
          <p:spPr>
            <a:xfrm>
              <a:off x="0" y="0"/>
              <a:ext cx="1978997" cy="152725"/>
            </a:xfrm>
            <a:custGeom>
              <a:avLst/>
              <a:gdLst/>
              <a:ahLst/>
              <a:cxnLst/>
              <a:rect l="l" t="t" r="r" b="b"/>
              <a:pathLst>
                <a:path w="1978997" h="152725">
                  <a:moveTo>
                    <a:pt x="76363" y="0"/>
                  </a:moveTo>
                  <a:lnTo>
                    <a:pt x="1902634" y="0"/>
                  </a:lnTo>
                  <a:cubicBezTo>
                    <a:pt x="1922887" y="0"/>
                    <a:pt x="1942310" y="8045"/>
                    <a:pt x="1956631" y="22366"/>
                  </a:cubicBezTo>
                  <a:cubicBezTo>
                    <a:pt x="1970951" y="36687"/>
                    <a:pt x="1978997" y="56110"/>
                    <a:pt x="1978997" y="76363"/>
                  </a:cubicBezTo>
                  <a:lnTo>
                    <a:pt x="1978997" y="76363"/>
                  </a:lnTo>
                  <a:cubicBezTo>
                    <a:pt x="1978997" y="96615"/>
                    <a:pt x="1970951" y="116039"/>
                    <a:pt x="1956631" y="130359"/>
                  </a:cubicBezTo>
                  <a:cubicBezTo>
                    <a:pt x="1942310" y="144680"/>
                    <a:pt x="1922887" y="152725"/>
                    <a:pt x="1902634" y="152725"/>
                  </a:cubicBezTo>
                  <a:lnTo>
                    <a:pt x="76363" y="152725"/>
                  </a:lnTo>
                  <a:cubicBezTo>
                    <a:pt x="56110" y="152725"/>
                    <a:pt x="36687" y="144680"/>
                    <a:pt x="22366" y="130359"/>
                  </a:cubicBezTo>
                  <a:cubicBezTo>
                    <a:pt x="8045" y="116039"/>
                    <a:pt x="0" y="96615"/>
                    <a:pt x="0" y="76363"/>
                  </a:cubicBezTo>
                  <a:lnTo>
                    <a:pt x="0" y="76363"/>
                  </a:lnTo>
                  <a:cubicBezTo>
                    <a:pt x="0" y="56110"/>
                    <a:pt x="8045" y="36687"/>
                    <a:pt x="22366" y="22366"/>
                  </a:cubicBezTo>
                  <a:cubicBezTo>
                    <a:pt x="36687" y="8045"/>
                    <a:pt x="56110" y="0"/>
                    <a:pt x="76363" y="0"/>
                  </a:cubicBezTo>
                  <a:close/>
                </a:path>
              </a:pathLst>
            </a:custGeom>
            <a:solidFill>
              <a:srgbClr val="000000">
                <a:alpha val="0"/>
              </a:srgbClr>
            </a:solidFill>
            <a:ln w="28575" cap="rnd">
              <a:solidFill>
                <a:srgbClr val="F5D486"/>
              </a:solidFill>
              <a:prstDash val="solid"/>
              <a:round/>
            </a:ln>
          </p:spPr>
        </p:sp>
        <p:sp>
          <p:nvSpPr>
            <p:cNvPr id="10" name="TextBox 10"/>
            <p:cNvSpPr txBox="1"/>
            <p:nvPr/>
          </p:nvSpPr>
          <p:spPr>
            <a:xfrm>
              <a:off x="0" y="-66675"/>
              <a:ext cx="1978997" cy="219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rot="917865" flipH="1">
            <a:off x="-1374334" y="499595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16" name="Freeform 16"/>
          <p:cNvSpPr/>
          <p:nvPr/>
        </p:nvSpPr>
        <p:spPr>
          <a:xfrm rot="369602" flipH="1">
            <a:off x="-5553" y="7576964"/>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17" name="Freeform 17"/>
          <p:cNvSpPr/>
          <p:nvPr/>
        </p:nvSpPr>
        <p:spPr>
          <a:xfrm rot="-3838062">
            <a:off x="3309842" y="9458852"/>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8" name="Freeform 18"/>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grpSp>
        <p:nvGrpSpPr>
          <p:cNvPr id="21" name="Group 21"/>
          <p:cNvGrpSpPr/>
          <p:nvPr/>
        </p:nvGrpSpPr>
        <p:grpSpPr>
          <a:xfrm>
            <a:off x="3543555" y="4913143"/>
            <a:ext cx="12763245" cy="3893100"/>
            <a:chOff x="0" y="0"/>
            <a:chExt cx="1978997" cy="152725"/>
          </a:xfrm>
        </p:grpSpPr>
        <p:sp>
          <p:nvSpPr>
            <p:cNvPr id="22" name="Freeform 22"/>
            <p:cNvSpPr/>
            <p:nvPr/>
          </p:nvSpPr>
          <p:spPr>
            <a:xfrm>
              <a:off x="0" y="0"/>
              <a:ext cx="1978997" cy="152725"/>
            </a:xfrm>
            <a:custGeom>
              <a:avLst/>
              <a:gdLst/>
              <a:ahLst/>
              <a:cxnLst/>
              <a:rect l="l" t="t" r="r" b="b"/>
              <a:pathLst>
                <a:path w="1978997" h="152725">
                  <a:moveTo>
                    <a:pt x="76363" y="0"/>
                  </a:moveTo>
                  <a:lnTo>
                    <a:pt x="1902634" y="0"/>
                  </a:lnTo>
                  <a:cubicBezTo>
                    <a:pt x="1922887" y="0"/>
                    <a:pt x="1942310" y="8045"/>
                    <a:pt x="1956631" y="22366"/>
                  </a:cubicBezTo>
                  <a:cubicBezTo>
                    <a:pt x="1970951" y="36687"/>
                    <a:pt x="1978997" y="56110"/>
                    <a:pt x="1978997" y="76363"/>
                  </a:cubicBezTo>
                  <a:lnTo>
                    <a:pt x="1978997" y="76363"/>
                  </a:lnTo>
                  <a:cubicBezTo>
                    <a:pt x="1978997" y="96615"/>
                    <a:pt x="1970951" y="116039"/>
                    <a:pt x="1956631" y="130359"/>
                  </a:cubicBezTo>
                  <a:cubicBezTo>
                    <a:pt x="1942310" y="144680"/>
                    <a:pt x="1922887" y="152725"/>
                    <a:pt x="1902634" y="152725"/>
                  </a:cubicBezTo>
                  <a:lnTo>
                    <a:pt x="76363" y="152725"/>
                  </a:lnTo>
                  <a:cubicBezTo>
                    <a:pt x="56110" y="152725"/>
                    <a:pt x="36687" y="144680"/>
                    <a:pt x="22366" y="130359"/>
                  </a:cubicBezTo>
                  <a:cubicBezTo>
                    <a:pt x="8045" y="116039"/>
                    <a:pt x="0" y="96615"/>
                    <a:pt x="0" y="76363"/>
                  </a:cubicBezTo>
                  <a:lnTo>
                    <a:pt x="0" y="76363"/>
                  </a:lnTo>
                  <a:cubicBezTo>
                    <a:pt x="0" y="56110"/>
                    <a:pt x="8045" y="36687"/>
                    <a:pt x="22366" y="22366"/>
                  </a:cubicBezTo>
                  <a:cubicBezTo>
                    <a:pt x="36687" y="8045"/>
                    <a:pt x="56110" y="0"/>
                    <a:pt x="76363" y="0"/>
                  </a:cubicBezTo>
                  <a:close/>
                </a:path>
              </a:pathLst>
            </a:custGeom>
            <a:solidFill>
              <a:srgbClr val="000000">
                <a:alpha val="0"/>
              </a:srgbClr>
            </a:solidFill>
            <a:ln w="28575" cap="rnd">
              <a:solidFill>
                <a:srgbClr val="F5D486"/>
              </a:solidFill>
              <a:prstDash val="solid"/>
              <a:round/>
            </a:ln>
          </p:spPr>
        </p:sp>
        <p:sp>
          <p:nvSpPr>
            <p:cNvPr id="23" name="TextBox 23"/>
            <p:cNvSpPr txBox="1"/>
            <p:nvPr/>
          </p:nvSpPr>
          <p:spPr>
            <a:xfrm>
              <a:off x="0" y="-66675"/>
              <a:ext cx="1978997" cy="219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Rectangle 10"/>
          <p:cNvSpPr/>
          <p:nvPr/>
        </p:nvSpPr>
        <p:spPr>
          <a:xfrm>
            <a:off x="3832381" y="1792854"/>
            <a:ext cx="12170260" cy="2867132"/>
          </a:xfrm>
          <a:prstGeom prst="rect">
            <a:avLst/>
          </a:prstGeom>
        </p:spPr>
        <p:txBody>
          <a:bodyPr wrap="square">
            <a:spAutoFit/>
          </a:bodyPr>
          <a:lstStyle/>
          <a:p>
            <a:pPr lvl="0" algn="just">
              <a:lnSpc>
                <a:spcPct val="115000"/>
              </a:lnSpc>
              <a:spcAft>
                <a:spcPts val="0"/>
              </a:spcAft>
              <a:buClr>
                <a:srgbClr val="000000"/>
              </a:buClr>
              <a:buSzPts val="1300"/>
              <a:tabLst>
                <a:tab pos="548005" algn="l"/>
              </a:tabLst>
            </a:pPr>
            <a:r>
              <a:rPr lang="vi-VN" sz="4000" smtClean="0">
                <a:latin typeface="Times New Roman" panose="02020603050405020304" pitchFamily="18" charset="0"/>
                <a:ea typeface="Times New Roman" panose="02020603050405020304" pitchFamily="18" charset="0"/>
                <a:cs typeface="Times New Roman" panose="02020603050405020304" pitchFamily="18" charset="0"/>
              </a:rPr>
              <a:t>3. </a:t>
            </a:r>
            <a:r>
              <a:rPr lang="en-GB" sz="40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GB" sz="4000">
                <a:latin typeface="Times New Roman" panose="02020603050405020304" pitchFamily="18" charset="0"/>
                <a:ea typeface="Times New Roman" panose="02020603050405020304" pitchFamily="18" charset="0"/>
                <a:cs typeface="Times New Roman" panose="02020603050405020304" pitchFamily="18" charset="0"/>
              </a:rPr>
              <a:t>diễn đạt của câu trong VB nêu điều kiện trước, kết quả sau; ngược lại, câu đổi cấu trúc nêu kết quả trước, điểu kiện sau. Câu gốc nhấn mạnh tính chất kịp thời trong việc hỗ trợ cao điểm của những người đồng chí.</a:t>
            </a:r>
            <a:endParaRPr lang="en-GB" sz="40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4175488" y="5029621"/>
            <a:ext cx="11597911" cy="3914918"/>
          </a:xfrm>
          <a:prstGeom prst="rect">
            <a:avLst/>
          </a:prstGeom>
        </p:spPr>
        <p:txBody>
          <a:bodyPr wrap="square">
            <a:spAutoFit/>
          </a:bodyPr>
          <a:lstStyle/>
          <a:p>
            <a:pPr lvl="0" algn="just">
              <a:lnSpc>
                <a:spcPct val="115000"/>
              </a:lnSpc>
              <a:spcAft>
                <a:spcPts val="0"/>
              </a:spcAft>
              <a:buClr>
                <a:srgbClr val="000000"/>
              </a:buClr>
              <a:buSzPts val="1300"/>
              <a:tabLst>
                <a:tab pos="541020" algn="l"/>
              </a:tabLst>
            </a:pPr>
            <a:r>
              <a:rPr lang="vi-VN" sz="3600">
                <a:latin typeface="Times New Roman" panose="02020603050405020304" pitchFamily="18" charset="0"/>
                <a:ea typeface="Times New Roman" panose="02020603050405020304" pitchFamily="18" charset="0"/>
                <a:cs typeface="Times New Roman" panose="02020603050405020304" pitchFamily="18" charset="0"/>
              </a:rPr>
              <a:t>4</a:t>
            </a:r>
            <a:r>
              <a:rPr lang="vi-VN" sz="360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3600" smtClean="0">
                <a:latin typeface="Times New Roman" panose="02020603050405020304" pitchFamily="18" charset="0"/>
                <a:ea typeface="Times New Roman" panose="02020603050405020304" pitchFamily="18" charset="0"/>
                <a:cs typeface="Times New Roman" panose="02020603050405020304" pitchFamily="18" charset="0"/>
              </a:rPr>
              <a:t>Cấu </a:t>
            </a:r>
            <a:r>
              <a:rPr lang="en-GB" sz="3600">
                <a:latin typeface="Times New Roman" panose="02020603050405020304" pitchFamily="18" charset="0"/>
                <a:ea typeface="Times New Roman" panose="02020603050405020304" pitchFamily="18" charset="0"/>
                <a:cs typeface="Times New Roman" panose="02020603050405020304" pitchFamily="18" charset="0"/>
              </a:rPr>
              <a:t>trúc câu trong VB và cấu trúc câu đã thay đổi đều phù hợp với thứ tự các hành động của nhân vật (</a:t>
            </a:r>
            <a:r>
              <a:rPr lang="en-GB" sz="3600" i="1">
                <a:latin typeface="Times New Roman" panose="02020603050405020304" pitchFamily="18" charset="0"/>
                <a:ea typeface="Times New Roman" panose="02020603050405020304" pitchFamily="18" charset="0"/>
                <a:cs typeface="Times New Roman" panose="02020603050405020304" pitchFamily="18" charset="0"/>
              </a:rPr>
              <a:t>uống sữa, ngủ</a:t>
            </a:r>
            <a:r>
              <a:rPr lang="en-GB" sz="3600">
                <a:latin typeface="Times New Roman" panose="02020603050405020304" pitchFamily="18" charset="0"/>
                <a:ea typeface="Times New Roman" panose="02020603050405020304" pitchFamily="18" charset="0"/>
                <a:cs typeface="Times New Roman" panose="02020603050405020304" pitchFamily="18" charset="0"/>
              </a:rPr>
              <a:t>). Tuy nhiên, trong câu đã thay đổi cấu trúc, chủ thể (Nho) được đưa lên đầu câu, làm cho trọng tâm thông tin không còn là các hành động nối tiếp nhau (uống sữa, ngủ) như câu trong VB mà là chủ thể (Nho).</a:t>
            </a:r>
            <a:endParaRPr lang="en-GB"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182833" flipH="1">
            <a:off x="-198745" y="-1183023"/>
            <a:ext cx="2454890" cy="3577253"/>
          </a:xfrm>
          <a:custGeom>
            <a:avLst/>
            <a:gdLst/>
            <a:ahLst/>
            <a:cxnLst/>
            <a:rect l="l" t="t" r="r" b="b"/>
            <a:pathLst>
              <a:path w="2454890" h="3577253">
                <a:moveTo>
                  <a:pt x="2454890" y="0"/>
                </a:moveTo>
                <a:lnTo>
                  <a:pt x="0" y="0"/>
                </a:lnTo>
                <a:lnTo>
                  <a:pt x="0" y="3577253"/>
                </a:lnTo>
                <a:lnTo>
                  <a:pt x="2454890" y="3577253"/>
                </a:lnTo>
                <a:lnTo>
                  <a:pt x="2454890" y="0"/>
                </a:lnTo>
                <a:close/>
              </a:path>
            </a:pathLst>
          </a:custGeom>
          <a:blipFill>
            <a:blip r:embed="rId3"/>
            <a:stretch>
              <a:fillRect/>
            </a:stretch>
          </a:blipFill>
        </p:spPr>
      </p:sp>
      <p:sp>
        <p:nvSpPr>
          <p:cNvPr id="7" name="Freeform 7"/>
          <p:cNvSpPr/>
          <p:nvPr/>
        </p:nvSpPr>
        <p:spPr>
          <a:xfrm rot="6795856">
            <a:off x="2630005" y="2303822"/>
            <a:ext cx="340062" cy="618294"/>
          </a:xfrm>
          <a:custGeom>
            <a:avLst/>
            <a:gdLst/>
            <a:ahLst/>
            <a:cxnLst/>
            <a:rect l="l" t="t" r="r" b="b"/>
            <a:pathLst>
              <a:path w="340062" h="618294">
                <a:moveTo>
                  <a:pt x="0" y="0"/>
                </a:moveTo>
                <a:lnTo>
                  <a:pt x="340062" y="0"/>
                </a:lnTo>
                <a:lnTo>
                  <a:pt x="340062" y="618294"/>
                </a:lnTo>
                <a:lnTo>
                  <a:pt x="0" y="618294"/>
                </a:lnTo>
                <a:lnTo>
                  <a:pt x="0" y="0"/>
                </a:lnTo>
                <a:close/>
              </a:path>
            </a:pathLst>
          </a:custGeom>
          <a:blipFill>
            <a:blip r:embed="rId4"/>
            <a:stretch>
              <a:fillRect/>
            </a:stretch>
          </a:blipFill>
        </p:spPr>
      </p:sp>
      <p:sp>
        <p:nvSpPr>
          <p:cNvPr id="8" name="Freeform 8"/>
          <p:cNvSpPr/>
          <p:nvPr/>
        </p:nvSpPr>
        <p:spPr>
          <a:xfrm rot="-2966355">
            <a:off x="1055301" y="1978999"/>
            <a:ext cx="375952" cy="887201"/>
          </a:xfrm>
          <a:custGeom>
            <a:avLst/>
            <a:gdLst/>
            <a:ahLst/>
            <a:cxnLst/>
            <a:rect l="l" t="t" r="r" b="b"/>
            <a:pathLst>
              <a:path w="375952" h="887201">
                <a:moveTo>
                  <a:pt x="0" y="0"/>
                </a:moveTo>
                <a:lnTo>
                  <a:pt x="375951" y="0"/>
                </a:lnTo>
                <a:lnTo>
                  <a:pt x="375951" y="887202"/>
                </a:lnTo>
                <a:lnTo>
                  <a:pt x="0" y="887202"/>
                </a:lnTo>
                <a:lnTo>
                  <a:pt x="0" y="0"/>
                </a:lnTo>
                <a:close/>
              </a:path>
            </a:pathLst>
          </a:custGeom>
          <a:blipFill>
            <a:blip r:embed="rId5"/>
            <a:stretch>
              <a:fillRect/>
            </a:stretch>
          </a:blipFill>
        </p:spPr>
      </p:sp>
      <p:sp>
        <p:nvSpPr>
          <p:cNvPr id="23" name="Freeform 23"/>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6"/>
            <a:stretch>
              <a:fillRect/>
            </a:stretch>
          </a:blipFill>
        </p:spPr>
      </p:sp>
      <p:sp>
        <p:nvSpPr>
          <p:cNvPr id="24" name="Freeform 24"/>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7"/>
            <a:stretch>
              <a:fillRect/>
            </a:stretch>
          </a:blipFill>
        </p:spPr>
      </p:sp>
      <p:sp>
        <p:nvSpPr>
          <p:cNvPr id="25" name="Freeform 25"/>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8"/>
            <a:stretch>
              <a:fillRect/>
            </a:stretch>
          </a:blipFill>
        </p:spPr>
      </p:sp>
      <p:grpSp>
        <p:nvGrpSpPr>
          <p:cNvPr id="29" name="Group 29"/>
          <p:cNvGrpSpPr/>
          <p:nvPr/>
        </p:nvGrpSpPr>
        <p:grpSpPr>
          <a:xfrm>
            <a:off x="8897634" y="3578645"/>
            <a:ext cx="7091373" cy="4538553"/>
            <a:chOff x="0" y="0"/>
            <a:chExt cx="1867687" cy="1195339"/>
          </a:xfrm>
        </p:grpSpPr>
        <p:sp>
          <p:nvSpPr>
            <p:cNvPr id="30" name="Freeform 30"/>
            <p:cNvSpPr/>
            <p:nvPr/>
          </p:nvSpPr>
          <p:spPr>
            <a:xfrm>
              <a:off x="0" y="0"/>
              <a:ext cx="1867687" cy="1195339"/>
            </a:xfrm>
            <a:custGeom>
              <a:avLst/>
              <a:gdLst/>
              <a:ahLst/>
              <a:cxnLst/>
              <a:rect l="l" t="t" r="r" b="b"/>
              <a:pathLst>
                <a:path w="1867687" h="1195339">
                  <a:moveTo>
                    <a:pt x="0" y="0"/>
                  </a:moveTo>
                  <a:lnTo>
                    <a:pt x="1867687" y="0"/>
                  </a:lnTo>
                  <a:lnTo>
                    <a:pt x="1867687" y="1195339"/>
                  </a:lnTo>
                  <a:lnTo>
                    <a:pt x="0" y="1195339"/>
                  </a:lnTo>
                  <a:close/>
                </a:path>
              </a:pathLst>
            </a:custGeom>
            <a:solidFill>
              <a:srgbClr val="B9CCEB">
                <a:alpha val="42745"/>
              </a:srgbClr>
            </a:solidFill>
          </p:spPr>
        </p:sp>
        <p:sp>
          <p:nvSpPr>
            <p:cNvPr id="31" name="TextBox 31"/>
            <p:cNvSpPr txBox="1"/>
            <p:nvPr/>
          </p:nvSpPr>
          <p:spPr>
            <a:xfrm>
              <a:off x="0" y="-66675"/>
              <a:ext cx="1867687" cy="126201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Freeform 32"/>
          <p:cNvSpPr/>
          <p:nvPr/>
        </p:nvSpPr>
        <p:spPr>
          <a:xfrm rot="150662">
            <a:off x="9395158" y="7637263"/>
            <a:ext cx="2772291" cy="249506"/>
          </a:xfrm>
          <a:custGeom>
            <a:avLst/>
            <a:gdLst/>
            <a:ahLst/>
            <a:cxnLst/>
            <a:rect l="l" t="t" r="r" b="b"/>
            <a:pathLst>
              <a:path w="2772291" h="249506">
                <a:moveTo>
                  <a:pt x="0" y="0"/>
                </a:moveTo>
                <a:lnTo>
                  <a:pt x="2772292" y="0"/>
                </a:lnTo>
                <a:lnTo>
                  <a:pt x="2772292" y="249507"/>
                </a:lnTo>
                <a:lnTo>
                  <a:pt x="0" y="249507"/>
                </a:lnTo>
                <a:lnTo>
                  <a:pt x="0" y="0"/>
                </a:lnTo>
                <a:close/>
              </a:path>
            </a:pathLst>
          </a:custGeom>
          <a:blipFill>
            <a:blip r:embed="rId9"/>
            <a:stretch>
              <a:fillRect/>
            </a:stretch>
          </a:blipFill>
        </p:spPr>
      </p:sp>
      <p:grpSp>
        <p:nvGrpSpPr>
          <p:cNvPr id="33" name="Group 33"/>
          <p:cNvGrpSpPr>
            <a:grpSpLocks noChangeAspect="1"/>
          </p:cNvGrpSpPr>
          <p:nvPr/>
        </p:nvGrpSpPr>
        <p:grpSpPr>
          <a:xfrm>
            <a:off x="9440559" y="4064871"/>
            <a:ext cx="2864065" cy="3697146"/>
            <a:chOff x="0" y="0"/>
            <a:chExt cx="1934210" cy="2496820"/>
          </a:xfrm>
        </p:grpSpPr>
        <p:sp>
          <p:nvSpPr>
            <p:cNvPr id="34" name="Freeform 34"/>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35" name="Freeform 35"/>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36" name="Freeform 36"/>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FFFFFF"/>
            </a:solidFill>
          </p:spPr>
        </p:sp>
        <p:sp>
          <p:nvSpPr>
            <p:cNvPr id="37" name="Freeform 37"/>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38" name="Freeform 38"/>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0"/>
              <a:stretch>
                <a:fillRect l="-22924" r="-22924"/>
              </a:stretch>
            </a:blipFill>
          </p:spPr>
        </p:sp>
      </p:grpSp>
      <p:sp>
        <p:nvSpPr>
          <p:cNvPr id="39" name="Freeform 39"/>
          <p:cNvSpPr/>
          <p:nvPr/>
        </p:nvSpPr>
        <p:spPr>
          <a:xfrm>
            <a:off x="13019590" y="7544010"/>
            <a:ext cx="1489670" cy="294210"/>
          </a:xfrm>
          <a:custGeom>
            <a:avLst/>
            <a:gdLst/>
            <a:ahLst/>
            <a:cxnLst/>
            <a:rect l="l" t="t" r="r" b="b"/>
            <a:pathLst>
              <a:path w="1489670" h="294210">
                <a:moveTo>
                  <a:pt x="0" y="0"/>
                </a:moveTo>
                <a:lnTo>
                  <a:pt x="1489670" y="0"/>
                </a:lnTo>
                <a:lnTo>
                  <a:pt x="1489670" y="294210"/>
                </a:lnTo>
                <a:lnTo>
                  <a:pt x="0" y="294210"/>
                </a:lnTo>
                <a:lnTo>
                  <a:pt x="0" y="0"/>
                </a:lnTo>
                <a:close/>
              </a:path>
            </a:pathLst>
          </a:custGeom>
          <a:blipFill>
            <a:blip r:embed="rId11">
              <a:alphaModFix amt="37000"/>
            </a:blip>
            <a:stretch>
              <a:fillRect/>
            </a:stretch>
          </a:blipFill>
        </p:spPr>
      </p:sp>
      <p:grpSp>
        <p:nvGrpSpPr>
          <p:cNvPr id="40" name="Group 40"/>
          <p:cNvGrpSpPr>
            <a:grpSpLocks noChangeAspect="1"/>
          </p:cNvGrpSpPr>
          <p:nvPr/>
        </p:nvGrpSpPr>
        <p:grpSpPr>
          <a:xfrm rot="-865180">
            <a:off x="13030806" y="4532133"/>
            <a:ext cx="2315242" cy="2988685"/>
            <a:chOff x="0" y="0"/>
            <a:chExt cx="1934210" cy="2496820"/>
          </a:xfrm>
        </p:grpSpPr>
        <p:sp>
          <p:nvSpPr>
            <p:cNvPr id="41" name="Freeform 41"/>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42" name="Freeform 42"/>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43" name="Freeform 43"/>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44" name="Freeform 44"/>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45" name="Freeform 45"/>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2"/>
              <a:stretch>
                <a:fillRect l="-76550" r="-76550"/>
              </a:stretch>
            </a:blipFill>
          </p:spPr>
        </p:sp>
      </p:grpSp>
      <p:sp>
        <p:nvSpPr>
          <p:cNvPr id="9" name="Rectangle 8"/>
          <p:cNvSpPr/>
          <p:nvPr/>
        </p:nvSpPr>
        <p:spPr>
          <a:xfrm>
            <a:off x="1289624" y="4196509"/>
            <a:ext cx="7291484" cy="2554545"/>
          </a:xfrm>
          <a:prstGeom prst="rect">
            <a:avLst/>
          </a:prstGeom>
        </p:spPr>
        <p:txBody>
          <a:bodyPr wrap="none">
            <a:spAutoFit/>
          </a:bodyPr>
          <a:lstStyle/>
          <a:p>
            <a:pPr algn="ctr"/>
            <a:r>
              <a:rPr lang="en-US"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en-US"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endParaRPr lang="vi-VN"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8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3"/>
            <a:stretch>
              <a:fillRect/>
            </a:stretch>
          </a:blipFill>
        </p:spPr>
      </p:sp>
      <p:sp>
        <p:nvSpPr>
          <p:cNvPr id="10" name="Freeform 10"/>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4"/>
            <a:stretch>
              <a:fillRect/>
            </a:stretch>
          </a:blipFill>
        </p:spPr>
      </p:sp>
      <p:sp>
        <p:nvSpPr>
          <p:cNvPr id="11" name="Freeform 11"/>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5"/>
            <a:stretch>
              <a:fillRect/>
            </a:stretch>
          </a:blipFill>
        </p:spPr>
      </p:sp>
      <p:sp>
        <p:nvSpPr>
          <p:cNvPr id="25" name="Freeform 25"/>
          <p:cNvSpPr/>
          <p:nvPr/>
        </p:nvSpPr>
        <p:spPr>
          <a:xfrm rot="9075903" flipH="1">
            <a:off x="-261076" y="-1203929"/>
            <a:ext cx="1345069" cy="3988109"/>
          </a:xfrm>
          <a:custGeom>
            <a:avLst/>
            <a:gdLst/>
            <a:ahLst/>
            <a:cxnLst/>
            <a:rect l="l" t="t" r="r" b="b"/>
            <a:pathLst>
              <a:path w="1345069" h="3988109">
                <a:moveTo>
                  <a:pt x="1345069" y="0"/>
                </a:moveTo>
                <a:lnTo>
                  <a:pt x="0" y="0"/>
                </a:lnTo>
                <a:lnTo>
                  <a:pt x="0" y="3988109"/>
                </a:lnTo>
                <a:lnTo>
                  <a:pt x="1345069" y="3988109"/>
                </a:lnTo>
                <a:lnTo>
                  <a:pt x="1345069" y="0"/>
                </a:lnTo>
                <a:close/>
              </a:path>
            </a:pathLst>
          </a:custGeom>
          <a:blipFill>
            <a:blip r:embed="rId6"/>
            <a:stretch>
              <a:fillRect l="-9299" r="-9299"/>
            </a:stretch>
          </a:blipFill>
        </p:spPr>
      </p:sp>
      <p:sp>
        <p:nvSpPr>
          <p:cNvPr id="26" name="Freeform 26"/>
          <p:cNvSpPr/>
          <p:nvPr/>
        </p:nvSpPr>
        <p:spPr>
          <a:xfrm rot="5926341">
            <a:off x="-378129" y="-1471492"/>
            <a:ext cx="1579175" cy="3923415"/>
          </a:xfrm>
          <a:custGeom>
            <a:avLst/>
            <a:gdLst/>
            <a:ahLst/>
            <a:cxnLst/>
            <a:rect l="l" t="t" r="r" b="b"/>
            <a:pathLst>
              <a:path w="1579175" h="3923415">
                <a:moveTo>
                  <a:pt x="0" y="0"/>
                </a:moveTo>
                <a:lnTo>
                  <a:pt x="1579175" y="0"/>
                </a:lnTo>
                <a:lnTo>
                  <a:pt x="1579175" y="3923416"/>
                </a:lnTo>
                <a:lnTo>
                  <a:pt x="0" y="3923416"/>
                </a:lnTo>
                <a:lnTo>
                  <a:pt x="0" y="0"/>
                </a:lnTo>
                <a:close/>
              </a:path>
            </a:pathLst>
          </a:custGeom>
          <a:blipFill>
            <a:blip r:embed="rId7"/>
            <a:stretch>
              <a:fillRect/>
            </a:stretch>
          </a:blipFill>
        </p:spPr>
      </p:sp>
      <p:sp>
        <p:nvSpPr>
          <p:cNvPr id="6" name="Rectangle 5"/>
          <p:cNvSpPr/>
          <p:nvPr/>
        </p:nvSpPr>
        <p:spPr>
          <a:xfrm>
            <a:off x="2723332" y="1203960"/>
            <a:ext cx="12897588" cy="7879080"/>
          </a:xfrm>
          <a:prstGeom prst="rect">
            <a:avLst/>
          </a:prstGeom>
        </p:spPr>
        <p:txBody>
          <a:bodyPr wrap="square">
            <a:spAutoFit/>
          </a:bodyPr>
          <a:lstStyle/>
          <a:p>
            <a:pPr algn="just">
              <a:lnSpc>
                <a:spcPct val="115000"/>
              </a:lnSpc>
              <a:spcAft>
                <a:spcPts val="0"/>
              </a:spcAft>
            </a:pPr>
            <a:r>
              <a:rPr lang="en-US" sz="4000" b="1" dirty="0" err="1">
                <a:solidFill>
                  <a:srgbClr val="000000"/>
                </a:solidFill>
                <a:latin typeface="Times New Roman" panose="02020603050405020304" pitchFamily="18" charset="0"/>
                <a:ea typeface="Times New Roman" panose="02020603050405020304" pitchFamily="18" charset="0"/>
              </a:rPr>
              <a:t>Yêu</a:t>
            </a:r>
            <a:r>
              <a:rPr lang="en-US" sz="4000" b="1" dirty="0">
                <a:solidFill>
                  <a:srgbClr val="000000"/>
                </a:solidFill>
                <a:latin typeface="Times New Roman" panose="02020603050405020304" pitchFamily="18" charset="0"/>
                <a:ea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rPr>
              <a:t>cầu</a:t>
            </a:r>
            <a:r>
              <a:rPr lang="en-US" sz="4000" b="1" dirty="0">
                <a:solidFill>
                  <a:srgbClr val="000000"/>
                </a:solidFill>
                <a:latin typeface="Times New Roman" panose="02020603050405020304" pitchFamily="18" charset="0"/>
                <a:ea typeface="Times New Roman" panose="02020603050405020304" pitchFamily="18" charset="0"/>
              </a:rPr>
              <a:t>:</a:t>
            </a:r>
            <a:r>
              <a:rPr lang="en-US" sz="4000" dirty="0">
                <a:solidFill>
                  <a:srgbClr val="000000"/>
                </a:solidFill>
                <a:latin typeface="Times New Roman" panose="02020603050405020304" pitchFamily="18" charset="0"/>
                <a:ea typeface="Times New Roman" panose="02020603050405020304" pitchFamily="18" charset="0"/>
              </a:rPr>
              <a:t> HS </a:t>
            </a:r>
            <a:r>
              <a:rPr lang="en-US" sz="4000" dirty="0" err="1">
                <a:solidFill>
                  <a:srgbClr val="000000"/>
                </a:solidFill>
                <a:latin typeface="Times New Roman" panose="02020603050405020304" pitchFamily="18" charset="0"/>
                <a:ea typeface="Times New Roman" panose="02020603050405020304" pitchFamily="18" charset="0"/>
              </a:rPr>
              <a:t>chỉ</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ra</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và</a:t>
            </a:r>
            <a:r>
              <a:rPr lang="en-US" sz="4000" dirty="0">
                <a:solidFill>
                  <a:srgbClr val="000000"/>
                </a:solidFill>
                <a:latin typeface="Times New Roman" panose="02020603050405020304" pitchFamily="18" charset="0"/>
                <a:ea typeface="Times New Roman" panose="02020603050405020304" pitchFamily="18" charset="0"/>
              </a:rPr>
              <a:t> </a:t>
            </a:r>
            <a:r>
              <a:rPr lang="en-US" sz="4000" dirty="0" err="1">
                <a:solidFill>
                  <a:srgbClr val="000000"/>
                </a:solidFill>
                <a:latin typeface="Times New Roman" panose="02020603050405020304" pitchFamily="18" charset="0"/>
                <a:ea typeface="Times New Roman" panose="02020603050405020304" pitchFamily="18" charset="0"/>
              </a:rPr>
              <a:t>nêu</a:t>
            </a:r>
            <a:r>
              <a:rPr lang="en-US" sz="4000" dirty="0">
                <a:solidFill>
                  <a:srgbClr val="000000"/>
                </a:solidFill>
                <a:latin typeface="Times New Roman" panose="02020603050405020304" pitchFamily="18" charset="0"/>
                <a:ea typeface="Times New Roman" panose="02020603050405020304" pitchFamily="18" charset="0"/>
              </a:rPr>
              <a:t> </a:t>
            </a:r>
            <a:r>
              <a:rPr lang="vi-VN" sz="4000" dirty="0">
                <a:solidFill>
                  <a:srgbClr val="000000"/>
                </a:solidFill>
                <a:latin typeface="Times New Roman" panose="02020603050405020304" pitchFamily="18" charset="0"/>
                <a:ea typeface="Times New Roman" panose="02020603050405020304" pitchFamily="18" charset="0"/>
              </a:rPr>
              <a:t>tác dụng của biện pháp tu từ trong các ngữ liệu sau:</a:t>
            </a:r>
            <a:endParaRPr lang="en-GB" sz="4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a.“</a:t>
            </a:r>
            <a:r>
              <a:rPr lang="vi-VN" sz="4000" i="1" dirty="0">
                <a:solidFill>
                  <a:srgbClr val="000000"/>
                </a:solidFill>
                <a:latin typeface="Times New Roman" panose="02020603050405020304" pitchFamily="18" charset="0"/>
                <a:ea typeface="Times New Roman" panose="02020603050405020304" pitchFamily="18" charset="0"/>
              </a:rPr>
              <a:t>Cày đồng đang buổi ban trưa</a:t>
            </a:r>
            <a:endParaRPr lang="en-GB" sz="4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i="1" dirty="0">
                <a:solidFill>
                  <a:srgbClr val="000000"/>
                </a:solidFill>
                <a:latin typeface="Times New Roman" panose="02020603050405020304" pitchFamily="18" charset="0"/>
                <a:ea typeface="Times New Roman" panose="02020603050405020304" pitchFamily="18" charset="0"/>
              </a:rPr>
              <a:t>Mồ hôi thánh thót như mưa ruộng cày</a:t>
            </a:r>
            <a:r>
              <a:rPr lang="vi-VN" sz="4000" dirty="0">
                <a:solidFill>
                  <a:srgbClr val="000000"/>
                </a:solidFill>
                <a:latin typeface="Times New Roman" panose="02020603050405020304" pitchFamily="18" charset="0"/>
                <a:ea typeface="Times New Roman" panose="02020603050405020304" pitchFamily="18" charset="0"/>
              </a:rPr>
              <a:t>”</a:t>
            </a:r>
            <a:endParaRPr lang="en-GB" sz="4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b. “</a:t>
            </a:r>
            <a:r>
              <a:rPr lang="vi-VN" sz="4000" i="1" dirty="0">
                <a:solidFill>
                  <a:srgbClr val="000000"/>
                </a:solidFill>
                <a:latin typeface="Times New Roman" panose="02020603050405020304" pitchFamily="18" charset="0"/>
                <a:ea typeface="Times New Roman" panose="02020603050405020304" pitchFamily="18" charset="0"/>
              </a:rPr>
              <a:t>Công cha như núi Thái Sơn</a:t>
            </a:r>
            <a:endParaRPr lang="en-GB" sz="4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i="1" dirty="0">
                <a:solidFill>
                  <a:srgbClr val="000000"/>
                </a:solidFill>
                <a:latin typeface="Times New Roman" panose="02020603050405020304" pitchFamily="18" charset="0"/>
                <a:ea typeface="Times New Roman" panose="02020603050405020304" pitchFamily="18" charset="0"/>
              </a:rPr>
              <a:t>Nghĩa mẹ như nước trong nguồn chảy ra</a:t>
            </a:r>
            <a:r>
              <a:rPr lang="vi-VN" sz="4000" dirty="0">
                <a:solidFill>
                  <a:srgbClr val="000000"/>
                </a:solidFill>
                <a:latin typeface="Times New Roman" panose="02020603050405020304" pitchFamily="18" charset="0"/>
                <a:ea typeface="Times New Roman" panose="02020603050405020304" pitchFamily="18" charset="0"/>
              </a:rPr>
              <a:t>”</a:t>
            </a:r>
            <a:endParaRPr lang="en-GB" sz="4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C. </a:t>
            </a:r>
            <a:r>
              <a:rPr lang="vi-VN" sz="4000" i="1" dirty="0">
                <a:solidFill>
                  <a:srgbClr val="000000"/>
                </a:solidFill>
                <a:latin typeface="Times New Roman" panose="02020603050405020304" pitchFamily="18" charset="0"/>
                <a:ea typeface="Times New Roman" panose="02020603050405020304" pitchFamily="18" charset="0"/>
              </a:rPr>
              <a:t>Thoắt cái, lá vàng rơi trong khoảnh khắc mùa thu. Thoắt cái, trắng long lanh một cơn mưa tuyết trên những cành đào, lê, mận. Thoắt cái, gió xuân hây hẩy nồng nàn với những bông hoa lay ơn màu đen nhung hiếm quý.</a:t>
            </a:r>
            <a:endParaRPr lang="en-GB" sz="4000" dirty="0">
              <a:latin typeface="Times New Roman" panose="02020603050405020304" pitchFamily="18" charset="0"/>
              <a:ea typeface="Times New Roman" panose="02020603050405020304" pitchFamily="18" charset="0"/>
            </a:endParaRPr>
          </a:p>
          <a:p>
            <a:pPr algn="r">
              <a:lnSpc>
                <a:spcPct val="115000"/>
              </a:lnSpc>
              <a:spcAft>
                <a:spcPts val="0"/>
              </a:spcAft>
            </a:pPr>
            <a:r>
              <a:rPr lang="vi-VN" sz="4000" dirty="0">
                <a:solidFill>
                  <a:srgbClr val="000000"/>
                </a:solidFill>
                <a:latin typeface="Times New Roman" panose="02020603050405020304" pitchFamily="18" charset="0"/>
                <a:ea typeface="Times New Roman" panose="02020603050405020304" pitchFamily="18" charset="0"/>
              </a:rPr>
              <a:t>(Nguyễn Phan </a:t>
            </a:r>
            <a:r>
              <a:rPr lang="vi-VN" sz="4000" dirty="0" smtClean="0">
                <a:solidFill>
                  <a:srgbClr val="000000"/>
                </a:solidFill>
                <a:latin typeface="Times New Roman" panose="02020603050405020304" pitchFamily="18" charset="0"/>
                <a:ea typeface="Times New Roman" panose="02020603050405020304" pitchFamily="18" charset="0"/>
              </a:rPr>
              <a:t>Hách</a:t>
            </a:r>
            <a:r>
              <a:rPr lang="en-US" sz="4000" dirty="0" smtClean="0">
                <a:solidFill>
                  <a:srgbClr val="000000"/>
                </a:solidFill>
                <a:latin typeface="Times New Roman" panose="02020603050405020304" pitchFamily="18"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282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3"/>
            <a:stretch>
              <a:fillRect/>
            </a:stretch>
          </a:blipFill>
        </p:spPr>
      </p:sp>
      <p:sp>
        <p:nvSpPr>
          <p:cNvPr id="10" name="Freeform 10"/>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4"/>
            <a:stretch>
              <a:fillRect/>
            </a:stretch>
          </a:blipFill>
        </p:spPr>
      </p:sp>
      <p:sp>
        <p:nvSpPr>
          <p:cNvPr id="11" name="Freeform 11"/>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5"/>
            <a:stretch>
              <a:fillRect/>
            </a:stretch>
          </a:blipFill>
        </p:spPr>
      </p:sp>
      <p:sp>
        <p:nvSpPr>
          <p:cNvPr id="25" name="Freeform 25"/>
          <p:cNvSpPr/>
          <p:nvPr/>
        </p:nvSpPr>
        <p:spPr>
          <a:xfrm rot="9075903" flipH="1">
            <a:off x="-261076" y="-1203929"/>
            <a:ext cx="1345069" cy="3988109"/>
          </a:xfrm>
          <a:custGeom>
            <a:avLst/>
            <a:gdLst/>
            <a:ahLst/>
            <a:cxnLst/>
            <a:rect l="l" t="t" r="r" b="b"/>
            <a:pathLst>
              <a:path w="1345069" h="3988109">
                <a:moveTo>
                  <a:pt x="1345069" y="0"/>
                </a:moveTo>
                <a:lnTo>
                  <a:pt x="0" y="0"/>
                </a:lnTo>
                <a:lnTo>
                  <a:pt x="0" y="3988109"/>
                </a:lnTo>
                <a:lnTo>
                  <a:pt x="1345069" y="3988109"/>
                </a:lnTo>
                <a:lnTo>
                  <a:pt x="1345069" y="0"/>
                </a:lnTo>
                <a:close/>
              </a:path>
            </a:pathLst>
          </a:custGeom>
          <a:blipFill>
            <a:blip r:embed="rId6"/>
            <a:stretch>
              <a:fillRect l="-9299" r="-9299"/>
            </a:stretch>
          </a:blipFill>
        </p:spPr>
      </p:sp>
      <p:sp>
        <p:nvSpPr>
          <p:cNvPr id="26" name="Freeform 26"/>
          <p:cNvSpPr/>
          <p:nvPr/>
        </p:nvSpPr>
        <p:spPr>
          <a:xfrm rot="5926341">
            <a:off x="-378129" y="-1471492"/>
            <a:ext cx="1579175" cy="3923415"/>
          </a:xfrm>
          <a:custGeom>
            <a:avLst/>
            <a:gdLst/>
            <a:ahLst/>
            <a:cxnLst/>
            <a:rect l="l" t="t" r="r" b="b"/>
            <a:pathLst>
              <a:path w="1579175" h="3923415">
                <a:moveTo>
                  <a:pt x="0" y="0"/>
                </a:moveTo>
                <a:lnTo>
                  <a:pt x="1579175" y="0"/>
                </a:lnTo>
                <a:lnTo>
                  <a:pt x="1579175" y="3923416"/>
                </a:lnTo>
                <a:lnTo>
                  <a:pt x="0" y="3923416"/>
                </a:lnTo>
                <a:lnTo>
                  <a:pt x="0" y="0"/>
                </a:lnTo>
                <a:close/>
              </a:path>
            </a:pathLst>
          </a:custGeom>
          <a:blipFill>
            <a:blip r:embed="rId7"/>
            <a:stretch>
              <a:fillRect/>
            </a:stretch>
          </a:blipFill>
        </p:spPr>
      </p:sp>
      <p:sp>
        <p:nvSpPr>
          <p:cNvPr id="6" name="Rectangle 5"/>
          <p:cNvSpPr/>
          <p:nvPr/>
        </p:nvSpPr>
        <p:spPr>
          <a:xfrm>
            <a:off x="5715000" y="1388216"/>
            <a:ext cx="4857420" cy="971356"/>
          </a:xfrm>
          <a:prstGeom prst="rect">
            <a:avLst/>
          </a:prstGeom>
        </p:spPr>
        <p:txBody>
          <a:bodyPr wrap="none">
            <a:spAutoFit/>
          </a:bodyPr>
          <a:lstStyle/>
          <a:p>
            <a:pPr algn="ctr">
              <a:lnSpc>
                <a:spcPct val="115000"/>
              </a:lnSpc>
              <a:spcAft>
                <a:spcPts val="0"/>
              </a:spcAft>
            </a:pPr>
            <a:r>
              <a:rPr lang="vi-VN" sz="5400" b="1">
                <a:solidFill>
                  <a:srgbClr val="0D0D0D"/>
                </a:solidFill>
                <a:latin typeface="Times New Roman" panose="02020603050405020304" pitchFamily="18" charset="0"/>
                <a:ea typeface="Calibri" panose="020F0502020204030204" pitchFamily="34" charset="0"/>
              </a:rPr>
              <a:t>Gợi ý sản phẩm</a:t>
            </a:r>
            <a:endParaRPr lang="en-GB" sz="6000">
              <a:effectLst/>
              <a:latin typeface="Times New Roman" panose="02020603050405020304" pitchFamily="18" charset="0"/>
              <a:ea typeface="Calibri" panose="020F0502020204030204" pitchFamily="34" charset="0"/>
            </a:endParaRPr>
          </a:p>
        </p:txBody>
      </p:sp>
      <p:sp>
        <p:nvSpPr>
          <p:cNvPr id="7" name="Rectangle 6"/>
          <p:cNvSpPr/>
          <p:nvPr/>
        </p:nvSpPr>
        <p:spPr>
          <a:xfrm>
            <a:off x="2144700" y="3299662"/>
            <a:ext cx="14097000" cy="3985706"/>
          </a:xfrm>
          <a:prstGeom prst="rect">
            <a:avLst/>
          </a:prstGeom>
        </p:spPr>
        <p:txBody>
          <a:bodyPr wrap="square">
            <a:spAutoFit/>
          </a:bodyPr>
          <a:lstStyle/>
          <a:p>
            <a:pPr algn="just">
              <a:lnSpc>
                <a:spcPct val="115000"/>
              </a:lnSpc>
              <a:spcAft>
                <a:spcPts val="0"/>
              </a:spcAft>
            </a:pPr>
            <a:r>
              <a:rPr lang="vi-VN" sz="4400" dirty="0">
                <a:solidFill>
                  <a:srgbClr val="000000"/>
                </a:solidFill>
                <a:latin typeface="Times New Roman" panose="02020603050405020304" pitchFamily="18" charset="0"/>
                <a:ea typeface="Times New Roman" panose="02020603050405020304" pitchFamily="18" charset="0"/>
              </a:rPr>
              <a:t>a. </a:t>
            </a:r>
            <a:r>
              <a:rPr lang="vi-VN" sz="4400" b="1" dirty="0">
                <a:solidFill>
                  <a:srgbClr val="000000"/>
                </a:solidFill>
                <a:latin typeface="Times New Roman" panose="02020603050405020304" pitchFamily="18" charset="0"/>
                <a:ea typeface="Times New Roman" panose="02020603050405020304" pitchFamily="18" charset="0"/>
              </a:rPr>
              <a:t>Phép so sánh</a:t>
            </a:r>
            <a:r>
              <a:rPr lang="vi-VN" sz="4400" dirty="0">
                <a:solidFill>
                  <a:srgbClr val="000000"/>
                </a:solidFill>
                <a:latin typeface="Times New Roman" panose="02020603050405020304" pitchFamily="18" charset="0"/>
                <a:ea typeface="Times New Roman" panose="02020603050405020304" pitchFamily="18" charset="0"/>
              </a:rPr>
              <a:t>: mồ hôi (rơi thánh thót) – mưa rơi ruộng cày.</a:t>
            </a:r>
            <a:endParaRPr lang="en-GB" sz="4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dirty="0">
                <a:solidFill>
                  <a:srgbClr val="000000"/>
                </a:solidFill>
                <a:latin typeface="Times New Roman" panose="02020603050405020304" pitchFamily="18" charset="0"/>
                <a:ea typeface="Times New Roman" panose="02020603050405020304" pitchFamily="18" charset="0"/>
              </a:rPr>
              <a:t>   </a:t>
            </a:r>
            <a:r>
              <a:rPr lang="vi-VN" sz="4400" b="1" dirty="0">
                <a:solidFill>
                  <a:srgbClr val="000000"/>
                </a:solidFill>
                <a:latin typeface="Times New Roman" panose="02020603050405020304" pitchFamily="18" charset="0"/>
                <a:ea typeface="Times New Roman" panose="02020603050405020304" pitchFamily="18" charset="0"/>
              </a:rPr>
              <a:t>Tác dụng: </a:t>
            </a:r>
            <a:endParaRPr lang="en-GB" sz="4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4400" dirty="0" smtClean="0">
                <a:solidFill>
                  <a:srgbClr val="000000"/>
                </a:solidFill>
                <a:latin typeface="Times New Roman" panose="02020603050405020304" pitchFamily="18" charset="0"/>
                <a:ea typeface="Times New Roman" panose="02020603050405020304" pitchFamily="18" charset="0"/>
              </a:rPr>
              <a:t>-</a:t>
            </a:r>
            <a:r>
              <a:rPr lang="vi-VN" sz="4400" dirty="0" smtClean="0">
                <a:solidFill>
                  <a:srgbClr val="000000"/>
                </a:solidFill>
                <a:latin typeface="Times New Roman" panose="02020603050405020304" pitchFamily="18" charset="0"/>
                <a:ea typeface="Times New Roman" panose="02020603050405020304" pitchFamily="18" charset="0"/>
              </a:rPr>
              <a:t> </a:t>
            </a:r>
            <a:r>
              <a:rPr lang="vi-VN" sz="4400" dirty="0">
                <a:solidFill>
                  <a:srgbClr val="000000"/>
                </a:solidFill>
                <a:latin typeface="Times New Roman" panose="02020603050405020304" pitchFamily="18" charset="0"/>
                <a:ea typeface="Times New Roman" panose="02020603050405020304" pitchFamily="18" charset="0"/>
              </a:rPr>
              <a:t>Nhấn mạnh nỗi vất vả, cơ cực của người nông dân khi làm nông.</a:t>
            </a:r>
            <a:endParaRPr lang="en-GB" sz="4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4400" dirty="0" smtClean="0">
                <a:solidFill>
                  <a:srgbClr val="000000"/>
                </a:solidFill>
                <a:latin typeface="Times New Roman" panose="02020603050405020304" pitchFamily="18" charset="0"/>
                <a:ea typeface="Times New Roman" panose="02020603050405020304" pitchFamily="18" charset="0"/>
              </a:rPr>
              <a:t>-</a:t>
            </a:r>
            <a:r>
              <a:rPr lang="vi-VN" sz="4400" dirty="0" smtClean="0">
                <a:solidFill>
                  <a:srgbClr val="000000"/>
                </a:solidFill>
                <a:latin typeface="Times New Roman" panose="02020603050405020304" pitchFamily="18" charset="0"/>
                <a:ea typeface="Times New Roman" panose="02020603050405020304" pitchFamily="18" charset="0"/>
              </a:rPr>
              <a:t> </a:t>
            </a:r>
            <a:r>
              <a:rPr lang="vi-VN" sz="4400" dirty="0">
                <a:solidFill>
                  <a:srgbClr val="000000"/>
                </a:solidFill>
                <a:latin typeface="Times New Roman" panose="02020603050405020304" pitchFamily="18" charset="0"/>
                <a:ea typeface="Times New Roman" panose="02020603050405020304" pitchFamily="18" charset="0"/>
              </a:rPr>
              <a:t>Tăng hiệu quả diễn đạt, gợi hình, gợi cảm cho câu ca dao.</a:t>
            </a:r>
            <a:endParaRPr lang="en-GB"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45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783920" y="-3875426"/>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11" name="AutoShape 11"/>
          <p:cNvSpPr/>
          <p:nvPr/>
        </p:nvSpPr>
        <p:spPr>
          <a:xfrm>
            <a:off x="8610600" y="2028175"/>
            <a:ext cx="0" cy="6492240"/>
          </a:xfrm>
          <a:prstGeom prst="line">
            <a:avLst/>
          </a:prstGeom>
          <a:ln w="38100" cap="flat">
            <a:solidFill>
              <a:srgbClr val="F5D486"/>
            </a:solidFill>
            <a:prstDash val="solid"/>
            <a:headEnd type="none" w="sm" len="sm"/>
            <a:tailEnd type="none" w="sm" len="sm"/>
          </a:ln>
        </p:spPr>
      </p:sp>
      <p:grpSp>
        <p:nvGrpSpPr>
          <p:cNvPr id="13" name="Group 13"/>
          <p:cNvGrpSpPr/>
          <p:nvPr/>
        </p:nvGrpSpPr>
        <p:grpSpPr>
          <a:xfrm>
            <a:off x="8514751" y="2390863"/>
            <a:ext cx="212090" cy="21209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6" name="TextBox 16"/>
          <p:cNvSpPr txBox="1"/>
          <p:nvPr/>
        </p:nvSpPr>
        <p:spPr>
          <a:xfrm>
            <a:off x="1343557" y="2191159"/>
            <a:ext cx="6947000" cy="6771084"/>
          </a:xfrm>
          <a:prstGeom prst="rect">
            <a:avLst/>
          </a:prstGeom>
        </p:spPr>
        <p:txBody>
          <a:bodyPr wrap="square"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b. </a:t>
            </a:r>
            <a:r>
              <a:rPr lang="en-US" sz="4400" b="1">
                <a:latin typeface="Times New Roman" panose="02020603050405020304" pitchFamily="18" charset="0"/>
                <a:cs typeface="Times New Roman" panose="02020603050405020304" pitchFamily="18" charset="0"/>
              </a:rPr>
              <a:t>Phép so sánh</a:t>
            </a:r>
            <a:r>
              <a:rPr lang="en-US" sz="4400">
                <a:latin typeface="Times New Roman" panose="02020603050405020304" pitchFamily="18" charset="0"/>
                <a:cs typeface="Times New Roman" panose="02020603050405020304" pitchFamily="18" charset="0"/>
              </a:rPr>
              <a:t>: Công cha – núi Thái </a:t>
            </a:r>
            <a:r>
              <a:rPr lang="en-US" sz="4400" smtClean="0">
                <a:latin typeface="Times New Roman" panose="02020603050405020304" pitchFamily="18" charset="0"/>
                <a:cs typeface="Times New Roman" panose="02020603050405020304" pitchFamily="18" charset="0"/>
              </a:rPr>
              <a:t>Sơn                    </a:t>
            </a:r>
            <a:r>
              <a:rPr lang="en-US" sz="4400">
                <a:latin typeface="Times New Roman" panose="02020603050405020304" pitchFamily="18" charset="0"/>
                <a:cs typeface="Times New Roman" panose="02020603050405020304" pitchFamily="18" charset="0"/>
              </a:rPr>
              <a:t>Nghĩa mẹ - nước trong nguồn</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Tác dụng: </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 N</a:t>
            </a:r>
            <a:r>
              <a:rPr lang="vi-VN" sz="4400">
                <a:latin typeface="Times New Roman" panose="02020603050405020304" pitchFamily="18" charset="0"/>
                <a:cs typeface="Times New Roman" panose="02020603050405020304" pitchFamily="18" charset="0"/>
              </a:rPr>
              <a:t>hấn mạnh công lao sinh thành, nuôi dạy, giáo dục và chăm lo của cha mẹ </a:t>
            </a:r>
            <a:r>
              <a:rPr lang="en-US" sz="4400">
                <a:latin typeface="Times New Roman" panose="02020603050405020304" pitchFamily="18" charset="0"/>
                <a:cs typeface="Times New Roman" panose="02020603050405020304" pitchFamily="18" charset="0"/>
              </a:rPr>
              <a:t>vô cùng </a:t>
            </a:r>
            <a:r>
              <a:rPr lang="vi-VN" sz="4400">
                <a:latin typeface="Times New Roman" panose="02020603050405020304" pitchFamily="18" charset="0"/>
                <a:cs typeface="Times New Roman" panose="02020603050405020304" pitchFamily="18" charset="0"/>
              </a:rPr>
              <a:t>lớn lao đối với con cái.</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 Tăng sức gợi hình, gợi cảm cho câu ca dao.</a:t>
            </a:r>
            <a:endParaRPr lang="en-GB" sz="4400">
              <a:latin typeface="Times New Roman" panose="02020603050405020304" pitchFamily="18" charset="0"/>
              <a:cs typeface="Times New Roman" panose="02020603050405020304" pitchFamily="18" charset="0"/>
            </a:endParaRPr>
          </a:p>
        </p:txBody>
      </p:sp>
      <p:grpSp>
        <p:nvGrpSpPr>
          <p:cNvPr id="20" name="Group 20"/>
          <p:cNvGrpSpPr/>
          <p:nvPr/>
        </p:nvGrpSpPr>
        <p:grpSpPr>
          <a:xfrm>
            <a:off x="8518894" y="4731347"/>
            <a:ext cx="212090" cy="21209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834795" y="2576734"/>
            <a:ext cx="7894920" cy="4739759"/>
          </a:xfrm>
          <a:prstGeom prst="rect">
            <a:avLst/>
          </a:prstGeom>
        </p:spPr>
        <p:txBody>
          <a:bodyPr wrap="square" lIns="0" tIns="0" rIns="0" bIns="0" rtlCol="0" anchor="t">
            <a:spAutoFit/>
          </a:bodyPr>
          <a:lstStyle/>
          <a:p>
            <a:pPr algn="just"/>
            <a:r>
              <a:rPr lang="en-US" sz="4400" b="1" i="1">
                <a:latin typeface="Times New Roman" panose="02020603050405020304" pitchFamily="18" charset="0"/>
                <a:cs typeface="Times New Roman" panose="02020603050405020304" pitchFamily="18" charset="0"/>
              </a:rPr>
              <a:t>c. Phép điệp ngữ: </a:t>
            </a:r>
            <a:r>
              <a:rPr lang="vi-VN" sz="4400" b="1" i="1">
                <a:latin typeface="Times New Roman" panose="02020603050405020304" pitchFamily="18" charset="0"/>
                <a:cs typeface="Times New Roman" panose="02020603050405020304" pitchFamily="18" charset="0"/>
              </a:rPr>
              <a:t>Thoắt cái… </a:t>
            </a:r>
            <a:endParaRPr lang="en-GB" sz="4400" b="1" i="1">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Tác dụng:</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 </a:t>
            </a:r>
            <a:r>
              <a:rPr lang="vi-VN" sz="4400">
                <a:latin typeface="Times New Roman" panose="02020603050405020304" pitchFamily="18" charset="0"/>
                <a:cs typeface="Times New Roman" panose="02020603050405020304" pitchFamily="18" charset="0"/>
              </a:rPr>
              <a:t>Gợi cảm xúc đột ngột, ngỡ ngàng; nhấn mạnh sự thay đổi rất nhanh của thời gian.</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 Tăng liên kết giữa các câu văn; tạo nhịp điệu cho các câu văn.</a:t>
            </a:r>
            <a:endParaRPr lang="en-GB" sz="4400">
              <a:latin typeface="Times New Roman" panose="02020603050405020304" pitchFamily="18" charset="0"/>
              <a:cs typeface="Times New Roman" panose="02020603050405020304" pitchFamily="18" charset="0"/>
            </a:endParaRPr>
          </a:p>
        </p:txBody>
      </p:sp>
      <p:grpSp>
        <p:nvGrpSpPr>
          <p:cNvPr id="27" name="Group 27"/>
          <p:cNvGrpSpPr/>
          <p:nvPr/>
        </p:nvGrpSpPr>
        <p:grpSpPr>
          <a:xfrm>
            <a:off x="8500612" y="6853093"/>
            <a:ext cx="212090" cy="21209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D486"/>
            </a:solidFill>
          </p:spPr>
        </p:sp>
        <p:sp>
          <p:nvSpPr>
            <p:cNvPr id="29" name="TextBox 29"/>
            <p:cNvSpPr txBox="1"/>
            <p:nvPr/>
          </p:nvSpPr>
          <p:spPr>
            <a:xfrm>
              <a:off x="76200" y="9525"/>
              <a:ext cx="660400" cy="7270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spTree>
    <p:extLst>
      <p:ext uri="{BB962C8B-B14F-4D97-AF65-F5344CB8AC3E}">
        <p14:creationId xmlns:p14="http://schemas.microsoft.com/office/powerpoint/2010/main" val="36943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696978">
            <a:off x="-1202169" y="3530266"/>
            <a:ext cx="3015482" cy="7491880"/>
          </a:xfrm>
          <a:custGeom>
            <a:avLst/>
            <a:gdLst/>
            <a:ahLst/>
            <a:cxnLst/>
            <a:rect l="l" t="t" r="r" b="b"/>
            <a:pathLst>
              <a:path w="3015482" h="7491880">
                <a:moveTo>
                  <a:pt x="0" y="0"/>
                </a:moveTo>
                <a:lnTo>
                  <a:pt x="3015482" y="0"/>
                </a:lnTo>
                <a:lnTo>
                  <a:pt x="3015482" y="7491881"/>
                </a:lnTo>
                <a:lnTo>
                  <a:pt x="0" y="7491881"/>
                </a:lnTo>
                <a:lnTo>
                  <a:pt x="0" y="0"/>
                </a:lnTo>
                <a:close/>
              </a:path>
            </a:pathLst>
          </a:custGeom>
          <a:blipFill>
            <a:blip r:embed="rId3"/>
            <a:stretch>
              <a:fillRect/>
            </a:stretch>
          </a:blipFill>
        </p:spPr>
      </p:sp>
      <p:sp>
        <p:nvSpPr>
          <p:cNvPr id="7" name="Freeform 7"/>
          <p:cNvSpPr/>
          <p:nvPr/>
        </p:nvSpPr>
        <p:spPr>
          <a:xfrm rot="-8543176">
            <a:off x="16823337" y="-513689"/>
            <a:ext cx="1548268" cy="2256129"/>
          </a:xfrm>
          <a:custGeom>
            <a:avLst/>
            <a:gdLst/>
            <a:ahLst/>
            <a:cxnLst/>
            <a:rect l="l" t="t" r="r" b="b"/>
            <a:pathLst>
              <a:path w="1548268" h="2256129">
                <a:moveTo>
                  <a:pt x="0" y="0"/>
                </a:moveTo>
                <a:lnTo>
                  <a:pt x="1548268" y="0"/>
                </a:lnTo>
                <a:lnTo>
                  <a:pt x="1548268" y="2256128"/>
                </a:lnTo>
                <a:lnTo>
                  <a:pt x="0" y="2256128"/>
                </a:lnTo>
                <a:lnTo>
                  <a:pt x="0" y="0"/>
                </a:lnTo>
                <a:close/>
              </a:path>
            </a:pathLst>
          </a:custGeom>
          <a:blipFill>
            <a:blip r:embed="rId4"/>
            <a:stretch>
              <a:fillRect/>
            </a:stretch>
          </a:blipFill>
        </p:spPr>
      </p:sp>
      <p:sp>
        <p:nvSpPr>
          <p:cNvPr id="8" name="Freeform 8"/>
          <p:cNvSpPr/>
          <p:nvPr/>
        </p:nvSpPr>
        <p:spPr>
          <a:xfrm rot="1869937" flipH="1">
            <a:off x="-620207" y="5757859"/>
            <a:ext cx="1382641" cy="3453005"/>
          </a:xfrm>
          <a:custGeom>
            <a:avLst/>
            <a:gdLst/>
            <a:ahLst/>
            <a:cxnLst/>
            <a:rect l="l" t="t" r="r" b="b"/>
            <a:pathLst>
              <a:path w="1382641" h="3453005">
                <a:moveTo>
                  <a:pt x="1382641" y="0"/>
                </a:moveTo>
                <a:lnTo>
                  <a:pt x="0" y="0"/>
                </a:lnTo>
                <a:lnTo>
                  <a:pt x="0" y="3453005"/>
                </a:lnTo>
                <a:lnTo>
                  <a:pt x="1382641" y="3453005"/>
                </a:lnTo>
                <a:lnTo>
                  <a:pt x="1382641" y="0"/>
                </a:lnTo>
                <a:close/>
              </a:path>
            </a:pathLst>
          </a:custGeom>
          <a:blipFill>
            <a:blip r:embed="rId5"/>
            <a:stretch>
              <a:fillRect/>
            </a:stretch>
          </a:blipFill>
        </p:spPr>
      </p:sp>
      <p:sp>
        <p:nvSpPr>
          <p:cNvPr id="9" name="Freeform 9"/>
          <p:cNvSpPr/>
          <p:nvPr/>
        </p:nvSpPr>
        <p:spPr>
          <a:xfrm rot="-7096360" flipH="1">
            <a:off x="14509157" y="825054"/>
            <a:ext cx="434001" cy="789093"/>
          </a:xfrm>
          <a:custGeom>
            <a:avLst/>
            <a:gdLst/>
            <a:ahLst/>
            <a:cxnLst/>
            <a:rect l="l" t="t" r="r" b="b"/>
            <a:pathLst>
              <a:path w="434001" h="789093">
                <a:moveTo>
                  <a:pt x="434001" y="0"/>
                </a:moveTo>
                <a:lnTo>
                  <a:pt x="0" y="0"/>
                </a:lnTo>
                <a:lnTo>
                  <a:pt x="0" y="789093"/>
                </a:lnTo>
                <a:lnTo>
                  <a:pt x="434001" y="789093"/>
                </a:lnTo>
                <a:lnTo>
                  <a:pt x="434001" y="0"/>
                </a:lnTo>
                <a:close/>
              </a:path>
            </a:pathLst>
          </a:custGeom>
          <a:blipFill>
            <a:blip r:embed="rId6"/>
            <a:stretch>
              <a:fillRect/>
            </a:stretch>
          </a:blipFill>
        </p:spPr>
      </p:sp>
      <p:sp>
        <p:nvSpPr>
          <p:cNvPr id="10" name="Freeform 10"/>
          <p:cNvSpPr/>
          <p:nvPr/>
        </p:nvSpPr>
        <p:spPr>
          <a:xfrm rot="2070157" flipH="1">
            <a:off x="15976499" y="1526933"/>
            <a:ext cx="340714" cy="804044"/>
          </a:xfrm>
          <a:custGeom>
            <a:avLst/>
            <a:gdLst/>
            <a:ahLst/>
            <a:cxnLst/>
            <a:rect l="l" t="t" r="r" b="b"/>
            <a:pathLst>
              <a:path w="340714" h="804044">
                <a:moveTo>
                  <a:pt x="340713" y="0"/>
                </a:moveTo>
                <a:lnTo>
                  <a:pt x="0" y="0"/>
                </a:lnTo>
                <a:lnTo>
                  <a:pt x="0" y="804044"/>
                </a:lnTo>
                <a:lnTo>
                  <a:pt x="340713" y="804044"/>
                </a:lnTo>
                <a:lnTo>
                  <a:pt x="340713" y="0"/>
                </a:lnTo>
                <a:close/>
              </a:path>
            </a:pathLst>
          </a:custGeom>
          <a:blipFill>
            <a:blip r:embed="rId7"/>
            <a:stretch>
              <a:fillRect/>
            </a:stretch>
          </a:blipFill>
        </p:spPr>
      </p:sp>
      <p:sp>
        <p:nvSpPr>
          <p:cNvPr id="13" name="Freeform 13"/>
          <p:cNvSpPr/>
          <p:nvPr/>
        </p:nvSpPr>
        <p:spPr>
          <a:xfrm>
            <a:off x="11995502" y="3042198"/>
            <a:ext cx="3528026" cy="5551189"/>
          </a:xfrm>
          <a:custGeom>
            <a:avLst/>
            <a:gdLst/>
            <a:ahLst/>
            <a:cxnLst/>
            <a:rect l="l" t="t" r="r" b="b"/>
            <a:pathLst>
              <a:path w="5658866" h="8903970">
                <a:moveTo>
                  <a:pt x="5658866" y="8903970"/>
                </a:moveTo>
                <a:lnTo>
                  <a:pt x="0" y="8903970"/>
                </a:lnTo>
                <a:lnTo>
                  <a:pt x="0" y="2774442"/>
                </a:lnTo>
                <a:cubicBezTo>
                  <a:pt x="14732" y="1610487"/>
                  <a:pt x="773176" y="559054"/>
                  <a:pt x="1887220" y="157734"/>
                </a:cubicBezTo>
                <a:lnTo>
                  <a:pt x="1898396" y="154178"/>
                </a:lnTo>
                <a:cubicBezTo>
                  <a:pt x="1899920" y="153797"/>
                  <a:pt x="1901571" y="153289"/>
                  <a:pt x="1903222" y="152654"/>
                </a:cubicBezTo>
                <a:lnTo>
                  <a:pt x="1911477" y="149606"/>
                </a:lnTo>
                <a:cubicBezTo>
                  <a:pt x="2207006" y="50292"/>
                  <a:pt x="2515362" y="0"/>
                  <a:pt x="2827909" y="0"/>
                </a:cubicBezTo>
                <a:lnTo>
                  <a:pt x="2830957" y="0"/>
                </a:lnTo>
                <a:cubicBezTo>
                  <a:pt x="3143504" y="0"/>
                  <a:pt x="3451860" y="50292"/>
                  <a:pt x="3747389" y="149733"/>
                </a:cubicBezTo>
                <a:lnTo>
                  <a:pt x="3755517" y="152781"/>
                </a:lnTo>
                <a:cubicBezTo>
                  <a:pt x="3757168" y="153416"/>
                  <a:pt x="3758946" y="153924"/>
                  <a:pt x="3760089" y="154305"/>
                </a:cubicBezTo>
                <a:lnTo>
                  <a:pt x="3771519" y="157861"/>
                </a:lnTo>
                <a:cubicBezTo>
                  <a:pt x="4885563" y="559181"/>
                  <a:pt x="5644007" y="1610614"/>
                  <a:pt x="5658739" y="2774315"/>
                </a:cubicBezTo>
                <a:lnTo>
                  <a:pt x="5658866" y="8903970"/>
                </a:lnTo>
                <a:close/>
                <a:moveTo>
                  <a:pt x="19050" y="8884920"/>
                </a:moveTo>
                <a:lnTo>
                  <a:pt x="5639816" y="8884920"/>
                </a:lnTo>
                <a:lnTo>
                  <a:pt x="5639816" y="2774442"/>
                </a:lnTo>
                <a:cubicBezTo>
                  <a:pt x="5625211" y="1618742"/>
                  <a:pt x="4871720" y="574293"/>
                  <a:pt x="3765169" y="175768"/>
                </a:cubicBezTo>
                <a:lnTo>
                  <a:pt x="3755390" y="172720"/>
                </a:lnTo>
                <a:cubicBezTo>
                  <a:pt x="3753358" y="172085"/>
                  <a:pt x="3750818" y="171450"/>
                  <a:pt x="3748405" y="170434"/>
                </a:cubicBezTo>
                <a:lnTo>
                  <a:pt x="3741293" y="167767"/>
                </a:lnTo>
                <a:cubicBezTo>
                  <a:pt x="3447669" y="69088"/>
                  <a:pt x="3141472" y="19050"/>
                  <a:pt x="2830957" y="19050"/>
                </a:cubicBezTo>
                <a:lnTo>
                  <a:pt x="2827909" y="19050"/>
                </a:lnTo>
                <a:cubicBezTo>
                  <a:pt x="2517394" y="19050"/>
                  <a:pt x="2211197" y="69088"/>
                  <a:pt x="1917573" y="167767"/>
                </a:cubicBezTo>
                <a:lnTo>
                  <a:pt x="1910461" y="170434"/>
                </a:lnTo>
                <a:cubicBezTo>
                  <a:pt x="1908048" y="171450"/>
                  <a:pt x="1905635" y="172085"/>
                  <a:pt x="1903857" y="172593"/>
                </a:cubicBezTo>
                <a:lnTo>
                  <a:pt x="1893697" y="175768"/>
                </a:lnTo>
                <a:cubicBezTo>
                  <a:pt x="787146" y="574294"/>
                  <a:pt x="33782" y="1618742"/>
                  <a:pt x="19050" y="2774569"/>
                </a:cubicBezTo>
                <a:lnTo>
                  <a:pt x="19050" y="8884920"/>
                </a:lnTo>
                <a:close/>
                <a:moveTo>
                  <a:pt x="5519166" y="8764270"/>
                </a:moveTo>
                <a:lnTo>
                  <a:pt x="139700" y="8764270"/>
                </a:lnTo>
                <a:lnTo>
                  <a:pt x="139700" y="2776220"/>
                </a:lnTo>
                <a:cubicBezTo>
                  <a:pt x="153670" y="1670304"/>
                  <a:pt x="875030" y="670941"/>
                  <a:pt x="1934591" y="289306"/>
                </a:cubicBezTo>
                <a:cubicBezTo>
                  <a:pt x="1940433" y="287655"/>
                  <a:pt x="1947291" y="285623"/>
                  <a:pt x="1955546" y="282321"/>
                </a:cubicBezTo>
                <a:cubicBezTo>
                  <a:pt x="2237232" y="187706"/>
                  <a:pt x="2530602" y="139700"/>
                  <a:pt x="2827909" y="139700"/>
                </a:cubicBezTo>
                <a:lnTo>
                  <a:pt x="2830957" y="139700"/>
                </a:lnTo>
                <a:cubicBezTo>
                  <a:pt x="3128391" y="139700"/>
                  <a:pt x="3421761" y="187579"/>
                  <a:pt x="3702812" y="282067"/>
                </a:cubicBezTo>
                <a:cubicBezTo>
                  <a:pt x="3711448" y="285496"/>
                  <a:pt x="3718433" y="287528"/>
                  <a:pt x="3723513" y="288925"/>
                </a:cubicBezTo>
                <a:cubicBezTo>
                  <a:pt x="4783836" y="670814"/>
                  <a:pt x="5505069" y="1670177"/>
                  <a:pt x="5519166" y="2775966"/>
                </a:cubicBezTo>
                <a:lnTo>
                  <a:pt x="5519166" y="8764270"/>
                </a:lnTo>
                <a:close/>
                <a:moveTo>
                  <a:pt x="158750" y="8745220"/>
                </a:moveTo>
                <a:lnTo>
                  <a:pt x="5500116" y="8745220"/>
                </a:lnTo>
                <a:lnTo>
                  <a:pt x="5500116" y="2776220"/>
                </a:lnTo>
                <a:cubicBezTo>
                  <a:pt x="5486146" y="1678432"/>
                  <a:pt x="4769866" y="686181"/>
                  <a:pt x="3717798" y="307213"/>
                </a:cubicBezTo>
                <a:cubicBezTo>
                  <a:pt x="3712972" y="305943"/>
                  <a:pt x="3705352" y="303657"/>
                  <a:pt x="3696208" y="299974"/>
                </a:cubicBezTo>
                <a:cubicBezTo>
                  <a:pt x="3417570" y="206375"/>
                  <a:pt x="3126359" y="158750"/>
                  <a:pt x="2830957" y="158750"/>
                </a:cubicBezTo>
                <a:lnTo>
                  <a:pt x="2827909" y="158750"/>
                </a:lnTo>
                <a:cubicBezTo>
                  <a:pt x="2532634" y="158750"/>
                  <a:pt x="2241296" y="206375"/>
                  <a:pt x="1962023" y="300101"/>
                </a:cubicBezTo>
                <a:cubicBezTo>
                  <a:pt x="1953514" y="303530"/>
                  <a:pt x="1945894" y="305816"/>
                  <a:pt x="1940306" y="307340"/>
                </a:cubicBezTo>
                <a:cubicBezTo>
                  <a:pt x="889000" y="686054"/>
                  <a:pt x="172720" y="1678432"/>
                  <a:pt x="158750" y="2776347"/>
                </a:cubicBezTo>
                <a:lnTo>
                  <a:pt x="158750" y="8745220"/>
                </a:lnTo>
                <a:close/>
              </a:path>
            </a:pathLst>
          </a:custGeom>
          <a:solidFill>
            <a:srgbClr val="677EA4"/>
          </a:solidFill>
        </p:spPr>
      </p:sp>
      <p:sp>
        <p:nvSpPr>
          <p:cNvPr id="14" name="Freeform 14"/>
          <p:cNvSpPr/>
          <p:nvPr/>
        </p:nvSpPr>
        <p:spPr>
          <a:xfrm rot="7871968">
            <a:off x="14914659" y="3224199"/>
            <a:ext cx="675766" cy="1687658"/>
          </a:xfrm>
          <a:custGeom>
            <a:avLst/>
            <a:gdLst/>
            <a:ahLst/>
            <a:cxnLst/>
            <a:rect l="l" t="t" r="r" b="b"/>
            <a:pathLst>
              <a:path w="675766" h="1687658">
                <a:moveTo>
                  <a:pt x="0" y="0"/>
                </a:moveTo>
                <a:lnTo>
                  <a:pt x="675767" y="0"/>
                </a:lnTo>
                <a:lnTo>
                  <a:pt x="675767" y="1687658"/>
                </a:lnTo>
                <a:lnTo>
                  <a:pt x="0" y="1687658"/>
                </a:lnTo>
                <a:lnTo>
                  <a:pt x="0" y="0"/>
                </a:lnTo>
                <a:close/>
              </a:path>
            </a:pathLst>
          </a:custGeom>
          <a:blipFill>
            <a:blip r:embed="rId5"/>
            <a:stretch>
              <a:fillRect/>
            </a:stretch>
          </a:blipFill>
        </p:spPr>
      </p:sp>
      <p:sp>
        <p:nvSpPr>
          <p:cNvPr id="15" name="Freeform 15"/>
          <p:cNvSpPr/>
          <p:nvPr/>
        </p:nvSpPr>
        <p:spPr>
          <a:xfrm rot="-1841712">
            <a:off x="14947578" y="7555499"/>
            <a:ext cx="699806" cy="1206957"/>
          </a:xfrm>
          <a:custGeom>
            <a:avLst/>
            <a:gdLst/>
            <a:ahLst/>
            <a:cxnLst/>
            <a:rect l="l" t="t" r="r" b="b"/>
            <a:pathLst>
              <a:path w="699806" h="1206957">
                <a:moveTo>
                  <a:pt x="0" y="0"/>
                </a:moveTo>
                <a:lnTo>
                  <a:pt x="699806" y="0"/>
                </a:lnTo>
                <a:lnTo>
                  <a:pt x="699806" y="1206956"/>
                </a:lnTo>
                <a:lnTo>
                  <a:pt x="0" y="1206956"/>
                </a:lnTo>
                <a:lnTo>
                  <a:pt x="0" y="0"/>
                </a:lnTo>
                <a:close/>
              </a:path>
            </a:pathLst>
          </a:custGeom>
          <a:blipFill>
            <a:blip r:embed="rId8"/>
            <a:stretch>
              <a:fillRect/>
            </a:stretch>
          </a:blipFill>
        </p:spPr>
      </p:sp>
      <p:sp>
        <p:nvSpPr>
          <p:cNvPr id="16" name="Freeform 16"/>
          <p:cNvSpPr/>
          <p:nvPr/>
        </p:nvSpPr>
        <p:spPr>
          <a:xfrm>
            <a:off x="15360080" y="7161138"/>
            <a:ext cx="718592" cy="1785321"/>
          </a:xfrm>
          <a:custGeom>
            <a:avLst/>
            <a:gdLst/>
            <a:ahLst/>
            <a:cxnLst/>
            <a:rect l="l" t="t" r="r" b="b"/>
            <a:pathLst>
              <a:path w="718592" h="1785321">
                <a:moveTo>
                  <a:pt x="0" y="0"/>
                </a:moveTo>
                <a:lnTo>
                  <a:pt x="718592" y="0"/>
                </a:lnTo>
                <a:lnTo>
                  <a:pt x="718592" y="1785321"/>
                </a:lnTo>
                <a:lnTo>
                  <a:pt x="0" y="1785321"/>
                </a:lnTo>
                <a:lnTo>
                  <a:pt x="0" y="0"/>
                </a:lnTo>
                <a:close/>
              </a:path>
            </a:pathLst>
          </a:custGeom>
          <a:blipFill>
            <a:blip r:embed="rId3"/>
            <a:stretch>
              <a:fillRect/>
            </a:stretch>
          </a:blipFill>
        </p:spPr>
      </p:sp>
      <p:sp>
        <p:nvSpPr>
          <p:cNvPr id="17" name="Freeform 17"/>
          <p:cNvSpPr/>
          <p:nvPr/>
        </p:nvSpPr>
        <p:spPr>
          <a:xfrm>
            <a:off x="14785709" y="8135363"/>
            <a:ext cx="933667" cy="923966"/>
          </a:xfrm>
          <a:custGeom>
            <a:avLst/>
            <a:gdLst/>
            <a:ahLst/>
            <a:cxnLst/>
            <a:rect l="l" t="t" r="r" b="b"/>
            <a:pathLst>
              <a:path w="933667" h="923966">
                <a:moveTo>
                  <a:pt x="0" y="0"/>
                </a:moveTo>
                <a:lnTo>
                  <a:pt x="933667" y="0"/>
                </a:lnTo>
                <a:lnTo>
                  <a:pt x="933667" y="923967"/>
                </a:lnTo>
                <a:lnTo>
                  <a:pt x="0" y="923967"/>
                </a:lnTo>
                <a:lnTo>
                  <a:pt x="0" y="0"/>
                </a:lnTo>
                <a:close/>
              </a:path>
            </a:pathLst>
          </a:custGeom>
          <a:blipFill>
            <a:blip r:embed="rId9"/>
            <a:stretch>
              <a:fillRect/>
            </a:stretch>
          </a:blipFill>
        </p:spPr>
      </p:sp>
      <p:sp>
        <p:nvSpPr>
          <p:cNvPr id="18" name="Freeform 18"/>
          <p:cNvSpPr/>
          <p:nvPr/>
        </p:nvSpPr>
        <p:spPr>
          <a:xfrm rot="-2817893" flipH="1">
            <a:off x="14503588" y="2918232"/>
            <a:ext cx="564242" cy="1205934"/>
          </a:xfrm>
          <a:custGeom>
            <a:avLst/>
            <a:gdLst/>
            <a:ahLst/>
            <a:cxnLst/>
            <a:rect l="l" t="t" r="r" b="b"/>
            <a:pathLst>
              <a:path w="564242" h="1205934">
                <a:moveTo>
                  <a:pt x="564242" y="0"/>
                </a:moveTo>
                <a:lnTo>
                  <a:pt x="0" y="0"/>
                </a:lnTo>
                <a:lnTo>
                  <a:pt x="0" y="1205934"/>
                </a:lnTo>
                <a:lnTo>
                  <a:pt x="564242" y="1205934"/>
                </a:lnTo>
                <a:lnTo>
                  <a:pt x="564242" y="0"/>
                </a:lnTo>
                <a:close/>
              </a:path>
            </a:pathLst>
          </a:custGeom>
          <a:blipFill>
            <a:blip r:embed="rId10"/>
            <a:stretch>
              <a:fillRect r="-1252"/>
            </a:stretch>
          </a:blipFill>
        </p:spPr>
      </p:sp>
      <p:sp>
        <p:nvSpPr>
          <p:cNvPr id="19" name="Freeform 19"/>
          <p:cNvSpPr/>
          <p:nvPr/>
        </p:nvSpPr>
        <p:spPr>
          <a:xfrm>
            <a:off x="14670184" y="3257982"/>
            <a:ext cx="1049192" cy="957958"/>
          </a:xfrm>
          <a:custGeom>
            <a:avLst/>
            <a:gdLst/>
            <a:ahLst/>
            <a:cxnLst/>
            <a:rect l="l" t="t" r="r" b="b"/>
            <a:pathLst>
              <a:path w="1049192" h="957958">
                <a:moveTo>
                  <a:pt x="0" y="0"/>
                </a:moveTo>
                <a:lnTo>
                  <a:pt x="1049192" y="0"/>
                </a:lnTo>
                <a:lnTo>
                  <a:pt x="1049192" y="957958"/>
                </a:lnTo>
                <a:lnTo>
                  <a:pt x="0" y="957958"/>
                </a:lnTo>
                <a:lnTo>
                  <a:pt x="0" y="0"/>
                </a:lnTo>
                <a:close/>
              </a:path>
            </a:pathLst>
          </a:custGeom>
          <a:blipFill>
            <a:blip r:embed="rId11"/>
            <a:stretch>
              <a:fillRect/>
            </a:stretch>
          </a:blipFill>
        </p:spPr>
      </p:sp>
      <p:sp>
        <p:nvSpPr>
          <p:cNvPr id="22" name="TextBox 22"/>
          <p:cNvSpPr txBox="1"/>
          <p:nvPr/>
        </p:nvSpPr>
        <p:spPr>
          <a:xfrm>
            <a:off x="2312007" y="2096512"/>
            <a:ext cx="8689668" cy="6093976"/>
          </a:xfrm>
          <a:prstGeom prst="rect">
            <a:avLst/>
          </a:prstGeom>
        </p:spPr>
        <p:txBody>
          <a:bodyPr wrap="square" lIns="0" tIns="0" rIns="0" bIns="0" rtlCol="0" anchor="t">
            <a:spAutoFit/>
          </a:bodyPr>
          <a:lstStyle/>
          <a:p>
            <a:pPr algn="ctr"/>
            <a:r>
              <a:rPr lang="en-US" sz="6000" b="1">
                <a:latin typeface="Times New Roman" panose="02020603050405020304" pitchFamily="18" charset="0"/>
                <a:cs typeface="Times New Roman" panose="02020603050405020304" pitchFamily="18" charset="0"/>
              </a:rPr>
              <a:t>Yêu </a:t>
            </a:r>
            <a:r>
              <a:rPr lang="en-US" sz="6000" b="1" smtClean="0">
                <a:latin typeface="Times New Roman" panose="02020603050405020304" pitchFamily="18" charset="0"/>
                <a:cs typeface="Times New Roman" panose="02020603050405020304" pitchFamily="18" charset="0"/>
              </a:rPr>
              <a:t>cầu</a:t>
            </a:r>
            <a:r>
              <a:rPr lang="en-US" sz="6000" smtClean="0">
                <a:latin typeface="Times New Roman" panose="02020603050405020304" pitchFamily="18" charset="0"/>
                <a:cs typeface="Times New Roman" panose="02020603050405020304" pitchFamily="18" charset="0"/>
              </a:rPr>
              <a:t> </a:t>
            </a:r>
            <a:endParaRPr lang="en-GB" sz="60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1. </a:t>
            </a:r>
            <a:r>
              <a:rPr lang="en-US" sz="4800" i="1">
                <a:latin typeface="Times New Roman" panose="02020603050405020304" pitchFamily="18" charset="0"/>
                <a:cs typeface="Times New Roman" panose="02020603050405020304" pitchFamily="18" charset="0"/>
              </a:rPr>
              <a:t>Kể tên những biện pháp tu từ em đã học.</a:t>
            </a:r>
            <a:endParaRPr lang="en-GB" sz="4800">
              <a:latin typeface="Times New Roman" panose="02020603050405020304" pitchFamily="18" charset="0"/>
              <a:cs typeface="Times New Roman" panose="02020603050405020304" pitchFamily="18" charset="0"/>
            </a:endParaRPr>
          </a:p>
          <a:p>
            <a:r>
              <a:rPr lang="en-US" sz="4800" i="1">
                <a:latin typeface="Times New Roman" panose="02020603050405020304" pitchFamily="18" charset="0"/>
                <a:cs typeface="Times New Roman" panose="02020603050405020304" pitchFamily="18" charset="0"/>
              </a:rPr>
              <a:t>    Lấy ví dụ về một biện pháp tu từ. Chỉ ra hiệu quả của biện pháp tu từ trong ví dụ đó.</a:t>
            </a:r>
            <a:endParaRPr lang="en-GB" sz="4800">
              <a:latin typeface="Times New Roman" panose="02020603050405020304" pitchFamily="18" charset="0"/>
              <a:cs typeface="Times New Roman" panose="02020603050405020304" pitchFamily="18" charset="0"/>
            </a:endParaRPr>
          </a:p>
          <a:p>
            <a:r>
              <a:rPr lang="en-US" sz="4800" i="1">
                <a:latin typeface="Times New Roman" panose="02020603050405020304" pitchFamily="18" charset="0"/>
                <a:cs typeface="Times New Roman" panose="02020603050405020304" pitchFamily="18" charset="0"/>
              </a:rPr>
              <a:t>2. Nhắc lại về các cách giải thích nghĩa của từ</a:t>
            </a:r>
            <a:r>
              <a:rPr lang="en-US" sz="3600" i="1"/>
              <a:t>.</a:t>
            </a:r>
            <a:endParaRPr lang="en-GB" sz="3600"/>
          </a:p>
        </p:txBody>
      </p:sp>
      <p:sp>
        <p:nvSpPr>
          <p:cNvPr id="23" name="Freeform 23"/>
          <p:cNvSpPr/>
          <p:nvPr/>
        </p:nvSpPr>
        <p:spPr>
          <a:xfrm rot="329772">
            <a:off x="-485437" y="7189502"/>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2"/>
            <a:stretch>
              <a:fillRect/>
            </a:stretch>
          </a:blipFill>
        </p:spPr>
      </p:sp>
      <p:sp>
        <p:nvSpPr>
          <p:cNvPr id="24" name="Freeform 24"/>
          <p:cNvSpPr/>
          <p:nvPr/>
        </p:nvSpPr>
        <p:spPr>
          <a:xfrm rot="2049949">
            <a:off x="-485437" y="8787830"/>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2"/>
            <a:stretch>
              <a:fillRect/>
            </a:stretch>
          </a:blipFill>
        </p:spPr>
      </p:sp>
      <p:sp>
        <p:nvSpPr>
          <p:cNvPr id="25" name="Freeform 25"/>
          <p:cNvSpPr/>
          <p:nvPr/>
        </p:nvSpPr>
        <p:spPr>
          <a:xfrm rot="1206564">
            <a:off x="-104606" y="8936980"/>
            <a:ext cx="1131106" cy="1950183"/>
          </a:xfrm>
          <a:custGeom>
            <a:avLst/>
            <a:gdLst/>
            <a:ahLst/>
            <a:cxnLst/>
            <a:rect l="l" t="t" r="r" b="b"/>
            <a:pathLst>
              <a:path w="1131106" h="1950183">
                <a:moveTo>
                  <a:pt x="0" y="0"/>
                </a:moveTo>
                <a:lnTo>
                  <a:pt x="1131107" y="0"/>
                </a:lnTo>
                <a:lnTo>
                  <a:pt x="1131107" y="1950184"/>
                </a:lnTo>
                <a:lnTo>
                  <a:pt x="0" y="1950184"/>
                </a:lnTo>
                <a:lnTo>
                  <a:pt x="0" y="0"/>
                </a:lnTo>
                <a:close/>
              </a:path>
            </a:pathLst>
          </a:custGeom>
          <a:blipFill>
            <a:blip r:embed="rId8"/>
            <a:stretch>
              <a:fillRect/>
            </a:stretch>
          </a:blipFill>
        </p:spPr>
      </p:sp>
      <p:grpSp>
        <p:nvGrpSpPr>
          <p:cNvPr id="26" name="Group 33"/>
          <p:cNvGrpSpPr>
            <a:grpSpLocks noChangeAspect="1"/>
          </p:cNvGrpSpPr>
          <p:nvPr/>
        </p:nvGrpSpPr>
        <p:grpSpPr>
          <a:xfrm>
            <a:off x="12119515" y="4231700"/>
            <a:ext cx="2864065" cy="3697146"/>
            <a:chOff x="0" y="0"/>
            <a:chExt cx="1934210" cy="2496820"/>
          </a:xfrm>
        </p:grpSpPr>
        <p:sp>
          <p:nvSpPr>
            <p:cNvPr id="27" name="Freeform 34"/>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28" name="Freeform 35"/>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29" name="Freeform 36"/>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FFFFFF"/>
            </a:solidFill>
          </p:spPr>
        </p:sp>
        <p:sp>
          <p:nvSpPr>
            <p:cNvPr id="30" name="Freeform 37"/>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31" name="Freeform 38"/>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3"/>
              <a:stretch>
                <a:fillRect l="-22924" r="-22924"/>
              </a:stretch>
            </a:blipFill>
          </p:spPr>
        </p:sp>
      </p:grpSp>
    </p:spTree>
    <p:extLst>
      <p:ext uri="{BB962C8B-B14F-4D97-AF65-F5344CB8AC3E}">
        <p14:creationId xmlns:p14="http://schemas.microsoft.com/office/powerpoint/2010/main" val="17466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23380" flipH="1">
            <a:off x="14900829" y="5447419"/>
            <a:ext cx="4260163" cy="6491677"/>
          </a:xfrm>
          <a:custGeom>
            <a:avLst/>
            <a:gdLst/>
            <a:ahLst/>
            <a:cxnLst/>
            <a:rect l="l" t="t" r="r" b="b"/>
            <a:pathLst>
              <a:path w="4260163" h="6491677">
                <a:moveTo>
                  <a:pt x="4260162" y="0"/>
                </a:moveTo>
                <a:lnTo>
                  <a:pt x="0" y="0"/>
                </a:lnTo>
                <a:lnTo>
                  <a:pt x="0" y="6491677"/>
                </a:lnTo>
                <a:lnTo>
                  <a:pt x="4260162" y="6491677"/>
                </a:lnTo>
                <a:lnTo>
                  <a:pt x="4260162" y="0"/>
                </a:lnTo>
                <a:close/>
              </a:path>
            </a:pathLst>
          </a:custGeom>
          <a:blipFill>
            <a:blip r:embed="rId3"/>
            <a:stretch>
              <a:fillRect/>
            </a:stretch>
          </a:blipFill>
        </p:spPr>
      </p:sp>
      <p:sp>
        <p:nvSpPr>
          <p:cNvPr id="7" name="Freeform 7"/>
          <p:cNvSpPr/>
          <p:nvPr/>
        </p:nvSpPr>
        <p:spPr>
          <a:xfrm rot="-3294344">
            <a:off x="15058286" y="7262264"/>
            <a:ext cx="2236380" cy="5590951"/>
          </a:xfrm>
          <a:custGeom>
            <a:avLst/>
            <a:gdLst/>
            <a:ahLst/>
            <a:cxnLst/>
            <a:rect l="l" t="t" r="r" b="b"/>
            <a:pathLst>
              <a:path w="2236380" h="5590951">
                <a:moveTo>
                  <a:pt x="0" y="0"/>
                </a:moveTo>
                <a:lnTo>
                  <a:pt x="2236380" y="0"/>
                </a:lnTo>
                <a:lnTo>
                  <a:pt x="2236380" y="5590951"/>
                </a:lnTo>
                <a:lnTo>
                  <a:pt x="0" y="5590951"/>
                </a:lnTo>
                <a:lnTo>
                  <a:pt x="0" y="0"/>
                </a:lnTo>
                <a:close/>
              </a:path>
            </a:pathLst>
          </a:custGeom>
          <a:blipFill>
            <a:blip r:embed="rId4"/>
            <a:stretch>
              <a:fillRect/>
            </a:stretch>
          </a:blipFill>
        </p:spPr>
      </p:sp>
      <p:sp>
        <p:nvSpPr>
          <p:cNvPr id="8" name="Freeform 8"/>
          <p:cNvSpPr/>
          <p:nvPr/>
        </p:nvSpPr>
        <p:spPr>
          <a:xfrm rot="7962042">
            <a:off x="-1615455" y="-2988454"/>
            <a:ext cx="2770457" cy="6883122"/>
          </a:xfrm>
          <a:custGeom>
            <a:avLst/>
            <a:gdLst/>
            <a:ahLst/>
            <a:cxnLst/>
            <a:rect l="l" t="t" r="r" b="b"/>
            <a:pathLst>
              <a:path w="2770457" h="6883122">
                <a:moveTo>
                  <a:pt x="0" y="0"/>
                </a:moveTo>
                <a:lnTo>
                  <a:pt x="2770457" y="0"/>
                </a:lnTo>
                <a:lnTo>
                  <a:pt x="2770457" y="6883122"/>
                </a:lnTo>
                <a:lnTo>
                  <a:pt x="0" y="6883122"/>
                </a:lnTo>
                <a:lnTo>
                  <a:pt x="0" y="0"/>
                </a:lnTo>
                <a:close/>
              </a:path>
            </a:pathLst>
          </a:custGeom>
          <a:blipFill>
            <a:blip r:embed="rId5"/>
            <a:stretch>
              <a:fillRect/>
            </a:stretch>
          </a:blipFill>
        </p:spPr>
      </p:sp>
      <p:sp>
        <p:nvSpPr>
          <p:cNvPr id="9" name="Freeform 9"/>
          <p:cNvSpPr/>
          <p:nvPr/>
        </p:nvSpPr>
        <p:spPr>
          <a:xfrm rot="9173085">
            <a:off x="547951" y="-674957"/>
            <a:ext cx="1548268" cy="2256129"/>
          </a:xfrm>
          <a:custGeom>
            <a:avLst/>
            <a:gdLst/>
            <a:ahLst/>
            <a:cxnLst/>
            <a:rect l="l" t="t" r="r" b="b"/>
            <a:pathLst>
              <a:path w="1548268" h="2256129">
                <a:moveTo>
                  <a:pt x="0" y="0"/>
                </a:moveTo>
                <a:lnTo>
                  <a:pt x="1548268" y="0"/>
                </a:lnTo>
                <a:lnTo>
                  <a:pt x="1548268" y="2256128"/>
                </a:lnTo>
                <a:lnTo>
                  <a:pt x="0" y="2256128"/>
                </a:lnTo>
                <a:lnTo>
                  <a:pt x="0" y="0"/>
                </a:lnTo>
                <a:close/>
              </a:path>
            </a:pathLst>
          </a:custGeom>
          <a:blipFill>
            <a:blip r:embed="rId6"/>
            <a:stretch>
              <a:fillRect/>
            </a:stretch>
          </a:blipFill>
        </p:spPr>
      </p:sp>
      <p:sp>
        <p:nvSpPr>
          <p:cNvPr id="10" name="Freeform 10"/>
          <p:cNvSpPr/>
          <p:nvPr/>
        </p:nvSpPr>
        <p:spPr>
          <a:xfrm rot="9529906" flipH="1">
            <a:off x="1852022" y="-1133107"/>
            <a:ext cx="1270293" cy="3172429"/>
          </a:xfrm>
          <a:custGeom>
            <a:avLst/>
            <a:gdLst/>
            <a:ahLst/>
            <a:cxnLst/>
            <a:rect l="l" t="t" r="r" b="b"/>
            <a:pathLst>
              <a:path w="1270293" h="3172429">
                <a:moveTo>
                  <a:pt x="1270294" y="0"/>
                </a:moveTo>
                <a:lnTo>
                  <a:pt x="0" y="0"/>
                </a:lnTo>
                <a:lnTo>
                  <a:pt x="0" y="3172428"/>
                </a:lnTo>
                <a:lnTo>
                  <a:pt x="1270294" y="3172428"/>
                </a:lnTo>
                <a:lnTo>
                  <a:pt x="1270294" y="0"/>
                </a:lnTo>
                <a:close/>
              </a:path>
            </a:pathLst>
          </a:custGeom>
          <a:blipFill>
            <a:blip r:embed="rId7"/>
            <a:stretch>
              <a:fillRect/>
            </a:stretch>
          </a:blipFill>
        </p:spPr>
      </p:sp>
      <p:sp>
        <p:nvSpPr>
          <p:cNvPr id="11" name="Freeform 11"/>
          <p:cNvSpPr/>
          <p:nvPr/>
        </p:nvSpPr>
        <p:spPr>
          <a:xfrm rot="5490619">
            <a:off x="312608" y="3021072"/>
            <a:ext cx="554273" cy="1007769"/>
          </a:xfrm>
          <a:custGeom>
            <a:avLst/>
            <a:gdLst/>
            <a:ahLst/>
            <a:cxnLst/>
            <a:rect l="l" t="t" r="r" b="b"/>
            <a:pathLst>
              <a:path w="554273" h="1007769">
                <a:moveTo>
                  <a:pt x="0" y="0"/>
                </a:moveTo>
                <a:lnTo>
                  <a:pt x="554274" y="0"/>
                </a:lnTo>
                <a:lnTo>
                  <a:pt x="554274" y="1007769"/>
                </a:lnTo>
                <a:lnTo>
                  <a:pt x="0" y="1007769"/>
                </a:lnTo>
                <a:lnTo>
                  <a:pt x="0" y="0"/>
                </a:lnTo>
                <a:close/>
              </a:path>
            </a:pathLst>
          </a:custGeom>
          <a:blipFill>
            <a:blip r:embed="rId8"/>
            <a:stretch>
              <a:fillRect/>
            </a:stretch>
          </a:blipFill>
        </p:spPr>
      </p:sp>
      <p:sp>
        <p:nvSpPr>
          <p:cNvPr id="12" name="Freeform 12"/>
          <p:cNvSpPr/>
          <p:nvPr/>
        </p:nvSpPr>
        <p:spPr>
          <a:xfrm rot="-1853187">
            <a:off x="1936021" y="3559256"/>
            <a:ext cx="383936" cy="906043"/>
          </a:xfrm>
          <a:custGeom>
            <a:avLst/>
            <a:gdLst/>
            <a:ahLst/>
            <a:cxnLst/>
            <a:rect l="l" t="t" r="r" b="b"/>
            <a:pathLst>
              <a:path w="383936" h="906043">
                <a:moveTo>
                  <a:pt x="0" y="0"/>
                </a:moveTo>
                <a:lnTo>
                  <a:pt x="383936" y="0"/>
                </a:lnTo>
                <a:lnTo>
                  <a:pt x="383936" y="906043"/>
                </a:lnTo>
                <a:lnTo>
                  <a:pt x="0" y="906043"/>
                </a:lnTo>
                <a:lnTo>
                  <a:pt x="0" y="0"/>
                </a:lnTo>
                <a:close/>
              </a:path>
            </a:pathLst>
          </a:custGeom>
          <a:blipFill>
            <a:blip r:embed="rId9"/>
            <a:stretch>
              <a:fillRect/>
            </a:stretch>
          </a:blipFill>
        </p:spPr>
      </p:sp>
      <p:sp>
        <p:nvSpPr>
          <p:cNvPr id="13" name="Freeform 13"/>
          <p:cNvSpPr/>
          <p:nvPr/>
        </p:nvSpPr>
        <p:spPr>
          <a:xfrm rot="-1141099">
            <a:off x="16227382" y="7564634"/>
            <a:ext cx="1268138" cy="4354122"/>
          </a:xfrm>
          <a:custGeom>
            <a:avLst/>
            <a:gdLst/>
            <a:ahLst/>
            <a:cxnLst/>
            <a:rect l="l" t="t" r="r" b="b"/>
            <a:pathLst>
              <a:path w="1268138" h="4354122">
                <a:moveTo>
                  <a:pt x="0" y="0"/>
                </a:moveTo>
                <a:lnTo>
                  <a:pt x="1268138" y="0"/>
                </a:lnTo>
                <a:lnTo>
                  <a:pt x="1268138" y="4354122"/>
                </a:lnTo>
                <a:lnTo>
                  <a:pt x="0" y="4354122"/>
                </a:lnTo>
                <a:lnTo>
                  <a:pt x="0" y="0"/>
                </a:lnTo>
                <a:close/>
              </a:path>
            </a:pathLst>
          </a:custGeom>
          <a:blipFill>
            <a:blip r:embed="rId10"/>
            <a:stretch>
              <a:fillRect/>
            </a:stretch>
          </a:blipFill>
        </p:spPr>
      </p:sp>
      <p:sp>
        <p:nvSpPr>
          <p:cNvPr id="14" name="Freeform 14"/>
          <p:cNvSpPr/>
          <p:nvPr/>
        </p:nvSpPr>
        <p:spPr>
          <a:xfrm>
            <a:off x="-230227" y="8313410"/>
            <a:ext cx="964079" cy="2433006"/>
          </a:xfrm>
          <a:custGeom>
            <a:avLst/>
            <a:gdLst/>
            <a:ahLst/>
            <a:cxnLst/>
            <a:rect l="l" t="t" r="r" b="b"/>
            <a:pathLst>
              <a:path w="964079" h="2433006">
                <a:moveTo>
                  <a:pt x="0" y="0"/>
                </a:moveTo>
                <a:lnTo>
                  <a:pt x="964079" y="0"/>
                </a:lnTo>
                <a:lnTo>
                  <a:pt x="964079" y="2433007"/>
                </a:lnTo>
                <a:lnTo>
                  <a:pt x="0" y="2433007"/>
                </a:lnTo>
                <a:lnTo>
                  <a:pt x="0" y="0"/>
                </a:lnTo>
                <a:close/>
              </a:path>
            </a:pathLst>
          </a:custGeom>
          <a:blipFill>
            <a:blip r:embed="rId11"/>
            <a:stretch>
              <a:fillRect/>
            </a:stretch>
          </a:blipFill>
        </p:spPr>
      </p:sp>
      <p:sp>
        <p:nvSpPr>
          <p:cNvPr id="15" name="Freeform 15"/>
          <p:cNvSpPr/>
          <p:nvPr/>
        </p:nvSpPr>
        <p:spPr>
          <a:xfrm rot="954738">
            <a:off x="-36762" y="8612782"/>
            <a:ext cx="1541228" cy="3829139"/>
          </a:xfrm>
          <a:custGeom>
            <a:avLst/>
            <a:gdLst/>
            <a:ahLst/>
            <a:cxnLst/>
            <a:rect l="l" t="t" r="r" b="b"/>
            <a:pathLst>
              <a:path w="1541228" h="3829139">
                <a:moveTo>
                  <a:pt x="0" y="0"/>
                </a:moveTo>
                <a:lnTo>
                  <a:pt x="1541228" y="0"/>
                </a:lnTo>
                <a:lnTo>
                  <a:pt x="1541228" y="3829139"/>
                </a:lnTo>
                <a:lnTo>
                  <a:pt x="0" y="3829139"/>
                </a:lnTo>
                <a:lnTo>
                  <a:pt x="0" y="0"/>
                </a:lnTo>
                <a:close/>
              </a:path>
            </a:pathLst>
          </a:custGeom>
          <a:blipFill>
            <a:blip r:embed="rId5"/>
            <a:stretch>
              <a:fillRect/>
            </a:stretch>
          </a:blipFill>
        </p:spPr>
      </p:sp>
      <p:sp>
        <p:nvSpPr>
          <p:cNvPr id="16" name="Freeform 16"/>
          <p:cNvSpPr/>
          <p:nvPr/>
        </p:nvSpPr>
        <p:spPr>
          <a:xfrm rot="-9527996">
            <a:off x="16747399" y="-663098"/>
            <a:ext cx="1548268" cy="2256129"/>
          </a:xfrm>
          <a:custGeom>
            <a:avLst/>
            <a:gdLst/>
            <a:ahLst/>
            <a:cxnLst/>
            <a:rect l="l" t="t" r="r" b="b"/>
            <a:pathLst>
              <a:path w="1548268" h="2256129">
                <a:moveTo>
                  <a:pt x="0" y="0"/>
                </a:moveTo>
                <a:lnTo>
                  <a:pt x="1548269" y="0"/>
                </a:lnTo>
                <a:lnTo>
                  <a:pt x="1548269" y="2256129"/>
                </a:lnTo>
                <a:lnTo>
                  <a:pt x="0" y="2256129"/>
                </a:lnTo>
                <a:lnTo>
                  <a:pt x="0" y="0"/>
                </a:lnTo>
                <a:close/>
              </a:path>
            </a:pathLst>
          </a:custGeom>
          <a:blipFill>
            <a:blip r:embed="rId6"/>
            <a:stretch>
              <a:fillRect/>
            </a:stretch>
          </a:blipFill>
        </p:spPr>
      </p:sp>
      <p:sp>
        <p:nvSpPr>
          <p:cNvPr id="17" name="Freeform 17"/>
          <p:cNvSpPr/>
          <p:nvPr/>
        </p:nvSpPr>
        <p:spPr>
          <a:xfrm rot="-6732337" flipH="1">
            <a:off x="15749704" y="1149887"/>
            <a:ext cx="384789" cy="699616"/>
          </a:xfrm>
          <a:custGeom>
            <a:avLst/>
            <a:gdLst/>
            <a:ahLst/>
            <a:cxnLst/>
            <a:rect l="l" t="t" r="r" b="b"/>
            <a:pathLst>
              <a:path w="384789" h="699616">
                <a:moveTo>
                  <a:pt x="384789" y="0"/>
                </a:moveTo>
                <a:lnTo>
                  <a:pt x="0" y="0"/>
                </a:lnTo>
                <a:lnTo>
                  <a:pt x="0" y="699616"/>
                </a:lnTo>
                <a:lnTo>
                  <a:pt x="384789" y="699616"/>
                </a:lnTo>
                <a:lnTo>
                  <a:pt x="384789" y="0"/>
                </a:lnTo>
                <a:close/>
              </a:path>
            </a:pathLst>
          </a:custGeom>
          <a:blipFill>
            <a:blip r:embed="rId8"/>
            <a:stretch>
              <a:fillRect/>
            </a:stretch>
          </a:blipFill>
        </p:spPr>
      </p:sp>
      <p:sp>
        <p:nvSpPr>
          <p:cNvPr id="18" name="Freeform 18"/>
          <p:cNvSpPr/>
          <p:nvPr/>
        </p:nvSpPr>
        <p:spPr>
          <a:xfrm rot="2158146" flipH="1">
            <a:off x="16266961" y="2628013"/>
            <a:ext cx="249784" cy="589462"/>
          </a:xfrm>
          <a:custGeom>
            <a:avLst/>
            <a:gdLst/>
            <a:ahLst/>
            <a:cxnLst/>
            <a:rect l="l" t="t" r="r" b="b"/>
            <a:pathLst>
              <a:path w="249784" h="589462">
                <a:moveTo>
                  <a:pt x="249785" y="0"/>
                </a:moveTo>
                <a:lnTo>
                  <a:pt x="0" y="0"/>
                </a:lnTo>
                <a:lnTo>
                  <a:pt x="0" y="589462"/>
                </a:lnTo>
                <a:lnTo>
                  <a:pt x="249785" y="589462"/>
                </a:lnTo>
                <a:lnTo>
                  <a:pt x="249785" y="0"/>
                </a:lnTo>
                <a:close/>
              </a:path>
            </a:pathLst>
          </a:custGeom>
          <a:blipFill>
            <a:blip r:embed="rId9"/>
            <a:stretch>
              <a:fillRect/>
            </a:stretch>
          </a:blipFill>
        </p:spPr>
      </p:sp>
      <p:sp>
        <p:nvSpPr>
          <p:cNvPr id="19" name="TextBox 19"/>
          <p:cNvSpPr txBox="1"/>
          <p:nvPr/>
        </p:nvSpPr>
        <p:spPr>
          <a:xfrm>
            <a:off x="2770742" y="3631278"/>
            <a:ext cx="12746516" cy="1872307"/>
          </a:xfrm>
          <a:prstGeom prst="rect">
            <a:avLst/>
          </a:prstGeom>
        </p:spPr>
        <p:txBody>
          <a:bodyPr lIns="0" tIns="0" rIns="0" bIns="0" rtlCol="0" anchor="t">
            <a:spAutoFit/>
          </a:bodyPr>
          <a:lstStyle/>
          <a:p>
            <a:pPr algn="ctr">
              <a:lnSpc>
                <a:spcPts val="14560"/>
              </a:lnSpc>
            </a:pPr>
            <a:r>
              <a:rPr lang="en-US" sz="12500" b="1" spc="416">
                <a:solidFill>
                  <a:srgbClr val="677EA4"/>
                </a:solidFill>
                <a:latin typeface="TAN Meringue"/>
              </a:rPr>
              <a:t>Thank You</a:t>
            </a:r>
          </a:p>
        </p:txBody>
      </p:sp>
      <p:sp>
        <p:nvSpPr>
          <p:cNvPr id="26" name="Freeform 26"/>
          <p:cNvSpPr/>
          <p:nvPr/>
        </p:nvSpPr>
        <p:spPr>
          <a:xfrm>
            <a:off x="12690869" y="4613622"/>
            <a:ext cx="651951" cy="645432"/>
          </a:xfrm>
          <a:custGeom>
            <a:avLst/>
            <a:gdLst/>
            <a:ahLst/>
            <a:cxnLst/>
            <a:rect l="l" t="t" r="r" b="b"/>
            <a:pathLst>
              <a:path w="651951" h="645432">
                <a:moveTo>
                  <a:pt x="0" y="0"/>
                </a:moveTo>
                <a:lnTo>
                  <a:pt x="651951" y="0"/>
                </a:lnTo>
                <a:lnTo>
                  <a:pt x="651951" y="645432"/>
                </a:lnTo>
                <a:lnTo>
                  <a:pt x="0" y="645432"/>
                </a:lnTo>
                <a:lnTo>
                  <a:pt x="0" y="0"/>
                </a:lnTo>
                <a:close/>
              </a:path>
            </a:pathLst>
          </a:custGeom>
          <a:blipFill>
            <a:blip r:embed="rId12"/>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182833" flipH="1">
            <a:off x="-198745" y="-1183023"/>
            <a:ext cx="2454890" cy="3577253"/>
          </a:xfrm>
          <a:custGeom>
            <a:avLst/>
            <a:gdLst/>
            <a:ahLst/>
            <a:cxnLst/>
            <a:rect l="l" t="t" r="r" b="b"/>
            <a:pathLst>
              <a:path w="2454890" h="3577253">
                <a:moveTo>
                  <a:pt x="2454890" y="0"/>
                </a:moveTo>
                <a:lnTo>
                  <a:pt x="0" y="0"/>
                </a:lnTo>
                <a:lnTo>
                  <a:pt x="0" y="3577253"/>
                </a:lnTo>
                <a:lnTo>
                  <a:pt x="2454890" y="3577253"/>
                </a:lnTo>
                <a:lnTo>
                  <a:pt x="2454890" y="0"/>
                </a:lnTo>
                <a:close/>
              </a:path>
            </a:pathLst>
          </a:custGeom>
          <a:blipFill>
            <a:blip r:embed="rId3"/>
            <a:stretch>
              <a:fillRect/>
            </a:stretch>
          </a:blipFill>
        </p:spPr>
      </p:sp>
      <p:sp>
        <p:nvSpPr>
          <p:cNvPr id="7" name="Freeform 7"/>
          <p:cNvSpPr/>
          <p:nvPr/>
        </p:nvSpPr>
        <p:spPr>
          <a:xfrm rot="6795856">
            <a:off x="2630005" y="2303822"/>
            <a:ext cx="340062" cy="618294"/>
          </a:xfrm>
          <a:custGeom>
            <a:avLst/>
            <a:gdLst/>
            <a:ahLst/>
            <a:cxnLst/>
            <a:rect l="l" t="t" r="r" b="b"/>
            <a:pathLst>
              <a:path w="340062" h="618294">
                <a:moveTo>
                  <a:pt x="0" y="0"/>
                </a:moveTo>
                <a:lnTo>
                  <a:pt x="340062" y="0"/>
                </a:lnTo>
                <a:lnTo>
                  <a:pt x="340062" y="618294"/>
                </a:lnTo>
                <a:lnTo>
                  <a:pt x="0" y="618294"/>
                </a:lnTo>
                <a:lnTo>
                  <a:pt x="0" y="0"/>
                </a:lnTo>
                <a:close/>
              </a:path>
            </a:pathLst>
          </a:custGeom>
          <a:blipFill>
            <a:blip r:embed="rId4"/>
            <a:stretch>
              <a:fillRect/>
            </a:stretch>
          </a:blipFill>
        </p:spPr>
      </p:sp>
      <p:sp>
        <p:nvSpPr>
          <p:cNvPr id="8" name="Freeform 8"/>
          <p:cNvSpPr/>
          <p:nvPr/>
        </p:nvSpPr>
        <p:spPr>
          <a:xfrm rot="-2966355">
            <a:off x="1055301" y="1978999"/>
            <a:ext cx="375952" cy="887201"/>
          </a:xfrm>
          <a:custGeom>
            <a:avLst/>
            <a:gdLst/>
            <a:ahLst/>
            <a:cxnLst/>
            <a:rect l="l" t="t" r="r" b="b"/>
            <a:pathLst>
              <a:path w="375952" h="887201">
                <a:moveTo>
                  <a:pt x="0" y="0"/>
                </a:moveTo>
                <a:lnTo>
                  <a:pt x="375951" y="0"/>
                </a:lnTo>
                <a:lnTo>
                  <a:pt x="375951" y="887202"/>
                </a:lnTo>
                <a:lnTo>
                  <a:pt x="0" y="887202"/>
                </a:lnTo>
                <a:lnTo>
                  <a:pt x="0" y="0"/>
                </a:lnTo>
                <a:close/>
              </a:path>
            </a:pathLst>
          </a:custGeom>
          <a:blipFill>
            <a:blip r:embed="rId5"/>
            <a:stretch>
              <a:fillRect/>
            </a:stretch>
          </a:blipFill>
        </p:spPr>
      </p:sp>
      <p:sp>
        <p:nvSpPr>
          <p:cNvPr id="23" name="Freeform 23"/>
          <p:cNvSpPr/>
          <p:nvPr/>
        </p:nvSpPr>
        <p:spPr>
          <a:xfrm rot="7714885" flipV="1">
            <a:off x="14610752" y="7867189"/>
            <a:ext cx="2050819" cy="4206808"/>
          </a:xfrm>
          <a:custGeom>
            <a:avLst/>
            <a:gdLst/>
            <a:ahLst/>
            <a:cxnLst/>
            <a:rect l="l" t="t" r="r" b="b"/>
            <a:pathLst>
              <a:path w="2050819" h="4206808">
                <a:moveTo>
                  <a:pt x="0" y="4206808"/>
                </a:moveTo>
                <a:lnTo>
                  <a:pt x="2050819" y="4206808"/>
                </a:lnTo>
                <a:lnTo>
                  <a:pt x="2050819" y="0"/>
                </a:lnTo>
                <a:lnTo>
                  <a:pt x="0" y="0"/>
                </a:lnTo>
                <a:lnTo>
                  <a:pt x="0" y="4206808"/>
                </a:lnTo>
                <a:close/>
              </a:path>
            </a:pathLst>
          </a:custGeom>
          <a:blipFill>
            <a:blip r:embed="rId6"/>
            <a:stretch>
              <a:fillRect/>
            </a:stretch>
          </a:blipFill>
        </p:spPr>
      </p:sp>
      <p:sp>
        <p:nvSpPr>
          <p:cNvPr id="24" name="Freeform 24"/>
          <p:cNvSpPr/>
          <p:nvPr/>
        </p:nvSpPr>
        <p:spPr>
          <a:xfrm flipH="1">
            <a:off x="15989007" y="7755838"/>
            <a:ext cx="1270293" cy="3172429"/>
          </a:xfrm>
          <a:custGeom>
            <a:avLst/>
            <a:gdLst/>
            <a:ahLst/>
            <a:cxnLst/>
            <a:rect l="l" t="t" r="r" b="b"/>
            <a:pathLst>
              <a:path w="1270293" h="3172429">
                <a:moveTo>
                  <a:pt x="1270293" y="0"/>
                </a:moveTo>
                <a:lnTo>
                  <a:pt x="0" y="0"/>
                </a:lnTo>
                <a:lnTo>
                  <a:pt x="0" y="3172428"/>
                </a:lnTo>
                <a:lnTo>
                  <a:pt x="1270293" y="3172428"/>
                </a:lnTo>
                <a:lnTo>
                  <a:pt x="1270293" y="0"/>
                </a:lnTo>
                <a:close/>
              </a:path>
            </a:pathLst>
          </a:custGeom>
          <a:blipFill>
            <a:blip r:embed="rId7"/>
            <a:stretch>
              <a:fillRect/>
            </a:stretch>
          </a:blipFill>
        </p:spPr>
      </p:sp>
      <p:sp>
        <p:nvSpPr>
          <p:cNvPr id="25" name="Freeform 25"/>
          <p:cNvSpPr/>
          <p:nvPr/>
        </p:nvSpPr>
        <p:spPr>
          <a:xfrm rot="-714090">
            <a:off x="16519198" y="8510080"/>
            <a:ext cx="2205376" cy="2921027"/>
          </a:xfrm>
          <a:custGeom>
            <a:avLst/>
            <a:gdLst/>
            <a:ahLst/>
            <a:cxnLst/>
            <a:rect l="l" t="t" r="r" b="b"/>
            <a:pathLst>
              <a:path w="2205376" h="2921027">
                <a:moveTo>
                  <a:pt x="0" y="0"/>
                </a:moveTo>
                <a:lnTo>
                  <a:pt x="2205376" y="0"/>
                </a:lnTo>
                <a:lnTo>
                  <a:pt x="2205376" y="2921027"/>
                </a:lnTo>
                <a:lnTo>
                  <a:pt x="0" y="2921027"/>
                </a:lnTo>
                <a:lnTo>
                  <a:pt x="0" y="0"/>
                </a:lnTo>
                <a:close/>
              </a:path>
            </a:pathLst>
          </a:custGeom>
          <a:blipFill>
            <a:blip r:embed="rId8"/>
            <a:stretch>
              <a:fillRect/>
            </a:stretch>
          </a:blipFill>
        </p:spPr>
      </p:sp>
      <p:grpSp>
        <p:nvGrpSpPr>
          <p:cNvPr id="29" name="Group 29"/>
          <p:cNvGrpSpPr/>
          <p:nvPr/>
        </p:nvGrpSpPr>
        <p:grpSpPr>
          <a:xfrm>
            <a:off x="9890376" y="3028296"/>
            <a:ext cx="7091373" cy="4538553"/>
            <a:chOff x="0" y="0"/>
            <a:chExt cx="1867687" cy="1195339"/>
          </a:xfrm>
        </p:grpSpPr>
        <p:sp>
          <p:nvSpPr>
            <p:cNvPr id="30" name="Freeform 30"/>
            <p:cNvSpPr/>
            <p:nvPr/>
          </p:nvSpPr>
          <p:spPr>
            <a:xfrm>
              <a:off x="0" y="0"/>
              <a:ext cx="1867687" cy="1195339"/>
            </a:xfrm>
            <a:custGeom>
              <a:avLst/>
              <a:gdLst/>
              <a:ahLst/>
              <a:cxnLst/>
              <a:rect l="l" t="t" r="r" b="b"/>
              <a:pathLst>
                <a:path w="1867687" h="1195339">
                  <a:moveTo>
                    <a:pt x="0" y="0"/>
                  </a:moveTo>
                  <a:lnTo>
                    <a:pt x="1867687" y="0"/>
                  </a:lnTo>
                  <a:lnTo>
                    <a:pt x="1867687" y="1195339"/>
                  </a:lnTo>
                  <a:lnTo>
                    <a:pt x="0" y="1195339"/>
                  </a:lnTo>
                  <a:close/>
                </a:path>
              </a:pathLst>
            </a:custGeom>
            <a:solidFill>
              <a:srgbClr val="B9CCEB">
                <a:alpha val="42745"/>
              </a:srgbClr>
            </a:solidFill>
          </p:spPr>
        </p:sp>
        <p:sp>
          <p:nvSpPr>
            <p:cNvPr id="31" name="TextBox 31"/>
            <p:cNvSpPr txBox="1"/>
            <p:nvPr/>
          </p:nvSpPr>
          <p:spPr>
            <a:xfrm>
              <a:off x="0" y="-66675"/>
              <a:ext cx="1867687" cy="126201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2" name="Freeform 32"/>
          <p:cNvSpPr/>
          <p:nvPr/>
        </p:nvSpPr>
        <p:spPr>
          <a:xfrm rot="150662">
            <a:off x="9395158" y="7637263"/>
            <a:ext cx="2772291" cy="249506"/>
          </a:xfrm>
          <a:custGeom>
            <a:avLst/>
            <a:gdLst/>
            <a:ahLst/>
            <a:cxnLst/>
            <a:rect l="l" t="t" r="r" b="b"/>
            <a:pathLst>
              <a:path w="2772291" h="249506">
                <a:moveTo>
                  <a:pt x="0" y="0"/>
                </a:moveTo>
                <a:lnTo>
                  <a:pt x="2772292" y="0"/>
                </a:lnTo>
                <a:lnTo>
                  <a:pt x="2772292" y="249507"/>
                </a:lnTo>
                <a:lnTo>
                  <a:pt x="0" y="249507"/>
                </a:lnTo>
                <a:lnTo>
                  <a:pt x="0" y="0"/>
                </a:lnTo>
                <a:close/>
              </a:path>
            </a:pathLst>
          </a:custGeom>
          <a:blipFill>
            <a:blip r:embed="rId9"/>
            <a:stretch>
              <a:fillRect/>
            </a:stretch>
          </a:blipFill>
        </p:spPr>
      </p:sp>
      <p:grpSp>
        <p:nvGrpSpPr>
          <p:cNvPr id="33" name="Group 33"/>
          <p:cNvGrpSpPr>
            <a:grpSpLocks noChangeAspect="1"/>
          </p:cNvGrpSpPr>
          <p:nvPr/>
        </p:nvGrpSpPr>
        <p:grpSpPr>
          <a:xfrm>
            <a:off x="10351562" y="3687189"/>
            <a:ext cx="2864065" cy="3697146"/>
            <a:chOff x="0" y="0"/>
            <a:chExt cx="1934210" cy="2496820"/>
          </a:xfrm>
        </p:grpSpPr>
        <p:sp>
          <p:nvSpPr>
            <p:cNvPr id="34" name="Freeform 34"/>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35" name="Freeform 35"/>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36" name="Freeform 36"/>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FFFFFF"/>
            </a:solidFill>
          </p:spPr>
        </p:sp>
        <p:sp>
          <p:nvSpPr>
            <p:cNvPr id="37" name="Freeform 37"/>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38" name="Freeform 38"/>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0"/>
              <a:stretch>
                <a:fillRect l="-22924" r="-22924"/>
              </a:stretch>
            </a:blipFill>
          </p:spPr>
        </p:sp>
      </p:grpSp>
      <p:sp>
        <p:nvSpPr>
          <p:cNvPr id="39" name="Freeform 39"/>
          <p:cNvSpPr/>
          <p:nvPr/>
        </p:nvSpPr>
        <p:spPr>
          <a:xfrm>
            <a:off x="13019590" y="7544010"/>
            <a:ext cx="1489670" cy="294210"/>
          </a:xfrm>
          <a:custGeom>
            <a:avLst/>
            <a:gdLst/>
            <a:ahLst/>
            <a:cxnLst/>
            <a:rect l="l" t="t" r="r" b="b"/>
            <a:pathLst>
              <a:path w="1489670" h="294210">
                <a:moveTo>
                  <a:pt x="0" y="0"/>
                </a:moveTo>
                <a:lnTo>
                  <a:pt x="1489670" y="0"/>
                </a:lnTo>
                <a:lnTo>
                  <a:pt x="1489670" y="294210"/>
                </a:lnTo>
                <a:lnTo>
                  <a:pt x="0" y="294210"/>
                </a:lnTo>
                <a:lnTo>
                  <a:pt x="0" y="0"/>
                </a:lnTo>
                <a:close/>
              </a:path>
            </a:pathLst>
          </a:custGeom>
          <a:blipFill>
            <a:blip r:embed="rId11">
              <a:alphaModFix amt="37000"/>
            </a:blip>
            <a:stretch>
              <a:fillRect/>
            </a:stretch>
          </a:blipFill>
        </p:spPr>
      </p:sp>
      <p:grpSp>
        <p:nvGrpSpPr>
          <p:cNvPr id="40" name="Group 40"/>
          <p:cNvGrpSpPr>
            <a:grpSpLocks noChangeAspect="1"/>
          </p:cNvGrpSpPr>
          <p:nvPr/>
        </p:nvGrpSpPr>
        <p:grpSpPr>
          <a:xfrm rot="-865180">
            <a:off x="14277698" y="3615274"/>
            <a:ext cx="2315242" cy="2988685"/>
            <a:chOff x="0" y="0"/>
            <a:chExt cx="1934210" cy="2496820"/>
          </a:xfrm>
        </p:grpSpPr>
        <p:sp>
          <p:nvSpPr>
            <p:cNvPr id="41" name="Freeform 41"/>
            <p:cNvSpPr/>
            <p:nvPr/>
          </p:nvSpPr>
          <p:spPr>
            <a:xfrm>
              <a:off x="0" y="31750"/>
              <a:ext cx="1934210" cy="2346960"/>
            </a:xfrm>
            <a:custGeom>
              <a:avLst/>
              <a:gdLst/>
              <a:ahLst/>
              <a:cxnLst/>
              <a:rect l="l" t="t" r="r" b="b"/>
              <a:pathLst>
                <a:path w="1934210" h="2346960">
                  <a:moveTo>
                    <a:pt x="1934210" y="2346960"/>
                  </a:moveTo>
                  <a:lnTo>
                    <a:pt x="15240" y="2259330"/>
                  </a:lnTo>
                  <a:lnTo>
                    <a:pt x="0" y="74930"/>
                  </a:lnTo>
                  <a:lnTo>
                    <a:pt x="1934210" y="0"/>
                  </a:lnTo>
                  <a:close/>
                </a:path>
              </a:pathLst>
            </a:custGeom>
            <a:solidFill>
              <a:srgbClr val="606060"/>
            </a:solidFill>
          </p:spPr>
        </p:sp>
        <p:sp>
          <p:nvSpPr>
            <p:cNvPr id="42" name="Freeform 42"/>
            <p:cNvSpPr/>
            <p:nvPr/>
          </p:nvSpPr>
          <p:spPr>
            <a:xfrm>
              <a:off x="1789430" y="1270"/>
              <a:ext cx="125730" cy="2494280"/>
            </a:xfrm>
            <a:custGeom>
              <a:avLst/>
              <a:gdLst/>
              <a:ahLst/>
              <a:cxnLst/>
              <a:rect l="l" t="t" r="r" b="b"/>
              <a:pathLst>
                <a:path w="125730" h="2494280">
                  <a:moveTo>
                    <a:pt x="0" y="2494280"/>
                  </a:moveTo>
                  <a:lnTo>
                    <a:pt x="125730" y="2373630"/>
                  </a:lnTo>
                  <a:lnTo>
                    <a:pt x="125730" y="31750"/>
                  </a:lnTo>
                  <a:lnTo>
                    <a:pt x="0" y="0"/>
                  </a:lnTo>
                  <a:close/>
                </a:path>
              </a:pathLst>
            </a:custGeom>
            <a:solidFill>
              <a:srgbClr val="677EA4"/>
            </a:solidFill>
          </p:spPr>
        </p:sp>
        <p:sp>
          <p:nvSpPr>
            <p:cNvPr id="43" name="Freeform 43"/>
            <p:cNvSpPr/>
            <p:nvPr/>
          </p:nvSpPr>
          <p:spPr>
            <a:xfrm>
              <a:off x="0" y="0"/>
              <a:ext cx="1812290" cy="2496820"/>
            </a:xfrm>
            <a:custGeom>
              <a:avLst/>
              <a:gdLst/>
              <a:ahLst/>
              <a:cxnLst/>
              <a:rect l="l" t="t" r="r" b="b"/>
              <a:pathLst>
                <a:path w="1812290" h="2496820">
                  <a:moveTo>
                    <a:pt x="1812290" y="2496820"/>
                  </a:moveTo>
                  <a:lnTo>
                    <a:pt x="0" y="2404110"/>
                  </a:lnTo>
                  <a:lnTo>
                    <a:pt x="0" y="92710"/>
                  </a:lnTo>
                  <a:lnTo>
                    <a:pt x="1812290" y="0"/>
                  </a:lnTo>
                  <a:close/>
                </a:path>
              </a:pathLst>
            </a:custGeom>
            <a:solidFill>
              <a:srgbClr val="E9E9E9"/>
            </a:solidFill>
          </p:spPr>
        </p:sp>
        <p:sp>
          <p:nvSpPr>
            <p:cNvPr id="44" name="Freeform 44"/>
            <p:cNvSpPr/>
            <p:nvPr/>
          </p:nvSpPr>
          <p:spPr>
            <a:xfrm>
              <a:off x="31750" y="88900"/>
              <a:ext cx="31750" cy="2319020"/>
            </a:xfrm>
            <a:custGeom>
              <a:avLst/>
              <a:gdLst/>
              <a:ahLst/>
              <a:cxnLst/>
              <a:rect l="l" t="t" r="r" b="b"/>
              <a:pathLst>
                <a:path w="31750" h="2319020">
                  <a:moveTo>
                    <a:pt x="31750" y="2319020"/>
                  </a:moveTo>
                  <a:lnTo>
                    <a:pt x="0" y="2316480"/>
                  </a:lnTo>
                  <a:lnTo>
                    <a:pt x="0" y="2540"/>
                  </a:lnTo>
                  <a:lnTo>
                    <a:pt x="31750" y="0"/>
                  </a:lnTo>
                  <a:close/>
                </a:path>
              </a:pathLst>
            </a:custGeom>
            <a:solidFill>
              <a:srgbClr val="606060"/>
            </a:solidFill>
          </p:spPr>
        </p:sp>
        <p:sp>
          <p:nvSpPr>
            <p:cNvPr id="45" name="Freeform 45"/>
            <p:cNvSpPr/>
            <p:nvPr/>
          </p:nvSpPr>
          <p:spPr>
            <a:xfrm>
              <a:off x="114300" y="54610"/>
              <a:ext cx="1637030" cy="2387600"/>
            </a:xfrm>
            <a:custGeom>
              <a:avLst/>
              <a:gdLst/>
              <a:ahLst/>
              <a:cxnLst/>
              <a:rect l="l" t="t" r="r" b="b"/>
              <a:pathLst>
                <a:path w="1637030" h="2387600">
                  <a:moveTo>
                    <a:pt x="1637030" y="2387600"/>
                  </a:moveTo>
                  <a:lnTo>
                    <a:pt x="0" y="2307590"/>
                  </a:lnTo>
                  <a:lnTo>
                    <a:pt x="0" y="80010"/>
                  </a:lnTo>
                  <a:lnTo>
                    <a:pt x="1637030" y="0"/>
                  </a:lnTo>
                  <a:close/>
                </a:path>
              </a:pathLst>
            </a:custGeom>
            <a:blipFill>
              <a:blip r:embed="rId12"/>
              <a:stretch>
                <a:fillRect l="-76550" r="-76550"/>
              </a:stretch>
            </a:blipFill>
          </p:spPr>
        </p:sp>
      </p:grpSp>
      <p:sp>
        <p:nvSpPr>
          <p:cNvPr id="9" name="Rectangle 8"/>
          <p:cNvSpPr/>
          <p:nvPr/>
        </p:nvSpPr>
        <p:spPr>
          <a:xfrm>
            <a:off x="1095829" y="4152216"/>
            <a:ext cx="8886407" cy="1754326"/>
          </a:xfrm>
          <a:prstGeom prst="rect">
            <a:avLst/>
          </a:prstGeom>
        </p:spPr>
        <p:txBody>
          <a:bodyPr wrap="none">
            <a:spAutoFit/>
          </a:bodyPr>
          <a:lstStyle/>
          <a:p>
            <a:pPr algn="ctr"/>
            <a:r>
              <a:rPr lang="nl-NL"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nl-NL" sz="5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a:t>
            </a:r>
            <a:endParaRPr lang="vi-VN" sz="5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nl-NL" sz="5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a:t>
            </a:r>
            <a:r>
              <a:rPr lang="nl-NL"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 KIẾN THỨC</a:t>
            </a:r>
            <a:endParaRPr lang="en-GB"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7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6" name="Freeform 6"/>
          <p:cNvSpPr/>
          <p:nvPr/>
        </p:nvSpPr>
        <p:spPr>
          <a:xfrm rot="-123380" flipH="1">
            <a:off x="15053229" y="5599819"/>
            <a:ext cx="4260163" cy="6491677"/>
          </a:xfrm>
          <a:custGeom>
            <a:avLst/>
            <a:gdLst/>
            <a:ahLst/>
            <a:cxnLst/>
            <a:rect l="l" t="t" r="r" b="b"/>
            <a:pathLst>
              <a:path w="4260163" h="6491677">
                <a:moveTo>
                  <a:pt x="4260162" y="0"/>
                </a:moveTo>
                <a:lnTo>
                  <a:pt x="0" y="0"/>
                </a:lnTo>
                <a:lnTo>
                  <a:pt x="0" y="6491677"/>
                </a:lnTo>
                <a:lnTo>
                  <a:pt x="4260162" y="6491677"/>
                </a:lnTo>
                <a:lnTo>
                  <a:pt x="4260162" y="0"/>
                </a:lnTo>
                <a:close/>
              </a:path>
            </a:pathLst>
          </a:custGeom>
          <a:blipFill>
            <a:blip r:embed="rId3"/>
            <a:stretch>
              <a:fillRect/>
            </a:stretch>
          </a:blipFill>
        </p:spPr>
      </p:sp>
      <p:sp>
        <p:nvSpPr>
          <p:cNvPr id="7" name="Freeform 7"/>
          <p:cNvSpPr/>
          <p:nvPr/>
        </p:nvSpPr>
        <p:spPr>
          <a:xfrm rot="-3294344">
            <a:off x="15210686" y="7414664"/>
            <a:ext cx="2236380" cy="5590951"/>
          </a:xfrm>
          <a:custGeom>
            <a:avLst/>
            <a:gdLst/>
            <a:ahLst/>
            <a:cxnLst/>
            <a:rect l="l" t="t" r="r" b="b"/>
            <a:pathLst>
              <a:path w="2236380" h="5590951">
                <a:moveTo>
                  <a:pt x="0" y="0"/>
                </a:moveTo>
                <a:lnTo>
                  <a:pt x="2236380" y="0"/>
                </a:lnTo>
                <a:lnTo>
                  <a:pt x="2236380" y="5590951"/>
                </a:lnTo>
                <a:lnTo>
                  <a:pt x="0" y="5590951"/>
                </a:lnTo>
                <a:lnTo>
                  <a:pt x="0" y="0"/>
                </a:lnTo>
                <a:close/>
              </a:path>
            </a:pathLst>
          </a:custGeom>
          <a:blipFill>
            <a:blip r:embed="rId4"/>
            <a:stretch>
              <a:fillRect/>
            </a:stretch>
          </a:blipFill>
        </p:spPr>
      </p:sp>
      <p:sp>
        <p:nvSpPr>
          <p:cNvPr id="8" name="Freeform 8"/>
          <p:cNvSpPr/>
          <p:nvPr/>
        </p:nvSpPr>
        <p:spPr>
          <a:xfrm rot="-1141099">
            <a:off x="16192087" y="7564634"/>
            <a:ext cx="1268138" cy="4354122"/>
          </a:xfrm>
          <a:custGeom>
            <a:avLst/>
            <a:gdLst/>
            <a:ahLst/>
            <a:cxnLst/>
            <a:rect l="l" t="t" r="r" b="b"/>
            <a:pathLst>
              <a:path w="1268138" h="4354122">
                <a:moveTo>
                  <a:pt x="0" y="0"/>
                </a:moveTo>
                <a:lnTo>
                  <a:pt x="1268138" y="0"/>
                </a:lnTo>
                <a:lnTo>
                  <a:pt x="1268138" y="4354122"/>
                </a:lnTo>
                <a:lnTo>
                  <a:pt x="0" y="4354122"/>
                </a:lnTo>
                <a:lnTo>
                  <a:pt x="0" y="0"/>
                </a:lnTo>
                <a:close/>
              </a:path>
            </a:pathLst>
          </a:custGeom>
          <a:blipFill>
            <a:blip r:embed="rId5"/>
            <a:stretch>
              <a:fillRect/>
            </a:stretch>
          </a:blipFill>
        </p:spPr>
      </p:sp>
      <p:grpSp>
        <p:nvGrpSpPr>
          <p:cNvPr id="13" name="Group 13"/>
          <p:cNvGrpSpPr/>
          <p:nvPr/>
        </p:nvGrpSpPr>
        <p:grpSpPr>
          <a:xfrm>
            <a:off x="9374054" y="2747724"/>
            <a:ext cx="5564079" cy="5369473"/>
            <a:chOff x="0" y="0"/>
            <a:chExt cx="1465436" cy="1414182"/>
          </a:xfrm>
        </p:grpSpPr>
        <p:sp>
          <p:nvSpPr>
            <p:cNvPr id="14" name="Freeform 14"/>
            <p:cNvSpPr/>
            <p:nvPr/>
          </p:nvSpPr>
          <p:spPr>
            <a:xfrm>
              <a:off x="0" y="0"/>
              <a:ext cx="1465436" cy="1414182"/>
            </a:xfrm>
            <a:custGeom>
              <a:avLst/>
              <a:gdLst/>
              <a:ahLst/>
              <a:cxnLst/>
              <a:rect l="l" t="t" r="r" b="b"/>
              <a:pathLst>
                <a:path w="1465436" h="1414182">
                  <a:moveTo>
                    <a:pt x="0" y="0"/>
                  </a:moveTo>
                  <a:lnTo>
                    <a:pt x="1465436" y="0"/>
                  </a:lnTo>
                  <a:lnTo>
                    <a:pt x="1465436" y="1414182"/>
                  </a:lnTo>
                  <a:lnTo>
                    <a:pt x="0" y="1414182"/>
                  </a:lnTo>
                  <a:close/>
                </a:path>
              </a:pathLst>
            </a:custGeom>
            <a:solidFill>
              <a:srgbClr val="B9CCEB">
                <a:alpha val="42745"/>
              </a:srgbClr>
            </a:solidFill>
          </p:spPr>
        </p:sp>
        <p:sp>
          <p:nvSpPr>
            <p:cNvPr id="15" name="TextBox 15"/>
            <p:cNvSpPr txBox="1"/>
            <p:nvPr/>
          </p:nvSpPr>
          <p:spPr>
            <a:xfrm>
              <a:off x="0" y="-66675"/>
              <a:ext cx="1465436" cy="148085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6" name="Freeform 16"/>
          <p:cNvSpPr/>
          <p:nvPr/>
        </p:nvSpPr>
        <p:spPr>
          <a:xfrm>
            <a:off x="11691005" y="6882426"/>
            <a:ext cx="2731962" cy="717140"/>
          </a:xfrm>
          <a:custGeom>
            <a:avLst/>
            <a:gdLst/>
            <a:ahLst/>
            <a:cxnLst/>
            <a:rect l="l" t="t" r="r" b="b"/>
            <a:pathLst>
              <a:path w="2731962" h="717140">
                <a:moveTo>
                  <a:pt x="0" y="0"/>
                </a:moveTo>
                <a:lnTo>
                  <a:pt x="2731963" y="0"/>
                </a:lnTo>
                <a:lnTo>
                  <a:pt x="2731963" y="717140"/>
                </a:lnTo>
                <a:lnTo>
                  <a:pt x="0" y="717140"/>
                </a:lnTo>
                <a:lnTo>
                  <a:pt x="0" y="0"/>
                </a:lnTo>
                <a:close/>
              </a:path>
            </a:pathLst>
          </a:custGeom>
          <a:blipFill>
            <a:blip r:embed="rId6"/>
            <a:stretch>
              <a:fillRect/>
            </a:stretch>
          </a:blipFill>
        </p:spPr>
      </p:sp>
      <p:grpSp>
        <p:nvGrpSpPr>
          <p:cNvPr id="17" name="Group 17"/>
          <p:cNvGrpSpPr>
            <a:grpSpLocks noChangeAspect="1"/>
          </p:cNvGrpSpPr>
          <p:nvPr/>
        </p:nvGrpSpPr>
        <p:grpSpPr>
          <a:xfrm>
            <a:off x="11826407" y="2103255"/>
            <a:ext cx="2596561" cy="5137741"/>
            <a:chOff x="0" y="0"/>
            <a:chExt cx="2620010" cy="5184140"/>
          </a:xfrm>
        </p:grpSpPr>
        <p:sp>
          <p:nvSpPr>
            <p:cNvPr id="18" name="Freeform 18"/>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19" name="Freeform 19"/>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7"/>
              <a:stretch>
                <a:fillRect l="-22189" r="-22189"/>
              </a:stretch>
            </a:blipFill>
          </p:spPr>
        </p:sp>
        <p:sp>
          <p:nvSpPr>
            <p:cNvPr id="20" name="Freeform 20"/>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sp>
        <p:sp>
          <p:nvSpPr>
            <p:cNvPr id="21" name="Freeform 21"/>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606060"/>
            </a:solidFill>
          </p:spPr>
        </p:sp>
        <p:sp>
          <p:nvSpPr>
            <p:cNvPr id="22" name="Freeform 22"/>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606060"/>
            </a:solidFill>
          </p:spPr>
        </p:sp>
        <p:sp>
          <p:nvSpPr>
            <p:cNvPr id="23" name="Freeform 23"/>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606060"/>
            </a:solidFill>
          </p:spPr>
        </p:sp>
        <p:sp>
          <p:nvSpPr>
            <p:cNvPr id="24" name="Freeform 24"/>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606060"/>
            </a:solidFill>
          </p:spPr>
        </p:sp>
        <p:sp>
          <p:nvSpPr>
            <p:cNvPr id="25" name="Freeform 25"/>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606060"/>
            </a:solidFill>
          </p:spPr>
        </p:sp>
        <p:sp>
          <p:nvSpPr>
            <p:cNvPr id="26" name="Freeform 26"/>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606060"/>
            </a:solidFill>
          </p:spPr>
        </p:sp>
      </p:grpSp>
      <p:sp>
        <p:nvSpPr>
          <p:cNvPr id="27" name="Freeform 27"/>
          <p:cNvSpPr/>
          <p:nvPr/>
        </p:nvSpPr>
        <p:spPr>
          <a:xfrm>
            <a:off x="9938687" y="7726991"/>
            <a:ext cx="2424758" cy="218228"/>
          </a:xfrm>
          <a:custGeom>
            <a:avLst/>
            <a:gdLst/>
            <a:ahLst/>
            <a:cxnLst/>
            <a:rect l="l" t="t" r="r" b="b"/>
            <a:pathLst>
              <a:path w="2424758" h="218228">
                <a:moveTo>
                  <a:pt x="0" y="0"/>
                </a:moveTo>
                <a:lnTo>
                  <a:pt x="2424757" y="0"/>
                </a:lnTo>
                <a:lnTo>
                  <a:pt x="2424757" y="218228"/>
                </a:lnTo>
                <a:lnTo>
                  <a:pt x="0" y="218228"/>
                </a:lnTo>
                <a:lnTo>
                  <a:pt x="0" y="0"/>
                </a:lnTo>
                <a:close/>
              </a:path>
            </a:pathLst>
          </a:custGeom>
          <a:blipFill>
            <a:blip r:embed="rId8"/>
            <a:stretch>
              <a:fillRect/>
            </a:stretch>
          </a:blipFill>
        </p:spPr>
      </p:sp>
      <p:sp>
        <p:nvSpPr>
          <p:cNvPr id="28" name="Freeform 28"/>
          <p:cNvSpPr/>
          <p:nvPr/>
        </p:nvSpPr>
        <p:spPr>
          <a:xfrm>
            <a:off x="9938687" y="4851410"/>
            <a:ext cx="2413325" cy="2906319"/>
          </a:xfrm>
          <a:custGeom>
            <a:avLst/>
            <a:gdLst/>
            <a:ahLst/>
            <a:cxnLst/>
            <a:rect l="l" t="t" r="r" b="b"/>
            <a:pathLst>
              <a:path w="2413325" h="2906319">
                <a:moveTo>
                  <a:pt x="0" y="0"/>
                </a:moveTo>
                <a:lnTo>
                  <a:pt x="2413325" y="0"/>
                </a:lnTo>
                <a:lnTo>
                  <a:pt x="2413325" y="2906320"/>
                </a:lnTo>
                <a:lnTo>
                  <a:pt x="0" y="290632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9" name="Group 29"/>
          <p:cNvGrpSpPr/>
          <p:nvPr/>
        </p:nvGrpSpPr>
        <p:grpSpPr>
          <a:xfrm>
            <a:off x="10050420" y="5207100"/>
            <a:ext cx="2197104" cy="2178751"/>
            <a:chOff x="0" y="0"/>
            <a:chExt cx="2929472" cy="2905001"/>
          </a:xfrm>
        </p:grpSpPr>
        <p:pic>
          <p:nvPicPr>
            <p:cNvPr id="30" name="Picture 30"/>
            <p:cNvPicPr>
              <a:picLocks noChangeAspect="1"/>
            </p:cNvPicPr>
            <p:nvPr/>
          </p:nvPicPr>
          <p:blipFill>
            <a:blip r:embed="rId11"/>
            <a:srcRect l="16984" t="14620" r="25652"/>
            <a:stretch>
              <a:fillRect/>
            </a:stretch>
          </p:blipFill>
          <p:spPr>
            <a:xfrm>
              <a:off x="0" y="0"/>
              <a:ext cx="2929472" cy="2905001"/>
            </a:xfrm>
            <a:prstGeom prst="rect">
              <a:avLst/>
            </a:prstGeom>
          </p:spPr>
        </p:pic>
      </p:grpSp>
      <p:sp>
        <p:nvSpPr>
          <p:cNvPr id="43" name="Freeform 43"/>
          <p:cNvSpPr/>
          <p:nvPr/>
        </p:nvSpPr>
        <p:spPr>
          <a:xfrm rot="-7246859" flipH="1" flipV="1">
            <a:off x="2335149" y="8188791"/>
            <a:ext cx="2050819" cy="4206808"/>
          </a:xfrm>
          <a:custGeom>
            <a:avLst/>
            <a:gdLst/>
            <a:ahLst/>
            <a:cxnLst/>
            <a:rect l="l" t="t" r="r" b="b"/>
            <a:pathLst>
              <a:path w="2050819" h="4206808">
                <a:moveTo>
                  <a:pt x="2050818" y="4206808"/>
                </a:moveTo>
                <a:lnTo>
                  <a:pt x="0" y="4206808"/>
                </a:lnTo>
                <a:lnTo>
                  <a:pt x="0" y="0"/>
                </a:lnTo>
                <a:lnTo>
                  <a:pt x="2050818" y="0"/>
                </a:lnTo>
                <a:lnTo>
                  <a:pt x="2050818" y="4206808"/>
                </a:lnTo>
                <a:close/>
              </a:path>
            </a:pathLst>
          </a:custGeom>
          <a:blipFill>
            <a:blip r:embed="rId12"/>
            <a:stretch>
              <a:fillRect/>
            </a:stretch>
          </a:blipFill>
        </p:spPr>
      </p:sp>
      <p:sp>
        <p:nvSpPr>
          <p:cNvPr id="44" name="Freeform 44"/>
          <p:cNvSpPr/>
          <p:nvPr/>
        </p:nvSpPr>
        <p:spPr>
          <a:xfrm rot="1197559">
            <a:off x="-433386" y="8679718"/>
            <a:ext cx="2434840" cy="3224954"/>
          </a:xfrm>
          <a:custGeom>
            <a:avLst/>
            <a:gdLst/>
            <a:ahLst/>
            <a:cxnLst/>
            <a:rect l="l" t="t" r="r" b="b"/>
            <a:pathLst>
              <a:path w="2434840" h="3224954">
                <a:moveTo>
                  <a:pt x="0" y="0"/>
                </a:moveTo>
                <a:lnTo>
                  <a:pt x="2434840" y="0"/>
                </a:lnTo>
                <a:lnTo>
                  <a:pt x="2434840" y="3224954"/>
                </a:lnTo>
                <a:lnTo>
                  <a:pt x="0" y="3224954"/>
                </a:lnTo>
                <a:lnTo>
                  <a:pt x="0" y="0"/>
                </a:lnTo>
                <a:close/>
              </a:path>
            </a:pathLst>
          </a:custGeom>
          <a:blipFill>
            <a:blip r:embed="rId13"/>
            <a:stretch>
              <a:fillRect/>
            </a:stretch>
          </a:blipFill>
        </p:spPr>
      </p:sp>
      <p:sp>
        <p:nvSpPr>
          <p:cNvPr id="45" name="TextBox 45"/>
          <p:cNvSpPr txBox="1"/>
          <p:nvPr/>
        </p:nvSpPr>
        <p:spPr>
          <a:xfrm>
            <a:off x="1381284" y="2188219"/>
            <a:ext cx="6990266" cy="1187826"/>
          </a:xfrm>
          <a:prstGeom prst="rect">
            <a:avLst/>
          </a:prstGeom>
        </p:spPr>
        <p:txBody>
          <a:bodyPr wrap="square" lIns="0" tIns="0" rIns="0" bIns="0" rtlCol="0" anchor="t">
            <a:spAutoFit/>
          </a:bodyPr>
          <a:lstStyle/>
          <a:p>
            <a:pPr>
              <a:lnSpc>
                <a:spcPts val="10080"/>
              </a:lnSpc>
            </a:pP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 LÝ </a:t>
            </a:r>
            <a:r>
              <a:rPr lang="vi-VN" sz="72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THUYẾT</a:t>
            </a:r>
            <a:endParaRPr lang="en-GB"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8" name="Freeform 48"/>
          <p:cNvSpPr/>
          <p:nvPr/>
        </p:nvSpPr>
        <p:spPr>
          <a:xfrm rot="-8543176">
            <a:off x="16970412" y="-524339"/>
            <a:ext cx="1548268" cy="2256129"/>
          </a:xfrm>
          <a:custGeom>
            <a:avLst/>
            <a:gdLst/>
            <a:ahLst/>
            <a:cxnLst/>
            <a:rect l="l" t="t" r="r" b="b"/>
            <a:pathLst>
              <a:path w="1548268" h="2256129">
                <a:moveTo>
                  <a:pt x="0" y="0"/>
                </a:moveTo>
                <a:lnTo>
                  <a:pt x="1548269" y="0"/>
                </a:lnTo>
                <a:lnTo>
                  <a:pt x="1548269" y="2256129"/>
                </a:lnTo>
                <a:lnTo>
                  <a:pt x="0" y="2256129"/>
                </a:lnTo>
                <a:lnTo>
                  <a:pt x="0" y="0"/>
                </a:lnTo>
                <a:close/>
              </a:path>
            </a:pathLst>
          </a:custGeom>
          <a:blipFill>
            <a:blip r:embed="rId14"/>
            <a:stretch>
              <a:fillRect/>
            </a:stretch>
          </a:blipFill>
        </p:spPr>
      </p:sp>
      <p:sp>
        <p:nvSpPr>
          <p:cNvPr id="49" name="Freeform 49"/>
          <p:cNvSpPr/>
          <p:nvPr/>
        </p:nvSpPr>
        <p:spPr>
          <a:xfrm rot="-7096360" flipH="1">
            <a:off x="14656232" y="814405"/>
            <a:ext cx="434001" cy="789093"/>
          </a:xfrm>
          <a:custGeom>
            <a:avLst/>
            <a:gdLst/>
            <a:ahLst/>
            <a:cxnLst/>
            <a:rect l="l" t="t" r="r" b="b"/>
            <a:pathLst>
              <a:path w="434001" h="789093">
                <a:moveTo>
                  <a:pt x="434001" y="0"/>
                </a:moveTo>
                <a:lnTo>
                  <a:pt x="0" y="0"/>
                </a:lnTo>
                <a:lnTo>
                  <a:pt x="0" y="789093"/>
                </a:lnTo>
                <a:lnTo>
                  <a:pt x="434001" y="789093"/>
                </a:lnTo>
                <a:lnTo>
                  <a:pt x="434001" y="0"/>
                </a:lnTo>
                <a:close/>
              </a:path>
            </a:pathLst>
          </a:custGeom>
          <a:blipFill>
            <a:blip r:embed="rId15"/>
            <a:stretch>
              <a:fillRect/>
            </a:stretch>
          </a:blipFill>
        </p:spPr>
      </p:sp>
      <p:sp>
        <p:nvSpPr>
          <p:cNvPr id="50" name="Freeform 50"/>
          <p:cNvSpPr/>
          <p:nvPr/>
        </p:nvSpPr>
        <p:spPr>
          <a:xfrm rot="2070157" flipH="1">
            <a:off x="16123574" y="1516284"/>
            <a:ext cx="340714" cy="804044"/>
          </a:xfrm>
          <a:custGeom>
            <a:avLst/>
            <a:gdLst/>
            <a:ahLst/>
            <a:cxnLst/>
            <a:rect l="l" t="t" r="r" b="b"/>
            <a:pathLst>
              <a:path w="340714" h="804044">
                <a:moveTo>
                  <a:pt x="340714" y="0"/>
                </a:moveTo>
                <a:lnTo>
                  <a:pt x="0" y="0"/>
                </a:lnTo>
                <a:lnTo>
                  <a:pt x="0" y="804044"/>
                </a:lnTo>
                <a:lnTo>
                  <a:pt x="340714" y="804044"/>
                </a:lnTo>
                <a:lnTo>
                  <a:pt x="340714" y="0"/>
                </a:lnTo>
                <a:close/>
              </a:path>
            </a:pathLst>
          </a:custGeom>
          <a:blipFill>
            <a:blip r:embed="rId16"/>
            <a:stretch>
              <a:fillRect/>
            </a:stretch>
          </a:blipFill>
        </p:spPr>
      </p:sp>
      <p:sp>
        <p:nvSpPr>
          <p:cNvPr id="51" name="Freeform 51"/>
          <p:cNvSpPr/>
          <p:nvPr/>
        </p:nvSpPr>
        <p:spPr>
          <a:xfrm rot="6905621">
            <a:off x="-1046395" y="-951571"/>
            <a:ext cx="2092789" cy="2771906"/>
          </a:xfrm>
          <a:custGeom>
            <a:avLst/>
            <a:gdLst/>
            <a:ahLst/>
            <a:cxnLst/>
            <a:rect l="l" t="t" r="r" b="b"/>
            <a:pathLst>
              <a:path w="2092789" h="2771906">
                <a:moveTo>
                  <a:pt x="0" y="0"/>
                </a:moveTo>
                <a:lnTo>
                  <a:pt x="2092790" y="0"/>
                </a:lnTo>
                <a:lnTo>
                  <a:pt x="2092790" y="2771906"/>
                </a:lnTo>
                <a:lnTo>
                  <a:pt x="0" y="2771906"/>
                </a:lnTo>
                <a:lnTo>
                  <a:pt x="0" y="0"/>
                </a:lnTo>
                <a:close/>
              </a:path>
            </a:pathLst>
          </a:custGeom>
          <a:blipFill>
            <a:blip r:embed="rId13"/>
            <a:stretch>
              <a:fillRect/>
            </a:stretch>
          </a:blipFill>
        </p:spPr>
      </p:sp>
      <p:sp>
        <p:nvSpPr>
          <p:cNvPr id="52" name="Rectangle 51"/>
          <p:cNvSpPr/>
          <p:nvPr/>
        </p:nvSpPr>
        <p:spPr>
          <a:xfrm>
            <a:off x="1533773" y="4205741"/>
            <a:ext cx="6515201" cy="2003625"/>
          </a:xfrm>
          <a:prstGeom prst="rect">
            <a:avLst/>
          </a:prstGeom>
        </p:spPr>
        <p:txBody>
          <a:bodyPr wrap="square">
            <a:spAutoFit/>
          </a:bodyPr>
          <a:lstStyle/>
          <a:p>
            <a:pPr algn="ctr">
              <a:lnSpc>
                <a:spcPct val="115000"/>
              </a:lnSpc>
              <a:spcAft>
                <a:spcPts val="0"/>
              </a:spcAft>
            </a:pPr>
            <a:r>
              <a:rPr lang="vi-VN"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Arial" panose="020B0604020202020204" pitchFamily="34" charset="0"/>
              </a:rPr>
              <a:t>1. Ôn tập về biện pháp tu từ (tiếp theo)</a:t>
            </a:r>
            <a:endParaRPr lang="en-GB"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476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barn(inVertical)">
                                      <p:cBhvr>
                                        <p:cTn id="1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173992" y="1286291"/>
            <a:ext cx="12863219" cy="7658222"/>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graphicFrame>
        <p:nvGraphicFramePr>
          <p:cNvPr id="13" name="Table 12"/>
          <p:cNvGraphicFramePr>
            <a:graphicFrameLocks noGrp="1"/>
          </p:cNvGraphicFramePr>
          <p:nvPr>
            <p:extLst>
              <p:ext uri="{D42A27DB-BD31-4B8C-83A1-F6EECF244321}">
                <p14:modId xmlns:p14="http://schemas.microsoft.com/office/powerpoint/2010/main" val="862260996"/>
              </p:ext>
            </p:extLst>
          </p:nvPr>
        </p:nvGraphicFramePr>
        <p:xfrm>
          <a:off x="3173992" y="1286291"/>
          <a:ext cx="12863219" cy="7714418"/>
        </p:xfrm>
        <a:graphic>
          <a:graphicData uri="http://schemas.openxmlformats.org/drawingml/2006/table">
            <a:tbl>
              <a:tblPr firstRow="1" firstCol="1" bandRow="1"/>
              <a:tblGrid>
                <a:gridCol w="4176519"/>
                <a:gridCol w="8686700"/>
              </a:tblGrid>
              <a:tr h="704018">
                <a:tc>
                  <a:txBody>
                    <a:bodyPr/>
                    <a:lstStyle/>
                    <a:p>
                      <a:pPr algn="ctr">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rPr>
                        <a:t>Biện pháp tu từ</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rPr>
                        <a:t>Khái niệm, tác dụng, ví dụ</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6116">
                <a:tc>
                  <a:txBody>
                    <a:bodyPr/>
                    <a:lstStyle/>
                    <a:p>
                      <a:pPr>
                        <a:lnSpc>
                          <a:spcPct val="115000"/>
                        </a:lnSpc>
                        <a:spcAft>
                          <a:spcPts val="0"/>
                        </a:spcAft>
                        <a:tabLst>
                          <a:tab pos="1386840" algn="l"/>
                        </a:tabLst>
                      </a:pPr>
                      <a:endParaRPr lang="vi-VN" sz="4000" b="1"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4000" b="1" smtClean="0">
                          <a:solidFill>
                            <a:srgbClr val="0D0D0D"/>
                          </a:solidFill>
                          <a:effectLst/>
                          <a:latin typeface="Times New Roman" panose="02020603050405020304" pitchFamily="18" charset="0"/>
                          <a:ea typeface="Calibri" panose="020F0502020204030204" pitchFamily="34" charset="0"/>
                        </a:rPr>
                        <a:t>1</a:t>
                      </a:r>
                      <a:r>
                        <a:rPr lang="en-US" sz="4000" b="1">
                          <a:solidFill>
                            <a:srgbClr val="0D0D0D"/>
                          </a:solidFill>
                          <a:effectLst/>
                          <a:latin typeface="Times New Roman" panose="02020603050405020304" pitchFamily="18" charset="0"/>
                          <a:ea typeface="Calibri" panose="020F0502020204030204" pitchFamily="34" charset="0"/>
                        </a:rPr>
                        <a:t>.</a:t>
                      </a:r>
                      <a:r>
                        <a:rPr lang="en-US" sz="4000">
                          <a:solidFill>
                            <a:srgbClr val="0D0D0D"/>
                          </a:solidFill>
                          <a:effectLst/>
                          <a:latin typeface="Times New Roman" panose="02020603050405020304" pitchFamily="18" charset="0"/>
                          <a:ea typeface="Calibri" panose="020F0502020204030204" pitchFamily="34" charset="0"/>
                        </a:rPr>
                        <a:t> </a:t>
                      </a:r>
                      <a:r>
                        <a:rPr lang="en-US" sz="4000" b="1">
                          <a:solidFill>
                            <a:srgbClr val="0D0D0D"/>
                          </a:solidFill>
                          <a:effectLst/>
                          <a:latin typeface="Times New Roman" panose="02020603050405020304" pitchFamily="18" charset="0"/>
                          <a:ea typeface="Calibri" panose="020F0502020204030204" pitchFamily="34" charset="0"/>
                        </a:rPr>
                        <a:t>Nhân hóa </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(đã ôn ở tiết trước)</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4000">
                          <a:solidFill>
                            <a:srgbClr val="0D0D0D"/>
                          </a:solidFill>
                          <a:effectLst/>
                          <a:latin typeface="Times New Roman" panose="02020603050405020304" pitchFamily="18" charset="0"/>
                          <a:ea typeface="Calibri" panose="020F0502020204030204" pitchFamily="34" charset="0"/>
                        </a:rPr>
                        <a:t>- Là biện pháp tu từ sử dụng những từ ngữ chỉ hoạt động, tính cách, suy nghĩ, tên gọi ... vốn chỉ dành cho con người để miêu tả đồ vật, sự vật, con vật, cây cối khiến cho chúng trở nên sinh động, gần gũi, có hồn hơn.</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pPr>
                      <a:r>
                        <a:rPr lang="vi-VN" sz="4000">
                          <a:solidFill>
                            <a:srgbClr val="0D0D0D"/>
                          </a:solidFill>
                          <a:effectLst/>
                          <a:latin typeface="Times New Roman" panose="02020603050405020304" pitchFamily="18" charset="0"/>
                          <a:ea typeface="Times New Roman" panose="02020603050405020304" pitchFamily="18" charset="0"/>
                        </a:rPr>
                        <a:t>- </a:t>
                      </a:r>
                      <a:r>
                        <a:rPr lang="en-US" sz="4000">
                          <a:solidFill>
                            <a:srgbClr val="0D0D0D"/>
                          </a:solidFill>
                          <a:effectLst/>
                          <a:latin typeface="Times New Roman" panose="02020603050405020304" pitchFamily="18" charset="0"/>
                          <a:ea typeface="Times New Roman" panose="02020603050405020304" pitchFamily="18" charset="0"/>
                        </a:rPr>
                        <a:t>Ví dụ: “</a:t>
                      </a:r>
                      <a:r>
                        <a:rPr lang="vi-VN" sz="4000">
                          <a:solidFill>
                            <a:srgbClr val="0D0D0D"/>
                          </a:solidFill>
                          <a:effectLst/>
                          <a:latin typeface="Times New Roman" panose="02020603050405020304" pitchFamily="18" charset="0"/>
                          <a:ea typeface="Times New Roman" panose="02020603050405020304" pitchFamily="18" charset="0"/>
                        </a:rPr>
                        <a:t>Heo hút cồn mây </a:t>
                      </a:r>
                      <a:r>
                        <a:rPr lang="vi-VN" sz="4000" i="1" u="sng">
                          <a:solidFill>
                            <a:srgbClr val="0D0D0D"/>
                          </a:solidFill>
                          <a:effectLst/>
                          <a:latin typeface="Times New Roman" panose="02020603050405020304" pitchFamily="18" charset="0"/>
                          <a:ea typeface="Times New Roman" panose="02020603050405020304" pitchFamily="18" charset="0"/>
                        </a:rPr>
                        <a:t>súng ngửi trời”</a:t>
                      </a:r>
                      <a:endParaRPr lang="en-GB" sz="4000">
                        <a:effectLst/>
                        <a:latin typeface="Times New Roman" panose="02020603050405020304" pitchFamily="18" charset="0"/>
                        <a:ea typeface="Times New Roman" panose="02020603050405020304" pitchFamily="18" charset="0"/>
                      </a:endParaRPr>
                    </a:p>
                    <a:p>
                      <a:pPr algn="r">
                        <a:lnSpc>
                          <a:spcPct val="115000"/>
                        </a:lnSpc>
                        <a:spcAft>
                          <a:spcPts val="0"/>
                        </a:spcAft>
                      </a:pPr>
                      <a:r>
                        <a:rPr lang="vi-VN" sz="4000">
                          <a:solidFill>
                            <a:srgbClr val="0D0D0D"/>
                          </a:solidFill>
                          <a:effectLst/>
                          <a:latin typeface="Times New Roman" panose="02020603050405020304" pitchFamily="18" charset="0"/>
                          <a:ea typeface="Times New Roman" panose="02020603050405020304" pitchFamily="18" charset="0"/>
                        </a:rPr>
                        <a:t>(</a:t>
                      </a:r>
                      <a:r>
                        <a:rPr lang="vi-VN" sz="4000" i="1">
                          <a:solidFill>
                            <a:srgbClr val="0D0D0D"/>
                          </a:solidFill>
                          <a:effectLst/>
                          <a:latin typeface="Times New Roman" panose="02020603050405020304" pitchFamily="18" charset="0"/>
                          <a:ea typeface="Times New Roman" panose="02020603050405020304" pitchFamily="18" charset="0"/>
                        </a:rPr>
                        <a:t>Tây Tiến</a:t>
                      </a:r>
                      <a:r>
                        <a:rPr lang="vi-VN" sz="4000">
                          <a:solidFill>
                            <a:srgbClr val="0D0D0D"/>
                          </a:solidFill>
                          <a:effectLst/>
                          <a:latin typeface="Times New Roman" panose="02020603050405020304" pitchFamily="18" charset="0"/>
                          <a:ea typeface="Times New Roman" panose="02020603050405020304" pitchFamily="18" charset="0"/>
                        </a:rPr>
                        <a:t> – Quang Dũng)</a:t>
                      </a:r>
                      <a:endParaRPr lang="en-GB" sz="400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4000" b="1">
                          <a:solidFill>
                            <a:srgbClr val="0D0D0D"/>
                          </a:solidFill>
                          <a:effectLst/>
                          <a:latin typeface="Times New Roman" panose="02020603050405020304" pitchFamily="18" charset="0"/>
                          <a:ea typeface="Arial" panose="020B0604020202020204" pitchFamily="34"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7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172622" y="1383188"/>
            <a:ext cx="12916925" cy="7520623"/>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1369228231"/>
              </p:ext>
            </p:extLst>
          </p:nvPr>
        </p:nvGraphicFramePr>
        <p:xfrm>
          <a:off x="3172622" y="1383188"/>
          <a:ext cx="12927811" cy="7520623"/>
        </p:xfrm>
        <a:graphic>
          <a:graphicData uri="http://schemas.openxmlformats.org/drawingml/2006/table">
            <a:tbl>
              <a:tblPr firstRow="1" firstCol="1" bandRow="1"/>
              <a:tblGrid>
                <a:gridCol w="4197490"/>
                <a:gridCol w="8730321"/>
              </a:tblGrid>
              <a:tr h="5006498">
                <a:tc>
                  <a:txBody>
                    <a:bodyPr/>
                    <a:lstStyle/>
                    <a:p>
                      <a:pPr algn="ctr">
                        <a:lnSpc>
                          <a:spcPct val="115000"/>
                        </a:lnSpc>
                        <a:spcAft>
                          <a:spcPts val="0"/>
                        </a:spcAft>
                        <a:tabLst>
                          <a:tab pos="1386840" algn="l"/>
                        </a:tabLst>
                      </a:pPr>
                      <a:endParaRPr lang="vi-VN" sz="3600" b="1" dirty="0"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endParaRPr lang="vi-VN" sz="3600" b="1" dirty="0"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endParaRPr lang="vi-VN" sz="3600" b="1" dirty="0"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endParaRPr lang="vi-VN" sz="3600" b="1" dirty="0"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endParaRPr lang="vi-VN" sz="3600" b="1" dirty="0"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3600" b="1" dirty="0" smtClean="0">
                          <a:solidFill>
                            <a:srgbClr val="0D0D0D"/>
                          </a:solidFill>
                          <a:effectLst/>
                          <a:latin typeface="Times New Roman" panose="02020603050405020304" pitchFamily="18" charset="0"/>
                          <a:ea typeface="Calibri" panose="020F0502020204030204" pitchFamily="34" charset="0"/>
                        </a:rPr>
                        <a:t>2</a:t>
                      </a:r>
                      <a:r>
                        <a:rPr lang="en-US" sz="3600" dirty="0">
                          <a:solidFill>
                            <a:srgbClr val="0D0D0D"/>
                          </a:solidFill>
                          <a:effectLst/>
                          <a:latin typeface="Times New Roman" panose="02020603050405020304" pitchFamily="18" charset="0"/>
                          <a:ea typeface="Calibri" panose="020F0502020204030204" pitchFamily="34" charset="0"/>
                        </a:rPr>
                        <a:t>. </a:t>
                      </a:r>
                      <a:r>
                        <a:rPr lang="en-US" sz="3600" b="1" dirty="0" err="1">
                          <a:solidFill>
                            <a:srgbClr val="0D0D0D"/>
                          </a:solidFill>
                          <a:effectLst/>
                          <a:latin typeface="Times New Roman" panose="02020603050405020304" pitchFamily="18" charset="0"/>
                          <a:ea typeface="Calibri" panose="020F0502020204030204" pitchFamily="34" charset="0"/>
                        </a:rPr>
                        <a:t>Điệp</a:t>
                      </a:r>
                      <a:r>
                        <a:rPr lang="en-US" sz="3600" b="1" dirty="0">
                          <a:solidFill>
                            <a:srgbClr val="0D0D0D"/>
                          </a:solidFill>
                          <a:effectLst/>
                          <a:latin typeface="Times New Roman" panose="02020603050405020304" pitchFamily="18" charset="0"/>
                          <a:ea typeface="Calibri" panose="020F0502020204030204" pitchFamily="34" charset="0"/>
                        </a:rPr>
                        <a:t> </a:t>
                      </a:r>
                      <a:r>
                        <a:rPr lang="en-US" sz="3600" b="1" dirty="0" err="1">
                          <a:solidFill>
                            <a:srgbClr val="0D0D0D"/>
                          </a:solidFill>
                          <a:effectLst/>
                          <a:latin typeface="Times New Roman" panose="02020603050405020304" pitchFamily="18" charset="0"/>
                          <a:ea typeface="Calibri" panose="020F0502020204030204" pitchFamily="34" charset="0"/>
                        </a:rPr>
                        <a:t>ngữ</a:t>
                      </a:r>
                      <a:endParaRPr lang="en-GB" sz="4000" dirty="0">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3600" dirty="0">
                          <a:solidFill>
                            <a:srgbClr val="0D0D0D"/>
                          </a:solidFill>
                          <a:effectLst/>
                          <a:latin typeface="Times New Roman" panose="02020603050405020304" pitchFamily="18" charset="0"/>
                          <a:ea typeface="Calibri" panose="020F0502020204030204" pitchFamily="34" charset="0"/>
                        </a:rPr>
                        <a:t>(</a:t>
                      </a:r>
                      <a:r>
                        <a:rPr lang="en-US" sz="3600" dirty="0" err="1">
                          <a:solidFill>
                            <a:srgbClr val="0D0D0D"/>
                          </a:solidFill>
                          <a:effectLst/>
                          <a:latin typeface="Times New Roman" panose="02020603050405020304" pitchFamily="18" charset="0"/>
                          <a:ea typeface="Calibri" panose="020F0502020204030204" pitchFamily="34" charset="0"/>
                        </a:rPr>
                        <a:t>đã</a:t>
                      </a:r>
                      <a:r>
                        <a:rPr lang="en-US" sz="3600" dirty="0">
                          <a:solidFill>
                            <a:srgbClr val="0D0D0D"/>
                          </a:solidFill>
                          <a:effectLst/>
                          <a:latin typeface="Times New Roman" panose="02020603050405020304" pitchFamily="18" charset="0"/>
                          <a:ea typeface="Calibri" panose="020F0502020204030204" pitchFamily="34" charset="0"/>
                        </a:rPr>
                        <a:t> </a:t>
                      </a:r>
                      <a:r>
                        <a:rPr lang="en-US" sz="3600" dirty="0" err="1">
                          <a:solidFill>
                            <a:srgbClr val="0D0D0D"/>
                          </a:solidFill>
                          <a:effectLst/>
                          <a:latin typeface="Times New Roman" panose="02020603050405020304" pitchFamily="18" charset="0"/>
                          <a:ea typeface="Calibri" panose="020F0502020204030204" pitchFamily="34" charset="0"/>
                        </a:rPr>
                        <a:t>ôn</a:t>
                      </a:r>
                      <a:r>
                        <a:rPr lang="en-US" sz="3600" dirty="0">
                          <a:solidFill>
                            <a:srgbClr val="0D0D0D"/>
                          </a:solidFill>
                          <a:effectLst/>
                          <a:latin typeface="Times New Roman" panose="02020603050405020304" pitchFamily="18" charset="0"/>
                          <a:ea typeface="Calibri" panose="020F0502020204030204" pitchFamily="34" charset="0"/>
                        </a:rPr>
                        <a:t> ở </a:t>
                      </a:r>
                      <a:r>
                        <a:rPr lang="en-US" sz="3600" dirty="0" err="1">
                          <a:solidFill>
                            <a:srgbClr val="0D0D0D"/>
                          </a:solidFill>
                          <a:effectLst/>
                          <a:latin typeface="Times New Roman" panose="02020603050405020304" pitchFamily="18" charset="0"/>
                          <a:ea typeface="Calibri" panose="020F0502020204030204" pitchFamily="34" charset="0"/>
                        </a:rPr>
                        <a:t>tiết</a:t>
                      </a:r>
                      <a:r>
                        <a:rPr lang="en-US" sz="3600" dirty="0">
                          <a:solidFill>
                            <a:srgbClr val="0D0D0D"/>
                          </a:solidFill>
                          <a:effectLst/>
                          <a:latin typeface="Times New Roman" panose="02020603050405020304" pitchFamily="18" charset="0"/>
                          <a:ea typeface="Calibri" panose="020F0502020204030204" pitchFamily="34" charset="0"/>
                        </a:rPr>
                        <a:t> </a:t>
                      </a:r>
                      <a:r>
                        <a:rPr lang="en-US" sz="3600" dirty="0" err="1">
                          <a:solidFill>
                            <a:srgbClr val="0D0D0D"/>
                          </a:solidFill>
                          <a:effectLst/>
                          <a:latin typeface="Times New Roman" panose="02020603050405020304" pitchFamily="18" charset="0"/>
                          <a:ea typeface="Calibri" panose="020F0502020204030204" pitchFamily="34" charset="0"/>
                        </a:rPr>
                        <a:t>trước</a:t>
                      </a:r>
                      <a:r>
                        <a:rPr lang="en-US" sz="3600" dirty="0">
                          <a:solidFill>
                            <a:srgbClr val="0D0D0D"/>
                          </a:solidFill>
                          <a:effectLst/>
                          <a:latin typeface="Times New Roman" panose="02020603050405020304" pitchFamily="18" charset="0"/>
                          <a:ea typeface="Calibri" panose="020F0502020204030204" pitchFamily="34" charset="0"/>
                        </a:rPr>
                        <a:t>)</a:t>
                      </a:r>
                      <a:endParaRPr lang="en-GB" sz="4000" dirty="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dirty="0">
                          <a:solidFill>
                            <a:srgbClr val="0D0D0D"/>
                          </a:solidFill>
                          <a:effectLst/>
                          <a:latin typeface="Times New Roman" panose="02020603050405020304" pitchFamily="18" charset="0"/>
                          <a:ea typeface="Times New Roman" panose="02020603050405020304" pitchFamily="18" charset="0"/>
                        </a:rPr>
                        <a:t>- </a:t>
                      </a:r>
                      <a:r>
                        <a:rPr lang="vi-VN" sz="3600" dirty="0">
                          <a:solidFill>
                            <a:srgbClr val="0D0D0D"/>
                          </a:solidFill>
                          <a:effectLst/>
                          <a:latin typeface="Times New Roman" panose="02020603050405020304" pitchFamily="18" charset="0"/>
                          <a:ea typeface="Times New Roman" panose="02020603050405020304" pitchFamily="18" charset="0"/>
                        </a:rPr>
                        <a:t>Là biện pháp tu từ nhắc đi nhắc lại nhiều lần một cụm từ có dụng ý làm tăng cường hiệu quả diễn đạt: nhấm mạnh, tạo ấn tượng, gợi liên tưởng, cảm xúc… và tạo nhịp điệu cho câu/ đoạn văn bản.</a:t>
                      </a:r>
                      <a:endParaRPr lang="en-GB" sz="2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600" i="1" dirty="0">
                          <a:solidFill>
                            <a:srgbClr val="0D0D0D"/>
                          </a:solidFill>
                          <a:effectLst/>
                          <a:latin typeface="Times New Roman" panose="02020603050405020304" pitchFamily="18" charset="0"/>
                          <a:ea typeface="Times New Roman" panose="02020603050405020304" pitchFamily="18" charset="0"/>
                        </a:rPr>
                        <a:t>- </a:t>
                      </a:r>
                      <a:r>
                        <a:rPr lang="vi-VN" sz="3600" i="0" dirty="0">
                          <a:solidFill>
                            <a:srgbClr val="0D0D0D"/>
                          </a:solidFill>
                          <a:effectLst/>
                          <a:latin typeface="Times New Roman" panose="02020603050405020304" pitchFamily="18" charset="0"/>
                          <a:ea typeface="Times New Roman" panose="02020603050405020304" pitchFamily="18" charset="0"/>
                        </a:rPr>
                        <a:t>Ví dụ:</a:t>
                      </a:r>
                      <a:endParaRPr lang="en-GB" sz="2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600" dirty="0">
                          <a:solidFill>
                            <a:srgbClr val="0D0D0D"/>
                          </a:solidFill>
                          <a:effectLst/>
                          <a:latin typeface="Times New Roman" panose="02020603050405020304" pitchFamily="18" charset="0"/>
                          <a:ea typeface="Times New Roman" panose="02020603050405020304" pitchFamily="18" charset="0"/>
                        </a:rPr>
                        <a:t>“</a:t>
                      </a:r>
                      <a:r>
                        <a:rPr lang="vi-VN" sz="3600" i="1" u="sng" dirty="0">
                          <a:solidFill>
                            <a:srgbClr val="0D0D0D"/>
                          </a:solidFill>
                          <a:effectLst/>
                          <a:latin typeface="Times New Roman" panose="02020603050405020304" pitchFamily="18" charset="0"/>
                          <a:ea typeface="Times New Roman" panose="02020603050405020304" pitchFamily="18" charset="0"/>
                        </a:rPr>
                        <a:t>Buồn trông</a:t>
                      </a:r>
                      <a:r>
                        <a:rPr lang="vi-VN" sz="3600" i="1" dirty="0">
                          <a:solidFill>
                            <a:srgbClr val="0D0D0D"/>
                          </a:solidFill>
                          <a:effectLst/>
                          <a:latin typeface="Times New Roman" panose="02020603050405020304" pitchFamily="18" charset="0"/>
                          <a:ea typeface="Times New Roman" panose="02020603050405020304" pitchFamily="18" charset="0"/>
                        </a:rPr>
                        <a:t> cửa bể chiều hôm,</a:t>
                      </a:r>
                      <a:endParaRPr lang="en-GB" sz="2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600" i="1" dirty="0">
                          <a:solidFill>
                            <a:srgbClr val="0D0D0D"/>
                          </a:solidFill>
                          <a:effectLst/>
                          <a:latin typeface="Times New Roman" panose="02020603050405020304" pitchFamily="18" charset="0"/>
                          <a:ea typeface="Times New Roman" panose="02020603050405020304" pitchFamily="18" charset="0"/>
                        </a:rPr>
                        <a:t>Thuyền ai thấp thoáng cánh buồm xa xa?</a:t>
                      </a:r>
                      <a:endParaRPr lang="en-GB" sz="2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600" i="1" u="sng" dirty="0">
                          <a:solidFill>
                            <a:srgbClr val="0D0D0D"/>
                          </a:solidFill>
                          <a:effectLst/>
                          <a:latin typeface="Times New Roman" panose="02020603050405020304" pitchFamily="18" charset="0"/>
                          <a:ea typeface="Times New Roman" panose="02020603050405020304" pitchFamily="18" charset="0"/>
                        </a:rPr>
                        <a:t>Buồn trông</a:t>
                      </a:r>
                      <a:r>
                        <a:rPr lang="vi-VN" sz="3600" i="1" dirty="0">
                          <a:solidFill>
                            <a:srgbClr val="0D0D0D"/>
                          </a:solidFill>
                          <a:effectLst/>
                          <a:latin typeface="Times New Roman" panose="02020603050405020304" pitchFamily="18" charset="0"/>
                          <a:ea typeface="Times New Roman" panose="02020603050405020304" pitchFamily="18" charset="0"/>
                        </a:rPr>
                        <a:t> ngọn nước mới sa,</a:t>
                      </a:r>
                      <a:endParaRPr lang="en-GB" sz="2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3600" i="1" dirty="0">
                          <a:solidFill>
                            <a:srgbClr val="0D0D0D"/>
                          </a:solidFill>
                          <a:effectLst/>
                          <a:latin typeface="Times New Roman" panose="02020603050405020304" pitchFamily="18" charset="0"/>
                          <a:ea typeface="Times New Roman" panose="02020603050405020304" pitchFamily="18" charset="0"/>
                        </a:rPr>
                        <a:t>Hoa trôi man mác biết là về đâu</a:t>
                      </a:r>
                      <a:r>
                        <a:rPr lang="vi-VN" sz="3600" dirty="0">
                          <a:solidFill>
                            <a:srgbClr val="0D0D0D"/>
                          </a:solidFill>
                          <a:effectLst/>
                          <a:latin typeface="Times New Roman" panose="02020603050405020304" pitchFamily="18"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pPr algn="r">
                        <a:lnSpc>
                          <a:spcPct val="115000"/>
                        </a:lnSpc>
                        <a:spcAft>
                          <a:spcPts val="0"/>
                        </a:spcAft>
                      </a:pPr>
                      <a:r>
                        <a:rPr lang="fr-FR" sz="3600" dirty="0">
                          <a:solidFill>
                            <a:srgbClr val="0D0D0D"/>
                          </a:solidFill>
                          <a:effectLst/>
                          <a:latin typeface="Times New Roman" panose="02020603050405020304" pitchFamily="18" charset="0"/>
                          <a:ea typeface="Times New Roman" panose="02020603050405020304" pitchFamily="18" charset="0"/>
                        </a:rPr>
                        <a:t>          </a:t>
                      </a:r>
                      <a:r>
                        <a:rPr lang="en-US" sz="3600" dirty="0">
                          <a:solidFill>
                            <a:srgbClr val="0D0D0D"/>
                          </a:solidFill>
                          <a:effectLst/>
                          <a:latin typeface="Times New Roman" panose="02020603050405020304" pitchFamily="18" charset="0"/>
                          <a:ea typeface="Times New Roman" panose="02020603050405020304" pitchFamily="18" charset="0"/>
                        </a:rPr>
                        <a:t>(</a:t>
                      </a:r>
                      <a:r>
                        <a:rPr lang="en-US" sz="3600" i="1" dirty="0" err="1">
                          <a:solidFill>
                            <a:srgbClr val="0D0D0D"/>
                          </a:solidFill>
                          <a:effectLst/>
                          <a:latin typeface="Times New Roman" panose="02020603050405020304" pitchFamily="18" charset="0"/>
                          <a:ea typeface="Times New Roman" panose="02020603050405020304" pitchFamily="18" charset="0"/>
                        </a:rPr>
                        <a:t>Truyện</a:t>
                      </a:r>
                      <a:r>
                        <a:rPr lang="en-US" sz="3600" i="1" dirty="0">
                          <a:solidFill>
                            <a:srgbClr val="0D0D0D"/>
                          </a:solidFill>
                          <a:effectLst/>
                          <a:latin typeface="Times New Roman" panose="02020603050405020304" pitchFamily="18" charset="0"/>
                          <a:ea typeface="Times New Roman" panose="02020603050405020304" pitchFamily="18" charset="0"/>
                        </a:rPr>
                        <a:t> </a:t>
                      </a:r>
                      <a:r>
                        <a:rPr lang="en-US" sz="3600" i="1" dirty="0" err="1">
                          <a:solidFill>
                            <a:srgbClr val="0D0D0D"/>
                          </a:solidFill>
                          <a:effectLst/>
                          <a:latin typeface="Times New Roman" panose="02020603050405020304" pitchFamily="18" charset="0"/>
                          <a:ea typeface="Times New Roman" panose="02020603050405020304" pitchFamily="18" charset="0"/>
                        </a:rPr>
                        <a:t>Kiều</a:t>
                      </a:r>
                      <a:r>
                        <a:rPr lang="en-US" sz="3600" dirty="0">
                          <a:solidFill>
                            <a:srgbClr val="0D0D0D"/>
                          </a:solidFill>
                          <a:effectLst/>
                          <a:latin typeface="Times New Roman" panose="02020603050405020304" pitchFamily="18" charset="0"/>
                          <a:ea typeface="Times New Roman" panose="02020603050405020304" pitchFamily="18" charset="0"/>
                        </a:rPr>
                        <a:t> – </a:t>
                      </a:r>
                      <a:r>
                        <a:rPr lang="en-US" sz="3600" dirty="0" err="1">
                          <a:solidFill>
                            <a:srgbClr val="0D0D0D"/>
                          </a:solidFill>
                          <a:effectLst/>
                          <a:latin typeface="Times New Roman" panose="02020603050405020304" pitchFamily="18" charset="0"/>
                          <a:ea typeface="Times New Roman" panose="02020603050405020304" pitchFamily="18" charset="0"/>
                        </a:rPr>
                        <a:t>Nguyễn</a:t>
                      </a:r>
                      <a:r>
                        <a:rPr lang="en-US" sz="3600" dirty="0">
                          <a:solidFill>
                            <a:srgbClr val="0D0D0D"/>
                          </a:solidFill>
                          <a:effectLst/>
                          <a:latin typeface="Times New Roman" panose="02020603050405020304" pitchFamily="18" charset="0"/>
                          <a:ea typeface="Times New Roman" panose="02020603050405020304" pitchFamily="18" charset="0"/>
                        </a:rPr>
                        <a:t> Du)</a:t>
                      </a:r>
                      <a:endParaRPr lang="en-GB" sz="2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3600" b="1" dirty="0">
                          <a:solidFill>
                            <a:srgbClr val="0D0D0D"/>
                          </a:solidFill>
                          <a:effectLst/>
                          <a:latin typeface="Times New Roman" panose="02020603050405020304" pitchFamily="18" charset="0"/>
                          <a:ea typeface="Arial" panose="020B0604020202020204" pitchFamily="34" charset="0"/>
                        </a:rPr>
                        <a:t> </a:t>
                      </a:r>
                      <a:endParaRPr lang="en-GB" sz="4000" dirty="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562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2756631" y="1666398"/>
            <a:ext cx="13577576" cy="6954203"/>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3088153626"/>
              </p:ext>
            </p:extLst>
          </p:nvPr>
        </p:nvGraphicFramePr>
        <p:xfrm>
          <a:off x="2756631" y="1666398"/>
          <a:ext cx="13577575" cy="6954203"/>
        </p:xfrm>
        <a:graphic>
          <a:graphicData uri="http://schemas.openxmlformats.org/drawingml/2006/table">
            <a:tbl>
              <a:tblPr firstRow="1" firstCol="1" bandRow="1"/>
              <a:tblGrid>
                <a:gridCol w="4408461"/>
                <a:gridCol w="9169114"/>
              </a:tblGrid>
              <a:tr h="5008023">
                <a:tc>
                  <a:txBody>
                    <a:bodyPr/>
                    <a:lstStyle/>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en-US" sz="4000" b="1" dirty="0" smtClean="0">
                          <a:solidFill>
                            <a:srgbClr val="0D0D0D"/>
                          </a:solidFill>
                          <a:effectLst/>
                          <a:latin typeface="Times New Roman" panose="02020603050405020304" pitchFamily="18" charset="0"/>
                          <a:ea typeface="Calibri" panose="020F0502020204030204" pitchFamily="34" charset="0"/>
                        </a:rPr>
                        <a:t>3</a:t>
                      </a:r>
                      <a:r>
                        <a:rPr lang="en-US" sz="4000" b="1" dirty="0">
                          <a:solidFill>
                            <a:srgbClr val="0D0D0D"/>
                          </a:solidFill>
                          <a:effectLst/>
                          <a:latin typeface="Times New Roman" panose="02020603050405020304" pitchFamily="18" charset="0"/>
                          <a:ea typeface="Calibri" panose="020F0502020204030204" pitchFamily="34" charset="0"/>
                        </a:rPr>
                        <a:t>. So </a:t>
                      </a:r>
                      <a:r>
                        <a:rPr lang="en-US" sz="4000" b="1" dirty="0" err="1">
                          <a:solidFill>
                            <a:srgbClr val="0D0D0D"/>
                          </a:solidFill>
                          <a:effectLst/>
                          <a:latin typeface="Times New Roman" panose="02020603050405020304" pitchFamily="18" charset="0"/>
                          <a:ea typeface="Calibri" panose="020F0502020204030204" pitchFamily="34" charset="0"/>
                        </a:rPr>
                        <a:t>sánh</a:t>
                      </a:r>
                      <a:endParaRPr lang="en-GB" sz="4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4000" dirty="0">
                          <a:solidFill>
                            <a:srgbClr val="000000"/>
                          </a:solidFill>
                          <a:effectLst/>
                          <a:latin typeface="Times New Roman" panose="02020603050405020304" pitchFamily="18" charset="0"/>
                          <a:ea typeface="Times New Roman" panose="02020603050405020304" pitchFamily="18" charset="0"/>
                        </a:rPr>
                        <a:t>L</a:t>
                      </a:r>
                      <a:r>
                        <a:rPr lang="vi-VN" sz="4000" dirty="0">
                          <a:solidFill>
                            <a:srgbClr val="000000"/>
                          </a:solidFill>
                          <a:effectLst/>
                          <a:latin typeface="Times New Roman" panose="02020603050405020304" pitchFamily="18" charset="0"/>
                          <a:ea typeface="Times New Roman" panose="02020603050405020304" pitchFamily="18" charset="0"/>
                        </a:rPr>
                        <a:t>à biện pháp sử dụng cách thức đối chiếu sự việc hay sự vật này với sự việc hay sự vật khác khác có nét tương đồng để làm tăng tính gợi hình, cảm xúc hay sự nhấn mạnh cho người đọc.</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effectLst/>
                          <a:latin typeface="Times New Roman" panose="02020603050405020304" pitchFamily="18" charset="0"/>
                          <a:ea typeface="Times New Roman" panose="02020603050405020304" pitchFamily="18" charset="0"/>
                        </a:rPr>
                        <a:t>Ví dụ:</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i="1" dirty="0">
                          <a:solidFill>
                            <a:srgbClr val="000000"/>
                          </a:solidFill>
                          <a:effectLst/>
                          <a:latin typeface="Times New Roman" panose="02020603050405020304" pitchFamily="18" charset="0"/>
                          <a:ea typeface="Times New Roman" panose="02020603050405020304" pitchFamily="18" charset="0"/>
                        </a:rPr>
                        <a:t>“ Trẻ em như búp trên cành</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i="1" dirty="0">
                          <a:solidFill>
                            <a:srgbClr val="000000"/>
                          </a:solidFill>
                          <a:effectLst/>
                          <a:latin typeface="Times New Roman" panose="02020603050405020304" pitchFamily="18" charset="0"/>
                          <a:ea typeface="Times New Roman" panose="02020603050405020304" pitchFamily="18" charset="0"/>
                        </a:rPr>
                        <a:t>Biết ăn ngủ biết học hành là ngoan”.</a:t>
                      </a:r>
                      <a:endParaRPr lang="en-GB" sz="2800" dirty="0">
                        <a:effectLst/>
                        <a:latin typeface="Times New Roman" panose="02020603050405020304" pitchFamily="18" charset="0"/>
                        <a:ea typeface="Times New Roman" panose="02020603050405020304" pitchFamily="18" charset="0"/>
                      </a:endParaRPr>
                    </a:p>
                    <a:p>
                      <a:pPr algn="r">
                        <a:lnSpc>
                          <a:spcPct val="115000"/>
                        </a:lnSpc>
                        <a:spcAft>
                          <a:spcPts val="0"/>
                        </a:spcAft>
                      </a:pPr>
                      <a:r>
                        <a:rPr lang="vi-VN" sz="4000" i="1" dirty="0">
                          <a:solidFill>
                            <a:srgbClr val="000000"/>
                          </a:solidFill>
                          <a:effectLst/>
                          <a:latin typeface="Times New Roman" panose="02020603050405020304" pitchFamily="18" charset="0"/>
                          <a:ea typeface="Times New Roman" panose="02020603050405020304" pitchFamily="18" charset="0"/>
                        </a:rPr>
                        <a:t>                               (Hồ Chí Minh)</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US" sz="4000" dirty="0">
                          <a:solidFill>
                            <a:srgbClr val="0D0D0D"/>
                          </a:solidFill>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51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3152139" y="2028175"/>
            <a:ext cx="12699814" cy="6321662"/>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677EA4"/>
              </a:solidFill>
              <a:prstDash val="solid"/>
              <a:miter/>
            </a:ln>
          </p:spPr>
        </p:sp>
        <p:sp>
          <p:nvSpPr>
            <p:cNvPr id="5" name="TextBox 5"/>
            <p:cNvSpPr txBox="1"/>
            <p:nvPr/>
          </p:nvSpPr>
          <p:spPr>
            <a:xfrm>
              <a:off x="0" y="-66675"/>
              <a:ext cx="4274726" cy="223414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3978030">
            <a:off x="3068998" y="1943051"/>
            <a:ext cx="343462" cy="810529"/>
          </a:xfrm>
          <a:custGeom>
            <a:avLst/>
            <a:gdLst/>
            <a:ahLst/>
            <a:cxnLst/>
            <a:rect l="l" t="t" r="r" b="b"/>
            <a:pathLst>
              <a:path w="343462" h="810529">
                <a:moveTo>
                  <a:pt x="0" y="0"/>
                </a:moveTo>
                <a:lnTo>
                  <a:pt x="343461" y="0"/>
                </a:lnTo>
                <a:lnTo>
                  <a:pt x="343461" y="810529"/>
                </a:lnTo>
                <a:lnTo>
                  <a:pt x="0" y="810529"/>
                </a:lnTo>
                <a:lnTo>
                  <a:pt x="0" y="0"/>
                </a:lnTo>
                <a:close/>
              </a:path>
            </a:pathLst>
          </a:custGeom>
          <a:blipFill>
            <a:blip r:embed="rId3"/>
            <a:stretch>
              <a:fillRect/>
            </a:stretch>
          </a:blipFill>
        </p:spPr>
      </p:sp>
      <p:sp>
        <p:nvSpPr>
          <p:cNvPr id="7" name="Freeform 7"/>
          <p:cNvSpPr/>
          <p:nvPr/>
        </p:nvSpPr>
        <p:spPr>
          <a:xfrm rot="8658535" flipH="1">
            <a:off x="-922234" y="-3223597"/>
            <a:ext cx="4082632" cy="6221154"/>
          </a:xfrm>
          <a:custGeom>
            <a:avLst/>
            <a:gdLst/>
            <a:ahLst/>
            <a:cxnLst/>
            <a:rect l="l" t="t" r="r" b="b"/>
            <a:pathLst>
              <a:path w="4082632" h="6221154">
                <a:moveTo>
                  <a:pt x="4082632" y="0"/>
                </a:moveTo>
                <a:lnTo>
                  <a:pt x="0" y="0"/>
                </a:lnTo>
                <a:lnTo>
                  <a:pt x="0" y="6221153"/>
                </a:lnTo>
                <a:lnTo>
                  <a:pt x="4082632" y="6221153"/>
                </a:lnTo>
                <a:lnTo>
                  <a:pt x="4082632" y="0"/>
                </a:lnTo>
                <a:close/>
              </a:path>
            </a:pathLst>
          </a:custGeom>
          <a:blipFill>
            <a:blip r:embed="rId4"/>
            <a:stretch>
              <a:fillRect/>
            </a:stretch>
          </a:blipFill>
        </p:spPr>
      </p:sp>
      <p:sp>
        <p:nvSpPr>
          <p:cNvPr id="8" name="Freeform 8"/>
          <p:cNvSpPr/>
          <p:nvPr/>
        </p:nvSpPr>
        <p:spPr>
          <a:xfrm rot="1863768" flipH="1">
            <a:off x="446547" y="8078602"/>
            <a:ext cx="1345069" cy="3362672"/>
          </a:xfrm>
          <a:custGeom>
            <a:avLst/>
            <a:gdLst/>
            <a:ahLst/>
            <a:cxnLst/>
            <a:rect l="l" t="t" r="r" b="b"/>
            <a:pathLst>
              <a:path w="1345069" h="3362672">
                <a:moveTo>
                  <a:pt x="1345069" y="0"/>
                </a:moveTo>
                <a:lnTo>
                  <a:pt x="0" y="0"/>
                </a:lnTo>
                <a:lnTo>
                  <a:pt x="0" y="3362672"/>
                </a:lnTo>
                <a:lnTo>
                  <a:pt x="1345069" y="3362672"/>
                </a:lnTo>
                <a:lnTo>
                  <a:pt x="1345069" y="0"/>
                </a:lnTo>
                <a:close/>
              </a:path>
            </a:pathLst>
          </a:custGeom>
          <a:blipFill>
            <a:blip r:embed="rId5"/>
            <a:stretch>
              <a:fillRect/>
            </a:stretch>
          </a:blipFill>
        </p:spPr>
      </p:sp>
      <p:sp>
        <p:nvSpPr>
          <p:cNvPr id="9" name="Freeform 9"/>
          <p:cNvSpPr/>
          <p:nvPr/>
        </p:nvSpPr>
        <p:spPr>
          <a:xfrm rot="-3838062">
            <a:off x="4306799" y="2322006"/>
            <a:ext cx="293615" cy="692897"/>
          </a:xfrm>
          <a:custGeom>
            <a:avLst/>
            <a:gdLst/>
            <a:ahLst/>
            <a:cxnLst/>
            <a:rect l="l" t="t" r="r" b="b"/>
            <a:pathLst>
              <a:path w="293615" h="692897">
                <a:moveTo>
                  <a:pt x="0" y="0"/>
                </a:moveTo>
                <a:lnTo>
                  <a:pt x="293615" y="0"/>
                </a:lnTo>
                <a:lnTo>
                  <a:pt x="293615" y="692898"/>
                </a:lnTo>
                <a:lnTo>
                  <a:pt x="0" y="692898"/>
                </a:lnTo>
                <a:lnTo>
                  <a:pt x="0" y="0"/>
                </a:lnTo>
                <a:close/>
              </a:path>
            </a:pathLst>
          </a:custGeom>
          <a:blipFill>
            <a:blip r:embed="rId3"/>
            <a:stretch>
              <a:fillRect/>
            </a:stretch>
          </a:blipFill>
        </p:spPr>
      </p:sp>
      <p:sp>
        <p:nvSpPr>
          <p:cNvPr id="10" name="Freeform 10"/>
          <p:cNvSpPr/>
          <p:nvPr/>
        </p:nvSpPr>
        <p:spPr>
          <a:xfrm rot="-8517225">
            <a:off x="16909403" y="-701532"/>
            <a:ext cx="1559085" cy="3198124"/>
          </a:xfrm>
          <a:custGeom>
            <a:avLst/>
            <a:gdLst/>
            <a:ahLst/>
            <a:cxnLst/>
            <a:rect l="l" t="t" r="r" b="b"/>
            <a:pathLst>
              <a:path w="1559085" h="3198124">
                <a:moveTo>
                  <a:pt x="0" y="0"/>
                </a:moveTo>
                <a:lnTo>
                  <a:pt x="1559085" y="0"/>
                </a:lnTo>
                <a:lnTo>
                  <a:pt x="1559085" y="3198123"/>
                </a:lnTo>
                <a:lnTo>
                  <a:pt x="0" y="3198123"/>
                </a:lnTo>
                <a:lnTo>
                  <a:pt x="0" y="0"/>
                </a:lnTo>
                <a:close/>
              </a:path>
            </a:pathLst>
          </a:custGeom>
          <a:blipFill>
            <a:blip r:embed="rId6"/>
            <a:stretch>
              <a:fillRect/>
            </a:stretch>
          </a:blipFill>
        </p:spPr>
      </p:sp>
      <p:sp>
        <p:nvSpPr>
          <p:cNvPr id="34" name="Freeform 34"/>
          <p:cNvSpPr/>
          <p:nvPr/>
        </p:nvSpPr>
        <p:spPr>
          <a:xfrm rot="-757916">
            <a:off x="-37160" y="7674347"/>
            <a:ext cx="1579175" cy="3923415"/>
          </a:xfrm>
          <a:custGeom>
            <a:avLst/>
            <a:gdLst/>
            <a:ahLst/>
            <a:cxnLst/>
            <a:rect l="l" t="t" r="r" b="b"/>
            <a:pathLst>
              <a:path w="1579175" h="3923415">
                <a:moveTo>
                  <a:pt x="0" y="0"/>
                </a:moveTo>
                <a:lnTo>
                  <a:pt x="1579175" y="0"/>
                </a:lnTo>
                <a:lnTo>
                  <a:pt x="1579175" y="3923415"/>
                </a:lnTo>
                <a:lnTo>
                  <a:pt x="0" y="3923415"/>
                </a:lnTo>
                <a:lnTo>
                  <a:pt x="0" y="0"/>
                </a:lnTo>
                <a:close/>
              </a:path>
            </a:pathLst>
          </a:custGeom>
          <a:blipFill>
            <a:blip r:embed="rId7"/>
            <a:stretch>
              <a:fillRect/>
            </a:stretch>
          </a:blipFill>
        </p:spPr>
      </p:sp>
      <p:sp>
        <p:nvSpPr>
          <p:cNvPr id="35" name="Freeform 35"/>
          <p:cNvSpPr/>
          <p:nvPr/>
        </p:nvSpPr>
        <p:spPr>
          <a:xfrm rot="-3001911">
            <a:off x="17115821" y="9008743"/>
            <a:ext cx="1548268" cy="2256129"/>
          </a:xfrm>
          <a:custGeom>
            <a:avLst/>
            <a:gdLst/>
            <a:ahLst/>
            <a:cxnLst/>
            <a:rect l="l" t="t" r="r" b="b"/>
            <a:pathLst>
              <a:path w="1548268" h="2256129">
                <a:moveTo>
                  <a:pt x="0" y="0"/>
                </a:moveTo>
                <a:lnTo>
                  <a:pt x="1548268" y="0"/>
                </a:lnTo>
                <a:lnTo>
                  <a:pt x="1548268" y="2256129"/>
                </a:lnTo>
                <a:lnTo>
                  <a:pt x="0" y="2256129"/>
                </a:lnTo>
                <a:lnTo>
                  <a:pt x="0" y="0"/>
                </a:lnTo>
                <a:close/>
              </a:path>
            </a:pathLst>
          </a:custGeom>
          <a:blipFill>
            <a:blip r:embed="rId8"/>
            <a:stretch>
              <a:fillRect/>
            </a:stretch>
          </a:blipFill>
        </p:spPr>
      </p:sp>
      <p:sp>
        <p:nvSpPr>
          <p:cNvPr id="36" name="Freeform 36"/>
          <p:cNvSpPr/>
          <p:nvPr/>
        </p:nvSpPr>
        <p:spPr>
          <a:xfrm rot="6813892" flipH="1">
            <a:off x="16284739" y="9232900"/>
            <a:ext cx="249784" cy="589462"/>
          </a:xfrm>
          <a:custGeom>
            <a:avLst/>
            <a:gdLst/>
            <a:ahLst/>
            <a:cxnLst/>
            <a:rect l="l" t="t" r="r" b="b"/>
            <a:pathLst>
              <a:path w="249784" h="589462">
                <a:moveTo>
                  <a:pt x="249784" y="0"/>
                </a:moveTo>
                <a:lnTo>
                  <a:pt x="0" y="0"/>
                </a:lnTo>
                <a:lnTo>
                  <a:pt x="0" y="589462"/>
                </a:lnTo>
                <a:lnTo>
                  <a:pt x="249784" y="589462"/>
                </a:lnTo>
                <a:lnTo>
                  <a:pt x="249784" y="0"/>
                </a:lnTo>
                <a:close/>
              </a:path>
            </a:pathLst>
          </a:custGeom>
          <a:blipFill>
            <a:blip r:embed="rId3"/>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96438397"/>
              </p:ext>
            </p:extLst>
          </p:nvPr>
        </p:nvGraphicFramePr>
        <p:xfrm>
          <a:off x="3152139" y="2040476"/>
          <a:ext cx="12699813" cy="6253163"/>
        </p:xfrm>
        <a:graphic>
          <a:graphicData uri="http://schemas.openxmlformats.org/drawingml/2006/table">
            <a:tbl>
              <a:tblPr firstRow="1" firstCol="1" bandRow="1"/>
              <a:tblGrid>
                <a:gridCol w="3096261"/>
                <a:gridCol w="9603552"/>
              </a:tblGrid>
              <a:tr h="4931823">
                <a:tc>
                  <a:txBody>
                    <a:bodyPr/>
                    <a:lstStyle/>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endParaRPr lang="vi-VN" sz="4000" b="1" dirty="0" smtClean="0">
                        <a:solidFill>
                          <a:srgbClr val="0D0D0D"/>
                        </a:solidFill>
                        <a:effectLst/>
                        <a:latin typeface="Times New Roman" panose="02020603050405020304" pitchFamily="18" charset="0"/>
                        <a:ea typeface="Calibri" panose="020F0502020204030204" pitchFamily="34" charset="0"/>
                      </a:endParaRPr>
                    </a:p>
                    <a:p>
                      <a:pPr>
                        <a:lnSpc>
                          <a:spcPct val="115000"/>
                        </a:lnSpc>
                        <a:spcAft>
                          <a:spcPts val="0"/>
                        </a:spcAft>
                        <a:tabLst>
                          <a:tab pos="1386840" algn="l"/>
                        </a:tabLst>
                      </a:pPr>
                      <a:r>
                        <a:rPr lang="en-US" sz="4000" b="1" dirty="0" smtClean="0">
                          <a:solidFill>
                            <a:srgbClr val="0D0D0D"/>
                          </a:solidFill>
                          <a:effectLst/>
                          <a:latin typeface="Times New Roman" panose="02020603050405020304" pitchFamily="18" charset="0"/>
                          <a:ea typeface="Calibri" panose="020F0502020204030204" pitchFamily="34" charset="0"/>
                        </a:rPr>
                        <a:t>4</a:t>
                      </a:r>
                      <a:r>
                        <a:rPr lang="en-US" sz="4000" b="1" dirty="0">
                          <a:solidFill>
                            <a:srgbClr val="0D0D0D"/>
                          </a:solidFill>
                          <a:effectLst/>
                          <a:latin typeface="Times New Roman" panose="02020603050405020304" pitchFamily="18" charset="0"/>
                          <a:ea typeface="Calibri" panose="020F0502020204030204" pitchFamily="34" charset="0"/>
                        </a:rPr>
                        <a:t>. </a:t>
                      </a:r>
                      <a:r>
                        <a:rPr lang="en-US" sz="4000" b="1" dirty="0" err="1">
                          <a:solidFill>
                            <a:srgbClr val="0D0D0D"/>
                          </a:solidFill>
                          <a:effectLst/>
                          <a:latin typeface="Times New Roman" panose="02020603050405020304" pitchFamily="18" charset="0"/>
                          <a:ea typeface="Calibri" panose="020F0502020204030204" pitchFamily="34" charset="0"/>
                        </a:rPr>
                        <a:t>Đảo</a:t>
                      </a:r>
                      <a:r>
                        <a:rPr lang="en-US" sz="4000" b="1" dirty="0">
                          <a:solidFill>
                            <a:srgbClr val="0D0D0D"/>
                          </a:solidFill>
                          <a:effectLst/>
                          <a:latin typeface="Times New Roman" panose="02020603050405020304" pitchFamily="18" charset="0"/>
                          <a:ea typeface="Calibri" panose="020F0502020204030204" pitchFamily="34" charset="0"/>
                        </a:rPr>
                        <a:t> </a:t>
                      </a:r>
                      <a:r>
                        <a:rPr lang="en-US" sz="4000" b="1" dirty="0" err="1">
                          <a:solidFill>
                            <a:srgbClr val="0D0D0D"/>
                          </a:solidFill>
                          <a:effectLst/>
                          <a:latin typeface="Times New Roman" panose="02020603050405020304" pitchFamily="18" charset="0"/>
                          <a:ea typeface="Calibri" panose="020F0502020204030204" pitchFamily="34" charset="0"/>
                        </a:rPr>
                        <a:t>ngữ</a:t>
                      </a:r>
                      <a:endParaRPr lang="en-GB" sz="4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4000" dirty="0">
                          <a:solidFill>
                            <a:srgbClr val="000000"/>
                          </a:solidFill>
                          <a:effectLst/>
                          <a:latin typeface="Times New Roman" panose="02020603050405020304" pitchFamily="18" charset="0"/>
                          <a:ea typeface="Times New Roman" panose="02020603050405020304" pitchFamily="18" charset="0"/>
                        </a:rPr>
                        <a:t>Là hiện tượng đảo ngược vị trí động từ, trợ từ lên trước chủ ngữ nhằm mục đích nhấn mạnh, thể hiện cảm xúc của người viết hoặc tạo hình ảnh, đường nét, chiều sâu cho lời văn, ý thơ</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00000"/>
                          </a:solidFill>
                          <a:effectLst/>
                          <a:latin typeface="Times New Roman" panose="02020603050405020304" pitchFamily="18" charset="0"/>
                          <a:ea typeface="Times New Roman" panose="02020603050405020304" pitchFamily="18" charset="0"/>
                        </a:rPr>
                        <a:t>Ví dụ:</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i="1" dirty="0">
                          <a:solidFill>
                            <a:srgbClr val="000000"/>
                          </a:solidFill>
                          <a:effectLst/>
                          <a:latin typeface="Times New Roman" panose="02020603050405020304" pitchFamily="18" charset="0"/>
                          <a:ea typeface="Times New Roman" panose="02020603050405020304" pitchFamily="18" charset="0"/>
                        </a:rPr>
                        <a:t>"Lom khom dưới núi, tiều vài chú</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i="1" dirty="0">
                          <a:solidFill>
                            <a:srgbClr val="000000"/>
                          </a:solidFill>
                          <a:effectLst/>
                          <a:latin typeface="Times New Roman" panose="02020603050405020304" pitchFamily="18" charset="0"/>
                          <a:ea typeface="Times New Roman" panose="02020603050405020304" pitchFamily="18" charset="0"/>
                        </a:rPr>
                        <a:t>Lác đác bên sông, rợ mấy nhà"</a:t>
                      </a:r>
                      <a:endParaRPr lang="en-GB" sz="2800" dirty="0">
                        <a:effectLst/>
                        <a:latin typeface="Times New Roman" panose="02020603050405020304" pitchFamily="18" charset="0"/>
                        <a:ea typeface="Times New Roman" panose="02020603050405020304" pitchFamily="18" charset="0"/>
                      </a:endParaRPr>
                    </a:p>
                    <a:p>
                      <a:pPr algn="r">
                        <a:lnSpc>
                          <a:spcPct val="115000"/>
                        </a:lnSpc>
                        <a:spcAft>
                          <a:spcPts val="0"/>
                        </a:spcAft>
                      </a:pPr>
                      <a:r>
                        <a:rPr lang="vi-VN" sz="4000" dirty="0">
                          <a:solidFill>
                            <a:srgbClr val="000000"/>
                          </a:solidFill>
                          <a:effectLst/>
                          <a:latin typeface="Times New Roman" panose="02020603050405020304" pitchFamily="18" charset="0"/>
                          <a:ea typeface="Times New Roman" panose="02020603050405020304" pitchFamily="18" charset="0"/>
                        </a:rPr>
                        <a:t>(</a:t>
                      </a:r>
                      <a:r>
                        <a:rPr lang="vi-VN" sz="4000" i="1" dirty="0">
                          <a:solidFill>
                            <a:srgbClr val="000000"/>
                          </a:solidFill>
                          <a:effectLst/>
                          <a:latin typeface="Times New Roman" panose="02020603050405020304" pitchFamily="18" charset="0"/>
                          <a:ea typeface="Times New Roman" panose="02020603050405020304" pitchFamily="18" charset="0"/>
                        </a:rPr>
                        <a:t>Qua đèo Ngang</a:t>
                      </a:r>
                      <a:r>
                        <a:rPr lang="vi-VN" sz="4000" dirty="0">
                          <a:solidFill>
                            <a:srgbClr val="000000"/>
                          </a:solidFill>
                          <a:effectLst/>
                          <a:latin typeface="Times New Roman" panose="02020603050405020304" pitchFamily="18" charset="0"/>
                          <a:ea typeface="Times New Roman" panose="02020603050405020304" pitchFamily="18" charset="0"/>
                        </a:rPr>
                        <a:t> - Bà Huyện Thanh Quan)</a:t>
                      </a:r>
                      <a:endParaRPr lang="en-GB" sz="28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dirty="0">
                          <a:solidFill>
                            <a:srgbClr val="0D0D0D"/>
                          </a:solidFill>
                          <a:effectLst/>
                          <a:latin typeface="Times New Roman" panose="02020603050405020304" pitchFamily="18"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7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1652</Words>
  <Application>Microsoft Office PowerPoint</Application>
  <PresentationFormat>Custom</PresentationFormat>
  <Paragraphs>162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Elegant Aesthetic Wedding Details Presentation</dc:title>
  <cp:lastModifiedBy>DELL</cp:lastModifiedBy>
  <cp:revision>67</cp:revision>
  <dcterms:created xsi:type="dcterms:W3CDTF">2006-08-16T00:00:00Z</dcterms:created>
  <dcterms:modified xsi:type="dcterms:W3CDTF">2024-01-08T02:07:07Z</dcterms:modified>
  <dc:identifier>DAF1FEzf_AM</dc:identifier>
</cp:coreProperties>
</file>