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0" r:id="rId4"/>
    <p:sldId id="261" r:id="rId5"/>
    <p:sldId id="262" r:id="rId6"/>
    <p:sldId id="640" r:id="rId7"/>
    <p:sldId id="641" r:id="rId8"/>
    <p:sldId id="263" r:id="rId9"/>
    <p:sldId id="300" r:id="rId10"/>
    <p:sldId id="256" r:id="rId11"/>
    <p:sldId id="608" r:id="rId12"/>
    <p:sldId id="607" r:id="rId13"/>
    <p:sldId id="642" r:id="rId14"/>
    <p:sldId id="622" r:id="rId15"/>
    <p:sldId id="623" r:id="rId16"/>
    <p:sldId id="301" r:id="rId17"/>
    <p:sldId id="624" r:id="rId18"/>
    <p:sldId id="625" r:id="rId19"/>
    <p:sldId id="610" r:id="rId20"/>
    <p:sldId id="643" r:id="rId21"/>
    <p:sldId id="626" r:id="rId22"/>
    <p:sldId id="627" r:id="rId23"/>
    <p:sldId id="645" r:id="rId24"/>
    <p:sldId id="293" r:id="rId25"/>
    <p:sldId id="294" r:id="rId26"/>
    <p:sldId id="295" r:id="rId27"/>
    <p:sldId id="297" r:id="rId28"/>
    <p:sldId id="298" r:id="rId29"/>
    <p:sldId id="601" r:id="rId30"/>
    <p:sldId id="284" r:id="rId31"/>
    <p:sldId id="285" r:id="rId32"/>
  </p:sldIdLst>
  <p:sldSz cx="12192000" cy="6858000"/>
  <p:notesSz cx="6858000" cy="9144000"/>
  <p:embeddedFontLst>
    <p:embeddedFont>
      <p:font typeface="#9Slide02 Noi dung rat dai" panose="02000000000000000000" pitchFamily="2" charset="0"/>
      <p:regular r:id="rId34"/>
    </p:embeddedFont>
    <p:embeddedFont>
      <p:font typeface="#9Slide03 SVNNeutraface 2" panose="02000600040000020004" pitchFamily="2" charset="0"/>
      <p:bold r:id="rId35"/>
    </p:embeddedFont>
    <p:embeddedFont>
      <p:font typeface="#9Slide05 SVNBulgary" pitchFamily="2" charset="0"/>
      <p:regular r:id="rId36"/>
    </p:embeddedFont>
    <p:embeddedFont>
      <p:font typeface="#9Slide07 Baloo Tamma" panose="03080902040302020200" pitchFamily="66" charset="0"/>
      <p:regular r:id="rId37"/>
    </p:embeddedFont>
    <p:embeddedFont>
      <p:font typeface="#9Slide07 Cadena" panose="02000503000000020004" pitchFamily="2" charset="0"/>
      <p:bold r:id="rId38"/>
    </p:embeddedFont>
    <p:embeddedFont>
      <p:font typeface="#9Slide07 IcielBaliho Script" pitchFamily="2" charset="0"/>
      <p:regular r:id="rId39"/>
    </p:embeddedFont>
    <p:embeddedFont>
      <p:font typeface="#9Slide07 IcielCadena" panose="02000503000000020004" pitchFamily="2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6FE"/>
    <a:srgbClr val="0070C0"/>
    <a:srgbClr val="2780B8"/>
    <a:srgbClr val="FBFBCF"/>
    <a:srgbClr val="AEE6FE"/>
    <a:srgbClr val="B0E8F9"/>
    <a:srgbClr val="EA211C"/>
    <a:srgbClr val="0E9B51"/>
    <a:srgbClr val="DC8207"/>
    <a:srgbClr val="E7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3411F-47FF-4F95-BD6A-72E2575D19D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66B89-57A9-421C-9F1D-FD39DBA6F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66B89-57A9-421C-9F1D-FD39DBA6F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4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https://dkn.news/van-hoa/nghe-thuat/nhung-buc-anh-hiem-ve-nguoi-my-ban-dia-cho-thay-mot-lich-su-gan-nhu-da-bi-lang-quen.html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56546-1131-43F4-9E43-9EF1B60108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6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7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0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51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5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03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8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4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6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8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9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C3E19-39B2-4142-A65A-DF5D3325893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E7B5E-374B-46A4-8388-03249FF62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6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4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2.w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2.w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2.w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2.w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có thể đoán tên quốc gia thông qua các biểu tượng -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1918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6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ơn 80% tăng trưởng dân số Canada là từ nhập cư">
            <a:extLst>
              <a:ext uri="{FF2B5EF4-FFF2-40B4-BE49-F238E27FC236}">
                <a16:creationId xmlns:a16="http://schemas.microsoft.com/office/drawing/2014/main" id="{254EE297-4D85-4981-8515-C8D9074BD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8"/>
          <a:stretch/>
        </p:blipFill>
        <p:spPr bwMode="auto">
          <a:xfrm>
            <a:off x="670389" y="349321"/>
            <a:ext cx="10851222" cy="56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06FE07EB-3851-4BF7-8886-8F00C3BCB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3735"/>
            <a:ext cx="9144000" cy="1164265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200" dirty="0" err="1">
                <a:latin typeface="#9Slide05 SVNBulgary" pitchFamily="2" charset="0"/>
              </a:rPr>
              <a:t>Hơn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5200" dirty="0">
                <a:solidFill>
                  <a:srgbClr val="C00000"/>
                </a:solidFill>
                <a:latin typeface="#9Slide05 SVNBulgary" pitchFamily="2" charset="0"/>
              </a:rPr>
              <a:t>80% </a:t>
            </a:r>
            <a:r>
              <a:rPr lang="en-US" sz="3200" dirty="0" err="1">
                <a:latin typeface="#9Slide05 SVNBulgary" pitchFamily="2" charset="0"/>
              </a:rPr>
              <a:t>dân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3200" dirty="0" err="1">
                <a:latin typeface="#9Slide05 SVNBulgary" pitchFamily="2" charset="0"/>
              </a:rPr>
              <a:t>số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3200" dirty="0" err="1">
                <a:latin typeface="#9Slide05 SVNBulgary" pitchFamily="2" charset="0"/>
              </a:rPr>
              <a:t>tăng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3200" dirty="0" err="1">
                <a:latin typeface="#9Slide05 SVNBulgary" pitchFamily="2" charset="0"/>
              </a:rPr>
              <a:t>trưởng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3200" dirty="0" err="1">
                <a:latin typeface="#9Slide05 SVNBulgary" pitchFamily="2" charset="0"/>
              </a:rPr>
              <a:t>của</a:t>
            </a:r>
            <a:r>
              <a:rPr lang="en-US" sz="3200" dirty="0">
                <a:latin typeface="#9Slide05 SVNBulgary" pitchFamily="2" charset="0"/>
              </a:rPr>
              <a:t> Canada </a:t>
            </a:r>
            <a:r>
              <a:rPr lang="en-US" sz="3200" dirty="0" err="1">
                <a:latin typeface="#9Slide05 SVNBulgary" pitchFamily="2" charset="0"/>
              </a:rPr>
              <a:t>từ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3200" dirty="0" err="1">
                <a:latin typeface="#9Slide05 SVNBulgary" pitchFamily="2" charset="0"/>
              </a:rPr>
              <a:t>nhập</a:t>
            </a:r>
            <a:r>
              <a:rPr lang="en-US" sz="3200" dirty="0">
                <a:latin typeface="#9Slide05 SVNBulgary" pitchFamily="2" charset="0"/>
              </a:rPr>
              <a:t> </a:t>
            </a:r>
            <a:r>
              <a:rPr lang="en-US" sz="3200" dirty="0" err="1">
                <a:latin typeface="#9Slide05 SVNBulgary" pitchFamily="2" charset="0"/>
              </a:rPr>
              <a:t>cư</a:t>
            </a:r>
            <a:endParaRPr lang="en-US" sz="3200" dirty="0">
              <a:latin typeface="#9Slide05 SVNBulgary" pitchFamily="2" charset="0"/>
            </a:endParaRPr>
          </a:p>
        </p:txBody>
      </p:sp>
      <p:pic>
        <p:nvPicPr>
          <p:cNvPr id="12292" name="Picture 4" descr="CANADA TĂNG MỤC TIÊU LÊN 432.000 NGƯỜI NHẬP CƯ VÀO NĂM 2022 THEO KẾ HOẠCH  CẤP ĐỘ NHẬP CƯ 2022-2024 - Đầu Tư Định Cư Quốc Tế Maple Leaf Vietnam">
            <a:extLst>
              <a:ext uri="{FF2B5EF4-FFF2-40B4-BE49-F238E27FC236}">
                <a16:creationId xmlns:a16="http://schemas.microsoft.com/office/drawing/2014/main" id="{B359A60D-9325-4256-A6CA-B1B5E088F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10711"/>
          <a:stretch/>
        </p:blipFill>
        <p:spPr bwMode="auto">
          <a:xfrm>
            <a:off x="5782181" y="349321"/>
            <a:ext cx="6166235" cy="56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3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02911-3FB3-4EFA-97F2-2E430F1D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03" y="1048860"/>
            <a:ext cx="6371921" cy="477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DD3029-4D72-441E-B782-513B49FF9D20}"/>
              </a:ext>
            </a:extLst>
          </p:cNvPr>
          <p:cNvSpPr/>
          <p:nvPr/>
        </p:nvSpPr>
        <p:spPr>
          <a:xfrm>
            <a:off x="6852746" y="1048860"/>
            <a:ext cx="4995064" cy="1077218"/>
          </a:xfrm>
          <a:prstGeom prst="rect">
            <a:avLst/>
          </a:prstGeom>
          <a:solidFill>
            <a:srgbClr val="0506FE"/>
          </a:solidFill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#9Slide07 IcielBaliho Script" pitchFamily="2" charset="0"/>
              </a:rPr>
              <a:t>Phân tích những thuận lợi và khó khăn đới với xã hội Bắc Mỹ?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979F75-DE29-4297-A4C3-A6F0C1953CCA}"/>
              </a:ext>
            </a:extLst>
          </p:cNvPr>
          <p:cNvSpPr/>
          <p:nvPr/>
        </p:nvSpPr>
        <p:spPr>
          <a:xfrm>
            <a:off x="6852746" y="2401237"/>
            <a:ext cx="47848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</a:t>
            </a:r>
            <a:r>
              <a:rPr lang="en-US" sz="22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Thuận lợi</a:t>
            </a:r>
          </a:p>
          <a:p>
            <a:r>
              <a:rPr lang="en-US" sz="22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Giảm thiểu tình trạng thiếu lao động.</a:t>
            </a:r>
          </a:p>
          <a:p>
            <a:r>
              <a:rPr lang="en-US" sz="22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Đem lại sự đa dạng, phong phú về văn hóa ở Bắc Mỹ.</a:t>
            </a:r>
          </a:p>
          <a:p>
            <a:r>
              <a:rPr lang="vi-VN" sz="22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</a:t>
            </a:r>
            <a:r>
              <a:rPr lang="en-US" sz="22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Khó khăn</a:t>
            </a:r>
          </a:p>
          <a:p>
            <a:r>
              <a:rPr lang="en-US" sz="22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Tình trạng thất nghiệp, thiếu việc làm tăng.</a:t>
            </a:r>
          </a:p>
          <a:p>
            <a:r>
              <a:rPr lang="en-US" sz="22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Gia tăng chi phí cho các dịch vụ giáo dục, y tế và điều kiện sống.</a:t>
            </a:r>
          </a:p>
          <a:p>
            <a:endParaRPr lang="en-US" sz="22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endParaRPr lang="en-US" sz="22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endParaRPr lang="en-US" sz="22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75553-4962-4B76-9D94-F52EDC75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992"/>
          <a:stretch/>
        </p:blipFill>
        <p:spPr>
          <a:xfrm>
            <a:off x="196850" y="172618"/>
            <a:ext cx="11798300" cy="6512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601FC9-9D7C-4D4F-B101-5678E659F2D7}"/>
              </a:ext>
            </a:extLst>
          </p:cNvPr>
          <p:cNvSpPr txBox="1"/>
          <p:nvPr/>
        </p:nvSpPr>
        <p:spPr>
          <a:xfrm>
            <a:off x="414671" y="287079"/>
            <a:ext cx="271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FF00"/>
                </a:solidFill>
                <a:latin typeface="#9Slide07 Cadena" panose="02000503000000020004" pitchFamily="2" charset="0"/>
              </a:rPr>
              <a:t>ÔNG LÀ AI?</a:t>
            </a:r>
            <a:endParaRPr lang="en-US" sz="3600">
              <a:solidFill>
                <a:srgbClr val="FFFF00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v.vn_media_Phân biệt chủng tộc Nỗi ám ảnh của nước Mỹ - VTV.VN">
            <a:hlinkClick r:id="" action="ppaction://media"/>
            <a:extLst>
              <a:ext uri="{FF2B5EF4-FFF2-40B4-BE49-F238E27FC236}">
                <a16:creationId xmlns:a16="http://schemas.microsoft.com/office/drawing/2014/main" id="{818050BF-2782-4DE7-A13A-6B9539F02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102" y="167463"/>
            <a:ext cx="11605795" cy="65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89B558-B9E6-43DF-8160-274ECFFE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2" y="721730"/>
            <a:ext cx="7070651" cy="541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169F1-80EF-48BE-BBB5-7742E926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013" y="3429000"/>
            <a:ext cx="3934047" cy="2624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2A1B7-5E1B-4059-BC07-59842967D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13" y="721730"/>
            <a:ext cx="3934047" cy="23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34123-4F42-4181-9D01-93D03CD60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24" y="297710"/>
            <a:ext cx="10569497" cy="63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042A6B4-36F1-4C0C-84E4-8902379730E4}"/>
              </a:ext>
            </a:extLst>
          </p:cNvPr>
          <p:cNvGrpSpPr/>
          <p:nvPr/>
        </p:nvGrpSpPr>
        <p:grpSpPr>
          <a:xfrm>
            <a:off x="243999" y="155201"/>
            <a:ext cx="4719500" cy="1132643"/>
            <a:chOff x="5729792" y="-103955"/>
            <a:chExt cx="4508179" cy="113264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087C1AC-CE63-46F5-B739-A727502131A4}"/>
                </a:ext>
              </a:extLst>
            </p:cNvPr>
            <p:cNvSpPr/>
            <p:nvPr/>
          </p:nvSpPr>
          <p:spPr>
            <a:xfrm>
              <a:off x="6008866" y="-101471"/>
              <a:ext cx="4229105" cy="1130159"/>
            </a:xfrm>
            <a:prstGeom prst="roundRect">
              <a:avLst>
                <a:gd name="adj" fmla="val 2857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3200">
                  <a:solidFill>
                    <a:srgbClr val="FF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lang="vi-VN" sz="3200">
                  <a:solidFill>
                    <a:srgbClr val="FF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srgbClr val="FF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GB" sz="3200" dirty="0">
                  <a:solidFill>
                    <a:srgbClr val="FF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srgbClr val="FF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GB" sz="3200" dirty="0">
                  <a:solidFill>
                    <a:srgbClr val="FF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srgbClr val="FF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GB" sz="3200" dirty="0">
                <a:solidFill>
                  <a:srgbClr val="FF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2" descr="Document File Page Pen Resume Flat Color Icon Vector, Document Icons, File  Icons, Resume Icons PNG and Vector with Transparent Background for Free  Download">
              <a:extLst>
                <a:ext uri="{FF2B5EF4-FFF2-40B4-BE49-F238E27FC236}">
                  <a16:creationId xmlns:a16="http://schemas.microsoft.com/office/drawing/2014/main" id="{92BE6FC1-7FFD-4D7A-B7B1-E033445FB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0" t="18863" r="18033" b="18441"/>
            <a:stretch/>
          </p:blipFill>
          <p:spPr bwMode="auto">
            <a:xfrm>
              <a:off x="5729792" y="-103955"/>
              <a:ext cx="1151425" cy="1130159"/>
            </a:xfrm>
            <a:prstGeom prst="flowChartConnector">
              <a:avLst/>
            </a:prstGeom>
            <a:grpFill/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D2C31E-C9B4-4A16-A2FC-A02BC9183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317056"/>
              </p:ext>
            </p:extLst>
          </p:nvPr>
        </p:nvGraphicFramePr>
        <p:xfrm>
          <a:off x="369949" y="2205440"/>
          <a:ext cx="11457371" cy="40688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35576">
                  <a:extLst>
                    <a:ext uri="{9D8B030D-6E8A-4147-A177-3AD203B41FA5}">
                      <a16:colId xmlns:a16="http://schemas.microsoft.com/office/drawing/2014/main" val="3213139514"/>
                    </a:ext>
                  </a:extLst>
                </a:gridCol>
                <a:gridCol w="6921795">
                  <a:extLst>
                    <a:ext uri="{9D8B030D-6E8A-4147-A177-3AD203B41FA5}">
                      <a16:colId xmlns:a16="http://schemas.microsoft.com/office/drawing/2014/main" val="847684291"/>
                    </a:ext>
                  </a:extLst>
                </a:gridCol>
              </a:tblGrid>
              <a:tr h="56142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highlight>
                            <a:srgbClr val="FFFF00"/>
                          </a:highlight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Đô thị hóa Bắc Mỹ</a:t>
                      </a: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952320"/>
                  </a:ext>
                </a:extLst>
              </a:tr>
              <a:tr h="666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1. Tỉ lệ dân thành thị của Bắc Mỹ năm 2019? Nhận xét?</a:t>
                      </a: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8873010"/>
                  </a:ext>
                </a:extLst>
              </a:tr>
              <a:tr h="666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2. Nguyên nhân của thực trạng đó?</a:t>
                      </a: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8767"/>
                  </a:ext>
                </a:extLst>
              </a:tr>
              <a:tr h="666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3. Một số đô thị lớn ở Bắc Mỹ?</a:t>
                      </a: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0660856"/>
                  </a:ext>
                </a:extLst>
              </a:tr>
              <a:tr h="13616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4. Các đô thị lớn ở Bắc Mỹ thường phân bố ở đâu? </a:t>
                      </a: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6779964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0F1FD1D3-95D7-4CB0-8CEB-C986650E4EF6}"/>
              </a:ext>
            </a:extLst>
          </p:cNvPr>
          <p:cNvSpPr txBox="1">
            <a:spLocks/>
          </p:cNvSpPr>
          <p:nvPr/>
        </p:nvSpPr>
        <p:spPr>
          <a:xfrm>
            <a:off x="427201" y="1105910"/>
            <a:ext cx="11457371" cy="848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Dựa vào thông tin  SGK, các em hãy trao đổi và hoàn thành </a:t>
            </a:r>
            <a:r>
              <a:rPr lang="vi-VN" sz="28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nội dung PHT số 2</a:t>
            </a:r>
            <a:endParaRPr lang="en-US" sz="2800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C25672-2B45-4780-AE92-39A70A7F7AD3}"/>
              </a:ext>
            </a:extLst>
          </p:cNvPr>
          <p:cNvSpPr/>
          <p:nvPr/>
        </p:nvSpPr>
        <p:spPr>
          <a:xfrm>
            <a:off x="5175605" y="2937088"/>
            <a:ext cx="5445722" cy="48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82% -&gt; Mức độ đô thị hóa cao nhất thế giới.</a:t>
            </a:r>
            <a:endParaRPr lang="en-US" sz="240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1867B-8F7B-471B-BA9B-2E5243E9A801}"/>
              </a:ext>
            </a:extLst>
          </p:cNvPr>
          <p:cNvSpPr/>
          <p:nvPr/>
        </p:nvSpPr>
        <p:spPr>
          <a:xfrm>
            <a:off x="5101066" y="3664968"/>
            <a:ext cx="6668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Do sự phát triển mạnh mẽ của công nghiệp</a:t>
            </a:r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và dịch vụ</a:t>
            </a:r>
            <a:endParaRPr lang="en-US" sz="240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9A2FE5-2697-4DD9-A08A-0B0391A679B7}"/>
              </a:ext>
            </a:extLst>
          </p:cNvPr>
          <p:cNvSpPr/>
          <p:nvPr/>
        </p:nvSpPr>
        <p:spPr>
          <a:xfrm>
            <a:off x="5175605" y="4350571"/>
            <a:ext cx="5594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Niu- Ooc, Lôt-an-gio-let, Si-ca-go, Môn-tre-an.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C596A3-4414-4E74-A62B-226C95AF727A}"/>
              </a:ext>
            </a:extLst>
          </p:cNvPr>
          <p:cNvSpPr/>
          <p:nvPr/>
        </p:nvSpPr>
        <p:spPr>
          <a:xfrm>
            <a:off x="5101066" y="5073992"/>
            <a:ext cx="6651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Phần lớn thành phố nằm ở vùng Hồ Lớn và ven Đại Tây Dương nối tiếp nhau tạo thành hai dải siêu đô thị.</a:t>
            </a:r>
          </a:p>
        </p:txBody>
      </p:sp>
    </p:spTree>
    <p:extLst>
      <p:ext uri="{BB962C8B-B14F-4D97-AF65-F5344CB8AC3E}">
        <p14:creationId xmlns:p14="http://schemas.microsoft.com/office/powerpoint/2010/main" val="24100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orld Urbanization Prospects 2018 - Urbanization around the world | Nations  Unies">
            <a:extLst>
              <a:ext uri="{FF2B5EF4-FFF2-40B4-BE49-F238E27FC236}">
                <a16:creationId xmlns:a16="http://schemas.microsoft.com/office/drawing/2014/main" id="{EE96B3AF-9700-4323-9B37-04CB09089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4" t="4464" r="169" b="6657"/>
          <a:stretch/>
        </p:blipFill>
        <p:spPr bwMode="auto">
          <a:xfrm>
            <a:off x="4584084" y="312837"/>
            <a:ext cx="7155849" cy="62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E1EAB63-3A46-4B30-A965-CA8AB6834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067" y="1246909"/>
            <a:ext cx="3443039" cy="869470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vi-VN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ược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đồ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Tỉ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lệ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đô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thị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hóa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châu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lục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trên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thế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giới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năm</a:t>
            </a:r>
            <a:r>
              <a:rPr lang="en-GB" sz="28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2019</a:t>
            </a:r>
            <a:endParaRPr lang="en-US" sz="2800" dirty="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330CB9-A0EA-4611-804D-CFB04E86A055}"/>
              </a:ext>
            </a:extLst>
          </p:cNvPr>
          <p:cNvSpPr/>
          <p:nvPr/>
        </p:nvSpPr>
        <p:spPr>
          <a:xfrm>
            <a:off x="4857216" y="814789"/>
            <a:ext cx="2627623" cy="17337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365A94-0099-43B6-8C4A-2E528D5F8D37}"/>
              </a:ext>
            </a:extLst>
          </p:cNvPr>
          <p:cNvSpPr txBox="1">
            <a:spLocks/>
          </p:cNvSpPr>
          <p:nvPr/>
        </p:nvSpPr>
        <p:spPr>
          <a:xfrm>
            <a:off x="725200" y="3839982"/>
            <a:ext cx="2896774" cy="212143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vi-VN" sz="28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So sánh tỉ lệ đô thị hóa của Bắc Mỹ với các khu vực và châu lục khác trên thế giới? </a:t>
            </a:r>
            <a:endParaRPr lang="en-US" sz="280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4CBB4-B793-4279-95A0-22D075BBB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124" y="366055"/>
            <a:ext cx="8143875" cy="63150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68421C-6F92-4D4C-8292-34E0FAEC146D}"/>
              </a:ext>
            </a:extLst>
          </p:cNvPr>
          <p:cNvSpPr txBox="1">
            <a:spLocks/>
          </p:cNvSpPr>
          <p:nvPr/>
        </p:nvSpPr>
        <p:spPr>
          <a:xfrm>
            <a:off x="525504" y="550244"/>
            <a:ext cx="2896774" cy="212143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vi-VN" sz="28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Xác định trên bản đồ một số đô thị lớn ở Bắc Mỹ?</a:t>
            </a:r>
          </a:p>
          <a:p>
            <a:pPr>
              <a:spcAft>
                <a:spcPts val="600"/>
              </a:spcAft>
            </a:pPr>
            <a:endParaRPr lang="en-US" sz="280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ành phố Washington DC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27" y="177593"/>
            <a:ext cx="4768184" cy="302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ành phố Bo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4" y="124331"/>
            <a:ext cx="4861078" cy="298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37912" y="3203470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Washington DC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8610" y="3188753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Boston</a:t>
            </a:r>
          </a:p>
        </p:txBody>
      </p:sp>
      <p:pic>
        <p:nvPicPr>
          <p:cNvPr id="1030" name="Picture 6" descr="Las Ve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2" y="3558085"/>
            <a:ext cx="5065060" cy="290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24270" y="6488668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Las Vegas</a:t>
            </a:r>
          </a:p>
        </p:txBody>
      </p:sp>
      <p:pic>
        <p:nvPicPr>
          <p:cNvPr id="1032" name="Picture 8" descr="San Diego tọa lạc tại bang California, Mỹ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27" y="3591011"/>
            <a:ext cx="4768184" cy="289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73847" y="6437678"/>
            <a:ext cx="211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San Diego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8260" y="842426"/>
            <a:ext cx="1525318" cy="5173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THÀNH </a:t>
            </a:r>
            <a:r>
              <a:rPr lang="en-US" sz="32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Ở HOA KỲ</a:t>
            </a:r>
          </a:p>
        </p:txBody>
      </p:sp>
    </p:spTree>
    <p:extLst>
      <p:ext uri="{BB962C8B-B14F-4D97-AF65-F5344CB8AC3E}">
        <p14:creationId xmlns:p14="http://schemas.microsoft.com/office/powerpoint/2010/main" val="5833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8467" y="25841"/>
            <a:ext cx="1610438" cy="905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8537" y="124480"/>
            <a:ext cx="641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DDBD81-750B-4159-8E8B-7F535F855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036" y="1317170"/>
            <a:ext cx="7860049" cy="5240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07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07519" y="3083205"/>
            <a:ext cx="1665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Thủ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đô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Ottawa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2607" y="3073202"/>
            <a:ext cx="2103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Toronto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2435" y="6401986"/>
            <a:ext cx="2210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Montreal</a:t>
            </a:r>
          </a:p>
        </p:txBody>
      </p:sp>
      <p:sp>
        <p:nvSpPr>
          <p:cNvPr id="7" name="Rectangle 6"/>
          <p:cNvSpPr/>
          <p:nvPr/>
        </p:nvSpPr>
        <p:spPr>
          <a:xfrm>
            <a:off x="8782109" y="6407085"/>
            <a:ext cx="2095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phố</a:t>
            </a:r>
            <a:r>
              <a:rPr lang="en-US" sz="20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Victoria</a:t>
            </a:r>
          </a:p>
        </p:txBody>
      </p:sp>
      <p:pic>
        <p:nvPicPr>
          <p:cNvPr id="2050" name="Picture 2" descr="10 thành phố đẹp nhất canada, thành phố đẹp nhất canada, những thành phố đẹp nhất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1" y="359837"/>
            <a:ext cx="4697449" cy="275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thành phố đẹp nhất canada, thành phố đẹp nhất canada, những thành phố đẹp nhất c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58" y="150351"/>
            <a:ext cx="4589721" cy="292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thành phố đẹp nhất canada, thành phố đẹp nhất canada, những thành phố đẹp nhất ca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8" y="3643888"/>
            <a:ext cx="4649572" cy="275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0 thành phố đẹp nhất canada, thành phố đẹp nhất canada, những thành phố đẹp nhất ca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48" y="3648987"/>
            <a:ext cx="4690181" cy="275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AA3E41-199D-4CAF-8B9A-F8583C40223D}"/>
              </a:ext>
            </a:extLst>
          </p:cNvPr>
          <p:cNvSpPr txBox="1"/>
          <p:nvPr/>
        </p:nvSpPr>
        <p:spPr>
          <a:xfrm>
            <a:off x="5323139" y="862367"/>
            <a:ext cx="1732711" cy="513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THÀNH </a:t>
            </a:r>
            <a:r>
              <a:rPr lang="en-US" sz="28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 Ở CANADA</a:t>
            </a:r>
          </a:p>
        </p:txBody>
      </p:sp>
    </p:spTree>
    <p:extLst>
      <p:ext uri="{BB962C8B-B14F-4D97-AF65-F5344CB8AC3E}">
        <p14:creationId xmlns:p14="http://schemas.microsoft.com/office/powerpoint/2010/main" val="12377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4CBB4-B793-4279-95A0-22D075BBB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882" y="355544"/>
            <a:ext cx="8143875" cy="63150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68421C-6F92-4D4C-8292-34E0FAEC146D}"/>
              </a:ext>
            </a:extLst>
          </p:cNvPr>
          <p:cNvSpPr txBox="1">
            <a:spLocks/>
          </p:cNvSpPr>
          <p:nvPr/>
        </p:nvSpPr>
        <p:spPr>
          <a:xfrm>
            <a:off x="174242" y="487182"/>
            <a:ext cx="3619991" cy="175152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vi-VN" sz="28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Một số đô thị ở Bắc Mỹ có tốc độ đô thị hóa quá nhanh gây ra những hệ quả gì?</a:t>
            </a:r>
            <a:endParaRPr lang="en-US" sz="280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D0247-BCE2-40EA-9A04-53CF27931DBA}"/>
              </a:ext>
            </a:extLst>
          </p:cNvPr>
          <p:cNvSpPr/>
          <p:nvPr/>
        </p:nvSpPr>
        <p:spPr>
          <a:xfrm>
            <a:off x="258323" y="2948658"/>
            <a:ext cx="3535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Làm tăng chi phí cơ sở hạ tầng và cơ sở vật chất - kĩ thuật cho các khu vực ngoại ô</a:t>
            </a:r>
          </a:p>
          <a:p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Gia tăng sử dụng năng lượng và tài nguyên</a:t>
            </a:r>
          </a:p>
          <a:p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Gây tắc nghẽn giao thông và ô nhiễm môi trường.</a:t>
            </a:r>
            <a:endParaRPr lang="en-US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24301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1884" y="1365045"/>
            <a:ext cx="806823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SVNNeutraface 2" panose="02000600040000020004" pitchFamily="2" charset="0"/>
              </a:rPr>
              <a:t>LUYỆN</a:t>
            </a:r>
            <a:r>
              <a:rPr kumimoji="0" lang="vi-VN" sz="11500" b="1" i="0" u="none" strike="noStrike" kern="1200" cap="none" spc="0" normalizeH="0" noProof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SVNNeutraface 2" panose="02000600040000020004" pitchFamily="2" charset="0"/>
              </a:rPr>
              <a:t> TẬP</a:t>
            </a:r>
            <a:endParaRPr kumimoji="0" lang="en-US" sz="166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Chủ nhân của Bắc Mỹ thuộc chủng tộc nào?</a:t>
            </a:r>
            <a:endParaRPr lang="en-US" sz="36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A.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 </a:t>
            </a:r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Nêgrôit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#9Slide07 IcielBaliho Script" pitchFamily="2" charset="-93"/>
              </a:rPr>
              <a:t>		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	</a:t>
            </a:r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B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. </a:t>
            </a:r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Ơrôpêôit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.</a:t>
            </a:r>
            <a:endParaRPr lang="en-US" sz="36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C.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. </a:t>
            </a:r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Môngôlôit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.</a:t>
            </a:r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            D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. </a:t>
            </a:r>
            <a:r>
              <a:rPr lang="vi-VN" sz="3600" b="1">
                <a:solidFill>
                  <a:srgbClr val="FFFF00"/>
                </a:solidFill>
                <a:latin typeface="#9Slide07 IcielBaliho Script" pitchFamily="2" charset="-93"/>
              </a:rPr>
              <a:t>Ôxtralôit</a:t>
            </a:r>
            <a:r>
              <a:rPr lang="en-US" sz="3600" b="1">
                <a:solidFill>
                  <a:srgbClr val="FFFF00"/>
                </a:solidFill>
                <a:latin typeface="#9Slide07 IcielBaliho Script" pitchFamily="2" charset="-93"/>
              </a:rPr>
              <a:t> </a:t>
            </a:r>
            <a:endParaRPr lang="en-US" sz="3600" b="1" dirty="0">
              <a:solidFill>
                <a:srgbClr val="FFFF00"/>
              </a:solidFill>
              <a:latin typeface="#9Slide07 IcielBaliho Script" pitchFamily="2" charset="-93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7749821" y="6162307"/>
            <a:ext cx="2174472" cy="711203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0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b="1">
                <a:solidFill>
                  <a:srgbClr val="FFFF00"/>
                </a:solidFill>
                <a:latin typeface="#9Slide07 IcielBaliho Script" pitchFamily="2" charset="-93"/>
              </a:rPr>
              <a:t>Thuận lợi của các luồng di dân đến Bắc Mỹ?</a:t>
            </a:r>
          </a:p>
          <a:p>
            <a:pPr lvl="0"/>
            <a:r>
              <a:rPr lang="vi-VN" sz="3200" b="1">
                <a:solidFill>
                  <a:srgbClr val="FFFF00"/>
                </a:solidFill>
                <a:latin typeface="#9Slide07 IcielBaliho Script" pitchFamily="2" charset="-93"/>
              </a:rPr>
              <a:t>A. Gia tăng chi phí cho các dịch vụ công cộng.</a:t>
            </a:r>
          </a:p>
          <a:p>
            <a:pPr lvl="0"/>
            <a:r>
              <a:rPr lang="vi-VN" sz="3200" b="1">
                <a:solidFill>
                  <a:srgbClr val="FFFF00"/>
                </a:solidFill>
                <a:latin typeface="#9Slide07 IcielBaliho Script" pitchFamily="2" charset="-93"/>
              </a:rPr>
              <a:t>B. Giải quyết vấn đề thiếu hụt lao động.	</a:t>
            </a:r>
          </a:p>
          <a:p>
            <a:pPr lvl="0"/>
            <a:r>
              <a:rPr lang="vi-VN" sz="3200" b="1">
                <a:solidFill>
                  <a:srgbClr val="FFFF00"/>
                </a:solidFill>
                <a:latin typeface="#9Slide07 IcielBaliho Script" pitchFamily="2" charset="-93"/>
              </a:rPr>
              <a:t>C. Sử dụng và khai thác tài nguyên hiệu quả.</a:t>
            </a:r>
            <a:endParaRPr lang="vi-VN" sz="32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3200" b="1">
                <a:solidFill>
                  <a:srgbClr val="FFFF00"/>
                </a:solidFill>
                <a:latin typeface="#9Slide07 IcielBaliho Script" pitchFamily="2" charset="-93"/>
              </a:rPr>
              <a:t>D. Sự bất đồng về văn hóa, phân biệt chủng tộc.</a:t>
            </a:r>
            <a:endParaRPr lang="vi-VN" sz="3200" b="1" dirty="0">
              <a:solidFill>
                <a:srgbClr val="FFFF00"/>
              </a:solidFill>
              <a:latin typeface="#9Slide07 IcielBaliho Script" pitchFamily="2" charset="-93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7834910" y="6330948"/>
            <a:ext cx="2138912" cy="52705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3001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Các thành phố mới xuất hiện và phát triển những ngành hiện đại tập </a:t>
            </a:r>
            <a:r>
              <a:rPr lang="en-US" sz="2800" b="1">
                <a:solidFill>
                  <a:srgbClr val="FFFF00"/>
                </a:solidFill>
                <a:latin typeface="#9Slide07 IcielBaliho Script" pitchFamily="2" charset="-93"/>
              </a:rPr>
              <a:t>trung ở</a:t>
            </a:r>
            <a:r>
              <a:rPr lang="vi-VN" sz="2800" b="1">
                <a:solidFill>
                  <a:srgbClr val="FFFF00"/>
                </a:solidFill>
                <a:latin typeface="#9Slide07 IcielBaliho Script" pitchFamily="2" charset="-93"/>
              </a:rPr>
              <a:t> khu vực nào của Bắc Mỹ</a:t>
            </a:r>
            <a:r>
              <a:rPr lang="en-US" sz="2800" b="1">
                <a:solidFill>
                  <a:srgbClr val="FFFF00"/>
                </a:solidFill>
                <a:latin typeface="#9Slide07 IcielBaliho Script" pitchFamily="2" charset="-93"/>
              </a:rPr>
              <a:t>?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a.	Đông Nam Hoa Kì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 và ven Đại Tây Dương.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b.	Đông Bắc Canada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 và ven Thái Bình Dương.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c.	Ven Thái Bình Dương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 và vịnh mê hi cô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d.	Đông Bắc Hoa Kì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 và ven Đại Tây Dương.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7887254" y="6235700"/>
            <a:ext cx="2138912" cy="622303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33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803002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Tỉ lệ dân thành thị của Bắc Mĩ cao là do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a.</a:t>
            </a:r>
            <a:r>
              <a:rPr lang="vi-VN" sz="2800" b="1">
                <a:solidFill>
                  <a:srgbClr val="FFFF00"/>
                </a:solidFill>
                <a:latin typeface="#9Slide07 IcielBaliho Script" pitchFamily="2" charset="-93"/>
              </a:rPr>
              <a:t>	C</a:t>
            </a:r>
            <a:r>
              <a:rPr lang="en-US" sz="2800" b="1">
                <a:solidFill>
                  <a:srgbClr val="FFFF00"/>
                </a:solidFill>
                <a:latin typeface="#9Slide07 IcielBaliho Script" pitchFamily="2" charset="-93"/>
              </a:rPr>
              <a:t>ông nghiệp </a:t>
            </a:r>
            <a:r>
              <a:rPr lang="vi-VN" sz="2800" b="1">
                <a:solidFill>
                  <a:srgbClr val="FFFF00"/>
                </a:solidFill>
                <a:latin typeface="#9Slide07 IcielBaliho Script" pitchFamily="2" charset="-93"/>
              </a:rPr>
              <a:t>và dịch vụ </a:t>
            </a:r>
            <a:r>
              <a:rPr lang="en-US" sz="2800" b="1">
                <a:solidFill>
                  <a:srgbClr val="FFFF00"/>
                </a:solidFill>
                <a:latin typeface="#9Slide07 IcielBaliho Script" pitchFamily="2" charset="-93"/>
              </a:rPr>
              <a:t>phát 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triển mạnh. 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b.	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Kinh tế phát triển, dân di cư vào các đô thị. 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c.	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Kinh tế phát triển mạnh, dân nhập cư từ nước khác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  <a:p>
            <a:pPr lvl="0"/>
            <a:r>
              <a:rPr lang="vi-VN" sz="2800" b="1" dirty="0">
                <a:solidFill>
                  <a:srgbClr val="FFFF00"/>
                </a:solidFill>
                <a:latin typeface="#9Slide07 IcielBaliho Script" pitchFamily="2" charset="-93"/>
              </a:rPr>
              <a:t>d.	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-93"/>
              </a:rPr>
              <a:t>Điều kiện tự nhiên thuận lợi, kinh tế phát triển. </a:t>
            </a:r>
            <a:endParaRPr lang="vi-VN" sz="2800" b="1" dirty="0">
              <a:solidFill>
                <a:srgbClr val="FFFF00"/>
              </a:solidFill>
              <a:latin typeface="#9Slide07 IcielBaliho Script" pitchFamily="2" charset="-93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952344" y="631464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788499" y="6349993"/>
            <a:ext cx="1611447" cy="52705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359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309E13-AAEE-41EB-8CB2-8CCB36E0231F}"/>
              </a:ext>
            </a:extLst>
          </p:cNvPr>
          <p:cNvSpPr/>
          <p:nvPr/>
        </p:nvSpPr>
        <p:spPr>
          <a:xfrm>
            <a:off x="353041" y="248376"/>
            <a:ext cx="11620500" cy="6449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 một trong các nền kinh tế lớn và nền kinh tế mới nổi của châu Á</a:t>
            </a:r>
            <a:endParaRPr lang="en-GB" dirty="0"/>
          </a:p>
        </p:txBody>
      </p:sp>
      <p:sp>
        <p:nvSpPr>
          <p:cNvPr id="3" name="Cloud Callout 2"/>
          <p:cNvSpPr/>
          <p:nvPr/>
        </p:nvSpPr>
        <p:spPr>
          <a:xfrm>
            <a:off x="170363" y="8282"/>
            <a:ext cx="5515731" cy="795515"/>
          </a:xfrm>
          <a:prstGeom prst="cloudCallout">
            <a:avLst>
              <a:gd name="adj1" fmla="val 72551"/>
              <a:gd name="adj2" fmla="val 623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7 IcielCadena" panose="02000503000000020004" pitchFamily="2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Cadena" panose="02000503000000020004" pitchFamily="2" charset="0"/>
              </a:rPr>
              <a:t>DỤNG</a:t>
            </a:r>
            <a:endParaRPr lang="en-US" sz="5400" dirty="0">
              <a:solidFill>
                <a:srgbClr val="FF0000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412C72-6381-464D-9540-0F0AB3BD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0" y="1000653"/>
            <a:ext cx="5333054" cy="56977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399121-4CE2-43CF-9482-CF9B45FB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095" y="297657"/>
            <a:ext cx="6287445" cy="6415427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DC02F669-4657-46DC-BB08-AE033A8EF498}"/>
              </a:ext>
            </a:extLst>
          </p:cNvPr>
          <p:cNvSpPr/>
          <p:nvPr/>
        </p:nvSpPr>
        <p:spPr>
          <a:xfrm>
            <a:off x="7157545" y="1818311"/>
            <a:ext cx="3710152" cy="1257647"/>
          </a:xfrm>
          <a:prstGeom prst="roundRect">
            <a:avLst>
              <a:gd name="adj" fmla="val 10024"/>
            </a:avLst>
          </a:prstGeom>
          <a:solidFill>
            <a:schemeClr val="bg1"/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vi-VN" sz="3200" dirty="0">
                <a:solidFill>
                  <a:srgbClr val="0506FE"/>
                </a:solidFill>
                <a:latin typeface="#9Slide07 IcielBaliho Script" pitchFamily="2" charset="-93"/>
              </a:rPr>
              <a:t>Vì sao càng vào sâu trong nội địa Bắc Mỹ thì mạng lưới đô thị càng thưa thớt</a:t>
            </a:r>
            <a:r>
              <a:rPr lang="en-GB" sz="3200" dirty="0">
                <a:solidFill>
                  <a:srgbClr val="0506FE"/>
                </a:solidFill>
                <a:latin typeface="#9Slide07 IcielBaliho Script" pitchFamily="2" charset="-93"/>
              </a:rPr>
              <a:t>?</a:t>
            </a:r>
            <a:endParaRPr lang="en-GB" sz="4400" dirty="0">
              <a:solidFill>
                <a:srgbClr val="0506FE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733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83959" y="155573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800" b="1" dirty="0">
                <a:solidFill>
                  <a:srgbClr val="C00000"/>
                </a:solidFill>
                <a:latin typeface="#9Slide07 Cadena" panose="02000503000000020004" pitchFamily="2" charset="0"/>
                <a:ea typeface="Tahoma" panose="020B0604030504040204" pitchFamily="34" charset="0"/>
              </a:rPr>
              <a:t>CHUẨN BỊ BÀI Ở NHÀ</a:t>
            </a:r>
            <a:endParaRPr lang="en-US" sz="4800" b="1" dirty="0">
              <a:solidFill>
                <a:srgbClr val="C00000"/>
              </a:solidFill>
              <a:effectLst/>
              <a:latin typeface="#9Slide07 Cadena" panose="02000503000000020004" pitchFamily="2" charset="0"/>
              <a:ea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2836707" y="1320859"/>
            <a:ext cx="2867995" cy="1703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3200" dirty="0">
                <a:latin typeface="#9Slide07 IcielBaliho Script" pitchFamily="2" charset="0"/>
                <a:ea typeface="Cambria" panose="02040503050406030204" pitchFamily="18" charset="0"/>
              </a:rPr>
              <a:t>Học bài</a:t>
            </a:r>
          </a:p>
          <a:p>
            <a:pPr>
              <a:lnSpc>
                <a:spcPct val="112000"/>
              </a:lnSpc>
            </a:pPr>
            <a:r>
              <a:rPr lang="vi-VN" sz="3200" dirty="0">
                <a:latin typeface="#9Slide07 IcielBaliho Script" pitchFamily="2" charset="0"/>
                <a:ea typeface="Cambria" panose="02040503050406030204" pitchFamily="18" charset="0"/>
              </a:rPr>
              <a:t>làm bài </a:t>
            </a:r>
            <a:r>
              <a:rPr lang="vi-VN" sz="3200">
                <a:latin typeface="#9Slide07 IcielBaliho Script" pitchFamily="2" charset="0"/>
                <a:ea typeface="Cambria" panose="02040503050406030204" pitchFamily="18" charset="0"/>
              </a:rPr>
              <a:t>tập trong vở BT?</a:t>
            </a:r>
            <a:endParaRPr lang="vi-VN" sz="3200" dirty="0">
              <a:latin typeface="#9Slide07 IcielBaliho Script" pitchFamily="2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261395" y="3845230"/>
            <a:ext cx="2491575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3200" dirty="0">
                <a:latin typeface="#9Slide07 IcielBaliho Script" pitchFamily="2" charset="0"/>
                <a:ea typeface="Cambria" panose="02040503050406030204" pitchFamily="18" charset="0"/>
              </a:rPr>
              <a:t>Tìm thông tin liên quan đến kinh tế Bắc Mĩ </a:t>
            </a:r>
            <a:endParaRPr lang="vi-VN" sz="3200" dirty="0">
              <a:latin typeface="#9Slide07 IcielBaliho Script" pitchFamily="2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33" y="1014564"/>
            <a:ext cx="2324100" cy="1971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542" y="183714"/>
            <a:ext cx="917382" cy="802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8261"/>
          <a:stretch/>
        </p:blipFill>
        <p:spPr>
          <a:xfrm>
            <a:off x="2773572" y="3662315"/>
            <a:ext cx="2826793" cy="244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A9A170-E882-46C9-A2D6-9BC976C26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703" y="1143025"/>
            <a:ext cx="5604273" cy="56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Winter thank you background with snowflakes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 bwMode="auto">
          <a:xfrm>
            <a:off x="50800" y="0"/>
            <a:ext cx="120777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2457" y="124480"/>
            <a:ext cx="1444419" cy="811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0946" y="124480"/>
            <a:ext cx="641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6BEDBB-4E0D-4204-9942-D8C9D6BCED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1110"/>
          <a:stretch/>
        </p:blipFill>
        <p:spPr>
          <a:xfrm>
            <a:off x="1295399" y="1020208"/>
            <a:ext cx="9078685" cy="555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8467" y="25841"/>
            <a:ext cx="1610438" cy="905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0946" y="124480"/>
            <a:ext cx="641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3CA78-46B0-484D-AEBA-981685D90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440" y="1252536"/>
            <a:ext cx="8392511" cy="47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B8C07B-E9F8-4EA8-9673-5F8A761B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162" y="0"/>
            <a:ext cx="7663838" cy="6858000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DD0115E9-B9E4-428A-8C5D-EC5950A75EC4}"/>
              </a:ext>
            </a:extLst>
          </p:cNvPr>
          <p:cNvSpPr txBox="1">
            <a:spLocks/>
          </p:cNvSpPr>
          <p:nvPr/>
        </p:nvSpPr>
        <p:spPr>
          <a:xfrm>
            <a:off x="470127" y="3655491"/>
            <a:ext cx="6351087" cy="2146219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700"/>
              </a:lnSpc>
            </a:pPr>
            <a:r>
              <a:rPr lang="vi-VN" sz="540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Bài 15</a:t>
            </a:r>
          </a:p>
          <a:p>
            <a:pPr>
              <a:lnSpc>
                <a:spcPts val="6700"/>
              </a:lnSpc>
            </a:pPr>
            <a:r>
              <a:rPr lang="vi-VN" sz="5400" b="1">
                <a:solidFill>
                  <a:srgbClr val="0506FE"/>
                </a:solidFill>
                <a:latin typeface="#9Slide07 Cadena" panose="02000503000000020004" pitchFamily="2" charset="0"/>
              </a:rPr>
              <a:t>Đ</a:t>
            </a:r>
            <a:r>
              <a:rPr lang="en-US" sz="5400" b="1">
                <a:solidFill>
                  <a:srgbClr val="0506FE"/>
                </a:solidFill>
                <a:latin typeface="#9Slide07 Cadena" panose="02000503000000020004" pitchFamily="2" charset="0"/>
              </a:rPr>
              <a:t>Ặ</a:t>
            </a:r>
            <a:r>
              <a:rPr lang="vi-VN" sz="5400" b="1">
                <a:solidFill>
                  <a:srgbClr val="0506FE"/>
                </a:solidFill>
                <a:latin typeface="#9Slide07 Cadena" panose="02000503000000020004" pitchFamily="2" charset="0"/>
              </a:rPr>
              <a:t>C ĐIỂM DÂN CƯ XÃ HỘI BẮC MỸ</a:t>
            </a:r>
            <a:endParaRPr lang="vi-VN" sz="5400" b="1" dirty="0">
              <a:solidFill>
                <a:srgbClr val="0506FE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ontent Placeholder 12">
            <a:extLst>
              <a:ext uri="{FF2B5EF4-FFF2-40B4-BE49-F238E27FC236}">
                <a16:creationId xmlns:a16="http://schemas.microsoft.com/office/drawing/2014/main" id="{991CA279-C513-44E1-881A-C46095EF15E0}"/>
              </a:ext>
            </a:extLst>
          </p:cNvPr>
          <p:cNvSpPr txBox="1">
            <a:spLocks/>
          </p:cNvSpPr>
          <p:nvPr/>
        </p:nvSpPr>
        <p:spPr>
          <a:xfrm>
            <a:off x="3507617" y="323711"/>
            <a:ext cx="5398849" cy="903239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>
                <a:solidFill>
                  <a:srgbClr val="0506FE"/>
                </a:solidFill>
                <a:latin typeface="#9Slide07 Cadena" panose="02000503000000020004" pitchFamily="2" charset="0"/>
              </a:rPr>
              <a:t>NỘI DUNG CHÍNH</a:t>
            </a:r>
            <a:endParaRPr lang="vi-VN" sz="5400" b="1" dirty="0">
              <a:solidFill>
                <a:srgbClr val="0506FE"/>
              </a:solidFill>
              <a:latin typeface="#9Slide07 Cadena" panose="02000503000000020004" pitchFamily="2" charset="0"/>
            </a:endParaRPr>
          </a:p>
        </p:txBody>
      </p:sp>
      <p:sp>
        <p:nvSpPr>
          <p:cNvPr id="91" name="Google Shape;1759;p50"/>
          <p:cNvSpPr/>
          <p:nvPr/>
        </p:nvSpPr>
        <p:spPr>
          <a:xfrm>
            <a:off x="3443244" y="2562593"/>
            <a:ext cx="4862036" cy="96322"/>
          </a:xfrm>
          <a:custGeom>
            <a:avLst/>
            <a:gdLst/>
            <a:ahLst/>
            <a:cxnLst/>
            <a:rect l="l" t="t" r="r" b="b"/>
            <a:pathLst>
              <a:path w="3808" h="173" extrusionOk="0">
                <a:moveTo>
                  <a:pt x="12" y="0"/>
                </a:moveTo>
                <a:cubicBezTo>
                  <a:pt x="12" y="25"/>
                  <a:pt x="25" y="50"/>
                  <a:pt x="12" y="74"/>
                </a:cubicBezTo>
                <a:cubicBezTo>
                  <a:pt x="25" y="111"/>
                  <a:pt x="12" y="148"/>
                  <a:pt x="0" y="173"/>
                </a:cubicBezTo>
                <a:lnTo>
                  <a:pt x="3807" y="173"/>
                </a:lnTo>
                <a:cubicBezTo>
                  <a:pt x="3795" y="148"/>
                  <a:pt x="3783" y="111"/>
                  <a:pt x="3783" y="74"/>
                </a:cubicBezTo>
                <a:cubicBezTo>
                  <a:pt x="3783" y="50"/>
                  <a:pt x="3795" y="25"/>
                  <a:pt x="3795" y="0"/>
                </a:cubicBezTo>
                <a:close/>
              </a:path>
            </a:pathLst>
          </a:custGeom>
          <a:solidFill>
            <a:srgbClr val="FF5E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761;p50"/>
          <p:cNvSpPr/>
          <p:nvPr/>
        </p:nvSpPr>
        <p:spPr>
          <a:xfrm>
            <a:off x="733647" y="2515753"/>
            <a:ext cx="2123443" cy="143162"/>
          </a:xfrm>
          <a:custGeom>
            <a:avLst/>
            <a:gdLst/>
            <a:ahLst/>
            <a:cxnLst/>
            <a:rect l="l" t="t" r="r" b="b"/>
            <a:pathLst>
              <a:path w="1726" h="173" extrusionOk="0">
                <a:moveTo>
                  <a:pt x="0" y="0"/>
                </a:moveTo>
                <a:lnTo>
                  <a:pt x="0" y="173"/>
                </a:lnTo>
                <a:lnTo>
                  <a:pt x="1725" y="173"/>
                </a:lnTo>
                <a:cubicBezTo>
                  <a:pt x="1713" y="148"/>
                  <a:pt x="1713" y="111"/>
                  <a:pt x="1713" y="74"/>
                </a:cubicBezTo>
                <a:cubicBezTo>
                  <a:pt x="1713" y="50"/>
                  <a:pt x="1713" y="25"/>
                  <a:pt x="1725" y="0"/>
                </a:cubicBezTo>
                <a:close/>
              </a:path>
            </a:pathLst>
          </a:custGeom>
          <a:solidFill>
            <a:srgbClr val="FF5E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1762;p50"/>
          <p:cNvSpPr/>
          <p:nvPr/>
        </p:nvSpPr>
        <p:spPr>
          <a:xfrm>
            <a:off x="8805068" y="2557537"/>
            <a:ext cx="2818893" cy="111442"/>
          </a:xfrm>
          <a:custGeom>
            <a:avLst/>
            <a:gdLst/>
            <a:ahLst/>
            <a:cxnLst/>
            <a:rect l="l" t="t" r="r" b="b"/>
            <a:pathLst>
              <a:path w="3771" h="173" extrusionOk="0">
                <a:moveTo>
                  <a:pt x="0" y="0"/>
                </a:moveTo>
                <a:cubicBezTo>
                  <a:pt x="13" y="25"/>
                  <a:pt x="13" y="50"/>
                  <a:pt x="13" y="74"/>
                </a:cubicBezTo>
                <a:cubicBezTo>
                  <a:pt x="13" y="111"/>
                  <a:pt x="13" y="148"/>
                  <a:pt x="0" y="173"/>
                </a:cubicBezTo>
                <a:lnTo>
                  <a:pt x="3771" y="173"/>
                </a:lnTo>
                <a:cubicBezTo>
                  <a:pt x="3759" y="148"/>
                  <a:pt x="3759" y="111"/>
                  <a:pt x="3759" y="74"/>
                </a:cubicBezTo>
                <a:cubicBezTo>
                  <a:pt x="3759" y="50"/>
                  <a:pt x="3759" y="25"/>
                  <a:pt x="3771" y="0"/>
                </a:cubicBezTo>
                <a:close/>
              </a:path>
            </a:pathLst>
          </a:custGeom>
          <a:solidFill>
            <a:srgbClr val="FF5E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768;p50"/>
          <p:cNvSpPr/>
          <p:nvPr/>
        </p:nvSpPr>
        <p:spPr>
          <a:xfrm>
            <a:off x="2927609" y="2342623"/>
            <a:ext cx="445116" cy="439319"/>
          </a:xfrm>
          <a:custGeom>
            <a:avLst/>
            <a:gdLst/>
            <a:ahLst/>
            <a:cxnLst/>
            <a:rect l="l" t="t" r="r" b="b"/>
            <a:pathLst>
              <a:path w="691" h="682" extrusionOk="0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00CECB"/>
          </a:solidFill>
          <a:ln w="19050">
            <a:solidFill>
              <a:srgbClr val="EDFF7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5055" y="2991597"/>
            <a:ext cx="2510644" cy="1520005"/>
          </a:xfrm>
          <a:prstGeom prst="rect">
            <a:avLst/>
          </a:prstGeom>
          <a:solidFill>
            <a:srgbClr val="0506FE"/>
          </a:solidFill>
          <a:ln>
            <a:solidFill>
              <a:srgbClr val="FF5E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6046" y="3101702"/>
            <a:ext cx="227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#9Slide07 IcielBaliho Script" pitchFamily="2" charset="-93"/>
              </a:rPr>
              <a:t>1. Nhập cư và chủng tộc</a:t>
            </a:r>
            <a:endParaRPr lang="vi-VN" sz="32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14" name="Google Shape;1768;p50"/>
          <p:cNvSpPr/>
          <p:nvPr/>
        </p:nvSpPr>
        <p:spPr>
          <a:xfrm>
            <a:off x="8305280" y="2319576"/>
            <a:ext cx="445116" cy="439319"/>
          </a:xfrm>
          <a:custGeom>
            <a:avLst/>
            <a:gdLst/>
            <a:ahLst/>
            <a:cxnLst/>
            <a:rect l="l" t="t" r="r" b="b"/>
            <a:pathLst>
              <a:path w="691" h="682" extrusionOk="0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00CECB"/>
          </a:solidFill>
          <a:ln w="19050">
            <a:solidFill>
              <a:srgbClr val="EDFF7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168608" y="2967912"/>
            <a:ext cx="2662707" cy="1520005"/>
          </a:xfrm>
          <a:prstGeom prst="rect">
            <a:avLst/>
          </a:prstGeom>
          <a:solidFill>
            <a:srgbClr val="0506FE"/>
          </a:solidFill>
          <a:ln>
            <a:solidFill>
              <a:srgbClr val="FF5E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436705" y="3098603"/>
            <a:ext cx="212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#9Slide07 IcielBaliho Script" pitchFamily="2" charset="-93"/>
              </a:rPr>
              <a:t>2. Đô thị hóa</a:t>
            </a:r>
            <a:endParaRPr lang="en-US" sz="32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48" name="Picture 4" descr="Gray and red spaceship illustration, Rocket Spacecraft Cartoon, Rocket  Vectot, flight, vehicle, space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0" b="89988" l="10000" r="93587">
                        <a14:foregroundMark x1="50978" y1="24136" x2="50978" y2="24136"/>
                        <a14:foregroundMark x1="51848" y1="30989" x2="51848" y2="30989"/>
                        <a14:foregroundMark x1="50435" y1="35399" x2="50435" y2="35399"/>
                        <a14:foregroundMark x1="52174" y1="40346" x2="52174" y2="4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499" y="10939"/>
            <a:ext cx="1656186" cy="30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9176345" y="155176"/>
            <a:ext cx="2861024" cy="2115918"/>
            <a:chOff x="4292599" y="1962396"/>
            <a:chExt cx="2999701" cy="2218479"/>
          </a:xfrm>
          <a:solidFill>
            <a:srgbClr val="FF0000"/>
          </a:solidFill>
        </p:grpSpPr>
        <p:grpSp>
          <p:nvGrpSpPr>
            <p:cNvPr id="50" name="Google Shape;3212;p50"/>
            <p:cNvGrpSpPr/>
            <p:nvPr/>
          </p:nvGrpSpPr>
          <p:grpSpPr>
            <a:xfrm>
              <a:off x="4292599" y="2273181"/>
              <a:ext cx="1918680" cy="1681408"/>
              <a:chOff x="1397225" y="1637375"/>
              <a:chExt cx="1401575" cy="1228250"/>
            </a:xfrm>
            <a:grpFill/>
          </p:grpSpPr>
          <p:sp>
            <p:nvSpPr>
              <p:cNvPr id="71" name="Google Shape;3213;p50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72" name="Google Shape;3214;p50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  <a:grpFill/>
            </p:grpSpPr>
            <p:sp>
              <p:nvSpPr>
                <p:cNvPr id="73" name="Google Shape;3215;p50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3216;p50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1" name="Google Shape;3228;p50"/>
            <p:cNvSpPr/>
            <p:nvPr/>
          </p:nvSpPr>
          <p:spPr>
            <a:xfrm>
              <a:off x="6459468" y="2018968"/>
              <a:ext cx="832832" cy="1066306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" name="Google Shape;3229;p50"/>
            <p:cNvGrpSpPr/>
            <p:nvPr/>
          </p:nvGrpSpPr>
          <p:grpSpPr>
            <a:xfrm>
              <a:off x="5012288" y="1962396"/>
              <a:ext cx="1715049" cy="1591913"/>
              <a:chOff x="1922950" y="1410350"/>
              <a:chExt cx="1252825" cy="1162875"/>
            </a:xfrm>
            <a:grpFill/>
          </p:grpSpPr>
          <p:sp>
            <p:nvSpPr>
              <p:cNvPr id="55" name="Google Shape;3230;p50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231;p50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232;p50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233;p50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234;p50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235;p50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236;p50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237;p50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238;p50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239;p50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240;p50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241;p50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242;p50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243;p50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244;p50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245;p50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" name="Google Shape;3257;p50"/>
            <p:cNvSpPr/>
            <p:nvPr/>
          </p:nvSpPr>
          <p:spPr>
            <a:xfrm>
              <a:off x="5186281" y="3762628"/>
              <a:ext cx="564313" cy="418247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28;p50"/>
            <p:cNvSpPr/>
            <p:nvPr/>
          </p:nvSpPr>
          <p:spPr>
            <a:xfrm>
              <a:off x="7033775" y="2891157"/>
              <a:ext cx="174027" cy="106025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701E21-A886-43EB-974B-F576F0CC6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055" y="4715298"/>
            <a:ext cx="2459421" cy="1520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21DF8F-44FF-444D-820F-52332EE7B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300" y="4696934"/>
            <a:ext cx="2681320" cy="17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62 -0.00023 L -1.45833E-6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47057 0.014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27 0.01412 L 0.47057 0.014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57 0.01412 L 0.72539 -0.1400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3" grpId="0" animBg="1"/>
      <p:bldP spid="94" grpId="0" animBg="1"/>
      <p:bldP spid="100" grpId="0" animBg="1"/>
      <p:bldP spid="5" grpId="0" animBg="1"/>
      <p:bldP spid="6" grpId="0"/>
      <p:bldP spid="114" grpId="0" animBg="1"/>
      <p:bldP spid="118" grpId="0" animBg="1"/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8E266F-C193-4686-AFE9-DCB9BC4EE808}"/>
              </a:ext>
            </a:extLst>
          </p:cNvPr>
          <p:cNvSpPr txBox="1"/>
          <p:nvPr/>
        </p:nvSpPr>
        <p:spPr>
          <a:xfrm>
            <a:off x="-176075" y="154344"/>
            <a:ext cx="424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0506FE"/>
                </a:solidFill>
                <a:latin typeface="#9Slide07 IcielBaliho Script" pitchFamily="2" charset="-93"/>
              </a:rPr>
              <a:t>1. Nhập cư và chủng tộc</a:t>
            </a:r>
            <a:endParaRPr lang="vi-VN" sz="3200" dirty="0">
              <a:solidFill>
                <a:srgbClr val="0506FE"/>
              </a:solidFill>
              <a:latin typeface="#9Slide07 IcielBaliho Script" pitchFamily="2" charset="-93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A24367-2EFB-4DED-A70A-5AD783038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757264"/>
              </p:ext>
            </p:extLst>
          </p:nvPr>
        </p:nvGraphicFramePr>
        <p:xfrm>
          <a:off x="145312" y="2028496"/>
          <a:ext cx="6363313" cy="4621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5993">
                  <a:extLst>
                    <a:ext uri="{9D8B030D-6E8A-4147-A177-3AD203B41FA5}">
                      <a16:colId xmlns:a16="http://schemas.microsoft.com/office/drawing/2014/main" val="1642403740"/>
                    </a:ext>
                  </a:extLst>
                </a:gridCol>
                <a:gridCol w="4637320">
                  <a:extLst>
                    <a:ext uri="{9D8B030D-6E8A-4147-A177-3AD203B41FA5}">
                      <a16:colId xmlns:a16="http://schemas.microsoft.com/office/drawing/2014/main" val="438847813"/>
                    </a:ext>
                  </a:extLst>
                </a:gridCol>
              </a:tblGrid>
              <a:tr h="661691"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00206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Câu hỏi</a:t>
                      </a:r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00206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Trả lời</a:t>
                      </a:r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225350"/>
                  </a:ext>
                </a:extLst>
              </a:tr>
              <a:tr h="673123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00206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Chủ nhân của Bắc Mĩ?</a:t>
                      </a:r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890051"/>
                  </a:ext>
                </a:extLst>
              </a:tr>
              <a:tr h="1937518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00206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Tình hình nhập cư sau cuộc phát kiến địa lí</a:t>
                      </a:r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455845"/>
                  </a:ext>
                </a:extLst>
              </a:tr>
              <a:tr h="1321489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00206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Hệ quả của lịch sử nhập cư?</a:t>
                      </a:r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159391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E93D55B-DBF6-4E8D-83E7-09B3EC88B6FB}"/>
              </a:ext>
            </a:extLst>
          </p:cNvPr>
          <p:cNvSpPr txBox="1">
            <a:spLocks/>
          </p:cNvSpPr>
          <p:nvPr/>
        </p:nvSpPr>
        <p:spPr>
          <a:xfrm>
            <a:off x="2063482" y="774780"/>
            <a:ext cx="7784711" cy="1018463"/>
          </a:xfrm>
          <a:prstGeom prst="rect">
            <a:avLst/>
          </a:prstGeom>
          <a:ln>
            <a:solidFill>
              <a:srgbClr val="0506FE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HOẠT ĐỘNG CẶP ĐÔI</a:t>
            </a:r>
          </a:p>
          <a:p>
            <a:pPr algn="l">
              <a:spcAft>
                <a:spcPts val="600"/>
              </a:spcAft>
            </a:pPr>
            <a:r>
              <a:rPr lang="en-US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Dựa vào thông tin  SGK, các em hãy trao đổi và hoàn thành </a:t>
            </a:r>
            <a:r>
              <a:rPr lang="vi-VN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nội dung PHT số 1</a:t>
            </a:r>
            <a:r>
              <a:rPr lang="en-US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sau trong 3 phút</a:t>
            </a:r>
            <a:r>
              <a:rPr lang="vi-VN" sz="20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</a:t>
            </a:r>
            <a:endParaRPr lang="en-US" sz="2000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CB193-8EC4-48B1-A358-140C71F9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r="6177" b="-1"/>
          <a:stretch/>
        </p:blipFill>
        <p:spPr>
          <a:xfrm>
            <a:off x="10128518" y="820844"/>
            <a:ext cx="1534597" cy="972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49434-E231-4315-B856-806288D29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74" r="2" b="1"/>
          <a:stretch/>
        </p:blipFill>
        <p:spPr>
          <a:xfrm>
            <a:off x="342316" y="739119"/>
            <a:ext cx="1412056" cy="10184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2EC59F-6916-48C8-90CC-9569CF728699}"/>
              </a:ext>
            </a:extLst>
          </p:cNvPr>
          <p:cNvSpPr/>
          <p:nvPr/>
        </p:nvSpPr>
        <p:spPr>
          <a:xfrm>
            <a:off x="1865262" y="2635536"/>
            <a:ext cx="4404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Người Anh-điêng và E-xki-mô thuộc chủng tộc Môn-gô-lô-it</a:t>
            </a:r>
            <a:endParaRPr lang="en-US" sz="20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868086-7004-409C-9294-ECEC11C74ACB}"/>
              </a:ext>
            </a:extLst>
          </p:cNvPr>
          <p:cNvSpPr/>
          <p:nvPr/>
        </p:nvSpPr>
        <p:spPr>
          <a:xfrm>
            <a:off x="1865263" y="3442630"/>
            <a:ext cx="4643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Người da trắng gốc châu Âu (Anh, Pháp, Đức và Hà Lan) thuộc chủng tộc Ơ-rô-pê-ô-it.</a:t>
            </a:r>
          </a:p>
          <a:p>
            <a:r>
              <a:rPr lang="vi-VN" sz="20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Người da đen thuộc chủng tộc Nê-grô-it từ châu Phi.</a:t>
            </a:r>
          </a:p>
          <a:p>
            <a:r>
              <a:rPr lang="vi-VN" sz="20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Các dòng nhập cư tự nguyện từ châu Âu, châu Á, khu vực Trung và Nam Mỹ.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732B68-601E-489A-98C4-7044EA63E730}"/>
              </a:ext>
            </a:extLst>
          </p:cNvPr>
          <p:cNvSpPr/>
          <p:nvPr/>
        </p:nvSpPr>
        <p:spPr>
          <a:xfrm>
            <a:off x="1875450" y="5381622"/>
            <a:ext cx="4699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 phần chủng tộc đa đạng, đồng thời các chủng tộc ở Bắc Mỹ đã hòa huyết, tạo nên các thành phần người lai.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856FA-1F44-4265-AD42-46F28AE28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60" y="2162899"/>
            <a:ext cx="5405228" cy="40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dkn.news/wp-content/uploads/2019/03/na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0865" cy="2839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dkn.news/wp-content/uploads/2019/03/na-10-e15521474677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4" y="0"/>
            <a:ext cx="4721226" cy="6195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dkn.news/wp-content/uploads/2019/03/na-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08" y="1382415"/>
            <a:ext cx="4234398" cy="5484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03" y="3673549"/>
            <a:ext cx="2711302" cy="1959511"/>
          </a:xfrm>
          <a:prstGeom prst="rect">
            <a:avLst/>
          </a:prstGeom>
          <a:solidFill>
            <a:srgbClr val="0506F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địa</a:t>
            </a:r>
            <a:r>
              <a:rPr lang="en-US" sz="28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Bắc</a:t>
            </a:r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Mỹ</a:t>
            </a:r>
            <a:endParaRPr lang="en-US" sz="28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gration data in Northern America | Migrationsdatenportal">
            <a:extLst>
              <a:ext uri="{FF2B5EF4-FFF2-40B4-BE49-F238E27FC236}">
                <a16:creationId xmlns:a16="http://schemas.microsoft.com/office/drawing/2014/main" id="{D1A72711-4ED5-4DA6-84BD-5CC1465B3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3895" b="2922"/>
          <a:stretch/>
        </p:blipFill>
        <p:spPr bwMode="auto">
          <a:xfrm>
            <a:off x="308344" y="234386"/>
            <a:ext cx="8688831" cy="5952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227E1E3-B67C-4E6E-8B18-1922EE04E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6825" y="6186917"/>
            <a:ext cx="9144000" cy="1655762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Bản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đồ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số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người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di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cư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đến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Bắc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Mỹ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2780B8"/>
                </a:solidFill>
                <a:latin typeface="#9Slide05 SVNBulgary" pitchFamily="2" charset="0"/>
              </a:rPr>
              <a:t>năm</a:t>
            </a:r>
            <a:r>
              <a:rPr lang="en-US" sz="2800" dirty="0">
                <a:solidFill>
                  <a:srgbClr val="2780B8"/>
                </a:solidFill>
                <a:latin typeface="#9Slide05 SVNBulgary" pitchFamily="2" charset="0"/>
              </a:rPr>
              <a:t> 2020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01EE0E50-849C-4111-802C-B91402BB13BA}"/>
              </a:ext>
            </a:extLst>
          </p:cNvPr>
          <p:cNvSpPr txBox="1">
            <a:spLocks/>
          </p:cNvSpPr>
          <p:nvPr/>
        </p:nvSpPr>
        <p:spPr>
          <a:xfrm>
            <a:off x="9082236" y="1068489"/>
            <a:ext cx="2801420" cy="4284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5400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HOA</a:t>
            </a:r>
            <a:r>
              <a:rPr lang="en-US" sz="5400" dirty="0">
                <a:solidFill>
                  <a:srgbClr val="FF0000"/>
                </a:solidFill>
                <a:latin typeface="#9Slide07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Cadena" panose="02000503000000020004" pitchFamily="2" charset="0"/>
              </a:rPr>
              <a:t>KÌ</a:t>
            </a:r>
            <a:endParaRPr lang="en-US" sz="5400" dirty="0">
              <a:solidFill>
                <a:srgbClr val="FF0000"/>
              </a:solidFill>
              <a:latin typeface="#9Slide07 Cadena" panose="02000503000000020004" pitchFamily="2" charset="0"/>
            </a:endParaRPr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 err="1">
                <a:latin typeface="#9Slide07 IcielBaliho Script" pitchFamily="2" charset="-93"/>
              </a:rPr>
              <a:t>ĐẤT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NƯỚC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CỦA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NHỮNG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NGƯỜI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NHẬP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CƯ</a:t>
            </a:r>
            <a:endParaRPr lang="en-US" sz="3200" dirty="0"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57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858</Words>
  <Application>Microsoft Office PowerPoint</Application>
  <PresentationFormat>Widescreen</PresentationFormat>
  <Paragraphs>161</Paragraphs>
  <Slides>29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#9Slide05 SVNBulgary</vt:lpstr>
      <vt:lpstr>Times New Roman</vt:lpstr>
      <vt:lpstr>#9Slide07 Cadena</vt:lpstr>
      <vt:lpstr>.VnBlack</vt:lpstr>
      <vt:lpstr>Calibri Light</vt:lpstr>
      <vt:lpstr>#9Slide07 IcielBaliho Script</vt:lpstr>
      <vt:lpstr>#9Slide02 Noi dung rat dai</vt:lpstr>
      <vt:lpstr>#9Slide07 Baloo Tamma</vt:lpstr>
      <vt:lpstr>#9Slide07 IcielCadena</vt:lpstr>
      <vt:lpstr>Arial</vt:lpstr>
      <vt:lpstr>Calibri</vt:lpstr>
      <vt:lpstr>#9Slide03 SVNNeutraface 2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huong pham</cp:lastModifiedBy>
  <cp:revision>30</cp:revision>
  <dcterms:created xsi:type="dcterms:W3CDTF">2022-10-23T19:31:07Z</dcterms:created>
  <dcterms:modified xsi:type="dcterms:W3CDTF">2022-10-31T14:25:31Z</dcterms:modified>
</cp:coreProperties>
</file>