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1216" r:id="rId7"/>
    <p:sldId id="1225" r:id="rId8"/>
    <p:sldId id="1215" r:id="rId9"/>
    <p:sldId id="608" r:id="rId10"/>
    <p:sldId id="643" r:id="rId11"/>
    <p:sldId id="644" r:id="rId12"/>
    <p:sldId id="1221" r:id="rId13"/>
    <p:sldId id="1219" r:id="rId14"/>
    <p:sldId id="1217" r:id="rId15"/>
    <p:sldId id="264" r:id="rId16"/>
    <p:sldId id="290" r:id="rId17"/>
    <p:sldId id="1222" r:id="rId18"/>
    <p:sldId id="1211" r:id="rId19"/>
    <p:sldId id="1220" r:id="rId20"/>
    <p:sldId id="1223" r:id="rId21"/>
    <p:sldId id="266" r:id="rId22"/>
    <p:sldId id="1213" r:id="rId23"/>
    <p:sldId id="1226" r:id="rId24"/>
    <p:sldId id="1218" r:id="rId25"/>
    <p:sldId id="1224" r:id="rId26"/>
    <p:sldId id="279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19F"/>
    <a:srgbClr val="E2891E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846" autoAdjust="0"/>
  </p:normalViewPr>
  <p:slideViewPr>
    <p:cSldViewPr snapToGrid="0">
      <p:cViewPr>
        <p:scale>
          <a:sx n="33" d="100"/>
          <a:sy n="33" d="100"/>
        </p:scale>
        <p:origin x="1948" y="5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2F9B0E6-B9BF-4E2D-AE08-8C7EBB196A2E}" type="datetimeFigureOut">
              <a:rPr lang="en-US" smtClean="0"/>
              <a:pPr/>
              <a:t>26/07/2023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 GV giao nhiệm vụ học tập </a:t>
            </a:r>
            <a:r>
              <a:rPr lang="en-US" sz="1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vi-VN" sz="1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 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trình chiếu ví dụ 4.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Yêu cầu học sinh hoạt động cặp đôi nghiên cứu ví dụ 4 trong 2 phút.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Áp dụng tính f(-4); f(6)</a:t>
            </a: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6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59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75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29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5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yêu cầu HS trao đổi kết quả bài tập c, d.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9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yêu cầu HS trao đổi kết quả bài tập c, d.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08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20"/>
              </a:spcBef>
              <a:spcAft>
                <a:spcPts val="720"/>
              </a:spcAft>
            </a:pPr>
            <a:r>
              <a:rPr lang="en-US" sz="1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 nhân nghiên cứu hoàn thành phần bảng của mình trong 3 phút.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720"/>
              </a:spcAft>
            </a:pPr>
            <a:r>
              <a:rPr lang="en-US" sz="1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thống nhất kết quả, trình bày sản phẩm chung của nhóm vào phiếu học tập trong 4 phút. 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53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6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 nhân nghiên cứu hoàn thành phần bảng của mình trong 3 phút.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thống nhất kết quả, trình bày sản phẩm chung của nhóm vào phiếu học tập trong 4 phút.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14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9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133F5E9-5DAC-4C4A-9DF5-C2B87276BCC8}" type="datetimeFigureOut">
              <a:rPr lang="en-US" smtClean="0"/>
              <a:pPr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jpe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3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0" Type="http://schemas.openxmlformats.org/officeDocument/2006/relationships/image" Target="../media/image530.png"/><Relationship Id="rId4" Type="http://schemas.openxmlformats.org/officeDocument/2006/relationships/image" Target="../media/image54.png"/><Relationship Id="rId9" Type="http://schemas.openxmlformats.org/officeDocument/2006/relationships/image" Target="../media/image5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gif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.jpe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llwhitebackground.com/colorful-background-images.html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hyperlink" Target="https://www.wisc-online.com/assetrepository/viewasset?id=150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Đ8-C2-Tiết 2 </a:t>
            </a:r>
            <a:endParaRPr lang="en-US" sz="4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87020D-4B16-D365-1100-F9AE28AB7455}"/>
              </a:ext>
            </a:extLst>
          </p:cNvPr>
          <p:cNvSpPr txBox="1"/>
          <p:nvPr/>
        </p:nvSpPr>
        <p:spPr>
          <a:xfrm>
            <a:off x="348223" y="2549562"/>
            <a:ext cx="188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F88CEEF-82AF-E2B9-33C0-0B3FBAD50EDE}"/>
                  </a:ext>
                </a:extLst>
              </p:cNvPr>
              <p:cNvSpPr txBox="1"/>
              <p:nvPr/>
            </p:nvSpPr>
            <p:spPr>
              <a:xfrm>
                <a:off x="697127" y="592374"/>
                <a:ext cx="111835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</m:e>
                    </m:d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60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km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F88CEEF-82AF-E2B9-33C0-0B3FBAD5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27" y="592374"/>
                <a:ext cx="11183587" cy="707886"/>
              </a:xfrm>
              <a:prstGeom prst="rect">
                <a:avLst/>
              </a:prstGeom>
              <a:blipFill>
                <a:blip r:embed="rId3"/>
                <a:stretch>
                  <a:fillRect l="-190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15">
                <a:extLst>
                  <a:ext uri="{FF2B5EF4-FFF2-40B4-BE49-F238E27FC236}">
                    <a16:creationId xmlns:a16="http://schemas.microsoft.com/office/drawing/2014/main" id="{E07B5D30-B8DF-2B60-9D87-B128DF2C3520}"/>
                  </a:ext>
                </a:extLst>
              </p:cNvPr>
              <p:cNvSpPr txBox="1"/>
              <p:nvPr/>
            </p:nvSpPr>
            <p:spPr>
              <a:xfrm>
                <a:off x="1465973" y="3327886"/>
                <a:ext cx="964589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60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km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15">
                <a:extLst>
                  <a:ext uri="{FF2B5EF4-FFF2-40B4-BE49-F238E27FC236}">
                    <a16:creationId xmlns:a16="http://schemas.microsoft.com/office/drawing/2014/main" id="{E07B5D30-B8DF-2B60-9D87-B128DF2C3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973" y="3327886"/>
                <a:ext cx="9645892" cy="707886"/>
              </a:xfrm>
              <a:prstGeom prst="rect">
                <a:avLst/>
              </a:prstGeom>
              <a:blipFill>
                <a:blip r:embed="rId4"/>
                <a:stretch>
                  <a:fillRect l="-2211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5">
                <a:extLst>
                  <a:ext uri="{FF2B5EF4-FFF2-40B4-BE49-F238E27FC236}">
                    <a16:creationId xmlns:a16="http://schemas.microsoft.com/office/drawing/2014/main" id="{695F3C8F-469E-AF05-1E45-8D20CD409EDF}"/>
                  </a:ext>
                </a:extLst>
              </p:cNvPr>
              <p:cNvSpPr txBox="1"/>
              <p:nvPr/>
            </p:nvSpPr>
            <p:spPr>
              <a:xfrm>
                <a:off x="601093" y="1940515"/>
                <a:ext cx="1137565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120 </m:t>
                    </m:r>
                    <m:d>
                      <m:dPr>
                        <m:ctrlPr>
                          <a:rPr lang="vi-VN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km</m:t>
                        </m:r>
                      </m:e>
                    </m:d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của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2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  <a:endParaRPr lang="vi-VN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15">
                <a:extLst>
                  <a:ext uri="{FF2B5EF4-FFF2-40B4-BE49-F238E27FC236}">
                    <a16:creationId xmlns:a16="http://schemas.microsoft.com/office/drawing/2014/main" id="{695F3C8F-469E-AF05-1E45-8D20CD409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93" y="1940515"/>
                <a:ext cx="11375653" cy="707886"/>
              </a:xfrm>
              <a:prstGeom prst="rect">
                <a:avLst/>
              </a:prstGeom>
              <a:blipFill>
                <a:blip r:embed="rId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15">
                <a:extLst>
                  <a:ext uri="{FF2B5EF4-FFF2-40B4-BE49-F238E27FC236}">
                    <a16:creationId xmlns:a16="http://schemas.microsoft.com/office/drawing/2014/main" id="{FE27CCC9-3661-2894-9530-57383D1369DC}"/>
                  </a:ext>
                </a:extLst>
              </p:cNvPr>
              <p:cNvSpPr txBox="1"/>
              <p:nvPr/>
            </p:nvSpPr>
            <p:spPr>
              <a:xfrm>
                <a:off x="697127" y="4741782"/>
                <a:ext cx="1137565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180 </m:t>
                    </m:r>
                    <m:d>
                      <m:dPr>
                        <m:ctrlPr>
                          <a:rPr lang="vi-VN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km</m:t>
                        </m:r>
                      </m:e>
                    </m:d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của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</m:e>
                    </m:d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0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3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  <a:endParaRPr lang="vi-VN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15">
                <a:extLst>
                  <a:ext uri="{FF2B5EF4-FFF2-40B4-BE49-F238E27FC236}">
                    <a16:creationId xmlns:a16="http://schemas.microsoft.com/office/drawing/2014/main" id="{FE27CCC9-3661-2894-9530-57383D136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27" y="4741782"/>
                <a:ext cx="11375653" cy="707886"/>
              </a:xfrm>
              <a:prstGeom prst="rect">
                <a:avLst/>
              </a:prstGeom>
              <a:blipFill>
                <a:blip r:embed="rId6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6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126F562A-0958-C935-957E-9A7A525DF066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3560445F-8357-37D6-B04F-B8ADF64B283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69D795E-CB3B-EEDE-5D8E-BB48D339AF74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D7ED736D-F52D-9A45-13FF-0A87AFB7641A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20DE2B87-DB60-B722-A8C5-1840202A289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BAA8D297-64D5-148E-38E3-52949D8081C8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30">
            <a:extLst>
              <a:ext uri="{FF2B5EF4-FFF2-40B4-BE49-F238E27FC236}">
                <a16:creationId xmlns:a16="http://schemas.microsoft.com/office/drawing/2014/main" id="{FEEEAA50-7C99-3DA3-5937-F32CC0E55A90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E3A9DF64-BEF8-C026-56B3-6702927B1726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12" name="TextBox 29">
              <a:extLst>
                <a:ext uri="{FF2B5EF4-FFF2-40B4-BE49-F238E27FC236}">
                  <a16:creationId xmlns:a16="http://schemas.microsoft.com/office/drawing/2014/main" id="{D66BB95E-0360-BA5F-F9DA-1AC2232A3D5C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6D5C6B55-853D-258F-1D6F-B977BE5D3A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Nhóm 13">
            <a:extLst>
              <a:ext uri="{FF2B5EF4-FFF2-40B4-BE49-F238E27FC236}">
                <a16:creationId xmlns:a16="http://schemas.microsoft.com/office/drawing/2014/main" id="{9EBDCA6A-05F5-A4AE-0759-2AD834A96003}"/>
              </a:ext>
            </a:extLst>
          </p:cNvPr>
          <p:cNvGrpSpPr/>
          <p:nvPr/>
        </p:nvGrpSpPr>
        <p:grpSpPr>
          <a:xfrm>
            <a:off x="938519" y="838461"/>
            <a:ext cx="9606264" cy="4298935"/>
            <a:chOff x="938519" y="838461"/>
            <a:chExt cx="9606264" cy="4298935"/>
          </a:xfrm>
        </p:grpSpPr>
        <p:sp>
          <p:nvSpPr>
            <p:cNvPr id="15" name="Bong bóng Ý nghĩ: Hình đám mây 14">
              <a:extLst>
                <a:ext uri="{FF2B5EF4-FFF2-40B4-BE49-F238E27FC236}">
                  <a16:creationId xmlns:a16="http://schemas.microsoft.com/office/drawing/2014/main" id="{5C8E50A3-A2E5-0AC6-786E-39E1E116CA96}"/>
                </a:ext>
              </a:extLst>
            </p:cNvPr>
            <p:cNvSpPr/>
            <p:nvPr/>
          </p:nvSpPr>
          <p:spPr>
            <a:xfrm>
              <a:off x="4922351" y="838461"/>
              <a:ext cx="5622432" cy="3692685"/>
            </a:xfrm>
            <a:prstGeom prst="cloudCallout">
              <a:avLst>
                <a:gd name="adj1" fmla="val -64299"/>
                <a:gd name="adj2" fmla="val 384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 i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Vậy giá trị của hàm số là gì? </a:t>
              </a:r>
              <a:endPara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id="{2DDDC8A9-1C26-DC82-7A5F-7BFBB5246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19" y="2580939"/>
              <a:ext cx="3058533" cy="255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98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C26BE74-FDCD-1D43-3F0F-2DEA846234FE}"/>
              </a:ext>
            </a:extLst>
          </p:cNvPr>
          <p:cNvSpPr txBox="1"/>
          <p:nvPr/>
        </p:nvSpPr>
        <p:spPr>
          <a:xfrm>
            <a:off x="614677" y="464877"/>
            <a:ext cx="5203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latin typeface="Arial" panose="020B0604020202020204" pitchFamily="34" charset="0"/>
                <a:cs typeface="Arial" panose="020B0604020202020204" pitchFamily="34" charset="0"/>
              </a:rPr>
              <a:t>II. Giá trị của hàm số</a:t>
            </a:r>
            <a:endParaRPr lang="vi-VN" sz="40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934B6D7-5166-65A3-186A-276D67578AA1}"/>
                  </a:ext>
                </a:extLst>
              </p:cNvPr>
              <p:cNvSpPr txBox="1"/>
              <p:nvPr/>
            </p:nvSpPr>
            <p:spPr>
              <a:xfrm>
                <a:off x="614677" y="1963042"/>
                <a:ext cx="10948987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xác định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Giá trị tương ứng của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được gọi là giá trị của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Kí hiệu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934B6D7-5166-65A3-186A-276D6757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77" y="1963042"/>
                <a:ext cx="10948987" cy="3671583"/>
              </a:xfrm>
              <a:prstGeom prst="rect">
                <a:avLst/>
              </a:prstGeom>
              <a:blipFill>
                <a:blip r:embed="rId3"/>
                <a:stretch>
                  <a:fillRect l="-2004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089E9C7-0169-57B5-39CC-3348849F2DF3}"/>
                  </a:ext>
                </a:extLst>
              </p:cNvPr>
              <p:cNvSpPr txBox="1"/>
              <p:nvPr/>
            </p:nvSpPr>
            <p:spPr>
              <a:xfrm>
                <a:off x="1383350" y="1342832"/>
                <a:ext cx="10173650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</m:t>
                    </m:r>
                  </m:oMath>
                </a14:m>
                <a:r>
                  <a:rPr lang="fr-FR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Tính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(− 2); 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(0)?</m:t>
                    </m:r>
                  </m:oMath>
                </a14:m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089E9C7-0169-57B5-39CC-3348849F2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350" y="1342832"/>
                <a:ext cx="10173650" cy="901593"/>
              </a:xfrm>
              <a:prstGeom prst="rect">
                <a:avLst/>
              </a:prstGeom>
              <a:blipFill>
                <a:blip r:embed="rId5"/>
                <a:stretch>
                  <a:fillRect l="-215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66C60C4-7A7E-70F8-597C-BD94FB4B78B4}"/>
              </a:ext>
            </a:extLst>
          </p:cNvPr>
          <p:cNvSpPr txBox="1"/>
          <p:nvPr/>
        </p:nvSpPr>
        <p:spPr>
          <a:xfrm>
            <a:off x="4602693" y="78238"/>
            <a:ext cx="6293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CẶP ĐÔI </a:t>
            </a:r>
            <a:endParaRPr lang="en-US" sz="2800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33">
                <a:extLst>
                  <a:ext uri="{FF2B5EF4-FFF2-40B4-BE49-F238E27FC236}">
                    <a16:creationId xmlns:a16="http://schemas.microsoft.com/office/drawing/2014/main" id="{B74D41EF-6C5E-F43E-16DC-31ABFDF1EDF5}"/>
                  </a:ext>
                </a:extLst>
              </p:cNvPr>
              <p:cNvSpPr txBox="1"/>
              <p:nvPr/>
            </p:nvSpPr>
            <p:spPr>
              <a:xfrm>
                <a:off x="3607507" y="4191316"/>
                <a:ext cx="6904949" cy="125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	</m:t>
                      </m:r>
                      <m:r>
                        <m:rPr>
                          <m:nor/>
                        </m:rPr>
                        <a:rPr lang="fr-FR" sz="4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fr-FR" sz="4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(− 4) = </m:t>
                      </m:r>
                      <m:r>
                        <m:rPr>
                          <m:nor/>
                        </m:rPr>
                        <a:rPr lang="en-US" sz="4500" b="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4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− 4</m:t>
                      </m:r>
                      <m:r>
                        <m:rPr>
                          <m:nor/>
                        </m:rPr>
                        <a:rPr lang="en-US" sz="4500" b="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fr-FR" sz="4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+ 5 = 1.</m:t>
                      </m:r>
                    </m:oMath>
                  </m:oMathPara>
                </a14:m>
                <a:endParaRPr lang="fr-FR" sz="4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33">
                <a:extLst>
                  <a:ext uri="{FF2B5EF4-FFF2-40B4-BE49-F238E27FC236}">
                    <a16:creationId xmlns:a16="http://schemas.microsoft.com/office/drawing/2014/main" id="{B74D41EF-6C5E-F43E-16DC-31ABFDF1E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507" y="4191316"/>
                <a:ext cx="6904949" cy="12578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33">
                <a:extLst>
                  <a:ext uri="{FF2B5EF4-FFF2-40B4-BE49-F238E27FC236}">
                    <a16:creationId xmlns:a16="http://schemas.microsoft.com/office/drawing/2014/main" id="{C022FC50-27F5-481C-A040-CADACFB30895}"/>
                  </a:ext>
                </a:extLst>
              </p:cNvPr>
              <p:cNvSpPr txBox="1"/>
              <p:nvPr/>
            </p:nvSpPr>
            <p:spPr>
              <a:xfrm>
                <a:off x="3737650" y="5449161"/>
                <a:ext cx="6904949" cy="1131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fr-FR" sz="4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(6) = 6 + 5 = 11.</m:t>
                      </m:r>
                    </m:oMath>
                  </m:oMathPara>
                </a14:m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33">
                <a:extLst>
                  <a:ext uri="{FF2B5EF4-FFF2-40B4-BE49-F238E27FC236}">
                    <a16:creationId xmlns:a16="http://schemas.microsoft.com/office/drawing/2014/main" id="{C022FC50-27F5-481C-A040-CADACFB30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650" y="5449161"/>
                <a:ext cx="6904949" cy="11310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1E41EA6-5216-933B-2344-AC0638549B09}"/>
              </a:ext>
            </a:extLst>
          </p:cNvPr>
          <p:cNvSpPr txBox="1"/>
          <p:nvPr/>
        </p:nvSpPr>
        <p:spPr>
          <a:xfrm>
            <a:off x="3299246" y="564908"/>
            <a:ext cx="8141207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Nghiên cứu Ví dụ 4 </a:t>
            </a:r>
            <a:r>
              <a:rPr kumimoji="0" lang="fr-FR" sz="3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(SGK - T57): </a:t>
            </a:r>
          </a:p>
        </p:txBody>
      </p:sp>
      <p:sp>
        <p:nvSpPr>
          <p:cNvPr id="8" name="Hộp Văn bản 17">
            <a:extLst>
              <a:ext uri="{FF2B5EF4-FFF2-40B4-BE49-F238E27FC236}">
                <a16:creationId xmlns:a16="http://schemas.microsoft.com/office/drawing/2014/main" id="{605840F7-D6C7-09D7-5CBB-35E981D3C054}"/>
              </a:ext>
            </a:extLst>
          </p:cNvPr>
          <p:cNvSpPr txBox="1"/>
          <p:nvPr/>
        </p:nvSpPr>
        <p:spPr>
          <a:xfrm>
            <a:off x="5602154" y="2370991"/>
            <a:ext cx="9430176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5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ÁP DỤNG</a:t>
            </a:r>
            <a:endParaRPr lang="en-US" sz="35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4E6EA6-E53D-D33C-2A8A-8F4A02214E67}"/>
                  </a:ext>
                </a:extLst>
              </p:cNvPr>
              <p:cNvSpPr txBox="1"/>
              <p:nvPr/>
            </p:nvSpPr>
            <p:spPr>
              <a:xfrm>
                <a:off x="4842550" y="3238021"/>
                <a:ext cx="805634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Tính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kumimoji="0" lang="fr-FR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(− 4); </m:t>
                    </m:r>
                    <m:r>
                      <m:rPr>
                        <m:nor/>
                      </m:rPr>
                      <a:rPr kumimoji="0" lang="fr-FR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kumimoji="0" lang="fr-FR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(6)?</m:t>
                    </m:r>
                  </m:oMath>
                </a14:m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4E6EA6-E53D-D33C-2A8A-8F4A02214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550" y="3238021"/>
                <a:ext cx="8056345" cy="707886"/>
              </a:xfrm>
              <a:prstGeom prst="rect">
                <a:avLst/>
              </a:prstGeom>
              <a:blipFill>
                <a:blip r:embed="rId8"/>
                <a:stretch>
                  <a:fillRect l="-264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97EB8A4B-89DE-98AC-F3E8-E76C42C7D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4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13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8" grpId="0"/>
      <p:bldP spid="4" grpId="0"/>
      <p:bldP spid="5" grpId="0"/>
      <p:bldP spid="7" grpId="0"/>
      <p:bldP spid="3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5BED2C9-BB13-EF83-6BC4-0CFC0ADC76FE}"/>
                  </a:ext>
                </a:extLst>
              </p:cNvPr>
              <p:cNvSpPr txBox="1"/>
              <p:nvPr/>
            </p:nvSpPr>
            <p:spPr>
              <a:xfrm>
                <a:off x="444630" y="219738"/>
                <a:ext cx="9749958" cy="1929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3500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Luyện tập</a:t>
                </a:r>
                <a:r>
                  <a:rPr lang="fr-FR" sz="3500" b="1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500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2</a:t>
                </a:r>
                <a:r>
                  <a:rPr lang="fr-FR" sz="3500" b="1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(SGK</a:t>
                </a:r>
                <a:r>
                  <a:rPr lang="fr-FR" sz="35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-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T57):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− 5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Tính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(−1); 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fr-FR" sz="3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3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 b="0" i="0" smtClea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500" b="0" i="0" smtClea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?</a:t>
                </a:r>
                <a:endParaRPr lang="en-US" sz="3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5BED2C9-BB13-EF83-6BC4-0CFC0ADC7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30" y="219738"/>
                <a:ext cx="9749958" cy="1929631"/>
              </a:xfrm>
              <a:prstGeom prst="rect">
                <a:avLst/>
              </a:prstGeom>
              <a:blipFill>
                <a:blip r:embed="rId3"/>
                <a:stretch>
                  <a:fillRect l="-1876" b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22011B6-24A8-CBCD-53ED-1A5396C27D9C}"/>
              </a:ext>
            </a:extLst>
          </p:cNvPr>
          <p:cNvSpPr txBox="1"/>
          <p:nvPr/>
        </p:nvSpPr>
        <p:spPr>
          <a:xfrm>
            <a:off x="3476513" y="2096775"/>
            <a:ext cx="52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D75990E-DEB1-584E-964D-27DAEF5C718E}"/>
                  </a:ext>
                </a:extLst>
              </p:cNvPr>
              <p:cNvSpPr txBox="1"/>
              <p:nvPr/>
            </p:nvSpPr>
            <p:spPr>
              <a:xfrm>
                <a:off x="3426723" y="3171552"/>
                <a:ext cx="5489860" cy="900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− 5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+ 3</m:t>
                      </m:r>
                    </m:oMath>
                  </m:oMathPara>
                </a14:m>
                <a:endParaRPr lang="fr-FR" sz="3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D75990E-DEB1-584E-964D-27DAEF5C7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723" y="3171552"/>
                <a:ext cx="5489860" cy="900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9">
                <a:extLst>
                  <a:ext uri="{FF2B5EF4-FFF2-40B4-BE49-F238E27FC236}">
                    <a16:creationId xmlns:a16="http://schemas.microsoft.com/office/drawing/2014/main" id="{7F35CEBE-46AC-F7C7-3FBA-6F1989710BD5}"/>
                  </a:ext>
                </a:extLst>
              </p:cNvPr>
              <p:cNvSpPr txBox="1"/>
              <p:nvPr/>
            </p:nvSpPr>
            <p:spPr>
              <a:xfrm>
                <a:off x="3249470" y="4691576"/>
                <a:ext cx="5489860" cy="1907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fr-FR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3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500" i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3500" i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 − 5 . </m:t>
                      </m:r>
                      <m:f>
                        <m:fPr>
                          <m:ctrlPr>
                            <a:rPr lang="fr-FR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500" i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500" i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+ 3 = </m:t>
                      </m:r>
                      <m:f>
                        <m:fPr>
                          <m:ctrlPr>
                            <a:rPr lang="fr-FR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500" i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500" i="0" smtClean="0">
                              <a:solidFill>
                                <a:srgbClr val="0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9">
                <a:extLst>
                  <a:ext uri="{FF2B5EF4-FFF2-40B4-BE49-F238E27FC236}">
                    <a16:creationId xmlns:a16="http://schemas.microsoft.com/office/drawing/2014/main" id="{7F35CEBE-46AC-F7C7-3FBA-6F1989710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470" y="4691576"/>
                <a:ext cx="5489860" cy="19076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id="{2339C3A8-D565-0984-C3E1-B9014D5EA20B}"/>
                  </a:ext>
                </a:extLst>
              </p:cNvPr>
              <p:cNvSpPr txBox="1"/>
              <p:nvPr/>
            </p:nvSpPr>
            <p:spPr>
              <a:xfrm>
                <a:off x="3027749" y="4026406"/>
                <a:ext cx="6287807" cy="9988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	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fr-FR" sz="350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(− 1) = − 5 . (−1) + 3 = 8</m:t>
                      </m:r>
                    </m:oMath>
                  </m:oMathPara>
                </a14:m>
                <a:endParaRPr lang="fr-FR" sz="35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id="{2339C3A8-D565-0984-C3E1-B9014D5EA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749" y="4026406"/>
                <a:ext cx="6287807" cy="9988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33">
            <a:extLst>
              <a:ext uri="{FF2B5EF4-FFF2-40B4-BE49-F238E27FC236}">
                <a16:creationId xmlns:a16="http://schemas.microsoft.com/office/drawing/2014/main" id="{157286FA-0927-F11E-0F58-A2F74214BD5F}"/>
              </a:ext>
            </a:extLst>
          </p:cNvPr>
          <p:cNvSpPr txBox="1"/>
          <p:nvPr/>
        </p:nvSpPr>
        <p:spPr>
          <a:xfrm>
            <a:off x="3598306" y="2478872"/>
            <a:ext cx="2320904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/>
              <a:t>Ta có:</a:t>
            </a:r>
            <a:endParaRPr lang="fr-FR" sz="35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4F57E-7994-9265-9008-8F8BE6A18BA5}"/>
              </a:ext>
            </a:extLst>
          </p:cNvPr>
          <p:cNvSpPr txBox="1"/>
          <p:nvPr/>
        </p:nvSpPr>
        <p:spPr>
          <a:xfrm>
            <a:off x="7484928" y="177736"/>
            <a:ext cx="6293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CÁ NHÂN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89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089E9C7-0169-57B5-39CC-3348849F2DF3}"/>
                  </a:ext>
                </a:extLst>
              </p:cNvPr>
              <p:cNvSpPr txBox="1"/>
              <p:nvPr/>
            </p:nvSpPr>
            <p:spPr>
              <a:xfrm>
                <a:off x="407044" y="928433"/>
                <a:ext cx="8895414" cy="5183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800" b="1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Ví</a:t>
                </a:r>
                <a:r>
                  <a:rPr lang="fr-FR" sz="28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800" b="1" i="1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dụ</a:t>
                </a:r>
                <a:r>
                  <a:rPr lang="fr-FR" sz="2800" b="1" i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800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5 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(SGK</a:t>
                </a:r>
                <a:r>
                  <a:rPr lang="fr-FR" sz="28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-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T57):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Nhà bác học Galileo Galilei (1564 – 1642) là người đầu tiên phát hiện ra quan hệ giữa quãng đường chuyển động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và thời gian chuyển động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(giây) của một vật rơi tư do được biểu diễn gần đứng bởi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5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2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Tính quãng đường (gần đúng) mà vật đó chuyển động được sau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giây.</a:t>
                </a:r>
                <a:endPara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089E9C7-0169-57B5-39CC-3348849F2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44" y="928433"/>
                <a:ext cx="8895414" cy="5183150"/>
              </a:xfrm>
              <a:prstGeom prst="rect">
                <a:avLst/>
              </a:prstGeom>
              <a:blipFill>
                <a:blip r:embed="rId5"/>
                <a:stretch>
                  <a:fillRect l="-1439" r="-1165" b="-2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Nhà bác học Galileo Galilei">
            <a:extLst>
              <a:ext uri="{FF2B5EF4-FFF2-40B4-BE49-F238E27FC236}">
                <a16:creationId xmlns:a16="http://schemas.microsoft.com/office/drawing/2014/main" id="{E1BA4D73-F514-EBCD-38B2-3D724826F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r="22522" b="2745"/>
          <a:stretch/>
        </p:blipFill>
        <p:spPr bwMode="auto">
          <a:xfrm flipH="1">
            <a:off x="9548173" y="197371"/>
            <a:ext cx="2503483" cy="2427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9EAD4-3099-C45B-7E51-D12C9DDD5CFA}"/>
              </a:ext>
            </a:extLst>
          </p:cNvPr>
          <p:cNvSpPr txBox="1"/>
          <p:nvPr/>
        </p:nvSpPr>
        <p:spPr>
          <a:xfrm>
            <a:off x="4384851" y="197371"/>
            <a:ext cx="6115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CẶP ĐÔI 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FD88DB0B-B1CC-53FF-7212-035B0103D0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2458" y="5143500"/>
            <a:ext cx="2889542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1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15E21B-EB03-AFD5-272E-0819C871000F}"/>
              </a:ext>
            </a:extLst>
          </p:cNvPr>
          <p:cNvSpPr txBox="1"/>
          <p:nvPr/>
        </p:nvSpPr>
        <p:spPr>
          <a:xfrm>
            <a:off x="3476513" y="432915"/>
            <a:ext cx="52389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C0976F0-4086-A187-5EBB-8CB2D209E064}"/>
                  </a:ext>
                </a:extLst>
              </p:cNvPr>
              <p:cNvSpPr txBox="1"/>
              <p:nvPr/>
            </p:nvSpPr>
            <p:spPr>
              <a:xfrm>
                <a:off x="962365" y="1399465"/>
                <a:ext cx="1026727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Xét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</m:t>
                    </m:r>
                    <m:d>
                      <m:dPr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</m:d>
                    <m:r>
                      <m:rPr>
                        <m:nor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vi-VN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40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C0976F0-4086-A187-5EBB-8CB2D209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365" y="1399465"/>
                <a:ext cx="10267270" cy="707886"/>
              </a:xfrm>
              <a:prstGeom prst="rect">
                <a:avLst/>
              </a:prstGeom>
              <a:blipFill>
                <a:blip r:embed="rId3"/>
                <a:stretch>
                  <a:fillRect l="-213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3">
                <a:extLst>
                  <a:ext uri="{FF2B5EF4-FFF2-40B4-BE49-F238E27FC236}">
                    <a16:creationId xmlns:a16="http://schemas.microsoft.com/office/drawing/2014/main" id="{522A9665-93B0-9C78-100A-8A8C58FA1FD2}"/>
                  </a:ext>
                </a:extLst>
              </p:cNvPr>
              <p:cNvSpPr txBox="1"/>
              <p:nvPr/>
            </p:nvSpPr>
            <p:spPr>
              <a:xfrm>
                <a:off x="962365" y="2474893"/>
                <a:ext cx="9524052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Quãng đường mà vật đó chuyển động sau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giây là: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3">
                <a:extLst>
                  <a:ext uri="{FF2B5EF4-FFF2-40B4-BE49-F238E27FC236}">
                    <a16:creationId xmlns:a16="http://schemas.microsoft.com/office/drawing/2014/main" id="{522A9665-93B0-9C78-100A-8A8C58FA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365" y="2474893"/>
                <a:ext cx="9524052" cy="1824923"/>
              </a:xfrm>
              <a:prstGeom prst="rect">
                <a:avLst/>
              </a:prstGeom>
              <a:blipFill>
                <a:blip r:embed="rId4"/>
                <a:stretch>
                  <a:fillRect l="-230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3">
                <a:extLst>
                  <a:ext uri="{FF2B5EF4-FFF2-40B4-BE49-F238E27FC236}">
                    <a16:creationId xmlns:a16="http://schemas.microsoft.com/office/drawing/2014/main" id="{8F387BD1-9B05-B2A1-7ADE-1900A79B770B}"/>
                  </a:ext>
                </a:extLst>
              </p:cNvPr>
              <p:cNvSpPr txBox="1"/>
              <p:nvPr/>
            </p:nvSpPr>
            <p:spPr>
              <a:xfrm>
                <a:off x="1370927" y="4689169"/>
                <a:ext cx="1026727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 i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d>
                      <m:r>
                        <m:rPr>
                          <m:nor/>
                        </m:rPr>
                        <a:rPr lang="en-US" sz="40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=5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 i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20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vi-VN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 i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m</m:t>
                          </m:r>
                        </m:e>
                      </m:d>
                    </m:oMath>
                  </m:oMathPara>
                </a14:m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3">
                <a:extLst>
                  <a:ext uri="{FF2B5EF4-FFF2-40B4-BE49-F238E27FC236}">
                    <a16:creationId xmlns:a16="http://schemas.microsoft.com/office/drawing/2014/main" id="{8F387BD1-9B05-B2A1-7ADE-1900A79B7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927" y="4689169"/>
                <a:ext cx="1026727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2550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3A5F824A-C7E2-9213-D153-A58704F13B93}"/>
              </a:ext>
            </a:extLst>
          </p:cNvPr>
          <p:cNvSpPr/>
          <p:nvPr/>
        </p:nvSpPr>
        <p:spPr>
          <a:xfrm>
            <a:off x="2330907" y="1965013"/>
            <a:ext cx="7997113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4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18CD8D-4FF0-DC31-0B31-C73FBB52ADFC}"/>
              </a:ext>
            </a:extLst>
          </p:cNvPr>
          <p:cNvSpPr/>
          <p:nvPr/>
        </p:nvSpPr>
        <p:spPr>
          <a:xfrm>
            <a:off x="9331028" y="5322808"/>
            <a:ext cx="2936265" cy="1535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0D186F-7869-A63B-44C9-A53582AC9EC7}"/>
              </a:ext>
            </a:extLst>
          </p:cNvPr>
          <p:cNvSpPr/>
          <p:nvPr/>
        </p:nvSpPr>
        <p:spPr>
          <a:xfrm>
            <a:off x="-20570" y="-15466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(SGK - 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D252B0E-CD7E-CEC7-9AA4-3133C41706AA}"/>
              </a:ext>
            </a:extLst>
          </p:cNvPr>
          <p:cNvSpPr txBox="1"/>
          <p:nvPr/>
        </p:nvSpPr>
        <p:spPr>
          <a:xfrm>
            <a:off x="221203" y="926792"/>
            <a:ext cx="11970797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CDF82A-6AA4-E471-C537-FA8D3BD653D8}"/>
                  </a:ext>
                </a:extLst>
              </p:cNvPr>
              <p:cNvSpPr txBox="1"/>
              <p:nvPr/>
            </p:nvSpPr>
            <p:spPr>
              <a:xfrm>
                <a:off x="6425801" y="979902"/>
                <a:ext cx="5544996" cy="1625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b) Cho hàm số y = - 2x</a:t>
                </a:r>
                <a:r>
                  <a:rPr lang="en-US" sz="2800" baseline="30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+ 1.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(−1) ; 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(0); 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(1); 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d>
                      <m:d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CDF82A-6AA4-E471-C537-FA8D3BD65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801" y="979902"/>
                <a:ext cx="5544996" cy="1625381"/>
              </a:xfrm>
              <a:prstGeom prst="rect">
                <a:avLst/>
              </a:prstGeom>
              <a:blipFill>
                <a:blip r:embed="rId3"/>
                <a:stretch>
                  <a:fillRect l="-2198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92E0BCB-A77C-9105-B467-72FD90636385}"/>
                  </a:ext>
                </a:extLst>
              </p:cNvPr>
              <p:cNvSpPr txBox="1"/>
              <p:nvPr/>
            </p:nvSpPr>
            <p:spPr>
              <a:xfrm>
                <a:off x="92324" y="917610"/>
                <a:ext cx="6204598" cy="2460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a) Cho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+ 10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giá trị của y tương ứng với mỗi giá trị sau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− 5;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0;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92E0BCB-A77C-9105-B467-72FD90636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24" y="917610"/>
                <a:ext cx="6204598" cy="2460738"/>
              </a:xfrm>
              <a:prstGeom prst="rect">
                <a:avLst/>
              </a:prstGeom>
              <a:blipFill>
                <a:blip r:embed="rId4"/>
                <a:stretch>
                  <a:fillRect l="-1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BEF36416-9661-2CCD-1353-1986DE76DA27}"/>
              </a:ext>
            </a:extLst>
          </p:cNvPr>
          <p:cNvCxnSpPr/>
          <p:nvPr/>
        </p:nvCxnSpPr>
        <p:spPr>
          <a:xfrm>
            <a:off x="6254345" y="979902"/>
            <a:ext cx="0" cy="5783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286CA9B-1FAA-1BEE-F298-AED431464909}"/>
                  </a:ext>
                </a:extLst>
              </p:cNvPr>
              <p:cNvSpPr txBox="1"/>
              <p:nvPr/>
            </p:nvSpPr>
            <p:spPr>
              <a:xfrm>
                <a:off x="348223" y="4302155"/>
                <a:ext cx="675109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=2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−5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286CA9B-1FAA-1BEE-F298-AED431464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23" y="4302155"/>
                <a:ext cx="6751097" cy="523220"/>
              </a:xfrm>
              <a:prstGeom prst="rect">
                <a:avLst/>
              </a:prstGeom>
              <a:blipFill>
                <a:blip r:embed="rId5"/>
                <a:stretch>
                  <a:fillRect l="-36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F9B18F-F01B-DD36-3A2B-D7F2D2DE4ECA}"/>
              </a:ext>
            </a:extLst>
          </p:cNvPr>
          <p:cNvSpPr txBox="1"/>
          <p:nvPr/>
        </p:nvSpPr>
        <p:spPr>
          <a:xfrm>
            <a:off x="681797" y="3589487"/>
            <a:ext cx="52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8A07185-E72E-0CD4-23DC-A91AAFE4CD54}"/>
              </a:ext>
            </a:extLst>
          </p:cNvPr>
          <p:cNvSpPr txBox="1"/>
          <p:nvPr/>
        </p:nvSpPr>
        <p:spPr>
          <a:xfrm>
            <a:off x="6552821" y="2772071"/>
            <a:ext cx="52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06C4ED4-B417-E19C-5810-C3367FB27593}"/>
                  </a:ext>
                </a:extLst>
              </p:cNvPr>
              <p:cNvSpPr txBox="1"/>
              <p:nvPr/>
            </p:nvSpPr>
            <p:spPr>
              <a:xfrm>
                <a:off x="6876122" y="5075906"/>
                <a:ext cx="54898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800" i="0">
                        <a:latin typeface="Cambria Math" panose="02040503050406030204" pitchFamily="18" charset="0"/>
                      </a:rPr>
                      <m:t>=−2.</m:t>
                    </m:r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0">
                        <a:latin typeface="Cambria Math" panose="02040503050406030204" pitchFamily="18" charset="0"/>
                      </a:rPr>
                      <m:t>+1=−1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06C4ED4-B417-E19C-5810-C3367FB27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122" y="5075906"/>
                <a:ext cx="5489860" cy="523220"/>
              </a:xfrm>
              <a:prstGeom prst="rect">
                <a:avLst/>
              </a:prstGeom>
              <a:blipFill>
                <a:blip r:embed="rId6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D15AA36-F68C-EE3D-711C-F5632B2D7DCE}"/>
              </a:ext>
            </a:extLst>
          </p:cNvPr>
          <p:cNvSpPr txBox="1"/>
          <p:nvPr/>
        </p:nvSpPr>
        <p:spPr>
          <a:xfrm>
            <a:off x="7990766" y="99777"/>
            <a:ext cx="6293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CÁ NHÂN</a:t>
            </a:r>
            <a:endParaRPr lang="en-US" sz="2800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5">
                <a:extLst>
                  <a:ext uri="{FF2B5EF4-FFF2-40B4-BE49-F238E27FC236}">
                    <a16:creationId xmlns:a16="http://schemas.microsoft.com/office/drawing/2014/main" id="{30B16585-85BE-16C0-9A66-F60A0CD635BD}"/>
                  </a:ext>
                </a:extLst>
              </p:cNvPr>
              <p:cNvSpPr txBox="1"/>
              <p:nvPr/>
            </p:nvSpPr>
            <p:spPr>
              <a:xfrm>
                <a:off x="425780" y="5111815"/>
                <a:ext cx="675109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thì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5">
                <a:extLst>
                  <a:ext uri="{FF2B5EF4-FFF2-40B4-BE49-F238E27FC236}">
                    <a16:creationId xmlns:a16="http://schemas.microsoft.com/office/drawing/2014/main" id="{30B16585-85BE-16C0-9A66-F60A0CD63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80" y="5111815"/>
                <a:ext cx="6751097" cy="523220"/>
              </a:xfrm>
              <a:prstGeom prst="rect">
                <a:avLst/>
              </a:prstGeom>
              <a:blipFill>
                <a:blip r:embed="rId7"/>
                <a:stretch>
                  <a:fillRect l="-1897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F689FCB2-CDD7-2DCC-4C00-7A58F82250B8}"/>
                  </a:ext>
                </a:extLst>
              </p:cNvPr>
              <p:cNvSpPr txBox="1"/>
              <p:nvPr/>
            </p:nvSpPr>
            <p:spPr>
              <a:xfrm>
                <a:off x="425780" y="5787235"/>
                <a:ext cx="6751097" cy="803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 thì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10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F689FCB2-CDD7-2DCC-4C00-7A58F8225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80" y="5787235"/>
                <a:ext cx="6751097" cy="803874"/>
              </a:xfrm>
              <a:prstGeom prst="rect">
                <a:avLst/>
              </a:prstGeom>
              <a:blipFill>
                <a:blip r:embed="rId8"/>
                <a:stretch>
                  <a:fillRect l="-1897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id="{1B6E9F6E-FC36-F0F2-F9FF-9034B1317D99}"/>
                  </a:ext>
                </a:extLst>
              </p:cNvPr>
              <p:cNvSpPr txBox="1"/>
              <p:nvPr/>
            </p:nvSpPr>
            <p:spPr>
              <a:xfrm>
                <a:off x="6616365" y="3498508"/>
                <a:ext cx="54898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i="0">
                        <a:latin typeface="Cambria Math" panose="02040503050406030204" pitchFamily="18" charset="0"/>
                      </a:rPr>
                      <m:t>=−2.</m:t>
                    </m:r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0">
                        <a:latin typeface="Cambria Math" panose="02040503050406030204" pitchFamily="18" charset="0"/>
                      </a:rPr>
                      <m:t>+1=−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id="{1B6E9F6E-FC36-F0F2-F9FF-9034B1317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365" y="3498508"/>
                <a:ext cx="5489860" cy="523220"/>
              </a:xfrm>
              <a:prstGeom prst="rect">
                <a:avLst/>
              </a:prstGeom>
              <a:blipFill>
                <a:blip r:embed="rId9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9">
                <a:extLst>
                  <a:ext uri="{FF2B5EF4-FFF2-40B4-BE49-F238E27FC236}">
                    <a16:creationId xmlns:a16="http://schemas.microsoft.com/office/drawing/2014/main" id="{EBE809E5-8401-AD75-BDED-ED5959E6C2B4}"/>
                  </a:ext>
                </a:extLst>
              </p:cNvPr>
              <p:cNvSpPr txBox="1"/>
              <p:nvPr/>
            </p:nvSpPr>
            <p:spPr>
              <a:xfrm>
                <a:off x="6860558" y="4260013"/>
                <a:ext cx="54898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800" i="0">
                        <a:latin typeface="Cambria Math" panose="02040503050406030204" pitchFamily="18" charset="0"/>
                      </a:rPr>
                      <m:t>=−2.</m:t>
                    </m:r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0">
                        <a:latin typeface="Cambria Math" panose="02040503050406030204" pitchFamily="18" charset="0"/>
                      </a:rPr>
                      <m:t>+1=1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9">
                <a:extLst>
                  <a:ext uri="{FF2B5EF4-FFF2-40B4-BE49-F238E27FC236}">
                    <a16:creationId xmlns:a16="http://schemas.microsoft.com/office/drawing/2014/main" id="{EBE809E5-8401-AD75-BDED-ED5959E6C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558" y="4260013"/>
                <a:ext cx="5489860" cy="523220"/>
              </a:xfrm>
              <a:prstGeom prst="rect">
                <a:avLst/>
              </a:prstGeom>
              <a:blipFill>
                <a:blip r:embed="rId10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1AB354A1-12AD-9EDD-A5D7-C240B5ED5139}"/>
                  </a:ext>
                </a:extLst>
              </p:cNvPr>
              <p:cNvSpPr txBox="1"/>
              <p:nvPr/>
            </p:nvSpPr>
            <p:spPr>
              <a:xfrm>
                <a:off x="6813125" y="5852822"/>
                <a:ext cx="5489860" cy="822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800" i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vi-V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vi-VN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0">
                        <a:latin typeface="Cambria Math" panose="02040503050406030204" pitchFamily="18" charset="0"/>
                      </a:rPr>
                      <m:t>+1=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1AB354A1-12AD-9EDD-A5D7-C240B5ED5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125" y="5852822"/>
                <a:ext cx="5489860" cy="822276"/>
              </a:xfrm>
              <a:prstGeom prst="rect">
                <a:avLst/>
              </a:prstGeom>
              <a:blipFill>
                <a:blip r:embed="rId11"/>
                <a:stretch>
                  <a:fillRect b="-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BEDA1EBE-37BB-AC2A-FA46-DD6AAB6EBAB5}"/>
              </a:ext>
            </a:extLst>
          </p:cNvPr>
          <p:cNvSpPr/>
          <p:nvPr/>
        </p:nvSpPr>
        <p:spPr>
          <a:xfrm rot="5400000">
            <a:off x="8721797" y="3393103"/>
            <a:ext cx="6135634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6" grpId="0"/>
      <p:bldP spid="7" grpId="0"/>
      <p:bldP spid="8" grpId="0"/>
      <p:bldP spid="10" grpId="0"/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0D186F-7869-A63B-44C9-A53582AC9EC7}"/>
              </a:ext>
            </a:extLst>
          </p:cNvPr>
          <p:cNvSpPr/>
          <p:nvPr/>
        </p:nvSpPr>
        <p:spPr>
          <a:xfrm>
            <a:off x="-21876" y="-47846"/>
            <a:ext cx="4587017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bổ sung 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6930" y="3292517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Bảng 3">
                <a:extLst>
                  <a:ext uri="{FF2B5EF4-FFF2-40B4-BE49-F238E27FC236}">
                    <a16:creationId xmlns:a16="http://schemas.microsoft.com/office/drawing/2014/main" id="{CDF5730A-0EA5-5A16-E52F-F40E01C7B8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3731121"/>
                  </p:ext>
                </p:extLst>
              </p:nvPr>
            </p:nvGraphicFramePr>
            <p:xfrm>
              <a:off x="703760" y="2989679"/>
              <a:ext cx="10422534" cy="22546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70428">
                      <a:extLst>
                        <a:ext uri="{9D8B030D-6E8A-4147-A177-3AD203B41FA5}">
                          <a16:colId xmlns:a16="http://schemas.microsoft.com/office/drawing/2014/main" val="2561386766"/>
                        </a:ext>
                      </a:extLst>
                    </a:gridCol>
                    <a:gridCol w="985215">
                      <a:extLst>
                        <a:ext uri="{9D8B030D-6E8A-4147-A177-3AD203B41FA5}">
                          <a16:colId xmlns:a16="http://schemas.microsoft.com/office/drawing/2014/main" val="1088121429"/>
                        </a:ext>
                      </a:extLst>
                    </a:gridCol>
                    <a:gridCol w="985215">
                      <a:extLst>
                        <a:ext uri="{9D8B030D-6E8A-4147-A177-3AD203B41FA5}">
                          <a16:colId xmlns:a16="http://schemas.microsoft.com/office/drawing/2014/main" val="2087527562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721227873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2236049146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964825505"/>
                        </a:ext>
                      </a:extLst>
                    </a:gridCol>
                    <a:gridCol w="1503748">
                      <a:extLst>
                        <a:ext uri="{9D8B030D-6E8A-4147-A177-3AD203B41FA5}">
                          <a16:colId xmlns:a16="http://schemas.microsoft.com/office/drawing/2014/main" val="3195456616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206710992"/>
                        </a:ext>
                      </a:extLst>
                    </a:gridCol>
                  </a:tblGrid>
                  <a:tr h="107830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vi-VN" sz="2800" i="1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4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25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49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81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169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    36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766293"/>
                      </a:ext>
                    </a:extLst>
                  </a:tr>
                  <a:tr h="11763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f</m:t>
                                </m:r>
                                <m:d>
                                  <m:dPr>
                                    <m:ctrlPr>
                                      <a:rPr lang="vi-VN" sz="2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800" i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x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vi-VN" sz="2800" i="1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1003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Bảng 3">
                <a:extLst>
                  <a:ext uri="{FF2B5EF4-FFF2-40B4-BE49-F238E27FC236}">
                    <a16:creationId xmlns:a16="http://schemas.microsoft.com/office/drawing/2014/main" id="{CDF5730A-0EA5-5A16-E52F-F40E01C7B8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3731121"/>
                  </p:ext>
                </p:extLst>
              </p:nvPr>
            </p:nvGraphicFramePr>
            <p:xfrm>
              <a:off x="703760" y="2989679"/>
              <a:ext cx="10422534" cy="22546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70428">
                      <a:extLst>
                        <a:ext uri="{9D8B030D-6E8A-4147-A177-3AD203B41FA5}">
                          <a16:colId xmlns:a16="http://schemas.microsoft.com/office/drawing/2014/main" val="2561386766"/>
                        </a:ext>
                      </a:extLst>
                    </a:gridCol>
                    <a:gridCol w="985215">
                      <a:extLst>
                        <a:ext uri="{9D8B030D-6E8A-4147-A177-3AD203B41FA5}">
                          <a16:colId xmlns:a16="http://schemas.microsoft.com/office/drawing/2014/main" val="1088121429"/>
                        </a:ext>
                      </a:extLst>
                    </a:gridCol>
                    <a:gridCol w="985215">
                      <a:extLst>
                        <a:ext uri="{9D8B030D-6E8A-4147-A177-3AD203B41FA5}">
                          <a16:colId xmlns:a16="http://schemas.microsoft.com/office/drawing/2014/main" val="2087527562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721227873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2236049146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964825505"/>
                        </a:ext>
                      </a:extLst>
                    </a:gridCol>
                    <a:gridCol w="1503748">
                      <a:extLst>
                        <a:ext uri="{9D8B030D-6E8A-4147-A177-3AD203B41FA5}">
                          <a16:colId xmlns:a16="http://schemas.microsoft.com/office/drawing/2014/main" val="3195456616"/>
                        </a:ext>
                      </a:extLst>
                    </a:gridCol>
                    <a:gridCol w="1244482">
                      <a:extLst>
                        <a:ext uri="{9D8B030D-6E8A-4147-A177-3AD203B41FA5}">
                          <a16:colId xmlns:a16="http://schemas.microsoft.com/office/drawing/2014/main" val="206710992"/>
                        </a:ext>
                      </a:extLst>
                    </a:gridCol>
                  </a:tblGrid>
                  <a:tr h="10783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10" t="-565" r="-430341" b="-1107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4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25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49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81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169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800">
                              <a:solidFill>
                                <a:schemeClr val="tx1"/>
                              </a:solidFill>
                              <a:effectLst/>
                            </a:rPr>
                            <a:t>    36</a:t>
                          </a: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766293"/>
                      </a:ext>
                    </a:extLst>
                  </a:tr>
                  <a:tr h="11763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10" t="-91753" r="-430341" b="-10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5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endParaRPr lang="vi-VN" sz="280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41003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44431020-E4AF-3A2B-C243-5720173E6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619" y="936930"/>
                <a:ext cx="8771953" cy="16346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3429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35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vi-VN" sz="3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m:rPr>
                        <m:nor/>
                      </m:rPr>
                      <a:rPr kumimoji="0" lang="en-US" altLang="vi-VN" sz="3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kumimoji="0" lang="en-US" altLang="vi-VN" sz="3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altLang="vi-VN" sz="3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ad>
                      <m:radPr>
                        <m:degHide m:val="on"/>
                        <m:ctrlPr>
                          <a:rPr kumimoji="0" lang="en-US" altLang="vi-VN" sz="35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altLang="vi-VN" sz="35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</m:rad>
                  </m:oMath>
                </a14:m>
                <a:r>
                  <a:rPr kumimoji="0" lang="en-US" altLang="vi-VN" sz="35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lvl="0" indent="34290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vi-VN" sz="35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số thích hợp cho       trong bảng sau:</a:t>
                </a:r>
                <a:endParaRPr kumimoji="0" lang="vi-VN" altLang="vi-VN" sz="3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44431020-E4AF-3A2B-C243-5720173E6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619" y="936930"/>
                <a:ext cx="8771953" cy="1634615"/>
              </a:xfrm>
              <a:prstGeom prst="rect">
                <a:avLst/>
              </a:prstGeom>
              <a:blipFill>
                <a:blip r:embed="rId6"/>
                <a:stretch>
                  <a:fillRect r="-1112" b="-130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5373C57-31E8-D126-D819-7E2BF5266B93}"/>
              </a:ext>
            </a:extLst>
          </p:cNvPr>
          <p:cNvSpPr/>
          <p:nvPr/>
        </p:nvSpPr>
        <p:spPr>
          <a:xfrm>
            <a:off x="5255210" y="1857951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C459FD-4B06-0E4E-7D74-691695AC9A6F}"/>
              </a:ext>
            </a:extLst>
          </p:cNvPr>
          <p:cNvSpPr/>
          <p:nvPr/>
        </p:nvSpPr>
        <p:spPr>
          <a:xfrm>
            <a:off x="2861248" y="4329860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CDE55-7816-FBD1-83E5-B288E4890743}"/>
              </a:ext>
            </a:extLst>
          </p:cNvPr>
          <p:cNvSpPr/>
          <p:nvPr/>
        </p:nvSpPr>
        <p:spPr>
          <a:xfrm>
            <a:off x="3833679" y="4329860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7D60F4-CCBF-A599-7C4C-19C091485214}"/>
              </a:ext>
            </a:extLst>
          </p:cNvPr>
          <p:cNvSpPr/>
          <p:nvPr/>
        </p:nvSpPr>
        <p:spPr>
          <a:xfrm>
            <a:off x="4943917" y="4329860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9C01-389E-8852-7DA1-4875E8CCFF5E}"/>
              </a:ext>
            </a:extLst>
          </p:cNvPr>
          <p:cNvSpPr/>
          <p:nvPr/>
        </p:nvSpPr>
        <p:spPr>
          <a:xfrm>
            <a:off x="6221949" y="4329860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8C5239-E75E-A72C-0CA0-914F5E18A566}"/>
              </a:ext>
            </a:extLst>
          </p:cNvPr>
          <p:cNvSpPr/>
          <p:nvPr/>
        </p:nvSpPr>
        <p:spPr>
          <a:xfrm>
            <a:off x="7431788" y="4329860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F77AD9-FA0D-94E1-5454-338E11AC3E16}"/>
              </a:ext>
            </a:extLst>
          </p:cNvPr>
          <p:cNvSpPr/>
          <p:nvPr/>
        </p:nvSpPr>
        <p:spPr>
          <a:xfrm>
            <a:off x="8772951" y="4329860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8E46FA-295B-D024-740E-4A1F5A57C127}"/>
              </a:ext>
            </a:extLst>
          </p:cNvPr>
          <p:cNvSpPr/>
          <p:nvPr/>
        </p:nvSpPr>
        <p:spPr>
          <a:xfrm>
            <a:off x="10208467" y="4329860"/>
            <a:ext cx="611202" cy="568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0DFD08-9AFA-558E-5076-C498380E0A62}"/>
              </a:ext>
            </a:extLst>
          </p:cNvPr>
          <p:cNvSpPr txBox="1"/>
          <p:nvPr/>
        </p:nvSpPr>
        <p:spPr>
          <a:xfrm>
            <a:off x="2966633" y="431084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413814B-F3D3-BF80-637C-4DEB8654E066}"/>
              </a:ext>
            </a:extLst>
          </p:cNvPr>
          <p:cNvSpPr txBox="1"/>
          <p:nvPr/>
        </p:nvSpPr>
        <p:spPr>
          <a:xfrm>
            <a:off x="3949660" y="431084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AEC3C8-0ABD-A826-D06E-921CFD775982}"/>
              </a:ext>
            </a:extLst>
          </p:cNvPr>
          <p:cNvSpPr txBox="1"/>
          <p:nvPr/>
        </p:nvSpPr>
        <p:spPr>
          <a:xfrm>
            <a:off x="5052942" y="4326662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5  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BACB9FB-9069-5FF8-56D8-808880936679}"/>
              </a:ext>
            </a:extLst>
          </p:cNvPr>
          <p:cNvSpPr txBox="1"/>
          <p:nvPr/>
        </p:nvSpPr>
        <p:spPr>
          <a:xfrm>
            <a:off x="6361305" y="4286491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7  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2B2F8DD-179F-38A6-BE8F-13692FF99242}"/>
              </a:ext>
            </a:extLst>
          </p:cNvPr>
          <p:cNvSpPr txBox="1"/>
          <p:nvPr/>
        </p:nvSpPr>
        <p:spPr>
          <a:xfrm>
            <a:off x="7529551" y="4278024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9  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1BD0BA1-969C-D372-5797-6D3D5FC35303}"/>
              </a:ext>
            </a:extLst>
          </p:cNvPr>
          <p:cNvSpPr txBox="1"/>
          <p:nvPr/>
        </p:nvSpPr>
        <p:spPr>
          <a:xfrm>
            <a:off x="8794063" y="4297479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1537432-EA72-E3CF-D0D6-D48923FAB898}"/>
              </a:ext>
            </a:extLst>
          </p:cNvPr>
          <p:cNvSpPr txBox="1"/>
          <p:nvPr/>
        </p:nvSpPr>
        <p:spPr>
          <a:xfrm>
            <a:off x="10208467" y="4260055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Đồng hồ đếm ngược 3 phút - 3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916C1462-E164-69C4-0D97-5AE9A44D0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667375"/>
            <a:ext cx="2116667" cy="11906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F28D63-7EB4-16AF-DC72-428B2896ED71}"/>
              </a:ext>
            </a:extLst>
          </p:cNvPr>
          <p:cNvSpPr txBox="1"/>
          <p:nvPr/>
        </p:nvSpPr>
        <p:spPr>
          <a:xfrm>
            <a:off x="7626861" y="164032"/>
            <a:ext cx="6115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NHÓM NHỎ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2" name="Rectangle: Rounded Corners 15">
            <a:extLst>
              <a:ext uri="{FF2B5EF4-FFF2-40B4-BE49-F238E27FC236}">
                <a16:creationId xmlns:a16="http://schemas.microsoft.com/office/drawing/2014/main" id="{DAC47AD0-5C15-8571-9DC6-DFEDA6B68FA0}"/>
              </a:ext>
            </a:extLst>
          </p:cNvPr>
          <p:cNvSpPr/>
          <p:nvPr/>
        </p:nvSpPr>
        <p:spPr>
          <a:xfrm rot="5400000">
            <a:off x="8365443" y="3036749"/>
            <a:ext cx="6848343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00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1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6" grpId="0"/>
      <p:bldP spid="7" grpId="0"/>
      <p:bldP spid="8" grpId="0"/>
      <p:bldP spid="10" grpId="0"/>
      <p:bldP spid="11" grpId="0"/>
      <p:bldP spid="12" grpId="0"/>
      <p:bldP spid="13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908010" y="2406742"/>
            <a:ext cx="10084266" cy="1436427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623838" y="-269490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1888177" y="2617123"/>
            <a:ext cx="969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60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378381"/>
            <a:ext cx="35738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54AA83-9B23-301B-5BAA-3A38F004341D}"/>
              </a:ext>
            </a:extLst>
          </p:cNvPr>
          <p:cNvSpPr/>
          <p:nvPr/>
        </p:nvSpPr>
        <p:spPr>
          <a:xfrm>
            <a:off x="908010" y="2406742"/>
            <a:ext cx="10084266" cy="1436427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  <p:sp>
        <p:nvSpPr>
          <p:cNvPr id="5" name="!!1">
            <a:extLst>
              <a:ext uri="{FF2B5EF4-FFF2-40B4-BE49-F238E27FC236}">
                <a16:creationId xmlns:a16="http://schemas.microsoft.com/office/drawing/2014/main" id="{12161500-35D0-9E37-76F2-9DD7E7A6F316}"/>
              </a:ext>
            </a:extLst>
          </p:cNvPr>
          <p:cNvSpPr txBox="1"/>
          <p:nvPr/>
        </p:nvSpPr>
        <p:spPr>
          <a:xfrm>
            <a:off x="1888177" y="2617123"/>
            <a:ext cx="969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VẬN DỤNG</a:t>
            </a:r>
            <a:endParaRPr lang="en-US" sz="60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1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4C5CA74-4ED8-2F44-EEC3-3F456BAB0269}"/>
              </a:ext>
            </a:extLst>
          </p:cNvPr>
          <p:cNvSpPr/>
          <p:nvPr/>
        </p:nvSpPr>
        <p:spPr>
          <a:xfrm>
            <a:off x="0" y="-63557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0DEF69FD-53F9-3C17-4AFB-E0879CB64C40}"/>
                  </a:ext>
                </a:extLst>
              </p:cNvPr>
              <p:cNvSpPr txBox="1"/>
              <p:nvPr/>
            </p:nvSpPr>
            <p:spPr>
              <a:xfrm>
                <a:off x="400659" y="866977"/>
                <a:ext cx="10513775" cy="5647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Một thanh kim loại đồng chất có khối lượng riêng là </a:t>
                </a:r>
                <a:r>
                  <a:rPr lang="en-US" sz="3500" i="0">
                    <a:latin typeface="Arial" panose="020B0604020202020204" pitchFamily="34" charset="0"/>
                    <a:cs typeface="Arial" panose="020B0604020202020204" pitchFamily="34" charset="0"/>
                  </a:rPr>
                  <a:t>7,8</a:t>
                </a: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 g/cm</a:t>
                </a:r>
                <a:r>
                  <a:rPr lang="en-US" sz="3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Viết công thức tính khối lượng </a:t>
                </a:r>
                <a:r>
                  <a:rPr lang="en-US" sz="3500" i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(g) theo thể tích </a:t>
                </a:r>
                <a:r>
                  <a:rPr lang="en-US" sz="3500" i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(cm</a:t>
                </a:r>
                <a:r>
                  <a:rPr lang="en-US" sz="3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). Hỏi m có phải là hàm số của V hay không? Vì sao? 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Tính khối lượng của thanh kim loạt đó khi biết thể tích của thanh kim loại đó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 1 000 </m:t>
                    </m:r>
                  </m:oMath>
                </a14:m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r>
                  <a:rPr lang="en-US" sz="3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5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0DEF69FD-53F9-3C17-4AFB-E0879CB64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59" y="866977"/>
                <a:ext cx="10513775" cy="5647893"/>
              </a:xfrm>
              <a:prstGeom prst="rect">
                <a:avLst/>
              </a:prstGeom>
              <a:blipFill>
                <a:blip r:embed="rId4"/>
                <a:stretch>
                  <a:fillRect l="-1740" r="-2436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4">
            <a:extLst>
              <a:ext uri="{FF2B5EF4-FFF2-40B4-BE49-F238E27FC236}">
                <a16:creationId xmlns:a16="http://schemas.microsoft.com/office/drawing/2014/main" id="{0D2E509E-CD29-3CE5-6DB1-C4BDE411A8BE}"/>
              </a:ext>
            </a:extLst>
          </p:cNvPr>
          <p:cNvSpPr/>
          <p:nvPr/>
        </p:nvSpPr>
        <p:spPr>
          <a:xfrm rot="5400000">
            <a:off x="8925874" y="2334983"/>
            <a:ext cx="5730932" cy="933855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E5FE9-801E-0B33-DC04-3C2DD83BE72C}"/>
              </a:ext>
            </a:extLst>
          </p:cNvPr>
          <p:cNvSpPr txBox="1"/>
          <p:nvPr/>
        </p:nvSpPr>
        <p:spPr>
          <a:xfrm>
            <a:off x="6641668" y="151055"/>
            <a:ext cx="6115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CẶP ĐÔI 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Đồng hồ đếm ngược 3 phút - 3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367DD7D2-6C8E-0B63-ABE3-F99F5A037C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5326" y="5667375"/>
            <a:ext cx="2116667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1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/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4C5CA74-4ED8-2F44-EEC3-3F456BAB0269}"/>
              </a:ext>
            </a:extLst>
          </p:cNvPr>
          <p:cNvSpPr/>
          <p:nvPr/>
        </p:nvSpPr>
        <p:spPr>
          <a:xfrm>
            <a:off x="0" y="-63557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B3526C-057E-05A8-A330-EE18B8854538}"/>
              </a:ext>
            </a:extLst>
          </p:cNvPr>
          <p:cNvSpPr txBox="1"/>
          <p:nvPr/>
        </p:nvSpPr>
        <p:spPr>
          <a:xfrm>
            <a:off x="3549977" y="741411"/>
            <a:ext cx="52389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dirty="0">
              <a:latin typeface="Arial" panose="020B060402020202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43F5CC08-2955-51E8-20C8-78358C3309DF}"/>
              </a:ext>
            </a:extLst>
          </p:cNvPr>
          <p:cNvSpPr/>
          <p:nvPr/>
        </p:nvSpPr>
        <p:spPr>
          <a:xfrm>
            <a:off x="1371600" y="4171950"/>
            <a:ext cx="1928813" cy="1071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5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1D1FD8C-3ACD-549E-B4E4-3841D622E2F1}"/>
                  </a:ext>
                </a:extLst>
              </p:cNvPr>
              <p:cNvSpPr txBox="1"/>
              <p:nvPr/>
            </p:nvSpPr>
            <p:spPr>
              <a:xfrm>
                <a:off x="0" y="1381850"/>
                <a:ext cx="12816800" cy="898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Công thức tính khối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d>
                      <m:d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theo thể tích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d>
                      <m:d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500" i="0">
                                <a:solidFill>
                                  <a:schemeClr val="tx1"/>
                                </a:solidFill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3500" i="0">
                                <a:solidFill>
                                  <a:schemeClr val="tx1"/>
                                </a:solidFill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1D1FD8C-3ACD-549E-B4E4-3841D622E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81850"/>
                <a:ext cx="12816800" cy="898387"/>
              </a:xfrm>
              <a:prstGeom prst="rect">
                <a:avLst/>
              </a:prstGeom>
              <a:blipFill>
                <a:blip r:embed="rId2"/>
                <a:stretch>
                  <a:fillRect l="-1380" b="-8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0">
                <a:extLst>
                  <a:ext uri="{FF2B5EF4-FFF2-40B4-BE49-F238E27FC236}">
                    <a16:creationId xmlns:a16="http://schemas.microsoft.com/office/drawing/2014/main" id="{BE66DA61-197D-8276-E0EF-68E83A3EB3D8}"/>
                  </a:ext>
                </a:extLst>
              </p:cNvPr>
              <p:cNvSpPr txBox="1"/>
              <p:nvPr/>
            </p:nvSpPr>
            <p:spPr>
              <a:xfrm>
                <a:off x="162330" y="5160679"/>
                <a:ext cx="12029669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sSup>
                      <m:sSup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m</m:t>
                        </m:r>
                      </m:e>
                      <m:sup>
                        <m: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7,8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800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10">
                <a:extLst>
                  <a:ext uri="{FF2B5EF4-FFF2-40B4-BE49-F238E27FC236}">
                    <a16:creationId xmlns:a16="http://schemas.microsoft.com/office/drawing/2014/main" id="{BE66DA61-197D-8276-E0EF-68E83A3EB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30" y="5160679"/>
                <a:ext cx="12029669" cy="630942"/>
              </a:xfrm>
              <a:prstGeom prst="rect">
                <a:avLst/>
              </a:prstGeom>
              <a:blipFill>
                <a:blip r:embed="rId3"/>
                <a:stretch>
                  <a:fillRect l="-1521" t="-15534" b="-34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10">
                <a:extLst>
                  <a:ext uri="{FF2B5EF4-FFF2-40B4-BE49-F238E27FC236}">
                    <a16:creationId xmlns:a16="http://schemas.microsoft.com/office/drawing/2014/main" id="{525CE49C-948F-1AE4-288E-2231A55FBA68}"/>
                  </a:ext>
                </a:extLst>
              </p:cNvPr>
              <p:cNvSpPr txBox="1"/>
              <p:nvPr/>
            </p:nvSpPr>
            <p:spPr>
              <a:xfrm>
                <a:off x="456085" y="3285413"/>
                <a:ext cx="11279830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vì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chỉ xác định được duy nhất giá trị m.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10">
                <a:extLst>
                  <a:ext uri="{FF2B5EF4-FFF2-40B4-BE49-F238E27FC236}">
                    <a16:creationId xmlns:a16="http://schemas.microsoft.com/office/drawing/2014/main" id="{525CE49C-948F-1AE4-288E-2231A55FB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5" y="3285413"/>
                <a:ext cx="11279830" cy="1169551"/>
              </a:xfrm>
              <a:prstGeom prst="rect">
                <a:avLst/>
              </a:prstGeom>
              <a:blipFill>
                <a:blip r:embed="rId4"/>
                <a:stretch>
                  <a:fillRect l="-1622" t="-8333"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0">
                <a:extLst>
                  <a:ext uri="{FF2B5EF4-FFF2-40B4-BE49-F238E27FC236}">
                    <a16:creationId xmlns:a16="http://schemas.microsoft.com/office/drawing/2014/main" id="{C84954FD-27C0-FC73-0FDD-19A94F3A29A1}"/>
                  </a:ext>
                </a:extLst>
              </p:cNvPr>
              <p:cNvSpPr txBox="1"/>
              <p:nvPr/>
            </p:nvSpPr>
            <p:spPr>
              <a:xfrm>
                <a:off x="630585" y="2356870"/>
                <a:ext cx="11279830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7,8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V</m:t>
                      </m:r>
                    </m:oMath>
                  </m:oMathPara>
                </a14:m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0">
                <a:extLst>
                  <a:ext uri="{FF2B5EF4-FFF2-40B4-BE49-F238E27FC236}">
                    <a16:creationId xmlns:a16="http://schemas.microsoft.com/office/drawing/2014/main" id="{C84954FD-27C0-FC73-0FDD-19A94F3A2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85" y="2356870"/>
                <a:ext cx="11279830" cy="630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1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537210" y="1690724"/>
            <a:ext cx="11134090" cy="4063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Ghi nhớ cách tính giá trị của hàm số, vận dụng bài toán tính giá trị của hàm số để giải một số bài toán thực tế đơn giản. </a:t>
            </a:r>
            <a:endParaRPr lang="vi-VN" sz="3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Xem lại các bài tập đã làm trong tiết học.</a:t>
            </a:r>
            <a:endParaRPr lang="vi-VN" sz="3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5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Làm bài tập: 4, 5 SGK trang 58, 59 và bài 3 đến bài 5 SBT trang 51, 52.</a:t>
            </a:r>
            <a:endParaRPr lang="vi-VN" sz="3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Phong Cách Hoạt Hình Cây Dừa Hình minh họa Sẵn có - Tải xuống Hình ảnh Ngay  bây giờ - Bãi biển, Bảo tồn thiên nhiên, Các vấn đề xã hội - iStock">
            <a:extLst>
              <a:ext uri="{FF2B5EF4-FFF2-40B4-BE49-F238E27FC236}">
                <a16:creationId xmlns:a16="http://schemas.microsoft.com/office/drawing/2014/main" id="{C8D77C51-AED6-D2A1-B37E-C373A58D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88" y="-48487"/>
            <a:ext cx="2293590" cy="402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164783" y="129341"/>
                <a:ext cx="10350817" cy="6475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Dừa sáp là một loại cây đặc sản của tỉnh Trà Vinh. Giá bán một quả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đồng. Với mỗi quả dừa sáp bán ra, người nông dân thu được một số tiền tương ứng. Nếu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số dừa bán ra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tiền thu về. </a:t>
                </a:r>
                <a:endParaRPr lang="vi-VN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không? Vì sao?</a:t>
                </a:r>
                <a:endParaRPr lang="vi-VN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công thức hàm số biểu thị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28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Tính số tiền thu được khi người nông dân bán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</m:oMath>
                </a14:m>
                <a:r>
                  <a:rPr lang="nl-NL" sz="28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quả dừa sáp.</a:t>
                </a:r>
                <a:endParaRPr lang="vi-VN" sz="28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28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Nếu người nông dân thu về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2 400 000 </m:t>
                    </m:r>
                  </m:oMath>
                </a14:m>
                <a:r>
                  <a:rPr lang="en-US" sz="28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đồng. Tính số quả dừa sáp đã bán.</a:t>
                </a:r>
                <a:endParaRPr lang="vi-VN" sz="28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3" y="129341"/>
                <a:ext cx="10350817" cy="6475812"/>
              </a:xfrm>
              <a:prstGeom prst="rect">
                <a:avLst/>
              </a:prstGeom>
              <a:blipFill>
                <a:blip r:embed="rId4"/>
                <a:stretch>
                  <a:fillRect l="-1178" r="-1237" b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618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A90F94-4E95-D45C-51AD-34698EB72083}"/>
              </a:ext>
            </a:extLst>
          </p:cNvPr>
          <p:cNvSpPr/>
          <p:nvPr/>
        </p:nvSpPr>
        <p:spPr>
          <a:xfrm>
            <a:off x="9285679" y="2720558"/>
            <a:ext cx="2893621" cy="1445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9" name="Picture 11" descr="Phong Cách Hoạt Hình Cây Dừa Hình minh họa Sẵn có - Tải xuống Hình ảnh Ngay  bây giờ - Bãi biển, Bảo tồn thiên nhiên, Các vấn đề xã hội - iStock">
            <a:extLst>
              <a:ext uri="{FF2B5EF4-FFF2-40B4-BE49-F238E27FC236}">
                <a16:creationId xmlns:a16="http://schemas.microsoft.com/office/drawing/2014/main" id="{C8D77C51-AED6-D2A1-B37E-C373A58D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877" y="2656739"/>
            <a:ext cx="2293590" cy="402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35523" y="-142838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7D4F896-F3F6-278D-25B3-62AC65BF93F0}"/>
              </a:ext>
            </a:extLst>
          </p:cNvPr>
          <p:cNvSpPr txBox="1"/>
          <p:nvPr/>
        </p:nvSpPr>
        <p:spPr>
          <a:xfrm>
            <a:off x="3816800" y="91859"/>
            <a:ext cx="523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3E149B3-37D8-15E7-24D2-7EECCF6A2485}"/>
                  </a:ext>
                </a:extLst>
              </p:cNvPr>
              <p:cNvSpPr txBox="1"/>
              <p:nvPr/>
            </p:nvSpPr>
            <p:spPr>
              <a:xfrm>
                <a:off x="152083" y="645124"/>
                <a:ext cx="10929937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Số tiền thu được khi người nông dân bán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</m:oMath>
                </a14:m>
                <a:r>
                  <a:rPr lang="nl-NL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trái dừa sáp là:</a:t>
                </a:r>
                <a:endParaRPr lang="vi-VN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3E149B3-37D8-15E7-24D2-7EECCF6A2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3" y="645124"/>
                <a:ext cx="10929937" cy="1651671"/>
              </a:xfrm>
              <a:prstGeom prst="rect">
                <a:avLst/>
              </a:prstGeom>
              <a:blipFill>
                <a:blip r:embed="rId4"/>
                <a:stretch>
                  <a:fillRect l="-172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4">
                <a:extLst>
                  <a:ext uri="{FF2B5EF4-FFF2-40B4-BE49-F238E27FC236}">
                    <a16:creationId xmlns:a16="http://schemas.microsoft.com/office/drawing/2014/main" id="{7BF250A6-3422-D643-2F6D-27ADA927BB75}"/>
                  </a:ext>
                </a:extLst>
              </p:cNvPr>
              <p:cNvSpPr txBox="1"/>
              <p:nvPr/>
            </p:nvSpPr>
            <p:spPr>
              <a:xfrm>
                <a:off x="173748" y="3208392"/>
                <a:ext cx="11746168" cy="820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Nếu số tiền thu về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đồng. </a:t>
                </a:r>
                <a:endParaRPr lang="vi-VN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4">
                <a:extLst>
                  <a:ext uri="{FF2B5EF4-FFF2-40B4-BE49-F238E27FC236}">
                    <a16:creationId xmlns:a16="http://schemas.microsoft.com/office/drawing/2014/main" id="{7BF250A6-3422-D643-2F6D-27ADA927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48" y="3208392"/>
                <a:ext cx="11746168" cy="820674"/>
              </a:xfrm>
              <a:prstGeom prst="rect">
                <a:avLst/>
              </a:prstGeom>
              <a:blipFill>
                <a:blip r:embed="rId5"/>
                <a:stretch>
                  <a:fillRect l="-161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4">
                <a:extLst>
                  <a:ext uri="{FF2B5EF4-FFF2-40B4-BE49-F238E27FC236}">
                    <a16:creationId xmlns:a16="http://schemas.microsoft.com/office/drawing/2014/main" id="{C7209A65-BF2D-8402-9247-E01C8FF24048}"/>
                  </a:ext>
                </a:extLst>
              </p:cNvPr>
              <p:cNvSpPr txBox="1"/>
              <p:nvPr/>
            </p:nvSpPr>
            <p:spPr>
              <a:xfrm>
                <a:off x="2115799" y="2210271"/>
                <a:ext cx="10929937" cy="820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đồng) </a:t>
                </a:r>
                <a:endParaRPr lang="vi-VN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4">
                <a:extLst>
                  <a:ext uri="{FF2B5EF4-FFF2-40B4-BE49-F238E27FC236}">
                    <a16:creationId xmlns:a16="http://schemas.microsoft.com/office/drawing/2014/main" id="{C7209A65-BF2D-8402-9247-E01C8FF24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799" y="2210271"/>
                <a:ext cx="10929937" cy="820674"/>
              </a:xfrm>
              <a:prstGeom prst="rect">
                <a:avLst/>
              </a:prstGeom>
              <a:blipFill>
                <a:blip r:embed="rId6"/>
                <a:stretch>
                  <a:fillRect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4">
                <a:extLst>
                  <a:ext uri="{FF2B5EF4-FFF2-40B4-BE49-F238E27FC236}">
                    <a16:creationId xmlns:a16="http://schemas.microsoft.com/office/drawing/2014/main" id="{7A851420-FFC4-E2F6-01E0-0B2D73415B4D}"/>
                  </a:ext>
                </a:extLst>
              </p:cNvPr>
              <p:cNvSpPr txBox="1"/>
              <p:nvPr/>
            </p:nvSpPr>
            <p:spPr>
              <a:xfrm>
                <a:off x="152083" y="4071241"/>
                <a:ext cx="11746168" cy="820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20.</m:t>
                    </m:r>
                  </m:oMath>
                </a14:m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Hộp Văn bản 4">
                <a:extLst>
                  <a:ext uri="{FF2B5EF4-FFF2-40B4-BE49-F238E27FC236}">
                    <a16:creationId xmlns:a16="http://schemas.microsoft.com/office/drawing/2014/main" id="{7A851420-FFC4-E2F6-01E0-0B2D73415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83" y="4071241"/>
                <a:ext cx="11746168" cy="820674"/>
              </a:xfrm>
              <a:prstGeom prst="rect">
                <a:avLst/>
              </a:prstGeom>
              <a:blipFill>
                <a:blip r:embed="rId7"/>
                <a:stretch>
                  <a:fillRect l="-1609"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4">
                <a:extLst>
                  <a:ext uri="{FF2B5EF4-FFF2-40B4-BE49-F238E27FC236}">
                    <a16:creationId xmlns:a16="http://schemas.microsoft.com/office/drawing/2014/main" id="{DE4FE37B-14CA-074B-3AA3-6208A9AD283F}"/>
                  </a:ext>
                </a:extLst>
              </p:cNvPr>
              <p:cNvSpPr txBox="1"/>
              <p:nvPr/>
            </p:nvSpPr>
            <p:spPr>
              <a:xfrm>
                <a:off x="173748" y="5094443"/>
                <a:ext cx="1001528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nếu người nông dân thu về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400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đồng thì </a:t>
                </a:r>
                <a:r>
                  <a:rPr lang="nl-NL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20 </m:t>
                    </m:r>
                  </m:oMath>
                </a14:m>
                <a:r>
                  <a:rPr lang="en-US" sz="36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 dừa sáp.</a:t>
                </a:r>
                <a:endParaRPr lang="vi-VN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4">
                <a:extLst>
                  <a:ext uri="{FF2B5EF4-FFF2-40B4-BE49-F238E27FC236}">
                    <a16:creationId xmlns:a16="http://schemas.microsoft.com/office/drawing/2014/main" id="{DE4FE37B-14CA-074B-3AA3-6208A9AD2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48" y="5094443"/>
                <a:ext cx="10015281" cy="1651671"/>
              </a:xfrm>
              <a:prstGeom prst="rect">
                <a:avLst/>
              </a:prstGeom>
              <a:blipFill>
                <a:blip r:embed="rId8"/>
                <a:stretch>
                  <a:fillRect l="-1888" r="-2071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860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2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F70B13-2B81-63A9-E007-56A5E0A3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762"/>
            <a:ext cx="1581150" cy="81915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87020D-4B16-D365-1100-F9AE28AB7455}"/>
              </a:ext>
            </a:extLst>
          </p:cNvPr>
          <p:cNvSpPr txBox="1"/>
          <p:nvPr/>
        </p:nvSpPr>
        <p:spPr>
          <a:xfrm>
            <a:off x="348223" y="2549562"/>
            <a:ext cx="188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C2C24C1-5E3D-7F7E-7E4F-7C1378D0F4D1}"/>
                  </a:ext>
                </a:extLst>
              </p:cNvPr>
              <p:cNvSpPr txBox="1"/>
              <p:nvPr/>
            </p:nvSpPr>
            <p:spPr>
              <a:xfrm>
                <a:off x="348223" y="1832745"/>
                <a:ext cx="11214565" cy="369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en-US" sz="3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xe ô tô chạy với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  <a:tabLst>
                    <a:tab pos="4410075" algn="l"/>
                  </a:tabLst>
                </a:pPr>
                <a:r>
                  <a:rPr lang="en-US" sz="3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hàm số biểu thị 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mà ô tô đi được trong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2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  <a:tabLst>
                    <a:tab pos="4410075" algn="l"/>
                  </a:tabLst>
                </a:pPr>
                <a:r>
                  <a:rPr lang="en-US" sz="3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(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ô tô đi được trong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 (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);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 (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vi-VN" sz="3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C2C24C1-5E3D-7F7E-7E4F-7C1378D0F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23" y="1832745"/>
                <a:ext cx="11214565" cy="3694409"/>
              </a:xfrm>
              <a:prstGeom prst="rect">
                <a:avLst/>
              </a:prstGeom>
              <a:blipFill>
                <a:blip r:embed="rId4"/>
                <a:stretch>
                  <a:fillRect l="-1250" r="-1413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2AFBFE2-2BD8-50FE-1797-436F59D796B6}"/>
              </a:ext>
            </a:extLst>
          </p:cNvPr>
          <p:cNvSpPr txBox="1"/>
          <p:nvPr/>
        </p:nvSpPr>
        <p:spPr>
          <a:xfrm>
            <a:off x="4448976" y="228035"/>
            <a:ext cx="3835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NHÓM </a:t>
            </a:r>
            <a:endParaRPr lang="en-US" sz="2800" b="1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08C711-4208-BAB7-75B1-130290416741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798D70B-4C41-2ECF-3710-44A1932CB668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1B3E0D-DD31-23D3-8332-B48466DA2209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25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F4394-1FF0-FCA6-0E8B-580F149E5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23657" r="14890" b="8447"/>
          <a:stretch/>
        </p:blipFill>
        <p:spPr bwMode="auto">
          <a:xfrm>
            <a:off x="1930400" y="1092200"/>
            <a:ext cx="8737600" cy="525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EAEB3-C38F-84F9-2756-25C32F2B41C9}"/>
              </a:ext>
            </a:extLst>
          </p:cNvPr>
          <p:cNvSpPr txBox="1"/>
          <p:nvPr/>
        </p:nvSpPr>
        <p:spPr>
          <a:xfrm>
            <a:off x="3038124" y="151487"/>
            <a:ext cx="8150577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960"/>
              </a:spcBef>
              <a:spcAft>
                <a:spcPts val="960"/>
              </a:spcAft>
            </a:pPr>
            <a:r>
              <a:rPr lang="en-US" sz="4000" b="1" kern="100">
                <a:solidFill>
                  <a:srgbClr val="0202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KỸ THUẬT KHĂN TRẢI BÀN</a:t>
            </a:r>
            <a:endParaRPr lang="en-US" sz="4000" kern="100">
              <a:solidFill>
                <a:srgbClr val="02023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41D1A15-83C2-AFD4-8111-E473C19A4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3187" r="12323" b="8907"/>
          <a:stretch/>
        </p:blipFill>
        <p:spPr bwMode="auto">
          <a:xfrm>
            <a:off x="8232505" y="4858277"/>
            <a:ext cx="2371703" cy="16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6696D-CE9C-460A-9E15-B26A5693A758}"/>
              </a:ext>
            </a:extLst>
          </p:cNvPr>
          <p:cNvSpPr txBox="1"/>
          <p:nvPr/>
        </p:nvSpPr>
        <p:spPr>
          <a:xfrm>
            <a:off x="7275341" y="10493"/>
            <a:ext cx="45102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96D890-EE31-4F49-9C77-CA9394290DE9}"/>
              </a:ext>
            </a:extLst>
          </p:cNvPr>
          <p:cNvSpPr/>
          <p:nvPr/>
        </p:nvSpPr>
        <p:spPr>
          <a:xfrm>
            <a:off x="188152" y="151215"/>
            <a:ext cx="6766613" cy="65555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en-US" sz="3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bé trai đang ngồi học bài - PNG">
            <a:extLst>
              <a:ext uri="{FF2B5EF4-FFF2-40B4-BE49-F238E27FC236}">
                <a16:creationId xmlns:a16="http://schemas.microsoft.com/office/drawing/2014/main" id="{FAB171C2-2170-428A-A276-6179253A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137" y="784904"/>
            <a:ext cx="985860" cy="96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6409AEA-EE4D-4E58-B8E4-4007CF7203EA}"/>
              </a:ext>
            </a:extLst>
          </p:cNvPr>
          <p:cNvSpPr txBox="1"/>
          <p:nvPr/>
        </p:nvSpPr>
        <p:spPr>
          <a:xfrm>
            <a:off x="7235263" y="922197"/>
            <a:ext cx="20361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Arrow: Right 14340">
            <a:extLst>
              <a:ext uri="{FF2B5EF4-FFF2-40B4-BE49-F238E27FC236}">
                <a16:creationId xmlns:a16="http://schemas.microsoft.com/office/drawing/2014/main" id="{7BBA3614-5826-4901-83AF-99945BFEB11A}"/>
              </a:ext>
            </a:extLst>
          </p:cNvPr>
          <p:cNvSpPr/>
          <p:nvPr/>
        </p:nvSpPr>
        <p:spPr>
          <a:xfrm>
            <a:off x="8779720" y="999455"/>
            <a:ext cx="929120" cy="4644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7640F1-EE1E-40CB-9A59-1A926B86DA0D}"/>
              </a:ext>
            </a:extLst>
          </p:cNvPr>
          <p:cNvSpPr txBox="1"/>
          <p:nvPr/>
        </p:nvSpPr>
        <p:spPr>
          <a:xfrm>
            <a:off x="7229971" y="2496109"/>
            <a:ext cx="20361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7C592272-0544-4027-8AA5-3BFC4F1D745F}"/>
              </a:ext>
            </a:extLst>
          </p:cNvPr>
          <p:cNvSpPr/>
          <p:nvPr/>
        </p:nvSpPr>
        <p:spPr>
          <a:xfrm>
            <a:off x="8801199" y="2580810"/>
            <a:ext cx="929120" cy="4644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14341">
            <a:extLst>
              <a:ext uri="{FF2B5EF4-FFF2-40B4-BE49-F238E27FC236}">
                <a16:creationId xmlns:a16="http://schemas.microsoft.com/office/drawing/2014/main" id="{5FAA5995-ACF9-46EC-8C34-530439C2A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911" y="1709025"/>
            <a:ext cx="1947975" cy="1536999"/>
          </a:xfrm>
          <a:prstGeom prst="rect">
            <a:avLst/>
          </a:prstGeom>
        </p:spPr>
      </p:pic>
      <p:pic>
        <p:nvPicPr>
          <p:cNvPr id="1028" name="Picture 4" descr="Phim Hoạt Hình Lên Bảng Dạy Các Yếu Tố Giáo Dục | Công cụ đồ họa AI Tải  xuống miễn phí - Pikbest">
            <a:extLst>
              <a:ext uri="{FF2B5EF4-FFF2-40B4-BE49-F238E27FC236}">
                <a16:creationId xmlns:a16="http://schemas.microsoft.com/office/drawing/2014/main" id="{04B37503-C05D-4B7E-8F27-E4EBDD97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143" y="3327401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4345">
            <a:extLst>
              <a:ext uri="{FF2B5EF4-FFF2-40B4-BE49-F238E27FC236}">
                <a16:creationId xmlns:a16="http://schemas.microsoft.com/office/drawing/2014/main" id="{E9A84D83-5C02-4911-81D7-0C9983C0B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2251" y="3369729"/>
            <a:ext cx="851068" cy="851068"/>
          </a:xfrm>
          <a:prstGeom prst="rect">
            <a:avLst/>
          </a:prstGeom>
        </p:spPr>
      </p:pic>
      <p:sp>
        <p:nvSpPr>
          <p:cNvPr id="51" name="Arrow: Right 50">
            <a:extLst>
              <a:ext uri="{FF2B5EF4-FFF2-40B4-BE49-F238E27FC236}">
                <a16:creationId xmlns:a16="http://schemas.microsoft.com/office/drawing/2014/main" id="{12131BEB-0AAC-4E86-B840-860F7E67298D}"/>
              </a:ext>
            </a:extLst>
          </p:cNvPr>
          <p:cNvSpPr/>
          <p:nvPr/>
        </p:nvSpPr>
        <p:spPr>
          <a:xfrm>
            <a:off x="8851992" y="4054099"/>
            <a:ext cx="929120" cy="4644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FB61C20-A860-404B-BDEB-B822A51DAE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55" t="2615" r="18014" b="53176"/>
          <a:stretch/>
        </p:blipFill>
        <p:spPr>
          <a:xfrm>
            <a:off x="10392486" y="3889663"/>
            <a:ext cx="985860" cy="684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A370A-ED03-82E6-06D2-1D8EB314F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23657" r="14890" b="8447"/>
          <a:stretch/>
        </p:blipFill>
        <p:spPr bwMode="auto">
          <a:xfrm>
            <a:off x="6973842" y="803711"/>
            <a:ext cx="5266533" cy="449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047DD-6069-D233-FD11-CD6944A315CA}"/>
              </a:ext>
            </a:extLst>
          </p:cNvPr>
          <p:cNvSpPr txBox="1"/>
          <p:nvPr/>
        </p:nvSpPr>
        <p:spPr>
          <a:xfrm>
            <a:off x="696945" y="54225"/>
            <a:ext cx="5594018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có 3 phút để hoạt động cá nhân.</a:t>
            </a:r>
            <a:endParaRPr lang="en-US" sz="3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C9807-7E84-7E32-F3CF-CA12A54172B4}"/>
              </a:ext>
            </a:extLst>
          </p:cNvPr>
          <p:cNvSpPr txBox="1"/>
          <p:nvPr/>
        </p:nvSpPr>
        <p:spPr>
          <a:xfrm>
            <a:off x="694976" y="1538894"/>
            <a:ext cx="6766613" cy="2416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phút hoạt động nhóm để hoàn thành bài tập lên bảng nhóm.</a:t>
            </a:r>
            <a:endParaRPr lang="en-US" sz="3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43DA3F-CBA2-F014-A358-892978B1C6B1}"/>
              </a:ext>
            </a:extLst>
          </p:cNvPr>
          <p:cNvSpPr txBox="1"/>
          <p:nvPr/>
        </p:nvSpPr>
        <p:spPr>
          <a:xfrm>
            <a:off x="637994" y="3770439"/>
            <a:ext cx="6258099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nhóm nhanh nhất lên treo bài lên bảng.</a:t>
            </a:r>
            <a:endParaRPr lang="en-US" sz="3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B02158-2217-8387-E411-E7A242C09D0D}"/>
              </a:ext>
            </a:extLst>
          </p:cNvPr>
          <p:cNvSpPr txBox="1"/>
          <p:nvPr/>
        </p:nvSpPr>
        <p:spPr>
          <a:xfrm>
            <a:off x="637994" y="5180603"/>
            <a:ext cx="6258099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bài làm đúng, nhóm được chọn một món quà.</a:t>
            </a:r>
            <a:endParaRPr lang="en-US" sz="3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97A12-3A49-9328-2A62-FB19302C15D1}"/>
              </a:ext>
            </a:extLst>
          </p:cNvPr>
          <p:cNvSpPr txBox="1"/>
          <p:nvPr/>
        </p:nvSpPr>
        <p:spPr>
          <a:xfrm>
            <a:off x="7244884" y="3955133"/>
            <a:ext cx="20361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nhóm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5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93827E-6 L 0.11892 0.003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18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1" grpId="0" animBg="1"/>
      <p:bldP spid="40" grpId="0"/>
      <p:bldP spid="14341" grpId="0" animBg="1"/>
      <p:bldP spid="42" grpId="0"/>
      <p:bldP spid="43" grpId="0" animBg="1"/>
      <p:bldP spid="51" grpId="0" animBg="1"/>
      <p:bldP spid="7" grpId="0"/>
      <p:bldP spid="11" grpId="0"/>
      <p:bldP spid="13" grpId="0"/>
      <p:bldP spid="15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7B5442A3-B4F4-F755-D8A8-FAC39365D1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1" y="2413001"/>
            <a:ext cx="3976956" cy="2742003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76FC751-2813-1B16-9FB9-E64ECE4680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045" y="2419459"/>
            <a:ext cx="3976956" cy="2742003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E7A56B9-5330-9FB8-EC70-9342E51AA1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382" r="20120" b="2"/>
          <a:stretch/>
        </p:blipFill>
        <p:spPr>
          <a:xfrm>
            <a:off x="6681551" y="1702997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1B7A687-0C1F-9320-1A0E-2B79B2DE1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6012" r="14448" b="2"/>
          <a:stretch/>
        </p:blipFill>
        <p:spPr>
          <a:xfrm rot="10468605">
            <a:off x="-77178" y="1925104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B1420F-0C2E-46CE-A30A-A4C25D5C26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76" y="1840472"/>
            <a:ext cx="3103563" cy="310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2FEA3-73ED-E70D-3C57-B37A57B4A36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6647" y="2123857"/>
            <a:ext cx="3103563" cy="31035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A045AE03-318D-B6BF-D66F-5F8E2F383D0E}"/>
              </a:ext>
            </a:extLst>
          </p:cNvPr>
          <p:cNvSpPr/>
          <p:nvPr/>
        </p:nvSpPr>
        <p:spPr>
          <a:xfrm>
            <a:off x="9122304" y="38235"/>
            <a:ext cx="3103563" cy="1650551"/>
          </a:xfrm>
          <a:prstGeom prst="cloudCallout">
            <a:avLst>
              <a:gd name="adj1" fmla="val -12649"/>
              <a:gd name="adj2" fmla="val 768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HĐ:</a:t>
            </a:r>
          </a:p>
          <a:p>
            <a:pPr algn="ctr"/>
            <a:r>
              <a:rPr lang="en-US" sz="26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293D467-81DF-16C0-5123-455622930CCD}"/>
              </a:ext>
            </a:extLst>
          </p:cNvPr>
          <p:cNvSpPr/>
          <p:nvPr/>
        </p:nvSpPr>
        <p:spPr>
          <a:xfrm>
            <a:off x="1664516" y="-9742"/>
            <a:ext cx="2844800" cy="1650551"/>
          </a:xfrm>
          <a:prstGeom prst="cloudCallout">
            <a:avLst>
              <a:gd name="adj1" fmla="val -34473"/>
              <a:gd name="adj2" fmla="val 7275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HĐ:</a:t>
            </a:r>
          </a:p>
          <a:p>
            <a:pPr algn="ctr"/>
            <a:r>
              <a:rPr lang="en-US" sz="26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</a:p>
        </p:txBody>
      </p:sp>
    </p:spTree>
    <p:extLst>
      <p:ext uri="{BB962C8B-B14F-4D97-AF65-F5344CB8AC3E}">
        <p14:creationId xmlns:p14="http://schemas.microsoft.com/office/powerpoint/2010/main" val="34883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0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6F70B13-2B81-63A9-E007-56A5E0A3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054" y="-119666"/>
            <a:ext cx="1581150" cy="81915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87020D-4B16-D365-1100-F9AE28AB7455}"/>
              </a:ext>
            </a:extLst>
          </p:cNvPr>
          <p:cNvSpPr txBox="1"/>
          <p:nvPr/>
        </p:nvSpPr>
        <p:spPr>
          <a:xfrm>
            <a:off x="348223" y="2549562"/>
            <a:ext cx="188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C2C24C1-5E3D-7F7E-7E4F-7C1378D0F4D1}"/>
                  </a:ext>
                </a:extLst>
              </p:cNvPr>
              <p:cNvSpPr txBox="1"/>
              <p:nvPr/>
            </p:nvSpPr>
            <p:spPr>
              <a:xfrm>
                <a:off x="1008413" y="134544"/>
                <a:ext cx="11094687" cy="3323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xe ô tô chạy với tốc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  <a:tabLst>
                    <a:tab pos="4410075" algn="l"/>
                  </a:tabLst>
                </a:pPr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 hàm số biểu thị 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mà ô tô đi được trong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  <a:tabLst>
                    <a:tab pos="4410075" algn="l"/>
                  </a:tabLst>
                </a:pPr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(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28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ô tô đi được trong thời gian </a:t>
                </a: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2 (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); 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 (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8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).</m:t>
                      </m:r>
                    </m:oMath>
                  </m:oMathPara>
                </a14:m>
                <a:endParaRPr lang="vi-VN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CC2C24C1-5E3D-7F7E-7E4F-7C1378D0F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13" y="134544"/>
                <a:ext cx="11094687" cy="3323987"/>
              </a:xfrm>
              <a:prstGeom prst="rect">
                <a:avLst/>
              </a:prstGeom>
              <a:blipFill>
                <a:blip r:embed="rId4"/>
                <a:stretch>
                  <a:fillRect l="-989" r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01503B-9E29-E94C-B007-EB5BAC3E89F5}"/>
              </a:ext>
            </a:extLst>
          </p:cNvPr>
          <p:cNvSpPr txBox="1"/>
          <p:nvPr/>
        </p:nvSpPr>
        <p:spPr>
          <a:xfrm>
            <a:off x="3762310" y="2892462"/>
            <a:ext cx="523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F88CEEF-82AF-E2B9-33C0-0B3FBAD50EDE}"/>
                  </a:ext>
                </a:extLst>
              </p:cNvPr>
              <p:cNvSpPr txBox="1"/>
              <p:nvPr/>
            </p:nvSpPr>
            <p:spPr>
              <a:xfrm>
                <a:off x="1008413" y="5319703"/>
                <a:ext cx="876323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60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km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F88CEEF-82AF-E2B9-33C0-0B3FBAD5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13" y="5319703"/>
                <a:ext cx="8763232" cy="523220"/>
              </a:xfrm>
              <a:prstGeom prst="rect">
                <a:avLst/>
              </a:prstGeom>
              <a:blipFill>
                <a:blip r:embed="rId5"/>
                <a:stretch>
                  <a:fillRect l="-139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8">
                <a:extLst>
                  <a:ext uri="{FF2B5EF4-FFF2-40B4-BE49-F238E27FC236}">
                    <a16:creationId xmlns:a16="http://schemas.microsoft.com/office/drawing/2014/main" id="{1ACDF190-CDC3-1978-F1F8-086395CC6636}"/>
                  </a:ext>
                </a:extLst>
              </p:cNvPr>
              <p:cNvSpPr txBox="1"/>
              <p:nvPr/>
            </p:nvSpPr>
            <p:spPr>
              <a:xfrm>
                <a:off x="1008413" y="3688118"/>
                <a:ext cx="10929937" cy="1305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Hàm số biểu thị 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km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mà ô tô đi được trong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8">
                <a:extLst>
                  <a:ext uri="{FF2B5EF4-FFF2-40B4-BE49-F238E27FC236}">
                    <a16:creationId xmlns:a16="http://schemas.microsoft.com/office/drawing/2014/main" id="{1ACDF190-CDC3-1978-F1F8-086395CC6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13" y="3688118"/>
                <a:ext cx="10929937" cy="1305165"/>
              </a:xfrm>
              <a:prstGeom prst="rect">
                <a:avLst/>
              </a:prstGeom>
              <a:blipFill>
                <a:blip r:embed="rId6"/>
                <a:stretch>
                  <a:fillRect l="-1115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8">
                <a:extLst>
                  <a:ext uri="{FF2B5EF4-FFF2-40B4-BE49-F238E27FC236}">
                    <a16:creationId xmlns:a16="http://schemas.microsoft.com/office/drawing/2014/main" id="{56BA4A0C-3089-B608-65A7-D0ABB1C12823}"/>
                  </a:ext>
                </a:extLst>
              </p:cNvPr>
              <p:cNvSpPr txBox="1"/>
              <p:nvPr/>
            </p:nvSpPr>
            <p:spPr>
              <a:xfrm>
                <a:off x="3982754" y="4465806"/>
                <a:ext cx="235794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</m:t>
                      </m:r>
                      <m:d>
                        <m:d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t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60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</m:oMath>
                  </m:oMathPara>
                </a14:m>
                <a:endParaRPr lang="vi-VN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8">
                <a:extLst>
                  <a:ext uri="{FF2B5EF4-FFF2-40B4-BE49-F238E27FC236}">
                    <a16:creationId xmlns:a16="http://schemas.microsoft.com/office/drawing/2014/main" id="{56BA4A0C-3089-B608-65A7-D0ABB1C12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754" y="4465806"/>
                <a:ext cx="235794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15">
                <a:extLst>
                  <a:ext uri="{FF2B5EF4-FFF2-40B4-BE49-F238E27FC236}">
                    <a16:creationId xmlns:a16="http://schemas.microsoft.com/office/drawing/2014/main" id="{E07B5D30-B8DF-2B60-9D87-B128DF2C3520}"/>
                  </a:ext>
                </a:extLst>
              </p:cNvPr>
              <p:cNvSpPr txBox="1"/>
              <p:nvPr/>
            </p:nvSpPr>
            <p:spPr>
              <a:xfrm>
                <a:off x="1428405" y="6169343"/>
                <a:ext cx="71294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S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60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km</m:t>
                        </m:r>
                      </m:e>
                    </m:d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15">
                <a:extLst>
                  <a:ext uri="{FF2B5EF4-FFF2-40B4-BE49-F238E27FC236}">
                    <a16:creationId xmlns:a16="http://schemas.microsoft.com/office/drawing/2014/main" id="{E07B5D30-B8DF-2B60-9D87-B128DF2C3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405" y="6169343"/>
                <a:ext cx="7129462" cy="523220"/>
              </a:xfrm>
              <a:prstGeom prst="rect">
                <a:avLst/>
              </a:prstGeom>
              <a:blipFill>
                <a:blip r:embed="rId8"/>
                <a:stretch>
                  <a:fillRect l="-170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227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openxmlformats.org/package/2006/metadata/core-properties"/>
    <ds:schemaRef ds:uri="http://schemas.microsoft.com/office/2006/metadata/properties"/>
    <ds:schemaRef ds:uri="16c05727-aa75-4e4a-9b5f-8a80a1165891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2790</TotalTime>
  <Words>1588</Words>
  <Application>Microsoft Office PowerPoint</Application>
  <PresentationFormat>Widescreen</PresentationFormat>
  <Paragraphs>173</Paragraphs>
  <Slides>24</Slides>
  <Notes>18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HÀM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Trung Hồ Xuân</cp:lastModifiedBy>
  <cp:revision>97</cp:revision>
  <dcterms:created xsi:type="dcterms:W3CDTF">2021-06-07T13:44:30Z</dcterms:created>
  <dcterms:modified xsi:type="dcterms:W3CDTF">2023-07-26T16:41:15Z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