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40" r:id="rId7"/>
    <p:sldId id="341" r:id="rId8"/>
    <p:sldId id="1207" r:id="rId9"/>
    <p:sldId id="345" r:id="rId10"/>
    <p:sldId id="346" r:id="rId11"/>
    <p:sldId id="347" r:id="rId12"/>
    <p:sldId id="362" r:id="rId13"/>
    <p:sldId id="259" r:id="rId14"/>
    <p:sldId id="363" r:id="rId15"/>
    <p:sldId id="1219" r:id="rId16"/>
    <p:sldId id="286" r:id="rId17"/>
    <p:sldId id="1209" r:id="rId18"/>
    <p:sldId id="1210" r:id="rId19"/>
    <p:sldId id="1217" r:id="rId20"/>
    <p:sldId id="1212" r:id="rId21"/>
    <p:sldId id="1213" r:id="rId22"/>
    <p:sldId id="1218" r:id="rId23"/>
    <p:sldId id="1215" r:id="rId24"/>
    <p:sldId id="1216" r:id="rId25"/>
    <p:sldId id="279" r:id="rId26"/>
    <p:sldId id="2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519F"/>
    <a:srgbClr val="E2891E"/>
    <a:srgbClr val="000000"/>
    <a:srgbClr val="B6954A"/>
    <a:srgbClr val="416529"/>
    <a:srgbClr val="4112EE"/>
    <a:srgbClr val="3CC453"/>
    <a:srgbClr val="16EA76"/>
    <a:srgbClr val="F7093C"/>
    <a:srgbClr val="2704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806" autoAdjust="0"/>
  </p:normalViewPr>
  <p:slideViewPr>
    <p:cSldViewPr snapToGrid="0">
      <p:cViewPr>
        <p:scale>
          <a:sx n="33" d="100"/>
          <a:sy n="33" d="100"/>
        </p:scale>
        <p:origin x="1388" y="4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2F9B0E6-B9BF-4E2D-AE08-8C7EBB196A2E}" type="datetimeFigureOut">
              <a:rPr lang="en-US" smtClean="0"/>
              <a:pPr/>
              <a:t>26/07/2023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GVgiao nhiệm vụ học tập </a:t>
            </a:r>
            <a:r>
              <a:rPr lang="en-US" sz="1800" b="1">
                <a:solidFill>
                  <a:srgbClr val="0070C0"/>
                </a:solidFill>
                <a:effectLst/>
                <a:latin typeface="Arial" panose="020B0604020202020204" pitchFamily="34" charset="0"/>
                <a:ea typeface="Calibri" panose="020F0502020204030204" pitchFamily="34" charset="0"/>
              </a:rPr>
              <a:t>4</a:t>
            </a:r>
            <a:r>
              <a:rPr lang="vi-VN" sz="1800" b="1">
                <a:solidFill>
                  <a:srgbClr val="0070C0"/>
                </a:solidFill>
                <a:effectLst/>
                <a:latin typeface="Arial" panose="020B0604020202020204" pitchFamily="34" charset="0"/>
                <a:ea typeface="Calibri" panose="020F0502020204030204" pitchFamily="34" charset="0"/>
              </a:rPr>
              <a:t>:</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trình chiếu bài tập 5 (SGK trang 58).</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Yêu cầu HS hoạt động cặp đôi.</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HS thực hiện nhiệm vụ </a:t>
            </a:r>
            <a:r>
              <a:rPr lang="en-US" sz="1800" b="1">
                <a:solidFill>
                  <a:srgbClr val="0070C0"/>
                </a:solidFill>
                <a:effectLst/>
                <a:latin typeface="Arial" panose="020B0604020202020204" pitchFamily="34" charset="0"/>
                <a:ea typeface="Calibri" panose="020F0502020204030204" pitchFamily="34" charset="0"/>
              </a:rPr>
              <a:t>3</a:t>
            </a:r>
            <a:r>
              <a:rPr lang="vi-VN" sz="1800" b="1">
                <a:solidFill>
                  <a:srgbClr val="0070C0"/>
                </a:solidFill>
                <a:effectLst/>
                <a:latin typeface="Arial" panose="020B0604020202020204" pitchFamily="34" charset="0"/>
                <a:ea typeface="Calibri" panose="020F0502020204030204" pitchFamily="34" charset="0"/>
              </a:rPr>
              <a:t>: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HS hoạt động cặp đôi thực hiện bài tập 5.</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Báo cáo, thảo luận </a:t>
            </a:r>
            <a:r>
              <a:rPr lang="en-US" sz="1800" b="1">
                <a:solidFill>
                  <a:srgbClr val="0070C0"/>
                </a:solidFill>
                <a:effectLst/>
                <a:latin typeface="Arial" panose="020B0604020202020204" pitchFamily="34" charset="0"/>
                <a:ea typeface="Calibri" panose="020F0502020204030204" pitchFamily="34" charset="0"/>
              </a:rPr>
              <a:t>3</a:t>
            </a:r>
            <a:r>
              <a:rPr lang="vi-VN" sz="1800" b="1">
                <a:solidFill>
                  <a:srgbClr val="0070C0"/>
                </a:solidFill>
                <a:effectLst/>
                <a:latin typeface="Arial" panose="020B0604020202020204" pitchFamily="34" charset="0"/>
                <a:ea typeface="Calibri" panose="020F0502020204030204" pitchFamily="34" charset="0"/>
              </a:rPr>
              <a:t>: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Đại diện một cặp đôi lên trình bày bài a. Đại diện một cặp đôi lên trình bày bài b.</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cặp đôi còn lại thảo luận, nhận xét, bổ sung, góp ý và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Kết luận, nhận định </a:t>
            </a:r>
            <a:r>
              <a:rPr lang="en-US" sz="1800" b="1">
                <a:solidFill>
                  <a:srgbClr val="0070C0"/>
                </a:solidFill>
                <a:effectLst/>
                <a:latin typeface="Arial" panose="020B0604020202020204" pitchFamily="34" charset="0"/>
                <a:ea typeface="Calibri" panose="020F0502020204030204" pitchFamily="34" charset="0"/>
              </a:rPr>
              <a:t>3</a:t>
            </a:r>
            <a:r>
              <a:rPr lang="vi-VN" sz="1800" b="1">
                <a:solidFill>
                  <a:srgbClr val="0070C0"/>
                </a:solidFill>
                <a:effectLst/>
                <a:latin typeface="Arial" panose="020B0604020202020204" pitchFamily="34" charset="0"/>
                <a:ea typeface="Calibri" panose="020F0502020204030204" pitchFamily="34" charset="0"/>
              </a:rPr>
              <a:t>: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nhận xét, bổ sung, góp ý và sửa sai (nếu có). GV chốt đáp án.</a:t>
            </a:r>
            <a:endParaRPr lang="vi-VN" sz="1800">
              <a:solidFill>
                <a:srgbClr val="000000"/>
              </a:solidFill>
              <a:effectLst/>
              <a:latin typeface="Times New Roman" panose="02020603050405020304" pitchFamily="18" charset="0"/>
              <a:ea typeface="Calibri" panose="020F0502020204030204" pitchFamily="34" charset="0"/>
            </a:endParaRPr>
          </a:p>
          <a:p>
            <a:r>
              <a:rPr lang="en-US" sz="1800">
                <a:solidFill>
                  <a:srgbClr val="0070C0"/>
                </a:solidFill>
                <a:effectLst/>
                <a:latin typeface="Arial" panose="020B0604020202020204" pitchFamily="34" charset="0"/>
                <a:ea typeface="Calibri" panose="020F0502020204030204" pitchFamily="34" charset="0"/>
              </a:rPr>
              <a:t>- GV tuyên dương các cặp đôi có đáp án đúng.</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62976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pPr/>
              <a:t>18</a:t>
            </a:fld>
            <a:endParaRPr lang="en-US"/>
          </a:p>
        </p:txBody>
      </p:sp>
    </p:spTree>
    <p:extLst>
      <p:ext uri="{BB962C8B-B14F-4D97-AF65-F5344CB8AC3E}">
        <p14:creationId xmlns:p14="http://schemas.microsoft.com/office/powerpoint/2010/main" val="177252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Times New Roman" panose="02020603050405020304" pitchFamily="18" charset="0"/>
                <a:ea typeface="Calibri" panose="020F0502020204030204" pitchFamily="34" charset="0"/>
              </a:rPr>
              <a:t>- Yêu cầu học sinh hoạt động nhóm giải quyết bài tập </a:t>
            </a:r>
            <a:r>
              <a:rPr lang="en-US" sz="1800">
                <a:effectLst/>
                <a:latin typeface="Times New Roman" panose="02020603050405020304" pitchFamily="18" charset="0"/>
                <a:ea typeface="Calibri" panose="020F0502020204030204" pitchFamily="34" charset="0"/>
              </a:rPr>
              <a:t>3 </a:t>
            </a:r>
            <a:endParaRPr lang="en-US" sz="1800" dirty="0"/>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74923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indent="342265" algn="just">
              <a:spcBef>
                <a:spcPts val="720"/>
              </a:spcBef>
              <a:spcAft>
                <a:spcPts val="720"/>
              </a:spcAft>
            </a:pPr>
            <a:r>
              <a:rPr lang="en-US" sz="1800">
                <a:solidFill>
                  <a:srgbClr val="0070C0"/>
                </a:solidFill>
                <a:effectLst/>
                <a:latin typeface="Arial" panose="020B0604020202020204" pitchFamily="34" charset="0"/>
                <a:ea typeface="Times New Roman" panose="02020603050405020304" pitchFamily="18" charset="0"/>
              </a:rPr>
              <a:t>Trò chơi “Rung chuông vàng”.</a:t>
            </a:r>
            <a:r>
              <a:rPr lang="en-US" sz="1800" kern="100">
                <a:solidFill>
                  <a:srgbClr val="0070C0"/>
                </a:solidFill>
                <a:effectLst/>
                <a:latin typeface="Arial" panose="020B0604020202020204" pitchFamily="34" charset="0"/>
                <a:ea typeface="Calibri" panose="020F0502020204030204" pitchFamily="34" charset="0"/>
              </a:rPr>
              <a:t> </a:t>
            </a:r>
            <a:endParaRPr lang="vi-VN" sz="1800">
              <a:effectLst/>
              <a:latin typeface="Times New Roman" panose="02020603050405020304" pitchFamily="18" charset="0"/>
              <a:ea typeface="Times New Roman" panose="02020603050405020304" pitchFamily="18" charset="0"/>
            </a:endParaRPr>
          </a:p>
          <a:p>
            <a:pPr indent="342265" algn="just">
              <a:spcBef>
                <a:spcPts val="720"/>
              </a:spcBef>
              <a:spcAft>
                <a:spcPts val="720"/>
              </a:spcAft>
            </a:pPr>
            <a:r>
              <a:rPr lang="en-US" sz="1800" kern="100">
                <a:solidFill>
                  <a:srgbClr val="0070C0"/>
                </a:solidFill>
                <a:effectLst/>
                <a:latin typeface="Arial" panose="020B0604020202020204" pitchFamily="34" charset="0"/>
                <a:ea typeface="Calibri" panose="020F0502020204030204" pitchFamily="34" charset="0"/>
              </a:rPr>
              <a:t>Có tất cả 6 câu hỏi. Mỗi nhóm sẽ rung chuông dành quyền trả lời. Nếu nhóm trả lời sai, các nhóm khác được dành quyền trả lời. Nhóm nào đạt điểm cao nhất nhóm đó được rung chuông vàng. Mỗi bạn trong nhóm sẽ được thưởng 10 điểm.</a:t>
            </a:r>
            <a:endParaRPr lang="vi-VN" sz="1800">
              <a:effectLst/>
              <a:latin typeface="Times New Roman" panose="02020603050405020304" pitchFamily="18" charset="0"/>
              <a:ea typeface="Times New Roman" panose="02020603050405020304" pitchFamily="18" charset="0"/>
            </a:endParaRPr>
          </a:p>
          <a:p>
            <a:endParaRPr lang="vi-VN"/>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pPr/>
              <a:t>3</a:t>
            </a:fld>
            <a:endParaRPr lang="en-US"/>
          </a:p>
        </p:txBody>
      </p:sp>
    </p:spTree>
    <p:extLst>
      <p:ext uri="{BB962C8B-B14F-4D97-AF65-F5344CB8AC3E}">
        <p14:creationId xmlns:p14="http://schemas.microsoft.com/office/powerpoint/2010/main" val="109318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7B57-CD0D-4989-B6C4-B818CC76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85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371414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Nhóm nào chiến thắng thầy cô điền vào ô trống lúc đang trình chiếu luôn ạ</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A7B57-CD0D-4989-B6C4-B818CC76B4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82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GVgiao nhiệm vụ học tập </a:t>
            </a:r>
            <a:r>
              <a:rPr lang="en-US" sz="1800" b="1">
                <a:solidFill>
                  <a:srgbClr val="0070C0"/>
                </a:solidFill>
                <a:effectLst/>
                <a:latin typeface="Arial" panose="020B0604020202020204" pitchFamily="34" charset="0"/>
                <a:ea typeface="Calibri" panose="020F0502020204030204" pitchFamily="34" charset="0"/>
              </a:rPr>
              <a:t>1</a:t>
            </a:r>
            <a:r>
              <a:rPr lang="vi-VN" sz="1800" b="1">
                <a:solidFill>
                  <a:srgbClr val="0070C0"/>
                </a:solidFill>
                <a:effectLst/>
                <a:latin typeface="Arial" panose="020B0604020202020204" pitchFamily="34" charset="0"/>
                <a:ea typeface="Calibri" panose="020F0502020204030204" pitchFamily="34" charset="0"/>
              </a:rPr>
              <a:t>:</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trình chiếu bài đề bài tập 1 SBT, bài tập 2 (trang 51).</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Yêu cầu học sinh hoạt động cá nhân trả lời nhanh BT1 và BT2.</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HS thực hiện nhiệm vụ 1:</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HS quan sát đề bài và thực hiện BT1 và BT2.</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Báo cáo, thảo luận 1: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Một HS đứng dậy nêu đáp án BT1 của mình.</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học sinh còn lại theo dõi, nhận xét, góp ý và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Một HS đứng dậy nêu đáp án BT2 của mình.</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học sinh còn lại theo dõi, nhận xét, góp ý và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Kết luận, nhận định 1: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a:solidFill>
                  <a:srgbClr val="0070C0"/>
                </a:solidFill>
                <a:effectLst/>
                <a:latin typeface="Arial" panose="020B0604020202020204" pitchFamily="34" charset="0"/>
                <a:ea typeface="Calibri" panose="020F0502020204030204" pitchFamily="34" charset="0"/>
              </a:rPr>
              <a:t>- </a:t>
            </a:r>
            <a:r>
              <a:rPr lang="en-US" sz="1800">
                <a:solidFill>
                  <a:srgbClr val="0070C0"/>
                </a:solidFill>
                <a:effectLst/>
                <a:latin typeface="Arial" panose="020B0604020202020204" pitchFamily="34" charset="0"/>
                <a:ea typeface="Calibri" panose="020F0502020204030204" pitchFamily="34" charset="0"/>
              </a:rPr>
              <a:t>GV lắng nghe và chốt đáp án.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cho HS nhắc lại về định nghĩa hàm số.</a:t>
            </a:r>
            <a:endParaRPr lang="vi-VN" sz="180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417916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GVgiao nhiệm vụ học tập </a:t>
            </a:r>
            <a:r>
              <a:rPr lang="en-US" sz="1800" b="1">
                <a:solidFill>
                  <a:srgbClr val="0070C0"/>
                </a:solidFill>
                <a:effectLst/>
                <a:latin typeface="Arial" panose="020B0604020202020204" pitchFamily="34" charset="0"/>
                <a:ea typeface="Calibri" panose="020F0502020204030204" pitchFamily="34" charset="0"/>
              </a:rPr>
              <a:t>1</a:t>
            </a:r>
            <a:r>
              <a:rPr lang="vi-VN" sz="1800" b="1">
                <a:solidFill>
                  <a:srgbClr val="0070C0"/>
                </a:solidFill>
                <a:effectLst/>
                <a:latin typeface="Arial" panose="020B0604020202020204" pitchFamily="34" charset="0"/>
                <a:ea typeface="Calibri" panose="020F0502020204030204" pitchFamily="34" charset="0"/>
              </a:rPr>
              <a:t>:</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trình chiếu bài đề bài tập 1 SBT, bài tập 2 (trang 51).</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Yêu cầu học sinh hoạt động cá nhân trả lời nhanh BT1 và BT2.</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HS thực hiện nhiệm vụ 1:</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HS quan sát đề bài và thực hiện BT1 và BT2.</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Báo cáo, thảo luận 1: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Một HS đứng dậy nêu đáp án BT1 của mình.</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học sinh còn lại theo dõi, nhận xét, góp ý và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Một HS đứng dậy nêu đáp án BT2 của mình.</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học sinh còn lại theo dõi, nhận xét, góp ý và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b="1">
                <a:solidFill>
                  <a:srgbClr val="0070C0"/>
                </a:solidFill>
                <a:effectLst/>
                <a:latin typeface="Arial" panose="020B0604020202020204" pitchFamily="34" charset="0"/>
                <a:ea typeface="Calibri" panose="020F0502020204030204" pitchFamily="34" charset="0"/>
              </a:rPr>
              <a:t>* Kết luận, nhận định 1: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1800">
                <a:solidFill>
                  <a:srgbClr val="0070C0"/>
                </a:solidFill>
                <a:effectLst/>
                <a:latin typeface="Arial" panose="020B0604020202020204" pitchFamily="34" charset="0"/>
                <a:ea typeface="Calibri" panose="020F0502020204030204" pitchFamily="34" charset="0"/>
              </a:rPr>
              <a:t>- </a:t>
            </a:r>
            <a:r>
              <a:rPr lang="en-US" sz="1800">
                <a:solidFill>
                  <a:srgbClr val="0070C0"/>
                </a:solidFill>
                <a:effectLst/>
                <a:latin typeface="Arial" panose="020B0604020202020204" pitchFamily="34" charset="0"/>
                <a:ea typeface="Calibri" panose="020F0502020204030204" pitchFamily="34" charset="0"/>
              </a:rPr>
              <a:t>GV lắng nghe và chốt đáp án. </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cho HS nhắc lại về định nghĩa hàm số.</a:t>
            </a:r>
            <a:endParaRPr lang="vi-VN" sz="1800">
              <a:solidFill>
                <a:srgbClr val="000000"/>
              </a:solidFill>
              <a:effectLst/>
              <a:latin typeface="Times New Roman" panose="02020603050405020304" pitchFamily="18" charset="0"/>
              <a:ea typeface="Calibri" panose="020F050202020403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700087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GV yêu cầu HS hoạt động cặp đôi 5 phút thực hiện bài tập 4 và bài tập 5 (SBT trang 51).</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Đại diện một cặp đôi trình bày đáp án bài 4.</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cặp đôi còn lại quan sát, nhận xét, góp ý, sửa sai (nếu có).</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Đại diện một cặp đôi trình bày đáp án bài 5.</a:t>
            </a:r>
            <a:endParaRPr lang="vi-VN" sz="1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1800">
                <a:solidFill>
                  <a:srgbClr val="0070C0"/>
                </a:solidFill>
                <a:effectLst/>
                <a:latin typeface="Arial" panose="020B0604020202020204" pitchFamily="34" charset="0"/>
                <a:ea typeface="Calibri" panose="020F0502020204030204" pitchFamily="34" charset="0"/>
              </a:rPr>
              <a:t>- Các cặp đôi còn lại quan sát, nhận xét, góp ý, sửa sai (nếu có).</a:t>
            </a:r>
            <a:endParaRPr lang="vi-VN" sz="180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3409977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042984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B08E-D3E3-49F0-BBEF-B0433311CD0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B8A713F-BF7B-411E-965B-0A5748B1C79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2A438-EB53-4CB2-811C-FA064650A028}"/>
              </a:ext>
            </a:extLst>
          </p:cNvPr>
          <p:cNvSpPr>
            <a:spLocks noGrp="1"/>
          </p:cNvSpPr>
          <p:nvPr>
            <p:ph type="dt" sz="half" idx="10"/>
          </p:nvPr>
        </p:nvSpPr>
        <p:spPr/>
        <p:txBody>
          <a:bodyPr/>
          <a:lstStyle/>
          <a:p>
            <a:fld id="{B5C826A0-340A-4C37-8231-98E033F44746}" type="datetimeFigureOut">
              <a:rPr lang="en-US" smtClean="0"/>
              <a:t>26/07/2023</a:t>
            </a:fld>
            <a:endParaRPr lang="en-US"/>
          </a:p>
        </p:txBody>
      </p:sp>
      <p:sp>
        <p:nvSpPr>
          <p:cNvPr id="5" name="Footer Placeholder 4">
            <a:extLst>
              <a:ext uri="{FF2B5EF4-FFF2-40B4-BE49-F238E27FC236}">
                <a16:creationId xmlns:a16="http://schemas.microsoft.com/office/drawing/2014/main" id="{0CFAE681-0EE1-4968-80C3-5B4F42268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451AF-71B6-41C9-B927-AFA84E2C2304}"/>
              </a:ext>
            </a:extLst>
          </p:cNvPr>
          <p:cNvSpPr>
            <a:spLocks noGrp="1"/>
          </p:cNvSpPr>
          <p:nvPr>
            <p:ph type="sldNum" sz="quarter" idx="12"/>
          </p:nvPr>
        </p:nvSpPr>
        <p:spPr/>
        <p:txBody>
          <a:bodyPr/>
          <a:lstStyle/>
          <a:p>
            <a:fld id="{825CD730-B79B-4E11-967C-EC6904136485}" type="slidenum">
              <a:rPr lang="en-US" smtClean="0"/>
              <a:t>‹#›</a:t>
            </a:fld>
            <a:endParaRPr lang="en-US"/>
          </a:p>
        </p:txBody>
      </p:sp>
    </p:spTree>
    <p:extLst>
      <p:ext uri="{BB962C8B-B14F-4D97-AF65-F5344CB8AC3E}">
        <p14:creationId xmlns:p14="http://schemas.microsoft.com/office/powerpoint/2010/main" val="377198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26/07/2023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133F5E9-5DAC-4C4A-9DF5-C2B87276BCC8}" type="datetimeFigureOut">
              <a:rPr lang="en-US" smtClean="0"/>
              <a:pPr/>
              <a:t>26/07/2023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3" Type="http://schemas.openxmlformats.org/officeDocument/2006/relationships/slideLayout" Target="../slideLayouts/slideLayout10.xml"/><Relationship Id="rId7" Type="http://schemas.openxmlformats.org/officeDocument/2006/relationships/image" Target="../media/image42.png"/><Relationship Id="rId12"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1.png"/><Relationship Id="rId11" Type="http://schemas.openxmlformats.org/officeDocument/2006/relationships/image" Target="../media/image14.jpeg"/><Relationship Id="rId5" Type="http://schemas.openxmlformats.org/officeDocument/2006/relationships/audio" Target="../media/audio2.wav"/><Relationship Id="rId10"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control" Target="../activeX/activeX1.xml"/><Relationship Id="rId5" Type="http://schemas.openxmlformats.org/officeDocument/2006/relationships/image" Target="../media/image18.wmf"/><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10.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50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video" Target="../media/media4.mp4"/><Relationship Id="rId16" Type="http://schemas.openxmlformats.org/officeDocument/2006/relationships/image" Target="../media/image59.png"/><Relationship Id="rId1" Type="http://schemas.microsoft.com/office/2007/relationships/media" Target="../media/media4.mp4"/><Relationship Id="rId6" Type="http://schemas.openxmlformats.org/officeDocument/2006/relationships/image" Target="../media/image490.pn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52.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0.png"/><Relationship Id="rId7" Type="http://schemas.openxmlformats.org/officeDocument/2006/relationships/image" Target="../media/image780.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0.png"/><Relationship Id="rId9" Type="http://schemas.openxmlformats.org/officeDocument/2006/relationships/image" Target="../media/image80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10.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jpg"/><Relationship Id="rId3" Type="http://schemas.openxmlformats.org/officeDocument/2006/relationships/slideLayout" Target="../slideLayouts/slideLayout10.xml"/><Relationship Id="rId7" Type="http://schemas.openxmlformats.org/officeDocument/2006/relationships/image" Target="../media/image14.jpeg"/><Relationship Id="rId12"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6.jpg"/><Relationship Id="rId12"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10.xml"/><Relationship Id="rId7" Type="http://schemas.openxmlformats.org/officeDocument/2006/relationships/image" Target="../media/image14.jpeg"/><Relationship Id="rId12"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jpg"/><Relationship Id="rId11" Type="http://schemas.openxmlformats.org/officeDocument/2006/relationships/image" Target="../media/image29.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34.png"/><Relationship Id="rId3" Type="http://schemas.openxmlformats.org/officeDocument/2006/relationships/slideLayout" Target="../slideLayouts/slideLayout10.xml"/><Relationship Id="rId7" Type="http://schemas.openxmlformats.org/officeDocument/2006/relationships/image" Target="../media/image15.png"/><Relationship Id="rId12"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14.jpeg"/><Relationship Id="rId4" Type="http://schemas.openxmlformats.org/officeDocument/2006/relationships/notesSlide" Target="../notesSlides/notesSlide4.xml"/><Relationship Id="rId9" Type="http://schemas.openxmlformats.org/officeDocument/2006/relationships/image" Target="../media/image31.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jpg"/><Relationship Id="rId11" Type="http://schemas.openxmlformats.org/officeDocument/2006/relationships/image" Target="../media/image39.png"/><Relationship Id="rId5" Type="http://schemas.openxmlformats.org/officeDocument/2006/relationships/audio" Target="../media/audio1.wav"/><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lumMod val="75000"/>
                  </a:schemeClr>
                </a:solidFill>
                <a:latin typeface="Arial" panose="020B0604020202020204" pitchFamily="34" charset="0"/>
                <a:cs typeface="Arial" panose="020B0604020202020204" pitchFamily="34" charset="0"/>
              </a:rPr>
              <a:t>HÀM SỐ</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rPr>
              <a:t>Giáo</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rPr>
              <a:t>viên</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    PHÒNG GD&amp;ĐT………..</a:t>
            </a:r>
          </a:p>
          <a:p>
            <a:pPr algn="l"/>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TRƯỜNG THCS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a:solidFill>
                  <a:schemeClr val="accent2">
                    <a:lumMod val="75000"/>
                  </a:schemeClr>
                </a:solidFill>
                <a:latin typeface="Arial" panose="020B0604020202020204" pitchFamily="34" charset="0"/>
                <a:cs typeface="Arial" panose="020B0604020202020204" pitchFamily="34" charset="0"/>
              </a:rPr>
              <a:t>Đ8 - C2 - Tiết 2 </a:t>
            </a:r>
            <a:endParaRPr lang="en-US" sz="4800" dirty="0">
              <a:latin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102581C-4C07-63A0-73D6-039377D985E1}"/>
              </a:ext>
            </a:extLst>
          </p:cNvPr>
          <p:cNvGrpSpPr/>
          <p:nvPr/>
        </p:nvGrpSpPr>
        <p:grpSpPr>
          <a:xfrm>
            <a:off x="0" y="-688044"/>
            <a:ext cx="5767019" cy="2434289"/>
            <a:chOff x="77218" y="-794059"/>
            <a:chExt cx="5237112" cy="2434286"/>
          </a:xfrm>
        </p:grpSpPr>
        <p:grpSp>
          <p:nvGrpSpPr>
            <p:cNvPr id="31" name="Group 30">
              <a:extLst>
                <a:ext uri="{FF2B5EF4-FFF2-40B4-BE49-F238E27FC236}">
                  <a16:creationId xmlns:a16="http://schemas.microsoft.com/office/drawing/2014/main" id="{D6B4CF9D-6394-C8A1-B271-768AA8022844}"/>
                </a:ext>
              </a:extLst>
            </p:cNvPr>
            <p:cNvGrpSpPr/>
            <p:nvPr/>
          </p:nvGrpSpPr>
          <p:grpSpPr>
            <a:xfrm>
              <a:off x="77218" y="-794059"/>
              <a:ext cx="5237112" cy="2372190"/>
              <a:chOff x="77218" y="-794059"/>
              <a:chExt cx="5237112" cy="2372190"/>
            </a:xfrm>
          </p:grpSpPr>
          <p:sp>
            <p:nvSpPr>
              <p:cNvPr id="4" name="Object 3">
                <a:extLst>
                  <a:ext uri="{FF2B5EF4-FFF2-40B4-BE49-F238E27FC236}">
                    <a16:creationId xmlns:a16="http://schemas.microsoft.com/office/drawing/2014/main" id="{E4E6BFB8-0570-3982-461B-1AC13E02FC70}"/>
                  </a:ext>
                </a:extLst>
              </p:cNvPr>
              <p:cNvSpPr txBox="1"/>
              <p:nvPr/>
            </p:nvSpPr>
            <p:spPr bwMode="auto">
              <a:xfrm>
                <a:off x="4075969" y="941543"/>
                <a:ext cx="1238361" cy="636588"/>
              </a:xfrm>
              <a:prstGeom prst="rect">
                <a:avLst/>
              </a:prstGeom>
              <a:noFill/>
            </p:spPr>
            <p:txBody>
              <a:bodyPr>
                <a:normAutofit/>
              </a:bodyPr>
              <a:lstStyle/>
              <a:p>
                <a:endParaRPr lang="en-US" sz="2400" b="1"/>
              </a:p>
            </p:txBody>
          </p:sp>
          <p:sp>
            <p:nvSpPr>
              <p:cNvPr id="6" name="Rectangle 3">
                <a:extLst>
                  <a:ext uri="{FF2B5EF4-FFF2-40B4-BE49-F238E27FC236}">
                    <a16:creationId xmlns:a16="http://schemas.microsoft.com/office/drawing/2014/main" id="{7E5B51F8-19A0-2E5C-EBFE-21A6389ED1F9}"/>
                  </a:ext>
                </a:extLst>
              </p:cNvPr>
              <p:cNvSpPr>
                <a:spLocks noChangeArrowheads="1"/>
              </p:cNvSpPr>
              <p:nvPr/>
            </p:nvSpPr>
            <p:spPr bwMode="auto">
              <a:xfrm>
                <a:off x="77218" y="-794059"/>
                <a:ext cx="284154" cy="136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endParaRPr lang="en-US" sz="4267" b="1"/>
              </a:p>
              <a:p>
                <a:pPr defTabSz="914377" eaLnBrk="0" fontAlgn="base" hangingPunct="0">
                  <a:spcBef>
                    <a:spcPct val="0"/>
                  </a:spcBef>
                  <a:spcAft>
                    <a:spcPct val="0"/>
                  </a:spcAft>
                </a:pPr>
                <a:r>
                  <a:rPr lang="en-US" altLang="en-US" sz="40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4000" b="1">
                  <a:solidFill>
                    <a:prstClr val="black"/>
                  </a:solidFill>
                  <a:latin typeface="Times New Roman" panose="02020603050405020304" pitchFamily="18" charset="0"/>
                  <a:cs typeface="Times New Roman" panose="02020603050405020304" pitchFamily="18" charset="0"/>
                </a:endParaRPr>
              </a:p>
            </p:txBody>
          </p:sp>
        </p:grpSp>
        <p:sp>
          <p:nvSpPr>
            <p:cNvPr id="10" name="Rectangle 4">
              <a:extLst>
                <a:ext uri="{FF2B5EF4-FFF2-40B4-BE49-F238E27FC236}">
                  <a16:creationId xmlns:a16="http://schemas.microsoft.com/office/drawing/2014/main" id="{CED7DAD3-8BC0-3BE1-DF66-00C50A71FC6C}"/>
                </a:ext>
              </a:extLst>
            </p:cNvPr>
            <p:cNvSpPr>
              <a:spLocks noChangeArrowheads="1"/>
            </p:cNvSpPr>
            <p:nvPr/>
          </p:nvSpPr>
          <p:spPr bwMode="auto">
            <a:xfrm>
              <a:off x="3061631" y="809231"/>
              <a:ext cx="1304625"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endParaRPr lang="en-US" altLang="en-US" sz="4800" b="1">
                <a:solidFill>
                  <a:prstClr val="black"/>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A735BAF3-AA92-FFCC-2C36-3B8580F56EF9}"/>
              </a:ext>
            </a:extLst>
          </p:cNvPr>
          <p:cNvGrpSpPr/>
          <p:nvPr/>
        </p:nvGrpSpPr>
        <p:grpSpPr>
          <a:xfrm>
            <a:off x="66987" y="2936915"/>
            <a:ext cx="4157539" cy="1652623"/>
            <a:chOff x="419845" y="1610484"/>
            <a:chExt cx="3886205" cy="1662140"/>
          </a:xfrm>
        </p:grpSpPr>
        <p:sp>
          <p:nvSpPr>
            <p:cNvPr id="11" name="Arrow: Pentagon 10">
              <a:extLst>
                <a:ext uri="{FF2B5EF4-FFF2-40B4-BE49-F238E27FC236}">
                  <a16:creationId xmlns:a16="http://schemas.microsoft.com/office/drawing/2014/main" id="{11E87F42-C3EC-6779-84C7-A2C02E26D8CB}"/>
                </a:ext>
              </a:extLst>
            </p:cNvPr>
            <p:cNvSpPr/>
            <p:nvPr/>
          </p:nvSpPr>
          <p:spPr>
            <a:xfrm>
              <a:off x="419845" y="1610484"/>
              <a:ext cx="3580477" cy="1662140"/>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9FF3747F-EB29-8571-FB62-5089F6D22F42}"/>
                    </a:ext>
                  </a:extLst>
                </p:cNvPr>
                <p:cNvSpPr txBox="1"/>
                <p:nvPr/>
              </p:nvSpPr>
              <p:spPr>
                <a:xfrm>
                  <a:off x="725574" y="2036023"/>
                  <a:ext cx="3580476" cy="1147763"/>
                </a:xfrm>
                <a:prstGeom prst="rect">
                  <a:avLst/>
                </a:prstGeom>
              </p:spPr>
              <p:txBody>
                <a:bodyPr>
                  <a:noAutofit/>
                </a:bodyPr>
                <a:lstStyle/>
                <a:p>
                  <a:r>
                    <a:rPr lang="en-US" sz="4400" b="1" kern="100">
                      <a:ea typeface="Calibri" panose="020F0502020204030204" pitchFamily="34" charset="0"/>
                      <a:cs typeface="Arial" panose="020B0604020202020204" pitchFamily="34" charset="0"/>
                    </a:rPr>
                    <a:t>A.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y</m:t>
                      </m:r>
                      <m:r>
                        <m:rPr>
                          <m:nor/>
                        </m:rPr>
                        <a:rPr lang="en-US" sz="4400" b="1" kern="100">
                          <a:latin typeface="Arial" panose="020B0604020202020204" pitchFamily="34" charset="0"/>
                          <a:ea typeface="Calibri" panose="020F0502020204030204" pitchFamily="34" charset="0"/>
                          <a:cs typeface="Arial" panose="020B0604020202020204" pitchFamily="34" charset="0"/>
                        </a:rPr>
                        <m:t> = 9</m:t>
                      </m:r>
                      <m:d>
                        <m:dPr>
                          <m:ctrlPr>
                            <a:rPr lang="en-US" sz="44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400" b="1" kern="100">
                              <a:latin typeface="Arial" panose="020B0604020202020204" pitchFamily="34" charset="0"/>
                              <a:ea typeface="Calibri" panose="020F0502020204030204" pitchFamily="34" charset="0"/>
                              <a:cs typeface="Arial" panose="020B0604020202020204" pitchFamily="34" charset="0"/>
                            </a:rPr>
                            <m:t>m</m:t>
                          </m:r>
                        </m:e>
                      </m:d>
                      <m:r>
                        <a:rPr lang="en-US" sz="4267" b="1">
                          <a:solidFill>
                            <a:srgbClr val="000000"/>
                          </a:solidFill>
                          <a:latin typeface="Cambria Math" panose="02040503050406030204" pitchFamily="18" charset="0"/>
                        </a:rPr>
                        <m:t>.</m:t>
                      </m:r>
                    </m:oMath>
                  </a14:m>
                  <a:endParaRPr lang="en-US" sz="4267" b="1">
                    <a:latin typeface="Times New Roman" panose="02020603050405020304" pitchFamily="18" charset="0"/>
                    <a:cs typeface="Times New Roman" panose="02020603050405020304" pitchFamily="18" charset="0"/>
                  </a:endParaRPr>
                </a:p>
              </p:txBody>
            </p:sp>
          </mc:Choice>
          <mc:Fallback xmlns="">
            <p:sp>
              <p:nvSpPr>
                <p:cNvPr id="16" name="Object 15">
                  <a:extLst>
                    <a:ext uri="{FF2B5EF4-FFF2-40B4-BE49-F238E27FC236}">
                      <a16:creationId xmlns:a16="http://schemas.microsoft.com/office/drawing/2014/main" id="{9FF3747F-EB29-8571-FB62-5089F6D22F42}"/>
                    </a:ext>
                  </a:extLst>
                </p:cNvPr>
                <p:cNvSpPr txBox="1">
                  <a:spLocks noRot="1" noChangeAspect="1" noMove="1" noResize="1" noEditPoints="1" noAdjustHandles="1" noChangeArrowheads="1" noChangeShapeType="1" noTextEdit="1"/>
                </p:cNvSpPr>
                <p:nvPr/>
              </p:nvSpPr>
              <p:spPr>
                <a:xfrm>
                  <a:off x="725574" y="2036023"/>
                  <a:ext cx="3580476" cy="1147763"/>
                </a:xfrm>
                <a:prstGeom prst="rect">
                  <a:avLst/>
                </a:prstGeom>
                <a:blipFill>
                  <a:blip r:embed="rId6"/>
                  <a:stretch>
                    <a:fillRect l="-6529" t="-10695"/>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9C8C79E6-9439-8F8E-7E81-A696C9105307}"/>
              </a:ext>
            </a:extLst>
          </p:cNvPr>
          <p:cNvGrpSpPr/>
          <p:nvPr/>
        </p:nvGrpSpPr>
        <p:grpSpPr>
          <a:xfrm>
            <a:off x="105995" y="5221835"/>
            <a:ext cx="4118532" cy="1652623"/>
            <a:chOff x="5748964" y="2056756"/>
            <a:chExt cx="2575901" cy="1114215"/>
          </a:xfrm>
        </p:grpSpPr>
        <p:sp>
          <p:nvSpPr>
            <p:cNvPr id="19" name="Arrow: Pentagon 18">
              <a:extLst>
                <a:ext uri="{FF2B5EF4-FFF2-40B4-BE49-F238E27FC236}">
                  <a16:creationId xmlns:a16="http://schemas.microsoft.com/office/drawing/2014/main" id="{D8CBF4DA-47D2-E015-A49A-406CAFB5CAF2}"/>
                </a:ext>
              </a:extLst>
            </p:cNvPr>
            <p:cNvSpPr/>
            <p:nvPr/>
          </p:nvSpPr>
          <p:spPr>
            <a:xfrm>
              <a:off x="5748964" y="2056756"/>
              <a:ext cx="2395732" cy="1114215"/>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B157284A-862A-F39D-4182-638FCB1DD2C7}"/>
                    </a:ext>
                  </a:extLst>
                </p:cNvPr>
                <p:cNvSpPr txBox="1"/>
                <p:nvPr/>
              </p:nvSpPr>
              <p:spPr>
                <a:xfrm>
                  <a:off x="5929133" y="2306689"/>
                  <a:ext cx="2395732" cy="348182"/>
                </a:xfrm>
                <a:prstGeom prst="rect">
                  <a:avLst/>
                </a:prstGeom>
              </p:spPr>
              <p:txBody>
                <a:bodyPr>
                  <a:noAutofit/>
                </a:bodyPr>
                <a:lstStyle/>
                <a:p>
                  <a:r>
                    <a:rPr lang="en-US" sz="4400" b="1" kern="100">
                      <a:ea typeface="Calibri" panose="020F0502020204030204" pitchFamily="34" charset="0"/>
                      <a:cs typeface="Arial" panose="020B0604020202020204" pitchFamily="34" charset="0"/>
                    </a:rPr>
                    <a:t>C.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y</m:t>
                      </m:r>
                      <m:r>
                        <m:rPr>
                          <m:nor/>
                        </m:rPr>
                        <a:rPr lang="en-US" sz="4400" b="1" kern="100">
                          <a:latin typeface="Arial" panose="020B0604020202020204" pitchFamily="34" charset="0"/>
                          <a:ea typeface="Calibri" panose="020F0502020204030204" pitchFamily="34" charset="0"/>
                          <a:cs typeface="Arial" panose="020B0604020202020204" pitchFamily="34" charset="0"/>
                        </a:rPr>
                        <m:t> = 36</m:t>
                      </m:r>
                      <m:d>
                        <m:dPr>
                          <m:ctrlPr>
                            <a:rPr lang="en-US" sz="44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400" b="1" kern="100">
                              <a:latin typeface="Arial" panose="020B0604020202020204" pitchFamily="34" charset="0"/>
                              <a:ea typeface="Calibri" panose="020F0502020204030204" pitchFamily="34" charset="0"/>
                              <a:cs typeface="Arial" panose="020B0604020202020204" pitchFamily="34" charset="0"/>
                            </a:rPr>
                            <m:t>m</m:t>
                          </m:r>
                        </m:e>
                      </m:d>
                      <m:r>
                        <a:rPr lang="en-US" sz="4267" b="1">
                          <a:solidFill>
                            <a:srgbClr val="000000"/>
                          </a:solidFill>
                          <a:latin typeface="Cambria Math" panose="02040503050406030204" pitchFamily="18" charset="0"/>
                        </a:rPr>
                        <m:t>.</m:t>
                      </m:r>
                    </m:oMath>
                  </a14:m>
                  <a:endParaRPr lang="en-US" sz="4267" b="1">
                    <a:latin typeface="Times New Roman" panose="02020603050405020304" pitchFamily="18" charset="0"/>
                    <a:cs typeface="Times New Roman" panose="02020603050405020304" pitchFamily="18" charset="0"/>
                  </a:endParaRPr>
                </a:p>
              </p:txBody>
            </p:sp>
          </mc:Choice>
          <mc:Fallback xmlns="">
            <p:sp>
              <p:nvSpPr>
                <p:cNvPr id="20" name="Object 19">
                  <a:extLst>
                    <a:ext uri="{FF2B5EF4-FFF2-40B4-BE49-F238E27FC236}">
                      <a16:creationId xmlns:a16="http://schemas.microsoft.com/office/drawing/2014/main" id="{B157284A-862A-F39D-4182-638FCB1DD2C7}"/>
                    </a:ext>
                  </a:extLst>
                </p:cNvPr>
                <p:cNvSpPr txBox="1">
                  <a:spLocks noRot="1" noChangeAspect="1" noMove="1" noResize="1" noEditPoints="1" noAdjustHandles="1" noChangeArrowheads="1" noChangeShapeType="1" noTextEdit="1"/>
                </p:cNvSpPr>
                <p:nvPr/>
              </p:nvSpPr>
              <p:spPr>
                <a:xfrm>
                  <a:off x="5929133" y="2306689"/>
                  <a:ext cx="2395732" cy="348182"/>
                </a:xfrm>
                <a:prstGeom prst="rect">
                  <a:avLst/>
                </a:prstGeom>
                <a:blipFill>
                  <a:blip r:embed="rId7"/>
                  <a:stretch>
                    <a:fillRect l="-6529" t="-23529" b="-103529"/>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C400016-BEC8-4311-1FD6-8A6197F82717}"/>
              </a:ext>
            </a:extLst>
          </p:cNvPr>
          <p:cNvGrpSpPr/>
          <p:nvPr/>
        </p:nvGrpSpPr>
        <p:grpSpPr>
          <a:xfrm>
            <a:off x="4894947" y="2902466"/>
            <a:ext cx="3950762" cy="1687071"/>
            <a:chOff x="355983" y="4209976"/>
            <a:chExt cx="3813941" cy="1687070"/>
          </a:xfrm>
        </p:grpSpPr>
        <p:sp>
          <p:nvSpPr>
            <p:cNvPr id="22" name="Arrow: Pentagon 21">
              <a:extLst>
                <a:ext uri="{FF2B5EF4-FFF2-40B4-BE49-F238E27FC236}">
                  <a16:creationId xmlns:a16="http://schemas.microsoft.com/office/drawing/2014/main" id="{EBABF983-C438-A442-9F2C-D5060AADB9CB}"/>
                </a:ext>
              </a:extLst>
            </p:cNvPr>
            <p:cNvSpPr/>
            <p:nvPr/>
          </p:nvSpPr>
          <p:spPr>
            <a:xfrm>
              <a:off x="355983" y="4209976"/>
              <a:ext cx="3603159" cy="1687070"/>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A5B94437-6820-96CE-9A1C-93877563E56C}"/>
                    </a:ext>
                  </a:extLst>
                </p:cNvPr>
                <p:cNvSpPr txBox="1"/>
                <p:nvPr/>
              </p:nvSpPr>
              <p:spPr>
                <a:xfrm>
                  <a:off x="473599" y="4667527"/>
                  <a:ext cx="3696325" cy="1077912"/>
                </a:xfrm>
                <a:prstGeom prst="rect">
                  <a:avLst/>
                </a:prstGeom>
              </p:spPr>
              <p:txBody>
                <a:bodyPr>
                  <a:noAutofit/>
                </a:bodyPr>
                <a:lstStyle/>
                <a:p>
                  <a:r>
                    <a:rPr lang="en-US" sz="4400" b="1" kern="100">
                      <a:ea typeface="Calibri" panose="020F0502020204030204" pitchFamily="34" charset="0"/>
                      <a:cs typeface="Arial" panose="020B0604020202020204" pitchFamily="34" charset="0"/>
                    </a:rPr>
                    <a:t>B.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y</m:t>
                      </m:r>
                      <m:r>
                        <m:rPr>
                          <m:nor/>
                        </m:rPr>
                        <a:rPr lang="en-US" sz="4400" b="1" kern="100">
                          <a:latin typeface="Arial" panose="020B0604020202020204" pitchFamily="34" charset="0"/>
                          <a:ea typeface="Calibri" panose="020F0502020204030204" pitchFamily="34" charset="0"/>
                          <a:cs typeface="Arial" panose="020B0604020202020204" pitchFamily="34" charset="0"/>
                        </a:rPr>
                        <m:t> = 18</m:t>
                      </m:r>
                      <m:d>
                        <m:dPr>
                          <m:ctrlPr>
                            <a:rPr lang="en-US" sz="44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400" b="1" kern="100">
                              <a:latin typeface="Arial" panose="020B0604020202020204" pitchFamily="34" charset="0"/>
                              <a:ea typeface="Calibri" panose="020F0502020204030204" pitchFamily="34" charset="0"/>
                              <a:cs typeface="Arial" panose="020B0604020202020204" pitchFamily="34" charset="0"/>
                            </a:rPr>
                            <m:t>m</m:t>
                          </m:r>
                        </m:e>
                      </m:d>
                      <m:r>
                        <a:rPr lang="en-US" sz="4267" b="1">
                          <a:solidFill>
                            <a:srgbClr val="000000"/>
                          </a:solidFill>
                          <a:latin typeface="Cambria Math" panose="02040503050406030204" pitchFamily="18" charset="0"/>
                        </a:rPr>
                        <m:t>.</m:t>
                      </m:r>
                    </m:oMath>
                  </a14:m>
                  <a:endParaRPr lang="en-US" sz="4267" b="1">
                    <a:latin typeface="Times New Roman" panose="02020603050405020304" pitchFamily="18" charset="0"/>
                    <a:cs typeface="Times New Roman" panose="02020603050405020304" pitchFamily="18" charset="0"/>
                  </a:endParaRPr>
                </a:p>
              </p:txBody>
            </p:sp>
          </mc:Choice>
          <mc:Fallback xmlns="">
            <p:sp>
              <p:nvSpPr>
                <p:cNvPr id="23" name="Object 22">
                  <a:extLst>
                    <a:ext uri="{FF2B5EF4-FFF2-40B4-BE49-F238E27FC236}">
                      <a16:creationId xmlns:a16="http://schemas.microsoft.com/office/drawing/2014/main" id="{A5B94437-6820-96CE-9A1C-93877563E56C}"/>
                    </a:ext>
                  </a:extLst>
                </p:cNvPr>
                <p:cNvSpPr txBox="1">
                  <a:spLocks noRot="1" noChangeAspect="1" noMove="1" noResize="1" noEditPoints="1" noAdjustHandles="1" noChangeArrowheads="1" noChangeShapeType="1" noTextEdit="1"/>
                </p:cNvSpPr>
                <p:nvPr/>
              </p:nvSpPr>
              <p:spPr>
                <a:xfrm>
                  <a:off x="473599" y="4667527"/>
                  <a:ext cx="3696325" cy="1077912"/>
                </a:xfrm>
                <a:prstGeom prst="rect">
                  <a:avLst/>
                </a:prstGeom>
                <a:blipFill>
                  <a:blip r:embed="rId8"/>
                  <a:stretch>
                    <a:fillRect l="-6529" t="-11299"/>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DE3EAC31-BA18-55FD-52CB-36110CE09167}"/>
              </a:ext>
            </a:extLst>
          </p:cNvPr>
          <p:cNvGrpSpPr/>
          <p:nvPr/>
        </p:nvGrpSpPr>
        <p:grpSpPr>
          <a:xfrm>
            <a:off x="4894947" y="5206451"/>
            <a:ext cx="4378341" cy="1668009"/>
            <a:chOff x="4102100" y="4541391"/>
            <a:chExt cx="4378340" cy="1308935"/>
          </a:xfrm>
        </p:grpSpPr>
        <p:sp>
          <p:nvSpPr>
            <p:cNvPr id="25" name="Arrow: Pentagon 24">
              <a:extLst>
                <a:ext uri="{FF2B5EF4-FFF2-40B4-BE49-F238E27FC236}">
                  <a16:creationId xmlns:a16="http://schemas.microsoft.com/office/drawing/2014/main" id="{2BA7F3D3-3BEB-B5AA-F439-978422BD43A9}"/>
                </a:ext>
              </a:extLst>
            </p:cNvPr>
            <p:cNvSpPr/>
            <p:nvPr/>
          </p:nvSpPr>
          <p:spPr>
            <a:xfrm>
              <a:off x="4102100" y="4541391"/>
              <a:ext cx="3732418" cy="1308935"/>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267"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Object 25">
                  <a:extLst>
                    <a:ext uri="{FF2B5EF4-FFF2-40B4-BE49-F238E27FC236}">
                      <a16:creationId xmlns:a16="http://schemas.microsoft.com/office/drawing/2014/main" id="{9E6077A4-E2C5-968A-5F83-46EF9521DEDC}"/>
                    </a:ext>
                  </a:extLst>
                </p:cNvPr>
                <p:cNvSpPr txBox="1"/>
                <p:nvPr/>
              </p:nvSpPr>
              <p:spPr>
                <a:xfrm>
                  <a:off x="4328839" y="4851010"/>
                  <a:ext cx="4151601" cy="612901"/>
                </a:xfrm>
                <a:prstGeom prst="rect">
                  <a:avLst/>
                </a:prstGeom>
              </p:spPr>
              <p:txBody>
                <a:bodyPr>
                  <a:noAutofit/>
                </a:bodyPr>
                <a:lstStyle/>
                <a:p>
                  <a:r>
                    <a:rPr lang="en-US" sz="4400" b="1" kern="100">
                      <a:ea typeface="Calibri" panose="020F0502020204030204" pitchFamily="34" charset="0"/>
                      <a:cs typeface="Arial" panose="020B0604020202020204" pitchFamily="34" charset="0"/>
                    </a:rPr>
                    <a:t>D.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y</m:t>
                      </m:r>
                      <m:r>
                        <m:rPr>
                          <m:nor/>
                        </m:rPr>
                        <a:rPr lang="en-US" sz="4400" b="1" kern="100">
                          <a:latin typeface="Arial" panose="020B0604020202020204" pitchFamily="34" charset="0"/>
                          <a:ea typeface="Calibri" panose="020F0502020204030204" pitchFamily="34" charset="0"/>
                          <a:cs typeface="Arial" panose="020B0604020202020204" pitchFamily="34" charset="0"/>
                        </a:rPr>
                        <m:t> = 54</m:t>
                      </m:r>
                      <m:d>
                        <m:dPr>
                          <m:ctrlPr>
                            <a:rPr lang="en-US" sz="44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400" b="1" kern="100">
                              <a:latin typeface="Arial" panose="020B0604020202020204" pitchFamily="34" charset="0"/>
                              <a:ea typeface="Calibri" panose="020F0502020204030204" pitchFamily="34" charset="0"/>
                              <a:cs typeface="Arial" panose="020B0604020202020204" pitchFamily="34" charset="0"/>
                            </a:rPr>
                            <m:t>m</m:t>
                          </m:r>
                        </m:e>
                      </m:d>
                      <m:r>
                        <a:rPr lang="en-US" sz="4267" b="1">
                          <a:solidFill>
                            <a:srgbClr val="000000"/>
                          </a:solidFill>
                          <a:latin typeface="Cambria Math" panose="02040503050406030204" pitchFamily="18" charset="0"/>
                        </a:rPr>
                        <m:t>.</m:t>
                      </m:r>
                    </m:oMath>
                  </a14:m>
                  <a:endParaRPr lang="en-US" sz="4267" b="1">
                    <a:latin typeface="Times New Roman" panose="02020603050405020304" pitchFamily="18" charset="0"/>
                    <a:cs typeface="Times New Roman" panose="02020603050405020304" pitchFamily="18" charset="0"/>
                  </a:endParaRPr>
                </a:p>
              </p:txBody>
            </p:sp>
          </mc:Choice>
          <mc:Fallback xmlns="">
            <p:sp>
              <p:nvSpPr>
                <p:cNvPr id="26" name="Object 25">
                  <a:extLst>
                    <a:ext uri="{FF2B5EF4-FFF2-40B4-BE49-F238E27FC236}">
                      <a16:creationId xmlns:a16="http://schemas.microsoft.com/office/drawing/2014/main" id="{9E6077A4-E2C5-968A-5F83-46EF9521DEDC}"/>
                    </a:ext>
                  </a:extLst>
                </p:cNvPr>
                <p:cNvSpPr txBox="1">
                  <a:spLocks noRot="1" noChangeAspect="1" noMove="1" noResize="1" noEditPoints="1" noAdjustHandles="1" noChangeArrowheads="1" noChangeShapeType="1" noTextEdit="1"/>
                </p:cNvSpPr>
                <p:nvPr/>
              </p:nvSpPr>
              <p:spPr>
                <a:xfrm>
                  <a:off x="4328839" y="4851010"/>
                  <a:ext cx="4151601" cy="612901"/>
                </a:xfrm>
                <a:prstGeom prst="rect">
                  <a:avLst/>
                </a:prstGeom>
                <a:blipFill>
                  <a:blip r:embed="rId9"/>
                  <a:stretch>
                    <a:fillRect l="-5874" t="-16406" b="-35156"/>
                  </a:stretch>
                </a:blipFill>
              </p:spPr>
              <p:txBody>
                <a:bodyPr/>
                <a:lstStyle/>
                <a:p>
                  <a:r>
                    <a:rPr lang="en-US">
                      <a:noFill/>
                    </a:rPr>
                    <a:t> </a:t>
                  </a:r>
                </a:p>
              </p:txBody>
            </p:sp>
          </mc:Fallback>
        </mc:AlternateContent>
      </p:grpSp>
      <p:pic>
        <p:nvPicPr>
          <p:cNvPr id="29" name="Picture 28">
            <a:extLst>
              <a:ext uri="{FF2B5EF4-FFF2-40B4-BE49-F238E27FC236}">
                <a16:creationId xmlns:a16="http://schemas.microsoft.com/office/drawing/2014/main" id="{12543375-2939-AA02-F1DF-60519397A2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4860" y="2770154"/>
            <a:ext cx="2483244" cy="2048049"/>
          </a:xfrm>
          <a:prstGeom prst="rect">
            <a:avLst/>
          </a:prstGeom>
        </p:spPr>
      </p:pic>
      <p:pic>
        <p:nvPicPr>
          <p:cNvPr id="30" name="Picture 29">
            <a:extLst>
              <a:ext uri="{FF2B5EF4-FFF2-40B4-BE49-F238E27FC236}">
                <a16:creationId xmlns:a16="http://schemas.microsoft.com/office/drawing/2014/main" id="{AA173AD2-28BE-6D9E-47C6-004EF049CD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7786" y="2670000"/>
            <a:ext cx="2710619" cy="2395985"/>
          </a:xfrm>
          <a:prstGeom prst="rect">
            <a:avLst/>
          </a:prstGeom>
        </p:spPr>
      </p:pic>
      <p:pic>
        <p:nvPicPr>
          <p:cNvPr id="33" name="Đồng hồ đếm ngược 20 giây">
            <a:hlinkClick r:id="" action="ppaction://media"/>
            <a:extLst>
              <a:ext uri="{FF2B5EF4-FFF2-40B4-BE49-F238E27FC236}">
                <a16:creationId xmlns:a16="http://schemas.microsoft.com/office/drawing/2014/main" id="{EBB5D335-2E50-490F-CF7B-CC9A6D5D334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854105" y="4818203"/>
            <a:ext cx="3331857" cy="2098859"/>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EB4F63-DE1A-1DDE-7ADE-4AE1BAD18F24}"/>
                  </a:ext>
                </a:extLst>
              </p:cNvPr>
              <p:cNvSpPr txBox="1"/>
              <p:nvPr/>
            </p:nvSpPr>
            <p:spPr>
              <a:xfrm>
                <a:off x="258644" y="-48053"/>
                <a:ext cx="11917468" cy="2818207"/>
              </a:xfrm>
              <a:prstGeom prst="rect">
                <a:avLst/>
              </a:prstGeom>
              <a:noFill/>
            </p:spPr>
            <p:txBody>
              <a:bodyPr wrap="square">
                <a:spAutoFit/>
              </a:bodyPr>
              <a:lstStyle/>
              <a:p>
                <a:pPr algn="just">
                  <a:lnSpc>
                    <a:spcPct val="107000"/>
                  </a:lnSpc>
                  <a:spcAft>
                    <a:spcPts val="800"/>
                  </a:spcAft>
                  <a:tabLst>
                    <a:tab pos="4410075" algn="l"/>
                  </a:tabLst>
                </a:pPr>
                <a:r>
                  <a:rPr lang="nl-NL" sz="4000" b="1" kern="100">
                    <a:latin typeface="Arial" panose="020B0604020202020204" pitchFamily="34" charset="0"/>
                    <a:ea typeface="Times New Roman" panose="02020603050405020304" pitchFamily="18" charset="0"/>
                    <a:cs typeface="Arial" panose="020B0604020202020204" pitchFamily="34" charset="0"/>
                  </a:rPr>
                  <a:t>Bài 6. Quãng đường rơi tự do của một vật được thể hiện bởi hàm số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y</m:t>
                    </m:r>
                    <m:r>
                      <m:rPr>
                        <m:nor/>
                      </m:rPr>
                      <a:rPr lang="en-US" sz="4000" b="1" kern="100">
                        <a:latin typeface="Arial" panose="020B0604020202020204" pitchFamily="34" charset="0"/>
                        <a:ea typeface="Calibri" panose="020F0502020204030204" pitchFamily="34" charset="0"/>
                        <a:cs typeface="Arial" panose="020B0604020202020204" pitchFamily="34" charset="0"/>
                      </a:rPr>
                      <m:t> = 6</m:t>
                    </m:r>
                    <m:sSup>
                      <m:sSupPr>
                        <m:ctrlPr>
                          <a:rPr lang="en-US" sz="4000" b="1" i="1" kern="100">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4000" b="1" kern="100">
                            <a:latin typeface="Arial" panose="020B0604020202020204" pitchFamily="34" charset="0"/>
                            <a:ea typeface="Calibri" panose="020F0502020204030204" pitchFamily="34" charset="0"/>
                            <a:cs typeface="Arial" panose="020B0604020202020204" pitchFamily="34" charset="0"/>
                          </a:rPr>
                          <m:t>x</m:t>
                        </m:r>
                      </m:e>
                      <m:sup>
                        <m:r>
                          <m:rPr>
                            <m:nor/>
                          </m:rPr>
                          <a:rPr lang="en-US" sz="4000" b="1" kern="100">
                            <a:latin typeface="Arial" panose="020B0604020202020204" pitchFamily="34" charset="0"/>
                            <a:ea typeface="Calibri" panose="020F0502020204030204" pitchFamily="34" charset="0"/>
                            <a:cs typeface="Arial" panose="020B0604020202020204" pitchFamily="34" charset="0"/>
                          </a:rPr>
                          <m:t>2</m:t>
                        </m:r>
                      </m:sup>
                    </m:sSup>
                  </m:oMath>
                </a14:m>
                <a:r>
                  <a:rPr lang="nl-NL" sz="4000" b="1" kern="100">
                    <a:latin typeface="Arial" panose="020B0604020202020204" pitchFamily="34" charset="0"/>
                    <a:ea typeface="Times New Roman" panose="02020603050405020304" pitchFamily="18" charset="0"/>
                    <a:cs typeface="Arial" panose="020B0604020202020204" pitchFamily="34" charset="0"/>
                  </a:rPr>
                  <a:t>, trong đó đại lượng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y</m:t>
                    </m:r>
                    <m:d>
                      <m:dPr>
                        <m:ctrlPr>
                          <a:rPr lang="en-US" sz="40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000" b="1" kern="100">
                            <a:latin typeface="Arial" panose="020B0604020202020204" pitchFamily="34" charset="0"/>
                            <a:ea typeface="Calibri" panose="020F0502020204030204" pitchFamily="34" charset="0"/>
                            <a:cs typeface="Arial" panose="020B0604020202020204" pitchFamily="34" charset="0"/>
                          </a:rPr>
                          <m:t>m</m:t>
                        </m:r>
                      </m:e>
                    </m:d>
                    <m:r>
                      <a:rPr lang="en-US" sz="4000" b="1" i="0" kern="100" smtClean="0">
                        <a:latin typeface="Cambria Math" panose="02040503050406030204" pitchFamily="18" charset="0"/>
                        <a:ea typeface="Calibri" panose="020F0502020204030204" pitchFamily="34" charset="0"/>
                        <a:cs typeface="Arial" panose="020B0604020202020204" pitchFamily="34" charset="0"/>
                      </a:rPr>
                      <m:t> </m:t>
                    </m:r>
                  </m:oMath>
                </a14:m>
                <a:r>
                  <a:rPr lang="nl-NL" sz="4000" b="1" kern="100">
                    <a:latin typeface="Arial" panose="020B0604020202020204" pitchFamily="34" charset="0"/>
                    <a:ea typeface="Times New Roman" panose="02020603050405020304" pitchFamily="18" charset="0"/>
                    <a:cs typeface="Arial" panose="020B0604020202020204" pitchFamily="34" charset="0"/>
                  </a:rPr>
                  <a:t>là quãng đường,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x</m:t>
                    </m:r>
                    <m:r>
                      <m:rPr>
                        <m:nor/>
                      </m:rPr>
                      <a:rPr lang="en-US" sz="4000" b="1" i="0" kern="100" smtClean="0">
                        <a:latin typeface="Arial" panose="020B0604020202020204" pitchFamily="34" charset="0"/>
                        <a:ea typeface="Calibri" panose="020F0502020204030204" pitchFamily="34" charset="0"/>
                        <a:cs typeface="Arial" panose="020B0604020202020204" pitchFamily="34" charset="0"/>
                      </a:rPr>
                      <m:t> </m:t>
                    </m:r>
                  </m:oMath>
                </a14:m>
                <a:r>
                  <a:rPr lang="nl-NL" sz="4000" b="1" kern="100">
                    <a:latin typeface="Arial" panose="020B0604020202020204" pitchFamily="34" charset="0"/>
                    <a:ea typeface="Times New Roman" panose="02020603050405020304" pitchFamily="18" charset="0"/>
                    <a:cs typeface="Arial" panose="020B0604020202020204" pitchFamily="34" charset="0"/>
                  </a:rPr>
                  <a:t>là thời gian tính bằng giây. Tính quãng đường vật rơi sau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3</m:t>
                    </m:r>
                  </m:oMath>
                </a14:m>
                <a:r>
                  <a:rPr lang="nl-NL" sz="4000" b="1" kern="100">
                    <a:latin typeface="Arial" panose="020B0604020202020204" pitchFamily="34" charset="0"/>
                    <a:ea typeface="Times New Roman" panose="02020603050405020304" pitchFamily="18" charset="0"/>
                    <a:cs typeface="Arial" panose="020B0604020202020204" pitchFamily="34" charset="0"/>
                  </a:rPr>
                  <a:t> (giây).</a:t>
                </a:r>
                <a:endParaRPr lang="en-US" sz="4000" b="1"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57EB4F63-DE1A-1DDE-7ADE-4AE1BAD18F24}"/>
                  </a:ext>
                </a:extLst>
              </p:cNvPr>
              <p:cNvSpPr txBox="1">
                <a:spLocks noRot="1" noChangeAspect="1" noMove="1" noResize="1" noEditPoints="1" noAdjustHandles="1" noChangeArrowheads="1" noChangeShapeType="1" noTextEdit="1"/>
              </p:cNvSpPr>
              <p:nvPr/>
            </p:nvSpPr>
            <p:spPr>
              <a:xfrm>
                <a:off x="258644" y="-48053"/>
                <a:ext cx="11917468" cy="2818207"/>
              </a:xfrm>
              <a:prstGeom prst="rect">
                <a:avLst/>
              </a:prstGeom>
              <a:blipFill>
                <a:blip r:embed="rId13"/>
                <a:stretch>
                  <a:fillRect l="-1790" t="-4113" r="-1841" b="-8442"/>
                </a:stretch>
              </a:blipFill>
            </p:spPr>
            <p:txBody>
              <a:bodyPr/>
              <a:lstStyle/>
              <a:p>
                <a:r>
                  <a:rPr lang="en-US">
                    <a:noFill/>
                  </a:rPr>
                  <a:t> </a:t>
                </a:r>
              </a:p>
            </p:txBody>
          </p:sp>
        </mc:Fallback>
      </mc:AlternateContent>
    </p:spTree>
    <p:extLst>
      <p:ext uri="{BB962C8B-B14F-4D97-AF65-F5344CB8AC3E}">
        <p14:creationId xmlns:p14="http://schemas.microsoft.com/office/powerpoint/2010/main" val="265393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375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xit" presetSubtype="10" fill="hold" nodeType="clickEffect">
                                  <p:stCondLst>
                                    <p:cond delay="0"/>
                                  </p:stCondLst>
                                  <p:childTnLst>
                                    <p:animEffect transition="out" filter="checkerboard(across)">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4" name="bomb.wav"/>
                                        </p:tgtEl>
                                      </p:cMediaNode>
                                    </p:audio>
                                  </p:sub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46" fill="hold" display="0">
                  <p:stCondLst>
                    <p:cond delay="indefinite"/>
                  </p:stCondLst>
                </p:cTn>
                <p:tgtEl>
                  <p:spTgt spid="33"/>
                </p:tgtEl>
              </p:cMediaNode>
            </p:video>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subTnLst>
                                    <p:audio>
                                      <p:cMediaNode>
                                        <p:cTn display="0" masterRel="sameClick">
                                          <p:stCondLst>
                                            <p:cond evt="begin" delay="0">
                                              <p:tn val="50"/>
                                            </p:cond>
                                          </p:stCondLst>
                                          <p:endCondLst>
                                            <p:cond evt="onStopAudio" delay="0">
                                              <p:tgtEl>
                                                <p:sldTgt/>
                                              </p:tgtEl>
                                            </p:cond>
                                          </p:endCondLst>
                                        </p:cTn>
                                        <p:tgtEl>
                                          <p:sndTgt r:embed="rId5" name="applause.wav"/>
                                        </p:tgtEl>
                                      </p:cMediaNode>
                                    </p:audio>
                                  </p:subTnLst>
                                </p:cTn>
                              </p:par>
                              <p:par>
                                <p:cTn id="53" presetID="3" presetClass="exit" presetSubtype="10" fill="hold" nodeType="withEffect">
                                  <p:stCondLst>
                                    <p:cond delay="0"/>
                                  </p:stCondLst>
                                  <p:childTnLst>
                                    <p:animEffect transition="out" filter="blinds(horizontal)">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ox(in)">
                                      <p:cBhvr>
                                        <p:cTn id="67" dur="20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childTnLst>
                    </p:cTn>
                  </p:par>
                  <p:par>
                    <p:cTn id="68" fill="hold">
                      <p:stCondLst>
                        <p:cond delay="indefinite"/>
                      </p:stCondLst>
                      <p:childTnLst>
                        <p:par>
                          <p:cTn id="69" fill="hold">
                            <p:stCondLst>
                              <p:cond delay="0"/>
                            </p:stCondLst>
                            <p:childTnLst>
                              <p:par>
                                <p:cTn id="70" presetID="3" presetClass="exit" presetSubtype="10" fill="hold" nodeType="clickEffect">
                                  <p:stCondLst>
                                    <p:cond delay="0"/>
                                  </p:stCondLst>
                                  <p:childTnLst>
                                    <p:animEffect transition="out" filter="blinds(horizontal)">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A7692-57D5-4748-B661-A3D29E5EB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395" y="1143061"/>
            <a:ext cx="5871212" cy="5384740"/>
          </a:xfrm>
          <a:prstGeom prst="rect">
            <a:avLst/>
          </a:prstGeom>
        </p:spPr>
      </p:pic>
      <p:sp>
        <p:nvSpPr>
          <p:cNvPr id="6" name="TextBox 5">
            <a:extLst>
              <a:ext uri="{FF2B5EF4-FFF2-40B4-BE49-F238E27FC236}">
                <a16:creationId xmlns:a16="http://schemas.microsoft.com/office/drawing/2014/main" id="{EC12137B-DB19-4EB6-85E1-758EE187DB38}"/>
              </a:ext>
            </a:extLst>
          </p:cNvPr>
          <p:cNvSpPr txBox="1"/>
          <p:nvPr/>
        </p:nvSpPr>
        <p:spPr>
          <a:xfrm>
            <a:off x="955473" y="362450"/>
            <a:ext cx="10668305" cy="584775"/>
          </a:xfrm>
          <a:prstGeom prst="rect">
            <a:avLst/>
          </a:prstGeom>
          <a:noFill/>
        </p:spPr>
        <p:txBody>
          <a:bodyPr wrap="none" rtlCol="0">
            <a:spAutoFit/>
          </a:bodyPr>
          <a:lstStyle/>
          <a:p>
            <a:pPr defTabSz="914377"/>
            <a:r>
              <a:rPr lang="en-US" sz="3200" b="1" dirty="0">
                <a:solidFill>
                  <a:prstClr val="black"/>
                </a:solidFill>
                <a:latin typeface="Arial" panose="020B0604020202020204" pitchFamily="34" charset="0"/>
                <a:cs typeface="Arial" panose="020B0604020202020204" pitchFamily="34" charset="0"/>
              </a:rPr>
              <a:t>CHÚC MỪNG NHÓM            ĐÃ RUNG CHUÔNG VÀNG</a:t>
            </a:r>
          </a:p>
        </p:txBody>
      </p:sp>
    </p:spTree>
    <p:controls>
      <mc:AlternateContent xmlns:mc="http://schemas.openxmlformats.org/markup-compatibility/2006">
        <mc:Choice xmlns:v="urn:schemas-microsoft-com:vml" Requires="v">
          <p:control name="TextBox1" r:id="rId1" imgW="1015920" imgH="558720"/>
        </mc:Choice>
        <mc:Fallback>
          <p:control name="TextBox1" r:id="rId1" imgW="1015920" imgH="558720">
            <p:pic>
              <p:nvPicPr>
                <p:cNvPr id="5" name="TextBox1">
                  <a:extLst>
                    <a:ext uri="{FF2B5EF4-FFF2-40B4-BE49-F238E27FC236}">
                      <a16:creationId xmlns:a16="http://schemas.microsoft.com/office/drawing/2014/main" id="{6F83374A-2F4C-4958-BDAE-402A85AD682B}"/>
                    </a:ext>
                  </a:extLst>
                </p:cNvPr>
                <p:cNvPicPr>
                  <a:picLocks/>
                </p:cNvPicPr>
                <p:nvPr/>
              </p:nvPicPr>
              <p:blipFill>
                <a:blip r:embed="rId5"/>
                <a:stretch>
                  <a:fillRect/>
                </a:stretch>
              </p:blipFill>
              <p:spPr>
                <a:xfrm>
                  <a:off x="5205810" y="390964"/>
                  <a:ext cx="1018381" cy="556261"/>
                </a:xfrm>
                <a:prstGeom prst="rect">
                  <a:avLst/>
                </a:prstGeom>
              </p:spPr>
            </p:pic>
          </p:control>
        </mc:Fallback>
      </mc:AlternateContent>
    </p:controls>
    <p:extLst>
      <p:ext uri="{BB962C8B-B14F-4D97-AF65-F5344CB8AC3E}">
        <p14:creationId xmlns:p14="http://schemas.microsoft.com/office/powerpoint/2010/main" val="31909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2">
            <a:extLst>
              <a:ext uri="{FF2B5EF4-FFF2-40B4-BE49-F238E27FC236}">
                <a16:creationId xmlns:a16="http://schemas.microsoft.com/office/drawing/2014/main" id="{7563DE23-92F8-0044-2A8A-1CA2E7FB939E}"/>
              </a:ext>
            </a:extLst>
          </p:cNvPr>
          <p:cNvSpPr/>
          <p:nvPr/>
        </p:nvSpPr>
        <p:spPr>
          <a:xfrm>
            <a:off x="1720850" y="1778000"/>
            <a:ext cx="87503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HOẠT ĐỘNG LUYỆN TẬP</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17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6AE97A2C-CF1B-7450-F7CF-A7FF26B7E04D}"/>
              </a:ext>
            </a:extLst>
          </p:cNvPr>
          <p:cNvSpPr txBox="1"/>
          <p:nvPr/>
        </p:nvSpPr>
        <p:spPr>
          <a:xfrm>
            <a:off x="348223" y="2549562"/>
            <a:ext cx="1883077" cy="492443"/>
          </a:xfrm>
          <a:prstGeom prst="rect">
            <a:avLst/>
          </a:prstGeom>
          <a:noFill/>
        </p:spPr>
        <p:txBody>
          <a:bodyPr wrap="square" rtlCol="0">
            <a:spAutoFit/>
          </a:bodyPr>
          <a:lstStyle/>
          <a:p>
            <a:endParaRPr lang="en-US" sz="26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Hộp Văn bản 13">
                <a:extLst>
                  <a:ext uri="{FF2B5EF4-FFF2-40B4-BE49-F238E27FC236}">
                    <a16:creationId xmlns:a16="http://schemas.microsoft.com/office/drawing/2014/main" id="{8DE8C7B6-4722-0E00-895D-90C2A53C57CD}"/>
                  </a:ext>
                </a:extLst>
              </p:cNvPr>
              <p:cNvSpPr txBox="1"/>
              <p:nvPr/>
            </p:nvSpPr>
            <p:spPr>
              <a:xfrm>
                <a:off x="164784" y="531375"/>
                <a:ext cx="11160118" cy="1292662"/>
              </a:xfrm>
              <a:prstGeom prst="rect">
                <a:avLst/>
              </a:prstGeom>
              <a:noFill/>
            </p:spPr>
            <p:txBody>
              <a:bodyPr wrap="square">
                <a:spAutoFit/>
              </a:bodyPr>
              <a:lstStyle/>
              <a:p>
                <a:r>
                  <a:rPr lang="en-US" sz="2600" b="1">
                    <a:effectLst/>
                    <a:latin typeface="Arial" panose="020B0604020202020204" pitchFamily="34" charset="0"/>
                    <a:ea typeface="Calibri" panose="020F0502020204030204" pitchFamily="34" charset="0"/>
                    <a:cs typeface="Arial" panose="020B0604020202020204" pitchFamily="34" charset="0"/>
                  </a:rPr>
                  <a:t>Bài tập 1 (SBT, trang 51).</a:t>
                </a:r>
                <a:endParaRPr lang="vi-VN" sz="2600">
                  <a:effectLst/>
                  <a:latin typeface="Arial" panose="020B0604020202020204" pitchFamily="34" charset="0"/>
                  <a:ea typeface="Calibri" panose="020F0502020204030204" pitchFamily="34" charset="0"/>
                  <a:cs typeface="Arial" panose="020B0604020202020204" pitchFamily="34" charset="0"/>
                </a:endParaRPr>
              </a:p>
              <a:p>
                <a:r>
                  <a:rPr lang="en-US" sz="2600">
                    <a:effectLst/>
                    <a:latin typeface="Arial" panose="020B0604020202020204" pitchFamily="34" charset="0"/>
                    <a:ea typeface="Calibri" panose="020F0502020204030204" pitchFamily="34" charset="0"/>
                    <a:cs typeface="Arial" panose="020B0604020202020204" pitchFamily="34" charset="0"/>
                  </a:rPr>
                  <a:t>Thống kê nhiệt độ </a:t>
                </a:r>
                <a14:m>
                  <m:oMath xmlns:m="http://schemas.openxmlformats.org/officeDocument/2006/math">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T</m:t>
                    </m:r>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m:t>
                    </m:r>
                    <m:r>
                      <m:rPr>
                        <m:nor/>
                      </m:rPr>
                      <a:rPr lang="en-US" sz="2600" i="0" baseline="30000">
                        <a:effectLst/>
                        <a:latin typeface="Arial" panose="020B0604020202020204" pitchFamily="34" charset="0"/>
                        <a:ea typeface="Calibri" panose="020F0502020204030204" pitchFamily="34" charset="0"/>
                        <a:cs typeface="Arial" panose="020B0604020202020204" pitchFamily="34" charset="0"/>
                      </a:rPr>
                      <m:t>o</m:t>
                    </m:r>
                    <m:r>
                      <m:rPr>
                        <m:nor/>
                      </m:rPr>
                      <a:rPr lang="en-US" sz="2600" i="0">
                        <a:effectLst/>
                        <a:latin typeface="Arial" panose="020B0604020202020204" pitchFamily="34" charset="0"/>
                        <a:ea typeface="Calibri" panose="020F0502020204030204" pitchFamily="34" charset="0"/>
                        <a:cs typeface="Arial" panose="020B0604020202020204" pitchFamily="34" charset="0"/>
                      </a:rPr>
                      <m:t>C</m:t>
                    </m:r>
                    <m:r>
                      <m:rPr>
                        <m:nor/>
                      </m:rPr>
                      <a:rPr lang="en-US" sz="2600" i="0">
                        <a:effectLst/>
                        <a:latin typeface="Arial" panose="020B0604020202020204" pitchFamily="34" charset="0"/>
                        <a:ea typeface="Calibri" panose="020F0502020204030204" pitchFamily="34" charset="0"/>
                        <a:cs typeface="Arial" panose="020B0604020202020204" pitchFamily="34" charset="0"/>
                      </a:rPr>
                      <m:t>) </m:t>
                    </m:r>
                  </m:oMath>
                </a14:m>
                <a:r>
                  <a:rPr lang="en-US" sz="2600">
                    <a:effectLst/>
                    <a:latin typeface="Arial" panose="020B0604020202020204" pitchFamily="34" charset="0"/>
                    <a:ea typeface="Calibri" panose="020F0502020204030204" pitchFamily="34" charset="0"/>
                    <a:cs typeface="Arial" panose="020B0604020202020204" pitchFamily="34" charset="0"/>
                  </a:rPr>
                  <a:t>tại một địa điểm thuộc vùng ôn đới ở một số thời điểm </a:t>
                </a:r>
                <a14:m>
                  <m:oMath xmlns:m="http://schemas.openxmlformats.org/officeDocument/2006/math">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t</m:t>
                    </m:r>
                    <m:r>
                      <m:rPr>
                        <m:nor/>
                      </m:rPr>
                      <a:rPr lang="en-US" sz="2600" b="0" i="0" smtClean="0">
                        <a:effectLst/>
                        <a:latin typeface="Arial" panose="020B0604020202020204" pitchFamily="34" charset="0"/>
                        <a:ea typeface="Calibri" panose="020F0502020204030204" pitchFamily="34" charset="0"/>
                        <a:cs typeface="Arial" panose="020B0604020202020204" pitchFamily="34" charset="0"/>
                      </a:rPr>
                      <m:t> </m:t>
                    </m:r>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m:t>
                    </m:r>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h</m:t>
                    </m:r>
                    <m:r>
                      <m:rPr>
                        <m:nor/>
                      </m:rPr>
                      <a:rPr lang="en-US" sz="2600" i="0" smtClean="0">
                        <a:effectLst/>
                        <a:latin typeface="Arial" panose="020B0604020202020204" pitchFamily="34" charset="0"/>
                        <a:ea typeface="Calibri" panose="020F0502020204030204" pitchFamily="34" charset="0"/>
                        <a:cs typeface="Arial" panose="020B0604020202020204" pitchFamily="34" charset="0"/>
                      </a:rPr>
                      <m:t>)</m:t>
                    </m:r>
                  </m:oMath>
                </a14:m>
                <a:r>
                  <a:rPr lang="en-US" sz="2600">
                    <a:effectLst/>
                    <a:latin typeface="Arial" panose="020B0604020202020204" pitchFamily="34" charset="0"/>
                    <a:ea typeface="Calibri" panose="020F0502020204030204" pitchFamily="34" charset="0"/>
                    <a:cs typeface="Arial" panose="020B0604020202020204" pitchFamily="34" charset="0"/>
                  </a:rPr>
                  <a:t> trong một ngày được cho bởi bảng sau: </a:t>
                </a:r>
              </a:p>
            </p:txBody>
          </p:sp>
        </mc:Choice>
        <mc:Fallback>
          <p:sp>
            <p:nvSpPr>
              <p:cNvPr id="14" name="Hộp Văn bản 13">
                <a:extLst>
                  <a:ext uri="{FF2B5EF4-FFF2-40B4-BE49-F238E27FC236}">
                    <a16:creationId xmlns:a16="http://schemas.microsoft.com/office/drawing/2014/main" id="{8DE8C7B6-4722-0E00-895D-90C2A53C57CD}"/>
                  </a:ext>
                </a:extLst>
              </p:cNvPr>
              <p:cNvSpPr txBox="1">
                <a:spLocks noRot="1" noChangeAspect="1" noMove="1" noResize="1" noEditPoints="1" noAdjustHandles="1" noChangeArrowheads="1" noChangeShapeType="1" noTextEdit="1"/>
              </p:cNvSpPr>
              <p:nvPr/>
            </p:nvSpPr>
            <p:spPr>
              <a:xfrm>
                <a:off x="164784" y="531375"/>
                <a:ext cx="11160118" cy="1292662"/>
              </a:xfrm>
              <a:prstGeom prst="rect">
                <a:avLst/>
              </a:prstGeom>
              <a:blipFill>
                <a:blip r:embed="rId3"/>
                <a:stretch>
                  <a:fillRect l="-983" t="-4245" b="-11321"/>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2DC14728-C675-F5ED-74E0-3A78603B816E}"/>
              </a:ext>
            </a:extLst>
          </p:cNvPr>
          <p:cNvSpPr txBox="1"/>
          <p:nvPr/>
        </p:nvSpPr>
        <p:spPr>
          <a:xfrm>
            <a:off x="-1943558" y="3564931"/>
            <a:ext cx="5238974" cy="492443"/>
          </a:xfrm>
          <a:prstGeom prst="rect">
            <a:avLst/>
          </a:prstGeom>
          <a:noFill/>
        </p:spPr>
        <p:txBody>
          <a:bodyPr wrap="square" rtlCol="0">
            <a:spAutoFit/>
          </a:bodyPr>
          <a:lstStyle/>
          <a:p>
            <a:pPr algn="ctr"/>
            <a:r>
              <a:rPr lang="en-US" sz="2600" b="1">
                <a:latin typeface="Arial" panose="020B0604020202020204" pitchFamily="34" charset="0"/>
                <a:cs typeface="Arial" panose="020B0604020202020204" pitchFamily="34" charset="0"/>
              </a:rPr>
              <a:t>Giải</a:t>
            </a:r>
            <a:endParaRPr lang="en-US" sz="26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19" name="Bảng 19">
                <a:extLst>
                  <a:ext uri="{FF2B5EF4-FFF2-40B4-BE49-F238E27FC236}">
                    <a16:creationId xmlns:a16="http://schemas.microsoft.com/office/drawing/2014/main" id="{A69560EE-19FA-C5EF-E8B6-4548DA7D5085}"/>
                  </a:ext>
                </a:extLst>
              </p:cNvPr>
              <p:cNvGraphicFramePr>
                <a:graphicFrameLocks noGrp="1"/>
              </p:cNvGraphicFramePr>
              <p:nvPr>
                <p:extLst>
                  <p:ext uri="{D42A27DB-BD31-4B8C-83A1-F6EECF244321}">
                    <p14:modId xmlns:p14="http://schemas.microsoft.com/office/powerpoint/2010/main" val="2139770907"/>
                  </p:ext>
                </p:extLst>
              </p:nvPr>
            </p:nvGraphicFramePr>
            <p:xfrm>
              <a:off x="1099514" y="1954879"/>
              <a:ext cx="10157754" cy="1569660"/>
            </p:xfrm>
            <a:graphic>
              <a:graphicData uri="http://schemas.openxmlformats.org/drawingml/2006/table">
                <a:tbl>
                  <a:tblPr firstRow="1" bandRow="1">
                    <a:tableStyleId>{5C22544A-7EE6-4342-B048-85BDC9FD1C3A}</a:tableStyleId>
                  </a:tblPr>
                  <a:tblGrid>
                    <a:gridCol w="2813754">
                      <a:extLst>
                        <a:ext uri="{9D8B030D-6E8A-4147-A177-3AD203B41FA5}">
                          <a16:colId xmlns:a16="http://schemas.microsoft.com/office/drawing/2014/main" val="3392657739"/>
                        </a:ext>
                      </a:extLst>
                    </a:gridCol>
                    <a:gridCol w="1224000">
                      <a:extLst>
                        <a:ext uri="{9D8B030D-6E8A-4147-A177-3AD203B41FA5}">
                          <a16:colId xmlns:a16="http://schemas.microsoft.com/office/drawing/2014/main" val="815796813"/>
                        </a:ext>
                      </a:extLst>
                    </a:gridCol>
                    <a:gridCol w="1224000">
                      <a:extLst>
                        <a:ext uri="{9D8B030D-6E8A-4147-A177-3AD203B41FA5}">
                          <a16:colId xmlns:a16="http://schemas.microsoft.com/office/drawing/2014/main" val="3026777229"/>
                        </a:ext>
                      </a:extLst>
                    </a:gridCol>
                    <a:gridCol w="1224000">
                      <a:extLst>
                        <a:ext uri="{9D8B030D-6E8A-4147-A177-3AD203B41FA5}">
                          <a16:colId xmlns:a16="http://schemas.microsoft.com/office/drawing/2014/main" val="1681442446"/>
                        </a:ext>
                      </a:extLst>
                    </a:gridCol>
                    <a:gridCol w="1224000">
                      <a:extLst>
                        <a:ext uri="{9D8B030D-6E8A-4147-A177-3AD203B41FA5}">
                          <a16:colId xmlns:a16="http://schemas.microsoft.com/office/drawing/2014/main" val="3096052983"/>
                        </a:ext>
                      </a:extLst>
                    </a:gridCol>
                    <a:gridCol w="1224000">
                      <a:extLst>
                        <a:ext uri="{9D8B030D-6E8A-4147-A177-3AD203B41FA5}">
                          <a16:colId xmlns:a16="http://schemas.microsoft.com/office/drawing/2014/main" val="3046324680"/>
                        </a:ext>
                      </a:extLst>
                    </a:gridCol>
                    <a:gridCol w="1224000">
                      <a:extLst>
                        <a:ext uri="{9D8B030D-6E8A-4147-A177-3AD203B41FA5}">
                          <a16:colId xmlns:a16="http://schemas.microsoft.com/office/drawing/2014/main" val="3969991576"/>
                        </a:ext>
                      </a:extLst>
                    </a:gridCol>
                  </a:tblGrid>
                  <a:tr h="784830">
                    <a:tc>
                      <a:txBody>
                        <a:bodyPr/>
                        <a:lstStyle/>
                        <a:p>
                          <a:pPr algn="ctr"/>
                          <a:r>
                            <a:rPr lang="en-US" sz="2800">
                              <a:latin typeface="Arial" panose="020B0604020202020204" pitchFamily="34" charset="0"/>
                              <a:cs typeface="Arial" panose="020B0604020202020204" pitchFamily="34" charset="0"/>
                            </a:rPr>
                            <a:t>Thời điểm </a:t>
                          </a:r>
                          <a14:m>
                            <m:oMath xmlns:m="http://schemas.openxmlformats.org/officeDocument/2006/math">
                              <m:r>
                                <m:rPr>
                                  <m:nor/>
                                </m:rPr>
                                <a:rPr lang="en-US" sz="2800" i="0" smtClean="0">
                                  <a:latin typeface="Arial" panose="020B0604020202020204" pitchFamily="34" charset="0"/>
                                  <a:cs typeface="Arial" panose="020B0604020202020204" pitchFamily="34" charset="0"/>
                                </a:rPr>
                                <m:t>t</m:t>
                              </m:r>
                              <m:r>
                                <m:rPr>
                                  <m:nor/>
                                </m:rPr>
                                <a:rPr lang="en-US" sz="2800" i="0" smtClean="0">
                                  <a:latin typeface="Arial" panose="020B0604020202020204" pitchFamily="34" charset="0"/>
                                  <a:cs typeface="Arial" panose="020B0604020202020204" pitchFamily="34" charset="0"/>
                                </a:rPr>
                                <m:t> (</m:t>
                              </m:r>
                              <m:r>
                                <m:rPr>
                                  <m:nor/>
                                </m:rPr>
                                <a:rPr lang="en-US" sz="2800" i="0" smtClean="0">
                                  <a:latin typeface="Arial" panose="020B0604020202020204" pitchFamily="34" charset="0"/>
                                  <a:cs typeface="Arial" panose="020B0604020202020204" pitchFamily="34" charset="0"/>
                                </a:rPr>
                                <m:t>h</m:t>
                              </m:r>
                              <m:r>
                                <m:rPr>
                                  <m:nor/>
                                </m:rPr>
                                <a:rPr lang="en-US" sz="2800" i="0" smtClean="0">
                                  <a:latin typeface="Arial" panose="020B0604020202020204" pitchFamily="34" charset="0"/>
                                  <a:cs typeface="Arial" panose="020B0604020202020204" pitchFamily="34" charset="0"/>
                                </a:rPr>
                                <m:t>)</m:t>
                              </m:r>
                            </m:oMath>
                          </a14:m>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0</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6</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12</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54353278"/>
                      </a:ext>
                    </a:extLst>
                  </a:tr>
                  <a:tr h="784830">
                    <a:tc>
                      <a:txBody>
                        <a:bodyPr/>
                        <a:lstStyle/>
                        <a:p>
                          <a:pPr algn="ctr"/>
                          <a:r>
                            <a:rPr lang="en-US" sz="2800">
                              <a:latin typeface="Arial" panose="020B0604020202020204" pitchFamily="34" charset="0"/>
                              <a:cs typeface="Arial" panose="020B0604020202020204" pitchFamily="34" charset="0"/>
                            </a:rPr>
                            <a:t>Nhiệt độ </a:t>
                          </a:r>
                          <a14:m>
                            <m:oMath xmlns:m="http://schemas.openxmlformats.org/officeDocument/2006/math">
                              <m:r>
                                <m:rPr>
                                  <m:nor/>
                                </m:rPr>
                                <a:rPr lang="en-US" sz="2800" i="0" smtClean="0">
                                  <a:latin typeface="Arial" panose="020B0604020202020204" pitchFamily="34" charset="0"/>
                                  <a:cs typeface="Arial" panose="020B0604020202020204" pitchFamily="34" charset="0"/>
                                </a:rPr>
                                <m:t>T</m:t>
                              </m:r>
                              <m:r>
                                <m:rPr>
                                  <m:nor/>
                                </m:rPr>
                                <a:rPr lang="en-US" sz="2800" i="0" smtClean="0">
                                  <a:latin typeface="Arial" panose="020B0604020202020204" pitchFamily="34" charset="0"/>
                                  <a:cs typeface="Arial" panose="020B0604020202020204" pitchFamily="34" charset="0"/>
                                </a:rPr>
                                <m:t>(</m:t>
                              </m:r>
                              <m:r>
                                <m:rPr>
                                  <m:nor/>
                                </m:rPr>
                                <a:rPr lang="en-US" sz="2800" i="0" baseline="30000">
                                  <a:latin typeface="Arial" panose="020B0604020202020204" pitchFamily="34" charset="0"/>
                                  <a:cs typeface="Arial" panose="020B0604020202020204" pitchFamily="34" charset="0"/>
                                </a:rPr>
                                <m:t>o</m:t>
                              </m:r>
                              <m:r>
                                <m:rPr>
                                  <m:nor/>
                                </m:rPr>
                                <a:rPr lang="en-US" sz="2800" i="0" baseline="30000">
                                  <a:latin typeface="Arial" panose="020B0604020202020204" pitchFamily="34" charset="0"/>
                                  <a:cs typeface="Arial" panose="020B0604020202020204" pitchFamily="34" charset="0"/>
                                </a:rPr>
                                <m:t> </m:t>
                              </m:r>
                              <m:r>
                                <m:rPr>
                                  <m:nor/>
                                </m:rPr>
                                <a:rPr lang="en-US" sz="2800" i="0" baseline="0">
                                  <a:latin typeface="Arial" panose="020B0604020202020204" pitchFamily="34" charset="0"/>
                                  <a:cs typeface="Arial" panose="020B0604020202020204" pitchFamily="34" charset="0"/>
                                </a:rPr>
                                <m:t>C</m:t>
                              </m:r>
                              <m:r>
                                <m:rPr>
                                  <m:nor/>
                                </m:rPr>
                                <a:rPr lang="en-US" sz="2800" i="0" baseline="0">
                                  <a:latin typeface="Arial" panose="020B0604020202020204" pitchFamily="34" charset="0"/>
                                  <a:cs typeface="Arial" panose="020B0604020202020204" pitchFamily="34" charset="0"/>
                                </a:rPr>
                                <m:t>)</m:t>
                              </m:r>
                            </m:oMath>
                          </a14:m>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19</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26</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24</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76485462"/>
                      </a:ext>
                    </a:extLst>
                  </a:tr>
                </a:tbl>
              </a:graphicData>
            </a:graphic>
          </p:graphicFrame>
        </mc:Choice>
        <mc:Fallback>
          <p:graphicFrame>
            <p:nvGraphicFramePr>
              <p:cNvPr id="19" name="Bảng 19">
                <a:extLst>
                  <a:ext uri="{FF2B5EF4-FFF2-40B4-BE49-F238E27FC236}">
                    <a16:creationId xmlns:a16="http://schemas.microsoft.com/office/drawing/2014/main" id="{A69560EE-19FA-C5EF-E8B6-4548DA7D5085}"/>
                  </a:ext>
                </a:extLst>
              </p:cNvPr>
              <p:cNvGraphicFramePr>
                <a:graphicFrameLocks noGrp="1"/>
              </p:cNvGraphicFramePr>
              <p:nvPr>
                <p:extLst>
                  <p:ext uri="{D42A27DB-BD31-4B8C-83A1-F6EECF244321}">
                    <p14:modId xmlns:p14="http://schemas.microsoft.com/office/powerpoint/2010/main" val="2139770907"/>
                  </p:ext>
                </p:extLst>
              </p:nvPr>
            </p:nvGraphicFramePr>
            <p:xfrm>
              <a:off x="1099514" y="1954879"/>
              <a:ext cx="10157754" cy="1569660"/>
            </p:xfrm>
            <a:graphic>
              <a:graphicData uri="http://schemas.openxmlformats.org/drawingml/2006/table">
                <a:tbl>
                  <a:tblPr firstRow="1" bandRow="1">
                    <a:tableStyleId>{5C22544A-7EE6-4342-B048-85BDC9FD1C3A}</a:tableStyleId>
                  </a:tblPr>
                  <a:tblGrid>
                    <a:gridCol w="2813754">
                      <a:extLst>
                        <a:ext uri="{9D8B030D-6E8A-4147-A177-3AD203B41FA5}">
                          <a16:colId xmlns:a16="http://schemas.microsoft.com/office/drawing/2014/main" val="3392657739"/>
                        </a:ext>
                      </a:extLst>
                    </a:gridCol>
                    <a:gridCol w="1224000">
                      <a:extLst>
                        <a:ext uri="{9D8B030D-6E8A-4147-A177-3AD203B41FA5}">
                          <a16:colId xmlns:a16="http://schemas.microsoft.com/office/drawing/2014/main" val="815796813"/>
                        </a:ext>
                      </a:extLst>
                    </a:gridCol>
                    <a:gridCol w="1224000">
                      <a:extLst>
                        <a:ext uri="{9D8B030D-6E8A-4147-A177-3AD203B41FA5}">
                          <a16:colId xmlns:a16="http://schemas.microsoft.com/office/drawing/2014/main" val="3026777229"/>
                        </a:ext>
                      </a:extLst>
                    </a:gridCol>
                    <a:gridCol w="1224000">
                      <a:extLst>
                        <a:ext uri="{9D8B030D-6E8A-4147-A177-3AD203B41FA5}">
                          <a16:colId xmlns:a16="http://schemas.microsoft.com/office/drawing/2014/main" val="1681442446"/>
                        </a:ext>
                      </a:extLst>
                    </a:gridCol>
                    <a:gridCol w="1224000">
                      <a:extLst>
                        <a:ext uri="{9D8B030D-6E8A-4147-A177-3AD203B41FA5}">
                          <a16:colId xmlns:a16="http://schemas.microsoft.com/office/drawing/2014/main" val="3096052983"/>
                        </a:ext>
                      </a:extLst>
                    </a:gridCol>
                    <a:gridCol w="1224000">
                      <a:extLst>
                        <a:ext uri="{9D8B030D-6E8A-4147-A177-3AD203B41FA5}">
                          <a16:colId xmlns:a16="http://schemas.microsoft.com/office/drawing/2014/main" val="3046324680"/>
                        </a:ext>
                      </a:extLst>
                    </a:gridCol>
                    <a:gridCol w="1224000">
                      <a:extLst>
                        <a:ext uri="{9D8B030D-6E8A-4147-A177-3AD203B41FA5}">
                          <a16:colId xmlns:a16="http://schemas.microsoft.com/office/drawing/2014/main" val="3969991576"/>
                        </a:ext>
                      </a:extLst>
                    </a:gridCol>
                  </a:tblGrid>
                  <a:tr h="784830">
                    <a:tc>
                      <a:txBody>
                        <a:bodyPr/>
                        <a:lstStyle/>
                        <a:p>
                          <a:endParaRPr lang="en-US"/>
                        </a:p>
                      </a:txBody>
                      <a:tcPr anchor="ctr">
                        <a:blipFill>
                          <a:blip r:embed="rId4"/>
                          <a:stretch>
                            <a:fillRect l="-216" t="-769" r="-261688" b="-103077"/>
                          </a:stretch>
                        </a:blipFill>
                      </a:tcPr>
                    </a:tc>
                    <a:tc>
                      <a:txBody>
                        <a:bodyPr/>
                        <a:lstStyle/>
                        <a:p>
                          <a:pPr algn="ctr"/>
                          <a:r>
                            <a:rPr lang="en-US" sz="2800">
                              <a:latin typeface="Arial" panose="020B0604020202020204" pitchFamily="34" charset="0"/>
                              <a:cs typeface="Arial" panose="020B0604020202020204" pitchFamily="34" charset="0"/>
                            </a:rPr>
                            <a:t>0</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6</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12</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54353278"/>
                      </a:ext>
                    </a:extLst>
                  </a:tr>
                  <a:tr h="784830">
                    <a:tc>
                      <a:txBody>
                        <a:bodyPr/>
                        <a:lstStyle/>
                        <a:p>
                          <a:endParaRPr lang="en-US"/>
                        </a:p>
                      </a:txBody>
                      <a:tcPr anchor="ctr">
                        <a:blipFill>
                          <a:blip r:embed="rId4"/>
                          <a:stretch>
                            <a:fillRect l="-216" t="-101550" r="-261688" b="-3876"/>
                          </a:stretch>
                        </a:blipFill>
                      </a:tcPr>
                    </a:tc>
                    <a:tc>
                      <a:txBody>
                        <a:bodyPr/>
                        <a:lstStyle/>
                        <a:p>
                          <a:pPr algn="ctr"/>
                          <a:r>
                            <a:rPr lang="en-US" sz="2800">
                              <a:latin typeface="Arial" panose="020B0604020202020204" pitchFamily="34" charset="0"/>
                              <a:cs typeface="Arial" panose="020B0604020202020204" pitchFamily="34" charset="0"/>
                            </a:rPr>
                            <a:t>18</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19</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26</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24</a:t>
                          </a:r>
                          <a:endParaRPr lang="vi-VN" sz="2800">
                            <a:latin typeface="Arial" panose="020B0604020202020204" pitchFamily="34" charset="0"/>
                            <a:cs typeface="Arial" panose="020B0604020202020204" pitchFamily="34" charset="0"/>
                          </a:endParaRPr>
                        </a:p>
                      </a:txBody>
                      <a:tcPr anchor="ctr"/>
                    </a:tc>
                    <a:tc>
                      <a:txBody>
                        <a:bodyPr/>
                        <a:lstStyle/>
                        <a:p>
                          <a:pPr algn="ctr"/>
                          <a:r>
                            <a:rPr lang="en-US" sz="2800">
                              <a:latin typeface="Arial" panose="020B0604020202020204" pitchFamily="34" charset="0"/>
                              <a:cs typeface="Arial" panose="020B0604020202020204" pitchFamily="34" charset="0"/>
                            </a:rPr>
                            <a:t>21</a:t>
                          </a:r>
                          <a:endParaRPr lang="vi-VN" sz="2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76485462"/>
                      </a:ext>
                    </a:extLst>
                  </a:tr>
                </a:tbl>
              </a:graphicData>
            </a:graphic>
          </p:graphicFrame>
        </mc:Fallback>
      </mc:AlternateContent>
      <p:sp>
        <p:nvSpPr>
          <p:cNvPr id="21" name="Hộp Văn bản 20">
            <a:extLst>
              <a:ext uri="{FF2B5EF4-FFF2-40B4-BE49-F238E27FC236}">
                <a16:creationId xmlns:a16="http://schemas.microsoft.com/office/drawing/2014/main" id="{DEB36137-8668-5FC2-4ED6-945D0F668293}"/>
              </a:ext>
            </a:extLst>
          </p:cNvPr>
          <p:cNvSpPr txBox="1"/>
          <p:nvPr/>
        </p:nvSpPr>
        <p:spPr>
          <a:xfrm>
            <a:off x="-646699" y="9043"/>
            <a:ext cx="6941820" cy="553998"/>
          </a:xfrm>
          <a:prstGeom prst="rect">
            <a:avLst/>
          </a:prstGeom>
          <a:noFill/>
        </p:spPr>
        <p:txBody>
          <a:bodyPr wrap="square">
            <a:spAutoFit/>
          </a:bodyPr>
          <a:lstStyle/>
          <a:p>
            <a:pPr algn="ctr"/>
            <a:r>
              <a:rPr lang="en-US" sz="3000" b="1">
                <a:solidFill>
                  <a:schemeClr val="tx1"/>
                </a:solidFill>
                <a:latin typeface="Arial" panose="020B0604020202020204" pitchFamily="34" charset="0"/>
                <a:cs typeface="Arial" panose="020B0604020202020204" pitchFamily="34" charset="0"/>
              </a:rPr>
              <a:t>Dạng 1: NHẬN BIẾT HÀM SỐ</a:t>
            </a:r>
            <a:endParaRPr lang="en-US" sz="30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C345402A-AA66-53C2-9B79-5187423850D8}"/>
                  </a:ext>
                </a:extLst>
              </p:cNvPr>
              <p:cNvSpPr txBox="1"/>
              <p:nvPr/>
            </p:nvSpPr>
            <p:spPr>
              <a:xfrm>
                <a:off x="348223" y="5798268"/>
                <a:ext cx="11915446" cy="977127"/>
              </a:xfrm>
              <a:prstGeom prst="rect">
                <a:avLst/>
              </a:prstGeom>
              <a:solidFill>
                <a:schemeClr val="bg1"/>
              </a:solidFill>
            </p:spPr>
            <p:txBody>
              <a:bodyPr wrap="square">
                <a:spAutoFit/>
              </a:bodyPr>
              <a:lstStyle/>
              <a:p>
                <a:r>
                  <a:rPr lang="en-US" sz="2600">
                    <a:solidFill>
                      <a:srgbClr val="FF0000"/>
                    </a:solidFill>
                    <a:effectLst/>
                    <a:latin typeface="Arial" panose="020B0604020202020204" pitchFamily="34" charset="0"/>
                    <a:ea typeface="Calibri" panose="020F0502020204030204" pitchFamily="34" charset="0"/>
                    <a:cs typeface="Arial" panose="020B0604020202020204" pitchFamily="34" charset="0"/>
                  </a:rPr>
                  <a:t>c) Thời điểm t không phải là hàm số của nhiệt độ T. Vì: Nhiệt độ </a:t>
                </a:r>
                <a14:m>
                  <m:oMath xmlns:m="http://schemas.openxmlformats.org/officeDocument/2006/math">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2</m:t>
                    </m:r>
                    <m:sSup>
                      <m:sSupPr>
                        <m:ctrlPr>
                          <a:rPr lang="vi-VN" sz="2600"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sSupPr>
                      <m:e>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1</m:t>
                        </m:r>
                      </m:e>
                      <m:sup>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0</m:t>
                        </m:r>
                      </m:sup>
                    </m:sSup>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C</m:t>
                    </m:r>
                  </m:oMath>
                </a14:m>
                <a:r>
                  <a:rPr lang="en-US" sz="2600">
                    <a:solidFill>
                      <a:srgbClr val="FF0000"/>
                    </a:solidFill>
                    <a:effectLst/>
                    <a:latin typeface="Arial" panose="020B0604020202020204" pitchFamily="34" charset="0"/>
                    <a:ea typeface="Calibri" panose="020F0502020204030204" pitchFamily="34" charset="0"/>
                    <a:cs typeface="Arial" panose="020B0604020202020204" pitchFamily="34" charset="0"/>
                  </a:rPr>
                  <a:t> tương ứng với hai thời điểm khác nhau là </a:t>
                </a:r>
                <a14:m>
                  <m:oMath xmlns:m="http://schemas.openxmlformats.org/officeDocument/2006/math">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8</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h</m:t>
                    </m:r>
                  </m:oMath>
                </a14:m>
                <a:r>
                  <a:rPr lang="en-US" sz="2600">
                    <a:solidFill>
                      <a:srgbClr val="FF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m:t>
                    </m:r>
                    <m:r>
                      <m:rPr>
                        <m:nor/>
                      </m:rPr>
                      <a:rPr lang="en-US" sz="2600" b="0" i="0" smtClean="0">
                        <a:solidFill>
                          <a:srgbClr val="FF0000"/>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21</m:t>
                    </m:r>
                    <m:r>
                      <m:rPr>
                        <m:nor/>
                      </m:rPr>
                      <a:rPr lang="en-US" sz="2600" i="0">
                        <a:solidFill>
                          <a:srgbClr val="FF0000"/>
                        </a:solidFill>
                        <a:effectLst/>
                        <a:latin typeface="Arial" panose="020B0604020202020204" pitchFamily="34" charset="0"/>
                        <a:ea typeface="Calibri" panose="020F0502020204030204" pitchFamily="34" charset="0"/>
                        <a:cs typeface="Arial" panose="020B0604020202020204" pitchFamily="34" charset="0"/>
                      </a:rPr>
                      <m:t>h</m:t>
                    </m:r>
                  </m:oMath>
                </a14:m>
                <a:r>
                  <a:rPr lang="en-US" sz="260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26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Hộp Văn bản 25">
                <a:extLst>
                  <a:ext uri="{FF2B5EF4-FFF2-40B4-BE49-F238E27FC236}">
                    <a16:creationId xmlns:a16="http://schemas.microsoft.com/office/drawing/2014/main" id="{C345402A-AA66-53C2-9B79-5187423850D8}"/>
                  </a:ext>
                </a:extLst>
              </p:cNvPr>
              <p:cNvSpPr txBox="1">
                <a:spLocks noRot="1" noChangeAspect="1" noMove="1" noResize="1" noEditPoints="1" noAdjustHandles="1" noChangeArrowheads="1" noChangeShapeType="1" noTextEdit="1"/>
              </p:cNvSpPr>
              <p:nvPr/>
            </p:nvSpPr>
            <p:spPr>
              <a:xfrm>
                <a:off x="348223" y="5798268"/>
                <a:ext cx="11915446" cy="977127"/>
              </a:xfrm>
              <a:prstGeom prst="rect">
                <a:avLst/>
              </a:prstGeom>
              <a:blipFill>
                <a:blip r:embed="rId5"/>
                <a:stretch>
                  <a:fillRect l="-921" b="-15000"/>
                </a:stretch>
              </a:blipFill>
            </p:spPr>
            <p:txBody>
              <a:bodyPr/>
              <a:lstStyle/>
              <a:p>
                <a:r>
                  <a:rPr lang="en-US">
                    <a:noFill/>
                  </a:rPr>
                  <a:t> </a:t>
                </a:r>
              </a:p>
            </p:txBody>
          </p:sp>
        </mc:Fallback>
      </mc:AlternateContent>
      <p:sp>
        <p:nvSpPr>
          <p:cNvPr id="32" name="Hộp Văn bản 31">
            <a:extLst>
              <a:ext uri="{FF2B5EF4-FFF2-40B4-BE49-F238E27FC236}">
                <a16:creationId xmlns:a16="http://schemas.microsoft.com/office/drawing/2014/main" id="{88D0DADB-3566-ABAD-4886-2CDC8A7D6879}"/>
              </a:ext>
            </a:extLst>
          </p:cNvPr>
          <p:cNvSpPr txBox="1"/>
          <p:nvPr/>
        </p:nvSpPr>
        <p:spPr>
          <a:xfrm>
            <a:off x="322923" y="5811117"/>
            <a:ext cx="11915446" cy="523220"/>
          </a:xfrm>
          <a:prstGeom prst="rect">
            <a:avLst/>
          </a:prstGeom>
          <a:noFill/>
        </p:spPr>
        <p:txBody>
          <a:bodyPr wrap="square">
            <a:spAutoFit/>
          </a:bodyPr>
          <a:lstStyle/>
          <a:p>
            <a:r>
              <a:rPr lang="en-US" sz="2800">
                <a:latin typeface="Arial" panose="020B0604020202020204" pitchFamily="34" charset="0"/>
                <a:ea typeface="Calibri" panose="020F0502020204030204" pitchFamily="34" charset="0"/>
                <a:cs typeface="Arial" panose="020B0604020202020204" pitchFamily="34" charset="0"/>
              </a:rPr>
              <a:t>c) </a:t>
            </a:r>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Thời điểm t có phải là hàm số của nhiệt độ T hay không? Vì sao? </a:t>
            </a:r>
            <a:endParaRPr lang="vi-VN"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A44905C1-F2F6-F52B-B154-6E3A15C7EE0E}"/>
              </a:ext>
            </a:extLst>
          </p:cNvPr>
          <p:cNvSpPr txBox="1"/>
          <p:nvPr/>
        </p:nvSpPr>
        <p:spPr>
          <a:xfrm>
            <a:off x="348223" y="4047465"/>
            <a:ext cx="8846820" cy="954107"/>
          </a:xfrm>
          <a:prstGeom prst="rect">
            <a:avLst/>
          </a:prstGeom>
          <a:noFill/>
        </p:spPr>
        <p:txBody>
          <a:bodyPr wrap="square">
            <a:spAutoFit/>
          </a:bodyPr>
          <a:lstStyle/>
          <a:p>
            <a:pPr marL="514350" indent="-514350">
              <a:buAutoNum type="alphaLcParenR"/>
            </a:pPr>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Trong các thời điểm trong bảng trên, thời điểm nào có nhiệt độ cao nhất? Thấp nhất? </a:t>
            </a:r>
          </a:p>
        </p:txBody>
      </p:sp>
      <p:sp>
        <p:nvSpPr>
          <p:cNvPr id="37" name="Hộp Văn bản 36">
            <a:extLst>
              <a:ext uri="{FF2B5EF4-FFF2-40B4-BE49-F238E27FC236}">
                <a16:creationId xmlns:a16="http://schemas.microsoft.com/office/drawing/2014/main" id="{BBE7A8E5-AE2E-5025-CD7B-14720199C9CB}"/>
              </a:ext>
            </a:extLst>
          </p:cNvPr>
          <p:cNvSpPr txBox="1"/>
          <p:nvPr/>
        </p:nvSpPr>
        <p:spPr>
          <a:xfrm>
            <a:off x="348223" y="4952034"/>
            <a:ext cx="12023558" cy="523220"/>
          </a:xfrm>
          <a:prstGeom prst="rect">
            <a:avLst/>
          </a:prstGeom>
          <a:noFill/>
        </p:spPr>
        <p:txBody>
          <a:bodyPr wrap="square">
            <a:spAutoFit/>
          </a:bodyPr>
          <a:lstStyle/>
          <a:p>
            <a:r>
              <a:rPr lang="en-US" sz="2800">
                <a:latin typeface="Arial" panose="020B0604020202020204" pitchFamily="34" charset="0"/>
                <a:ea typeface="Calibri" panose="020F0502020204030204" pitchFamily="34" charset="0"/>
                <a:cs typeface="Arial" panose="020B0604020202020204" pitchFamily="34" charset="0"/>
              </a:rPr>
              <a:t>b) Nhiệt độ T có phải là hàm số của thời điểm t hay không? Vì sao? </a:t>
            </a:r>
          </a:p>
        </p:txBody>
      </p:sp>
      <mc:AlternateContent xmlns:mc="http://schemas.openxmlformats.org/markup-compatibility/2006">
        <mc:Choice xmlns:a14="http://schemas.microsoft.com/office/drawing/2010/main" Requires="a14">
          <p:sp>
            <p:nvSpPr>
              <p:cNvPr id="39" name="Hộp Văn bản 38">
                <a:extLst>
                  <a:ext uri="{FF2B5EF4-FFF2-40B4-BE49-F238E27FC236}">
                    <a16:creationId xmlns:a16="http://schemas.microsoft.com/office/drawing/2014/main" id="{FB74B3AF-14C7-8036-62B3-13EDCC7E7107}"/>
                  </a:ext>
                </a:extLst>
              </p:cNvPr>
              <p:cNvSpPr txBox="1"/>
              <p:nvPr/>
            </p:nvSpPr>
            <p:spPr>
              <a:xfrm>
                <a:off x="348223" y="4009472"/>
                <a:ext cx="11710736" cy="954107"/>
              </a:xfrm>
              <a:prstGeom prst="rect">
                <a:avLst/>
              </a:prstGeom>
              <a:noFill/>
            </p:spPr>
            <p:txBody>
              <a:bodyPr wrap="square">
                <a:spAutoFit/>
              </a:bodyPr>
              <a:lstStyle/>
              <a:p>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a) Thời điểm có nhiệt độ cao nhất là: </a:t>
                </a:r>
                <a14:m>
                  <m:oMath xmlns:m="http://schemas.openxmlformats.org/officeDocument/2006/math">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12</m:t>
                    </m:r>
                    <m:d>
                      <m:dPr>
                        <m:ctrlPr>
                          <a:rPr lang="vi-VN" sz="2800"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h</m:t>
                        </m:r>
                      </m:e>
                    </m:d>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m:t>
                    </m:r>
                  </m:oMath>
                </a14:m>
                <a:endParaRPr lang="vi-VN" sz="28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Thời điểm có nhiệt độ thấp nhất là: </a:t>
                </a:r>
                <a14:m>
                  <m:oMath xmlns:m="http://schemas.openxmlformats.org/officeDocument/2006/math">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0</m:t>
                    </m:r>
                    <m:d>
                      <m:dPr>
                        <m:ctrlPr>
                          <a:rPr lang="vi-VN" sz="2800" i="1">
                            <a:solidFill>
                              <a:srgbClr val="FF0000"/>
                            </a:solidFill>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h</m:t>
                        </m:r>
                      </m:e>
                    </m:d>
                    <m:r>
                      <m:rPr>
                        <m:nor/>
                      </m:rPr>
                      <a:rPr lang="en-US" sz="2800" i="0">
                        <a:solidFill>
                          <a:srgbClr val="FF0000"/>
                        </a:solidFill>
                        <a:effectLst/>
                        <a:latin typeface="Arial" panose="020B0604020202020204" pitchFamily="34" charset="0"/>
                        <a:ea typeface="Calibri" panose="020F0502020204030204" pitchFamily="34" charset="0"/>
                        <a:cs typeface="Arial" panose="020B0604020202020204" pitchFamily="34" charset="0"/>
                      </a:rPr>
                      <m:t>.</m:t>
                    </m:r>
                  </m:oMath>
                </a14:m>
                <a:endParaRPr lang="vi-VN" sz="28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9" name="Hộp Văn bản 38">
                <a:extLst>
                  <a:ext uri="{FF2B5EF4-FFF2-40B4-BE49-F238E27FC236}">
                    <a16:creationId xmlns:a16="http://schemas.microsoft.com/office/drawing/2014/main" id="{FB74B3AF-14C7-8036-62B3-13EDCC7E7107}"/>
                  </a:ext>
                </a:extLst>
              </p:cNvPr>
              <p:cNvSpPr txBox="1">
                <a:spLocks noRot="1" noChangeAspect="1" noMove="1" noResize="1" noEditPoints="1" noAdjustHandles="1" noChangeArrowheads="1" noChangeShapeType="1" noTextEdit="1"/>
              </p:cNvSpPr>
              <p:nvPr/>
            </p:nvSpPr>
            <p:spPr>
              <a:xfrm>
                <a:off x="348223" y="4009472"/>
                <a:ext cx="11710736" cy="954107"/>
              </a:xfrm>
              <a:prstGeom prst="rect">
                <a:avLst/>
              </a:prstGeom>
              <a:blipFill>
                <a:blip r:embed="rId6"/>
                <a:stretch>
                  <a:fillRect l="-1041" t="-7051" b="-17308"/>
                </a:stretch>
              </a:blipFill>
            </p:spPr>
            <p:txBody>
              <a:bodyPr/>
              <a:lstStyle/>
              <a:p>
                <a:r>
                  <a:rPr lang="en-US">
                    <a:noFill/>
                  </a:rPr>
                  <a:t> </a:t>
                </a:r>
              </a:p>
            </p:txBody>
          </p:sp>
        </mc:Fallback>
      </mc:AlternateContent>
      <p:sp>
        <p:nvSpPr>
          <p:cNvPr id="41" name="Hộp Văn bản 40">
            <a:extLst>
              <a:ext uri="{FF2B5EF4-FFF2-40B4-BE49-F238E27FC236}">
                <a16:creationId xmlns:a16="http://schemas.microsoft.com/office/drawing/2014/main" id="{8AA893CB-E734-EDEE-B1D3-632388BC1FCB}"/>
              </a:ext>
            </a:extLst>
          </p:cNvPr>
          <p:cNvSpPr txBox="1"/>
          <p:nvPr/>
        </p:nvSpPr>
        <p:spPr>
          <a:xfrm>
            <a:off x="376297" y="4954907"/>
            <a:ext cx="11654588" cy="954107"/>
          </a:xfrm>
          <a:prstGeom prst="rect">
            <a:avLst/>
          </a:prstGeom>
          <a:noFill/>
        </p:spPr>
        <p:txBody>
          <a:bodyPr wrap="square">
            <a:spAutoFit/>
          </a:bodyPr>
          <a:lstStyle/>
          <a:p>
            <a:pPr algn="just"/>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b) Nhiệt độ T là hàm số của thời điểm t vì mỗi giá trị của t chỉ xác định đúng một giá trị của T.</a:t>
            </a:r>
            <a:endParaRPr lang="vi-VN" sz="28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CB9F0595-9D34-3AF3-F6F8-1CE10C57BC73}"/>
              </a:ext>
            </a:extLst>
          </p:cNvPr>
          <p:cNvSpPr txBox="1"/>
          <p:nvPr/>
        </p:nvSpPr>
        <p:spPr>
          <a:xfrm>
            <a:off x="7132280" y="82605"/>
            <a:ext cx="4192621" cy="523220"/>
          </a:xfrm>
          <a:prstGeom prst="rect">
            <a:avLst/>
          </a:prstGeom>
          <a:noFill/>
        </p:spPr>
        <p:txBody>
          <a:bodyPr wrap="square">
            <a:spAutoFit/>
          </a:bodyPr>
          <a:lstStyle/>
          <a:p>
            <a:r>
              <a:rPr lang="en-US" sz="2800" b="1">
                <a:solidFill>
                  <a:srgbClr val="FF0000"/>
                </a:solidFill>
                <a:effectLst/>
                <a:latin typeface="Arial" panose="020B0604020202020204" pitchFamily="34" charset="0"/>
                <a:ea typeface="Calibri" panose="020F0502020204030204" pitchFamily="34" charset="0"/>
              </a:rPr>
              <a:t>HOẠT ĐỘNG CÁ NHÂN </a:t>
            </a:r>
            <a:endParaRPr lang="en-US" sz="2800" b="1">
              <a:solidFill>
                <a:srgbClr val="FF0000"/>
              </a:solidFill>
            </a:endParaRPr>
          </a:p>
        </p:txBody>
      </p:sp>
      <p:sp>
        <p:nvSpPr>
          <p:cNvPr id="5" name="Rectangle: Rounded Corners 15">
            <a:extLst>
              <a:ext uri="{FF2B5EF4-FFF2-40B4-BE49-F238E27FC236}">
                <a16:creationId xmlns:a16="http://schemas.microsoft.com/office/drawing/2014/main" id="{6E7890D5-7375-E6AB-3940-08486AD8EB51}"/>
              </a:ext>
            </a:extLst>
          </p:cNvPr>
          <p:cNvSpPr/>
          <p:nvPr/>
        </p:nvSpPr>
        <p:spPr>
          <a:xfrm rot="5400000">
            <a:off x="9357564" y="2034972"/>
            <a:ext cx="4864102"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7928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1"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par>
                                <p:cTn id="17" presetID="22" presetClass="entr" presetSubtype="4"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4" fill="hold" grpId="2"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39">
                                            <p:txEl>
                                              <p:pRg st="0" end="0"/>
                                            </p:txEl>
                                          </p:spTgt>
                                        </p:tgtEl>
                                        <p:attrNameLst>
                                          <p:attrName>style.visibility</p:attrName>
                                        </p:attrNameLst>
                                      </p:cBhvr>
                                      <p:to>
                                        <p:strVal val="visible"/>
                                      </p:to>
                                    </p:set>
                                    <p:animEffect transition="in" filter="wipe(left)">
                                      <p:cBhvr>
                                        <p:cTn id="39" dur="500"/>
                                        <p:tgtEl>
                                          <p:spTgt spid="39">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9">
                                            <p:txEl>
                                              <p:pRg st="1" end="1"/>
                                            </p:txEl>
                                          </p:spTgt>
                                        </p:tgtEl>
                                        <p:attrNameLst>
                                          <p:attrName>style.visibility</p:attrName>
                                        </p:attrNameLst>
                                      </p:cBhvr>
                                      <p:to>
                                        <p:strVal val="visible"/>
                                      </p:to>
                                    </p:set>
                                    <p:animEffect transition="in" filter="wipe(left)">
                                      <p:cBhvr>
                                        <p:cTn id="42" dur="500"/>
                                        <p:tgtEl>
                                          <p:spTgt spid="3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22" presetClass="entr" presetSubtype="8" fill="hold" nodeType="withEffect">
                                  <p:stCondLst>
                                    <p:cond delay="0"/>
                                  </p:stCondLst>
                                  <p:childTnLst>
                                    <p:set>
                                      <p:cBhvr>
                                        <p:cTn id="48" dur="1" fill="hold">
                                          <p:stCondLst>
                                            <p:cond delay="0"/>
                                          </p:stCondLst>
                                        </p:cTn>
                                        <p:tgtEl>
                                          <p:spTgt spid="41">
                                            <p:txEl>
                                              <p:pRg st="0" end="0"/>
                                            </p:txEl>
                                          </p:spTgt>
                                        </p:tgtEl>
                                        <p:attrNameLst>
                                          <p:attrName>style.visibility</p:attrName>
                                        </p:attrNameLst>
                                      </p:cBhvr>
                                      <p:to>
                                        <p:strVal val="visible"/>
                                      </p:to>
                                    </p:set>
                                    <p:animEffect transition="in" filter="wipe(left)">
                                      <p:cBhvr>
                                        <p:cTn id="49" dur="500"/>
                                        <p:tgtEl>
                                          <p:spTgt spid="4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2"/>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26" grpId="0" animBg="1"/>
      <p:bldP spid="32" grpId="1"/>
      <p:bldP spid="32" grpId="2"/>
      <p:bldP spid="35" grpId="0"/>
      <p:bldP spid="35" grpId="1"/>
      <p:bldP spid="37" grpId="0"/>
      <p:bldP spid="37" grpId="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alling Stone Vector Icon stock vector. Illustration of rock - 128021993">
            <a:extLst>
              <a:ext uri="{FF2B5EF4-FFF2-40B4-BE49-F238E27FC236}">
                <a16:creationId xmlns:a16="http://schemas.microsoft.com/office/drawing/2014/main" id="{FFA33089-B737-5944-3F02-98D551CC1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227" y="74471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6AE97A2C-CF1B-7450-F7CF-A7FF26B7E04D}"/>
              </a:ext>
            </a:extLst>
          </p:cNvPr>
          <p:cNvSpPr txBox="1"/>
          <p:nvPr/>
        </p:nvSpPr>
        <p:spPr>
          <a:xfrm>
            <a:off x="348223" y="2549562"/>
            <a:ext cx="1883077" cy="492443"/>
          </a:xfrm>
          <a:prstGeom prst="rect">
            <a:avLst/>
          </a:prstGeom>
          <a:noFill/>
        </p:spPr>
        <p:txBody>
          <a:bodyPr wrap="square" rtlCol="0">
            <a:spAutoFit/>
          </a:bodyPr>
          <a:lstStyle/>
          <a:p>
            <a:endParaRPr lang="en-US" sz="2600" dirty="0">
              <a:latin typeface="Arial" panose="020B0604020202020204" pitchFamily="34" charset="0"/>
            </a:endParaRPr>
          </a:p>
        </p:txBody>
      </p:sp>
      <mc:AlternateContent xmlns:mc="http://schemas.openxmlformats.org/markup-compatibility/2006">
        <mc:Choice xmlns:a14="http://schemas.microsoft.com/office/drawing/2010/main" Requires="a14">
          <p:sp>
            <p:nvSpPr>
              <p:cNvPr id="14" name="Hộp Văn bản 13">
                <a:extLst>
                  <a:ext uri="{FF2B5EF4-FFF2-40B4-BE49-F238E27FC236}">
                    <a16:creationId xmlns:a16="http://schemas.microsoft.com/office/drawing/2014/main" id="{8DE8C7B6-4722-0E00-895D-90C2A53C57CD}"/>
                  </a:ext>
                </a:extLst>
              </p:cNvPr>
              <p:cNvSpPr txBox="1"/>
              <p:nvPr/>
            </p:nvSpPr>
            <p:spPr>
              <a:xfrm>
                <a:off x="164783" y="628650"/>
                <a:ext cx="10030777" cy="4032066"/>
              </a:xfrm>
              <a:prstGeom prst="rect">
                <a:avLst/>
              </a:prstGeom>
              <a:noFill/>
            </p:spPr>
            <p:txBody>
              <a:bodyPr wrap="square">
                <a:spAutoFit/>
              </a:bodyPr>
              <a:lstStyle/>
              <a:p>
                <a:pPr>
                  <a:lnSpc>
                    <a:spcPct val="150000"/>
                  </a:lnSpc>
                </a:pPr>
                <a:r>
                  <a:rPr lang="en-US" sz="3500" b="1">
                    <a:effectLst/>
                    <a:latin typeface="Arial" panose="020B0604020202020204" pitchFamily="34" charset="0"/>
                    <a:ea typeface="Calibri" panose="020F0502020204030204" pitchFamily="34" charset="0"/>
                    <a:cs typeface="Arial" panose="020B0604020202020204" pitchFamily="34" charset="0"/>
                  </a:rPr>
                  <a:t>Bài tập 2 (SBT, trang 51).</a:t>
                </a:r>
                <a:endParaRPr lang="vi-VN" sz="35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	Một hòn đá rơi xuống hang với quãng đường rơi xuống </a:t>
                </a:r>
                <a14:m>
                  <m:oMath xmlns:m="http://schemas.openxmlformats.org/officeDocument/2006/math">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h</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 (</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m</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m:t>
                    </m:r>
                  </m:oMath>
                </a14:m>
                <a:r>
                  <a:rPr lang="en-US" sz="3500">
                    <a:effectLst/>
                    <a:latin typeface="Arial" panose="020B0604020202020204" pitchFamily="34" charset="0"/>
                    <a:ea typeface="Calibri" panose="020F0502020204030204" pitchFamily="34" charset="0"/>
                    <a:cs typeface="Arial" panose="020B0604020202020204" pitchFamily="34" charset="0"/>
                  </a:rPr>
                  <a:t> trong thời gian </a:t>
                </a:r>
                <a14:m>
                  <m:oMath xmlns:m="http://schemas.openxmlformats.org/officeDocument/2006/math">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t</m:t>
                    </m:r>
                  </m:oMath>
                </a14:m>
                <a:r>
                  <a:rPr lang="en-US" sz="3500">
                    <a:effectLst/>
                    <a:latin typeface="Arial" panose="020B0604020202020204" pitchFamily="34" charset="0"/>
                    <a:ea typeface="Calibri" panose="020F0502020204030204" pitchFamily="34" charset="0"/>
                    <a:cs typeface="Arial" panose="020B0604020202020204" pitchFamily="34" charset="0"/>
                  </a:rPr>
                  <a:t> (giây) được tính bởi công thức </a:t>
                </a:r>
                <a14:m>
                  <m:oMath xmlns:m="http://schemas.openxmlformats.org/officeDocument/2006/math">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h</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 = 4,9 </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t</m:t>
                    </m:r>
                  </m:oMath>
                </a14:m>
                <a:r>
                  <a:rPr lang="en-US" sz="3500" baseline="30000">
                    <a:effectLst/>
                    <a:latin typeface="Arial" panose="020B0604020202020204" pitchFamily="34" charset="0"/>
                    <a:ea typeface="Calibri" panose="020F0502020204030204" pitchFamily="34" charset="0"/>
                    <a:cs typeface="Arial" panose="020B0604020202020204" pitchFamily="34" charset="0"/>
                  </a:rPr>
                  <a:t>2</a:t>
                </a:r>
                <a:r>
                  <a:rPr lang="en-US" sz="3500">
                    <a:effectLst/>
                    <a:latin typeface="Arial" panose="020B0604020202020204" pitchFamily="34" charset="0"/>
                    <a:ea typeface="Calibri" panose="020F0502020204030204" pitchFamily="34" charset="0"/>
                    <a:cs typeface="Arial" panose="020B0604020202020204" pitchFamily="34" charset="0"/>
                  </a:rPr>
                  <a:t>. Hỏi h có phải là hàm số của </a:t>
                </a:r>
                <a14:m>
                  <m:oMath xmlns:m="http://schemas.openxmlformats.org/officeDocument/2006/math">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t</m:t>
                    </m:r>
                    <m:r>
                      <m:rPr>
                        <m:nor/>
                      </m:rPr>
                      <a:rPr lang="en-US" sz="3500" i="0" smtClean="0">
                        <a:effectLst/>
                        <a:latin typeface="Arial" panose="020B0604020202020204" pitchFamily="34" charset="0"/>
                        <a:ea typeface="Calibri" panose="020F0502020204030204" pitchFamily="34" charset="0"/>
                        <a:cs typeface="Arial" panose="020B0604020202020204" pitchFamily="34" charset="0"/>
                      </a:rPr>
                      <m:t> </m:t>
                    </m:r>
                  </m:oMath>
                </a14:m>
                <a:r>
                  <a:rPr lang="en-US" sz="3500">
                    <a:effectLst/>
                    <a:latin typeface="Arial" panose="020B0604020202020204" pitchFamily="34" charset="0"/>
                    <a:ea typeface="Calibri" panose="020F0502020204030204" pitchFamily="34" charset="0"/>
                    <a:cs typeface="Arial" panose="020B0604020202020204" pitchFamily="34" charset="0"/>
                  </a:rPr>
                  <a:t>hay không? Vì sao? </a:t>
                </a:r>
              </a:p>
            </p:txBody>
          </p:sp>
        </mc:Choice>
        <mc:Fallback>
          <p:sp>
            <p:nvSpPr>
              <p:cNvPr id="14" name="Hộp Văn bản 13">
                <a:extLst>
                  <a:ext uri="{FF2B5EF4-FFF2-40B4-BE49-F238E27FC236}">
                    <a16:creationId xmlns:a16="http://schemas.microsoft.com/office/drawing/2014/main" id="{8DE8C7B6-4722-0E00-895D-90C2A53C57CD}"/>
                  </a:ext>
                </a:extLst>
              </p:cNvPr>
              <p:cNvSpPr txBox="1">
                <a:spLocks noRot="1" noChangeAspect="1" noMove="1" noResize="1" noEditPoints="1" noAdjustHandles="1" noChangeArrowheads="1" noChangeShapeType="1" noTextEdit="1"/>
              </p:cNvSpPr>
              <p:nvPr/>
            </p:nvSpPr>
            <p:spPr>
              <a:xfrm>
                <a:off x="164783" y="628650"/>
                <a:ext cx="10030777" cy="4032066"/>
              </a:xfrm>
              <a:prstGeom prst="rect">
                <a:avLst/>
              </a:prstGeom>
              <a:blipFill>
                <a:blip r:embed="rId4"/>
                <a:stretch>
                  <a:fillRect l="-1762" r="-2612" b="-4381"/>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2DC14728-C675-F5ED-74E0-3A78603B816E}"/>
              </a:ext>
            </a:extLst>
          </p:cNvPr>
          <p:cNvSpPr txBox="1"/>
          <p:nvPr/>
        </p:nvSpPr>
        <p:spPr>
          <a:xfrm>
            <a:off x="3476513" y="4542850"/>
            <a:ext cx="5238974" cy="630942"/>
          </a:xfrm>
          <a:prstGeom prst="rect">
            <a:avLst/>
          </a:prstGeom>
          <a:noFill/>
        </p:spPr>
        <p:txBody>
          <a:bodyPr wrap="square" rtlCol="0">
            <a:spAutoFit/>
          </a:bodyPr>
          <a:lstStyle/>
          <a:p>
            <a:pPr algn="ctr"/>
            <a:r>
              <a:rPr lang="en-US" sz="3500" b="1">
                <a:latin typeface="Arial" panose="020B0604020202020204" pitchFamily="34" charset="0"/>
                <a:cs typeface="Arial" panose="020B0604020202020204" pitchFamily="34" charset="0"/>
              </a:rPr>
              <a:t>Giải</a:t>
            </a:r>
            <a:endParaRPr lang="en-US" sz="3500" dirty="0">
              <a:latin typeface="Arial" panose="020B0604020202020204" pitchFamily="34" charset="0"/>
            </a:endParaRPr>
          </a:p>
        </p:txBody>
      </p:sp>
      <mc:AlternateContent xmlns:mc="http://schemas.openxmlformats.org/markup-compatibility/2006">
        <mc:Choice xmlns:a14="http://schemas.microsoft.com/office/drawing/2010/main" Requires="a14">
          <p:sp>
            <p:nvSpPr>
              <p:cNvPr id="26" name="Hộp Văn bản 25">
                <a:extLst>
                  <a:ext uri="{FF2B5EF4-FFF2-40B4-BE49-F238E27FC236}">
                    <a16:creationId xmlns:a16="http://schemas.microsoft.com/office/drawing/2014/main" id="{C345402A-AA66-53C2-9B79-5187423850D8}"/>
                  </a:ext>
                </a:extLst>
              </p:cNvPr>
              <p:cNvSpPr txBox="1"/>
              <p:nvPr/>
            </p:nvSpPr>
            <p:spPr>
              <a:xfrm>
                <a:off x="276554" y="5217074"/>
                <a:ext cx="9392740" cy="1608325"/>
              </a:xfrm>
              <a:prstGeom prst="rect">
                <a:avLst/>
              </a:prstGeom>
              <a:noFill/>
            </p:spPr>
            <p:txBody>
              <a:bodyPr wrap="square">
                <a:spAutoFit/>
              </a:bodyPr>
              <a:lstStyle/>
              <a:p>
                <a:pPr>
                  <a:lnSpc>
                    <a:spcPct val="150000"/>
                  </a:lnSpc>
                </a:pPr>
                <a:r>
                  <a:rPr lang="en-US" sz="3500">
                    <a:latin typeface="Arial" panose="020B0604020202020204" pitchFamily="34" charset="0"/>
                    <a:cs typeface="Arial" panose="020B0604020202020204" pitchFamily="34" charset="0"/>
                  </a:rPr>
                  <a:t>Ta có</a:t>
                </a:r>
                <a:r>
                  <a:rPr lang="en-US" sz="3500"/>
                  <a:t>:</a:t>
                </a:r>
                <a:r>
                  <a:rPr lang="en-US" sz="35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en-US" sz="3500" i="0" smtClean="0">
                        <a:latin typeface="Arial" panose="020B0604020202020204" pitchFamily="34" charset="0"/>
                        <a:ea typeface="Calibri" panose="020F0502020204030204" pitchFamily="34" charset="0"/>
                        <a:cs typeface="Arial" panose="020B0604020202020204" pitchFamily="34" charset="0"/>
                      </a:rPr>
                      <m:t>h</m:t>
                    </m:r>
                    <m:r>
                      <m:rPr>
                        <m:nor/>
                      </m:rPr>
                      <a:rPr lang="en-US" sz="3500" i="0" smtClean="0">
                        <a:latin typeface="Arial" panose="020B0604020202020204" pitchFamily="34" charset="0"/>
                        <a:ea typeface="Calibri" panose="020F0502020204030204" pitchFamily="34" charset="0"/>
                        <a:cs typeface="Arial" panose="020B0604020202020204" pitchFamily="34" charset="0"/>
                      </a:rPr>
                      <m:t> = 4,9 </m:t>
                    </m:r>
                    <m:r>
                      <m:rPr>
                        <m:nor/>
                      </m:rPr>
                      <a:rPr lang="en-US" sz="3500" i="0" smtClean="0">
                        <a:latin typeface="Arial" panose="020B0604020202020204" pitchFamily="34" charset="0"/>
                        <a:ea typeface="Calibri" panose="020F0502020204030204" pitchFamily="34" charset="0"/>
                        <a:cs typeface="Arial" panose="020B0604020202020204" pitchFamily="34" charset="0"/>
                      </a:rPr>
                      <m:t>t</m:t>
                    </m:r>
                  </m:oMath>
                </a14:m>
                <a:r>
                  <a:rPr lang="en-US" sz="3500" baseline="30000">
                    <a:latin typeface="Arial" panose="020B0604020202020204" pitchFamily="34" charset="0"/>
                    <a:ea typeface="Calibri" panose="020F0502020204030204" pitchFamily="34" charset="0"/>
                    <a:cs typeface="Arial" panose="020B0604020202020204" pitchFamily="34" charset="0"/>
                  </a:rPr>
                  <a:t>2</a:t>
                </a:r>
                <a:r>
                  <a:rPr lang="en-US" sz="3500">
                    <a:latin typeface="Arial" panose="020B0604020202020204" pitchFamily="34" charset="0"/>
                    <a:cs typeface="Arial" panose="020B0604020202020204" pitchFamily="34" charset="0"/>
                  </a:rPr>
                  <a:t>  là hàm số của </a:t>
                </a:r>
                <a14:m>
                  <m:oMath xmlns:m="http://schemas.openxmlformats.org/officeDocument/2006/math">
                    <m:r>
                      <m:rPr>
                        <m:nor/>
                      </m:rPr>
                      <a:rPr lang="en-US" sz="3500" i="0" smtClean="0">
                        <a:latin typeface="Arial" panose="020B0604020202020204" pitchFamily="34" charset="0"/>
                        <a:cs typeface="Arial" panose="020B0604020202020204" pitchFamily="34" charset="0"/>
                      </a:rPr>
                      <m:t>t</m:t>
                    </m:r>
                    <m:r>
                      <m:rPr>
                        <m:nor/>
                      </m:rPr>
                      <a:rPr lang="en-US" sz="3500" i="0" smtClean="0">
                        <a:latin typeface="Arial" panose="020B0604020202020204" pitchFamily="34" charset="0"/>
                        <a:cs typeface="Arial" panose="020B0604020202020204" pitchFamily="34" charset="0"/>
                      </a:rPr>
                      <m:t> </m:t>
                    </m:r>
                  </m:oMath>
                </a14:m>
                <a:r>
                  <a:rPr lang="en-US" sz="3500">
                    <a:latin typeface="Arial" panose="020B0604020202020204" pitchFamily="34" charset="0"/>
                    <a:cs typeface="Arial" panose="020B0604020202020204" pitchFamily="34" charset="0"/>
                  </a:rPr>
                  <a:t>vì mỗi giá trị của </a:t>
                </a:r>
                <a14:m>
                  <m:oMath xmlns:m="http://schemas.openxmlformats.org/officeDocument/2006/math">
                    <m:r>
                      <m:rPr>
                        <m:nor/>
                      </m:rPr>
                      <a:rPr lang="en-US" sz="3500" i="0" smtClean="0">
                        <a:latin typeface="Arial" panose="020B0604020202020204" pitchFamily="34" charset="0"/>
                        <a:cs typeface="Arial" panose="020B0604020202020204" pitchFamily="34" charset="0"/>
                      </a:rPr>
                      <m:t>t</m:t>
                    </m:r>
                  </m:oMath>
                </a14:m>
                <a:r>
                  <a:rPr lang="en-US" sz="3500">
                    <a:latin typeface="Arial" panose="020B0604020202020204" pitchFamily="34" charset="0"/>
                    <a:cs typeface="Arial" panose="020B0604020202020204" pitchFamily="34" charset="0"/>
                  </a:rPr>
                  <a:t> chỉ xác định đúng một giá trị của </a:t>
                </a:r>
                <a14:m>
                  <m:oMath xmlns:m="http://schemas.openxmlformats.org/officeDocument/2006/math">
                    <m:r>
                      <m:rPr>
                        <m:nor/>
                      </m:rPr>
                      <a:rPr lang="en-US" sz="3500" i="0" smtClean="0">
                        <a:latin typeface="Arial" panose="020B0604020202020204" pitchFamily="34" charset="0"/>
                        <a:cs typeface="Arial" panose="020B0604020202020204" pitchFamily="34" charset="0"/>
                      </a:rPr>
                      <m:t>h</m:t>
                    </m:r>
                  </m:oMath>
                </a14:m>
                <a:r>
                  <a:rPr lang="en-US" sz="3500">
                    <a:latin typeface="Arial" panose="020B0604020202020204" pitchFamily="34" charset="0"/>
                    <a:cs typeface="Arial" panose="020B0604020202020204" pitchFamily="34" charset="0"/>
                  </a:rPr>
                  <a:t>.</a:t>
                </a:r>
                <a:endParaRPr lang="vi-VN"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6" name="Hộp Văn bản 25">
                <a:extLst>
                  <a:ext uri="{FF2B5EF4-FFF2-40B4-BE49-F238E27FC236}">
                    <a16:creationId xmlns:a16="http://schemas.microsoft.com/office/drawing/2014/main" id="{C345402A-AA66-53C2-9B79-5187423850D8}"/>
                  </a:ext>
                </a:extLst>
              </p:cNvPr>
              <p:cNvSpPr txBox="1">
                <a:spLocks noRot="1" noChangeAspect="1" noMove="1" noResize="1" noEditPoints="1" noAdjustHandles="1" noChangeArrowheads="1" noChangeShapeType="1" noTextEdit="1"/>
              </p:cNvSpPr>
              <p:nvPr/>
            </p:nvSpPr>
            <p:spPr>
              <a:xfrm>
                <a:off x="276554" y="5217074"/>
                <a:ext cx="9392740" cy="1608325"/>
              </a:xfrm>
              <a:prstGeom prst="rect">
                <a:avLst/>
              </a:prstGeom>
              <a:blipFill>
                <a:blip r:embed="rId5"/>
                <a:stretch>
                  <a:fillRect l="-1882" b="-12879"/>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3A34330E-5FA5-6103-F6CB-D76F127F765B}"/>
              </a:ext>
            </a:extLst>
          </p:cNvPr>
          <p:cNvSpPr txBox="1"/>
          <p:nvPr/>
        </p:nvSpPr>
        <p:spPr>
          <a:xfrm>
            <a:off x="-221160" y="115574"/>
            <a:ext cx="6941820" cy="630942"/>
          </a:xfrm>
          <a:prstGeom prst="rect">
            <a:avLst/>
          </a:prstGeom>
          <a:noFill/>
        </p:spPr>
        <p:txBody>
          <a:bodyPr wrap="square">
            <a:spAutoFit/>
          </a:bodyPr>
          <a:lstStyle/>
          <a:p>
            <a:pPr algn="ctr"/>
            <a:r>
              <a:rPr lang="en-US" sz="3500" b="1">
                <a:solidFill>
                  <a:schemeClr val="tx1"/>
                </a:solidFill>
                <a:latin typeface="Arial" panose="020B0604020202020204" pitchFamily="34" charset="0"/>
                <a:cs typeface="Arial" panose="020B0604020202020204" pitchFamily="34" charset="0"/>
              </a:rPr>
              <a:t>Dạng 1: NHẬN BIẾT HÀM SỐ</a:t>
            </a:r>
            <a:endParaRPr lang="en-US" sz="3500" b="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1A11028-68DF-B096-F009-F97CEC4C3464}"/>
              </a:ext>
            </a:extLst>
          </p:cNvPr>
          <p:cNvSpPr txBox="1"/>
          <p:nvPr/>
        </p:nvSpPr>
        <p:spPr>
          <a:xfrm>
            <a:off x="7106603" y="115574"/>
            <a:ext cx="6293794" cy="523220"/>
          </a:xfrm>
          <a:prstGeom prst="rect">
            <a:avLst/>
          </a:prstGeom>
          <a:noFill/>
        </p:spPr>
        <p:txBody>
          <a:bodyPr wrap="square">
            <a:spAutoFit/>
          </a:bodyPr>
          <a:lstStyle/>
          <a:p>
            <a:r>
              <a:rPr lang="en-US" sz="2800" b="1">
                <a:solidFill>
                  <a:srgbClr val="FF0000"/>
                </a:solidFill>
                <a:effectLst/>
                <a:latin typeface="Arial" panose="020B0604020202020204" pitchFamily="34" charset="0"/>
                <a:ea typeface="Calibri" panose="020F0502020204030204" pitchFamily="34" charset="0"/>
              </a:rPr>
              <a:t>HOẠT ĐỘNG CÁ NHÂN</a:t>
            </a:r>
            <a:endParaRPr lang="en-US" sz="2800" b="1">
              <a:solidFill>
                <a:srgbClr val="FF0000"/>
              </a:solidFill>
            </a:endParaRPr>
          </a:p>
        </p:txBody>
      </p:sp>
      <p:sp>
        <p:nvSpPr>
          <p:cNvPr id="3" name="Rectangle: Rounded Corners 15">
            <a:extLst>
              <a:ext uri="{FF2B5EF4-FFF2-40B4-BE49-F238E27FC236}">
                <a16:creationId xmlns:a16="http://schemas.microsoft.com/office/drawing/2014/main" id="{700B08DF-B40C-E6F0-EE92-04143DAE3EA6}"/>
              </a:ext>
            </a:extLst>
          </p:cNvPr>
          <p:cNvSpPr/>
          <p:nvPr/>
        </p:nvSpPr>
        <p:spPr>
          <a:xfrm rot="5400000">
            <a:off x="8381744" y="3020448"/>
            <a:ext cx="6815742"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4421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left)">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6" grpId="0"/>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3" name="Bảng 2">
                <a:extLst>
                  <a:ext uri="{FF2B5EF4-FFF2-40B4-BE49-F238E27FC236}">
                    <a16:creationId xmlns:a16="http://schemas.microsoft.com/office/drawing/2014/main" id="{BA25CD21-40B5-F314-0E37-57B35A832380}"/>
                  </a:ext>
                </a:extLst>
              </p:cNvPr>
              <p:cNvGraphicFramePr>
                <a:graphicFrameLocks noGrp="1"/>
              </p:cNvGraphicFramePr>
              <p:nvPr>
                <p:extLst>
                  <p:ext uri="{D42A27DB-BD31-4B8C-83A1-F6EECF244321}">
                    <p14:modId xmlns:p14="http://schemas.microsoft.com/office/powerpoint/2010/main" val="3752874704"/>
                  </p:ext>
                </p:extLst>
              </p:nvPr>
            </p:nvGraphicFramePr>
            <p:xfrm>
              <a:off x="1037778" y="1896383"/>
              <a:ext cx="9156373" cy="2172620"/>
            </p:xfrm>
            <a:graphic>
              <a:graphicData uri="http://schemas.openxmlformats.org/drawingml/2006/table">
                <a:tbl>
                  <a:tblPr firstRow="1" firstCol="1" bandRow="1">
                    <a:tableStyleId>{5C22544A-7EE6-4342-B048-85BDC9FD1C3A}</a:tableStyleId>
                  </a:tblPr>
                  <a:tblGrid>
                    <a:gridCol w="948373">
                      <a:extLst>
                        <a:ext uri="{9D8B030D-6E8A-4147-A177-3AD203B41FA5}">
                          <a16:colId xmlns:a16="http://schemas.microsoft.com/office/drawing/2014/main" val="2561386766"/>
                        </a:ext>
                      </a:extLst>
                    </a:gridCol>
                    <a:gridCol w="1368000">
                      <a:extLst>
                        <a:ext uri="{9D8B030D-6E8A-4147-A177-3AD203B41FA5}">
                          <a16:colId xmlns:a16="http://schemas.microsoft.com/office/drawing/2014/main" val="1088121429"/>
                        </a:ext>
                      </a:extLst>
                    </a:gridCol>
                    <a:gridCol w="1368000">
                      <a:extLst>
                        <a:ext uri="{9D8B030D-6E8A-4147-A177-3AD203B41FA5}">
                          <a16:colId xmlns:a16="http://schemas.microsoft.com/office/drawing/2014/main" val="2087527562"/>
                        </a:ext>
                      </a:extLst>
                    </a:gridCol>
                    <a:gridCol w="1368000">
                      <a:extLst>
                        <a:ext uri="{9D8B030D-6E8A-4147-A177-3AD203B41FA5}">
                          <a16:colId xmlns:a16="http://schemas.microsoft.com/office/drawing/2014/main" val="721227873"/>
                        </a:ext>
                      </a:extLst>
                    </a:gridCol>
                    <a:gridCol w="1368000">
                      <a:extLst>
                        <a:ext uri="{9D8B030D-6E8A-4147-A177-3AD203B41FA5}">
                          <a16:colId xmlns:a16="http://schemas.microsoft.com/office/drawing/2014/main" val="2236049146"/>
                        </a:ext>
                      </a:extLst>
                    </a:gridCol>
                    <a:gridCol w="1368000">
                      <a:extLst>
                        <a:ext uri="{9D8B030D-6E8A-4147-A177-3AD203B41FA5}">
                          <a16:colId xmlns:a16="http://schemas.microsoft.com/office/drawing/2014/main" val="964825505"/>
                        </a:ext>
                      </a:extLst>
                    </a:gridCol>
                    <a:gridCol w="1368000">
                      <a:extLst>
                        <a:ext uri="{9D8B030D-6E8A-4147-A177-3AD203B41FA5}">
                          <a16:colId xmlns:a16="http://schemas.microsoft.com/office/drawing/2014/main" val="3195456616"/>
                        </a:ext>
                      </a:extLst>
                    </a:gridCol>
                  </a:tblGrid>
                  <a:tr h="1086310">
                    <a:tc>
                      <a:txBody>
                        <a:bodyPr/>
                        <a:lstStyle/>
                        <a:p>
                          <a:pPr algn="ctr">
                            <a:lnSpc>
                              <a:spcPct val="115000"/>
                            </a:lnSpc>
                            <a:spcBef>
                              <a:spcPts val="600"/>
                            </a:spcBef>
                            <a:spcAft>
                              <a:spcPts val="600"/>
                            </a:spcAft>
                          </a:pPr>
                          <a:r>
                            <a:rPr lang="en-US" sz="2800" b="1">
                              <a:solidFill>
                                <a:schemeClr val="tx1"/>
                              </a:solidFill>
                              <a:effectLst/>
                              <a:latin typeface="Arial" panose="020B0604020202020204" pitchFamily="34" charset="0"/>
                              <a:ea typeface="Calibri" panose="020F0502020204030204" pitchFamily="34" charset="0"/>
                              <a:cs typeface="Arial" panose="020B0604020202020204" pitchFamily="34" charset="0"/>
                            </a:rPr>
                            <a:t>x</a:t>
                          </a:r>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𝟐</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𝟐</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𝟒</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𝟒</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𝟔</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vi-VN" sz="2800" b="1"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𝟏</m:t>
                                    </m:r>
                                  </m:num>
                                  <m:den>
                                    <m:r>
                                      <a:rPr lang="en-US" sz="2800" b="1"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𝟔</m:t>
                                    </m:r>
                                  </m:den>
                                </m:f>
                              </m:oMath>
                            </m:oMathPara>
                          </a14:m>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766293"/>
                      </a:ext>
                    </a:extLst>
                  </a:tr>
                  <a:tr h="1086310">
                    <a:tc>
                      <a:txBody>
                        <a:bodyPr/>
                        <a:lstStyle/>
                        <a:p>
                          <a:pPr algn="ctr">
                            <a:lnSpc>
                              <a:spcPct val="115000"/>
                            </a:lnSpc>
                            <a:spcBef>
                              <a:spcPts val="600"/>
                            </a:spcBef>
                            <a:spcAft>
                              <a:spcPts val="600"/>
                            </a:spcAft>
                          </a:pP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f (x)</a:t>
                          </a:r>
                          <a:endParaRPr lang="vi-VN" sz="32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100333"/>
                      </a:ext>
                    </a:extLst>
                  </a:tr>
                </a:tbl>
              </a:graphicData>
            </a:graphic>
          </p:graphicFrame>
        </mc:Choice>
        <mc:Fallback>
          <p:graphicFrame>
            <p:nvGraphicFramePr>
              <p:cNvPr id="3" name="Bảng 2">
                <a:extLst>
                  <a:ext uri="{FF2B5EF4-FFF2-40B4-BE49-F238E27FC236}">
                    <a16:creationId xmlns:a16="http://schemas.microsoft.com/office/drawing/2014/main" id="{BA25CD21-40B5-F314-0E37-57B35A832380}"/>
                  </a:ext>
                </a:extLst>
              </p:cNvPr>
              <p:cNvGraphicFramePr>
                <a:graphicFrameLocks noGrp="1"/>
              </p:cNvGraphicFramePr>
              <p:nvPr>
                <p:extLst>
                  <p:ext uri="{D42A27DB-BD31-4B8C-83A1-F6EECF244321}">
                    <p14:modId xmlns:p14="http://schemas.microsoft.com/office/powerpoint/2010/main" val="3752874704"/>
                  </p:ext>
                </p:extLst>
              </p:nvPr>
            </p:nvGraphicFramePr>
            <p:xfrm>
              <a:off x="1037778" y="1896383"/>
              <a:ext cx="9156373" cy="2172620"/>
            </p:xfrm>
            <a:graphic>
              <a:graphicData uri="http://schemas.openxmlformats.org/drawingml/2006/table">
                <a:tbl>
                  <a:tblPr firstRow="1" firstCol="1" bandRow="1">
                    <a:tableStyleId>{5C22544A-7EE6-4342-B048-85BDC9FD1C3A}</a:tableStyleId>
                  </a:tblPr>
                  <a:tblGrid>
                    <a:gridCol w="948373">
                      <a:extLst>
                        <a:ext uri="{9D8B030D-6E8A-4147-A177-3AD203B41FA5}">
                          <a16:colId xmlns:a16="http://schemas.microsoft.com/office/drawing/2014/main" val="2561386766"/>
                        </a:ext>
                      </a:extLst>
                    </a:gridCol>
                    <a:gridCol w="1368000">
                      <a:extLst>
                        <a:ext uri="{9D8B030D-6E8A-4147-A177-3AD203B41FA5}">
                          <a16:colId xmlns:a16="http://schemas.microsoft.com/office/drawing/2014/main" val="1088121429"/>
                        </a:ext>
                      </a:extLst>
                    </a:gridCol>
                    <a:gridCol w="1368000">
                      <a:extLst>
                        <a:ext uri="{9D8B030D-6E8A-4147-A177-3AD203B41FA5}">
                          <a16:colId xmlns:a16="http://schemas.microsoft.com/office/drawing/2014/main" val="2087527562"/>
                        </a:ext>
                      </a:extLst>
                    </a:gridCol>
                    <a:gridCol w="1368000">
                      <a:extLst>
                        <a:ext uri="{9D8B030D-6E8A-4147-A177-3AD203B41FA5}">
                          <a16:colId xmlns:a16="http://schemas.microsoft.com/office/drawing/2014/main" val="721227873"/>
                        </a:ext>
                      </a:extLst>
                    </a:gridCol>
                    <a:gridCol w="1368000">
                      <a:extLst>
                        <a:ext uri="{9D8B030D-6E8A-4147-A177-3AD203B41FA5}">
                          <a16:colId xmlns:a16="http://schemas.microsoft.com/office/drawing/2014/main" val="2236049146"/>
                        </a:ext>
                      </a:extLst>
                    </a:gridCol>
                    <a:gridCol w="1368000">
                      <a:extLst>
                        <a:ext uri="{9D8B030D-6E8A-4147-A177-3AD203B41FA5}">
                          <a16:colId xmlns:a16="http://schemas.microsoft.com/office/drawing/2014/main" val="964825505"/>
                        </a:ext>
                      </a:extLst>
                    </a:gridCol>
                    <a:gridCol w="1368000">
                      <a:extLst>
                        <a:ext uri="{9D8B030D-6E8A-4147-A177-3AD203B41FA5}">
                          <a16:colId xmlns:a16="http://schemas.microsoft.com/office/drawing/2014/main" val="3195456616"/>
                        </a:ext>
                      </a:extLst>
                    </a:gridCol>
                  </a:tblGrid>
                  <a:tr h="1086310">
                    <a:tc>
                      <a:txBody>
                        <a:bodyPr/>
                        <a:lstStyle/>
                        <a:p>
                          <a:pPr algn="ctr">
                            <a:lnSpc>
                              <a:spcPct val="115000"/>
                            </a:lnSpc>
                            <a:spcBef>
                              <a:spcPts val="600"/>
                            </a:spcBef>
                            <a:spcAft>
                              <a:spcPts val="600"/>
                            </a:spcAft>
                          </a:pPr>
                          <a:r>
                            <a:rPr lang="en-US" sz="2800" b="1">
                              <a:solidFill>
                                <a:schemeClr val="tx1"/>
                              </a:solidFill>
                              <a:effectLst/>
                              <a:latin typeface="Arial" panose="020B0604020202020204" pitchFamily="34" charset="0"/>
                              <a:ea typeface="Calibri" panose="020F0502020204030204" pitchFamily="34" charset="0"/>
                              <a:cs typeface="Arial" panose="020B0604020202020204" pitchFamily="34" charset="0"/>
                            </a:rPr>
                            <a:t>x</a:t>
                          </a:r>
                          <a:endParaRPr lang="vi-VN" sz="28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0089" t="-559" r="-502232" b="-100559"/>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69333" t="-559" r="-400000" b="-100559"/>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0536" t="-559" r="-301786" b="-100559"/>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68889" t="-559" r="-200444" b="-100559"/>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70982" t="-559" r="-101339" b="-100559"/>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68444" t="-559" r="-889" b="-100559"/>
                          </a:stretch>
                        </a:blipFill>
                      </a:tcPr>
                    </a:tc>
                    <a:extLst>
                      <a:ext uri="{0D108BD9-81ED-4DB2-BD59-A6C34878D82A}">
                        <a16:rowId xmlns:a16="http://schemas.microsoft.com/office/drawing/2014/main" val="1396766293"/>
                      </a:ext>
                    </a:extLst>
                  </a:tr>
                  <a:tr h="1086310">
                    <a:tc>
                      <a:txBody>
                        <a:bodyPr/>
                        <a:lstStyle/>
                        <a:p>
                          <a:pPr algn="ctr">
                            <a:lnSpc>
                              <a:spcPct val="115000"/>
                            </a:lnSpc>
                            <a:spcBef>
                              <a:spcPts val="600"/>
                            </a:spcBef>
                            <a:spcAft>
                              <a:spcPts val="600"/>
                            </a:spcAft>
                          </a:pPr>
                          <a:r>
                            <a:rPr lang="en-US" sz="3200" b="1">
                              <a:solidFill>
                                <a:schemeClr val="tx1"/>
                              </a:solidFill>
                              <a:effectLst/>
                              <a:latin typeface="Arial" panose="020B0604020202020204" pitchFamily="34" charset="0"/>
                              <a:ea typeface="Calibri" panose="020F0502020204030204" pitchFamily="34" charset="0"/>
                              <a:cs typeface="Arial" panose="020B0604020202020204" pitchFamily="34" charset="0"/>
                            </a:rPr>
                            <a:t>f (x)</a:t>
                          </a:r>
                          <a:endParaRPr lang="vi-VN" sz="32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endParaRPr lang="vi-VN"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100333"/>
                      </a:ext>
                    </a:extLst>
                  </a:tr>
                </a:tbl>
              </a:graphicData>
            </a:graphic>
          </p:graphicFrame>
        </mc:Fallback>
      </mc:AlternateContent>
      <p:sp>
        <p:nvSpPr>
          <p:cNvPr id="14" name="Hộp Văn bản 13">
            <a:extLst>
              <a:ext uri="{FF2B5EF4-FFF2-40B4-BE49-F238E27FC236}">
                <a16:creationId xmlns:a16="http://schemas.microsoft.com/office/drawing/2014/main" id="{8DE8C7B6-4722-0E00-895D-90C2A53C57CD}"/>
              </a:ext>
            </a:extLst>
          </p:cNvPr>
          <p:cNvSpPr txBox="1"/>
          <p:nvPr/>
        </p:nvSpPr>
        <p:spPr>
          <a:xfrm>
            <a:off x="98059" y="552472"/>
            <a:ext cx="10030777" cy="553998"/>
          </a:xfrm>
          <a:prstGeom prst="rect">
            <a:avLst/>
          </a:prstGeom>
          <a:noFill/>
        </p:spPr>
        <p:txBody>
          <a:bodyPr wrap="square">
            <a:spAutoFit/>
          </a:bodyPr>
          <a:lstStyle/>
          <a:p>
            <a:r>
              <a:rPr lang="en-US" sz="3000" b="1">
                <a:effectLst/>
                <a:latin typeface="Arial" panose="020B0604020202020204" pitchFamily="34" charset="0"/>
                <a:ea typeface="Calibri" panose="020F0502020204030204" pitchFamily="34" charset="0"/>
                <a:cs typeface="Arial" panose="020B0604020202020204" pitchFamily="34" charset="0"/>
              </a:rPr>
              <a:t>Bài tập 4 (SBT, trang 51).</a:t>
            </a:r>
            <a:endParaRPr lang="en-US" sz="3000">
              <a:effectLst/>
              <a:latin typeface="Arial" panose="020B0604020202020204" pitchFamily="34" charset="0"/>
              <a:ea typeface="Calibri" panose="020F050202020403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3A34330E-5FA5-6103-F6CB-D76F127F765B}"/>
              </a:ext>
            </a:extLst>
          </p:cNvPr>
          <p:cNvSpPr txBox="1"/>
          <p:nvPr/>
        </p:nvSpPr>
        <p:spPr>
          <a:xfrm>
            <a:off x="-1004616" y="-23500"/>
            <a:ext cx="8799221" cy="553998"/>
          </a:xfrm>
          <a:prstGeom prst="rect">
            <a:avLst/>
          </a:prstGeom>
          <a:noFill/>
        </p:spPr>
        <p:txBody>
          <a:bodyPr wrap="square">
            <a:spAutoFit/>
          </a:bodyPr>
          <a:lstStyle/>
          <a:p>
            <a:pPr algn="ctr"/>
            <a:r>
              <a:rPr lang="en-US" sz="3000" b="1">
                <a:solidFill>
                  <a:schemeClr val="tx1"/>
                </a:solidFill>
                <a:latin typeface="Arial" panose="020B0604020202020204" pitchFamily="34" charset="0"/>
                <a:cs typeface="Arial" panose="020B0604020202020204" pitchFamily="34" charset="0"/>
              </a:rPr>
              <a:t>Dạng 2: TÍNH GIÁ TRỊ CỦA HÀM SỐ</a:t>
            </a:r>
            <a:endParaRPr lang="en-US" sz="3000"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861AADF-C8CC-9DE3-88FF-71A0FB26F032}"/>
              </a:ext>
            </a:extLst>
          </p:cNvPr>
          <p:cNvSpPr txBox="1"/>
          <p:nvPr/>
        </p:nvSpPr>
        <p:spPr>
          <a:xfrm>
            <a:off x="7500776" y="17549"/>
            <a:ext cx="4042523" cy="523220"/>
          </a:xfrm>
          <a:prstGeom prst="rect">
            <a:avLst/>
          </a:prstGeom>
          <a:noFill/>
        </p:spPr>
        <p:txBody>
          <a:bodyPr wrap="square">
            <a:spAutoFit/>
          </a:bodyPr>
          <a:lstStyle/>
          <a:p>
            <a:r>
              <a:rPr lang="en-US" sz="2800" b="1">
                <a:solidFill>
                  <a:srgbClr val="FF0000"/>
                </a:solidFill>
                <a:effectLst/>
                <a:latin typeface="Times New Roman" panose="02020603050405020304" pitchFamily="18" charset="0"/>
                <a:ea typeface="Calibri" panose="020F0502020204030204" pitchFamily="34" charset="0"/>
              </a:rPr>
              <a:t>HOẠT ĐỘNG CẶP ĐÔI </a:t>
            </a:r>
            <a:endParaRPr lang="en-US" sz="2800" b="1">
              <a:solidFill>
                <a:srgbClr val="FF0000"/>
              </a:solidFill>
            </a:endParaRPr>
          </a:p>
        </p:txBody>
      </p:sp>
      <p:sp>
        <p:nvSpPr>
          <p:cNvPr id="9" name="Rectangle 8">
            <a:extLst>
              <a:ext uri="{FF2B5EF4-FFF2-40B4-BE49-F238E27FC236}">
                <a16:creationId xmlns:a16="http://schemas.microsoft.com/office/drawing/2014/main" id="{A176A57F-FED4-CDB5-E03B-83045BD012D5}"/>
              </a:ext>
            </a:extLst>
          </p:cNvPr>
          <p:cNvSpPr/>
          <p:nvPr/>
        </p:nvSpPr>
        <p:spPr>
          <a:xfrm>
            <a:off x="2281773" y="3163540"/>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sp>
        <p:nvSpPr>
          <p:cNvPr id="10" name="Rectangle 9">
            <a:extLst>
              <a:ext uri="{FF2B5EF4-FFF2-40B4-BE49-F238E27FC236}">
                <a16:creationId xmlns:a16="http://schemas.microsoft.com/office/drawing/2014/main" id="{7EE27FA2-C27D-686A-3313-CC4664887DD1}"/>
              </a:ext>
            </a:extLst>
          </p:cNvPr>
          <p:cNvSpPr/>
          <p:nvPr/>
        </p:nvSpPr>
        <p:spPr>
          <a:xfrm>
            <a:off x="3758216" y="3181509"/>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sp>
        <p:nvSpPr>
          <p:cNvPr id="13" name="Rectangle 12">
            <a:extLst>
              <a:ext uri="{FF2B5EF4-FFF2-40B4-BE49-F238E27FC236}">
                <a16:creationId xmlns:a16="http://schemas.microsoft.com/office/drawing/2014/main" id="{BE3D6C6B-FC44-8E1E-8A11-6141BB330348}"/>
              </a:ext>
            </a:extLst>
          </p:cNvPr>
          <p:cNvSpPr/>
          <p:nvPr/>
        </p:nvSpPr>
        <p:spPr>
          <a:xfrm>
            <a:off x="5118981" y="3184653"/>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sp>
        <p:nvSpPr>
          <p:cNvPr id="15" name="Rectangle 14">
            <a:extLst>
              <a:ext uri="{FF2B5EF4-FFF2-40B4-BE49-F238E27FC236}">
                <a16:creationId xmlns:a16="http://schemas.microsoft.com/office/drawing/2014/main" id="{0137F6B3-51E6-0452-C01A-024B6E356F16}"/>
              </a:ext>
            </a:extLst>
          </p:cNvPr>
          <p:cNvSpPr/>
          <p:nvPr/>
        </p:nvSpPr>
        <p:spPr>
          <a:xfrm>
            <a:off x="6591116" y="3193120"/>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sp>
        <p:nvSpPr>
          <p:cNvPr id="16" name="Rectangle 15">
            <a:extLst>
              <a:ext uri="{FF2B5EF4-FFF2-40B4-BE49-F238E27FC236}">
                <a16:creationId xmlns:a16="http://schemas.microsoft.com/office/drawing/2014/main" id="{F51A9009-9937-0B81-800A-4634E0A5047B}"/>
              </a:ext>
            </a:extLst>
          </p:cNvPr>
          <p:cNvSpPr/>
          <p:nvPr/>
        </p:nvSpPr>
        <p:spPr>
          <a:xfrm>
            <a:off x="7876426" y="3190532"/>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sp>
        <p:nvSpPr>
          <p:cNvPr id="17" name="Rectangle 16">
            <a:extLst>
              <a:ext uri="{FF2B5EF4-FFF2-40B4-BE49-F238E27FC236}">
                <a16:creationId xmlns:a16="http://schemas.microsoft.com/office/drawing/2014/main" id="{885F9DFB-0DBF-6DB3-4B44-12D3A597415C}"/>
              </a:ext>
            </a:extLst>
          </p:cNvPr>
          <p:cNvSpPr/>
          <p:nvPr/>
        </p:nvSpPr>
        <p:spPr>
          <a:xfrm>
            <a:off x="9315434" y="3181509"/>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mc:AlternateContent xmlns:mc="http://schemas.openxmlformats.org/markup-compatibility/2006" xmlns:a14="http://schemas.microsoft.com/office/drawing/2010/main">
        <mc:Choice Requires="a14">
          <p:sp>
            <p:nvSpPr>
              <p:cNvPr id="18" name="Hộp Văn bản 5">
                <a:extLst>
                  <a:ext uri="{FF2B5EF4-FFF2-40B4-BE49-F238E27FC236}">
                    <a16:creationId xmlns:a16="http://schemas.microsoft.com/office/drawing/2014/main" id="{26CE3CD6-1953-F7FB-F75E-1CE7F21D072E}"/>
                  </a:ext>
                </a:extLst>
              </p:cNvPr>
              <p:cNvSpPr txBox="1"/>
              <p:nvPr/>
            </p:nvSpPr>
            <p:spPr>
              <a:xfrm>
                <a:off x="2116869" y="3029745"/>
                <a:ext cx="910827" cy="8886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m:t>
                          </m:r>
                          <m:r>
                            <m:rPr>
                              <m:nor/>
                            </m:rPr>
                            <a:rPr lang="en-US" sz="2800" b="0" i="0" smtClean="0">
                              <a:solidFill>
                                <a:srgbClr val="FF0000"/>
                              </a:solidFill>
                              <a:ea typeface="Calibri" panose="020F0502020204030204" pitchFamily="34" charset="0"/>
                              <a:cs typeface="Arial" panose="020B0604020202020204" pitchFamily="34" charset="0"/>
                            </a:rPr>
                            <m:t> </m:t>
                          </m:r>
                          <m:r>
                            <m:rPr>
                              <m:nor/>
                            </m:rPr>
                            <a:rPr lang="en-US" sz="2800">
                              <a:solidFill>
                                <a:srgbClr val="FF0000"/>
                              </a:solidFill>
                              <a:ea typeface="Calibri" panose="020F0502020204030204" pitchFamily="34" charset="0"/>
                              <a:cs typeface="Arial" panose="020B0604020202020204" pitchFamily="34" charset="0"/>
                            </a:rPr>
                            <m:t>15</m:t>
                          </m:r>
                        </m:num>
                        <m:den>
                          <m:r>
                            <m:rPr>
                              <m:nor/>
                            </m:rPr>
                            <a:rPr lang="en-US" sz="2800">
                              <a:solidFill>
                                <a:srgbClr val="FF0000"/>
                              </a:solidFill>
                              <a:ea typeface="Calibri" panose="020F0502020204030204" pitchFamily="34" charset="0"/>
                              <a:cs typeface="Arial" panose="020B0604020202020204" pitchFamily="34" charset="0"/>
                            </a:rPr>
                            <m:t>8</m:t>
                          </m:r>
                        </m:den>
                      </m:f>
                    </m:oMath>
                  </m:oMathPara>
                </a14:m>
                <a:endParaRPr lang="vi-VN" sz="2800">
                  <a:solidFill>
                    <a:srgbClr val="FF0000"/>
                  </a:solidFill>
                </a:endParaRPr>
              </a:p>
            </p:txBody>
          </p:sp>
        </mc:Choice>
        <mc:Fallback xmlns="">
          <p:sp>
            <p:nvSpPr>
              <p:cNvPr id="18" name="Hộp Văn bản 5">
                <a:extLst>
                  <a:ext uri="{FF2B5EF4-FFF2-40B4-BE49-F238E27FC236}">
                    <a16:creationId xmlns:a16="http://schemas.microsoft.com/office/drawing/2014/main" id="{26CE3CD6-1953-F7FB-F75E-1CE7F21D072E}"/>
                  </a:ext>
                </a:extLst>
              </p:cNvPr>
              <p:cNvSpPr txBox="1">
                <a:spLocks noRot="1" noChangeAspect="1" noMove="1" noResize="1" noEditPoints="1" noAdjustHandles="1" noChangeArrowheads="1" noChangeShapeType="1" noTextEdit="1"/>
              </p:cNvSpPr>
              <p:nvPr/>
            </p:nvSpPr>
            <p:spPr>
              <a:xfrm>
                <a:off x="2116869" y="3029745"/>
                <a:ext cx="910827" cy="8886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Hộp Văn bản 6">
                <a:extLst>
                  <a:ext uri="{FF2B5EF4-FFF2-40B4-BE49-F238E27FC236}">
                    <a16:creationId xmlns:a16="http://schemas.microsoft.com/office/drawing/2014/main" id="{CDE2FA8B-E89A-41D4-EB53-52C2A4BBA277}"/>
                  </a:ext>
                </a:extLst>
              </p:cNvPr>
              <p:cNvSpPr txBox="1"/>
              <p:nvPr/>
            </p:nvSpPr>
            <p:spPr>
              <a:xfrm>
                <a:off x="3481963" y="3041786"/>
                <a:ext cx="910827" cy="8886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m:t>
                          </m:r>
                          <m:r>
                            <m:rPr>
                              <m:nor/>
                            </m:rPr>
                            <a:rPr lang="en-US" sz="2800" b="0" i="0" smtClean="0">
                              <a:solidFill>
                                <a:srgbClr val="FF0000"/>
                              </a:solidFill>
                              <a:ea typeface="Calibri" panose="020F0502020204030204" pitchFamily="34" charset="0"/>
                              <a:cs typeface="Arial" panose="020B0604020202020204" pitchFamily="34" charset="0"/>
                            </a:rPr>
                            <m:t> </m:t>
                          </m:r>
                          <m:r>
                            <m:rPr>
                              <m:nor/>
                            </m:rPr>
                            <a:rPr lang="en-US" sz="2800">
                              <a:solidFill>
                                <a:srgbClr val="FF0000"/>
                              </a:solidFill>
                              <a:ea typeface="Calibri" panose="020F0502020204030204" pitchFamily="34" charset="0"/>
                              <a:cs typeface="Arial" panose="020B0604020202020204" pitchFamily="34" charset="0"/>
                            </a:rPr>
                            <m:t>17</m:t>
                          </m:r>
                        </m:num>
                        <m:den>
                          <m:r>
                            <m:rPr>
                              <m:nor/>
                            </m:rPr>
                            <a:rPr lang="en-US" sz="2800">
                              <a:solidFill>
                                <a:srgbClr val="FF0000"/>
                              </a:solidFill>
                              <a:ea typeface="Calibri" panose="020F0502020204030204" pitchFamily="34" charset="0"/>
                              <a:cs typeface="Arial" panose="020B0604020202020204" pitchFamily="34" charset="0"/>
                            </a:rPr>
                            <m:t>8</m:t>
                          </m:r>
                        </m:den>
                      </m:f>
                    </m:oMath>
                  </m:oMathPara>
                </a14:m>
                <a:endParaRPr lang="vi-VN" sz="2800">
                  <a:solidFill>
                    <a:srgbClr val="FF0000"/>
                  </a:solidFill>
                </a:endParaRPr>
              </a:p>
            </p:txBody>
          </p:sp>
        </mc:Choice>
        <mc:Fallback xmlns="">
          <p:sp>
            <p:nvSpPr>
              <p:cNvPr id="23" name="Hộp Văn bản 6">
                <a:extLst>
                  <a:ext uri="{FF2B5EF4-FFF2-40B4-BE49-F238E27FC236}">
                    <a16:creationId xmlns:a16="http://schemas.microsoft.com/office/drawing/2014/main" id="{CDE2FA8B-E89A-41D4-EB53-52C2A4BBA277}"/>
                  </a:ext>
                </a:extLst>
              </p:cNvPr>
              <p:cNvSpPr txBox="1">
                <a:spLocks noRot="1" noChangeAspect="1" noMove="1" noResize="1" noEditPoints="1" noAdjustHandles="1" noChangeArrowheads="1" noChangeShapeType="1" noTextEdit="1"/>
              </p:cNvSpPr>
              <p:nvPr/>
            </p:nvSpPr>
            <p:spPr>
              <a:xfrm>
                <a:off x="3481963" y="3041786"/>
                <a:ext cx="910827" cy="8886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Hộp Văn bản 9">
                <a:extLst>
                  <a:ext uri="{FF2B5EF4-FFF2-40B4-BE49-F238E27FC236}">
                    <a16:creationId xmlns:a16="http://schemas.microsoft.com/office/drawing/2014/main" id="{8B9E23CC-17BD-03DC-2C0A-795B00B90080}"/>
                  </a:ext>
                </a:extLst>
              </p:cNvPr>
              <p:cNvSpPr txBox="1"/>
              <p:nvPr/>
            </p:nvSpPr>
            <p:spPr>
              <a:xfrm>
                <a:off x="4714307" y="3024724"/>
                <a:ext cx="1093569" cy="890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m:t>
                          </m:r>
                          <m:r>
                            <m:rPr>
                              <m:nor/>
                            </m:rPr>
                            <a:rPr lang="en-US" sz="2800" b="0" i="0" smtClean="0">
                              <a:solidFill>
                                <a:srgbClr val="FF0000"/>
                              </a:solidFill>
                              <a:ea typeface="Calibri" panose="020F0502020204030204" pitchFamily="34" charset="0"/>
                              <a:cs typeface="Arial" panose="020B0604020202020204" pitchFamily="34" charset="0"/>
                            </a:rPr>
                            <m:t> </m:t>
                          </m:r>
                          <m:r>
                            <m:rPr>
                              <m:nor/>
                            </m:rPr>
                            <a:rPr lang="en-US" sz="2800">
                              <a:solidFill>
                                <a:srgbClr val="FF0000"/>
                              </a:solidFill>
                              <a:ea typeface="Calibri" panose="020F0502020204030204" pitchFamily="34" charset="0"/>
                              <a:cs typeface="Arial" panose="020B0604020202020204" pitchFamily="34" charset="0"/>
                            </a:rPr>
                            <m:t>127</m:t>
                          </m:r>
                        </m:num>
                        <m:den>
                          <m:r>
                            <m:rPr>
                              <m:nor/>
                            </m:rPr>
                            <a:rPr lang="en-US" sz="2800">
                              <a:solidFill>
                                <a:srgbClr val="FF0000"/>
                              </a:solidFill>
                              <a:ea typeface="Calibri" panose="020F0502020204030204" pitchFamily="34" charset="0"/>
                              <a:cs typeface="Arial" panose="020B0604020202020204" pitchFamily="34" charset="0"/>
                            </a:rPr>
                            <m:t>64</m:t>
                          </m:r>
                        </m:den>
                      </m:f>
                    </m:oMath>
                  </m:oMathPara>
                </a14:m>
                <a:endParaRPr lang="vi-VN" sz="2800">
                  <a:solidFill>
                    <a:srgbClr val="FF0000"/>
                  </a:solidFill>
                </a:endParaRPr>
              </a:p>
            </p:txBody>
          </p:sp>
        </mc:Choice>
        <mc:Fallback xmlns="">
          <p:sp>
            <p:nvSpPr>
              <p:cNvPr id="26" name="Hộp Văn bản 9">
                <a:extLst>
                  <a:ext uri="{FF2B5EF4-FFF2-40B4-BE49-F238E27FC236}">
                    <a16:creationId xmlns:a16="http://schemas.microsoft.com/office/drawing/2014/main" id="{8B9E23CC-17BD-03DC-2C0A-795B00B90080}"/>
                  </a:ext>
                </a:extLst>
              </p:cNvPr>
              <p:cNvSpPr txBox="1">
                <a:spLocks noRot="1" noChangeAspect="1" noMove="1" noResize="1" noEditPoints="1" noAdjustHandles="1" noChangeArrowheads="1" noChangeShapeType="1" noTextEdit="1"/>
              </p:cNvSpPr>
              <p:nvPr/>
            </p:nvSpPr>
            <p:spPr>
              <a:xfrm>
                <a:off x="4714307" y="3024724"/>
                <a:ext cx="1093569" cy="89030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Hộp Văn bản 10">
                <a:extLst>
                  <a:ext uri="{FF2B5EF4-FFF2-40B4-BE49-F238E27FC236}">
                    <a16:creationId xmlns:a16="http://schemas.microsoft.com/office/drawing/2014/main" id="{F2033595-4E1E-FFB2-DA3A-3A1141F59FC7}"/>
                  </a:ext>
                </a:extLst>
              </p:cNvPr>
              <p:cNvSpPr txBox="1"/>
              <p:nvPr/>
            </p:nvSpPr>
            <p:spPr>
              <a:xfrm>
                <a:off x="6139506" y="3024723"/>
                <a:ext cx="1093569" cy="890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m:t>
                          </m:r>
                          <m:r>
                            <m:rPr>
                              <m:nor/>
                            </m:rPr>
                            <a:rPr lang="en-US" sz="2800" b="0" i="0" smtClean="0">
                              <a:solidFill>
                                <a:srgbClr val="FF0000"/>
                              </a:solidFill>
                              <a:ea typeface="Calibri" panose="020F0502020204030204" pitchFamily="34" charset="0"/>
                              <a:cs typeface="Arial" panose="020B0604020202020204" pitchFamily="34" charset="0"/>
                            </a:rPr>
                            <m:t> </m:t>
                          </m:r>
                          <m:r>
                            <m:rPr>
                              <m:nor/>
                            </m:rPr>
                            <a:rPr lang="en-US" sz="2800">
                              <a:solidFill>
                                <a:srgbClr val="FF0000"/>
                              </a:solidFill>
                              <a:ea typeface="Calibri" panose="020F0502020204030204" pitchFamily="34" charset="0"/>
                              <a:cs typeface="Arial" panose="020B0604020202020204" pitchFamily="34" charset="0"/>
                            </a:rPr>
                            <m:t>129</m:t>
                          </m:r>
                        </m:num>
                        <m:den>
                          <m:r>
                            <m:rPr>
                              <m:nor/>
                            </m:rPr>
                            <a:rPr lang="en-US" sz="2800">
                              <a:solidFill>
                                <a:srgbClr val="FF0000"/>
                              </a:solidFill>
                              <a:ea typeface="Calibri" panose="020F0502020204030204" pitchFamily="34" charset="0"/>
                              <a:cs typeface="Arial" panose="020B0604020202020204" pitchFamily="34" charset="0"/>
                            </a:rPr>
                            <m:t>64</m:t>
                          </m:r>
                        </m:den>
                      </m:f>
                    </m:oMath>
                  </m:oMathPara>
                </a14:m>
                <a:endParaRPr lang="vi-VN" sz="2800">
                  <a:solidFill>
                    <a:srgbClr val="FF0000"/>
                  </a:solidFill>
                </a:endParaRPr>
              </a:p>
            </p:txBody>
          </p:sp>
        </mc:Choice>
        <mc:Fallback xmlns="">
          <p:sp>
            <p:nvSpPr>
              <p:cNvPr id="28" name="Hộp Văn bản 10">
                <a:extLst>
                  <a:ext uri="{FF2B5EF4-FFF2-40B4-BE49-F238E27FC236}">
                    <a16:creationId xmlns:a16="http://schemas.microsoft.com/office/drawing/2014/main" id="{F2033595-4E1E-FFB2-DA3A-3A1141F59FC7}"/>
                  </a:ext>
                </a:extLst>
              </p:cNvPr>
              <p:cNvSpPr txBox="1">
                <a:spLocks noRot="1" noChangeAspect="1" noMove="1" noResize="1" noEditPoints="1" noAdjustHandles="1" noChangeArrowheads="1" noChangeShapeType="1" noTextEdit="1"/>
              </p:cNvSpPr>
              <p:nvPr/>
            </p:nvSpPr>
            <p:spPr>
              <a:xfrm>
                <a:off x="6139506" y="3024723"/>
                <a:ext cx="1093569" cy="89030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Hộp Văn bản 11">
                <a:extLst>
                  <a:ext uri="{FF2B5EF4-FFF2-40B4-BE49-F238E27FC236}">
                    <a16:creationId xmlns:a16="http://schemas.microsoft.com/office/drawing/2014/main" id="{DFB366A4-E069-61DF-934F-409E2FE90EE2}"/>
                  </a:ext>
                </a:extLst>
              </p:cNvPr>
              <p:cNvSpPr txBox="1"/>
              <p:nvPr/>
            </p:nvSpPr>
            <p:spPr>
              <a:xfrm>
                <a:off x="7500776" y="3018548"/>
                <a:ext cx="1093569" cy="890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m:t>
                          </m:r>
                          <m:r>
                            <m:rPr>
                              <m:nor/>
                            </m:rPr>
                            <a:rPr lang="en-US" sz="2800" b="0" i="0" smtClean="0">
                              <a:solidFill>
                                <a:srgbClr val="FF0000"/>
                              </a:solidFill>
                              <a:ea typeface="Calibri" panose="020F0502020204030204" pitchFamily="34" charset="0"/>
                              <a:cs typeface="Arial" panose="020B0604020202020204" pitchFamily="34" charset="0"/>
                            </a:rPr>
                            <m:t> </m:t>
                          </m:r>
                          <m:r>
                            <m:rPr>
                              <m:nor/>
                            </m:rPr>
                            <a:rPr lang="en-US" sz="2800">
                              <a:solidFill>
                                <a:srgbClr val="FF0000"/>
                              </a:solidFill>
                              <a:ea typeface="Calibri" panose="020F0502020204030204" pitchFamily="34" charset="0"/>
                              <a:cs typeface="Arial" panose="020B0604020202020204" pitchFamily="34" charset="0"/>
                            </a:rPr>
                            <m:t>431</m:t>
                          </m:r>
                        </m:num>
                        <m:den>
                          <m:r>
                            <m:rPr>
                              <m:nor/>
                            </m:rPr>
                            <a:rPr lang="en-US" sz="2800">
                              <a:solidFill>
                                <a:srgbClr val="FF0000"/>
                              </a:solidFill>
                              <a:ea typeface="Calibri" panose="020F0502020204030204" pitchFamily="34" charset="0"/>
                              <a:cs typeface="Arial" panose="020B0604020202020204" pitchFamily="34" charset="0"/>
                            </a:rPr>
                            <m:t>216</m:t>
                          </m:r>
                        </m:den>
                      </m:f>
                    </m:oMath>
                  </m:oMathPara>
                </a14:m>
                <a:endParaRPr lang="vi-VN" sz="2800">
                  <a:solidFill>
                    <a:srgbClr val="FF0000"/>
                  </a:solidFill>
                </a:endParaRPr>
              </a:p>
            </p:txBody>
          </p:sp>
        </mc:Choice>
        <mc:Fallback xmlns="">
          <p:sp>
            <p:nvSpPr>
              <p:cNvPr id="29" name="Hộp Văn bản 11">
                <a:extLst>
                  <a:ext uri="{FF2B5EF4-FFF2-40B4-BE49-F238E27FC236}">
                    <a16:creationId xmlns:a16="http://schemas.microsoft.com/office/drawing/2014/main" id="{DFB366A4-E069-61DF-934F-409E2FE90EE2}"/>
                  </a:ext>
                </a:extLst>
              </p:cNvPr>
              <p:cNvSpPr txBox="1">
                <a:spLocks noRot="1" noChangeAspect="1" noMove="1" noResize="1" noEditPoints="1" noAdjustHandles="1" noChangeArrowheads="1" noChangeShapeType="1" noTextEdit="1"/>
              </p:cNvSpPr>
              <p:nvPr/>
            </p:nvSpPr>
            <p:spPr>
              <a:xfrm>
                <a:off x="7500776" y="3018548"/>
                <a:ext cx="1093569" cy="89030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Hộp Văn bản 12">
                <a:extLst>
                  <a:ext uri="{FF2B5EF4-FFF2-40B4-BE49-F238E27FC236}">
                    <a16:creationId xmlns:a16="http://schemas.microsoft.com/office/drawing/2014/main" id="{33FD29CC-ED55-E6E0-C651-0AF4EF3FA5FE}"/>
                  </a:ext>
                </a:extLst>
              </p:cNvPr>
              <p:cNvSpPr txBox="1"/>
              <p:nvPr/>
            </p:nvSpPr>
            <p:spPr>
              <a:xfrm>
                <a:off x="8882541" y="3019259"/>
                <a:ext cx="1093569" cy="890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vi-VN" sz="2800" i="1"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fPr>
                        <m:num>
                          <m:r>
                            <m:rPr>
                              <m:nor/>
                            </m:rPr>
                            <a:rPr lang="en-US" sz="2800">
                              <a:solidFill>
                                <a:srgbClr val="FF0000"/>
                              </a:solidFill>
                              <a:ea typeface="Calibri" panose="020F0502020204030204" pitchFamily="34" charset="0"/>
                              <a:cs typeface="Arial" panose="020B0604020202020204" pitchFamily="34" charset="0"/>
                            </a:rPr>
                            <m:t>− 433</m:t>
                          </m:r>
                        </m:num>
                        <m:den>
                          <m:r>
                            <m:rPr>
                              <m:nor/>
                            </m:rPr>
                            <a:rPr lang="en-US" sz="2800">
                              <a:solidFill>
                                <a:srgbClr val="FF0000"/>
                              </a:solidFill>
                              <a:ea typeface="Calibri" panose="020F0502020204030204" pitchFamily="34" charset="0"/>
                              <a:cs typeface="Arial" panose="020B0604020202020204" pitchFamily="34" charset="0"/>
                            </a:rPr>
                            <m:t>216</m:t>
                          </m:r>
                        </m:den>
                      </m:f>
                    </m:oMath>
                  </m:oMathPara>
                </a14:m>
                <a:endParaRPr lang="vi-VN" sz="2800">
                  <a:solidFill>
                    <a:srgbClr val="FF0000"/>
                  </a:solidFill>
                </a:endParaRPr>
              </a:p>
            </p:txBody>
          </p:sp>
        </mc:Choice>
        <mc:Fallback xmlns="">
          <p:sp>
            <p:nvSpPr>
              <p:cNvPr id="30" name="Hộp Văn bản 12">
                <a:extLst>
                  <a:ext uri="{FF2B5EF4-FFF2-40B4-BE49-F238E27FC236}">
                    <a16:creationId xmlns:a16="http://schemas.microsoft.com/office/drawing/2014/main" id="{33FD29CC-ED55-E6E0-C651-0AF4EF3FA5FE}"/>
                  </a:ext>
                </a:extLst>
              </p:cNvPr>
              <p:cNvSpPr txBox="1">
                <a:spLocks noRot="1" noChangeAspect="1" noMove="1" noResize="1" noEditPoints="1" noAdjustHandles="1" noChangeArrowheads="1" noChangeShapeType="1" noTextEdit="1"/>
              </p:cNvSpPr>
              <p:nvPr/>
            </p:nvSpPr>
            <p:spPr>
              <a:xfrm>
                <a:off x="8882541" y="3019259"/>
                <a:ext cx="1093569" cy="890308"/>
              </a:xfrm>
              <a:prstGeom prst="rect">
                <a:avLst/>
              </a:prstGeom>
              <a:blipFill>
                <a:blip r:embed="rId11"/>
                <a:stretch>
                  <a:fillRect/>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C713202E-897D-1BEB-82AE-A24124945C93}"/>
              </a:ext>
            </a:extLst>
          </p:cNvPr>
          <p:cNvGrpSpPr/>
          <p:nvPr/>
        </p:nvGrpSpPr>
        <p:grpSpPr>
          <a:xfrm>
            <a:off x="-176268" y="1099098"/>
            <a:ext cx="11813811" cy="586261"/>
            <a:chOff x="367729" y="2062672"/>
            <a:chExt cx="11813811" cy="586261"/>
          </a:xfrm>
        </p:grpSpPr>
        <mc:AlternateContent xmlns:mc="http://schemas.openxmlformats.org/markup-compatibility/2006">
          <mc:Choice xmlns:a14="http://schemas.microsoft.com/office/drawing/2010/main" Requires="a14">
            <p:sp>
              <p:nvSpPr>
                <p:cNvPr id="5" name="Rectangle 1">
                  <a:extLst>
                    <a:ext uri="{FF2B5EF4-FFF2-40B4-BE49-F238E27FC236}">
                      <a16:creationId xmlns:a16="http://schemas.microsoft.com/office/drawing/2014/main" id="{48EDDCEB-2EF5-BE96-478C-25BAE0A1043F}"/>
                    </a:ext>
                  </a:extLst>
                </p:cNvPr>
                <p:cNvSpPr>
                  <a:spLocks noChangeArrowheads="1"/>
                </p:cNvSpPr>
                <p:nvPr/>
              </p:nvSpPr>
              <p:spPr bwMode="auto">
                <a:xfrm>
                  <a:off x="367729" y="2125713"/>
                  <a:ext cx="1181381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f</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 </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lang="en-US" altLang="vi-VN" sz="2800" baseline="30000">
                      <a:latin typeface="Arial" panose="020B0604020202020204" pitchFamily="34" charset="0"/>
                      <a:ea typeface="Calibri" panose="020F0502020204030204" pitchFamily="34" charset="0"/>
                      <a:cs typeface="Arial" panose="020B0604020202020204" pitchFamily="34" charset="0"/>
                    </a:rPr>
                    <a:t>3</a:t>
                  </a:r>
                  <a:r>
                    <a:rPr kumimoji="0" lang="en-US" altLang="vi-VN" sz="2800" b="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- 2 </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Tìm số thích hợp cho        trong bảng sau:</a:t>
                  </a:r>
                  <a:endParaRPr kumimoji="0" lang="vi-VN"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mc:Choice>
          <mc:Fallback>
            <p:sp>
              <p:nvSpPr>
                <p:cNvPr id="5" name="Rectangle 1">
                  <a:extLst>
                    <a:ext uri="{FF2B5EF4-FFF2-40B4-BE49-F238E27FC236}">
                      <a16:creationId xmlns:a16="http://schemas.microsoft.com/office/drawing/2014/main" id="{48EDDCEB-2EF5-BE96-478C-25BAE0A1043F}"/>
                    </a:ext>
                  </a:extLst>
                </p:cNvPr>
                <p:cNvSpPr>
                  <a:spLocks noRot="1" noChangeAspect="1" noMove="1" noResize="1" noEditPoints="1" noAdjustHandles="1" noChangeArrowheads="1" noChangeShapeType="1" noTextEdit="1"/>
                </p:cNvSpPr>
                <p:nvPr/>
              </p:nvSpPr>
              <p:spPr bwMode="auto">
                <a:xfrm>
                  <a:off x="367729" y="2125713"/>
                  <a:ext cx="11813811" cy="523220"/>
                </a:xfrm>
                <a:prstGeom prst="rect">
                  <a:avLst/>
                </a:prstGeom>
                <a:blipFill>
                  <a:blip r:embed="rId12"/>
                  <a:stretch>
                    <a:fillRect t="-11765"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1" name="Rectangle 30">
              <a:extLst>
                <a:ext uri="{FF2B5EF4-FFF2-40B4-BE49-F238E27FC236}">
                  <a16:creationId xmlns:a16="http://schemas.microsoft.com/office/drawing/2014/main" id="{40458C7A-9FA0-CBA9-6C77-5B1C4F0166D8}"/>
                </a:ext>
              </a:extLst>
            </p:cNvPr>
            <p:cNvSpPr/>
            <p:nvPr/>
          </p:nvSpPr>
          <p:spPr>
            <a:xfrm>
              <a:off x="8377784" y="2062672"/>
              <a:ext cx="611202" cy="5682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t>
              </a:r>
            </a:p>
          </p:txBody>
        </p:sp>
      </p:grpSp>
      <p:pic>
        <p:nvPicPr>
          <p:cNvPr id="38" name="5 Minutes timer (Đồng hồ đếm ngược 5 phút)">
            <a:hlinkClick r:id="" action="ppaction://media"/>
            <a:extLst>
              <a:ext uri="{FF2B5EF4-FFF2-40B4-BE49-F238E27FC236}">
                <a16:creationId xmlns:a16="http://schemas.microsoft.com/office/drawing/2014/main" id="{51013FCA-6C4C-6CC7-88D9-4EC97F12D341}"/>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243811" y="2005002"/>
            <a:ext cx="1934205" cy="1714657"/>
          </a:xfrm>
          <a:prstGeom prst="rect">
            <a:avLst/>
          </a:prstGeom>
        </p:spPr>
      </p:pic>
      <p:sp>
        <p:nvSpPr>
          <p:cNvPr id="39" name="Hộp Văn bản 10">
            <a:extLst>
              <a:ext uri="{FF2B5EF4-FFF2-40B4-BE49-F238E27FC236}">
                <a16:creationId xmlns:a16="http://schemas.microsoft.com/office/drawing/2014/main" id="{D34EA7E5-227E-F820-55ED-FC0BBC59AE52}"/>
              </a:ext>
            </a:extLst>
          </p:cNvPr>
          <p:cNvSpPr txBox="1"/>
          <p:nvPr/>
        </p:nvSpPr>
        <p:spPr>
          <a:xfrm>
            <a:off x="163374" y="4438075"/>
            <a:ext cx="10030777" cy="553998"/>
          </a:xfrm>
          <a:prstGeom prst="rect">
            <a:avLst/>
          </a:prstGeom>
          <a:noFill/>
        </p:spPr>
        <p:txBody>
          <a:bodyPr wrap="square">
            <a:spAutoFit/>
          </a:bodyPr>
          <a:lstStyle/>
          <a:p>
            <a:r>
              <a:rPr lang="en-US" sz="3000" b="1">
                <a:effectLst/>
                <a:latin typeface="Arial" panose="020B0604020202020204" pitchFamily="34" charset="0"/>
                <a:ea typeface="Calibri" panose="020F0502020204030204" pitchFamily="34" charset="0"/>
                <a:cs typeface="Arial" panose="020B0604020202020204" pitchFamily="34" charset="0"/>
              </a:rPr>
              <a:t>Bài tập 5 (SBT, trang 51).</a:t>
            </a:r>
            <a:endParaRPr lang="en-US" sz="26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0" name="Rectangle 1">
                <a:extLst>
                  <a:ext uri="{FF2B5EF4-FFF2-40B4-BE49-F238E27FC236}">
                    <a16:creationId xmlns:a16="http://schemas.microsoft.com/office/drawing/2014/main" id="{2CACB686-60ED-E8A1-77A4-7FD65E0445D7}"/>
                  </a:ext>
                </a:extLst>
              </p:cNvPr>
              <p:cNvSpPr>
                <a:spLocks noChangeArrowheads="1"/>
              </p:cNvSpPr>
              <p:nvPr/>
            </p:nvSpPr>
            <p:spPr bwMode="auto">
              <a:xfrm>
                <a:off x="-107710" y="5037083"/>
                <a:ext cx="1249669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f</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 2 – 3</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Trong các phát biểu sau, phát biểu nào đúng?</a:t>
                </a:r>
                <a:endParaRPr kumimoji="0" lang="vi-VN"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mc:Choice>
        <mc:Fallback>
          <p:sp>
            <p:nvSpPr>
              <p:cNvPr id="40" name="Rectangle 1">
                <a:extLst>
                  <a:ext uri="{FF2B5EF4-FFF2-40B4-BE49-F238E27FC236}">
                    <a16:creationId xmlns:a16="http://schemas.microsoft.com/office/drawing/2014/main" id="{2CACB686-60ED-E8A1-77A4-7FD65E0445D7}"/>
                  </a:ext>
                </a:extLst>
              </p:cNvPr>
              <p:cNvSpPr>
                <a:spLocks noRot="1" noChangeAspect="1" noMove="1" noResize="1" noEditPoints="1" noAdjustHandles="1" noChangeArrowheads="1" noChangeShapeType="1" noTextEdit="1"/>
              </p:cNvSpPr>
              <p:nvPr/>
            </p:nvSpPr>
            <p:spPr bwMode="auto">
              <a:xfrm>
                <a:off x="-107710" y="5037083"/>
                <a:ext cx="12496691" cy="523220"/>
              </a:xfrm>
              <a:prstGeom prst="rect">
                <a:avLst/>
              </a:prstGeom>
              <a:blipFill>
                <a:blip r:embed="rId14"/>
                <a:stretch>
                  <a:fillRect t="-11628"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Hộp Văn bản 35">
                <a:extLst>
                  <a:ext uri="{FF2B5EF4-FFF2-40B4-BE49-F238E27FC236}">
                    <a16:creationId xmlns:a16="http://schemas.microsoft.com/office/drawing/2014/main" id="{598A60A9-153C-DB95-1184-C69A2FE2B3AD}"/>
                  </a:ext>
                </a:extLst>
              </p:cNvPr>
              <p:cNvSpPr txBox="1"/>
              <p:nvPr/>
            </p:nvSpPr>
            <p:spPr>
              <a:xfrm>
                <a:off x="462051" y="5862626"/>
                <a:ext cx="2081620" cy="523220"/>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A.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(-1) = 5</m:t>
                    </m:r>
                  </m:oMath>
                </a14:m>
                <a:endParaRPr lang="vi-VN" sz="2800">
                  <a:latin typeface="Arial" panose="020B0604020202020204" pitchFamily="34" charset="0"/>
                  <a:cs typeface="Arial" panose="020B0604020202020204" pitchFamily="34" charset="0"/>
                </a:endParaRPr>
              </a:p>
            </p:txBody>
          </p:sp>
        </mc:Choice>
        <mc:Fallback>
          <p:sp>
            <p:nvSpPr>
              <p:cNvPr id="41" name="Hộp Văn bản 35">
                <a:extLst>
                  <a:ext uri="{FF2B5EF4-FFF2-40B4-BE49-F238E27FC236}">
                    <a16:creationId xmlns:a16="http://schemas.microsoft.com/office/drawing/2014/main" id="{598A60A9-153C-DB95-1184-C69A2FE2B3AD}"/>
                  </a:ext>
                </a:extLst>
              </p:cNvPr>
              <p:cNvSpPr txBox="1">
                <a:spLocks noRot="1" noChangeAspect="1" noMove="1" noResize="1" noEditPoints="1" noAdjustHandles="1" noChangeArrowheads="1" noChangeShapeType="1" noTextEdit="1"/>
              </p:cNvSpPr>
              <p:nvPr/>
            </p:nvSpPr>
            <p:spPr>
              <a:xfrm>
                <a:off x="462051" y="5862626"/>
                <a:ext cx="2081620" cy="523220"/>
              </a:xfrm>
              <a:prstGeom prst="rect">
                <a:avLst/>
              </a:prstGeom>
              <a:blipFill>
                <a:blip r:embed="rId15"/>
                <a:stretch>
                  <a:fillRect l="-5831" t="-11364" b="-29545"/>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Hộp Văn bản 37">
                <a:extLst>
                  <a:ext uri="{FF2B5EF4-FFF2-40B4-BE49-F238E27FC236}">
                    <a16:creationId xmlns:a16="http://schemas.microsoft.com/office/drawing/2014/main" id="{45FA8EF1-15F7-D2F7-AC2D-83CB0AA46E8C}"/>
                  </a:ext>
                </a:extLst>
              </p:cNvPr>
              <p:cNvSpPr txBox="1"/>
              <p:nvPr/>
            </p:nvSpPr>
            <p:spPr>
              <a:xfrm>
                <a:off x="3494811" y="5877569"/>
                <a:ext cx="2447380" cy="523220"/>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B.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(0) = - 3</m:t>
                    </m:r>
                  </m:oMath>
                </a14:m>
                <a:endParaRPr lang="vi-VN" sz="2800">
                  <a:latin typeface="Arial" panose="020B0604020202020204" pitchFamily="34" charset="0"/>
                  <a:cs typeface="Arial" panose="020B0604020202020204" pitchFamily="34" charset="0"/>
                </a:endParaRPr>
              </a:p>
            </p:txBody>
          </p:sp>
        </mc:Choice>
        <mc:Fallback>
          <p:sp>
            <p:nvSpPr>
              <p:cNvPr id="42" name="Hộp Văn bản 37">
                <a:extLst>
                  <a:ext uri="{FF2B5EF4-FFF2-40B4-BE49-F238E27FC236}">
                    <a16:creationId xmlns:a16="http://schemas.microsoft.com/office/drawing/2014/main" id="{45FA8EF1-15F7-D2F7-AC2D-83CB0AA46E8C}"/>
                  </a:ext>
                </a:extLst>
              </p:cNvPr>
              <p:cNvSpPr txBox="1">
                <a:spLocks noRot="1" noChangeAspect="1" noMove="1" noResize="1" noEditPoints="1" noAdjustHandles="1" noChangeArrowheads="1" noChangeShapeType="1" noTextEdit="1"/>
              </p:cNvSpPr>
              <p:nvPr/>
            </p:nvSpPr>
            <p:spPr>
              <a:xfrm>
                <a:off x="3494811" y="5877569"/>
                <a:ext cx="2447380" cy="523220"/>
              </a:xfrm>
              <a:prstGeom prst="rect">
                <a:avLst/>
              </a:prstGeom>
              <a:blipFill>
                <a:blip r:embed="rId16"/>
                <a:stretch>
                  <a:fillRect l="-4703" t="-10227" b="-29545"/>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Hộp Văn bản 38">
                <a:extLst>
                  <a:ext uri="{FF2B5EF4-FFF2-40B4-BE49-F238E27FC236}">
                    <a16:creationId xmlns:a16="http://schemas.microsoft.com/office/drawing/2014/main" id="{A97F78E0-0279-5AEE-B51B-0732514A7CBC}"/>
                  </a:ext>
                </a:extLst>
              </p:cNvPr>
              <p:cNvSpPr txBox="1"/>
              <p:nvPr/>
            </p:nvSpPr>
            <p:spPr>
              <a:xfrm>
                <a:off x="6468971" y="5862626"/>
                <a:ext cx="2447380" cy="865493"/>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C.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d>
                      <m:dPr>
                        <m:ctrlPr>
                          <a:rPr lang="en-US" sz="2800" i="1" smtClean="0">
                            <a:latin typeface="Cambria Math" panose="02040503050406030204" pitchFamily="18" charset="0"/>
                            <a:cs typeface="Arial" panose="020B0604020202020204" pitchFamily="34" charset="0"/>
                          </a:rPr>
                        </m:ctrlPr>
                      </m:dPr>
                      <m:e>
                        <m:f>
                          <m:fPr>
                            <m:ctrlPr>
                              <a:rPr lang="en-US" sz="2800" i="1" smtClean="0">
                                <a:latin typeface="Cambria Math" panose="02040503050406030204" pitchFamily="18" charset="0"/>
                                <a:cs typeface="Arial" panose="020B0604020202020204" pitchFamily="34" charset="0"/>
                              </a:rPr>
                            </m:ctrlPr>
                          </m:fPr>
                          <m:num>
                            <m:r>
                              <m:rPr>
                                <m:nor/>
                              </m:rPr>
                              <a:rPr lang="en-US" sz="2800" b="0" i="0" smtClean="0">
                                <a:latin typeface="Arial" panose="020B0604020202020204" pitchFamily="34" charset="0"/>
                                <a:cs typeface="Arial" panose="020B0604020202020204" pitchFamily="34" charset="0"/>
                              </a:rPr>
                              <m:t>1</m:t>
                            </m:r>
                          </m:num>
                          <m:den>
                            <m:r>
                              <m:rPr>
                                <m:nor/>
                              </m:rPr>
                              <a:rPr lang="en-US" sz="2800" b="0" i="0" smtClean="0">
                                <a:latin typeface="Arial" panose="020B0604020202020204" pitchFamily="34" charset="0"/>
                                <a:cs typeface="Arial" panose="020B0604020202020204" pitchFamily="34" charset="0"/>
                              </a:rPr>
                              <m:t>3</m:t>
                            </m:r>
                          </m:den>
                        </m:f>
                      </m:e>
                    </m:d>
                    <m:r>
                      <m:rPr>
                        <m:nor/>
                      </m:rPr>
                      <a:rPr lang="en-US" sz="2800" i="0" smtClean="0">
                        <a:latin typeface="Arial" panose="020B0604020202020204" pitchFamily="34" charset="0"/>
                        <a:cs typeface="Arial" panose="020B0604020202020204" pitchFamily="34" charset="0"/>
                      </a:rPr>
                      <m:t> = - 1</m:t>
                    </m:r>
                  </m:oMath>
                </a14:m>
                <a:endParaRPr lang="vi-VN" sz="2800">
                  <a:latin typeface="Arial" panose="020B0604020202020204" pitchFamily="34" charset="0"/>
                  <a:cs typeface="Arial" panose="020B0604020202020204" pitchFamily="34" charset="0"/>
                </a:endParaRPr>
              </a:p>
            </p:txBody>
          </p:sp>
        </mc:Choice>
        <mc:Fallback>
          <p:sp>
            <p:nvSpPr>
              <p:cNvPr id="43" name="Hộp Văn bản 38">
                <a:extLst>
                  <a:ext uri="{FF2B5EF4-FFF2-40B4-BE49-F238E27FC236}">
                    <a16:creationId xmlns:a16="http://schemas.microsoft.com/office/drawing/2014/main" id="{A97F78E0-0279-5AEE-B51B-0732514A7CBC}"/>
                  </a:ext>
                </a:extLst>
              </p:cNvPr>
              <p:cNvSpPr txBox="1">
                <a:spLocks noRot="1" noChangeAspect="1" noMove="1" noResize="1" noEditPoints="1" noAdjustHandles="1" noChangeArrowheads="1" noChangeShapeType="1" noTextEdit="1"/>
              </p:cNvSpPr>
              <p:nvPr/>
            </p:nvSpPr>
            <p:spPr>
              <a:xfrm>
                <a:off x="6468971" y="5862626"/>
                <a:ext cx="2447380" cy="865493"/>
              </a:xfrm>
              <a:prstGeom prst="rect">
                <a:avLst/>
              </a:prstGeom>
              <a:blipFill>
                <a:blip r:embed="rId17"/>
                <a:stretch>
                  <a:fillRect l="-4703"/>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Hộp Văn bản 39">
                <a:extLst>
                  <a:ext uri="{FF2B5EF4-FFF2-40B4-BE49-F238E27FC236}">
                    <a16:creationId xmlns:a16="http://schemas.microsoft.com/office/drawing/2014/main" id="{9428A269-00EF-E566-24F0-3189A5140C6D}"/>
                  </a:ext>
                </a:extLst>
              </p:cNvPr>
              <p:cNvSpPr txBox="1"/>
              <p:nvPr/>
            </p:nvSpPr>
            <p:spPr>
              <a:xfrm>
                <a:off x="9443131" y="5879946"/>
                <a:ext cx="2447380" cy="865493"/>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D.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d>
                      <m:dPr>
                        <m:ctrlPr>
                          <a:rPr lang="en-US" sz="2800" i="1">
                            <a:latin typeface="Cambria Math" panose="02040503050406030204" pitchFamily="18" charset="0"/>
                            <a:cs typeface="Arial" panose="020B0604020202020204" pitchFamily="34" charset="0"/>
                          </a:rPr>
                        </m:ctrlPr>
                      </m:dPr>
                      <m:e>
                        <m:f>
                          <m:fPr>
                            <m:ctrlPr>
                              <a:rPr lang="en-US" sz="2800" i="1">
                                <a:latin typeface="Cambria Math" panose="02040503050406030204" pitchFamily="18" charset="0"/>
                                <a:cs typeface="Arial" panose="020B0604020202020204" pitchFamily="34" charset="0"/>
                              </a:rPr>
                            </m:ctrlPr>
                          </m:fPr>
                          <m:num>
                            <m:r>
                              <m:rPr>
                                <m:nor/>
                              </m:rPr>
                              <a:rPr lang="en-US" sz="2800" b="0" i="0" smtClean="0">
                                <a:latin typeface="Arial" panose="020B0604020202020204" pitchFamily="34" charset="0"/>
                                <a:cs typeface="Arial" panose="020B0604020202020204" pitchFamily="34" charset="0"/>
                              </a:rPr>
                              <m:t>-</m:t>
                            </m:r>
                            <m:r>
                              <m:rPr>
                                <m:nor/>
                              </m:rPr>
                              <a:rPr lang="en-US" sz="2800" i="0">
                                <a:latin typeface="Arial" panose="020B0604020202020204" pitchFamily="34" charset="0"/>
                                <a:cs typeface="Arial" panose="020B0604020202020204" pitchFamily="34" charset="0"/>
                              </a:rPr>
                              <m:t>1</m:t>
                            </m:r>
                          </m:num>
                          <m:den>
                            <m:r>
                              <m:rPr>
                                <m:nor/>
                              </m:rPr>
                              <a:rPr lang="en-US" sz="2800" i="0">
                                <a:latin typeface="Arial" panose="020B0604020202020204" pitchFamily="34" charset="0"/>
                                <a:cs typeface="Arial" panose="020B0604020202020204" pitchFamily="34" charset="0"/>
                              </a:rPr>
                              <m:t>3</m:t>
                            </m:r>
                          </m:den>
                        </m:f>
                      </m:e>
                    </m:d>
                    <m:r>
                      <m:rPr>
                        <m:nor/>
                      </m:rPr>
                      <a:rPr lang="en-US" sz="2800" i="0">
                        <a:latin typeface="Arial" panose="020B0604020202020204" pitchFamily="34" charset="0"/>
                        <a:cs typeface="Arial" panose="020B0604020202020204" pitchFamily="34" charset="0"/>
                      </a:rPr>
                      <m:t> </m:t>
                    </m:r>
                    <m:r>
                      <m:rPr>
                        <m:nor/>
                      </m:rPr>
                      <a:rPr lang="en-US" sz="2800" i="0" smtClean="0">
                        <a:latin typeface="Arial" panose="020B0604020202020204" pitchFamily="34" charset="0"/>
                        <a:cs typeface="Arial" panose="020B0604020202020204" pitchFamily="34" charset="0"/>
                      </a:rPr>
                      <m:t>= 3</m:t>
                    </m:r>
                  </m:oMath>
                </a14:m>
                <a:endParaRPr lang="vi-VN" sz="2800">
                  <a:latin typeface="Arial" panose="020B0604020202020204" pitchFamily="34" charset="0"/>
                  <a:cs typeface="Arial" panose="020B0604020202020204" pitchFamily="34" charset="0"/>
                </a:endParaRPr>
              </a:p>
            </p:txBody>
          </p:sp>
        </mc:Choice>
        <mc:Fallback>
          <p:sp>
            <p:nvSpPr>
              <p:cNvPr id="44" name="Hộp Văn bản 39">
                <a:extLst>
                  <a:ext uri="{FF2B5EF4-FFF2-40B4-BE49-F238E27FC236}">
                    <a16:creationId xmlns:a16="http://schemas.microsoft.com/office/drawing/2014/main" id="{9428A269-00EF-E566-24F0-3189A5140C6D}"/>
                  </a:ext>
                </a:extLst>
              </p:cNvPr>
              <p:cNvSpPr txBox="1">
                <a:spLocks noRot="1" noChangeAspect="1" noMove="1" noResize="1" noEditPoints="1" noAdjustHandles="1" noChangeArrowheads="1" noChangeShapeType="1" noTextEdit="1"/>
              </p:cNvSpPr>
              <p:nvPr/>
            </p:nvSpPr>
            <p:spPr>
              <a:xfrm>
                <a:off x="9443131" y="5879946"/>
                <a:ext cx="2447380" cy="865493"/>
              </a:xfrm>
              <a:prstGeom prst="rect">
                <a:avLst/>
              </a:prstGeom>
              <a:blipFill>
                <a:blip r:embed="rId18"/>
                <a:stretch>
                  <a:fillRect l="-4703"/>
                </a:stretch>
              </a:blipFill>
              <a:ln>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1473422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2"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2"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2"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2"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2"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ircle(in)">
                                      <p:cBhvr>
                                        <p:cTn id="62" dur="2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300072" fill="hold"/>
                                        <p:tgtEl>
                                          <p:spTgt spid="38"/>
                                        </p:tgtEl>
                                      </p:cBhvr>
                                    </p:cmd>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down)">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xit" presetSubtype="10" fill="hold" grpId="1" nodeType="clickEffect">
                                  <p:stCondLst>
                                    <p:cond delay="0"/>
                                  </p:stCondLst>
                                  <p:childTnLst>
                                    <p:animEffect transition="out" filter="blinds(horizontal)">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1" nodeType="clickEffect">
                                  <p:stCondLst>
                                    <p:cond delay="0"/>
                                  </p:stCondLst>
                                  <p:childTnLst>
                                    <p:animEffect transition="out" filter="blinds(horizontal)">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down)">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xit" presetSubtype="10" fill="hold" grpId="1" nodeType="clickEffect">
                                  <p:stCondLst>
                                    <p:cond delay="0"/>
                                  </p:stCondLst>
                                  <p:childTnLst>
                                    <p:animEffect transition="out" filter="blinds(horizontal)">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down)">
                                      <p:cBhvr>
                                        <p:cTn id="106" dur="500"/>
                                        <p:tgtEl>
                                          <p:spTgt spid="28"/>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xit" presetSubtype="10" fill="hold" grpId="1" nodeType="clickEffect">
                                  <p:stCondLst>
                                    <p:cond delay="0"/>
                                  </p:stCondLst>
                                  <p:childTnLst>
                                    <p:animEffect transition="out" filter="blinds(horizontal)">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down)">
                                      <p:cBhvr>
                                        <p:cTn id="116" dur="500"/>
                                        <p:tgtEl>
                                          <p:spTgt spid="29"/>
                                        </p:tgtEl>
                                      </p:cBhvr>
                                    </p:animEffect>
                                  </p:childTnLst>
                                </p:cTn>
                              </p:par>
                            </p:childTnLst>
                          </p:cTn>
                        </p:par>
                      </p:childTnLst>
                    </p:cTn>
                  </p:par>
                  <p:par>
                    <p:cTn id="117" fill="hold">
                      <p:stCondLst>
                        <p:cond delay="indefinite"/>
                      </p:stCondLst>
                      <p:childTnLst>
                        <p:par>
                          <p:cTn id="118" fill="hold">
                            <p:stCondLst>
                              <p:cond delay="0"/>
                            </p:stCondLst>
                            <p:childTnLst>
                              <p:par>
                                <p:cTn id="119" presetID="3" presetClass="exit" presetSubtype="10" fill="hold" grpId="1" nodeType="clickEffect">
                                  <p:stCondLst>
                                    <p:cond delay="0"/>
                                  </p:stCondLst>
                                  <p:childTnLst>
                                    <p:animEffect transition="out" filter="blinds(horizontal)">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7" fill="hold" display="0">
                  <p:stCondLst>
                    <p:cond delay="indefinite"/>
                  </p:stCondLst>
                </p:cTn>
                <p:tgtEl>
                  <p:spTgt spid="38"/>
                </p:tgtEl>
              </p:cMediaNode>
            </p:video>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2" presetClass="mediacall" presetSubtype="0" fill="hold" nodeType="clickEffect">
                                  <p:stCondLst>
                                    <p:cond delay="0"/>
                                  </p:stCondLst>
                                  <p:childTnLst>
                                    <p:cmd type="call" cmd="togglePause">
                                      <p:cBhvr>
                                        <p:cTn id="132" dur="1" fill="hold"/>
                                        <p:tgtEl>
                                          <p:spTgt spid="38"/>
                                        </p:tgtEl>
                                      </p:cBhvr>
                                    </p:cmd>
                                  </p:childTnLst>
                                </p:cTn>
                              </p:par>
                            </p:childTnLst>
                          </p:cTn>
                        </p:par>
                      </p:childTnLst>
                    </p:cTn>
                  </p:par>
                </p:childTnLst>
              </p:cTn>
              <p:nextCondLst>
                <p:cond evt="onClick" delay="0">
                  <p:tgtEl>
                    <p:spTgt spid="38"/>
                  </p:tgtEl>
                </p:cond>
              </p:nextCondLst>
            </p:seq>
          </p:childTnLst>
        </p:cTn>
      </p:par>
    </p:tnLst>
    <p:bldLst>
      <p:bldP spid="14" grpId="0"/>
      <p:bldP spid="4" grpId="0"/>
      <p:bldP spid="8" grpId="0"/>
      <p:bldP spid="9" grpId="1" animBg="1"/>
      <p:bldP spid="9" grpId="2" animBg="1"/>
      <p:bldP spid="10" grpId="1" animBg="1"/>
      <p:bldP spid="10" grpId="2" animBg="1"/>
      <p:bldP spid="13" grpId="1" animBg="1"/>
      <p:bldP spid="13" grpId="2" animBg="1"/>
      <p:bldP spid="15" grpId="1" animBg="1"/>
      <p:bldP spid="15" grpId="2" animBg="1"/>
      <p:bldP spid="16" grpId="1" animBg="1"/>
      <p:bldP spid="16" grpId="2" animBg="1"/>
      <p:bldP spid="17" grpId="1" animBg="1"/>
      <p:bldP spid="17" grpId="2" animBg="1"/>
      <p:bldP spid="18" grpId="0"/>
      <p:bldP spid="23" grpId="0"/>
      <p:bldP spid="26" grpId="0"/>
      <p:bldP spid="28" grpId="0"/>
      <p:bldP spid="29" grpId="0"/>
      <p:bldP spid="30" grpId="0"/>
      <p:bldP spid="39" grpId="0"/>
      <p:bldP spid="40" grpId="0"/>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2EC43943-1C18-3077-6506-CE502B7E28B8}"/>
              </a:ext>
            </a:extLst>
          </p:cNvPr>
          <p:cNvSpPr txBox="1"/>
          <p:nvPr/>
        </p:nvSpPr>
        <p:spPr>
          <a:xfrm>
            <a:off x="99469" y="130273"/>
            <a:ext cx="10030777" cy="892552"/>
          </a:xfrm>
          <a:prstGeom prst="rect">
            <a:avLst/>
          </a:prstGeom>
          <a:noFill/>
        </p:spPr>
        <p:txBody>
          <a:bodyPr wrap="square">
            <a:spAutoFit/>
          </a:bodyPr>
          <a:lstStyle/>
          <a:p>
            <a:r>
              <a:rPr lang="en-US" sz="2600" b="1">
                <a:effectLst/>
                <a:latin typeface="Arial" panose="020B0604020202020204" pitchFamily="34" charset="0"/>
                <a:ea typeface="Calibri" panose="020F0502020204030204" pitchFamily="34" charset="0"/>
                <a:cs typeface="Arial" panose="020B0604020202020204" pitchFamily="34" charset="0"/>
              </a:rPr>
              <a:t>Bài tập 5 (SBT, trang 51).</a:t>
            </a:r>
            <a:endParaRPr lang="vi-VN" sz="2600">
              <a:effectLst/>
              <a:latin typeface="Arial" panose="020B0604020202020204" pitchFamily="34" charset="0"/>
              <a:ea typeface="Calibri" panose="020F0502020204030204" pitchFamily="34" charset="0"/>
              <a:cs typeface="Arial" panose="020B0604020202020204" pitchFamily="34" charset="0"/>
            </a:endParaRPr>
          </a:p>
          <a:p>
            <a:r>
              <a:rPr lang="en-US" sz="2600">
                <a:effectLst/>
                <a:latin typeface="Arial" panose="020B0604020202020204" pitchFamily="34" charset="0"/>
                <a:ea typeface="Calibri" panose="020F0502020204030204" pitchFamily="34" charset="0"/>
                <a:cs typeface="Arial" panose="020B0604020202020204" pitchFamily="34" charset="0"/>
              </a:rPr>
              <a:t>	</a:t>
            </a:r>
          </a:p>
        </p:txBody>
      </p:sp>
      <p:sp>
        <p:nvSpPr>
          <p:cNvPr id="18" name="Hộp Văn bản 17">
            <a:extLst>
              <a:ext uri="{FF2B5EF4-FFF2-40B4-BE49-F238E27FC236}">
                <a16:creationId xmlns:a16="http://schemas.microsoft.com/office/drawing/2014/main" id="{E8E2E7F5-6125-CB29-C078-6FB5515C77A0}"/>
              </a:ext>
            </a:extLst>
          </p:cNvPr>
          <p:cNvSpPr txBox="1"/>
          <p:nvPr/>
        </p:nvSpPr>
        <p:spPr>
          <a:xfrm>
            <a:off x="2638801" y="2736888"/>
            <a:ext cx="1883077" cy="523220"/>
          </a:xfrm>
          <a:prstGeom prst="rect">
            <a:avLst/>
          </a:prstGeom>
          <a:noFill/>
        </p:spPr>
        <p:txBody>
          <a:bodyPr wrap="square" rtlCol="0">
            <a:spAutoFit/>
          </a:bodyPr>
          <a:lstStyle/>
          <a:p>
            <a:endParaRPr lang="en-US" sz="2800" dirty="0">
              <a:latin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
                <a:extLst>
                  <a:ext uri="{FF2B5EF4-FFF2-40B4-BE49-F238E27FC236}">
                    <a16:creationId xmlns:a16="http://schemas.microsoft.com/office/drawing/2014/main" id="{EB30FE8E-C16E-7DA5-88BB-E2ACB479F1A4}"/>
                  </a:ext>
                </a:extLst>
              </p:cNvPr>
              <p:cNvSpPr>
                <a:spLocks noChangeArrowheads="1"/>
              </p:cNvSpPr>
              <p:nvPr/>
            </p:nvSpPr>
            <p:spPr bwMode="auto">
              <a:xfrm>
                <a:off x="-171615" y="729281"/>
                <a:ext cx="1249669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f</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 2 – 3</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Trong các phát biểu sau, phát biểu nào đúng?</a:t>
                </a:r>
                <a:endParaRPr kumimoji="0" lang="vi-VN"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mc:Choice>
        <mc:Fallback>
          <p:sp>
            <p:nvSpPr>
              <p:cNvPr id="20" name="Rectangle 1">
                <a:extLst>
                  <a:ext uri="{FF2B5EF4-FFF2-40B4-BE49-F238E27FC236}">
                    <a16:creationId xmlns:a16="http://schemas.microsoft.com/office/drawing/2014/main" id="{EB30FE8E-C16E-7DA5-88BB-E2ACB479F1A4}"/>
                  </a:ext>
                </a:extLst>
              </p:cNvPr>
              <p:cNvSpPr>
                <a:spLocks noRot="1" noChangeAspect="1" noMove="1" noResize="1" noEditPoints="1" noAdjustHandles="1" noChangeArrowheads="1" noChangeShapeType="1" noTextEdit="1"/>
              </p:cNvSpPr>
              <p:nvPr/>
            </p:nvSpPr>
            <p:spPr bwMode="auto">
              <a:xfrm>
                <a:off x="-171615" y="729281"/>
                <a:ext cx="12496691" cy="523220"/>
              </a:xfrm>
              <a:prstGeom prst="rect">
                <a:avLst/>
              </a:prstGeom>
              <a:blipFill>
                <a:blip r:embed="rId3"/>
                <a:stretch>
                  <a:fillRect t="-11765"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Hộp Văn bản 32">
                <a:extLst>
                  <a:ext uri="{FF2B5EF4-FFF2-40B4-BE49-F238E27FC236}">
                    <a16:creationId xmlns:a16="http://schemas.microsoft.com/office/drawing/2014/main" id="{0DA488EE-425C-8F86-B46E-81B34014F67E}"/>
                  </a:ext>
                </a:extLst>
              </p:cNvPr>
              <p:cNvSpPr txBox="1"/>
              <p:nvPr/>
            </p:nvSpPr>
            <p:spPr>
              <a:xfrm>
                <a:off x="2669871" y="2624860"/>
                <a:ext cx="3346540" cy="664797"/>
              </a:xfrm>
              <a:prstGeom prst="rect">
                <a:avLst/>
              </a:prstGeom>
              <a:noFill/>
            </p:spPr>
            <p:txBody>
              <a:bodyPr wrap="square">
                <a:spAutoFit/>
              </a:bodyPr>
              <a:lstStyle/>
              <a:p>
                <a:pP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(-1) = 2 – 3(-1) = 5</m:t>
                      </m:r>
                    </m:oMath>
                  </m:oMathPara>
                </a14:m>
                <a:endParaRPr lang="en-US" sz="2800">
                  <a:latin typeface="Arial" panose="020B0604020202020204" pitchFamily="34" charset="0"/>
                  <a:ea typeface="Calibri" panose="020F0502020204030204" pitchFamily="34" charset="0"/>
                  <a:cs typeface="Arial" panose="020B0604020202020204" pitchFamily="34" charset="0"/>
                </a:endParaRPr>
              </a:p>
            </p:txBody>
          </p:sp>
        </mc:Choice>
        <mc:Fallback>
          <p:sp>
            <p:nvSpPr>
              <p:cNvPr id="33" name="Hộp Văn bản 32">
                <a:extLst>
                  <a:ext uri="{FF2B5EF4-FFF2-40B4-BE49-F238E27FC236}">
                    <a16:creationId xmlns:a16="http://schemas.microsoft.com/office/drawing/2014/main" id="{0DA488EE-425C-8F86-B46E-81B34014F67E}"/>
                  </a:ext>
                </a:extLst>
              </p:cNvPr>
              <p:cNvSpPr txBox="1">
                <a:spLocks noRot="1" noChangeAspect="1" noMove="1" noResize="1" noEditPoints="1" noAdjustHandles="1" noChangeArrowheads="1" noChangeShapeType="1" noTextEdit="1"/>
              </p:cNvSpPr>
              <p:nvPr/>
            </p:nvSpPr>
            <p:spPr>
              <a:xfrm>
                <a:off x="2669871" y="2624860"/>
                <a:ext cx="3346540" cy="6647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Hộp Văn bản 35">
                <a:extLst>
                  <a:ext uri="{FF2B5EF4-FFF2-40B4-BE49-F238E27FC236}">
                    <a16:creationId xmlns:a16="http://schemas.microsoft.com/office/drawing/2014/main" id="{13CFC63D-1E92-5AED-F4B8-AA2B06A9811C}"/>
                  </a:ext>
                </a:extLst>
              </p:cNvPr>
              <p:cNvSpPr txBox="1"/>
              <p:nvPr/>
            </p:nvSpPr>
            <p:spPr>
              <a:xfrm>
                <a:off x="398146" y="1554824"/>
                <a:ext cx="2081620" cy="523220"/>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A.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(-1) = 5</m:t>
                    </m:r>
                  </m:oMath>
                </a14:m>
                <a:endParaRPr lang="vi-VN" sz="2800">
                  <a:latin typeface="Arial" panose="020B0604020202020204" pitchFamily="34" charset="0"/>
                  <a:cs typeface="Arial" panose="020B0604020202020204" pitchFamily="34" charset="0"/>
                </a:endParaRPr>
              </a:p>
            </p:txBody>
          </p:sp>
        </mc:Choice>
        <mc:Fallback>
          <p:sp>
            <p:nvSpPr>
              <p:cNvPr id="36" name="Hộp Văn bản 35">
                <a:extLst>
                  <a:ext uri="{FF2B5EF4-FFF2-40B4-BE49-F238E27FC236}">
                    <a16:creationId xmlns:a16="http://schemas.microsoft.com/office/drawing/2014/main" id="{13CFC63D-1E92-5AED-F4B8-AA2B06A9811C}"/>
                  </a:ext>
                </a:extLst>
              </p:cNvPr>
              <p:cNvSpPr txBox="1">
                <a:spLocks noRot="1" noChangeAspect="1" noMove="1" noResize="1" noEditPoints="1" noAdjustHandles="1" noChangeArrowheads="1" noChangeShapeType="1" noTextEdit="1"/>
              </p:cNvSpPr>
              <p:nvPr/>
            </p:nvSpPr>
            <p:spPr>
              <a:xfrm>
                <a:off x="398146" y="1554824"/>
                <a:ext cx="2081620" cy="523220"/>
              </a:xfrm>
              <a:prstGeom prst="rect">
                <a:avLst/>
              </a:prstGeom>
              <a:blipFill>
                <a:blip r:embed="rId5"/>
                <a:stretch>
                  <a:fillRect l="-5523" t="-10227" b="-29545"/>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Hộp Văn bản 37">
                <a:extLst>
                  <a:ext uri="{FF2B5EF4-FFF2-40B4-BE49-F238E27FC236}">
                    <a16:creationId xmlns:a16="http://schemas.microsoft.com/office/drawing/2014/main" id="{41789ECE-1898-240D-CF3C-C621B444F7A6}"/>
                  </a:ext>
                </a:extLst>
              </p:cNvPr>
              <p:cNvSpPr txBox="1"/>
              <p:nvPr/>
            </p:nvSpPr>
            <p:spPr>
              <a:xfrm>
                <a:off x="3430906" y="1569767"/>
                <a:ext cx="2447380" cy="523220"/>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B.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(0) = - 3</m:t>
                    </m:r>
                  </m:oMath>
                </a14:m>
                <a:endParaRPr lang="vi-VN" sz="2800">
                  <a:latin typeface="Arial" panose="020B0604020202020204" pitchFamily="34" charset="0"/>
                  <a:cs typeface="Arial" panose="020B0604020202020204" pitchFamily="34" charset="0"/>
                </a:endParaRPr>
              </a:p>
            </p:txBody>
          </p:sp>
        </mc:Choice>
        <mc:Fallback>
          <p:sp>
            <p:nvSpPr>
              <p:cNvPr id="38" name="Hộp Văn bản 37">
                <a:extLst>
                  <a:ext uri="{FF2B5EF4-FFF2-40B4-BE49-F238E27FC236}">
                    <a16:creationId xmlns:a16="http://schemas.microsoft.com/office/drawing/2014/main" id="{41789ECE-1898-240D-CF3C-C621B444F7A6}"/>
                  </a:ext>
                </a:extLst>
              </p:cNvPr>
              <p:cNvSpPr txBox="1">
                <a:spLocks noRot="1" noChangeAspect="1" noMove="1" noResize="1" noEditPoints="1" noAdjustHandles="1" noChangeArrowheads="1" noChangeShapeType="1" noTextEdit="1"/>
              </p:cNvSpPr>
              <p:nvPr/>
            </p:nvSpPr>
            <p:spPr>
              <a:xfrm>
                <a:off x="3430906" y="1569767"/>
                <a:ext cx="2447380" cy="523220"/>
              </a:xfrm>
              <a:prstGeom prst="rect">
                <a:avLst/>
              </a:prstGeom>
              <a:blipFill>
                <a:blip r:embed="rId6"/>
                <a:stretch>
                  <a:fillRect l="-4963" t="-11494" b="-31034"/>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Hộp Văn bản 38">
                <a:extLst>
                  <a:ext uri="{FF2B5EF4-FFF2-40B4-BE49-F238E27FC236}">
                    <a16:creationId xmlns:a16="http://schemas.microsoft.com/office/drawing/2014/main" id="{066EC64B-7CFD-EEA1-E9D4-E75155D27674}"/>
                  </a:ext>
                </a:extLst>
              </p:cNvPr>
              <p:cNvSpPr txBox="1"/>
              <p:nvPr/>
            </p:nvSpPr>
            <p:spPr>
              <a:xfrm>
                <a:off x="6405066" y="1554824"/>
                <a:ext cx="2447380" cy="865493"/>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C.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m:t>
                    </m:r>
                    <m:d>
                      <m:dPr>
                        <m:ctrlPr>
                          <a:rPr lang="en-US" sz="2800" i="1" smtClean="0">
                            <a:latin typeface="Cambria Math" panose="02040503050406030204" pitchFamily="18" charset="0"/>
                            <a:cs typeface="Arial" panose="020B0604020202020204" pitchFamily="34" charset="0"/>
                          </a:rPr>
                        </m:ctrlPr>
                      </m:dPr>
                      <m:e>
                        <m:f>
                          <m:fPr>
                            <m:ctrlPr>
                              <a:rPr lang="en-US" sz="2800" i="1" smtClean="0">
                                <a:latin typeface="Cambria Math" panose="02040503050406030204" pitchFamily="18" charset="0"/>
                                <a:cs typeface="Arial" panose="020B0604020202020204" pitchFamily="34" charset="0"/>
                              </a:rPr>
                            </m:ctrlPr>
                          </m:fPr>
                          <m:num>
                            <m:r>
                              <m:rPr>
                                <m:nor/>
                              </m:rPr>
                              <a:rPr lang="en-US" sz="2800" b="0" i="0" smtClean="0">
                                <a:latin typeface="Arial" panose="020B0604020202020204" pitchFamily="34" charset="0"/>
                                <a:cs typeface="Arial" panose="020B0604020202020204" pitchFamily="34" charset="0"/>
                              </a:rPr>
                              <m:t>1</m:t>
                            </m:r>
                          </m:num>
                          <m:den>
                            <m:r>
                              <m:rPr>
                                <m:nor/>
                              </m:rPr>
                              <a:rPr lang="en-US" sz="2800" b="0" i="0" smtClean="0">
                                <a:latin typeface="Arial" panose="020B0604020202020204" pitchFamily="34" charset="0"/>
                                <a:cs typeface="Arial" panose="020B0604020202020204" pitchFamily="34" charset="0"/>
                              </a:rPr>
                              <m:t>3</m:t>
                            </m:r>
                          </m:den>
                        </m:f>
                      </m:e>
                    </m:d>
                    <m:r>
                      <m:rPr>
                        <m:nor/>
                      </m:rPr>
                      <a:rPr lang="en-US" sz="2800" i="0" smtClean="0">
                        <a:latin typeface="Arial" panose="020B0604020202020204" pitchFamily="34" charset="0"/>
                        <a:cs typeface="Arial" panose="020B0604020202020204" pitchFamily="34" charset="0"/>
                      </a:rPr>
                      <m:t> = - 1</m:t>
                    </m:r>
                  </m:oMath>
                </a14:m>
                <a:endParaRPr lang="vi-VN" sz="2800">
                  <a:latin typeface="Arial" panose="020B0604020202020204" pitchFamily="34" charset="0"/>
                  <a:cs typeface="Arial" panose="020B0604020202020204" pitchFamily="34" charset="0"/>
                </a:endParaRPr>
              </a:p>
            </p:txBody>
          </p:sp>
        </mc:Choice>
        <mc:Fallback>
          <p:sp>
            <p:nvSpPr>
              <p:cNvPr id="39" name="Hộp Văn bản 38">
                <a:extLst>
                  <a:ext uri="{FF2B5EF4-FFF2-40B4-BE49-F238E27FC236}">
                    <a16:creationId xmlns:a16="http://schemas.microsoft.com/office/drawing/2014/main" id="{066EC64B-7CFD-EEA1-E9D4-E75155D27674}"/>
                  </a:ext>
                </a:extLst>
              </p:cNvPr>
              <p:cNvSpPr txBox="1">
                <a:spLocks noRot="1" noChangeAspect="1" noMove="1" noResize="1" noEditPoints="1" noAdjustHandles="1" noChangeArrowheads="1" noChangeShapeType="1" noTextEdit="1"/>
              </p:cNvSpPr>
              <p:nvPr/>
            </p:nvSpPr>
            <p:spPr>
              <a:xfrm>
                <a:off x="6405066" y="1554824"/>
                <a:ext cx="2447380" cy="865493"/>
              </a:xfrm>
              <a:prstGeom prst="rect">
                <a:avLst/>
              </a:prstGeom>
              <a:blipFill>
                <a:blip r:embed="rId7"/>
                <a:stretch>
                  <a:fillRect l="-4963"/>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Hộp Văn bản 39">
                <a:extLst>
                  <a:ext uri="{FF2B5EF4-FFF2-40B4-BE49-F238E27FC236}">
                    <a16:creationId xmlns:a16="http://schemas.microsoft.com/office/drawing/2014/main" id="{37C32F55-2953-E03F-7D5B-359DA553D1FC}"/>
                  </a:ext>
                </a:extLst>
              </p:cNvPr>
              <p:cNvSpPr txBox="1"/>
              <p:nvPr/>
            </p:nvSpPr>
            <p:spPr>
              <a:xfrm>
                <a:off x="9379226" y="1572144"/>
                <a:ext cx="2447380" cy="865493"/>
              </a:xfrm>
              <a:prstGeom prst="rect">
                <a:avLst/>
              </a:prstGeom>
              <a:solidFill>
                <a:schemeClr val="accent4">
                  <a:lumMod val="20000"/>
                  <a:lumOff val="80000"/>
                </a:schemeClr>
              </a:solidFill>
              <a:ln>
                <a:solidFill>
                  <a:srgbClr val="FFC000"/>
                </a:solidFill>
              </a:ln>
            </p:spPr>
            <p:txBody>
              <a:bodyPr wrap="square">
                <a:spAutoFit/>
              </a:bodyPr>
              <a:lstStyle/>
              <a:p>
                <a:r>
                  <a:rPr lang="en-US" sz="2800">
                    <a:latin typeface="Arial" panose="020B0604020202020204" pitchFamily="34" charset="0"/>
                    <a:cs typeface="Arial" panose="020B0604020202020204" pitchFamily="34" charset="0"/>
                  </a:rPr>
                  <a:t>D. </a:t>
                </a:r>
                <a14:m>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m:t>
                    </m:r>
                    <m:d>
                      <m:dPr>
                        <m:ctrlPr>
                          <a:rPr lang="en-US" sz="2800" i="1">
                            <a:latin typeface="Cambria Math" panose="02040503050406030204" pitchFamily="18" charset="0"/>
                            <a:cs typeface="Arial" panose="020B0604020202020204" pitchFamily="34" charset="0"/>
                          </a:rPr>
                        </m:ctrlPr>
                      </m:dPr>
                      <m:e>
                        <m:f>
                          <m:fPr>
                            <m:ctrlPr>
                              <a:rPr lang="en-US" sz="2800" i="1">
                                <a:latin typeface="Cambria Math" panose="02040503050406030204" pitchFamily="18" charset="0"/>
                                <a:cs typeface="Arial" panose="020B0604020202020204" pitchFamily="34" charset="0"/>
                              </a:rPr>
                            </m:ctrlPr>
                          </m:fPr>
                          <m:num>
                            <m:r>
                              <m:rPr>
                                <m:nor/>
                              </m:rPr>
                              <a:rPr lang="en-US" sz="2800" b="0" i="0" smtClean="0">
                                <a:latin typeface="Arial" panose="020B0604020202020204" pitchFamily="34" charset="0"/>
                                <a:cs typeface="Arial" panose="020B0604020202020204" pitchFamily="34" charset="0"/>
                              </a:rPr>
                              <m:t>-</m:t>
                            </m:r>
                            <m:r>
                              <m:rPr>
                                <m:nor/>
                              </m:rPr>
                              <a:rPr lang="en-US" sz="2800" i="0">
                                <a:latin typeface="Arial" panose="020B0604020202020204" pitchFamily="34" charset="0"/>
                                <a:cs typeface="Arial" panose="020B0604020202020204" pitchFamily="34" charset="0"/>
                              </a:rPr>
                              <m:t>1</m:t>
                            </m:r>
                          </m:num>
                          <m:den>
                            <m:r>
                              <m:rPr>
                                <m:nor/>
                              </m:rPr>
                              <a:rPr lang="en-US" sz="2800" i="0">
                                <a:latin typeface="Arial" panose="020B0604020202020204" pitchFamily="34" charset="0"/>
                                <a:cs typeface="Arial" panose="020B0604020202020204" pitchFamily="34" charset="0"/>
                              </a:rPr>
                              <m:t>3</m:t>
                            </m:r>
                          </m:den>
                        </m:f>
                      </m:e>
                    </m:d>
                    <m:r>
                      <m:rPr>
                        <m:nor/>
                      </m:rPr>
                      <a:rPr lang="en-US" sz="2800" i="0">
                        <a:latin typeface="Arial" panose="020B0604020202020204" pitchFamily="34" charset="0"/>
                        <a:cs typeface="Arial" panose="020B0604020202020204" pitchFamily="34" charset="0"/>
                      </a:rPr>
                      <m:t> </m:t>
                    </m:r>
                    <m:r>
                      <m:rPr>
                        <m:nor/>
                      </m:rPr>
                      <a:rPr lang="en-US" sz="2800" i="0" smtClean="0">
                        <a:latin typeface="Arial" panose="020B0604020202020204" pitchFamily="34" charset="0"/>
                        <a:cs typeface="Arial" panose="020B0604020202020204" pitchFamily="34" charset="0"/>
                      </a:rPr>
                      <m:t>= 3</m:t>
                    </m:r>
                  </m:oMath>
                </a14:m>
                <a:endParaRPr lang="vi-VN" sz="2800">
                  <a:latin typeface="Arial" panose="020B0604020202020204" pitchFamily="34" charset="0"/>
                  <a:cs typeface="Arial" panose="020B0604020202020204" pitchFamily="34" charset="0"/>
                </a:endParaRPr>
              </a:p>
            </p:txBody>
          </p:sp>
        </mc:Choice>
        <mc:Fallback>
          <p:sp>
            <p:nvSpPr>
              <p:cNvPr id="40" name="Hộp Văn bản 39">
                <a:extLst>
                  <a:ext uri="{FF2B5EF4-FFF2-40B4-BE49-F238E27FC236}">
                    <a16:creationId xmlns:a16="http://schemas.microsoft.com/office/drawing/2014/main" id="{37C32F55-2953-E03F-7D5B-359DA553D1FC}"/>
                  </a:ext>
                </a:extLst>
              </p:cNvPr>
              <p:cNvSpPr txBox="1">
                <a:spLocks noRot="1" noChangeAspect="1" noMove="1" noResize="1" noEditPoints="1" noAdjustHandles="1" noChangeArrowheads="1" noChangeShapeType="1" noTextEdit="1"/>
              </p:cNvSpPr>
              <p:nvPr/>
            </p:nvSpPr>
            <p:spPr>
              <a:xfrm>
                <a:off x="9379226" y="1572144"/>
                <a:ext cx="2447380" cy="865493"/>
              </a:xfrm>
              <a:prstGeom prst="rect">
                <a:avLst/>
              </a:prstGeom>
              <a:blipFill>
                <a:blip r:embed="rId8"/>
                <a:stretch>
                  <a:fillRect l="-4963"/>
                </a:stretch>
              </a:blipFill>
              <a:ln>
                <a:solidFill>
                  <a:srgbClr val="FFC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Hộp Văn bản 41">
                <a:extLst>
                  <a:ext uri="{FF2B5EF4-FFF2-40B4-BE49-F238E27FC236}">
                    <a16:creationId xmlns:a16="http://schemas.microsoft.com/office/drawing/2014/main" id="{E8A43E41-7218-0912-AFC7-E6C24972D445}"/>
                  </a:ext>
                </a:extLst>
              </p:cNvPr>
              <p:cNvSpPr txBox="1"/>
              <p:nvPr/>
            </p:nvSpPr>
            <p:spPr>
              <a:xfrm>
                <a:off x="1135269" y="3409404"/>
                <a:ext cx="6156960" cy="664797"/>
              </a:xfrm>
              <a:prstGeom prst="rect">
                <a:avLst/>
              </a:prstGeom>
              <a:noFill/>
            </p:spPr>
            <p:txBody>
              <a:bodyPr wrap="square">
                <a:spAutoFit/>
              </a:bodyPr>
              <a:lstStyle/>
              <a:p>
                <a:pP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(0) = 2- 3.0 = 2</m:t>
                      </m:r>
                    </m:oMath>
                  </m:oMathPara>
                </a14:m>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2" name="Hộp Văn bản 41">
                <a:extLst>
                  <a:ext uri="{FF2B5EF4-FFF2-40B4-BE49-F238E27FC236}">
                    <a16:creationId xmlns:a16="http://schemas.microsoft.com/office/drawing/2014/main" id="{E8A43E41-7218-0912-AFC7-E6C24972D445}"/>
                  </a:ext>
                </a:extLst>
              </p:cNvPr>
              <p:cNvSpPr txBox="1">
                <a:spLocks noRot="1" noChangeAspect="1" noMove="1" noResize="1" noEditPoints="1" noAdjustHandles="1" noChangeArrowheads="1" noChangeShapeType="1" noTextEdit="1"/>
              </p:cNvSpPr>
              <p:nvPr/>
            </p:nvSpPr>
            <p:spPr>
              <a:xfrm>
                <a:off x="1135269" y="3409404"/>
                <a:ext cx="6156960" cy="6647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Hộp Văn bản 43">
                <a:extLst>
                  <a:ext uri="{FF2B5EF4-FFF2-40B4-BE49-F238E27FC236}">
                    <a16:creationId xmlns:a16="http://schemas.microsoft.com/office/drawing/2014/main" id="{EEEFF5C1-17D1-652D-F564-7B6610899958}"/>
                  </a:ext>
                </a:extLst>
              </p:cNvPr>
              <p:cNvSpPr txBox="1"/>
              <p:nvPr/>
            </p:nvSpPr>
            <p:spPr>
              <a:xfrm>
                <a:off x="1172538" y="4058476"/>
                <a:ext cx="6139590" cy="1332352"/>
              </a:xfrm>
              <a:prstGeom prst="rect">
                <a:avLst/>
              </a:prstGeom>
              <a:noFill/>
            </p:spPr>
            <p:txBody>
              <a:bodyPr wrap="square">
                <a:spAutoFit/>
              </a:bodyPr>
              <a:lstStyle/>
              <a:p>
                <a:pP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m:t>
                      </m:r>
                      <m:d>
                        <m:dPr>
                          <m:ctrlPr>
                            <a:rPr lang="en-US" sz="2800" i="1">
                              <a:latin typeface="Cambria Math" panose="02040503050406030204" pitchFamily="18" charset="0"/>
                              <a:cs typeface="Arial" panose="020B0604020202020204" pitchFamily="34" charset="0"/>
                            </a:rPr>
                          </m:ctrlPr>
                        </m:dPr>
                        <m:e>
                          <m:f>
                            <m:fPr>
                              <m:ctrlPr>
                                <a:rPr lang="en-US" sz="2800" i="1">
                                  <a:latin typeface="Cambria Math" panose="02040503050406030204" pitchFamily="18" charset="0"/>
                                  <a:cs typeface="Arial" panose="020B0604020202020204" pitchFamily="34" charset="0"/>
                                </a:rPr>
                              </m:ctrlPr>
                            </m:fPr>
                            <m:num>
                              <m:r>
                                <m:rPr>
                                  <m:nor/>
                                </m:rPr>
                                <a:rPr lang="en-US" sz="2800" i="0">
                                  <a:latin typeface="Arial" panose="020B0604020202020204" pitchFamily="34" charset="0"/>
                                  <a:cs typeface="Arial" panose="020B0604020202020204" pitchFamily="34" charset="0"/>
                                </a:rPr>
                                <m:t>1</m:t>
                              </m:r>
                            </m:num>
                            <m:den>
                              <m:r>
                                <m:rPr>
                                  <m:nor/>
                                </m:rPr>
                                <a:rPr lang="en-US" sz="2800" i="0">
                                  <a:latin typeface="Arial" panose="020B0604020202020204" pitchFamily="34" charset="0"/>
                                  <a:cs typeface="Arial" panose="020B0604020202020204" pitchFamily="34" charset="0"/>
                                </a:rPr>
                                <m:t>3</m:t>
                              </m:r>
                            </m:den>
                          </m:f>
                        </m:e>
                      </m:d>
                      <m:r>
                        <m:rPr>
                          <m:nor/>
                        </m:rPr>
                        <a:rPr lang="en-US" sz="2800" i="0" smtClean="0">
                          <a:latin typeface="Arial" panose="020B0604020202020204" pitchFamily="34" charset="0"/>
                          <a:cs typeface="Arial" panose="020B0604020202020204" pitchFamily="34" charset="0"/>
                        </a:rPr>
                        <m:t> = 2- 3.</m:t>
                      </m:r>
                      <m:r>
                        <m:rPr>
                          <m:nor/>
                        </m:rPr>
                        <a:rPr lang="vi-VN" sz="2800" i="0">
                          <a:latin typeface="Arial" panose="020B0604020202020204" pitchFamily="34" charset="0"/>
                          <a:ea typeface="Calibri" panose="020F0502020204030204" pitchFamily="34" charset="0"/>
                          <a:cs typeface="Arial" panose="020B0604020202020204" pitchFamily="34" charset="0"/>
                        </a:rPr>
                        <m:t> </m:t>
                      </m:r>
                      <m:f>
                        <m:fPr>
                          <m:ctrlPr>
                            <a:rPr lang="vi-VN" sz="3600" i="1">
                              <a:latin typeface="Cambria Math" panose="02040503050406030204" pitchFamily="18" charset="0"/>
                              <a:ea typeface="Calibri" panose="020F0502020204030204" pitchFamily="34" charset="0"/>
                              <a:cs typeface="Arial" panose="020B0604020202020204" pitchFamily="34" charset="0"/>
                            </a:rPr>
                          </m:ctrlPr>
                        </m:fPr>
                        <m:num>
                          <m:r>
                            <m:rPr>
                              <m:nor/>
                            </m:rPr>
                            <a:rPr lang="en-US" sz="3600" i="0" smtClean="0">
                              <a:latin typeface="Arial" panose="020B0604020202020204" pitchFamily="34" charset="0"/>
                              <a:ea typeface="Calibri" panose="020F0502020204030204" pitchFamily="34" charset="0"/>
                              <a:cs typeface="Arial" panose="020B0604020202020204" pitchFamily="34" charset="0"/>
                            </a:rPr>
                            <m:t>1</m:t>
                          </m:r>
                        </m:num>
                        <m:den>
                          <m:r>
                            <m:rPr>
                              <m:nor/>
                            </m:rPr>
                            <a:rPr lang="en-US" sz="3600" i="0" smtClean="0">
                              <a:latin typeface="Arial" panose="020B0604020202020204" pitchFamily="34" charset="0"/>
                              <a:ea typeface="Calibri" panose="020F0502020204030204" pitchFamily="34" charset="0"/>
                              <a:cs typeface="Arial" panose="020B0604020202020204" pitchFamily="34" charset="0"/>
                            </a:rPr>
                            <m:t>3</m:t>
                          </m:r>
                        </m:den>
                      </m:f>
                      <m:r>
                        <m:rPr>
                          <m:nor/>
                        </m:rPr>
                        <a:rPr lang="en-US" sz="3600" i="0" smtClean="0">
                          <a:latin typeface="Arial" panose="020B0604020202020204" pitchFamily="34" charset="0"/>
                          <a:cs typeface="Arial" panose="020B0604020202020204" pitchFamily="34" charset="0"/>
                        </a:rPr>
                        <m:t> </m:t>
                      </m:r>
                      <m:r>
                        <m:rPr>
                          <m:nor/>
                        </m:rPr>
                        <a:rPr lang="en-US" sz="2800" i="0">
                          <a:latin typeface="Arial" panose="020B0604020202020204" pitchFamily="34" charset="0"/>
                          <a:cs typeface="Arial" panose="020B0604020202020204" pitchFamily="34" charset="0"/>
                        </a:rPr>
                        <m:t>= 1</m:t>
                      </m:r>
                    </m:oMath>
                  </m:oMathPara>
                </a14:m>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4" name="Hộp Văn bản 43">
                <a:extLst>
                  <a:ext uri="{FF2B5EF4-FFF2-40B4-BE49-F238E27FC236}">
                    <a16:creationId xmlns:a16="http://schemas.microsoft.com/office/drawing/2014/main" id="{EEEFF5C1-17D1-652D-F564-7B6610899958}"/>
                  </a:ext>
                </a:extLst>
              </p:cNvPr>
              <p:cNvSpPr txBox="1">
                <a:spLocks noRot="1" noChangeAspect="1" noMove="1" noResize="1" noEditPoints="1" noAdjustHandles="1" noChangeArrowheads="1" noChangeShapeType="1" noTextEdit="1"/>
              </p:cNvSpPr>
              <p:nvPr/>
            </p:nvSpPr>
            <p:spPr>
              <a:xfrm>
                <a:off x="1172538" y="4058476"/>
                <a:ext cx="6139590" cy="133235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Hộp Văn bản 45">
                <a:extLst>
                  <a:ext uri="{FF2B5EF4-FFF2-40B4-BE49-F238E27FC236}">
                    <a16:creationId xmlns:a16="http://schemas.microsoft.com/office/drawing/2014/main" id="{F2D0CE3F-4506-F254-7964-B1ACEE303EB6}"/>
                  </a:ext>
                </a:extLst>
              </p:cNvPr>
              <p:cNvSpPr txBox="1"/>
              <p:nvPr/>
            </p:nvSpPr>
            <p:spPr>
              <a:xfrm>
                <a:off x="2134368" y="5303176"/>
                <a:ext cx="4775020" cy="1282659"/>
              </a:xfrm>
              <a:prstGeom prst="rect">
                <a:avLst/>
              </a:prstGeom>
              <a:noFill/>
            </p:spPr>
            <p:txBody>
              <a:bodyPr wrap="square">
                <a:spAutoFit/>
              </a:bodyPr>
              <a:lstStyle/>
              <a:p>
                <a:pPr>
                  <a:lnSpc>
                    <a:spcPct val="115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2800" i="0" smtClean="0">
                          <a:latin typeface="Arial" panose="020B0604020202020204" pitchFamily="34" charset="0"/>
                          <a:cs typeface="Arial" panose="020B0604020202020204" pitchFamily="34" charset="0"/>
                        </a:rPr>
                        <m:t>f</m:t>
                      </m:r>
                      <m:r>
                        <m:rPr>
                          <m:nor/>
                        </m:rPr>
                        <a:rPr lang="en-US" sz="2800" i="0" smtClean="0">
                          <a:latin typeface="Arial" panose="020B0604020202020204" pitchFamily="34" charset="0"/>
                          <a:cs typeface="Arial" panose="020B0604020202020204" pitchFamily="34" charset="0"/>
                        </a:rPr>
                        <m:t> </m:t>
                      </m:r>
                      <m:d>
                        <m:dPr>
                          <m:ctrlPr>
                            <a:rPr lang="en-US" sz="2800" i="1">
                              <a:latin typeface="Cambria Math" panose="02040503050406030204" pitchFamily="18" charset="0"/>
                              <a:cs typeface="Arial" panose="020B0604020202020204" pitchFamily="34" charset="0"/>
                            </a:rPr>
                          </m:ctrlPr>
                        </m:dPr>
                        <m:e>
                          <m:f>
                            <m:fPr>
                              <m:ctrlPr>
                                <a:rPr lang="en-US" sz="2800" i="1">
                                  <a:latin typeface="Cambria Math" panose="02040503050406030204" pitchFamily="18" charset="0"/>
                                  <a:cs typeface="Arial" panose="020B0604020202020204" pitchFamily="34" charset="0"/>
                                </a:rPr>
                              </m:ctrlPr>
                            </m:fPr>
                            <m:num>
                              <m:r>
                                <m:rPr>
                                  <m:nor/>
                                </m:rPr>
                                <a:rPr lang="en-US" sz="2800" i="0">
                                  <a:latin typeface="Arial" panose="020B0604020202020204" pitchFamily="34" charset="0"/>
                                  <a:cs typeface="Arial" panose="020B0604020202020204" pitchFamily="34" charset="0"/>
                                </a:rPr>
                                <m:t>-1</m:t>
                              </m:r>
                            </m:num>
                            <m:den>
                              <m:r>
                                <m:rPr>
                                  <m:nor/>
                                </m:rPr>
                                <a:rPr lang="en-US" sz="2800" i="0">
                                  <a:latin typeface="Arial" panose="020B0604020202020204" pitchFamily="34" charset="0"/>
                                  <a:cs typeface="Arial" panose="020B0604020202020204" pitchFamily="34" charset="0"/>
                                </a:rPr>
                                <m:t>3</m:t>
                              </m:r>
                            </m:den>
                          </m:f>
                        </m:e>
                      </m:d>
                      <m:r>
                        <m:rPr>
                          <m:nor/>
                        </m:rPr>
                        <a:rPr lang="en-US" sz="2800" i="0" smtClean="0">
                          <a:latin typeface="Arial" panose="020B0604020202020204" pitchFamily="34" charset="0"/>
                          <a:cs typeface="Arial" panose="020B0604020202020204" pitchFamily="34" charset="0"/>
                        </a:rPr>
                        <m:t> = 2 – 3. </m:t>
                      </m:r>
                      <m:d>
                        <m:dPr>
                          <m:ctrlPr>
                            <a:rPr lang="en-US" sz="2800" i="1">
                              <a:latin typeface="Cambria Math" panose="02040503050406030204" pitchFamily="18" charset="0"/>
                              <a:cs typeface="Arial" panose="020B0604020202020204" pitchFamily="34" charset="0"/>
                            </a:rPr>
                          </m:ctrlPr>
                        </m:dPr>
                        <m:e>
                          <m:f>
                            <m:fPr>
                              <m:ctrlPr>
                                <a:rPr lang="en-US" sz="2800" i="1">
                                  <a:latin typeface="Cambria Math" panose="02040503050406030204" pitchFamily="18" charset="0"/>
                                  <a:cs typeface="Arial" panose="020B0604020202020204" pitchFamily="34" charset="0"/>
                                </a:rPr>
                              </m:ctrlPr>
                            </m:fPr>
                            <m:num>
                              <m:r>
                                <m:rPr>
                                  <m:nor/>
                                </m:rPr>
                                <a:rPr lang="en-US" sz="2800" i="0">
                                  <a:latin typeface="Arial" panose="020B0604020202020204" pitchFamily="34" charset="0"/>
                                  <a:cs typeface="Arial" panose="020B0604020202020204" pitchFamily="34" charset="0"/>
                                </a:rPr>
                                <m:t>-1</m:t>
                              </m:r>
                            </m:num>
                            <m:den>
                              <m:r>
                                <m:rPr>
                                  <m:nor/>
                                </m:rPr>
                                <a:rPr lang="en-US" sz="2800" i="0">
                                  <a:latin typeface="Arial" panose="020B0604020202020204" pitchFamily="34" charset="0"/>
                                  <a:cs typeface="Arial" panose="020B0604020202020204" pitchFamily="34" charset="0"/>
                                </a:rPr>
                                <m:t>3</m:t>
                              </m:r>
                            </m:den>
                          </m:f>
                        </m:e>
                      </m:d>
                      <m:r>
                        <m:rPr>
                          <m:nor/>
                        </m:rPr>
                        <a:rPr lang="en-US" sz="2800" i="0">
                          <a:latin typeface="Arial" panose="020B0604020202020204" pitchFamily="34" charset="0"/>
                          <a:cs typeface="Arial" panose="020B0604020202020204" pitchFamily="34" charset="0"/>
                        </a:rPr>
                        <m:t> </m:t>
                      </m:r>
                      <m:r>
                        <m:rPr>
                          <m:nor/>
                        </m:rPr>
                        <a:rPr lang="en-US" sz="2800" i="0" smtClean="0">
                          <a:latin typeface="Arial" panose="020B0604020202020204" pitchFamily="34" charset="0"/>
                          <a:cs typeface="Arial" panose="020B0604020202020204" pitchFamily="34" charset="0"/>
                        </a:rPr>
                        <m:t>= 3</m:t>
                      </m:r>
                    </m:oMath>
                  </m:oMathPara>
                </a14:m>
                <a:endParaRPr lang="vi-VN" sz="2800">
                  <a:solidFill>
                    <a:schemeClr val="tx1"/>
                  </a:solidFill>
                  <a:latin typeface="Arial" panose="020B0604020202020204" pitchFamily="34" charset="0"/>
                  <a:cs typeface="Arial" panose="020B0604020202020204" pitchFamily="34" charset="0"/>
                </a:endParaRPr>
              </a:p>
            </p:txBody>
          </p:sp>
        </mc:Choice>
        <mc:Fallback>
          <p:sp>
            <p:nvSpPr>
              <p:cNvPr id="46" name="Hộp Văn bản 45">
                <a:extLst>
                  <a:ext uri="{FF2B5EF4-FFF2-40B4-BE49-F238E27FC236}">
                    <a16:creationId xmlns:a16="http://schemas.microsoft.com/office/drawing/2014/main" id="{F2D0CE3F-4506-F254-7964-B1ACEE303EB6}"/>
                  </a:ext>
                </a:extLst>
              </p:cNvPr>
              <p:cNvSpPr txBox="1">
                <a:spLocks noRot="1" noChangeAspect="1" noMove="1" noResize="1" noEditPoints="1" noAdjustHandles="1" noChangeArrowheads="1" noChangeShapeType="1" noTextEdit="1"/>
              </p:cNvSpPr>
              <p:nvPr/>
            </p:nvSpPr>
            <p:spPr>
              <a:xfrm>
                <a:off x="2134368" y="5303176"/>
                <a:ext cx="4775020" cy="128265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Hộp Văn bản 32">
                <a:extLst>
                  <a:ext uri="{FF2B5EF4-FFF2-40B4-BE49-F238E27FC236}">
                    <a16:creationId xmlns:a16="http://schemas.microsoft.com/office/drawing/2014/main" id="{0F61B2F9-1F5F-6F3B-9413-A79D04D131C0}"/>
                  </a:ext>
                </a:extLst>
              </p:cNvPr>
              <p:cNvSpPr txBox="1"/>
              <p:nvPr/>
            </p:nvSpPr>
            <p:spPr>
              <a:xfrm>
                <a:off x="6623381" y="2605488"/>
                <a:ext cx="3435440" cy="545727"/>
              </a:xfrm>
              <a:prstGeom prst="rect">
                <a:avLst/>
              </a:prstGeom>
              <a:noFill/>
            </p:spPr>
            <p:txBody>
              <a:bodyPr wrap="square">
                <a:spAutoFit/>
              </a:bodyPr>
              <a:lstStyle/>
              <a:p>
                <a:pPr>
                  <a:lnSpc>
                    <a:spcPct val="115000"/>
                  </a:lnSpc>
                  <a:spcBef>
                    <a:spcPts val="600"/>
                  </a:spcBef>
                  <a:spcAft>
                    <a:spcPts val="600"/>
                  </a:spcAft>
                </a:pP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a:latin typeface="Arial" panose="020B0604020202020204" pitchFamily="34" charset="0"/>
                    <a:cs typeface="Arial" panose="020B0604020202020204" pitchFamily="34" charset="0"/>
                  </a:rPr>
                  <a:t> </a:t>
                </a:r>
                <a:r>
                  <a:rPr lang="en-US" sz="2800">
                    <a:latin typeface="Arial" panose="020B0604020202020204" pitchFamily="34" charset="0"/>
                    <a:ea typeface="Calibri" panose="020F0502020204030204" pitchFamily="34" charset="0"/>
                    <a:cs typeface="Arial" panose="020B0604020202020204" pitchFamily="34" charset="0"/>
                  </a:rPr>
                  <a:t>phát biểu A đúng.</a:t>
                </a:r>
              </a:p>
            </p:txBody>
          </p:sp>
        </mc:Choice>
        <mc:Fallback>
          <p:sp>
            <p:nvSpPr>
              <p:cNvPr id="10" name="Hộp Văn bản 32">
                <a:extLst>
                  <a:ext uri="{FF2B5EF4-FFF2-40B4-BE49-F238E27FC236}">
                    <a16:creationId xmlns:a16="http://schemas.microsoft.com/office/drawing/2014/main" id="{0F61B2F9-1F5F-6F3B-9413-A79D04D131C0}"/>
                  </a:ext>
                </a:extLst>
              </p:cNvPr>
              <p:cNvSpPr txBox="1">
                <a:spLocks noRot="1" noChangeAspect="1" noMove="1" noResize="1" noEditPoints="1" noAdjustHandles="1" noChangeArrowheads="1" noChangeShapeType="1" noTextEdit="1"/>
              </p:cNvSpPr>
              <p:nvPr/>
            </p:nvSpPr>
            <p:spPr>
              <a:xfrm>
                <a:off x="6623381" y="2605488"/>
                <a:ext cx="3435440" cy="545727"/>
              </a:xfrm>
              <a:prstGeom prst="rect">
                <a:avLst/>
              </a:prstGeom>
              <a:blipFill>
                <a:blip r:embed="rId12"/>
                <a:stretch>
                  <a:fillRect t="-7778" r="-533" b="-2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Hộp Văn bản 32">
                <a:extLst>
                  <a:ext uri="{FF2B5EF4-FFF2-40B4-BE49-F238E27FC236}">
                    <a16:creationId xmlns:a16="http://schemas.microsoft.com/office/drawing/2014/main" id="{7CA27746-8627-3649-98FF-D85F52F8D21E}"/>
                  </a:ext>
                </a:extLst>
              </p:cNvPr>
              <p:cNvSpPr txBox="1"/>
              <p:nvPr/>
            </p:nvSpPr>
            <p:spPr>
              <a:xfrm>
                <a:off x="6623381" y="3443679"/>
                <a:ext cx="3435440" cy="545727"/>
              </a:xfrm>
              <a:prstGeom prst="rect">
                <a:avLst/>
              </a:prstGeom>
              <a:noFill/>
            </p:spPr>
            <p:txBody>
              <a:bodyPr wrap="square">
                <a:spAutoFit/>
              </a:bodyPr>
              <a:lstStyle/>
              <a:p>
                <a:pPr>
                  <a:lnSpc>
                    <a:spcPct val="115000"/>
                  </a:lnSpc>
                  <a:spcBef>
                    <a:spcPts val="600"/>
                  </a:spcBef>
                  <a:spcAft>
                    <a:spcPts val="600"/>
                  </a:spcAft>
                </a:pP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a:latin typeface="Arial" panose="020B0604020202020204" pitchFamily="34" charset="0"/>
                    <a:ea typeface="Calibri" panose="020F0502020204030204" pitchFamily="34" charset="0"/>
                    <a:cs typeface="Arial" panose="020B0604020202020204" pitchFamily="34" charset="0"/>
                  </a:rPr>
                  <a:t>  phát biểu B sai.</a:t>
                </a:r>
              </a:p>
            </p:txBody>
          </p:sp>
        </mc:Choice>
        <mc:Fallback>
          <p:sp>
            <p:nvSpPr>
              <p:cNvPr id="12" name="Hộp Văn bản 32">
                <a:extLst>
                  <a:ext uri="{FF2B5EF4-FFF2-40B4-BE49-F238E27FC236}">
                    <a16:creationId xmlns:a16="http://schemas.microsoft.com/office/drawing/2014/main" id="{7CA27746-8627-3649-98FF-D85F52F8D21E}"/>
                  </a:ext>
                </a:extLst>
              </p:cNvPr>
              <p:cNvSpPr txBox="1">
                <a:spLocks noRot="1" noChangeAspect="1" noMove="1" noResize="1" noEditPoints="1" noAdjustHandles="1" noChangeArrowheads="1" noChangeShapeType="1" noTextEdit="1"/>
              </p:cNvSpPr>
              <p:nvPr/>
            </p:nvSpPr>
            <p:spPr>
              <a:xfrm>
                <a:off x="6623381" y="3443679"/>
                <a:ext cx="3435440" cy="545727"/>
              </a:xfrm>
              <a:prstGeom prst="rect">
                <a:avLst/>
              </a:prstGeom>
              <a:blipFill>
                <a:blip r:embed="rId13"/>
                <a:stretch>
                  <a:fillRect t="-8989" b="-303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Hộp Văn bản 32">
                <a:extLst>
                  <a:ext uri="{FF2B5EF4-FFF2-40B4-BE49-F238E27FC236}">
                    <a16:creationId xmlns:a16="http://schemas.microsoft.com/office/drawing/2014/main" id="{1E656F9D-B4D4-1253-51CB-2F88D1C1CF7E}"/>
                  </a:ext>
                </a:extLst>
              </p:cNvPr>
              <p:cNvSpPr txBox="1"/>
              <p:nvPr/>
            </p:nvSpPr>
            <p:spPr>
              <a:xfrm>
                <a:off x="6623381" y="4482575"/>
                <a:ext cx="3435440" cy="545727"/>
              </a:xfrm>
              <a:prstGeom prst="rect">
                <a:avLst/>
              </a:prstGeom>
              <a:noFill/>
            </p:spPr>
            <p:txBody>
              <a:bodyPr wrap="square">
                <a:spAutoFit/>
              </a:bodyPr>
              <a:lstStyle/>
              <a:p>
                <a:pPr>
                  <a:lnSpc>
                    <a:spcPct val="115000"/>
                  </a:lnSpc>
                  <a:spcBef>
                    <a:spcPts val="600"/>
                  </a:spcBef>
                  <a:spcAft>
                    <a:spcPts val="600"/>
                  </a:spcAft>
                </a:pP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a:latin typeface="Arial" panose="020B0604020202020204" pitchFamily="34" charset="0"/>
                    <a:ea typeface="Calibri" panose="020F0502020204030204" pitchFamily="34" charset="0"/>
                    <a:cs typeface="Arial" panose="020B0604020202020204" pitchFamily="34" charset="0"/>
                  </a:rPr>
                  <a:t> phát biểu C sai.</a:t>
                </a:r>
              </a:p>
            </p:txBody>
          </p:sp>
        </mc:Choice>
        <mc:Fallback>
          <p:sp>
            <p:nvSpPr>
              <p:cNvPr id="13" name="Hộp Văn bản 32">
                <a:extLst>
                  <a:ext uri="{FF2B5EF4-FFF2-40B4-BE49-F238E27FC236}">
                    <a16:creationId xmlns:a16="http://schemas.microsoft.com/office/drawing/2014/main" id="{1E656F9D-B4D4-1253-51CB-2F88D1C1CF7E}"/>
                  </a:ext>
                </a:extLst>
              </p:cNvPr>
              <p:cNvSpPr txBox="1">
                <a:spLocks noRot="1" noChangeAspect="1" noMove="1" noResize="1" noEditPoints="1" noAdjustHandles="1" noChangeArrowheads="1" noChangeShapeType="1" noTextEdit="1"/>
              </p:cNvSpPr>
              <p:nvPr/>
            </p:nvSpPr>
            <p:spPr>
              <a:xfrm>
                <a:off x="6623381" y="4482575"/>
                <a:ext cx="3435440" cy="545727"/>
              </a:xfrm>
              <a:prstGeom prst="rect">
                <a:avLst/>
              </a:prstGeom>
              <a:blipFill>
                <a:blip r:embed="rId14"/>
                <a:stretch>
                  <a:fillRect t="-7778" b="-2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Hộp Văn bản 32">
                <a:extLst>
                  <a:ext uri="{FF2B5EF4-FFF2-40B4-BE49-F238E27FC236}">
                    <a16:creationId xmlns:a16="http://schemas.microsoft.com/office/drawing/2014/main" id="{C6AFA052-223F-33A8-9EC6-92567A9F4281}"/>
                  </a:ext>
                </a:extLst>
              </p:cNvPr>
              <p:cNvSpPr txBox="1"/>
              <p:nvPr/>
            </p:nvSpPr>
            <p:spPr>
              <a:xfrm>
                <a:off x="6623381" y="5698175"/>
                <a:ext cx="3435440" cy="545727"/>
              </a:xfrm>
              <a:prstGeom prst="rect">
                <a:avLst/>
              </a:prstGeom>
              <a:noFill/>
            </p:spPr>
            <p:txBody>
              <a:bodyPr wrap="square">
                <a:spAutoFit/>
              </a:bodyPr>
              <a:lstStyle/>
              <a:p>
                <a:pPr>
                  <a:lnSpc>
                    <a:spcPct val="115000"/>
                  </a:lnSpc>
                  <a:spcBef>
                    <a:spcPts val="600"/>
                  </a:spcBef>
                  <a:spcAft>
                    <a:spcPts val="600"/>
                  </a:spcAft>
                </a:pP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m:t>
                    </m:r>
                  </m:oMath>
                </a14:m>
                <a:r>
                  <a:rPr lang="en-US" sz="2800">
                    <a:latin typeface="Arial" panose="020B0604020202020204" pitchFamily="34" charset="0"/>
                    <a:ea typeface="Calibri" panose="020F0502020204030204" pitchFamily="34" charset="0"/>
                    <a:cs typeface="Arial" panose="020B0604020202020204" pitchFamily="34" charset="0"/>
                  </a:rPr>
                  <a:t> phát biểu D đúng.</a:t>
                </a:r>
              </a:p>
            </p:txBody>
          </p:sp>
        </mc:Choice>
        <mc:Fallback>
          <p:sp>
            <p:nvSpPr>
              <p:cNvPr id="14" name="Hộp Văn bản 32">
                <a:extLst>
                  <a:ext uri="{FF2B5EF4-FFF2-40B4-BE49-F238E27FC236}">
                    <a16:creationId xmlns:a16="http://schemas.microsoft.com/office/drawing/2014/main" id="{C6AFA052-223F-33A8-9EC6-92567A9F4281}"/>
                  </a:ext>
                </a:extLst>
              </p:cNvPr>
              <p:cNvSpPr txBox="1">
                <a:spLocks noRot="1" noChangeAspect="1" noMove="1" noResize="1" noEditPoints="1" noAdjustHandles="1" noChangeArrowheads="1" noChangeShapeType="1" noTextEdit="1"/>
              </p:cNvSpPr>
              <p:nvPr/>
            </p:nvSpPr>
            <p:spPr>
              <a:xfrm>
                <a:off x="6623381" y="5698175"/>
                <a:ext cx="3435440" cy="545727"/>
              </a:xfrm>
              <a:prstGeom prst="rect">
                <a:avLst/>
              </a:prstGeom>
              <a:blipFill>
                <a:blip r:embed="rId15"/>
                <a:stretch>
                  <a:fillRect t="-8989" r="-2309" b="-30337"/>
                </a:stretch>
              </a:blipFill>
            </p:spPr>
            <p:txBody>
              <a:bodyPr/>
              <a:lstStyle/>
              <a:p>
                <a:r>
                  <a:rPr lang="en-US">
                    <a:noFill/>
                  </a:rPr>
                  <a:t> </a:t>
                </a:r>
              </a:p>
            </p:txBody>
          </p:sp>
        </mc:Fallback>
      </mc:AlternateContent>
      <p:sp>
        <p:nvSpPr>
          <p:cNvPr id="8" name="Rectangle: Rounded Corners 15">
            <a:extLst>
              <a:ext uri="{FF2B5EF4-FFF2-40B4-BE49-F238E27FC236}">
                <a16:creationId xmlns:a16="http://schemas.microsoft.com/office/drawing/2014/main" id="{EFE88BAF-EBE0-EFB0-12F0-974CE4C62F4E}"/>
              </a:ext>
            </a:extLst>
          </p:cNvPr>
          <p:cNvSpPr/>
          <p:nvPr/>
        </p:nvSpPr>
        <p:spPr>
          <a:xfrm rot="5400000">
            <a:off x="9679660" y="4318364"/>
            <a:ext cx="4219909"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ĐỘNG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TẬP</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169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33" grpId="0"/>
      <p:bldP spid="36" grpId="0" animBg="1"/>
      <p:bldP spid="38" grpId="0" animBg="1"/>
      <p:bldP spid="39" grpId="0" animBg="1"/>
      <p:bldP spid="40" grpId="0" animBg="1"/>
      <p:bldP spid="42" grpId="0"/>
      <p:bldP spid="44" grpId="0"/>
      <p:bldP spid="46" grpId="0"/>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a:extLst>
              <a:ext uri="{FF2B5EF4-FFF2-40B4-BE49-F238E27FC236}">
                <a16:creationId xmlns:a16="http://schemas.microsoft.com/office/drawing/2014/main" id="{2EC43943-1C18-3077-6506-CE502B7E28B8}"/>
              </a:ext>
            </a:extLst>
          </p:cNvPr>
          <p:cNvSpPr txBox="1"/>
          <p:nvPr/>
        </p:nvSpPr>
        <p:spPr>
          <a:xfrm>
            <a:off x="164783" y="628650"/>
            <a:ext cx="10030777" cy="892552"/>
          </a:xfrm>
          <a:prstGeom prst="rect">
            <a:avLst/>
          </a:prstGeom>
          <a:noFill/>
        </p:spPr>
        <p:txBody>
          <a:bodyPr wrap="square">
            <a:spAutoFit/>
          </a:bodyPr>
          <a:lstStyle/>
          <a:p>
            <a:r>
              <a:rPr lang="en-US" sz="2600" b="1">
                <a:effectLst/>
                <a:latin typeface="Arial" panose="020B0604020202020204" pitchFamily="34" charset="0"/>
                <a:ea typeface="Calibri" panose="020F0502020204030204" pitchFamily="34" charset="0"/>
                <a:cs typeface="Arial" panose="020B0604020202020204" pitchFamily="34" charset="0"/>
              </a:rPr>
              <a:t>Bài tập 5 (SGK, trang 59).</a:t>
            </a:r>
            <a:endParaRPr lang="vi-VN" sz="2600">
              <a:effectLst/>
              <a:latin typeface="Arial" panose="020B0604020202020204" pitchFamily="34" charset="0"/>
              <a:ea typeface="Calibri" panose="020F0502020204030204" pitchFamily="34" charset="0"/>
              <a:cs typeface="Arial" panose="020B0604020202020204" pitchFamily="34" charset="0"/>
            </a:endParaRPr>
          </a:p>
          <a:p>
            <a:r>
              <a:rPr lang="en-US" sz="2600">
                <a:effectLst/>
                <a:latin typeface="Arial" panose="020B0604020202020204" pitchFamily="34" charset="0"/>
                <a:ea typeface="Calibri" panose="020F0502020204030204" pitchFamily="34" charset="0"/>
                <a:cs typeface="Arial" panose="020B0604020202020204" pitchFamily="34" charset="0"/>
              </a:rPr>
              <a:t>	</a:t>
            </a:r>
          </a:p>
        </p:txBody>
      </p:sp>
      <p:sp>
        <p:nvSpPr>
          <p:cNvPr id="16" name="Hộp Văn bản 15">
            <a:extLst>
              <a:ext uri="{FF2B5EF4-FFF2-40B4-BE49-F238E27FC236}">
                <a16:creationId xmlns:a16="http://schemas.microsoft.com/office/drawing/2014/main" id="{D675DFCA-797C-42EE-F089-70F0DFE5CB23}"/>
              </a:ext>
            </a:extLst>
          </p:cNvPr>
          <p:cNvSpPr txBox="1"/>
          <p:nvPr/>
        </p:nvSpPr>
        <p:spPr>
          <a:xfrm>
            <a:off x="-99219" y="41930"/>
            <a:ext cx="6941820" cy="523220"/>
          </a:xfrm>
          <a:prstGeom prst="rect">
            <a:avLst/>
          </a:prstGeom>
          <a:noFill/>
        </p:spPr>
        <p:txBody>
          <a:bodyPr wrap="square">
            <a:spAutoFit/>
          </a:bodyPr>
          <a:lstStyle/>
          <a:p>
            <a:pPr algn="ctr"/>
            <a:r>
              <a:rPr lang="en-US" sz="2800" b="1">
                <a:solidFill>
                  <a:schemeClr val="tx1"/>
                </a:solidFill>
                <a:latin typeface="Arial" panose="020B0604020202020204" pitchFamily="34" charset="0"/>
                <a:cs typeface="Arial" panose="020B0604020202020204" pitchFamily="34" charset="0"/>
              </a:rPr>
              <a:t>Dạng </a:t>
            </a:r>
            <a:r>
              <a:rPr lang="en-US" sz="2800" b="1">
                <a:latin typeface="Arial" panose="020B0604020202020204" pitchFamily="34" charset="0"/>
                <a:cs typeface="Arial" panose="020B0604020202020204" pitchFamily="34" charset="0"/>
              </a:rPr>
              <a:t>3</a:t>
            </a:r>
            <a:r>
              <a:rPr lang="en-US" sz="2800" b="1">
                <a:solidFill>
                  <a:schemeClr val="tx1"/>
                </a:solidFill>
                <a:latin typeface="Arial" panose="020B0604020202020204" pitchFamily="34" charset="0"/>
                <a:cs typeface="Arial" panose="020B0604020202020204" pitchFamily="34" charset="0"/>
              </a:rPr>
              <a:t>: BÀI TOÁN LIÊN HỆ THỰC TẾ</a:t>
            </a:r>
            <a:endParaRPr lang="en-US" sz="28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
                <a:extLst>
                  <a:ext uri="{FF2B5EF4-FFF2-40B4-BE49-F238E27FC236}">
                    <a16:creationId xmlns:a16="http://schemas.microsoft.com/office/drawing/2014/main" id="{EB30FE8E-C16E-7DA5-88BB-E2ACB479F1A4}"/>
                  </a:ext>
                </a:extLst>
              </p:cNvPr>
              <p:cNvSpPr>
                <a:spLocks noChangeArrowheads="1"/>
              </p:cNvSpPr>
              <p:nvPr/>
            </p:nvSpPr>
            <p:spPr bwMode="auto">
              <a:xfrm>
                <a:off x="114300" y="1192867"/>
                <a:ext cx="9639300" cy="51831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42900" algn="l" defTabSz="914400" rtl="0" eaLnBrk="0" fontAlgn="base" latinLnBrk="0" hangingPunct="0">
                  <a:lnSpc>
                    <a:spcPct val="15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Bác Ninh gửi tiết kiệm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10</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triệu đồng ở ngân hàng với kì hạn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12</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tháng và không rút tiền trước kì hạn. Lãi suất ngân hang quy định cho kì hạn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12 </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tháng là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r</m:t>
                    </m:r>
                    <m:r>
                      <m:rPr>
                        <m:nor/>
                      </m:rPr>
                      <a:rPr kumimoji="0" lang="en-US" altLang="vi-VN" sz="28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m:t> %</m:t>
                    </m:r>
                  </m:oMath>
                </a14:m>
                <a:r>
                  <a:rPr kumimoji="0" lang="en-US" altLang="vi-VN" sz="2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/năm. </a:t>
                </a:r>
              </a:p>
              <a:p>
                <a:pPr marR="0" lvl="0" algn="l" defTabSz="914400" rtl="0" eaLnBrk="0" fontAlgn="base" latinLnBrk="0" hangingPunct="0">
                  <a:lnSpc>
                    <a:spcPct val="150000"/>
                  </a:lnSpc>
                  <a:spcBef>
                    <a:spcPct val="0"/>
                  </a:spcBef>
                  <a:spcAft>
                    <a:spcPct val="0"/>
                  </a:spcAft>
                  <a:buClrTx/>
                  <a:buSzTx/>
                  <a:tabLst/>
                </a:pPr>
                <a:r>
                  <a:rPr lang="en-US" altLang="vi-VN" sz="2800">
                    <a:latin typeface="Arial" panose="020B0604020202020204" pitchFamily="34" charset="0"/>
                    <a:cs typeface="Arial" panose="020B0604020202020204" pitchFamily="34" charset="0"/>
                  </a:rPr>
                  <a:t>a) Viết công thức biểu thị số tiền lãi </a:t>
                </a:r>
                <a14:m>
                  <m:oMath xmlns:m="http://schemas.openxmlformats.org/officeDocument/2006/math">
                    <m:r>
                      <m:rPr>
                        <m:nor/>
                      </m:rPr>
                      <a:rPr lang="en-US" altLang="vi-VN" sz="2800" i="0" smtClean="0">
                        <a:latin typeface="Arial" panose="020B0604020202020204" pitchFamily="34" charset="0"/>
                        <a:cs typeface="Arial" panose="020B0604020202020204" pitchFamily="34" charset="0"/>
                      </a:rPr>
                      <m:t>y</m:t>
                    </m:r>
                  </m:oMath>
                </a14:m>
                <a:r>
                  <a:rPr lang="en-US" altLang="vi-VN" sz="2800">
                    <a:latin typeface="Arial" panose="020B0604020202020204" pitchFamily="34" charset="0"/>
                    <a:cs typeface="Arial" panose="020B0604020202020204" pitchFamily="34" charset="0"/>
                  </a:rPr>
                  <a:t> (đồng) theo lãi suất </a:t>
                </a:r>
              </a:p>
              <a:p>
                <a:pPr marR="0" lvl="0" algn="l" defTabSz="914400" rtl="0" eaLnBrk="0" fontAlgn="base" latinLnBrk="0" hangingPunct="0">
                  <a:lnSpc>
                    <a:spcPct val="150000"/>
                  </a:lnSpc>
                  <a:spcBef>
                    <a:spcPct val="0"/>
                  </a:spcBef>
                  <a:spcAft>
                    <a:spcPct val="0"/>
                  </a:spcAft>
                  <a:buClrTx/>
                  <a:buSzTx/>
                  <a:tabLst/>
                </a:pPr>
                <a14:m>
                  <m:oMath xmlns:m="http://schemas.openxmlformats.org/officeDocument/2006/math">
                    <m:r>
                      <m:rPr>
                        <m:nor/>
                      </m:rPr>
                      <a:rPr lang="en-US" altLang="vi-VN" sz="2800" i="0" smtClean="0">
                        <a:latin typeface="Arial" panose="020B0604020202020204" pitchFamily="34" charset="0"/>
                        <a:cs typeface="Arial" panose="020B0604020202020204" pitchFamily="34" charset="0"/>
                      </a:rPr>
                      <m:t>r</m:t>
                    </m:r>
                    <m:r>
                      <m:rPr>
                        <m:nor/>
                      </m:rPr>
                      <a:rPr lang="en-US" altLang="vi-VN" sz="2800" i="0" smtClean="0">
                        <a:latin typeface="Arial" panose="020B0604020202020204" pitchFamily="34" charset="0"/>
                        <a:cs typeface="Arial" panose="020B0604020202020204" pitchFamily="34" charset="0"/>
                      </a:rPr>
                      <m:t> %</m:t>
                    </m:r>
                  </m:oMath>
                </a14:m>
                <a:r>
                  <a:rPr lang="en-US" altLang="vi-VN" sz="2800">
                    <a:latin typeface="Arial" panose="020B0604020202020204" pitchFamily="34" charset="0"/>
                    <a:cs typeface="Arial" panose="020B0604020202020204" pitchFamily="34" charset="0"/>
                  </a:rPr>
                  <a:t>/năm mà bác Ninh nhận được khi hết kì hạn </a:t>
                </a:r>
                <a14:m>
                  <m:oMath xmlns:m="http://schemas.openxmlformats.org/officeDocument/2006/math">
                    <m:r>
                      <m:rPr>
                        <m:nor/>
                      </m:rPr>
                      <a:rPr lang="en-US" altLang="vi-VN" sz="2800" i="0" smtClean="0">
                        <a:latin typeface="Arial" panose="020B0604020202020204" pitchFamily="34" charset="0"/>
                        <a:cs typeface="Arial" panose="020B0604020202020204" pitchFamily="34" charset="0"/>
                      </a:rPr>
                      <m:t>12</m:t>
                    </m:r>
                  </m:oMath>
                </a14:m>
                <a:r>
                  <a:rPr lang="en-US" altLang="vi-VN" sz="2800">
                    <a:latin typeface="Arial" panose="020B0604020202020204" pitchFamily="34" charset="0"/>
                    <a:cs typeface="Arial" panose="020B0604020202020204" pitchFamily="34" charset="0"/>
                  </a:rPr>
                  <a:t> tháng. Hỏi </a:t>
                </a:r>
                <a14:m>
                  <m:oMath xmlns:m="http://schemas.openxmlformats.org/officeDocument/2006/math">
                    <m:r>
                      <m:rPr>
                        <m:nor/>
                      </m:rPr>
                      <a:rPr lang="en-US" altLang="vi-VN" sz="2800" i="0" smtClean="0">
                        <a:latin typeface="Arial" panose="020B0604020202020204" pitchFamily="34" charset="0"/>
                        <a:cs typeface="Arial" panose="020B0604020202020204" pitchFamily="34" charset="0"/>
                      </a:rPr>
                      <m:t>y</m:t>
                    </m:r>
                  </m:oMath>
                </a14:m>
                <a:r>
                  <a:rPr lang="en-US" altLang="vi-VN" sz="2800">
                    <a:latin typeface="Arial" panose="020B0604020202020204" pitchFamily="34" charset="0"/>
                    <a:cs typeface="Arial" panose="020B0604020202020204" pitchFamily="34" charset="0"/>
                  </a:rPr>
                  <a:t> có phải là hàm số của </a:t>
                </a:r>
                <a14:m>
                  <m:oMath xmlns:m="http://schemas.openxmlformats.org/officeDocument/2006/math">
                    <m:r>
                      <m:rPr>
                        <m:nor/>
                      </m:rPr>
                      <a:rPr lang="en-US" altLang="vi-VN" sz="2800" i="0" smtClean="0">
                        <a:latin typeface="Arial" panose="020B0604020202020204" pitchFamily="34" charset="0"/>
                        <a:cs typeface="Arial" panose="020B0604020202020204" pitchFamily="34" charset="0"/>
                      </a:rPr>
                      <m:t>r</m:t>
                    </m:r>
                  </m:oMath>
                </a14:m>
                <a:r>
                  <a:rPr lang="en-US" altLang="vi-VN" sz="2800">
                    <a:latin typeface="Arial" panose="020B0604020202020204" pitchFamily="34" charset="0"/>
                    <a:cs typeface="Arial" panose="020B0604020202020204" pitchFamily="34" charset="0"/>
                  </a:rPr>
                  <a:t> hay không? Vì sao? </a:t>
                </a:r>
              </a:p>
              <a:p>
                <a:pPr marR="0" lvl="0" algn="l" defTabSz="914400" rtl="0" eaLnBrk="0" fontAlgn="base" latinLnBrk="0" hangingPunct="0">
                  <a:lnSpc>
                    <a:spcPct val="150000"/>
                  </a:lnSpc>
                  <a:spcBef>
                    <a:spcPct val="0"/>
                  </a:spcBef>
                  <a:spcAft>
                    <a:spcPct val="0"/>
                  </a:spcAft>
                  <a:buClrTx/>
                  <a:buSzTx/>
                  <a:tabLst/>
                </a:pPr>
                <a:r>
                  <a:rPr kumimoji="0" lang="en-US"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rPr>
                  <a:t>b) Tính số tiền lãi mà bác Ninh nhận được khi hết kì hạn</a:t>
                </a:r>
              </a:p>
              <a:p>
                <a:pPr marR="0" lvl="0" algn="l" defTabSz="914400" rtl="0" eaLnBrk="0" fontAlgn="base" latinLnBrk="0" hangingPunct="0">
                  <a:lnSpc>
                    <a:spcPct val="150000"/>
                  </a:lnSpc>
                  <a:spcBef>
                    <a:spcPct val="0"/>
                  </a:spcBef>
                  <a:spcAft>
                    <a:spcPct val="0"/>
                  </a:spcAft>
                  <a:buClrTx/>
                  <a:buSzTx/>
                  <a:tabLst/>
                </a:pP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m:t>12</m:t>
                    </m:r>
                  </m:oMath>
                </a14:m>
                <a:r>
                  <a:rPr kumimoji="0" lang="en-US"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rPr>
                  <a:t> tháng, biết </a:t>
                </a:r>
                <a14:m>
                  <m:oMath xmlns:m="http://schemas.openxmlformats.org/officeDocument/2006/math">
                    <m:r>
                      <m:rPr>
                        <m:nor/>
                      </m:rPr>
                      <a:rPr kumimoji="0" lang="en-US" altLang="vi-VN"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m:t>r</m:t>
                    </m:r>
                    <m:r>
                      <m:rPr>
                        <m:nor/>
                      </m:rPr>
                      <a:rPr kumimoji="0" lang="en-US" altLang="vi-VN"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m:t> = 5,6</m:t>
                    </m:r>
                  </m:oMath>
                </a14:m>
                <a:r>
                  <a:rPr kumimoji="0" lang="en-US"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rPr>
                  <a:t>.</a:t>
                </a:r>
                <a:endParaRPr kumimoji="0" lang="vi-VN" altLang="vi-VN"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mc:Choice>
        <mc:Fallback>
          <p:sp>
            <p:nvSpPr>
              <p:cNvPr id="20" name="Rectangle 1">
                <a:extLst>
                  <a:ext uri="{FF2B5EF4-FFF2-40B4-BE49-F238E27FC236}">
                    <a16:creationId xmlns:a16="http://schemas.microsoft.com/office/drawing/2014/main" id="{EB30FE8E-C16E-7DA5-88BB-E2ACB479F1A4}"/>
                  </a:ext>
                </a:extLst>
              </p:cNvPr>
              <p:cNvSpPr>
                <a:spLocks noRot="1" noChangeAspect="1" noMove="1" noResize="1" noEditPoints="1" noAdjustHandles="1" noChangeArrowheads="1" noChangeShapeType="1" noTextEdit="1"/>
              </p:cNvSpPr>
              <p:nvPr/>
            </p:nvSpPr>
            <p:spPr bwMode="auto">
              <a:xfrm>
                <a:off x="114300" y="1192867"/>
                <a:ext cx="9639300" cy="5183150"/>
              </a:xfrm>
              <a:prstGeom prst="rect">
                <a:avLst/>
              </a:prstGeom>
              <a:blipFill>
                <a:blip r:embed="rId5"/>
                <a:stretch>
                  <a:fillRect l="-1328" b="-28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050" name="Picture 2" descr="Ngân hàng (Bank) là gì? Đặc điểm">
            <a:extLst>
              <a:ext uri="{FF2B5EF4-FFF2-40B4-BE49-F238E27FC236}">
                <a16:creationId xmlns:a16="http://schemas.microsoft.com/office/drawing/2014/main" id="{F08B6B5C-0147-8F03-2FEB-13DD9B45B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16" r="3370"/>
          <a:stretch/>
        </p:blipFill>
        <p:spPr bwMode="auto">
          <a:xfrm>
            <a:off x="9398000" y="4610100"/>
            <a:ext cx="2794000" cy="2247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9586C7-D6DB-D5F6-2CE7-002C383E43BE}"/>
              </a:ext>
            </a:extLst>
          </p:cNvPr>
          <p:cNvSpPr txBox="1"/>
          <p:nvPr/>
        </p:nvSpPr>
        <p:spPr>
          <a:xfrm>
            <a:off x="7118673" y="84932"/>
            <a:ext cx="4127500" cy="523220"/>
          </a:xfrm>
          <a:prstGeom prst="rect">
            <a:avLst/>
          </a:prstGeom>
          <a:noFill/>
        </p:spPr>
        <p:txBody>
          <a:bodyPr wrap="square">
            <a:spAutoFit/>
          </a:bodyPr>
          <a:lstStyle/>
          <a:p>
            <a:r>
              <a:rPr lang="en-US" sz="2800" b="1">
                <a:solidFill>
                  <a:srgbClr val="FF0000"/>
                </a:solidFill>
                <a:effectLst/>
                <a:latin typeface="Times New Roman" panose="02020603050405020304" pitchFamily="18" charset="0"/>
                <a:ea typeface="Calibri" panose="020F0502020204030204" pitchFamily="34" charset="0"/>
              </a:rPr>
              <a:t>HOẠT ĐỘNG CẶP ĐÔI</a:t>
            </a:r>
            <a:endParaRPr lang="en-US" sz="2800"/>
          </a:p>
        </p:txBody>
      </p:sp>
      <p:pic>
        <p:nvPicPr>
          <p:cNvPr id="4" name="5 Minutes timer (Đồng hồ đếm ngược 5 phút)">
            <a:hlinkClick r:id="" action="ppaction://media"/>
            <a:extLst>
              <a:ext uri="{FF2B5EF4-FFF2-40B4-BE49-F238E27FC236}">
                <a16:creationId xmlns:a16="http://schemas.microsoft.com/office/drawing/2014/main" id="{04933D75-8301-4460-9D49-BF49BE22BCD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398000" y="4610101"/>
            <a:ext cx="2780016" cy="2205970"/>
          </a:xfrm>
          <a:prstGeom prst="rect">
            <a:avLst/>
          </a:prstGeom>
        </p:spPr>
      </p:pic>
      <p:sp>
        <p:nvSpPr>
          <p:cNvPr id="2" name="Rectangle: Rounded Corners 15">
            <a:extLst>
              <a:ext uri="{FF2B5EF4-FFF2-40B4-BE49-F238E27FC236}">
                <a16:creationId xmlns:a16="http://schemas.microsoft.com/office/drawing/2014/main" id="{050B2C75-3A6C-1A65-76F7-25B71D085B2D}"/>
              </a:ext>
            </a:extLst>
          </p:cNvPr>
          <p:cNvSpPr/>
          <p:nvPr/>
        </p:nvSpPr>
        <p:spPr>
          <a:xfrm rot="5400000">
            <a:off x="9489392" y="1912800"/>
            <a:ext cx="4600445"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591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left)">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0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4"/>
                                        </p:tgtEl>
                                      </p:cBhvr>
                                    </p:cmd>
                                  </p:child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4"/>
                </p:tgtEl>
              </p:cMediaNode>
            </p:video>
          </p:childTnLst>
        </p:cTn>
      </p:par>
    </p:tnLst>
    <p:bldLst>
      <p:bldP spid="11" grpId="0"/>
      <p:bldP spid="16" grpId="0"/>
      <p:bldP spid="2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301D8A1-BD4C-DF82-0B04-B98E0C3B8649}"/>
                  </a:ext>
                </a:extLst>
              </p:cNvPr>
              <p:cNvSpPr txBox="1"/>
              <p:nvPr/>
            </p:nvSpPr>
            <p:spPr>
              <a:xfrm>
                <a:off x="281939" y="1052875"/>
                <a:ext cx="11173461" cy="2051716"/>
              </a:xfrm>
              <a:prstGeom prst="rect">
                <a:avLst/>
              </a:prstGeom>
              <a:noFill/>
            </p:spPr>
            <p:txBody>
              <a:bodyPr wrap="square">
                <a:spAutoFit/>
              </a:bodyPr>
              <a:lstStyle/>
              <a:p>
                <a:pPr marL="514350" indent="-514350">
                  <a:lnSpc>
                    <a:spcPct val="115000"/>
                  </a:lnSpc>
                  <a:spcBef>
                    <a:spcPts val="600"/>
                  </a:spcBef>
                  <a:spcAft>
                    <a:spcPts val="600"/>
                  </a:spcAft>
                  <a:buAutoNum type="alphaLcParenR"/>
                </a:pPr>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Công thức biểu thị số tiền lãi </a:t>
                </a:r>
                <a14:m>
                  <m:oMath xmlns:m="http://schemas.openxmlformats.org/officeDocument/2006/math">
                    <m:r>
                      <m:rPr>
                        <m:nor/>
                      </m:rPr>
                      <a:rPr lang="en-US" sz="35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y</m:t>
                    </m:r>
                    <m:r>
                      <m:rPr>
                        <m:nor/>
                      </m:rPr>
                      <a:rPr lang="en-US" sz="35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oMath>
                </a14:m>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(đồng) theo lãi suất </a:t>
                </a:r>
              </a:p>
              <a:p>
                <a:pPr>
                  <a:lnSpc>
                    <a:spcPct val="115000"/>
                  </a:lnSpc>
                  <a:spcBef>
                    <a:spcPts val="600"/>
                  </a:spcBef>
                  <a:spcAft>
                    <a:spcPts val="600"/>
                  </a:spcAft>
                </a:pPr>
                <a14:m>
                  <m:oMath xmlns:m="http://schemas.openxmlformats.org/officeDocument/2006/math">
                    <m:r>
                      <m:rPr>
                        <m:nor/>
                      </m:rPr>
                      <a:rPr lang="en-US" sz="3500" i="0">
                        <a:solidFill>
                          <a:schemeClr val="tx1"/>
                        </a:solidFill>
                        <a:effectLst/>
                        <a:latin typeface="Arial" panose="020B0604020202020204" pitchFamily="34" charset="0"/>
                        <a:ea typeface="Calibri" panose="020F0502020204030204" pitchFamily="34" charset="0"/>
                        <a:cs typeface="Arial" panose="020B0604020202020204" pitchFamily="34" charset="0"/>
                      </a:rPr>
                      <m:t>r</m:t>
                    </m:r>
                    <m:r>
                      <m:rPr>
                        <m:nor/>
                      </m:rPr>
                      <a:rPr lang="en-US" sz="35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500" i="0">
                        <a:solidFill>
                          <a:schemeClr val="tx1"/>
                        </a:solidFill>
                        <a:effectLst/>
                        <a:latin typeface="Arial" panose="020B0604020202020204" pitchFamily="34" charset="0"/>
                        <a:ea typeface="Calibri" panose="020F0502020204030204" pitchFamily="34" charset="0"/>
                        <a:cs typeface="Arial" panose="020B0604020202020204" pitchFamily="34" charset="0"/>
                      </a:rPr>
                      <m:t>%</m:t>
                    </m:r>
                  </m:oMath>
                </a14:m>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/năm mà bác Ninh nhận được khi hết kì hạn </a:t>
                </a:r>
                <a14:m>
                  <m:oMath xmlns:m="http://schemas.openxmlformats.org/officeDocument/2006/math">
                    <m:r>
                      <m:rPr>
                        <m:nor/>
                      </m:rPr>
                      <a:rPr lang="en-US" sz="35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12 </m:t>
                    </m:r>
                  </m:oMath>
                </a14:m>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tháng là:</a:t>
                </a:r>
                <a:endParaRPr lang="vi-VN"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C301D8A1-BD4C-DF82-0B04-B98E0C3B8649}"/>
                  </a:ext>
                </a:extLst>
              </p:cNvPr>
              <p:cNvSpPr txBox="1">
                <a:spLocks noRot="1" noChangeAspect="1" noMove="1" noResize="1" noEditPoints="1" noAdjustHandles="1" noChangeArrowheads="1" noChangeShapeType="1" noTextEdit="1"/>
              </p:cNvSpPr>
              <p:nvPr/>
            </p:nvSpPr>
            <p:spPr>
              <a:xfrm>
                <a:off x="281939" y="1052875"/>
                <a:ext cx="11173461" cy="2051716"/>
              </a:xfrm>
              <a:prstGeom prst="rect">
                <a:avLst/>
              </a:prstGeom>
              <a:blipFill>
                <a:blip r:embed="rId3"/>
                <a:stretch>
                  <a:fillRect l="-1582" t="-3571" b="-10119"/>
                </a:stretch>
              </a:blipFill>
            </p:spPr>
            <p:txBody>
              <a:bodyPr/>
              <a:lstStyle/>
              <a:p>
                <a:r>
                  <a:rPr lang="en-US">
                    <a:noFill/>
                  </a:rPr>
                  <a:t> </a:t>
                </a:r>
              </a:p>
            </p:txBody>
          </p:sp>
        </mc:Fallback>
      </mc:AlternateContent>
      <p:sp>
        <p:nvSpPr>
          <p:cNvPr id="7" name="Hộp Văn bản 6">
            <a:extLst>
              <a:ext uri="{FF2B5EF4-FFF2-40B4-BE49-F238E27FC236}">
                <a16:creationId xmlns:a16="http://schemas.microsoft.com/office/drawing/2014/main" id="{B4F69FF0-7834-E7EF-F0D9-A23092DF7C73}"/>
              </a:ext>
            </a:extLst>
          </p:cNvPr>
          <p:cNvSpPr txBox="1"/>
          <p:nvPr/>
        </p:nvSpPr>
        <p:spPr>
          <a:xfrm>
            <a:off x="172403" y="189740"/>
            <a:ext cx="4577397" cy="523220"/>
          </a:xfrm>
          <a:prstGeom prst="rect">
            <a:avLst/>
          </a:prstGeom>
          <a:noFill/>
        </p:spPr>
        <p:txBody>
          <a:bodyPr wrap="square">
            <a:spAutoFit/>
          </a:bodyPr>
          <a:lstStyle/>
          <a:p>
            <a:r>
              <a:rPr lang="en-US" sz="2800" b="1">
                <a:effectLst/>
                <a:latin typeface="Arial" panose="020B0604020202020204" pitchFamily="34" charset="0"/>
                <a:ea typeface="Calibri" panose="020F0502020204030204" pitchFamily="34" charset="0"/>
                <a:cs typeface="Arial" panose="020B0604020202020204" pitchFamily="34" charset="0"/>
              </a:rPr>
              <a:t>Bài tập 5 (SGK, trang 59).</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F2DD934E-5D99-B0F7-7412-6CC27DF13785}"/>
              </a:ext>
            </a:extLst>
          </p:cNvPr>
          <p:cNvSpPr txBox="1"/>
          <p:nvPr/>
        </p:nvSpPr>
        <p:spPr>
          <a:xfrm>
            <a:off x="421639" y="4901996"/>
            <a:ext cx="11526600" cy="1291316"/>
          </a:xfrm>
          <a:prstGeom prst="rect">
            <a:avLst/>
          </a:prstGeom>
          <a:noFill/>
        </p:spPr>
        <p:txBody>
          <a:bodyPr wrap="square">
            <a:spAutoFit/>
          </a:bodyPr>
          <a:lstStyle/>
          <a:p>
            <a:pPr>
              <a:lnSpc>
                <a:spcPct val="115000"/>
              </a:lnSpc>
              <a:spcBef>
                <a:spcPts val="600"/>
              </a:spcBef>
              <a:spcAft>
                <a:spcPts val="600"/>
              </a:spcAft>
            </a:pPr>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b) Số tiền lãi mà bác Ninh nhận được khi hết kì hạn </a:t>
            </a:r>
            <a:r>
              <a:rPr lang="en-US" sz="3500" i="0">
                <a:solidFill>
                  <a:schemeClr val="tx1"/>
                </a:solidFill>
                <a:effectLst/>
                <a:latin typeface="Arial" panose="020B0604020202020204" pitchFamily="34" charset="0"/>
                <a:ea typeface="Calibri" panose="020F0502020204030204" pitchFamily="34" charset="0"/>
                <a:cs typeface="Arial" panose="020B0604020202020204" pitchFamily="34" charset="0"/>
              </a:rPr>
              <a:t>12</a:t>
            </a:r>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 tháng, biết </a:t>
            </a:r>
            <a:r>
              <a:rPr lang="en-US" sz="3500" i="0">
                <a:solidFill>
                  <a:schemeClr val="tx1"/>
                </a:solidFill>
                <a:effectLst/>
                <a:latin typeface="Arial" panose="020B0604020202020204" pitchFamily="34" charset="0"/>
                <a:ea typeface="Calibri" panose="020F0502020204030204" pitchFamily="34" charset="0"/>
                <a:cs typeface="Arial" panose="020B0604020202020204" pitchFamily="34" charset="0"/>
              </a:rPr>
              <a:t>r = 5,6</a:t>
            </a:r>
            <a:r>
              <a:rPr lang="en-US" sz="3500">
                <a:solidFill>
                  <a:schemeClr val="tx1"/>
                </a:solidFill>
                <a:effectLst/>
                <a:latin typeface="Arial" panose="020B0604020202020204" pitchFamily="34" charset="0"/>
                <a:ea typeface="Calibri" panose="020F0502020204030204" pitchFamily="34" charset="0"/>
                <a:cs typeface="Arial" panose="020B0604020202020204" pitchFamily="34" charset="0"/>
              </a:rPr>
              <a:t> là:</a:t>
            </a:r>
            <a:endParaRPr lang="vi-VN" sz="35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Hộp Văn bản 6">
            <a:extLst>
              <a:ext uri="{FF2B5EF4-FFF2-40B4-BE49-F238E27FC236}">
                <a16:creationId xmlns:a16="http://schemas.microsoft.com/office/drawing/2014/main" id="{11F3769F-02B7-63C1-4FFA-C2C1F39A75F6}"/>
              </a:ext>
            </a:extLst>
          </p:cNvPr>
          <p:cNvSpPr txBox="1"/>
          <p:nvPr/>
        </p:nvSpPr>
        <p:spPr>
          <a:xfrm>
            <a:off x="5646103" y="201678"/>
            <a:ext cx="4577397" cy="523220"/>
          </a:xfrm>
          <a:prstGeom prst="rect">
            <a:avLst/>
          </a:prstGeom>
          <a:noFill/>
        </p:spPr>
        <p:txBody>
          <a:bodyPr wrap="square">
            <a:spAutoFit/>
          </a:bodyPr>
          <a:lstStyle/>
          <a:p>
            <a:r>
              <a:rPr lang="en-US" sz="2800" b="1">
                <a:solidFill>
                  <a:srgbClr val="FF0000"/>
                </a:solidFill>
                <a:latin typeface="Arial" panose="020B0604020202020204" pitchFamily="34" charset="0"/>
                <a:ea typeface="Calibri" panose="020F0502020204030204" pitchFamily="34" charset="0"/>
                <a:cs typeface="Arial" panose="020B0604020202020204" pitchFamily="34" charset="0"/>
              </a:rPr>
              <a:t>GIẢI</a:t>
            </a:r>
            <a:endPar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DE2C8D-0A80-F27B-D9C5-85D1337E0103}"/>
                  </a:ext>
                </a:extLst>
              </p:cNvPr>
              <p:cNvSpPr txBox="1"/>
              <p:nvPr/>
            </p:nvSpPr>
            <p:spPr>
              <a:xfrm>
                <a:off x="2663825" y="2785479"/>
                <a:ext cx="8515986" cy="659027"/>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14:m>
                  <m:oMath xmlns:m="http://schemas.openxmlformats.org/officeDocument/2006/math">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y</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 = 10 000 000 . </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r</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 % ⇒ </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y</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 = 100 000 . </m:t>
                    </m:r>
                    <m:r>
                      <m:rPr>
                        <m:nor/>
                      </m:rPr>
                      <a:rPr kumimoji="0" lang="en-US" sz="3500" b="1" i="0" u="none" strike="noStrike" kern="1200" cap="none" spc="0" normalizeH="0" baseline="0" noProof="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m:t>r</m:t>
                    </m:r>
                  </m:oMath>
                </a14:m>
                <a:r>
                  <a:rPr kumimoji="0" lang="en-US" sz="35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35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6DE2C8D-0A80-F27B-D9C5-85D1337E0103}"/>
                  </a:ext>
                </a:extLst>
              </p:cNvPr>
              <p:cNvSpPr txBox="1">
                <a:spLocks noRot="1" noChangeAspect="1" noMove="1" noResize="1" noEditPoints="1" noAdjustHandles="1" noChangeArrowheads="1" noChangeShapeType="1" noTextEdit="1"/>
              </p:cNvSpPr>
              <p:nvPr/>
            </p:nvSpPr>
            <p:spPr>
              <a:xfrm>
                <a:off x="2663825" y="2785479"/>
                <a:ext cx="8515986" cy="659027"/>
              </a:xfrm>
              <a:prstGeom prst="rect">
                <a:avLst/>
              </a:prstGeom>
              <a:blipFill>
                <a:blip r:embed="rId4"/>
                <a:stretch>
                  <a:fillRect t="-11111" b="-324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FCF6AF8-22E9-FF86-2421-236E2CC07F86}"/>
                  </a:ext>
                </a:extLst>
              </p:cNvPr>
              <p:cNvSpPr txBox="1"/>
              <p:nvPr/>
            </p:nvSpPr>
            <p:spPr>
              <a:xfrm>
                <a:off x="281939" y="3472674"/>
                <a:ext cx="11347768" cy="1278427"/>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defRPr/>
                </a:pPr>
                <a14:m>
                  <m:oMath xmlns:m="http://schemas.openxmlformats.org/officeDocument/2006/math">
                    <m:r>
                      <m:rPr>
                        <m:nor/>
                      </m:rP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y</m:t>
                    </m:r>
                    <m:r>
                      <m:rPr>
                        <m:nor/>
                      </m:rP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hàm số của </a:t>
                </a:r>
                <a14:m>
                  <m:oMath xmlns:m="http://schemas.openxmlformats.org/officeDocument/2006/math">
                    <m:r>
                      <m:rPr>
                        <m:nor/>
                      </m:rP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r</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vì mỗi giá trị của </a:t>
                </a:r>
                <a14:m>
                  <m:oMath xmlns:m="http://schemas.openxmlformats.org/officeDocument/2006/math">
                    <m:r>
                      <m:rPr>
                        <m:nor/>
                      </m:rP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r</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chỉ xác định được duy nhất giá trị </a:t>
                </a:r>
                <a14:m>
                  <m:oMath xmlns:m="http://schemas.openxmlformats.org/officeDocument/2006/math">
                    <m:r>
                      <m:rPr>
                        <m:nor/>
                      </m:rPr>
                      <a:rPr kumimoji="0" lang="en-US" sz="35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y</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0FCF6AF8-22E9-FF86-2421-236E2CC07F86}"/>
                  </a:ext>
                </a:extLst>
              </p:cNvPr>
              <p:cNvSpPr txBox="1">
                <a:spLocks noRot="1" noChangeAspect="1" noMove="1" noResize="1" noEditPoints="1" noAdjustHandles="1" noChangeArrowheads="1" noChangeShapeType="1" noTextEdit="1"/>
              </p:cNvSpPr>
              <p:nvPr/>
            </p:nvSpPr>
            <p:spPr>
              <a:xfrm>
                <a:off x="281939" y="3472674"/>
                <a:ext cx="11347768" cy="1278427"/>
              </a:xfrm>
              <a:prstGeom prst="rect">
                <a:avLst/>
              </a:prstGeom>
              <a:blipFill>
                <a:blip r:embed="rId5"/>
                <a:stretch>
                  <a:fillRect l="-1557" t="-5742" b="-1674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42C7BC2-07FE-E1C7-EF41-54E0D2ADD442}"/>
              </a:ext>
            </a:extLst>
          </p:cNvPr>
          <p:cNvSpPr txBox="1"/>
          <p:nvPr/>
        </p:nvSpPr>
        <p:spPr>
          <a:xfrm>
            <a:off x="4749800" y="5547654"/>
            <a:ext cx="7366000"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y = 100 000 . 5,6 = 560 000 (đồng).</a:t>
            </a:r>
            <a:endParaRPr kumimoji="0" lang="vi-VN" sz="35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2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 grpId="0"/>
      <p:bldP spid="4" grpId="0"/>
      <p:bldP spid="8"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2">
            <a:extLst>
              <a:ext uri="{FF2B5EF4-FFF2-40B4-BE49-F238E27FC236}">
                <a16:creationId xmlns:a16="http://schemas.microsoft.com/office/drawing/2014/main" id="{4EC0F355-0A49-E0CC-0EE3-0ABBE65A563D}"/>
              </a:ext>
            </a:extLst>
          </p:cNvPr>
          <p:cNvSpPr/>
          <p:nvPr/>
        </p:nvSpPr>
        <p:spPr>
          <a:xfrm>
            <a:off x="1720850" y="1778000"/>
            <a:ext cx="8750300" cy="208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HOẠT ĐỘNG VẬN DỤNG</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0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908010" y="2406742"/>
            <a:ext cx="10084266" cy="1436427"/>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Arial" panose="020B0604020202020204" pitchFamily="34" charset="0"/>
            </a:endParaRP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623838" y="-269490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35" name="!!1">
            <a:extLst>
              <a:ext uri="{FF2B5EF4-FFF2-40B4-BE49-F238E27FC236}">
                <a16:creationId xmlns:a16="http://schemas.microsoft.com/office/drawing/2014/main" id="{4D3CFCA8-27ED-41FB-92A9-BA8CC0500364}"/>
              </a:ext>
            </a:extLst>
          </p:cNvPr>
          <p:cNvSpPr txBox="1"/>
          <p:nvPr/>
        </p:nvSpPr>
        <p:spPr>
          <a:xfrm>
            <a:off x="1888177" y="2617123"/>
            <a:ext cx="9697464" cy="1015663"/>
          </a:xfrm>
          <a:prstGeom prst="rect">
            <a:avLst/>
          </a:prstGeom>
          <a:noFill/>
        </p:spPr>
        <p:txBody>
          <a:bodyPr wrap="square">
            <a:spAutoFit/>
          </a:bodyPr>
          <a:lstStyle/>
          <a:p>
            <a:r>
              <a:rPr lang="en-US" sz="6000" b="1" dirty="0" err="1">
                <a:solidFill>
                  <a:srgbClr val="C55A11"/>
                </a:solidFill>
                <a:latin typeface="Arial" panose="020B0604020202020204" pitchFamily="34" charset="0"/>
                <a:cs typeface="Arial" panose="020B0604020202020204" pitchFamily="34" charset="0"/>
              </a:rPr>
              <a:t>HOẠT</a:t>
            </a:r>
            <a:r>
              <a:rPr lang="en-US" sz="6000" b="1" dirty="0">
                <a:solidFill>
                  <a:srgbClr val="C55A11"/>
                </a:solidFill>
                <a:latin typeface="Arial" panose="020B0604020202020204" pitchFamily="34" charset="0"/>
                <a:cs typeface="Arial" panose="020B0604020202020204" pitchFamily="34" charset="0"/>
              </a:rPr>
              <a:t> </a:t>
            </a:r>
            <a:r>
              <a:rPr lang="en-US" sz="6000" b="1" dirty="0" err="1">
                <a:solidFill>
                  <a:srgbClr val="C55A11"/>
                </a:solidFill>
                <a:latin typeface="Arial" panose="020B0604020202020204" pitchFamily="34" charset="0"/>
                <a:cs typeface="Arial" panose="020B0604020202020204" pitchFamily="34" charset="0"/>
              </a:rPr>
              <a:t>ĐỘNG</a:t>
            </a:r>
            <a:r>
              <a:rPr lang="en-US" sz="6000" b="1" dirty="0">
                <a:solidFill>
                  <a:srgbClr val="C55A11"/>
                </a:solidFill>
                <a:latin typeface="Arial" panose="020B0604020202020204" pitchFamily="34" charset="0"/>
                <a:cs typeface="Arial" panose="020B0604020202020204" pitchFamily="34" charset="0"/>
              </a:rPr>
              <a:t> </a:t>
            </a:r>
            <a:r>
              <a:rPr lang="en-US" sz="6000" b="1" dirty="0" err="1">
                <a:solidFill>
                  <a:srgbClr val="C55A11"/>
                </a:solidFill>
                <a:latin typeface="Arial" panose="020B0604020202020204" pitchFamily="34" charset="0"/>
                <a:cs typeface="Arial" panose="020B0604020202020204" pitchFamily="34" charset="0"/>
              </a:rPr>
              <a:t>MỞ</a:t>
            </a:r>
            <a:r>
              <a:rPr lang="en-US" sz="6000" b="1" dirty="0">
                <a:solidFill>
                  <a:srgbClr val="C55A11"/>
                </a:solidFill>
                <a:latin typeface="Arial" panose="020B0604020202020204" pitchFamily="34" charset="0"/>
                <a:cs typeface="Arial" panose="020B0604020202020204" pitchFamily="34" charset="0"/>
              </a:rPr>
              <a:t> </a:t>
            </a:r>
            <a:r>
              <a:rPr lang="en-US" sz="6000" b="1" dirty="0" err="1">
                <a:solidFill>
                  <a:srgbClr val="C55A11"/>
                </a:solidFill>
                <a:latin typeface="Arial" panose="020B0604020202020204" pitchFamily="34" charset="0"/>
                <a:cs typeface="Arial" panose="020B0604020202020204" pitchFamily="34" charset="0"/>
              </a:rPr>
              <a:t>ĐẦU</a:t>
            </a:r>
            <a:endParaRPr lang="en-US" sz="6000" dirty="0">
              <a:solidFill>
                <a:srgbClr val="C55A11"/>
              </a:solidFill>
              <a:latin typeface="Arial" panose="020B0604020202020204" pitchFamily="34" charset="0"/>
            </a:endParaRPr>
          </a:p>
        </p:txBody>
      </p:sp>
      <p:sp>
        <p:nvSpPr>
          <p:cNvPr id="25" name="Rectangle 8">
            <a:extLst>
              <a:ext uri="{FF2B5EF4-FFF2-40B4-BE49-F238E27FC236}">
                <a16:creationId xmlns:a16="http://schemas.microsoft.com/office/drawing/2014/main" id="{E5F907BA-4B64-D8DE-E72B-C21DFDAA0E0A}"/>
              </a:ext>
            </a:extLst>
          </p:cNvPr>
          <p:cNvSpPr>
            <a:spLocks noChangeArrowheads="1"/>
          </p:cNvSpPr>
          <p:nvPr/>
        </p:nvSpPr>
        <p:spPr bwMode="auto">
          <a:xfrm>
            <a:off x="1881700" y="5378381"/>
            <a:ext cx="357387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7FF505B0-15B1-A3D3-9AC6-FEA326CCA2C8}"/>
              </a:ext>
            </a:extLst>
          </p:cNvPr>
          <p:cNvSpPr txBox="1"/>
          <p:nvPr/>
        </p:nvSpPr>
        <p:spPr>
          <a:xfrm>
            <a:off x="348223" y="2549562"/>
            <a:ext cx="1883077" cy="369332"/>
          </a:xfrm>
          <a:prstGeom prst="rect">
            <a:avLst/>
          </a:prstGeom>
          <a:noFill/>
        </p:spPr>
        <p:txBody>
          <a:bodyPr wrap="square" rtlCol="0">
            <a:spAutoFit/>
          </a:bodyPr>
          <a:lstStyle/>
          <a:p>
            <a:endParaRPr lang="en-US" dirty="0">
              <a:latin typeface="Arial" panose="020B0604020202020204" pitchFamily="34" charset="0"/>
            </a:endParaRPr>
          </a:p>
        </p:txBody>
      </p:sp>
      <mc:AlternateContent xmlns:mc="http://schemas.openxmlformats.org/markup-compatibility/2006">
        <mc:Choice xmlns:a14="http://schemas.microsoft.com/office/drawing/2010/main" Requires="a14">
          <p:sp>
            <p:nvSpPr>
              <p:cNvPr id="19" name="Hộp Văn bản 18">
                <a:extLst>
                  <a:ext uri="{FF2B5EF4-FFF2-40B4-BE49-F238E27FC236}">
                    <a16:creationId xmlns:a16="http://schemas.microsoft.com/office/drawing/2014/main" id="{541EB2D9-3AE3-13E6-0878-8AD8BDC38263}"/>
                  </a:ext>
                </a:extLst>
              </p:cNvPr>
              <p:cNvSpPr txBox="1"/>
              <p:nvPr/>
            </p:nvSpPr>
            <p:spPr>
              <a:xfrm>
                <a:off x="253683" y="628649"/>
                <a:ext cx="11590094" cy="5952592"/>
              </a:xfrm>
              <a:prstGeom prst="rect">
                <a:avLst/>
              </a:prstGeom>
              <a:noFill/>
            </p:spPr>
            <p:txBody>
              <a:bodyPr wrap="square">
                <a:spAutoFit/>
              </a:bodyPr>
              <a:lstStyle/>
              <a:p>
                <a:pPr>
                  <a:lnSpc>
                    <a:spcPct val="150000"/>
                  </a:lnSpc>
                  <a:spcBef>
                    <a:spcPts val="600"/>
                  </a:spcBef>
                  <a:spcAft>
                    <a:spcPts val="600"/>
                  </a:spcAft>
                  <a:tabLst>
                    <a:tab pos="4410075" algn="l"/>
                  </a:tabLst>
                </a:pPr>
                <a:r>
                  <a:rPr lang="en-US" sz="2800">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 của một chiếc máy tính bảng lúc mới mua là </a:t>
                </a:r>
                <a14:m>
                  <m:oMath xmlns:m="http://schemas.openxmlformats.org/officeDocument/2006/math">
                    <m:r>
                      <m:rPr>
                        <m:nor/>
                      </m:rPr>
                      <a:rPr lang="en-US" sz="2800" i="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m:t>9 800 000 </m:t>
                    </m:r>
                  </m:oMath>
                </a14:m>
                <a:r>
                  <a:rPr lang="en-US" sz="280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đồng. Giá trị của chiếc máy tính bảng sau khi sử dụng </a:t>
                </a:r>
                <a14:m>
                  <m:oMath xmlns:m="http://schemas.openxmlformats.org/officeDocument/2006/math">
                    <m:r>
                      <m:rPr>
                        <m:nor/>
                      </m:rPr>
                      <a:rPr lang="en-US" sz="2800" i="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m:t>x</m:t>
                    </m:r>
                  </m:oMath>
                </a14:m>
                <a:r>
                  <a:rPr lang="en-US" sz="2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(năm) được tính bởi công thức: </a:t>
                </a:r>
              </a:p>
              <a:p>
                <a:pPr algn="ctr">
                  <a:lnSpc>
                    <a:spcPct val="150000"/>
                  </a:lnSpc>
                  <a:spcBef>
                    <a:spcPts val="600"/>
                  </a:spcBef>
                  <a:spcAft>
                    <a:spcPts val="600"/>
                  </a:spcAft>
                  <a:tabLst>
                    <a:tab pos="4410075" algn="l"/>
                  </a:tabLst>
                </a:pPr>
                <a14:m>
                  <m:oMathPara xmlns:m="http://schemas.openxmlformats.org/officeDocument/2006/math">
                    <m:oMathParaPr>
                      <m:jc m:val="centerGroup"/>
                    </m:oMathParaPr>
                    <m:oMath xmlns:m="http://schemas.openxmlformats.org/officeDocument/2006/math">
                      <m:r>
                        <m:rPr>
                          <m:nor/>
                        </m:rPr>
                        <a:rPr lang="en-US" sz="2800" b="1" i="0" smtClean="0">
                          <a:latin typeface="Arial" panose="020B0604020202020204" pitchFamily="34" charset="0"/>
                          <a:ea typeface="Calibri" panose="020F0502020204030204" pitchFamily="34" charset="0"/>
                          <a:cs typeface="Arial" panose="020B0604020202020204" pitchFamily="34" charset="0"/>
                        </a:rPr>
                        <m:t>V</m:t>
                      </m:r>
                      <m:r>
                        <m:rPr>
                          <m:nor/>
                        </m:rPr>
                        <a:rPr lang="en-US" sz="2800" b="1" i="0" smtClean="0">
                          <a:latin typeface="Arial" panose="020B0604020202020204" pitchFamily="34" charset="0"/>
                          <a:ea typeface="Calibri" panose="020F0502020204030204" pitchFamily="34" charset="0"/>
                          <a:cs typeface="Arial" panose="020B0604020202020204" pitchFamily="34" charset="0"/>
                        </a:rPr>
                        <m:t>(</m:t>
                      </m:r>
                      <m:r>
                        <m:rPr>
                          <m:nor/>
                        </m:rPr>
                        <a:rPr lang="en-US" sz="2800" b="1" i="0" smtClean="0">
                          <a:latin typeface="Arial" panose="020B0604020202020204" pitchFamily="34" charset="0"/>
                          <a:ea typeface="Calibri" panose="020F0502020204030204" pitchFamily="34" charset="0"/>
                          <a:cs typeface="Arial" panose="020B0604020202020204" pitchFamily="34" charset="0"/>
                        </a:rPr>
                        <m:t>x</m:t>
                      </m:r>
                      <m:r>
                        <m:rPr>
                          <m:nor/>
                        </m:rPr>
                        <a:rPr lang="en-US" sz="2800" b="1" i="0" smtClean="0">
                          <a:latin typeface="Arial" panose="020B0604020202020204" pitchFamily="34" charset="0"/>
                          <a:ea typeface="Calibri" panose="020F0502020204030204" pitchFamily="34" charset="0"/>
                          <a:cs typeface="Arial" panose="020B0604020202020204" pitchFamily="34" charset="0"/>
                        </a:rPr>
                        <m:t>) = 9 800 000 – 800 000 </m:t>
                      </m:r>
                      <m:r>
                        <m:rPr>
                          <m:nor/>
                        </m:rPr>
                        <a:rPr lang="en-US" sz="2800" b="1" i="0" smtClean="0">
                          <a:latin typeface="Arial" panose="020B0604020202020204" pitchFamily="34" charset="0"/>
                          <a:ea typeface="Calibri" panose="020F0502020204030204" pitchFamily="34" charset="0"/>
                          <a:cs typeface="Arial" panose="020B0604020202020204" pitchFamily="34" charset="0"/>
                        </a:rPr>
                        <m:t>x</m:t>
                      </m:r>
                      <m:r>
                        <m:rPr>
                          <m:nor/>
                        </m:rPr>
                        <a:rPr lang="en-US" sz="2800" b="1" i="0" smtClean="0">
                          <a:latin typeface="Arial" panose="020B0604020202020204" pitchFamily="34" charset="0"/>
                          <a:ea typeface="Calibri" panose="020F0502020204030204" pitchFamily="34" charset="0"/>
                          <a:cs typeface="Arial" panose="020B0604020202020204" pitchFamily="34" charset="0"/>
                        </a:rPr>
                        <m:t>.</m:t>
                      </m:r>
                    </m:oMath>
                  </m:oMathPara>
                </a14:m>
                <a:endParaRPr lang="en-US" sz="2800" b="1">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spcBef>
                    <a:spcPts val="600"/>
                  </a:spcBef>
                  <a:spcAft>
                    <a:spcPts val="600"/>
                  </a:spcAft>
                  <a:buAutoNum type="alphaLcParenR"/>
                  <a:tabLst>
                    <a:tab pos="4410075" algn="l"/>
                  </a:tabLst>
                </a:pPr>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Hỏi </a:t>
                </a:r>
                <a14:m>
                  <m:oMath xmlns:m="http://schemas.openxmlformats.org/officeDocument/2006/math">
                    <m:r>
                      <m:rPr>
                        <m:nor/>
                      </m:rPr>
                      <a:rPr lang="en-US" sz="28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V</m:t>
                    </m:r>
                    <m:r>
                      <m:rPr>
                        <m:nor/>
                      </m:rPr>
                      <a:rPr lang="en-US" sz="28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28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x</m:t>
                    </m:r>
                    <m:r>
                      <m:rPr>
                        <m:nor/>
                      </m:rPr>
                      <a:rPr lang="en-US" sz="28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m:t>
                    </m:r>
                  </m:oMath>
                </a14:m>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 có phải là hàm số của </a:t>
                </a:r>
                <a14:m>
                  <m:oMath xmlns:m="http://schemas.openxmlformats.org/officeDocument/2006/math">
                    <m:r>
                      <m:rPr>
                        <m:nor/>
                      </m:rPr>
                      <a:rPr lang="en-US" sz="280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 hay không? Vì sao?</a:t>
                </a:r>
              </a:p>
              <a:p>
                <a:pPr marL="457200" indent="-457200">
                  <a:lnSpc>
                    <a:spcPct val="150000"/>
                  </a:lnSpc>
                  <a:spcBef>
                    <a:spcPts val="600"/>
                  </a:spcBef>
                  <a:spcAft>
                    <a:spcPts val="600"/>
                  </a:spcAft>
                  <a:buAutoNum type="alphaLcParenR"/>
                  <a:tabLst>
                    <a:tab pos="4410075" algn="l"/>
                  </a:tabLst>
                </a:pPr>
                <a:r>
                  <a:rPr lang="en-US" sz="2800">
                    <a:latin typeface="Arial" panose="020B0604020202020204" pitchFamily="34" charset="0"/>
                    <a:ea typeface="Calibri" panose="020F0502020204030204" pitchFamily="34" charset="0"/>
                    <a:cs typeface="Arial" panose="020B0604020202020204" pitchFamily="34" charset="0"/>
                  </a:rPr>
                  <a:t>Tính </a:t>
                </a:r>
                <a14:m>
                  <m:oMath xmlns:m="http://schemas.openxmlformats.org/officeDocument/2006/math">
                    <m:r>
                      <m:rPr>
                        <m:nor/>
                      </m:rPr>
                      <a:rPr lang="en-US" sz="2800" i="0" smtClean="0">
                        <a:latin typeface="Arial" panose="020B0604020202020204" pitchFamily="34" charset="0"/>
                        <a:ea typeface="Calibri" panose="020F0502020204030204" pitchFamily="34" charset="0"/>
                        <a:cs typeface="Arial" panose="020B0604020202020204" pitchFamily="34" charset="0"/>
                      </a:rPr>
                      <m:t>V</m:t>
                    </m:r>
                    <m:r>
                      <m:rPr>
                        <m:nor/>
                      </m:rPr>
                      <a:rPr lang="en-US" sz="2800" i="0" smtClean="0">
                        <a:latin typeface="Arial" panose="020B0604020202020204" pitchFamily="34" charset="0"/>
                        <a:ea typeface="Calibri" panose="020F0502020204030204" pitchFamily="34" charset="0"/>
                        <a:cs typeface="Arial" panose="020B0604020202020204" pitchFamily="34" charset="0"/>
                      </a:rPr>
                      <m:t>(3)</m:t>
                    </m:r>
                  </m:oMath>
                </a14:m>
                <a:r>
                  <a:rPr lang="en-US" sz="2800">
                    <a:latin typeface="Arial" panose="020B0604020202020204" pitchFamily="34" charset="0"/>
                    <a:ea typeface="Calibri" panose="020F0502020204030204" pitchFamily="34" charset="0"/>
                    <a:cs typeface="Arial" panose="020B0604020202020204" pitchFamily="34" charset="0"/>
                  </a:rPr>
                  <a:t> và cho biết </a:t>
                </a:r>
                <a14:m>
                  <m:oMath xmlns:m="http://schemas.openxmlformats.org/officeDocument/2006/math">
                    <m:r>
                      <m:rPr>
                        <m:nor/>
                      </m:rPr>
                      <a:rPr lang="en-US" sz="2800" i="0" smtClean="0">
                        <a:latin typeface="Arial" panose="020B0604020202020204" pitchFamily="34" charset="0"/>
                        <a:ea typeface="Calibri" panose="020F0502020204030204" pitchFamily="34" charset="0"/>
                        <a:cs typeface="Arial" panose="020B0604020202020204" pitchFamily="34" charset="0"/>
                      </a:rPr>
                      <m:t>V</m:t>
                    </m:r>
                    <m:r>
                      <m:rPr>
                        <m:nor/>
                      </m:rPr>
                      <a:rPr lang="en-US" sz="2800" i="0" smtClean="0">
                        <a:latin typeface="Arial" panose="020B0604020202020204" pitchFamily="34" charset="0"/>
                        <a:ea typeface="Calibri" panose="020F0502020204030204" pitchFamily="34" charset="0"/>
                        <a:cs typeface="Arial" panose="020B0604020202020204" pitchFamily="34" charset="0"/>
                      </a:rPr>
                      <m:t>(3)</m:t>
                    </m:r>
                  </m:oMath>
                </a14:m>
                <a:r>
                  <a:rPr lang="en-US" sz="2800">
                    <a:latin typeface="Arial" panose="020B0604020202020204" pitchFamily="34" charset="0"/>
                    <a:ea typeface="Calibri" panose="020F0502020204030204" pitchFamily="34" charset="0"/>
                    <a:cs typeface="Arial" panose="020B0604020202020204" pitchFamily="34" charset="0"/>
                  </a:rPr>
                  <a:t> có nghĩa là gì? </a:t>
                </a:r>
              </a:p>
              <a:p>
                <a:pPr marL="457200" indent="-457200">
                  <a:lnSpc>
                    <a:spcPct val="150000"/>
                  </a:lnSpc>
                  <a:spcBef>
                    <a:spcPts val="600"/>
                  </a:spcBef>
                  <a:spcAft>
                    <a:spcPts val="600"/>
                  </a:spcAft>
                  <a:buAutoNum type="alphaLcParenR"/>
                  <a:tabLst>
                    <a:tab pos="4410075" algn="l"/>
                  </a:tabLst>
                </a:pPr>
                <a:r>
                  <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rPr>
                  <a:t>Sau bao nhi</a:t>
                </a:r>
                <a:r>
                  <a:rPr lang="en-US" sz="2800">
                    <a:latin typeface="Arial" panose="020B0604020202020204" pitchFamily="34" charset="0"/>
                    <a:ea typeface="Calibri" panose="020F0502020204030204" pitchFamily="34" charset="0"/>
                    <a:cs typeface="Arial" panose="020B0604020202020204" pitchFamily="34" charset="0"/>
                  </a:rPr>
                  <a:t>êu năm thì giá trị của chiếc </a:t>
                </a:r>
              </a:p>
              <a:p>
                <a:pPr>
                  <a:lnSpc>
                    <a:spcPct val="150000"/>
                  </a:lnSpc>
                  <a:spcBef>
                    <a:spcPts val="600"/>
                  </a:spcBef>
                  <a:spcAft>
                    <a:spcPts val="600"/>
                  </a:spcAft>
                  <a:tabLst>
                    <a:tab pos="4410075" algn="l"/>
                  </a:tabLst>
                </a:pPr>
                <a:r>
                  <a:rPr lang="en-US" sz="2800">
                    <a:latin typeface="Arial" panose="020B0604020202020204" pitchFamily="34" charset="0"/>
                    <a:ea typeface="Calibri" panose="020F0502020204030204" pitchFamily="34" charset="0"/>
                    <a:cs typeface="Arial" panose="020B0604020202020204" pitchFamily="34" charset="0"/>
                  </a:rPr>
                  <a:t>máy tính bảng đó là </a:t>
                </a:r>
                <a14:m>
                  <m:oMath xmlns:m="http://schemas.openxmlformats.org/officeDocument/2006/math">
                    <m:r>
                      <m:rPr>
                        <m:nor/>
                      </m:rPr>
                      <a:rPr lang="en-US" sz="2800" i="0" smtClean="0">
                        <a:latin typeface="Arial" panose="020B0604020202020204" pitchFamily="34" charset="0"/>
                        <a:ea typeface="Calibri" panose="020F0502020204030204" pitchFamily="34" charset="0"/>
                        <a:cs typeface="Arial" panose="020B0604020202020204" pitchFamily="34" charset="0"/>
                      </a:rPr>
                      <m:t>5 000 000 </m:t>
                    </m:r>
                  </m:oMath>
                </a14:m>
                <a:r>
                  <a:rPr lang="en-US" sz="2800">
                    <a:latin typeface="Arial" panose="020B0604020202020204" pitchFamily="34" charset="0"/>
                    <a:ea typeface="Calibri" panose="020F0502020204030204" pitchFamily="34" charset="0"/>
                    <a:cs typeface="Arial" panose="020B0604020202020204" pitchFamily="34" charset="0"/>
                  </a:rPr>
                  <a:t>đồng?</a:t>
                </a:r>
                <a:endParaRPr lang="vi-VN"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9" name="Hộp Văn bản 18">
                <a:extLst>
                  <a:ext uri="{FF2B5EF4-FFF2-40B4-BE49-F238E27FC236}">
                    <a16:creationId xmlns:a16="http://schemas.microsoft.com/office/drawing/2014/main" id="{541EB2D9-3AE3-13E6-0878-8AD8BDC38263}"/>
                  </a:ext>
                </a:extLst>
              </p:cNvPr>
              <p:cNvSpPr txBox="1">
                <a:spLocks noRot="1" noChangeAspect="1" noMove="1" noResize="1" noEditPoints="1" noAdjustHandles="1" noChangeArrowheads="1" noChangeShapeType="1" noTextEdit="1"/>
              </p:cNvSpPr>
              <p:nvPr/>
            </p:nvSpPr>
            <p:spPr>
              <a:xfrm>
                <a:off x="253683" y="628649"/>
                <a:ext cx="11590094" cy="5952592"/>
              </a:xfrm>
              <a:prstGeom prst="rect">
                <a:avLst/>
              </a:prstGeom>
              <a:blipFill>
                <a:blip r:embed="rId5"/>
                <a:stretch>
                  <a:fillRect l="-1105" r="-1473" b="-512"/>
                </a:stretch>
              </a:blipFill>
            </p:spPr>
            <p:txBody>
              <a:bodyPr/>
              <a:lstStyle/>
              <a:p>
                <a:r>
                  <a:rPr lang="en-US">
                    <a:noFill/>
                  </a:rPr>
                  <a:t> </a:t>
                </a:r>
              </a:p>
            </p:txBody>
          </p:sp>
        </mc:Fallback>
      </mc:AlternateContent>
      <p:pic>
        <p:nvPicPr>
          <p:cNvPr id="5122" name="Picture 2" descr="Máy tính bảng iPad Air 5 2022 có gì mới?">
            <a:extLst>
              <a:ext uri="{FF2B5EF4-FFF2-40B4-BE49-F238E27FC236}">
                <a16:creationId xmlns:a16="http://schemas.microsoft.com/office/drawing/2014/main" id="{DBE92334-7546-0037-9C07-5A4E36E41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479" y="4363183"/>
            <a:ext cx="3749041" cy="24948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oy, doll&#10;&#10;Description automatically generated">
            <a:extLst>
              <a:ext uri="{FF2B5EF4-FFF2-40B4-BE49-F238E27FC236}">
                <a16:creationId xmlns:a16="http://schemas.microsoft.com/office/drawing/2014/main" id="{CF81E312-F0BA-FD29-B256-8706FED6E7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1831" y="-164363"/>
            <a:ext cx="1670481" cy="1396264"/>
          </a:xfrm>
          <a:prstGeom prst="rect">
            <a:avLst/>
          </a:prstGeom>
        </p:spPr>
      </p:pic>
      <p:sp>
        <p:nvSpPr>
          <p:cNvPr id="5" name="TextBox 4">
            <a:extLst>
              <a:ext uri="{FF2B5EF4-FFF2-40B4-BE49-F238E27FC236}">
                <a16:creationId xmlns:a16="http://schemas.microsoft.com/office/drawing/2014/main" id="{0BC1A441-1C8F-1C7F-DBAC-B1082331A871}"/>
              </a:ext>
            </a:extLst>
          </p:cNvPr>
          <p:cNvSpPr txBox="1"/>
          <p:nvPr/>
        </p:nvSpPr>
        <p:spPr>
          <a:xfrm>
            <a:off x="4551679" y="53082"/>
            <a:ext cx="3860800" cy="523220"/>
          </a:xfrm>
          <a:prstGeom prst="rect">
            <a:avLst/>
          </a:prstGeom>
          <a:noFill/>
        </p:spPr>
        <p:txBody>
          <a:bodyPr wrap="square">
            <a:spAutoFit/>
          </a:bodyPr>
          <a:lstStyle/>
          <a:p>
            <a:r>
              <a:rPr lang="en-US" sz="2800" b="1">
                <a:solidFill>
                  <a:srgbClr val="FF0000"/>
                </a:solidFill>
                <a:effectLst/>
                <a:latin typeface="Times New Roman" panose="02020603050405020304" pitchFamily="18" charset="0"/>
                <a:ea typeface="Calibri" panose="020F0502020204030204" pitchFamily="34" charset="0"/>
              </a:rPr>
              <a:t>HOẠT ĐỘNG NHÓM </a:t>
            </a:r>
            <a:endParaRPr lang="en-US" sz="2800" b="1">
              <a:solidFill>
                <a:srgbClr val="FF0000"/>
              </a:solidFill>
            </a:endParaRPr>
          </a:p>
        </p:txBody>
      </p:sp>
      <p:pic>
        <p:nvPicPr>
          <p:cNvPr id="6" name="5 Minutes timer (Đồng hồ đếm ngược 5 phút)">
            <a:hlinkClick r:id="" action="ppaction://media"/>
            <a:extLst>
              <a:ext uri="{FF2B5EF4-FFF2-40B4-BE49-F238E27FC236}">
                <a16:creationId xmlns:a16="http://schemas.microsoft.com/office/drawing/2014/main" id="{4B145469-EA7E-C75E-ECBC-B50F22CF6DE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12479" y="4363183"/>
            <a:ext cx="3749041" cy="2442102"/>
          </a:xfrm>
          <a:prstGeom prst="rect">
            <a:avLst/>
          </a:prstGeom>
        </p:spPr>
      </p:pic>
    </p:spTree>
    <p:extLst>
      <p:ext uri="{BB962C8B-B14F-4D97-AF65-F5344CB8AC3E}">
        <p14:creationId xmlns:p14="http://schemas.microsoft.com/office/powerpoint/2010/main" val="2105400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left)">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5122"/>
                                        </p:tgtEl>
                                      </p:cBhvr>
                                    </p:animEffect>
                                    <p:set>
                                      <p:cBhvr>
                                        <p:cTn id="28" dur="1" fill="hold">
                                          <p:stCondLst>
                                            <p:cond delay="499"/>
                                          </p:stCondLst>
                                        </p:cTn>
                                        <p:tgtEl>
                                          <p:spTgt spid="51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00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6"/>
                                        </p:tgtEl>
                                      </p:cBhvr>
                                    </p:cmd>
                                  </p:childTnLst>
                                </p:cTn>
                              </p:par>
                            </p:childTnLst>
                          </p:cTn>
                        </p:par>
                      </p:childTnLst>
                    </p:cTn>
                  </p:par>
                </p:childTnLst>
              </p:cTn>
              <p:nextCondLst>
                <p:cond evt="onClick" delay="0">
                  <p:tgtEl>
                    <p:spTgt spid="6"/>
                  </p:tgtEl>
                </p:cond>
              </p:nextCondLst>
            </p:seq>
            <p:video>
              <p:cMediaNode vol="80000">
                <p:cTn id="43" fill="hold" display="0">
                  <p:stCondLst>
                    <p:cond delay="indefinite"/>
                  </p:stCondLst>
                </p:cTn>
                <p:tgtEl>
                  <p:spTgt spid="6"/>
                </p:tgtEl>
              </p:cMediaNode>
            </p:video>
          </p:childTnLst>
        </p:cTn>
      </p:par>
    </p:tnLst>
    <p:bldLst>
      <p:bldP spid="1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6B6772E-2642-4EE3-4CB1-F1D4C26D2129}"/>
                  </a:ext>
                </a:extLst>
              </p:cNvPr>
              <p:cNvSpPr txBox="1"/>
              <p:nvPr/>
            </p:nvSpPr>
            <p:spPr>
              <a:xfrm>
                <a:off x="683402" y="678156"/>
                <a:ext cx="10825195" cy="1015663"/>
              </a:xfrm>
              <a:prstGeom prst="rect">
                <a:avLst/>
              </a:prstGeom>
              <a:noFill/>
            </p:spPr>
            <p:txBody>
              <a:bodyPr wrap="square">
                <a:spAutoFit/>
              </a:bodyPr>
              <a:lstStyle/>
              <a:p>
                <a:pPr algn="just">
                  <a:spcBef>
                    <a:spcPts val="600"/>
                  </a:spcBef>
                  <a:spcAft>
                    <a:spcPts val="600"/>
                  </a:spcAft>
                </a:pPr>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V</m:t>
                    </m:r>
                    <m:d>
                      <m:dPr>
                        <m:ctrlPr>
                          <a:rPr lang="vi-VN" sz="3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x</m:t>
                        </m:r>
                      </m:e>
                    </m:d>
                  </m:oMath>
                </a14:m>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 là hàm số của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 vì mỗi giá trị của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x</m:t>
                    </m:r>
                  </m:oMath>
                </a14:m>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 chỉ xác định đúng một giá trị của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V</m:t>
                    </m:r>
                    <m:d>
                      <m:dPr>
                        <m:ctrlPr>
                          <a:rPr lang="vi-VN" sz="3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x</m:t>
                        </m:r>
                      </m:e>
                    </m:d>
                  </m:oMath>
                </a14:m>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vi-VN"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56B6772E-2642-4EE3-4CB1-F1D4C26D2129}"/>
                  </a:ext>
                </a:extLst>
              </p:cNvPr>
              <p:cNvSpPr txBox="1">
                <a:spLocks noRot="1" noChangeAspect="1" noMove="1" noResize="1" noEditPoints="1" noAdjustHandles="1" noChangeArrowheads="1" noChangeShapeType="1" noTextEdit="1"/>
              </p:cNvSpPr>
              <p:nvPr/>
            </p:nvSpPr>
            <p:spPr>
              <a:xfrm>
                <a:off x="683402" y="678156"/>
                <a:ext cx="10825195" cy="1015663"/>
              </a:xfrm>
              <a:prstGeom prst="rect">
                <a:avLst/>
              </a:prstGeom>
              <a:blipFill>
                <a:blip r:embed="rId2"/>
                <a:stretch>
                  <a:fillRect l="-1295" t="-7784" r="-1351" b="-1736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E73683BF-8D11-84F7-A621-C422D74178F8}"/>
              </a:ext>
            </a:extLst>
          </p:cNvPr>
          <p:cNvSpPr txBox="1"/>
          <p:nvPr/>
        </p:nvSpPr>
        <p:spPr>
          <a:xfrm>
            <a:off x="3658194" y="42155"/>
            <a:ext cx="5238974" cy="553998"/>
          </a:xfrm>
          <a:prstGeom prst="rect">
            <a:avLst/>
          </a:prstGeom>
          <a:noFill/>
        </p:spPr>
        <p:txBody>
          <a:bodyPr wrap="square" rtlCol="0">
            <a:spAutoFit/>
          </a:bodyPr>
          <a:lstStyle/>
          <a:p>
            <a:pPr algn="ctr"/>
            <a:r>
              <a:rPr lang="en-US" sz="3000" b="1">
                <a:latin typeface="Arial" panose="020B0604020202020204" pitchFamily="34" charset="0"/>
                <a:cs typeface="Arial" panose="020B0604020202020204" pitchFamily="34" charset="0"/>
              </a:rPr>
              <a:t>Giải</a:t>
            </a:r>
            <a:endParaRPr lang="en-US" sz="3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D1B43E3-1BA8-123A-0981-EB7E615DF7D7}"/>
                  </a:ext>
                </a:extLst>
              </p:cNvPr>
              <p:cNvSpPr txBox="1"/>
              <p:nvPr/>
            </p:nvSpPr>
            <p:spPr>
              <a:xfrm>
                <a:off x="683402" y="1811983"/>
                <a:ext cx="11188558" cy="553998"/>
              </a:xfrm>
              <a:prstGeom prst="rect">
                <a:avLst/>
              </a:prstGeom>
              <a:noFill/>
            </p:spPr>
            <p:txBody>
              <a:bodyPr wrap="square">
                <a:spAutoFit/>
              </a:bodyPr>
              <a:lstStyle/>
              <a:p>
                <a:pPr>
                  <a:spcBef>
                    <a:spcPts val="600"/>
                  </a:spcBef>
                  <a:spcAft>
                    <a:spcPts val="600"/>
                  </a:spcAft>
                </a:pPr>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V</m:t>
                    </m:r>
                    <m:d>
                      <m:dPr>
                        <m:ctrlPr>
                          <a:rPr lang="vi-VN" sz="30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3</m:t>
                        </m:r>
                      </m:e>
                    </m:d>
                    <m:r>
                      <m:rPr>
                        <m:nor/>
                      </m:rPr>
                      <a:rPr lang="en-US" sz="3000" b="0" i="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9</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800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000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800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000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3</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7</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400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000.</m:t>
                    </m:r>
                  </m:oMath>
                </a14:m>
                <a:endParaRPr lang="vi-VN"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D1B43E3-1BA8-123A-0981-EB7E615DF7D7}"/>
                  </a:ext>
                </a:extLst>
              </p:cNvPr>
              <p:cNvSpPr txBox="1">
                <a:spLocks noRot="1" noChangeAspect="1" noMove="1" noResize="1" noEditPoints="1" noAdjustHandles="1" noChangeArrowheads="1" noChangeShapeType="1" noTextEdit="1"/>
              </p:cNvSpPr>
              <p:nvPr/>
            </p:nvSpPr>
            <p:spPr>
              <a:xfrm>
                <a:off x="683402" y="1811983"/>
                <a:ext cx="11188558" cy="553998"/>
              </a:xfrm>
              <a:prstGeom prst="rect">
                <a:avLst/>
              </a:prstGeom>
              <a:blipFill>
                <a:blip r:embed="rId3"/>
                <a:stretch>
                  <a:fillRect l="-1253" t="-14286" b="-32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3BA1BCB6-C159-2AAB-810A-C0FFF3AB5257}"/>
                  </a:ext>
                </a:extLst>
              </p:cNvPr>
              <p:cNvSpPr txBox="1"/>
              <p:nvPr/>
            </p:nvSpPr>
            <p:spPr>
              <a:xfrm>
                <a:off x="683402" y="3154443"/>
                <a:ext cx="11188558" cy="553998"/>
              </a:xfrm>
              <a:prstGeom prst="rect">
                <a:avLst/>
              </a:prstGeom>
              <a:noFill/>
            </p:spPr>
            <p:txBody>
              <a:bodyPr wrap="square">
                <a:spAutoFit/>
              </a:bodyPr>
              <a:lstStyle/>
              <a:p>
                <a:pPr>
                  <a:spcBef>
                    <a:spcPts val="600"/>
                  </a:spcBef>
                  <a:spcAft>
                    <a:spcPts val="600"/>
                  </a:spcAft>
                </a:pPr>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c) Vì giá trị chiếc máy tính bảng đó là </a:t>
                </a:r>
                <a14:m>
                  <m:oMath xmlns:m="http://schemas.openxmlformats.org/officeDocument/2006/math">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5</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000</m:t>
                    </m:r>
                    <m:r>
                      <m:rPr>
                        <m:nor/>
                      </m:rPr>
                      <a:rPr lang="en-US" sz="3000" b="0" i="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3000" i="0">
                        <a:solidFill>
                          <a:schemeClr val="tx1"/>
                        </a:solidFill>
                        <a:effectLst/>
                        <a:latin typeface="Arial" panose="020B0604020202020204" pitchFamily="34" charset="0"/>
                        <a:ea typeface="Calibri" panose="020F0502020204030204" pitchFamily="34" charset="0"/>
                        <a:cs typeface="Arial" panose="020B0604020202020204" pitchFamily="34" charset="0"/>
                      </a:rPr>
                      <m:t>000</m:t>
                    </m:r>
                  </m:oMath>
                </a14:m>
                <a:r>
                  <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rPr>
                  <a:t> đồng nên ta có:</a:t>
                </a:r>
                <a:endParaRPr lang="vi-VN"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3BA1BCB6-C159-2AAB-810A-C0FFF3AB5257}"/>
                  </a:ext>
                </a:extLst>
              </p:cNvPr>
              <p:cNvSpPr txBox="1">
                <a:spLocks noRot="1" noChangeAspect="1" noMove="1" noResize="1" noEditPoints="1" noAdjustHandles="1" noChangeArrowheads="1" noChangeShapeType="1" noTextEdit="1"/>
              </p:cNvSpPr>
              <p:nvPr/>
            </p:nvSpPr>
            <p:spPr>
              <a:xfrm>
                <a:off x="683402" y="3154443"/>
                <a:ext cx="11188558" cy="553998"/>
              </a:xfrm>
              <a:prstGeom prst="rect">
                <a:avLst/>
              </a:prstGeom>
              <a:blipFill>
                <a:blip r:embed="rId4"/>
                <a:stretch>
                  <a:fillRect l="-1253" t="-14286" b="-32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195740B-C3D6-2131-7FA6-1C0DB528D7DB}"/>
                  </a:ext>
                </a:extLst>
              </p:cNvPr>
              <p:cNvSpPr txBox="1"/>
              <p:nvPr/>
            </p:nvSpPr>
            <p:spPr>
              <a:xfrm>
                <a:off x="683402" y="2422371"/>
                <a:ext cx="1268240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14:m>
                  <m:oMath xmlns:m="http://schemas.openxmlformats.org/officeDocument/2006/math">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V</m:t>
                    </m:r>
                    <m:d>
                      <m:dPr>
                        <m:ctrlPr>
                          <a:rPr kumimoji="0" lang="vi-VN" sz="3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3</m:t>
                        </m:r>
                      </m:e>
                    </m:d>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giá trị của chiếc máy tính bảng sau khi sử dụng </a:t>
                </a:r>
                <a14:m>
                  <m:oMath xmlns:m="http://schemas.openxmlformats.org/officeDocument/2006/math">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3</m:t>
                    </m:r>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năm.</a:t>
                </a: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B195740B-C3D6-2131-7FA6-1C0DB528D7DB}"/>
                  </a:ext>
                </a:extLst>
              </p:cNvPr>
              <p:cNvSpPr txBox="1">
                <a:spLocks noRot="1" noChangeAspect="1" noMove="1" noResize="1" noEditPoints="1" noAdjustHandles="1" noChangeArrowheads="1" noChangeShapeType="1" noTextEdit="1"/>
              </p:cNvSpPr>
              <p:nvPr/>
            </p:nvSpPr>
            <p:spPr>
              <a:xfrm>
                <a:off x="683402" y="2422371"/>
                <a:ext cx="12682402" cy="553998"/>
              </a:xfrm>
              <a:prstGeom prst="rect">
                <a:avLst/>
              </a:prstGeom>
              <a:blipFill>
                <a:blip r:embed="rId5"/>
                <a:stretch>
                  <a:fillRect t="-14286" b="-32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4B41CD-5E0F-25DF-2C9B-9C9761FB5A5A}"/>
                  </a:ext>
                </a:extLst>
              </p:cNvPr>
              <p:cNvSpPr txBox="1"/>
              <p:nvPr/>
            </p:nvSpPr>
            <p:spPr>
              <a:xfrm>
                <a:off x="1074509" y="3746952"/>
                <a:ext cx="11566188" cy="55406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5 000 000 = 9 800 000 − 800 000 </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x</m:t>
                      </m:r>
                    </m:oMath>
                  </m:oMathPara>
                </a14:m>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3D4B41CD-5E0F-25DF-2C9B-9C9761FB5A5A}"/>
                  </a:ext>
                </a:extLst>
              </p:cNvPr>
              <p:cNvSpPr txBox="1">
                <a:spLocks noRot="1" noChangeAspect="1" noMove="1" noResize="1" noEditPoints="1" noAdjustHandles="1" noChangeArrowheads="1" noChangeShapeType="1" noTextEdit="1"/>
              </p:cNvSpPr>
              <p:nvPr/>
            </p:nvSpPr>
            <p:spPr>
              <a:xfrm>
                <a:off x="1074509" y="3746952"/>
                <a:ext cx="11566188" cy="55406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97B738-0604-E0F8-B3CE-212058AAD62E}"/>
                  </a:ext>
                </a:extLst>
              </p:cNvPr>
              <p:cNvSpPr txBox="1"/>
              <p:nvPr/>
            </p:nvSpPr>
            <p:spPr>
              <a:xfrm>
                <a:off x="2499231" y="4995282"/>
                <a:ext cx="6750994" cy="55406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800 000 </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x</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 4 800 000</m:t>
                      </m:r>
                    </m:oMath>
                  </m:oMathPara>
                </a14:m>
                <a:b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5E97B738-0604-E0F8-B3CE-212058AAD62E}"/>
                  </a:ext>
                </a:extLst>
              </p:cNvPr>
              <p:cNvSpPr txBox="1">
                <a:spLocks noRot="1" noChangeAspect="1" noMove="1" noResize="1" noEditPoints="1" noAdjustHandles="1" noChangeArrowheads="1" noChangeShapeType="1" noTextEdit="1"/>
              </p:cNvSpPr>
              <p:nvPr/>
            </p:nvSpPr>
            <p:spPr>
              <a:xfrm>
                <a:off x="2499231" y="4995282"/>
                <a:ext cx="6750994" cy="5540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348094-706F-BA4A-D74D-EF38D6EBEE71}"/>
                  </a:ext>
                </a:extLst>
              </p:cNvPr>
              <p:cNvSpPr txBox="1"/>
              <p:nvPr/>
            </p:nvSpPr>
            <p:spPr>
              <a:xfrm>
                <a:off x="4474334" y="5609158"/>
                <a:ext cx="6750994" cy="63094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x</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 4 800 000 : 800 000 = 6.</m:t>
                      </m:r>
                    </m:oMath>
                  </m:oMathPara>
                </a14:m>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BB348094-706F-BA4A-D74D-EF38D6EBEE71}"/>
                  </a:ext>
                </a:extLst>
              </p:cNvPr>
              <p:cNvSpPr txBox="1">
                <a:spLocks noRot="1" noChangeAspect="1" noMove="1" noResize="1" noEditPoints="1" noAdjustHandles="1" noChangeArrowheads="1" noChangeShapeType="1" noTextEdit="1"/>
              </p:cNvSpPr>
              <p:nvPr/>
            </p:nvSpPr>
            <p:spPr>
              <a:xfrm>
                <a:off x="4474334" y="5609158"/>
                <a:ext cx="6750994" cy="63094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666DA3A-0BC0-9CC3-D86C-0B2EAD905FD6}"/>
                  </a:ext>
                </a:extLst>
              </p:cNvPr>
              <p:cNvSpPr txBox="1"/>
              <p:nvPr/>
            </p:nvSpPr>
            <p:spPr>
              <a:xfrm>
                <a:off x="-10633" y="6240100"/>
                <a:ext cx="12304258" cy="55399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6</m:t>
                    </m:r>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năm thì giá trị của chiếc máy tính bảng đó là</a:t>
                </a:r>
                <a14:m>
                  <m:oMath xmlns:m="http://schemas.openxmlformats.org/officeDocument/2006/math">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5</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000</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m:rPr>
                        <m:nor/>
                      </m:rP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000</m:t>
                    </m:r>
                  </m:oMath>
                </a14:m>
                <a:r>
                  <a:rPr kumimoji="0" lang="en-US"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đồng.</a:t>
                </a:r>
                <a:endParaRPr kumimoji="0" lang="vi-VN" sz="3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666DA3A-0BC0-9CC3-D86C-0B2EAD905FD6}"/>
                  </a:ext>
                </a:extLst>
              </p:cNvPr>
              <p:cNvSpPr txBox="1">
                <a:spLocks noRot="1" noChangeAspect="1" noMove="1" noResize="1" noEditPoints="1" noAdjustHandles="1" noChangeArrowheads="1" noChangeShapeType="1" noTextEdit="1"/>
              </p:cNvSpPr>
              <p:nvPr/>
            </p:nvSpPr>
            <p:spPr>
              <a:xfrm>
                <a:off x="-10633" y="6240100"/>
                <a:ext cx="12304258" cy="553998"/>
              </a:xfrm>
              <a:prstGeom prst="rect">
                <a:avLst/>
              </a:prstGeom>
              <a:blipFill>
                <a:blip r:embed="rId9"/>
                <a:stretch>
                  <a:fillRect l="-1139" t="-14286" r="-1139" b="-32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1311B3-EEF6-3104-0EC1-DB342A01BDA9}"/>
                  </a:ext>
                </a:extLst>
              </p:cNvPr>
              <p:cNvSpPr txBox="1"/>
              <p:nvPr/>
            </p:nvSpPr>
            <p:spPr>
              <a:xfrm>
                <a:off x="3506820" y="4360828"/>
                <a:ext cx="6750994" cy="5539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800 000 </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x</m:t>
                      </m:r>
                      <m:r>
                        <m:rPr>
                          <m:nor/>
                        </m:rPr>
                        <a:rPr kumimoji="0" lang="en-US" sz="3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 9 800 000 − 5 000 000</m:t>
                      </m:r>
                    </m:oMath>
                  </m:oMathPara>
                </a14:m>
                <a:endParaRPr lang="en-US"/>
              </a:p>
            </p:txBody>
          </p:sp>
        </mc:Choice>
        <mc:Fallback xmlns="">
          <p:sp>
            <p:nvSpPr>
              <p:cNvPr id="18" name="TextBox 17">
                <a:extLst>
                  <a:ext uri="{FF2B5EF4-FFF2-40B4-BE49-F238E27FC236}">
                    <a16:creationId xmlns:a16="http://schemas.microsoft.com/office/drawing/2014/main" id="{8F1311B3-EEF6-3104-0EC1-DB342A01BDA9}"/>
                  </a:ext>
                </a:extLst>
              </p:cNvPr>
              <p:cNvSpPr txBox="1">
                <a:spLocks noRot="1" noChangeAspect="1" noMove="1" noResize="1" noEditPoints="1" noAdjustHandles="1" noChangeArrowheads="1" noChangeShapeType="1" noTextEdit="1"/>
              </p:cNvSpPr>
              <p:nvPr/>
            </p:nvSpPr>
            <p:spPr>
              <a:xfrm>
                <a:off x="3506820" y="4360828"/>
                <a:ext cx="6750994" cy="553998"/>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43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3" grpId="0"/>
      <p:bldP spid="10" grpId="0"/>
      <p:bldP spid="12" grpId="0"/>
      <p:bldP spid="14" grpId="0" animBg="1"/>
      <p:bldP spid="16"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4">
            <a:extLst>
              <a:ext uri="{FF2B5EF4-FFF2-40B4-BE49-F238E27FC236}">
                <a16:creationId xmlns:a16="http://schemas.microsoft.com/office/drawing/2014/main" id="{58E6D429-DC53-47C4-8036-1E9D12B8E28B}"/>
              </a:ext>
            </a:extLst>
          </p:cNvPr>
          <p:cNvSpPr/>
          <p:nvPr/>
        </p:nvSpPr>
        <p:spPr>
          <a:xfrm>
            <a:off x="3225504" y="221882"/>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12542" y="1177999"/>
            <a:ext cx="11647067" cy="5612883"/>
          </a:xfrm>
          <a:prstGeom prst="rect">
            <a:avLst/>
          </a:prstGeom>
          <a:noFill/>
        </p:spPr>
        <p:txBody>
          <a:bodyPr wrap="square">
            <a:spAutoFit/>
          </a:bodyPr>
          <a:lstStyle/>
          <a:p>
            <a:pPr indent="342265" algn="just">
              <a:lnSpc>
                <a:spcPct val="115000"/>
              </a:lnSpc>
              <a:spcBef>
                <a:spcPts val="600"/>
              </a:spcBef>
              <a:spcAft>
                <a:spcPts val="600"/>
              </a:spcAft>
            </a:pPr>
            <a:r>
              <a:rPr lang="en-US" sz="3500">
                <a:effectLst/>
                <a:latin typeface="Arial" panose="020B0604020202020204" pitchFamily="34" charset="0"/>
                <a:ea typeface="Calibri" panose="020F0502020204030204" pitchFamily="34" charset="0"/>
              </a:rPr>
              <a:t>- Ghi nhớ định nghĩa hàm số và cách tìm giá trị của hàm số, vận dụng bài toán tính giá trị của hàm số để giải quyết các bài toán liên hệ thực tế. </a:t>
            </a:r>
            <a:endParaRPr lang="vi-VN" sz="3500">
              <a:effectLst/>
              <a:latin typeface="Times New Roman" panose="02020603050405020304" pitchFamily="18" charset="0"/>
              <a:ea typeface="Calibri" panose="020F0502020204030204" pitchFamily="34" charset="0"/>
            </a:endParaRPr>
          </a:p>
          <a:p>
            <a:pPr indent="342265" algn="just">
              <a:lnSpc>
                <a:spcPct val="115000"/>
              </a:lnSpc>
              <a:spcBef>
                <a:spcPts val="600"/>
              </a:spcBef>
              <a:spcAft>
                <a:spcPts val="600"/>
              </a:spcAft>
            </a:pPr>
            <a:r>
              <a:rPr lang="en-US" sz="3500">
                <a:effectLst/>
                <a:latin typeface="Arial" panose="020B0604020202020204" pitchFamily="34" charset="0"/>
                <a:ea typeface="Calibri" panose="020F0502020204030204" pitchFamily="34" charset="0"/>
              </a:rPr>
              <a:t>- Xem lại các bài tập đã làm trong tiết học.</a:t>
            </a:r>
            <a:endParaRPr lang="vi-VN" sz="3500">
              <a:effectLst/>
              <a:latin typeface="Times New Roman" panose="02020603050405020304" pitchFamily="18" charset="0"/>
              <a:ea typeface="Calibri" panose="020F0502020204030204" pitchFamily="34" charset="0"/>
            </a:endParaRPr>
          </a:p>
          <a:p>
            <a:pPr indent="342265" algn="just">
              <a:lnSpc>
                <a:spcPct val="115000"/>
              </a:lnSpc>
              <a:spcBef>
                <a:spcPts val="600"/>
              </a:spcBef>
              <a:spcAft>
                <a:spcPts val="600"/>
              </a:spcAft>
            </a:pPr>
            <a:r>
              <a:rPr lang="en-US" sz="3500">
                <a:effectLst/>
                <a:latin typeface="Arial" panose="020B0604020202020204" pitchFamily="34" charset="0"/>
                <a:ea typeface="Calibri" panose="020F0502020204030204" pitchFamily="34" charset="0"/>
              </a:rPr>
              <a:t>- Đọc mục có thể em chưa biết. </a:t>
            </a:r>
            <a:endParaRPr lang="vi-VN" sz="3500">
              <a:effectLst/>
              <a:latin typeface="Times New Roman" panose="02020603050405020304" pitchFamily="18" charset="0"/>
              <a:ea typeface="Calibri" panose="020F0502020204030204" pitchFamily="34" charset="0"/>
            </a:endParaRPr>
          </a:p>
          <a:p>
            <a:pPr indent="342265" algn="just">
              <a:lnSpc>
                <a:spcPct val="115000"/>
              </a:lnSpc>
              <a:spcBef>
                <a:spcPts val="600"/>
              </a:spcBef>
              <a:spcAft>
                <a:spcPts val="600"/>
              </a:spcAft>
            </a:pPr>
            <a:r>
              <a:rPr lang="en-US" sz="3500">
                <a:effectLst/>
                <a:latin typeface="Arial" panose="020B0604020202020204" pitchFamily="34" charset="0"/>
                <a:ea typeface="Calibri" panose="020F0502020204030204" pitchFamily="34" charset="0"/>
              </a:rPr>
              <a:t>- Nghiên cứu bài: </a:t>
            </a:r>
            <a:r>
              <a:rPr lang="en-US" sz="3500" b="1">
                <a:effectLst/>
                <a:latin typeface="Arial" panose="020B0604020202020204" pitchFamily="34" charset="0"/>
                <a:ea typeface="Calibri" panose="020F0502020204030204" pitchFamily="34" charset="0"/>
              </a:rPr>
              <a:t>Mặt phẳng tọa độ. Đồ thị của hàm số.</a:t>
            </a:r>
            <a:endParaRPr lang="vi-VN" sz="3500">
              <a:effectLst/>
              <a:latin typeface="Times New Roman" panose="02020603050405020304" pitchFamily="18" charset="0"/>
              <a:ea typeface="Calibri" panose="020F0502020204030204" pitchFamily="34" charset="0"/>
            </a:endParaRPr>
          </a:p>
          <a:p>
            <a:pPr indent="342265" algn="just">
              <a:lnSpc>
                <a:spcPct val="115000"/>
              </a:lnSpc>
              <a:spcBef>
                <a:spcPts val="600"/>
              </a:spcBef>
              <a:spcAft>
                <a:spcPts val="600"/>
              </a:spcAft>
            </a:pPr>
            <a:r>
              <a:rPr lang="en-US" sz="3500">
                <a:effectLst/>
                <a:latin typeface="Arial" panose="020B0604020202020204" pitchFamily="34" charset="0"/>
                <a:ea typeface="Calibri" panose="020F0502020204030204" pitchFamily="34" charset="0"/>
              </a:rPr>
              <a:t>- Làm bài tập: 6, 7, 8 SBT trang 52.</a:t>
            </a:r>
            <a:endParaRPr lang="vi-VN" sz="35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819" y="1042183"/>
            <a:ext cx="609600" cy="609600"/>
          </a:xfrm>
          <a:prstGeom prst="rect">
            <a:avLst/>
          </a:prstGeom>
        </p:spPr>
      </p:pic>
    </p:spTree>
    <p:extLst>
      <p:ext uri="{BB962C8B-B14F-4D97-AF65-F5344CB8AC3E}">
        <p14:creationId xmlns:p14="http://schemas.microsoft.com/office/powerpoint/2010/main" val="3822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333830" y="852333"/>
            <a:ext cx="11524343" cy="5579731"/>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0" name="TextBox 9">
            <a:extLst>
              <a:ext uri="{FF2B5EF4-FFF2-40B4-BE49-F238E27FC236}">
                <a16:creationId xmlns:a16="http://schemas.microsoft.com/office/drawing/2014/main" id="{183349AF-27E3-413E-AAFB-29A15560DD01}"/>
              </a:ext>
            </a:extLst>
          </p:cNvPr>
          <p:cNvSpPr txBox="1"/>
          <p:nvPr/>
        </p:nvSpPr>
        <p:spPr>
          <a:xfrm>
            <a:off x="1650867" y="1023783"/>
            <a:ext cx="8435259" cy="5632311"/>
          </a:xfrm>
          <a:prstGeom prst="rect">
            <a:avLst/>
          </a:prstGeom>
          <a:noFill/>
        </p:spPr>
        <p:txBody>
          <a:bodyPr wrap="square" rtlCol="0">
            <a:spAutoFit/>
          </a:bodyPr>
          <a:lstStyle/>
          <a:p>
            <a:pPr algn="just" defTabSz="914377"/>
            <a:r>
              <a:rPr lang="fr-FR" sz="3600" dirty="0" err="1">
                <a:solidFill>
                  <a:prstClr val="white"/>
                </a:solidFill>
                <a:latin typeface="Arial" panose="020B0604020202020204" pitchFamily="34" charset="0"/>
                <a:cs typeface="Arial" panose="020B0604020202020204" pitchFamily="34" charset="0"/>
              </a:rPr>
              <a:t>Có</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tất</a:t>
            </a:r>
            <a:r>
              <a:rPr lang="fr-FR" sz="3600" dirty="0">
                <a:solidFill>
                  <a:prstClr val="white"/>
                </a:solidFill>
                <a:latin typeface="Arial" panose="020B0604020202020204" pitchFamily="34" charset="0"/>
                <a:cs typeface="Arial" panose="020B0604020202020204" pitchFamily="34" charset="0"/>
              </a:rPr>
              <a:t> </a:t>
            </a:r>
            <a:r>
              <a:rPr lang="fr-FR" sz="3600" err="1">
                <a:solidFill>
                  <a:prstClr val="white"/>
                </a:solidFill>
                <a:latin typeface="Arial" panose="020B0604020202020204" pitchFamily="34" charset="0"/>
                <a:cs typeface="Arial" panose="020B0604020202020204" pitchFamily="34" charset="0"/>
              </a:rPr>
              <a:t>cả</a:t>
            </a:r>
            <a:r>
              <a:rPr lang="fr-FR" sz="3600">
                <a:solidFill>
                  <a:prstClr val="white"/>
                </a:solidFill>
                <a:latin typeface="Arial" panose="020B0604020202020204" pitchFamily="34" charset="0"/>
                <a:cs typeface="Arial" panose="020B0604020202020204" pitchFamily="34" charset="0"/>
              </a:rPr>
              <a:t> 6 </a:t>
            </a:r>
            <a:r>
              <a:rPr lang="fr-FR" sz="3600" dirty="0" err="1">
                <a:solidFill>
                  <a:prstClr val="white"/>
                </a:solidFill>
                <a:latin typeface="Arial" panose="020B0604020202020204" pitchFamily="34" charset="0"/>
                <a:cs typeface="Arial" panose="020B0604020202020204" pitchFamily="34" charset="0"/>
              </a:rPr>
              <a:t>câu</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hỏi</a:t>
            </a:r>
            <a:r>
              <a:rPr lang="fr-FR" sz="3600" dirty="0">
                <a:solidFill>
                  <a:prstClr val="white"/>
                </a:solidFill>
                <a:latin typeface="Arial" panose="020B0604020202020204" pitchFamily="34" charset="0"/>
                <a:cs typeface="Arial" panose="020B0604020202020204" pitchFamily="34" charset="0"/>
              </a:rPr>
              <a:t>.</a:t>
            </a:r>
          </a:p>
          <a:p>
            <a:pPr algn="just" defTabSz="914377"/>
            <a:r>
              <a:rPr lang="fr-FR" sz="3600" dirty="0" err="1">
                <a:solidFill>
                  <a:prstClr val="white"/>
                </a:solidFill>
                <a:latin typeface="Arial" panose="020B0604020202020204" pitchFamily="34" charset="0"/>
                <a:cs typeface="Arial" panose="020B0604020202020204" pitchFamily="34" charset="0"/>
              </a:rPr>
              <a:t>Mỗi</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sẽ</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rung</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chuông</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dành</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quyền</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trả</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lời</a:t>
            </a:r>
            <a:r>
              <a:rPr lang="fr-FR" sz="3600" dirty="0">
                <a:solidFill>
                  <a:prstClr val="white"/>
                </a:solidFill>
                <a:latin typeface="Arial" panose="020B0604020202020204" pitchFamily="34" charset="0"/>
                <a:cs typeface="Arial" panose="020B0604020202020204" pitchFamily="34" charset="0"/>
              </a:rPr>
              <a:t>.</a:t>
            </a:r>
          </a:p>
          <a:p>
            <a:pPr algn="just" defTabSz="914377"/>
            <a:r>
              <a:rPr lang="fr-FR" sz="3600" dirty="0" err="1">
                <a:solidFill>
                  <a:prstClr val="white"/>
                </a:solidFill>
                <a:latin typeface="Arial" panose="020B0604020202020204" pitchFamily="34" charset="0"/>
                <a:cs typeface="Arial" panose="020B0604020202020204" pitchFamily="34" charset="0"/>
              </a:rPr>
              <a:t>Nếu</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trả</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lời</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sai</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các</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khác</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được</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dành</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quyền</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trả</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lời</a:t>
            </a:r>
            <a:r>
              <a:rPr lang="fr-FR" sz="3600" dirty="0">
                <a:solidFill>
                  <a:prstClr val="white"/>
                </a:solidFill>
                <a:latin typeface="Arial" panose="020B0604020202020204" pitchFamily="34" charset="0"/>
                <a:cs typeface="Arial" panose="020B0604020202020204" pitchFamily="34" charset="0"/>
              </a:rPr>
              <a:t>.</a:t>
            </a:r>
          </a:p>
          <a:p>
            <a:pPr algn="just" defTabSz="914377"/>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nào</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đạt</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điểm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cao</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nhất</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đó</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được</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rung</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chuông</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vàng</a:t>
            </a:r>
            <a:r>
              <a:rPr lang="fr-FR" sz="3600" dirty="0">
                <a:solidFill>
                  <a:prstClr val="white"/>
                </a:solidFill>
                <a:latin typeface="Arial" panose="020B0604020202020204" pitchFamily="34" charset="0"/>
                <a:cs typeface="Arial" panose="020B0604020202020204" pitchFamily="34" charset="0"/>
              </a:rPr>
              <a:t>. </a:t>
            </a:r>
          </a:p>
          <a:p>
            <a:pPr algn="just" defTabSz="914377"/>
            <a:r>
              <a:rPr lang="fr-FR" sz="3600" dirty="0" err="1">
                <a:solidFill>
                  <a:prstClr val="white"/>
                </a:solidFill>
                <a:latin typeface="Arial" panose="020B0604020202020204" pitchFamily="34" charset="0"/>
                <a:cs typeface="Arial" panose="020B0604020202020204" pitchFamily="34" charset="0"/>
              </a:rPr>
              <a:t>Mỗi</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bạn</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trong</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nhóm</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sẽ</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được</a:t>
            </a:r>
            <a:r>
              <a:rPr lang="fr-FR" sz="3600" dirty="0">
                <a:solidFill>
                  <a:prstClr val="white"/>
                </a:solidFill>
                <a:latin typeface="Arial" panose="020B0604020202020204" pitchFamily="34" charset="0"/>
                <a:cs typeface="Arial" panose="020B0604020202020204" pitchFamily="34" charset="0"/>
              </a:rPr>
              <a:t> </a:t>
            </a:r>
            <a:r>
              <a:rPr lang="fr-FR" sz="3600" dirty="0" err="1">
                <a:solidFill>
                  <a:prstClr val="white"/>
                </a:solidFill>
                <a:latin typeface="Arial" panose="020B0604020202020204" pitchFamily="34" charset="0"/>
                <a:cs typeface="Arial" panose="020B0604020202020204" pitchFamily="34" charset="0"/>
              </a:rPr>
              <a:t>thưởng</a:t>
            </a:r>
            <a:r>
              <a:rPr lang="fr-FR" sz="3600" dirty="0">
                <a:solidFill>
                  <a:prstClr val="white"/>
                </a:solidFill>
                <a:latin typeface="Arial" panose="020B0604020202020204" pitchFamily="34" charset="0"/>
                <a:cs typeface="Arial" panose="020B0604020202020204" pitchFamily="34" charset="0"/>
              </a:rPr>
              <a:t> </a:t>
            </a:r>
          </a:p>
          <a:p>
            <a:pPr algn="just" defTabSz="914377"/>
            <a:r>
              <a:rPr lang="fr-FR" sz="3600" dirty="0">
                <a:solidFill>
                  <a:prstClr val="white"/>
                </a:solidFill>
                <a:latin typeface="Arial" panose="020B0604020202020204" pitchFamily="34" charset="0"/>
                <a:cs typeface="Arial" panose="020B0604020202020204" pitchFamily="34" charset="0"/>
              </a:rPr>
              <a:t>10 </a:t>
            </a:r>
            <a:r>
              <a:rPr lang="fr-FR" sz="3600" err="1">
                <a:solidFill>
                  <a:prstClr val="white"/>
                </a:solidFill>
                <a:latin typeface="Arial" panose="020B0604020202020204" pitchFamily="34" charset="0"/>
                <a:cs typeface="Arial" panose="020B0604020202020204" pitchFamily="34" charset="0"/>
              </a:rPr>
              <a:t>điểm</a:t>
            </a:r>
            <a:r>
              <a:rPr lang="fr-FR" sz="3600">
                <a:solidFill>
                  <a:prstClr val="white"/>
                </a:solidFill>
                <a:latin typeface="Arial" panose="020B0604020202020204" pitchFamily="34" charset="0"/>
                <a:cs typeface="Arial" panose="020B0604020202020204" pitchFamily="34" charset="0"/>
              </a:rPr>
              <a:t>.</a:t>
            </a:r>
          </a:p>
          <a:p>
            <a:pPr algn="just" defTabSz="914377"/>
            <a:endParaRPr lang="fr-FR" sz="3600" dirty="0">
              <a:solidFill>
                <a:prstClr val="whit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C57131F-C79D-4825-BD7B-1FBE387F303C}"/>
              </a:ext>
            </a:extLst>
          </p:cNvPr>
          <p:cNvSpPr txBox="1"/>
          <p:nvPr/>
        </p:nvSpPr>
        <p:spPr>
          <a:xfrm>
            <a:off x="3068245" y="233724"/>
            <a:ext cx="6407395" cy="769441"/>
          </a:xfrm>
          <a:prstGeom prst="rect">
            <a:avLst/>
          </a:prstGeom>
          <a:noFill/>
        </p:spPr>
        <p:txBody>
          <a:bodyPr wrap="none" rtlCol="0">
            <a:spAutoFit/>
            <a:scene3d>
              <a:camera prst="orthographicFront"/>
              <a:lightRig rig="threePt" dir="t"/>
            </a:scene3d>
            <a:sp3d extrusionH="57150">
              <a:bevelT w="38100" h="38100" prst="angle"/>
            </a:sp3d>
          </a:bodyPr>
          <a:lstStyle/>
          <a:p>
            <a:pPr defTabSz="914377"/>
            <a:r>
              <a:rPr lang="fr-FR" sz="4400" b="1" dirty="0">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2302" y="-123663"/>
            <a:ext cx="2721429" cy="2721429"/>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3" y="852332"/>
            <a:ext cx="609600" cy="609600"/>
          </a:xfrm>
          <a:prstGeom prst="rect">
            <a:avLst/>
          </a:prstGeom>
        </p:spPr>
      </p:pic>
      <p:sp>
        <p:nvSpPr>
          <p:cNvPr id="5" name="TextBox 4">
            <a:extLst>
              <a:ext uri="{FF2B5EF4-FFF2-40B4-BE49-F238E27FC236}">
                <a16:creationId xmlns:a16="http://schemas.microsoft.com/office/drawing/2014/main" id="{9BC1B409-B5FF-4EAD-8BFA-31851535B0B9}"/>
              </a:ext>
            </a:extLst>
          </p:cNvPr>
          <p:cNvSpPr txBox="1"/>
          <p:nvPr/>
        </p:nvSpPr>
        <p:spPr>
          <a:xfrm>
            <a:off x="7260010" y="6299206"/>
            <a:ext cx="3670300" cy="369332"/>
          </a:xfrm>
          <a:prstGeom prst="rect">
            <a:avLst/>
          </a:prstGeom>
          <a:noFill/>
        </p:spPr>
        <p:txBody>
          <a:bodyPr wrap="square" rtlCol="0">
            <a:spAutoFit/>
          </a:bodyPr>
          <a:lstStyle/>
          <a:p>
            <a:pPr algn="r" defTabSz="914377"/>
            <a:r>
              <a:rPr lang="fr-FR" b="1">
                <a:solidFill>
                  <a:prstClr val="white"/>
                </a:solidFill>
                <a:latin typeface="Montserrat" panose="00000500000000000000" pitchFamily="2" charset="0"/>
              </a:rPr>
              <a:t>nguyenngocduong.vn</a:t>
            </a:r>
          </a:p>
        </p:txBody>
      </p:sp>
    </p:spTree>
    <p:extLst>
      <p:ext uri="{BB962C8B-B14F-4D97-AF65-F5344CB8AC3E}">
        <p14:creationId xmlns:p14="http://schemas.microsoft.com/office/powerpoint/2010/main" val="182080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11EBF1D-7509-421B-8053-0B946E9742BF}"/>
                  </a:ext>
                </a:extLst>
              </p:cNvPr>
              <p:cNvSpPr txBox="1"/>
              <p:nvPr/>
            </p:nvSpPr>
            <p:spPr>
              <a:xfrm>
                <a:off x="203200" y="-43479"/>
                <a:ext cx="9455555" cy="2748253"/>
              </a:xfrm>
              <a:prstGeom prst="rect">
                <a:avLst/>
              </a:prstGeom>
              <a:noFill/>
            </p:spPr>
            <p:txBody>
              <a:bodyPr wrap="square">
                <a:spAutoFit/>
              </a:bodyPr>
              <a:lstStyle/>
              <a:p>
                <a:pPr>
                  <a:lnSpc>
                    <a:spcPct val="150000"/>
                  </a:lnSpc>
                  <a:spcAft>
                    <a:spcPts val="800"/>
                  </a:spcAft>
                  <a:tabLst>
                    <a:tab pos="4410075" algn="l"/>
                  </a:tabLst>
                </a:pPr>
                <a:r>
                  <a:rPr lang="nl-NL" sz="4000" b="1" kern="100">
                    <a:solidFill>
                      <a:schemeClr val="tx1"/>
                    </a:solidFill>
                    <a:latin typeface="Arial" panose="020B0604020202020204" pitchFamily="34" charset="0"/>
                    <a:ea typeface="Times New Roman" panose="02020603050405020304" pitchFamily="18" charset="0"/>
                    <a:cs typeface="Arial" panose="020B0604020202020204" pitchFamily="34" charset="0"/>
                  </a:rPr>
                  <a:t>Bài 1. Công thức nào không là hàm số  của đại lượng </a:t>
                </a:r>
                <a14:m>
                  <m:oMath xmlns:m="http://schemas.openxmlformats.org/officeDocument/2006/math">
                    <m:r>
                      <m:rPr>
                        <m:nor/>
                      </m:rPr>
                      <a:rPr lang="en-US" sz="4000" b="1" kern="100">
                        <a:solidFill>
                          <a:schemeClr val="tx1"/>
                        </a:solidFill>
                        <a:latin typeface="Arial" panose="020B0604020202020204" pitchFamily="34" charset="0"/>
                        <a:ea typeface="Calibri" panose="020F0502020204030204" pitchFamily="34" charset="0"/>
                        <a:cs typeface="Arial" panose="020B0604020202020204" pitchFamily="34" charset="0"/>
                      </a:rPr>
                      <m:t>y</m:t>
                    </m:r>
                  </m:oMath>
                </a14:m>
                <a:r>
                  <a:rPr lang="nl-NL" sz="4000" b="1" kern="100">
                    <a:solidFill>
                      <a:schemeClr val="tx1"/>
                    </a:solidFill>
                    <a:latin typeface="Arial" panose="020B0604020202020204" pitchFamily="34" charset="0"/>
                    <a:ea typeface="Times New Roman" panose="02020603050405020304" pitchFamily="18" charset="0"/>
                    <a:cs typeface="Arial" panose="020B0604020202020204" pitchFamily="34" charset="0"/>
                  </a:rPr>
                  <a:t> đối với đại lượng </a:t>
                </a:r>
                <a14:m>
                  <m:oMath xmlns:m="http://schemas.openxmlformats.org/officeDocument/2006/math">
                    <m:r>
                      <m:rPr>
                        <m:nor/>
                      </m:rPr>
                      <a:rPr lang="en-US" sz="4000" b="1" kern="100">
                        <a:solidFill>
                          <a:schemeClr val="tx1"/>
                        </a:solidFill>
                        <a:latin typeface="Arial" panose="020B0604020202020204" pitchFamily="34" charset="0"/>
                        <a:ea typeface="Calibri" panose="020F0502020204030204" pitchFamily="34" charset="0"/>
                        <a:cs typeface="Arial" panose="020B0604020202020204" pitchFamily="34" charset="0"/>
                      </a:rPr>
                      <m:t>x</m:t>
                    </m:r>
                  </m:oMath>
                </a14:m>
                <a:r>
                  <a:rPr lang="nl-NL" sz="4000" b="1" kern="100">
                    <a:solidFill>
                      <a:schemeClr val="tx1"/>
                    </a:solidFill>
                    <a:latin typeface="Arial" panose="020B0604020202020204" pitchFamily="34" charset="0"/>
                    <a:ea typeface="Times New Roman" panose="02020603050405020304" pitchFamily="18" charset="0"/>
                    <a:cs typeface="Arial" panose="020B0604020202020204" pitchFamily="34" charset="0"/>
                  </a:rPr>
                  <a:t>? Vì sao?</a:t>
                </a:r>
                <a:endParaRPr lang="en-US" sz="3600" b="1" kern="10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611EBF1D-7509-421B-8053-0B946E9742BF}"/>
                  </a:ext>
                </a:extLst>
              </p:cNvPr>
              <p:cNvSpPr txBox="1">
                <a:spLocks noRot="1" noChangeAspect="1" noMove="1" noResize="1" noEditPoints="1" noAdjustHandles="1" noChangeArrowheads="1" noChangeShapeType="1" noTextEdit="1"/>
              </p:cNvSpPr>
              <p:nvPr/>
            </p:nvSpPr>
            <p:spPr>
              <a:xfrm>
                <a:off x="203200" y="-43479"/>
                <a:ext cx="9455555" cy="2748253"/>
              </a:xfrm>
              <a:prstGeom prst="rect">
                <a:avLst/>
              </a:prstGeom>
              <a:blipFill>
                <a:blip r:embed="rId6"/>
                <a:stretch>
                  <a:fillRect l="-2257" r="-5093" b="-8647"/>
                </a:stretch>
              </a:blipFill>
            </p:spPr>
            <p:txBody>
              <a:bodyPr/>
              <a:lstStyle/>
              <a:p>
                <a:r>
                  <a:rPr lang="en-US">
                    <a:noFill/>
                  </a:rPr>
                  <a:t> </a:t>
                </a:r>
              </a:p>
            </p:txBody>
          </p:sp>
        </mc:Fallback>
      </mc:AlternateContent>
      <p:pic>
        <p:nvPicPr>
          <p:cNvPr id="12" name="đ">
            <a:extLst>
              <a:ext uri="{FF2B5EF4-FFF2-40B4-BE49-F238E27FC236}">
                <a16:creationId xmlns:a16="http://schemas.microsoft.com/office/drawing/2014/main" id="{10464CC2-43F4-48F5-A363-9E751C583E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1381" y="4433253"/>
            <a:ext cx="2710619" cy="2395985"/>
          </a:xfrm>
          <a:prstGeom prst="rect">
            <a:avLst/>
          </a:prstGeom>
        </p:spPr>
      </p:pic>
      <p:pic>
        <p:nvPicPr>
          <p:cNvPr id="16" name="Đồng hồ đếm ngược 20 giây">
            <a:hlinkClick r:id="" action="ppaction://media"/>
            <a:extLst>
              <a:ext uri="{FF2B5EF4-FFF2-40B4-BE49-F238E27FC236}">
                <a16:creationId xmlns:a16="http://schemas.microsoft.com/office/drawing/2014/main" id="{BD26056E-3B48-479F-9473-F3BE25E3842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80999" y="2"/>
            <a:ext cx="2411003" cy="1695879"/>
          </a:xfrm>
          <a:prstGeom prst="rect">
            <a:avLst/>
          </a:prstGeom>
        </p:spPr>
      </p:pic>
      <p:grpSp>
        <p:nvGrpSpPr>
          <p:cNvPr id="19" name="A">
            <a:extLst>
              <a:ext uri="{FF2B5EF4-FFF2-40B4-BE49-F238E27FC236}">
                <a16:creationId xmlns:a16="http://schemas.microsoft.com/office/drawing/2014/main" id="{54053EC0-2189-31FB-5821-33F9464FC4AF}"/>
              </a:ext>
            </a:extLst>
          </p:cNvPr>
          <p:cNvGrpSpPr/>
          <p:nvPr/>
        </p:nvGrpSpPr>
        <p:grpSpPr>
          <a:xfrm>
            <a:off x="936606" y="2839510"/>
            <a:ext cx="3786274" cy="1635982"/>
            <a:chOff x="419845" y="1610484"/>
            <a:chExt cx="2970956" cy="1635981"/>
          </a:xfrm>
        </p:grpSpPr>
        <p:sp>
          <p:nvSpPr>
            <p:cNvPr id="11" name="Arrow: Pentagon 10">
              <a:extLst>
                <a:ext uri="{FF2B5EF4-FFF2-40B4-BE49-F238E27FC236}">
                  <a16:creationId xmlns:a16="http://schemas.microsoft.com/office/drawing/2014/main" id="{FFE4ACDD-B2C1-A6E9-343D-EC3BDFA8B3D0}"/>
                </a:ext>
              </a:extLst>
            </p:cNvPr>
            <p:cNvSpPr/>
            <p:nvPr/>
          </p:nvSpPr>
          <p:spPr>
            <a:xfrm>
              <a:off x="419845" y="1610484"/>
              <a:ext cx="2970956" cy="149066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Object 3">
                  <a:extLst>
                    <a:ext uri="{FF2B5EF4-FFF2-40B4-BE49-F238E27FC236}">
                      <a16:creationId xmlns:a16="http://schemas.microsoft.com/office/drawing/2014/main" id="{BBA94442-F42C-FC8E-F826-F727D7CC3205}"/>
                    </a:ext>
                  </a:extLst>
                </p:cNvPr>
                <p:cNvSpPr txBox="1"/>
                <p:nvPr/>
              </p:nvSpPr>
              <p:spPr>
                <a:xfrm>
                  <a:off x="570563" y="2025051"/>
                  <a:ext cx="2236700" cy="1221414"/>
                </a:xfrm>
                <a:prstGeom prst="rect">
                  <a:avLst/>
                </a:prstGeom>
              </p:spPr>
              <p:txBody>
                <a:bodyPr>
                  <a:noAutofit/>
                </a:bodyPr>
                <a:lstStyle/>
                <a:p>
                  <a:r>
                    <a:rPr lang="en-US" sz="4000" b="1" kern="1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y</m:t>
                      </m:r>
                      <m:r>
                        <m:rPr>
                          <m:nor/>
                        </m:rPr>
                        <a:rPr lang="en-US" sz="4000" b="1" i="0" kern="100" smtClean="0">
                          <a:latin typeface="Arial" panose="020B0604020202020204" pitchFamily="34" charset="0"/>
                          <a:ea typeface="Calibri" panose="020F0502020204030204" pitchFamily="34" charset="0"/>
                          <a:cs typeface="Arial" panose="020B0604020202020204" pitchFamily="34" charset="0"/>
                        </a:rPr>
                        <m:t> </m:t>
                      </m:r>
                      <m:r>
                        <m:rPr>
                          <m:nor/>
                        </m:rPr>
                        <a:rPr lang="en-US" sz="4000" b="1" kern="100">
                          <a:latin typeface="Arial" panose="020B0604020202020204" pitchFamily="34" charset="0"/>
                          <a:ea typeface="Calibri" panose="020F0502020204030204" pitchFamily="34" charset="0"/>
                          <a:cs typeface="Arial" panose="020B0604020202020204" pitchFamily="34" charset="0"/>
                        </a:rPr>
                        <m:t>=</m:t>
                      </m:r>
                      <m:r>
                        <m:rPr>
                          <m:nor/>
                        </m:rPr>
                        <a:rPr lang="en-US" sz="4000" b="1" i="0" kern="100" smtClean="0">
                          <a:latin typeface="Arial" panose="020B0604020202020204" pitchFamily="34" charset="0"/>
                          <a:ea typeface="Calibri" panose="020F0502020204030204" pitchFamily="34" charset="0"/>
                          <a:cs typeface="Arial" panose="020B0604020202020204" pitchFamily="34" charset="0"/>
                        </a:rPr>
                        <m:t> </m:t>
                      </m:r>
                      <m:r>
                        <m:rPr>
                          <m:nor/>
                        </m:rPr>
                        <a:rPr lang="en-US" sz="4000" b="1" kern="100">
                          <a:latin typeface="Arial" panose="020B0604020202020204" pitchFamily="34" charset="0"/>
                          <a:ea typeface="Calibri" panose="020F0502020204030204" pitchFamily="34" charset="0"/>
                          <a:cs typeface="Arial" panose="020B0604020202020204" pitchFamily="34" charset="0"/>
                        </a:rPr>
                        <m:t>x</m:t>
                      </m:r>
                    </m:oMath>
                  </a14:m>
                  <a:endParaRPr lang="en-US" sz="4000" b="1">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4" name="Object 3">
                  <a:extLst>
                    <a:ext uri="{FF2B5EF4-FFF2-40B4-BE49-F238E27FC236}">
                      <a16:creationId xmlns:a16="http://schemas.microsoft.com/office/drawing/2014/main" id="{BBA94442-F42C-FC8E-F826-F727D7CC3205}"/>
                    </a:ext>
                  </a:extLst>
                </p:cNvPr>
                <p:cNvSpPr txBox="1">
                  <a:spLocks noRot="1" noChangeAspect="1" noMove="1" noResize="1" noEditPoints="1" noAdjustHandles="1" noChangeArrowheads="1" noChangeShapeType="1" noTextEdit="1"/>
                </p:cNvSpPr>
                <p:nvPr/>
              </p:nvSpPr>
              <p:spPr>
                <a:xfrm>
                  <a:off x="570563" y="2025051"/>
                  <a:ext cx="2236700" cy="1221414"/>
                </a:xfrm>
                <a:prstGeom prst="rect">
                  <a:avLst/>
                </a:prstGeom>
                <a:blipFill>
                  <a:blip r:embed="rId9"/>
                  <a:stretch>
                    <a:fillRect l="-7479" t="-9000"/>
                  </a:stretch>
                </a:blipFill>
              </p:spPr>
              <p:txBody>
                <a:bodyPr/>
                <a:lstStyle/>
                <a:p>
                  <a:r>
                    <a:rPr lang="en-US">
                      <a:noFill/>
                    </a:rPr>
                    <a:t> </a:t>
                  </a:r>
                </a:p>
              </p:txBody>
            </p:sp>
          </mc:Fallback>
        </mc:AlternateContent>
      </p:grpSp>
      <p:grpSp>
        <p:nvGrpSpPr>
          <p:cNvPr id="21" name="C">
            <a:extLst>
              <a:ext uri="{FF2B5EF4-FFF2-40B4-BE49-F238E27FC236}">
                <a16:creationId xmlns:a16="http://schemas.microsoft.com/office/drawing/2014/main" id="{37339C40-8BBD-C17E-072E-DF1E461ECBF5}"/>
              </a:ext>
            </a:extLst>
          </p:cNvPr>
          <p:cNvGrpSpPr/>
          <p:nvPr/>
        </p:nvGrpSpPr>
        <p:grpSpPr>
          <a:xfrm>
            <a:off x="960009" y="5126664"/>
            <a:ext cx="3786275" cy="1824596"/>
            <a:chOff x="5748964" y="2056756"/>
            <a:chExt cx="2970956" cy="1706894"/>
          </a:xfrm>
        </p:grpSpPr>
        <p:sp>
          <p:nvSpPr>
            <p:cNvPr id="13" name="Arrow: Pentagon 12">
              <a:extLst>
                <a:ext uri="{FF2B5EF4-FFF2-40B4-BE49-F238E27FC236}">
                  <a16:creationId xmlns:a16="http://schemas.microsoft.com/office/drawing/2014/main" id="{22597BA7-36ED-C867-C73B-B61EA7109D98}"/>
                </a:ext>
              </a:extLst>
            </p:cNvPr>
            <p:cNvSpPr/>
            <p:nvPr/>
          </p:nvSpPr>
          <p:spPr>
            <a:xfrm>
              <a:off x="5748964" y="2056756"/>
              <a:ext cx="2970956" cy="149066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759481F9-F8BF-E34B-2334-9A0E834EC8E8}"/>
                    </a:ext>
                  </a:extLst>
                </p:cNvPr>
                <p:cNvSpPr txBox="1"/>
                <p:nvPr/>
              </p:nvSpPr>
              <p:spPr>
                <a:xfrm>
                  <a:off x="5881318" y="2555852"/>
                  <a:ext cx="2482572" cy="1207798"/>
                </a:xfrm>
                <a:prstGeom prst="rect">
                  <a:avLst/>
                </a:prstGeom>
              </p:spPr>
              <p:txBody>
                <a:bodyPr>
                  <a:normAutofit/>
                </a:bodyPr>
                <a:lstStyle/>
                <a:p>
                  <a:r>
                    <a:rPr lang="en-US" sz="4000" b="1" kern="10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y</m:t>
                      </m:r>
                      <m:r>
                        <m:rPr>
                          <m:nor/>
                        </m:rPr>
                        <a:rPr lang="en-US" sz="4000" b="1" kern="100">
                          <a:latin typeface="Arial" panose="020B0604020202020204" pitchFamily="34" charset="0"/>
                          <a:ea typeface="Calibri" panose="020F0502020204030204" pitchFamily="34" charset="0"/>
                          <a:cs typeface="Arial" panose="020B0604020202020204" pitchFamily="34" charset="0"/>
                        </a:rPr>
                        <m:t> = 2</m:t>
                      </m:r>
                      <m:r>
                        <m:rPr>
                          <m:nor/>
                        </m:rPr>
                        <a:rPr lang="en-US" sz="4000" b="1" kern="100">
                          <a:latin typeface="Arial" panose="020B0604020202020204" pitchFamily="34" charset="0"/>
                          <a:ea typeface="Calibri" panose="020F0502020204030204" pitchFamily="34" charset="0"/>
                          <a:cs typeface="Arial" panose="020B0604020202020204" pitchFamily="34" charset="0"/>
                        </a:rPr>
                        <m:t>x</m:t>
                      </m:r>
                      <m:r>
                        <m:rPr>
                          <m:nor/>
                        </m:rPr>
                        <a:rPr lang="en-US" sz="4000" b="1" kern="100">
                          <a:latin typeface="Arial" panose="020B0604020202020204" pitchFamily="34" charset="0"/>
                          <a:ea typeface="Calibri" panose="020F0502020204030204" pitchFamily="34" charset="0"/>
                          <a:cs typeface="Arial" panose="020B0604020202020204" pitchFamily="34" charset="0"/>
                        </a:rPr>
                        <m:t> + 5</m:t>
                      </m:r>
                    </m:oMath>
                  </a14:m>
                  <a:endParaRPr lang="en-US" sz="4000" b="1">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7" name="Object 6">
                  <a:extLst>
                    <a:ext uri="{FF2B5EF4-FFF2-40B4-BE49-F238E27FC236}">
                      <a16:creationId xmlns:a16="http://schemas.microsoft.com/office/drawing/2014/main" id="{759481F9-F8BF-E34B-2334-9A0E834EC8E8}"/>
                    </a:ext>
                  </a:extLst>
                </p:cNvPr>
                <p:cNvSpPr txBox="1">
                  <a:spLocks noRot="1" noChangeAspect="1" noMove="1" noResize="1" noEditPoints="1" noAdjustHandles="1" noChangeArrowheads="1" noChangeShapeType="1" noTextEdit="1"/>
                </p:cNvSpPr>
                <p:nvPr/>
              </p:nvSpPr>
              <p:spPr>
                <a:xfrm>
                  <a:off x="5881318" y="2555852"/>
                  <a:ext cx="2482572" cy="1207798"/>
                </a:xfrm>
                <a:prstGeom prst="rect">
                  <a:avLst/>
                </a:prstGeom>
                <a:blipFill>
                  <a:blip r:embed="rId10"/>
                  <a:stretch>
                    <a:fillRect l="-6744" t="-8531"/>
                  </a:stretch>
                </a:blipFill>
              </p:spPr>
              <p:txBody>
                <a:bodyPr/>
                <a:lstStyle/>
                <a:p>
                  <a:r>
                    <a:rPr lang="en-US">
                      <a:noFill/>
                    </a:rPr>
                    <a:t> </a:t>
                  </a:r>
                </a:p>
              </p:txBody>
            </p:sp>
          </mc:Fallback>
        </mc:AlternateContent>
      </p:grpSp>
      <p:grpSp>
        <p:nvGrpSpPr>
          <p:cNvPr id="22" name="B">
            <a:extLst>
              <a:ext uri="{FF2B5EF4-FFF2-40B4-BE49-F238E27FC236}">
                <a16:creationId xmlns:a16="http://schemas.microsoft.com/office/drawing/2014/main" id="{98364A46-DE81-4417-6C11-D7DBEB3333D5}"/>
              </a:ext>
            </a:extLst>
          </p:cNvPr>
          <p:cNvGrpSpPr/>
          <p:nvPr/>
        </p:nvGrpSpPr>
        <p:grpSpPr>
          <a:xfrm>
            <a:off x="5748963" y="2839510"/>
            <a:ext cx="3909791" cy="1490663"/>
            <a:chOff x="355983" y="4248908"/>
            <a:chExt cx="2970956" cy="1490662"/>
          </a:xfrm>
        </p:grpSpPr>
        <p:sp>
          <p:nvSpPr>
            <p:cNvPr id="17" name="Arrow: Pentagon 16">
              <a:extLst>
                <a:ext uri="{FF2B5EF4-FFF2-40B4-BE49-F238E27FC236}">
                  <a16:creationId xmlns:a16="http://schemas.microsoft.com/office/drawing/2014/main" id="{67D0D4C2-09BF-3C01-8DEC-C1C080D4CD6A}"/>
                </a:ext>
              </a:extLst>
            </p:cNvPr>
            <p:cNvSpPr/>
            <p:nvPr/>
          </p:nvSpPr>
          <p:spPr>
            <a:xfrm>
              <a:off x="355983" y="4248908"/>
              <a:ext cx="2970956" cy="149066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B2DC8147-2745-7C3B-7716-4484A7EEA592}"/>
                    </a:ext>
                  </a:extLst>
                </p:cNvPr>
                <p:cNvSpPr txBox="1"/>
                <p:nvPr/>
              </p:nvSpPr>
              <p:spPr>
                <a:xfrm>
                  <a:off x="519616" y="4391019"/>
                  <a:ext cx="2268658" cy="1147762"/>
                </a:xfrm>
                <a:prstGeom prst="rect">
                  <a:avLst/>
                </a:prstGeom>
              </p:spPr>
              <p:txBody>
                <a:bodyPr>
                  <a:noAutofit/>
                </a:bodyPr>
                <a:lstStyle/>
                <a:p>
                  <a:r>
                    <a:rPr lang="en-US" sz="4000" b="1" kern="1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y</m:t>
                      </m:r>
                      <m:r>
                        <m:rPr>
                          <m:nor/>
                        </m:rPr>
                        <a:rPr lang="en-US" sz="4000" b="1" i="0" kern="100" smtClean="0">
                          <a:latin typeface="Arial" panose="020B0604020202020204" pitchFamily="34" charset="0"/>
                          <a:ea typeface="Calibri" panose="020F0502020204030204" pitchFamily="34" charset="0"/>
                          <a:cs typeface="Arial" panose="020B0604020202020204" pitchFamily="34" charset="0"/>
                        </a:rPr>
                        <m:t> </m:t>
                      </m:r>
                      <m:r>
                        <m:rPr>
                          <m:nor/>
                        </m:rPr>
                        <a:rPr lang="en-US" sz="4000" b="1" kern="100">
                          <a:latin typeface="Arial" panose="020B0604020202020204" pitchFamily="34" charset="0"/>
                          <a:ea typeface="Calibri" panose="020F0502020204030204" pitchFamily="34" charset="0"/>
                          <a:cs typeface="Arial" panose="020B0604020202020204" pitchFamily="34" charset="0"/>
                        </a:rPr>
                        <m:t>=</m:t>
                      </m:r>
                      <m:r>
                        <m:rPr>
                          <m:nor/>
                        </m:rPr>
                        <a:rPr lang="en-US" sz="4000" b="1" i="0" kern="100" smtClean="0">
                          <a:latin typeface="Arial" panose="020B0604020202020204" pitchFamily="34" charset="0"/>
                          <a:ea typeface="Calibri" panose="020F0502020204030204" pitchFamily="34" charset="0"/>
                          <a:cs typeface="Arial" panose="020B0604020202020204" pitchFamily="34" charset="0"/>
                        </a:rPr>
                        <m:t> </m:t>
                      </m:r>
                      <m:f>
                        <m:fPr>
                          <m:ctrlPr>
                            <a:rPr lang="en-US" sz="4000" b="1" i="1" kern="100">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4000" b="1" kern="100">
                              <a:latin typeface="Arial" panose="020B0604020202020204" pitchFamily="34" charset="0"/>
                              <a:ea typeface="Calibri" panose="020F0502020204030204" pitchFamily="34" charset="0"/>
                              <a:cs typeface="Arial" panose="020B0604020202020204" pitchFamily="34" charset="0"/>
                            </a:rPr>
                            <m:t>x</m:t>
                          </m:r>
                        </m:num>
                        <m:den>
                          <m:r>
                            <m:rPr>
                              <m:nor/>
                            </m:rPr>
                            <a:rPr lang="en-US" sz="4000" b="1" kern="100">
                              <a:latin typeface="Arial" panose="020B0604020202020204" pitchFamily="34" charset="0"/>
                              <a:ea typeface="Calibri" panose="020F0502020204030204" pitchFamily="34" charset="0"/>
                              <a:cs typeface="Arial" panose="020B0604020202020204" pitchFamily="34" charset="0"/>
                            </a:rPr>
                            <m:t>3</m:t>
                          </m:r>
                        </m:den>
                      </m:f>
                    </m:oMath>
                  </a14:m>
                  <a:endParaRPr lang="en-US" sz="4000" b="1">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6" name="Object 5">
                  <a:extLst>
                    <a:ext uri="{FF2B5EF4-FFF2-40B4-BE49-F238E27FC236}">
                      <a16:creationId xmlns:a16="http://schemas.microsoft.com/office/drawing/2014/main" id="{B2DC8147-2745-7C3B-7716-4484A7EEA592}"/>
                    </a:ext>
                  </a:extLst>
                </p:cNvPr>
                <p:cNvSpPr txBox="1">
                  <a:spLocks noRot="1" noChangeAspect="1" noMove="1" noResize="1" noEditPoints="1" noAdjustHandles="1" noChangeArrowheads="1" noChangeShapeType="1" noTextEdit="1"/>
                </p:cNvSpPr>
                <p:nvPr/>
              </p:nvSpPr>
              <p:spPr>
                <a:xfrm>
                  <a:off x="519616" y="4391019"/>
                  <a:ext cx="2268658" cy="1147762"/>
                </a:xfrm>
                <a:prstGeom prst="rect">
                  <a:avLst/>
                </a:prstGeom>
                <a:blipFill>
                  <a:blip r:embed="rId11"/>
                  <a:stretch>
                    <a:fillRect l="-7143"/>
                  </a:stretch>
                </a:blipFill>
              </p:spPr>
              <p:txBody>
                <a:bodyPr/>
                <a:lstStyle/>
                <a:p>
                  <a:r>
                    <a:rPr lang="en-US">
                      <a:noFill/>
                    </a:rPr>
                    <a:t> </a:t>
                  </a:r>
                </a:p>
              </p:txBody>
            </p:sp>
          </mc:Fallback>
        </mc:AlternateContent>
      </p:grpSp>
      <p:grpSp>
        <p:nvGrpSpPr>
          <p:cNvPr id="20" name="D">
            <a:extLst>
              <a:ext uri="{FF2B5EF4-FFF2-40B4-BE49-F238E27FC236}">
                <a16:creationId xmlns:a16="http://schemas.microsoft.com/office/drawing/2014/main" id="{7F4A9C26-2E2C-3A85-E9A1-9C9C3C8DE719}"/>
              </a:ext>
            </a:extLst>
          </p:cNvPr>
          <p:cNvGrpSpPr/>
          <p:nvPr/>
        </p:nvGrpSpPr>
        <p:grpSpPr>
          <a:xfrm>
            <a:off x="5748964" y="5126663"/>
            <a:ext cx="4032035" cy="1643209"/>
            <a:chOff x="4102100" y="4441376"/>
            <a:chExt cx="4032034" cy="1956446"/>
          </a:xfrm>
        </p:grpSpPr>
        <p:sp>
          <p:nvSpPr>
            <p:cNvPr id="18" name="Arrow: Pentagon 17">
              <a:extLst>
                <a:ext uri="{FF2B5EF4-FFF2-40B4-BE49-F238E27FC236}">
                  <a16:creationId xmlns:a16="http://schemas.microsoft.com/office/drawing/2014/main" id="{339A4493-A46C-CED2-0004-06051DE01DD0}"/>
                </a:ext>
              </a:extLst>
            </p:cNvPr>
            <p:cNvSpPr/>
            <p:nvPr/>
          </p:nvSpPr>
          <p:spPr>
            <a:xfrm>
              <a:off x="4102100" y="4441376"/>
              <a:ext cx="3732418" cy="1897387"/>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0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Object 7">
                  <a:extLst>
                    <a:ext uri="{FF2B5EF4-FFF2-40B4-BE49-F238E27FC236}">
                      <a16:creationId xmlns:a16="http://schemas.microsoft.com/office/drawing/2014/main" id="{B70B9C9A-25E1-D3E4-8466-8844277759C9}"/>
                    </a:ext>
                  </a:extLst>
                </p:cNvPr>
                <p:cNvSpPr txBox="1"/>
                <p:nvPr/>
              </p:nvSpPr>
              <p:spPr>
                <a:xfrm>
                  <a:off x="4327525" y="4966008"/>
                  <a:ext cx="3806609" cy="1431814"/>
                </a:xfrm>
                <a:prstGeom prst="rect">
                  <a:avLst/>
                </a:prstGeom>
              </p:spPr>
              <p:txBody>
                <a:bodyPr>
                  <a:noAutofit/>
                </a:bodyPr>
                <a:lstStyle/>
                <a:p>
                  <a:r>
                    <a:rPr lang="en-US" sz="4000" b="1" kern="1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nor/>
                        </m:rPr>
                        <a:rPr lang="en-US" sz="4000" b="1" kern="100">
                          <a:latin typeface="Arial" panose="020B0604020202020204" pitchFamily="34" charset="0"/>
                          <a:ea typeface="Calibri" panose="020F0502020204030204" pitchFamily="34" charset="0"/>
                          <a:cs typeface="Arial" panose="020B0604020202020204" pitchFamily="34" charset="0"/>
                        </a:rPr>
                        <m:t>x</m:t>
                      </m:r>
                      <m:r>
                        <m:rPr>
                          <m:nor/>
                        </m:rPr>
                        <a:rPr lang="en-US" sz="4000" b="1" kern="100">
                          <a:latin typeface="Arial" panose="020B0604020202020204" pitchFamily="34" charset="0"/>
                          <a:ea typeface="Calibri" panose="020F0502020204030204" pitchFamily="34" charset="0"/>
                          <a:cs typeface="Arial" panose="020B0604020202020204" pitchFamily="34" charset="0"/>
                        </a:rPr>
                        <m:t> = 2</m:t>
                      </m:r>
                      <m:sSup>
                        <m:sSupPr>
                          <m:ctrlPr>
                            <a:rPr lang="en-US" sz="4000" b="1" i="1" kern="100">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4000" b="1" kern="100">
                              <a:latin typeface="Arial" panose="020B0604020202020204" pitchFamily="34" charset="0"/>
                              <a:ea typeface="Calibri" panose="020F0502020204030204" pitchFamily="34" charset="0"/>
                              <a:cs typeface="Arial" panose="020B0604020202020204" pitchFamily="34" charset="0"/>
                            </a:rPr>
                            <m:t>y</m:t>
                          </m:r>
                        </m:e>
                        <m:sup>
                          <m:r>
                            <m:rPr>
                              <m:nor/>
                            </m:rPr>
                            <a:rPr lang="en-US" sz="4000" b="1" kern="100">
                              <a:latin typeface="Arial" panose="020B0604020202020204" pitchFamily="34" charset="0"/>
                              <a:ea typeface="Calibri" panose="020F0502020204030204" pitchFamily="34" charset="0"/>
                              <a:cs typeface="Arial" panose="020B0604020202020204" pitchFamily="34" charset="0"/>
                            </a:rPr>
                            <m:t>2</m:t>
                          </m:r>
                        </m:sup>
                      </m:sSup>
                    </m:oMath>
                  </a14:m>
                  <a:endParaRPr lang="en-US" sz="4000" b="1">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8" name="Object 7">
                  <a:extLst>
                    <a:ext uri="{FF2B5EF4-FFF2-40B4-BE49-F238E27FC236}">
                      <a16:creationId xmlns:a16="http://schemas.microsoft.com/office/drawing/2014/main" id="{B70B9C9A-25E1-D3E4-8466-8844277759C9}"/>
                    </a:ext>
                  </a:extLst>
                </p:cNvPr>
                <p:cNvSpPr txBox="1">
                  <a:spLocks noRot="1" noChangeAspect="1" noMove="1" noResize="1" noEditPoints="1" noAdjustHandles="1" noChangeArrowheads="1" noChangeShapeType="1" noTextEdit="1"/>
                </p:cNvSpPr>
                <p:nvPr/>
              </p:nvSpPr>
              <p:spPr>
                <a:xfrm>
                  <a:off x="4327525" y="4966008"/>
                  <a:ext cx="3806609" cy="1431814"/>
                </a:xfrm>
                <a:prstGeom prst="rect">
                  <a:avLst/>
                </a:prstGeom>
                <a:blipFill>
                  <a:blip r:embed="rId12"/>
                  <a:stretch>
                    <a:fillRect l="-5609"/>
                  </a:stretch>
                </a:blipFill>
              </p:spPr>
              <p:txBody>
                <a:bodyPr/>
                <a:lstStyle/>
                <a:p>
                  <a:r>
                    <a:rPr lang="en-US">
                      <a:noFill/>
                    </a:rPr>
                    <a:t> </a:t>
                  </a:r>
                </a:p>
              </p:txBody>
            </p:sp>
          </mc:Fallback>
        </mc:AlternateContent>
      </p:grpSp>
      <p:pic>
        <p:nvPicPr>
          <p:cNvPr id="2" name="s">
            <a:extLst>
              <a:ext uri="{FF2B5EF4-FFF2-40B4-BE49-F238E27FC236}">
                <a16:creationId xmlns:a16="http://schemas.microsoft.com/office/drawing/2014/main" id="{32488184-DB6E-AD7A-892D-7E6CB8A6AA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81381" y="2492371"/>
            <a:ext cx="2710619" cy="1994952"/>
          </a:xfrm>
          <a:prstGeom prst="rect">
            <a:avLst/>
          </a:prstGeom>
        </p:spPr>
      </p:pic>
    </p:spTree>
    <p:extLst>
      <p:ext uri="{BB962C8B-B14F-4D97-AF65-F5344CB8AC3E}">
        <p14:creationId xmlns:p14="http://schemas.microsoft.com/office/powerpoint/2010/main" val="207182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375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6"/>
                </p:tgtEl>
              </p:cMediaNode>
            </p:video>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subTnLst>
                                    <p:audio>
                                      <p:cMediaNode vol="100000">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10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applause.wav"/>
                                        </p:tgtEl>
                                      </p:cMediaNode>
                                    </p:audio>
                                  </p:subTnLst>
                                </p:cTn>
                              </p:par>
                              <p:par>
                                <p:cTn id="53" presetID="3" presetClass="exit" presetSubtype="10" fill="hold" nodeType="withEffect">
                                  <p:stCondLst>
                                    <p:cond delay="0"/>
                                  </p:stCondLst>
                                  <p:childTnLst>
                                    <p:animEffect transition="out" filter="blinds(horizontal)">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box(in)">
                                      <p:cBhvr>
                                        <p:cTn id="67" dur="2000"/>
                                        <p:tgtEl>
                                          <p:spTgt spid="2"/>
                                        </p:tgtEl>
                                      </p:cBhvr>
                                    </p:animEffect>
                                  </p:childTnLst>
                                  <p:subTnLst>
                                    <p:audio>
                                      <p:cMediaNode>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childTnLst>
                    </p:cTn>
                  </p:par>
                  <p:par>
                    <p:cTn id="68" fill="hold">
                      <p:stCondLst>
                        <p:cond delay="indefinite"/>
                      </p:stCondLst>
                      <p:childTnLst>
                        <p:par>
                          <p:cTn id="69" fill="hold">
                            <p:stCondLst>
                              <p:cond delay="0"/>
                            </p:stCondLst>
                            <p:childTnLst>
                              <p:par>
                                <p:cTn id="70" presetID="3" presetClass="exit" presetSubtype="10" fill="hold" nodeType="clickEffect">
                                  <p:stCondLst>
                                    <p:cond delay="0"/>
                                  </p:stCondLst>
                                  <p:childTnLst>
                                    <p:animEffect transition="out" filter="blinds(horizontal)">
                                      <p:cBhvr>
                                        <p:cTn id="71" dur="500"/>
                                        <p:tgtEl>
                                          <p:spTgt spid="2"/>
                                        </p:tgtEl>
                                      </p:cBhvr>
                                    </p:animEffect>
                                    <p:set>
                                      <p:cBhvr>
                                        <p:cTn id="7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93E4AF-CF96-4949-99FF-A92172AAF7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1587" y="3001744"/>
            <a:ext cx="2570515" cy="1994952"/>
          </a:xfrm>
          <a:prstGeom prst="rect">
            <a:avLst/>
          </a:prstGeom>
        </p:spPr>
      </p:pic>
      <p:sp>
        <p:nvSpPr>
          <p:cNvPr id="23" name="Rectangle 12">
            <a:extLst>
              <a:ext uri="{FF2B5EF4-FFF2-40B4-BE49-F238E27FC236}">
                <a16:creationId xmlns:a16="http://schemas.microsoft.com/office/drawing/2014/main" id="{97617032-AF07-D274-5964-55393A97AFC3}"/>
              </a:ext>
            </a:extLst>
          </p:cNvPr>
          <p:cNvSpPr>
            <a:spLocks noChangeArrowheads="1"/>
          </p:cNvSpPr>
          <p:nvPr/>
        </p:nvSpPr>
        <p:spPr bwMode="auto">
          <a:xfrm>
            <a:off x="0" y="687002"/>
            <a:ext cx="2455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r>
              <a:rPr lang="en-US" altLang="en-US" sz="12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800">
                <a:solidFill>
                  <a:prstClr val="black"/>
                </a:solidFill>
                <a:latin typeface="Calibri" panose="020F0502020204030204"/>
              </a:rPr>
              <a:t> </a:t>
            </a:r>
            <a:endParaRPr lang="en-US" altLang="en-US">
              <a:solidFill>
                <a:prstClr val="black"/>
              </a:solidFill>
              <a:latin typeface="Arial" panose="020B0604020202020204" pitchFamily="34" charset="0"/>
            </a:endParaRPr>
          </a:p>
        </p:txBody>
      </p:sp>
      <p:pic>
        <p:nvPicPr>
          <p:cNvPr id="6" name="Picture 5">
            <a:extLst>
              <a:ext uri="{FF2B5EF4-FFF2-40B4-BE49-F238E27FC236}">
                <a16:creationId xmlns:a16="http://schemas.microsoft.com/office/drawing/2014/main" id="{E12E1974-8CD6-3D6E-451E-9153DAA26F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9845" y="4305836"/>
            <a:ext cx="2710619" cy="2395985"/>
          </a:xfrm>
          <a:prstGeom prst="rect">
            <a:avLst/>
          </a:prstGeom>
        </p:spPr>
      </p:pic>
      <p:grpSp>
        <p:nvGrpSpPr>
          <p:cNvPr id="8" name="Group 7">
            <a:extLst>
              <a:ext uri="{FF2B5EF4-FFF2-40B4-BE49-F238E27FC236}">
                <a16:creationId xmlns:a16="http://schemas.microsoft.com/office/drawing/2014/main" id="{4F012762-9482-F411-2292-F40CEE0F50BC}"/>
              </a:ext>
            </a:extLst>
          </p:cNvPr>
          <p:cNvGrpSpPr/>
          <p:nvPr/>
        </p:nvGrpSpPr>
        <p:grpSpPr>
          <a:xfrm>
            <a:off x="209207" y="2581635"/>
            <a:ext cx="4248816" cy="1604569"/>
            <a:chOff x="419845" y="1610484"/>
            <a:chExt cx="2970956" cy="1604568"/>
          </a:xfrm>
        </p:grpSpPr>
        <p:sp>
          <p:nvSpPr>
            <p:cNvPr id="9" name="Arrow: Pentagon 8">
              <a:extLst>
                <a:ext uri="{FF2B5EF4-FFF2-40B4-BE49-F238E27FC236}">
                  <a16:creationId xmlns:a16="http://schemas.microsoft.com/office/drawing/2014/main" id="{AB56D1E3-17CA-BD84-DF23-072BC4F5F8B5}"/>
                </a:ext>
              </a:extLst>
            </p:cNvPr>
            <p:cNvSpPr/>
            <p:nvPr/>
          </p:nvSpPr>
          <p:spPr>
            <a:xfrm>
              <a:off x="419845" y="1610484"/>
              <a:ext cx="2970956" cy="149066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400" b="1">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0CE31E3A-70C1-4F0B-0CF9-804FC4E2567E}"/>
                    </a:ext>
                  </a:extLst>
                </p:cNvPr>
                <p:cNvSpPr txBox="1"/>
                <p:nvPr/>
              </p:nvSpPr>
              <p:spPr>
                <a:xfrm>
                  <a:off x="640195" y="1900980"/>
                  <a:ext cx="2017578" cy="1314072"/>
                </a:xfrm>
                <a:prstGeom prst="rect">
                  <a:avLst/>
                </a:prstGeom>
              </p:spPr>
              <p:txBody>
                <a:bodyPr>
                  <a:normAutofit/>
                </a:bodyPr>
                <a:lstStyle/>
                <a:p>
                  <a:r>
                    <a:rPr lang="en-US" sz="5400" b="1" kern="100">
                      <a:ea typeface="Calibri" panose="020F0502020204030204" pitchFamily="34" charset="0"/>
                      <a:cs typeface="Arial" panose="020B0604020202020204" pitchFamily="34" charset="0"/>
                    </a:rPr>
                    <a:t>A. </a:t>
                  </a:r>
                  <a14:m>
                    <m:oMath xmlns:m="http://schemas.openxmlformats.org/officeDocument/2006/math">
                      <m:r>
                        <m:rPr>
                          <m:nor/>
                        </m:rPr>
                        <a:rPr lang="en-US" sz="5400" b="1" kern="100">
                          <a:latin typeface="Arial" panose="020B0604020202020204" pitchFamily="34" charset="0"/>
                          <a:ea typeface="Calibri" panose="020F0502020204030204" pitchFamily="34" charset="0"/>
                          <a:cs typeface="Arial" panose="020B0604020202020204" pitchFamily="34" charset="0"/>
                        </a:rPr>
                        <m:t>y</m:t>
                      </m:r>
                      <m:r>
                        <m:rPr>
                          <m:nor/>
                        </m:rPr>
                        <a:rPr lang="en-US" sz="5400" b="1" kern="100">
                          <a:latin typeface="Arial" panose="020B0604020202020204" pitchFamily="34" charset="0"/>
                          <a:ea typeface="Calibri" panose="020F0502020204030204" pitchFamily="34" charset="0"/>
                          <a:cs typeface="Arial" panose="020B0604020202020204" pitchFamily="34" charset="0"/>
                        </a:rPr>
                        <m:t> = 2</m:t>
                      </m:r>
                      <m:r>
                        <m:rPr>
                          <m:nor/>
                        </m:rPr>
                        <a:rPr lang="en-US" sz="5400" b="1" kern="100">
                          <a:latin typeface="Arial" panose="020B0604020202020204" pitchFamily="34" charset="0"/>
                          <a:ea typeface="Calibri" panose="020F0502020204030204" pitchFamily="34" charset="0"/>
                          <a:cs typeface="Arial" panose="020B0604020202020204" pitchFamily="34" charset="0"/>
                        </a:rPr>
                        <m:t>x</m:t>
                      </m:r>
                    </m:oMath>
                  </a14:m>
                  <a:endParaRPr lang="en-US" sz="5400" b="1"/>
                </a:p>
              </p:txBody>
            </p:sp>
          </mc:Choice>
          <mc:Fallback xmlns="">
            <p:sp>
              <p:nvSpPr>
                <p:cNvPr id="10" name="Object 9">
                  <a:extLst>
                    <a:ext uri="{FF2B5EF4-FFF2-40B4-BE49-F238E27FC236}">
                      <a16:creationId xmlns:a16="http://schemas.microsoft.com/office/drawing/2014/main" id="{0CE31E3A-70C1-4F0B-0CF9-804FC4E2567E}"/>
                    </a:ext>
                  </a:extLst>
                </p:cNvPr>
                <p:cNvSpPr txBox="1">
                  <a:spLocks noRot="1" noChangeAspect="1" noMove="1" noResize="1" noEditPoints="1" noAdjustHandles="1" noChangeArrowheads="1" noChangeShapeType="1" noTextEdit="1"/>
                </p:cNvSpPr>
                <p:nvPr/>
              </p:nvSpPr>
              <p:spPr>
                <a:xfrm>
                  <a:off x="640195" y="1900980"/>
                  <a:ext cx="2017578" cy="1314072"/>
                </a:xfrm>
                <a:prstGeom prst="rect">
                  <a:avLst/>
                </a:prstGeom>
                <a:blipFill>
                  <a:blip r:embed="rId9"/>
                  <a:stretch>
                    <a:fillRect l="-11205" t="-12500"/>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F3E58997-4615-2C94-6279-7776844B4A03}"/>
              </a:ext>
            </a:extLst>
          </p:cNvPr>
          <p:cNvGrpSpPr/>
          <p:nvPr/>
        </p:nvGrpSpPr>
        <p:grpSpPr>
          <a:xfrm>
            <a:off x="7467601" y="2581635"/>
            <a:ext cx="4565993" cy="1490663"/>
            <a:chOff x="5386023" y="2326077"/>
            <a:chExt cx="3333897" cy="1116101"/>
          </a:xfrm>
        </p:grpSpPr>
        <p:sp>
          <p:nvSpPr>
            <p:cNvPr id="13" name="Arrow: Pentagon 12">
              <a:extLst>
                <a:ext uri="{FF2B5EF4-FFF2-40B4-BE49-F238E27FC236}">
                  <a16:creationId xmlns:a16="http://schemas.microsoft.com/office/drawing/2014/main" id="{8D385469-A034-8753-CD25-66F48BC10CD7}"/>
                </a:ext>
              </a:extLst>
            </p:cNvPr>
            <p:cNvSpPr/>
            <p:nvPr/>
          </p:nvSpPr>
          <p:spPr>
            <a:xfrm>
              <a:off x="5386023" y="2326077"/>
              <a:ext cx="3333897" cy="1116101"/>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400" b="1">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1613BE19-76E2-F559-6E79-C4E6E278A70B}"/>
                    </a:ext>
                  </a:extLst>
                </p:cNvPr>
                <p:cNvSpPr txBox="1"/>
                <p:nvPr/>
              </p:nvSpPr>
              <p:spPr>
                <a:xfrm>
                  <a:off x="5788065" y="2526090"/>
                  <a:ext cx="2894762" cy="547442"/>
                </a:xfrm>
                <a:prstGeom prst="rect">
                  <a:avLst/>
                </a:prstGeom>
              </p:spPr>
              <p:txBody>
                <a:bodyPr>
                  <a:noAutofit/>
                </a:bodyPr>
                <a:lstStyle/>
                <a:p>
                  <a:r>
                    <a:rPr lang="en-US" sz="5400" b="1" kern="100">
                      <a:ea typeface="Calibri" panose="020F0502020204030204" pitchFamily="34" charset="0"/>
                      <a:cs typeface="Arial" panose="020B0604020202020204" pitchFamily="34" charset="0"/>
                    </a:rPr>
                    <a:t>C. </a:t>
                  </a:r>
                  <a14:m>
                    <m:oMath xmlns:m="http://schemas.openxmlformats.org/officeDocument/2006/math">
                      <m:r>
                        <m:rPr>
                          <m:nor/>
                        </m:rPr>
                        <a:rPr lang="en-US" sz="5400" b="1" kern="100">
                          <a:latin typeface="Arial" panose="020B0604020202020204" pitchFamily="34" charset="0"/>
                          <a:ea typeface="Calibri" panose="020F0502020204030204" pitchFamily="34" charset="0"/>
                          <a:cs typeface="Arial" panose="020B0604020202020204" pitchFamily="34" charset="0"/>
                        </a:rPr>
                        <m:t>y</m:t>
                      </m:r>
                      <m:r>
                        <m:rPr>
                          <m:nor/>
                        </m:rPr>
                        <a:rPr lang="en-US" sz="5400" b="1" kern="100">
                          <a:latin typeface="Arial" panose="020B0604020202020204" pitchFamily="34" charset="0"/>
                          <a:ea typeface="Calibri" panose="020F0502020204030204" pitchFamily="34" charset="0"/>
                          <a:cs typeface="Arial" panose="020B0604020202020204" pitchFamily="34" charset="0"/>
                        </a:rPr>
                        <m:t> = 5</m:t>
                      </m:r>
                    </m:oMath>
                  </a14:m>
                  <a:endParaRPr lang="en-US" sz="5400" b="1"/>
                </a:p>
              </p:txBody>
            </p:sp>
          </mc:Choice>
          <mc:Fallback xmlns="">
            <p:sp>
              <p:nvSpPr>
                <p:cNvPr id="16" name="Object 15">
                  <a:extLst>
                    <a:ext uri="{FF2B5EF4-FFF2-40B4-BE49-F238E27FC236}">
                      <a16:creationId xmlns:a16="http://schemas.microsoft.com/office/drawing/2014/main" id="{1613BE19-76E2-F559-6E79-C4E6E278A70B}"/>
                    </a:ext>
                  </a:extLst>
                </p:cNvPr>
                <p:cNvSpPr txBox="1">
                  <a:spLocks noRot="1" noChangeAspect="1" noMove="1" noResize="1" noEditPoints="1" noAdjustHandles="1" noChangeArrowheads="1" noChangeShapeType="1" noTextEdit="1"/>
                </p:cNvSpPr>
                <p:nvPr/>
              </p:nvSpPr>
              <p:spPr>
                <a:xfrm>
                  <a:off x="5788065" y="2526090"/>
                  <a:ext cx="2894762" cy="547442"/>
                </a:xfrm>
                <a:prstGeom prst="rect">
                  <a:avLst/>
                </a:prstGeom>
                <a:blipFill>
                  <a:blip r:embed="rId10"/>
                  <a:stretch>
                    <a:fillRect l="-8141" t="-22500" b="-76667"/>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ADAD697B-1510-23ED-31B3-2E840720D165}"/>
              </a:ext>
            </a:extLst>
          </p:cNvPr>
          <p:cNvGrpSpPr/>
          <p:nvPr/>
        </p:nvGrpSpPr>
        <p:grpSpPr>
          <a:xfrm>
            <a:off x="246649" y="4851401"/>
            <a:ext cx="4434889" cy="1490663"/>
            <a:chOff x="355983" y="4248908"/>
            <a:chExt cx="2970956" cy="1490662"/>
          </a:xfrm>
        </p:grpSpPr>
        <p:sp>
          <p:nvSpPr>
            <p:cNvPr id="18" name="Arrow: Pentagon 17">
              <a:extLst>
                <a:ext uri="{FF2B5EF4-FFF2-40B4-BE49-F238E27FC236}">
                  <a16:creationId xmlns:a16="http://schemas.microsoft.com/office/drawing/2014/main" id="{122C25F5-A69E-A3B7-B686-4A9BFF0DC339}"/>
                </a:ext>
              </a:extLst>
            </p:cNvPr>
            <p:cNvSpPr/>
            <p:nvPr/>
          </p:nvSpPr>
          <p:spPr>
            <a:xfrm>
              <a:off x="355983" y="4248908"/>
              <a:ext cx="2970956" cy="149066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400" b="1">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Object 18">
                  <a:extLst>
                    <a:ext uri="{FF2B5EF4-FFF2-40B4-BE49-F238E27FC236}">
                      <a16:creationId xmlns:a16="http://schemas.microsoft.com/office/drawing/2014/main" id="{9BE47CB0-5615-746E-64F4-5B43608CDC07}"/>
                    </a:ext>
                  </a:extLst>
                </p:cNvPr>
                <p:cNvSpPr txBox="1"/>
                <p:nvPr/>
              </p:nvSpPr>
              <p:spPr>
                <a:xfrm>
                  <a:off x="542006" y="4675415"/>
                  <a:ext cx="2635199" cy="702110"/>
                </a:xfrm>
                <a:prstGeom prst="rect">
                  <a:avLst/>
                </a:prstGeom>
              </p:spPr>
              <p:txBody>
                <a:bodyPr>
                  <a:noAutofit/>
                </a:bodyPr>
                <a:lstStyle/>
                <a:p>
                  <a:r>
                    <a:rPr lang="en-US" sz="5400" b="1" kern="100">
                      <a:ea typeface="Calibri" panose="020F0502020204030204" pitchFamily="34" charset="0"/>
                      <a:cs typeface="Arial" panose="020B0604020202020204" pitchFamily="34" charset="0"/>
                    </a:rPr>
                    <a:t>B. </a:t>
                  </a:r>
                  <a14:m>
                    <m:oMath xmlns:m="http://schemas.openxmlformats.org/officeDocument/2006/math">
                      <m:r>
                        <m:rPr>
                          <m:nor/>
                        </m:rPr>
                        <a:rPr lang="en-US" sz="5400" b="1" kern="100">
                          <a:latin typeface="Arial" panose="020B0604020202020204" pitchFamily="34" charset="0"/>
                          <a:ea typeface="Calibri" panose="020F0502020204030204" pitchFamily="34" charset="0"/>
                          <a:cs typeface="Arial" panose="020B0604020202020204" pitchFamily="34" charset="0"/>
                        </a:rPr>
                        <m:t>y</m:t>
                      </m:r>
                      <m:r>
                        <m:rPr>
                          <m:nor/>
                        </m:rPr>
                        <a:rPr lang="en-US" sz="5400" b="1" kern="100">
                          <a:latin typeface="Arial" panose="020B0604020202020204" pitchFamily="34" charset="0"/>
                          <a:ea typeface="Calibri" panose="020F0502020204030204" pitchFamily="34" charset="0"/>
                          <a:cs typeface="Arial" panose="020B0604020202020204" pitchFamily="34" charset="0"/>
                        </a:rPr>
                        <m:t> = </m:t>
                      </m:r>
                      <m:r>
                        <m:rPr>
                          <m:nor/>
                        </m:rPr>
                        <a:rPr lang="en-US" sz="5400" b="1" kern="100">
                          <a:latin typeface="Arial" panose="020B0604020202020204" pitchFamily="34" charset="0"/>
                          <a:ea typeface="Calibri" panose="020F0502020204030204" pitchFamily="34" charset="0"/>
                          <a:cs typeface="Arial" panose="020B0604020202020204" pitchFamily="34" charset="0"/>
                        </a:rPr>
                        <m:t>x</m:t>
                      </m:r>
                      <m:r>
                        <m:rPr>
                          <m:nor/>
                        </m:rPr>
                        <a:rPr lang="en-US" sz="5400" b="1" kern="100">
                          <a:latin typeface="Arial" panose="020B0604020202020204" pitchFamily="34" charset="0"/>
                          <a:ea typeface="Calibri" panose="020F0502020204030204" pitchFamily="34" charset="0"/>
                          <a:cs typeface="Arial" panose="020B0604020202020204" pitchFamily="34" charset="0"/>
                        </a:rPr>
                        <m:t> + 3</m:t>
                      </m:r>
                    </m:oMath>
                  </a14:m>
                  <a:endParaRPr lang="en-US" sz="5400" b="1"/>
                </a:p>
              </p:txBody>
            </p:sp>
          </mc:Choice>
          <mc:Fallback xmlns="">
            <p:sp>
              <p:nvSpPr>
                <p:cNvPr id="19" name="Object 18">
                  <a:extLst>
                    <a:ext uri="{FF2B5EF4-FFF2-40B4-BE49-F238E27FC236}">
                      <a16:creationId xmlns:a16="http://schemas.microsoft.com/office/drawing/2014/main" id="{9BE47CB0-5615-746E-64F4-5B43608CDC07}"/>
                    </a:ext>
                  </a:extLst>
                </p:cNvPr>
                <p:cNvSpPr txBox="1">
                  <a:spLocks noRot="1" noChangeAspect="1" noMove="1" noResize="1" noEditPoints="1" noAdjustHandles="1" noChangeArrowheads="1" noChangeShapeType="1" noTextEdit="1"/>
                </p:cNvSpPr>
                <p:nvPr/>
              </p:nvSpPr>
              <p:spPr>
                <a:xfrm>
                  <a:off x="542006" y="4675415"/>
                  <a:ext cx="2635199" cy="702110"/>
                </a:xfrm>
                <a:prstGeom prst="rect">
                  <a:avLst/>
                </a:prstGeom>
                <a:blipFill>
                  <a:blip r:embed="rId11"/>
                  <a:stretch>
                    <a:fillRect l="-8217" t="-23478" b="-84348"/>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781E810B-F4B5-FC54-9C51-5AB87A3E1A4F}"/>
              </a:ext>
            </a:extLst>
          </p:cNvPr>
          <p:cNvGrpSpPr/>
          <p:nvPr/>
        </p:nvGrpSpPr>
        <p:grpSpPr>
          <a:xfrm>
            <a:off x="7467600" y="4851401"/>
            <a:ext cx="5523868" cy="1490663"/>
            <a:chOff x="4102100" y="4441376"/>
            <a:chExt cx="4424768" cy="1897387"/>
          </a:xfrm>
          <a:solidFill>
            <a:schemeClr val="bg1"/>
          </a:solidFill>
        </p:grpSpPr>
        <p:sp>
          <p:nvSpPr>
            <p:cNvPr id="21" name="Arrow: Pentagon 20">
              <a:extLst>
                <a:ext uri="{FF2B5EF4-FFF2-40B4-BE49-F238E27FC236}">
                  <a16:creationId xmlns:a16="http://schemas.microsoft.com/office/drawing/2014/main" id="{37842EF9-8D96-1FFA-4C00-738A26DF9971}"/>
                </a:ext>
              </a:extLst>
            </p:cNvPr>
            <p:cNvSpPr/>
            <p:nvPr/>
          </p:nvSpPr>
          <p:spPr>
            <a:xfrm>
              <a:off x="4102100" y="4441376"/>
              <a:ext cx="3732418" cy="1897387"/>
            </a:xfrm>
            <a:prstGeom prst="homePlat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400" b="1">
                <a:solidFill>
                  <a:srgbClr val="FF0000"/>
                </a:solidFill>
                <a:latin typeface="Calibri" panose="020F0502020204030204"/>
              </a:endParaRPr>
            </a:p>
          </p:txBody>
        </p:sp>
        <mc:AlternateContent xmlns:mc="http://schemas.openxmlformats.org/markup-compatibility/2006" xmlns:a14="http://schemas.microsoft.com/office/drawing/2010/main">
          <mc:Choice Requires="a14">
            <p:sp>
              <p:nvSpPr>
                <p:cNvPr id="27" name="Object 26">
                  <a:extLst>
                    <a:ext uri="{FF2B5EF4-FFF2-40B4-BE49-F238E27FC236}">
                      <a16:creationId xmlns:a16="http://schemas.microsoft.com/office/drawing/2014/main" id="{230F4950-D802-C9AB-8D72-2979500505CE}"/>
                    </a:ext>
                  </a:extLst>
                </p:cNvPr>
                <p:cNvSpPr txBox="1"/>
                <p:nvPr/>
              </p:nvSpPr>
              <p:spPr>
                <a:xfrm>
                  <a:off x="4543165" y="4626314"/>
                  <a:ext cx="3983703" cy="906038"/>
                </a:xfrm>
                <a:prstGeom prst="rect">
                  <a:avLst/>
                </a:prstGeom>
              </p:spPr>
              <p:txBody>
                <a:bodyPr>
                  <a:noAutofit/>
                </a:bodyPr>
                <a:lstStyle/>
                <a:p>
                  <a:r>
                    <a:rPr lang="en-US" sz="5400" b="1" kern="100">
                      <a:ea typeface="Calibri" panose="020F0502020204030204" pitchFamily="34" charset="0"/>
                      <a:cs typeface="Arial" panose="020B0604020202020204" pitchFamily="34" charset="0"/>
                    </a:rPr>
                    <a:t>D. </a:t>
                  </a:r>
                  <a14:m>
                    <m:oMath xmlns:m="http://schemas.openxmlformats.org/officeDocument/2006/math">
                      <m:r>
                        <m:rPr>
                          <m:nor/>
                        </m:rPr>
                        <a:rPr lang="en-US" sz="5400" b="1" kern="100">
                          <a:latin typeface="Arial" panose="020B0604020202020204" pitchFamily="34" charset="0"/>
                          <a:ea typeface="Calibri" panose="020F0502020204030204" pitchFamily="34" charset="0"/>
                          <a:cs typeface="Arial" panose="020B0604020202020204" pitchFamily="34" charset="0"/>
                        </a:rPr>
                        <m:t>y</m:t>
                      </m:r>
                      <m:r>
                        <m:rPr>
                          <m:nor/>
                        </m:rPr>
                        <a:rPr lang="en-US" sz="5400" b="1" kern="100">
                          <a:latin typeface="Arial" panose="020B0604020202020204" pitchFamily="34" charset="0"/>
                          <a:ea typeface="Calibri" panose="020F0502020204030204" pitchFamily="34" charset="0"/>
                          <a:cs typeface="Arial" panose="020B0604020202020204" pitchFamily="34" charset="0"/>
                        </a:rPr>
                        <m:t> = </m:t>
                      </m:r>
                      <m:sSup>
                        <m:sSupPr>
                          <m:ctrlPr>
                            <a:rPr lang="en-US" sz="5400" b="1" i="1" kern="100">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5400" b="1" kern="100">
                              <a:latin typeface="Arial" panose="020B0604020202020204" pitchFamily="34" charset="0"/>
                              <a:ea typeface="Calibri" panose="020F0502020204030204" pitchFamily="34" charset="0"/>
                              <a:cs typeface="Arial" panose="020B0604020202020204" pitchFamily="34" charset="0"/>
                            </a:rPr>
                            <m:t>x</m:t>
                          </m:r>
                        </m:e>
                        <m:sup>
                          <m:r>
                            <m:rPr>
                              <m:nor/>
                            </m:rPr>
                            <a:rPr lang="en-US" sz="5400" b="1" kern="100">
                              <a:latin typeface="Arial" panose="020B0604020202020204" pitchFamily="34" charset="0"/>
                              <a:ea typeface="Calibri" panose="020F0502020204030204" pitchFamily="34" charset="0"/>
                              <a:cs typeface="Arial" panose="020B0604020202020204" pitchFamily="34" charset="0"/>
                            </a:rPr>
                            <m:t>2</m:t>
                          </m:r>
                        </m:sup>
                      </m:sSup>
                    </m:oMath>
                  </a14:m>
                  <a:endParaRPr lang="en-US" sz="5400" b="1"/>
                </a:p>
              </p:txBody>
            </p:sp>
          </mc:Choice>
          <mc:Fallback xmlns="">
            <p:sp>
              <p:nvSpPr>
                <p:cNvPr id="27" name="Object 26">
                  <a:extLst>
                    <a:ext uri="{FF2B5EF4-FFF2-40B4-BE49-F238E27FC236}">
                      <a16:creationId xmlns:a16="http://schemas.microsoft.com/office/drawing/2014/main" id="{230F4950-D802-C9AB-8D72-2979500505CE}"/>
                    </a:ext>
                  </a:extLst>
                </p:cNvPr>
                <p:cNvSpPr txBox="1">
                  <a:spLocks noRot="1" noChangeAspect="1" noMove="1" noResize="1" noEditPoints="1" noAdjustHandles="1" noChangeArrowheads="1" noChangeShapeType="1" noTextEdit="1"/>
                </p:cNvSpPr>
                <p:nvPr/>
              </p:nvSpPr>
              <p:spPr>
                <a:xfrm>
                  <a:off x="4543165" y="4626314"/>
                  <a:ext cx="3983703" cy="906038"/>
                </a:xfrm>
                <a:prstGeom prst="rect">
                  <a:avLst/>
                </a:prstGeom>
                <a:blipFill>
                  <a:blip r:embed="rId12"/>
                  <a:stretch>
                    <a:fillRect l="-6495" b="-107759"/>
                  </a:stretch>
                </a:blipFill>
              </p:spPr>
              <p:txBody>
                <a:bodyPr/>
                <a:lstStyle/>
                <a:p>
                  <a:r>
                    <a:rPr lang="en-US">
                      <a:noFill/>
                    </a:rPr>
                    <a:t> </a:t>
                  </a:r>
                </a:p>
              </p:txBody>
            </p:sp>
          </mc:Fallback>
        </mc:AlternateContent>
      </p:grpSp>
      <p:pic>
        <p:nvPicPr>
          <p:cNvPr id="7" name="Đồng hồ đếm ngược 20 giây">
            <a:hlinkClick r:id="" action="ppaction://media"/>
            <a:extLst>
              <a:ext uri="{FF2B5EF4-FFF2-40B4-BE49-F238E27FC236}">
                <a16:creationId xmlns:a16="http://schemas.microsoft.com/office/drawing/2014/main" id="{68C5CE14-BB43-3A93-E112-29E55D8D8ED8}"/>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9704533" y="1"/>
            <a:ext cx="2487467" cy="1881963"/>
          </a:xfrm>
          <a:prstGeom prst="rect">
            <a:avLst/>
          </a:prstGeom>
        </p:spPr>
      </p:pic>
      <p:grpSp>
        <p:nvGrpSpPr>
          <p:cNvPr id="30" name="Group 29">
            <a:extLst>
              <a:ext uri="{FF2B5EF4-FFF2-40B4-BE49-F238E27FC236}">
                <a16:creationId xmlns:a16="http://schemas.microsoft.com/office/drawing/2014/main" id="{98FD264F-4DF0-A3E0-1FAB-A168735BFA4E}"/>
              </a:ext>
            </a:extLst>
          </p:cNvPr>
          <p:cNvGrpSpPr/>
          <p:nvPr/>
        </p:nvGrpSpPr>
        <p:grpSpPr>
          <a:xfrm>
            <a:off x="88557" y="-5059"/>
            <a:ext cx="9315451" cy="2171428"/>
            <a:chOff x="606802" y="71079"/>
            <a:chExt cx="9315451" cy="2171430"/>
          </a:xfrm>
        </p:grpSpPr>
        <p:sp>
          <p:nvSpPr>
            <p:cNvPr id="5" name="TextBox 4">
              <a:extLst>
                <a:ext uri="{FF2B5EF4-FFF2-40B4-BE49-F238E27FC236}">
                  <a16:creationId xmlns:a16="http://schemas.microsoft.com/office/drawing/2014/main" id="{611EBF1D-7509-421B-8053-0B946E9742BF}"/>
                </a:ext>
              </a:extLst>
            </p:cNvPr>
            <p:cNvSpPr txBox="1"/>
            <p:nvPr/>
          </p:nvSpPr>
          <p:spPr>
            <a:xfrm>
              <a:off x="606802" y="71079"/>
              <a:ext cx="9315451" cy="2171430"/>
            </a:xfrm>
            <a:prstGeom prst="rect">
              <a:avLst/>
            </a:prstGeom>
            <a:noFill/>
          </p:spPr>
          <p:txBody>
            <a:bodyPr wrap="square">
              <a:spAutoFit/>
            </a:bodyPr>
            <a:lstStyle/>
            <a:p>
              <a:pPr>
                <a:lnSpc>
                  <a:spcPct val="150000"/>
                </a:lnSpc>
                <a:spcAft>
                  <a:spcPts val="800"/>
                </a:spcAft>
                <a:tabLst>
                  <a:tab pos="4410075" algn="l"/>
                </a:tabLst>
              </a:pPr>
              <a:r>
                <a:rPr lang="nl-NL" sz="4800" b="1" kern="100">
                  <a:latin typeface="Arial" panose="020B0604020202020204" pitchFamily="34" charset="0"/>
                  <a:ea typeface="Times New Roman" panose="02020603050405020304" pitchFamily="18" charset="0"/>
                  <a:cs typeface="Arial" panose="020B0604020202020204" pitchFamily="34" charset="0"/>
                </a:rPr>
                <a:t>Bài 2. Hàm số nào sau đây là hàm hằng ?</a:t>
              </a:r>
              <a:endParaRPr lang="en-US" sz="4400" b="1" kern="100">
                <a:latin typeface="Arial" panose="020B0604020202020204" pitchFamily="34" charset="0"/>
                <a:ea typeface="Calibri" panose="020F0502020204030204" pitchFamily="34" charset="0"/>
                <a:cs typeface="Arial" panose="020B0604020202020204" pitchFamily="34" charset="0"/>
              </a:endParaRPr>
            </a:p>
          </p:txBody>
        </p:sp>
        <p:sp>
          <p:nvSpPr>
            <p:cNvPr id="4" name="Object 3">
              <a:extLst>
                <a:ext uri="{FF2B5EF4-FFF2-40B4-BE49-F238E27FC236}">
                  <a16:creationId xmlns:a16="http://schemas.microsoft.com/office/drawing/2014/main" id="{93C216BE-766B-11B0-CD60-865A0BF2030A}"/>
                </a:ext>
              </a:extLst>
            </p:cNvPr>
            <p:cNvSpPr txBox="1"/>
            <p:nvPr/>
          </p:nvSpPr>
          <p:spPr>
            <a:xfrm>
              <a:off x="3263547" y="844781"/>
              <a:ext cx="1583020" cy="1324481"/>
            </a:xfrm>
            <a:prstGeom prst="rect">
              <a:avLst/>
            </a:prstGeom>
          </p:spPr>
          <p:txBody>
            <a:bodyPr>
              <a:normAutofit/>
            </a:bodyPr>
            <a:lstStyle/>
            <a:p>
              <a:endParaRPr lang="en-US" sz="2400"/>
            </a:p>
          </p:txBody>
        </p:sp>
      </p:grpSp>
    </p:spTree>
    <p:extLst>
      <p:ext uri="{BB962C8B-B14F-4D97-AF65-F5344CB8AC3E}">
        <p14:creationId xmlns:p14="http://schemas.microsoft.com/office/powerpoint/2010/main" val="770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7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vol="100000">
                                        <p:cTn display="0" masterRel="sameClick">
                                          <p:stCondLst>
                                            <p:cond evt="begin" delay="0">
                                              <p:tn val="24"/>
                                            </p:cond>
                                          </p:stCondLst>
                                          <p:endCondLst>
                                            <p:cond evt="onStopAudio" delay="0">
                                              <p:tgtEl>
                                                <p:sldTgt/>
                                              </p:tgtEl>
                                            </p:cond>
                                          </p:endCondLst>
                                        </p:cTn>
                                        <p:tgtEl>
                                          <p:sndTgt r:embed="rId5" name="bomb.wav"/>
                                        </p:tgtEl>
                                      </p:cMediaNode>
                                    </p:audio>
                                  </p:sub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video>
              <p:cMediaNode vol="80000">
                <p:cTn id="43" fill="hold" display="0">
                  <p:stCondLst>
                    <p:cond delay="indefinite"/>
                  </p:stCondLst>
                </p:cTn>
                <p:tgtEl>
                  <p:spTgt spid="7"/>
                </p:tgtEl>
              </p:cMediaNode>
            </p:vide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6" name="applause.wav"/>
                                        </p:tgtEl>
                                      </p:cMediaNode>
                                    </p:audio>
                                  </p:subTnLst>
                                </p:cTn>
                              </p:par>
                              <p:par>
                                <p:cTn id="50" presetID="3" presetClass="exit" presetSubtype="10" fill="hold" nodeType="withEffect">
                                  <p:stCondLst>
                                    <p:cond delay="0"/>
                                  </p:stCondLst>
                                  <p:childTnLst>
                                    <p:animEffect transition="out" filter="blinds(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ox(in)">
                                      <p:cBhvr>
                                        <p:cTn id="64" dur="20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bomb.wav"/>
                                        </p:tgtEl>
                                      </p:cMediaNode>
                                    </p:audio>
                                  </p:sub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93E4AF-CF96-4949-99FF-A92172AAF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3577" y="2693201"/>
            <a:ext cx="2710619" cy="1994952"/>
          </a:xfrm>
          <a:prstGeom prst="rect">
            <a:avLst/>
          </a:prstGeom>
        </p:spPr>
      </p:pic>
      <p:pic>
        <p:nvPicPr>
          <p:cNvPr id="8" name="Picture 7">
            <a:extLst>
              <a:ext uri="{FF2B5EF4-FFF2-40B4-BE49-F238E27FC236}">
                <a16:creationId xmlns:a16="http://schemas.microsoft.com/office/drawing/2014/main" id="{51BC0E5A-6F72-9354-8526-BDCA6661B1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3591" y="4201048"/>
            <a:ext cx="2710619" cy="2395985"/>
          </a:xfrm>
          <a:prstGeom prst="rect">
            <a:avLst/>
          </a:prstGeom>
        </p:spPr>
      </p:pic>
      <p:grpSp>
        <p:nvGrpSpPr>
          <p:cNvPr id="9" name="Group 8">
            <a:extLst>
              <a:ext uri="{FF2B5EF4-FFF2-40B4-BE49-F238E27FC236}">
                <a16:creationId xmlns:a16="http://schemas.microsoft.com/office/drawing/2014/main" id="{8AD9C44F-C847-15A4-EA71-1AC358C45D7B}"/>
              </a:ext>
            </a:extLst>
          </p:cNvPr>
          <p:cNvGrpSpPr/>
          <p:nvPr/>
        </p:nvGrpSpPr>
        <p:grpSpPr>
          <a:xfrm>
            <a:off x="604676" y="2923465"/>
            <a:ext cx="3857425" cy="1593562"/>
            <a:chOff x="419845" y="1610484"/>
            <a:chExt cx="3857425" cy="1735377"/>
          </a:xfrm>
        </p:grpSpPr>
        <p:sp>
          <p:nvSpPr>
            <p:cNvPr id="18" name="Arrow: Pentagon 17">
              <a:extLst>
                <a:ext uri="{FF2B5EF4-FFF2-40B4-BE49-F238E27FC236}">
                  <a16:creationId xmlns:a16="http://schemas.microsoft.com/office/drawing/2014/main" id="{6FF4471E-261B-3A7C-9D20-88CD3942E30A}"/>
                </a:ext>
              </a:extLst>
            </p:cNvPr>
            <p:cNvSpPr/>
            <p:nvPr/>
          </p:nvSpPr>
          <p:spPr>
            <a:xfrm>
              <a:off x="419845" y="1610484"/>
              <a:ext cx="3857425" cy="1623321"/>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92DE23BB-F793-7121-49DA-E5555D4A0EBF}"/>
                    </a:ext>
                  </a:extLst>
                </p:cNvPr>
                <p:cNvSpPr txBox="1"/>
                <p:nvPr/>
              </p:nvSpPr>
              <p:spPr>
                <a:xfrm>
                  <a:off x="613718" y="1956216"/>
                  <a:ext cx="2528361" cy="1389645"/>
                </a:xfrm>
                <a:prstGeom prst="rect">
                  <a:avLst/>
                </a:prstGeom>
              </p:spPr>
              <p:txBody>
                <a:bodyPr>
                  <a:normAutofit fontScale="92500"/>
                </a:bodyPr>
                <a:lstStyle/>
                <a:p>
                  <a:r>
                    <a:rPr lang="en-US" sz="5000" b="1" kern="100">
                      <a:ea typeface="Calibri" panose="020F0502020204030204" pitchFamily="34" charset="0"/>
                      <a:cs typeface="Arial" panose="020B0604020202020204" pitchFamily="34" charset="0"/>
                    </a:rPr>
                    <a:t>A.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y</m:t>
                      </m:r>
                      <m:r>
                        <m:rPr>
                          <m:nor/>
                        </m:rPr>
                        <a:rPr lang="en-US" sz="5000" b="1" kern="100">
                          <a:latin typeface="Arial" panose="020B0604020202020204" pitchFamily="34" charset="0"/>
                          <a:ea typeface="Calibri" panose="020F0502020204030204" pitchFamily="34" charset="0"/>
                          <a:cs typeface="Arial" panose="020B0604020202020204" pitchFamily="34" charset="0"/>
                        </a:rPr>
                        <m:t> = 4</m:t>
                      </m:r>
                      <m:r>
                        <m:rPr>
                          <m:nor/>
                        </m:rPr>
                        <a:rPr lang="en-US" sz="5000" b="1" kern="100">
                          <a:latin typeface="Arial" panose="020B0604020202020204" pitchFamily="34" charset="0"/>
                          <a:ea typeface="Calibri" panose="020F0502020204030204" pitchFamily="34" charset="0"/>
                          <a:cs typeface="Arial" panose="020B0604020202020204" pitchFamily="34" charset="0"/>
                        </a:rPr>
                        <m:t>a</m:t>
                      </m:r>
                    </m:oMath>
                  </a14:m>
                  <a:endParaRPr lang="en-US" sz="5000" b="1"/>
                </a:p>
              </p:txBody>
            </p:sp>
          </mc:Choice>
          <mc:Fallback xmlns="">
            <p:sp>
              <p:nvSpPr>
                <p:cNvPr id="20" name="Object 19">
                  <a:extLst>
                    <a:ext uri="{FF2B5EF4-FFF2-40B4-BE49-F238E27FC236}">
                      <a16:creationId xmlns:a16="http://schemas.microsoft.com/office/drawing/2014/main" id="{92DE23BB-F793-7121-49DA-E5555D4A0EBF}"/>
                    </a:ext>
                  </a:extLst>
                </p:cNvPr>
                <p:cNvSpPr txBox="1">
                  <a:spLocks noRot="1" noChangeAspect="1" noMove="1" noResize="1" noEditPoints="1" noAdjustHandles="1" noChangeArrowheads="1" noChangeShapeType="1" noTextEdit="1"/>
                </p:cNvSpPr>
                <p:nvPr/>
              </p:nvSpPr>
              <p:spPr>
                <a:xfrm>
                  <a:off x="613718" y="1956216"/>
                  <a:ext cx="2528361" cy="1389645"/>
                </a:xfrm>
                <a:prstGeom prst="rect">
                  <a:avLst/>
                </a:prstGeom>
                <a:blipFill>
                  <a:blip r:embed="rId8"/>
                  <a:stretch>
                    <a:fillRect l="-10361" t="-10048"/>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26AA6C3A-A803-6947-A909-593A23B5ECD2}"/>
              </a:ext>
            </a:extLst>
          </p:cNvPr>
          <p:cNvGrpSpPr/>
          <p:nvPr/>
        </p:nvGrpSpPr>
        <p:grpSpPr>
          <a:xfrm>
            <a:off x="565751" y="5149920"/>
            <a:ext cx="3786275" cy="1490663"/>
            <a:chOff x="5665487" y="2073142"/>
            <a:chExt cx="2970956" cy="1005019"/>
          </a:xfrm>
        </p:grpSpPr>
        <p:sp>
          <p:nvSpPr>
            <p:cNvPr id="22" name="Arrow: Pentagon 21">
              <a:extLst>
                <a:ext uri="{FF2B5EF4-FFF2-40B4-BE49-F238E27FC236}">
                  <a16:creationId xmlns:a16="http://schemas.microsoft.com/office/drawing/2014/main" id="{3D55CC92-2EB7-9443-9548-64617DB45592}"/>
                </a:ext>
              </a:extLst>
            </p:cNvPr>
            <p:cNvSpPr/>
            <p:nvPr/>
          </p:nvSpPr>
          <p:spPr>
            <a:xfrm>
              <a:off x="5665487" y="2073142"/>
              <a:ext cx="2970956" cy="1005019"/>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5906DE95-A23A-E460-2760-8C7114692EE2}"/>
                    </a:ext>
                  </a:extLst>
                </p:cNvPr>
                <p:cNvSpPr txBox="1"/>
                <p:nvPr/>
              </p:nvSpPr>
              <p:spPr>
                <a:xfrm>
                  <a:off x="5902730" y="2171743"/>
                  <a:ext cx="2613385" cy="429194"/>
                </a:xfrm>
                <a:prstGeom prst="rect">
                  <a:avLst/>
                </a:prstGeom>
              </p:spPr>
              <p:txBody>
                <a:bodyPr>
                  <a:noAutofit/>
                </a:bodyPr>
                <a:lstStyle/>
                <a:p>
                  <a:r>
                    <a:rPr lang="en-US" sz="5000" b="1" kern="100">
                      <a:ea typeface="Calibri" panose="020F0502020204030204" pitchFamily="34" charset="0"/>
                      <a:cs typeface="Arial" panose="020B0604020202020204" pitchFamily="34" charset="0"/>
                    </a:rPr>
                    <a:t>C.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y</m:t>
                      </m:r>
                      <m:r>
                        <m:rPr>
                          <m:nor/>
                        </m:rPr>
                        <a:rPr lang="en-US" sz="5000" b="1" kern="100">
                          <a:latin typeface="Arial" panose="020B0604020202020204" pitchFamily="34" charset="0"/>
                          <a:ea typeface="Calibri" panose="020F0502020204030204" pitchFamily="34" charset="0"/>
                          <a:cs typeface="Arial" panose="020B0604020202020204" pitchFamily="34" charset="0"/>
                        </a:rPr>
                        <m:t> = </m:t>
                      </m:r>
                      <m:f>
                        <m:fPr>
                          <m:ctrlPr>
                            <a:rPr lang="en-US" sz="5000" b="1" i="1" kern="100">
                              <a:latin typeface="Cambria Math" panose="02040503050406030204" pitchFamily="18" charset="0"/>
                              <a:ea typeface="Calibri" panose="020F0502020204030204" pitchFamily="34" charset="0"/>
                              <a:cs typeface="Times New Roman" panose="02020603050405020304" pitchFamily="18" charset="0"/>
                            </a:rPr>
                          </m:ctrlPr>
                        </m:fPr>
                        <m:num>
                          <m:r>
                            <m:rPr>
                              <m:nor/>
                            </m:rPr>
                            <a:rPr lang="en-US" sz="5000" b="1" kern="100">
                              <a:latin typeface="Arial" panose="020B0604020202020204" pitchFamily="34" charset="0"/>
                              <a:ea typeface="Calibri" panose="020F0502020204030204" pitchFamily="34" charset="0"/>
                              <a:cs typeface="Arial" panose="020B0604020202020204" pitchFamily="34" charset="0"/>
                            </a:rPr>
                            <m:t>a</m:t>
                          </m:r>
                        </m:num>
                        <m:den>
                          <m:r>
                            <m:rPr>
                              <m:nor/>
                            </m:rPr>
                            <a:rPr lang="en-US" sz="5000" b="1" kern="100">
                              <a:latin typeface="Arial" panose="020B0604020202020204" pitchFamily="34" charset="0"/>
                              <a:ea typeface="Calibri" panose="020F0502020204030204" pitchFamily="34" charset="0"/>
                              <a:cs typeface="Arial" panose="020B0604020202020204" pitchFamily="34" charset="0"/>
                            </a:rPr>
                            <m:t>4</m:t>
                          </m:r>
                        </m:den>
                      </m:f>
                    </m:oMath>
                  </a14:m>
                  <a:endParaRPr lang="en-US" sz="5000" b="1"/>
                </a:p>
              </p:txBody>
            </p:sp>
          </mc:Choice>
          <mc:Fallback xmlns="">
            <p:sp>
              <p:nvSpPr>
                <p:cNvPr id="23" name="Object 22">
                  <a:extLst>
                    <a:ext uri="{FF2B5EF4-FFF2-40B4-BE49-F238E27FC236}">
                      <a16:creationId xmlns:a16="http://schemas.microsoft.com/office/drawing/2014/main" id="{5906DE95-A23A-E460-2760-8C7114692EE2}"/>
                    </a:ext>
                  </a:extLst>
                </p:cNvPr>
                <p:cNvSpPr txBox="1">
                  <a:spLocks noRot="1" noChangeAspect="1" noMove="1" noResize="1" noEditPoints="1" noAdjustHandles="1" noChangeArrowheads="1" noChangeShapeType="1" noTextEdit="1"/>
                </p:cNvSpPr>
                <p:nvPr/>
              </p:nvSpPr>
              <p:spPr>
                <a:xfrm>
                  <a:off x="5902730" y="2171743"/>
                  <a:ext cx="2613385" cy="429194"/>
                </a:xfrm>
                <a:prstGeom prst="rect">
                  <a:avLst/>
                </a:prstGeom>
                <a:blipFill>
                  <a:blip r:embed="rId9"/>
                  <a:stretch>
                    <a:fillRect l="-8775" b="-12115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1FBF4D4A-DD10-6A01-9DE5-7B5EE891E98D}"/>
              </a:ext>
            </a:extLst>
          </p:cNvPr>
          <p:cNvGrpSpPr/>
          <p:nvPr/>
        </p:nvGrpSpPr>
        <p:grpSpPr>
          <a:xfrm>
            <a:off x="4908223" y="2923465"/>
            <a:ext cx="4129020" cy="1534424"/>
            <a:chOff x="-29517" y="4250076"/>
            <a:chExt cx="3339015" cy="1490659"/>
          </a:xfrm>
        </p:grpSpPr>
        <p:sp>
          <p:nvSpPr>
            <p:cNvPr id="25" name="Arrow: Pentagon 24">
              <a:extLst>
                <a:ext uri="{FF2B5EF4-FFF2-40B4-BE49-F238E27FC236}">
                  <a16:creationId xmlns:a16="http://schemas.microsoft.com/office/drawing/2014/main" id="{A3170F8A-FEE5-393E-5E5F-3E4A1085FD11}"/>
                </a:ext>
              </a:extLst>
            </p:cNvPr>
            <p:cNvSpPr/>
            <p:nvPr/>
          </p:nvSpPr>
          <p:spPr>
            <a:xfrm>
              <a:off x="-29517" y="4250076"/>
              <a:ext cx="3339015" cy="1490659"/>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Object 25">
                  <a:extLst>
                    <a:ext uri="{FF2B5EF4-FFF2-40B4-BE49-F238E27FC236}">
                      <a16:creationId xmlns:a16="http://schemas.microsoft.com/office/drawing/2014/main" id="{9B9A4E7E-BC1D-2CD9-DA67-74CCEF33054C}"/>
                    </a:ext>
                  </a:extLst>
                </p:cNvPr>
                <p:cNvSpPr txBox="1"/>
                <p:nvPr/>
              </p:nvSpPr>
              <p:spPr>
                <a:xfrm>
                  <a:off x="137339" y="4353771"/>
                  <a:ext cx="2818982" cy="572742"/>
                </a:xfrm>
                <a:prstGeom prst="rect">
                  <a:avLst/>
                </a:prstGeom>
              </p:spPr>
              <p:txBody>
                <a:bodyPr>
                  <a:noAutofit/>
                </a:bodyPr>
                <a:lstStyle/>
                <a:p>
                  <a:r>
                    <a:rPr lang="en-US" sz="5000" b="1" kern="100">
                      <a:ea typeface="Calibri" panose="020F0502020204030204" pitchFamily="34" charset="0"/>
                      <a:cs typeface="Arial" panose="020B0604020202020204" pitchFamily="34" charset="0"/>
                    </a:rPr>
                    <a:t>B.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y</m:t>
                      </m:r>
                      <m:r>
                        <m:rPr>
                          <m:nor/>
                        </m:rPr>
                        <a:rPr lang="en-US" sz="5000" b="1" kern="100">
                          <a:latin typeface="Arial" panose="020B0604020202020204" pitchFamily="34" charset="0"/>
                          <a:ea typeface="Calibri" panose="020F0502020204030204" pitchFamily="34" charset="0"/>
                          <a:cs typeface="Arial" panose="020B0604020202020204" pitchFamily="34" charset="0"/>
                        </a:rPr>
                        <m:t> =</m:t>
                      </m:r>
                      <m:sSup>
                        <m:sSupPr>
                          <m:ctrlPr>
                            <a:rPr lang="en-US" sz="5000" b="1" i="1" kern="100">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5000" b="1" kern="100">
                              <a:latin typeface="Arial" panose="020B0604020202020204" pitchFamily="34" charset="0"/>
                              <a:ea typeface="Calibri" panose="020F0502020204030204" pitchFamily="34" charset="0"/>
                              <a:cs typeface="Times New Roman" panose="02020603050405020304" pitchFamily="18" charset="0"/>
                            </a:rPr>
                            <m:t> </m:t>
                          </m:r>
                          <m:r>
                            <m:rPr>
                              <m:nor/>
                            </m:rPr>
                            <a:rPr lang="en-US" sz="5000" b="1" kern="100">
                              <a:latin typeface="Arial" panose="020B0604020202020204" pitchFamily="34" charset="0"/>
                              <a:ea typeface="Calibri" panose="020F0502020204030204" pitchFamily="34" charset="0"/>
                              <a:cs typeface="Arial" panose="020B0604020202020204" pitchFamily="34" charset="0"/>
                            </a:rPr>
                            <m:t>a</m:t>
                          </m:r>
                        </m:e>
                        <m:sup>
                          <m:r>
                            <m:rPr>
                              <m:nor/>
                            </m:rPr>
                            <a:rPr lang="en-US" sz="5000" b="1" kern="100">
                              <a:latin typeface="Arial" panose="020B0604020202020204" pitchFamily="34" charset="0"/>
                              <a:ea typeface="Calibri" panose="020F0502020204030204" pitchFamily="34" charset="0"/>
                              <a:cs typeface="Arial" panose="020B0604020202020204" pitchFamily="34" charset="0"/>
                            </a:rPr>
                            <m:t>2</m:t>
                          </m:r>
                        </m:sup>
                      </m:sSup>
                    </m:oMath>
                  </a14:m>
                  <a:endParaRPr lang="en-US" sz="5000" b="1"/>
                </a:p>
              </p:txBody>
            </p:sp>
          </mc:Choice>
          <mc:Fallback xmlns="">
            <p:sp>
              <p:nvSpPr>
                <p:cNvPr id="26" name="Object 25">
                  <a:extLst>
                    <a:ext uri="{FF2B5EF4-FFF2-40B4-BE49-F238E27FC236}">
                      <a16:creationId xmlns:a16="http://schemas.microsoft.com/office/drawing/2014/main" id="{9B9A4E7E-BC1D-2CD9-DA67-74CCEF33054C}"/>
                    </a:ext>
                  </a:extLst>
                </p:cNvPr>
                <p:cNvSpPr txBox="1">
                  <a:spLocks noRot="1" noChangeAspect="1" noMove="1" noResize="1" noEditPoints="1" noAdjustHandles="1" noChangeArrowheads="1" noChangeShapeType="1" noTextEdit="1"/>
                </p:cNvSpPr>
                <p:nvPr/>
              </p:nvSpPr>
              <p:spPr>
                <a:xfrm>
                  <a:off x="137339" y="4353771"/>
                  <a:ext cx="2818982" cy="572742"/>
                </a:xfrm>
                <a:prstGeom prst="rect">
                  <a:avLst/>
                </a:prstGeom>
                <a:blipFill>
                  <a:blip r:embed="rId10"/>
                  <a:stretch>
                    <a:fillRect l="-8392" b="-130928"/>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1B4A8C8D-C2AF-F866-9A8E-76B81839AD9A}"/>
              </a:ext>
            </a:extLst>
          </p:cNvPr>
          <p:cNvGrpSpPr/>
          <p:nvPr/>
        </p:nvGrpSpPr>
        <p:grpSpPr>
          <a:xfrm>
            <a:off x="4867739" y="5097509"/>
            <a:ext cx="4595853" cy="1670496"/>
            <a:chOff x="3812712" y="4538195"/>
            <a:chExt cx="3732418" cy="1204108"/>
          </a:xfrm>
        </p:grpSpPr>
        <p:sp>
          <p:nvSpPr>
            <p:cNvPr id="28" name="Arrow: Pentagon 27">
              <a:extLst>
                <a:ext uri="{FF2B5EF4-FFF2-40B4-BE49-F238E27FC236}">
                  <a16:creationId xmlns:a16="http://schemas.microsoft.com/office/drawing/2014/main" id="{2CE2F786-EECB-72F2-DD21-9D11240B19F0}"/>
                </a:ext>
              </a:extLst>
            </p:cNvPr>
            <p:cNvSpPr/>
            <p:nvPr/>
          </p:nvSpPr>
          <p:spPr>
            <a:xfrm>
              <a:off x="3812712" y="4538195"/>
              <a:ext cx="3732418" cy="1204108"/>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Object 28">
                  <a:extLst>
                    <a:ext uri="{FF2B5EF4-FFF2-40B4-BE49-F238E27FC236}">
                      <a16:creationId xmlns:a16="http://schemas.microsoft.com/office/drawing/2014/main" id="{8AC3A058-62A6-C288-8D81-257F1D7B7C6F}"/>
                    </a:ext>
                  </a:extLst>
                </p:cNvPr>
                <p:cNvSpPr txBox="1"/>
                <p:nvPr/>
              </p:nvSpPr>
              <p:spPr>
                <a:xfrm>
                  <a:off x="4054279" y="4855948"/>
                  <a:ext cx="3297238" cy="458439"/>
                </a:xfrm>
                <a:prstGeom prst="rect">
                  <a:avLst/>
                </a:prstGeom>
              </p:spPr>
              <p:txBody>
                <a:bodyPr>
                  <a:noAutofit/>
                </a:bodyPr>
                <a:lstStyle/>
                <a:p>
                  <a:r>
                    <a:rPr lang="en-US" sz="5000" b="1" kern="100">
                      <a:ea typeface="Calibri" panose="020F0502020204030204" pitchFamily="34" charset="0"/>
                      <a:cs typeface="Arial" panose="020B0604020202020204" pitchFamily="34" charset="0"/>
                    </a:rPr>
                    <a:t>D.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y</m:t>
                      </m:r>
                      <m:r>
                        <m:rPr>
                          <m:nor/>
                        </m:rPr>
                        <a:rPr lang="en-US" sz="5000" b="1" kern="100">
                          <a:latin typeface="Arial" panose="020B0604020202020204" pitchFamily="34" charset="0"/>
                          <a:ea typeface="Calibri" panose="020F0502020204030204" pitchFamily="34" charset="0"/>
                          <a:cs typeface="Arial" panose="020B0604020202020204" pitchFamily="34" charset="0"/>
                        </a:rPr>
                        <m:t> = </m:t>
                      </m:r>
                      <m:r>
                        <m:rPr>
                          <m:nor/>
                        </m:rPr>
                        <a:rPr lang="en-US" sz="5000" b="1" kern="100">
                          <a:latin typeface="Arial" panose="020B0604020202020204" pitchFamily="34" charset="0"/>
                          <a:ea typeface="Calibri" panose="020F0502020204030204" pitchFamily="34" charset="0"/>
                          <a:cs typeface="Arial" panose="020B0604020202020204" pitchFamily="34" charset="0"/>
                        </a:rPr>
                        <m:t>a</m:t>
                      </m:r>
                    </m:oMath>
                  </a14:m>
                  <a:endParaRPr lang="en-US" sz="5000" b="1"/>
                </a:p>
              </p:txBody>
            </p:sp>
          </mc:Choice>
          <mc:Fallback xmlns="">
            <p:sp>
              <p:nvSpPr>
                <p:cNvPr id="29" name="Object 28">
                  <a:extLst>
                    <a:ext uri="{FF2B5EF4-FFF2-40B4-BE49-F238E27FC236}">
                      <a16:creationId xmlns:a16="http://schemas.microsoft.com/office/drawing/2014/main" id="{8AC3A058-62A6-C288-8D81-257F1D7B7C6F}"/>
                    </a:ext>
                  </a:extLst>
                </p:cNvPr>
                <p:cNvSpPr txBox="1">
                  <a:spLocks noRot="1" noChangeAspect="1" noMove="1" noResize="1" noEditPoints="1" noAdjustHandles="1" noChangeArrowheads="1" noChangeShapeType="1" noTextEdit="1"/>
                </p:cNvSpPr>
                <p:nvPr/>
              </p:nvSpPr>
              <p:spPr>
                <a:xfrm>
                  <a:off x="4054279" y="4855948"/>
                  <a:ext cx="3297238" cy="458439"/>
                </a:xfrm>
                <a:prstGeom prst="rect">
                  <a:avLst/>
                </a:prstGeom>
                <a:blipFill>
                  <a:blip r:embed="rId11"/>
                  <a:stretch>
                    <a:fillRect l="-7207" t="-23077" b="-88462"/>
                  </a:stretch>
                </a:blipFill>
              </p:spPr>
              <p:txBody>
                <a:bodyPr/>
                <a:lstStyle/>
                <a:p>
                  <a:r>
                    <a:rPr lang="en-US">
                      <a:noFill/>
                    </a:rPr>
                    <a:t> </a:t>
                  </a:r>
                </a:p>
              </p:txBody>
            </p:sp>
          </mc:Fallback>
        </mc:AlternateContent>
      </p:grpSp>
      <p:pic>
        <p:nvPicPr>
          <p:cNvPr id="30" name="Đồng hồ đếm ngược 20 giây">
            <a:hlinkClick r:id="" action="ppaction://media"/>
            <a:extLst>
              <a:ext uri="{FF2B5EF4-FFF2-40B4-BE49-F238E27FC236}">
                <a16:creationId xmlns:a16="http://schemas.microsoft.com/office/drawing/2014/main" id="{B644BEFF-AD74-9B43-E6C1-A852D5E6DED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481381" y="1"/>
            <a:ext cx="2710619" cy="19949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A041A34-2D90-9E9D-7338-C4A6DE2E0F53}"/>
                  </a:ext>
                </a:extLst>
              </p:cNvPr>
              <p:cNvSpPr txBox="1"/>
              <p:nvPr/>
            </p:nvSpPr>
            <p:spPr>
              <a:xfrm>
                <a:off x="204720" y="92049"/>
                <a:ext cx="9258872" cy="2213170"/>
              </a:xfrm>
              <a:prstGeom prst="rect">
                <a:avLst/>
              </a:prstGeom>
              <a:noFill/>
            </p:spPr>
            <p:txBody>
              <a:bodyPr wrap="square">
                <a:spAutoFit/>
              </a:bodyPr>
              <a:lstStyle/>
              <a:p>
                <a:pPr>
                  <a:lnSpc>
                    <a:spcPct val="107000"/>
                  </a:lnSpc>
                  <a:spcAft>
                    <a:spcPts val="800"/>
                  </a:spcAft>
                  <a:tabLst>
                    <a:tab pos="4410075" algn="l"/>
                  </a:tabLst>
                </a:pPr>
                <a:r>
                  <a:rPr lang="nl-NL" sz="4400" b="1" kern="100">
                    <a:latin typeface="Arial" panose="020B0604020202020204" pitchFamily="34" charset="0"/>
                    <a:ea typeface="Times New Roman" panose="02020603050405020304" pitchFamily="18" charset="0"/>
                    <a:cs typeface="Arial" panose="020B0604020202020204" pitchFamily="34" charset="0"/>
                  </a:rPr>
                  <a:t>Bài 3. Một hình vuông có cạnh là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a</m:t>
                    </m:r>
                    <m:r>
                      <m:rPr>
                        <m:nor/>
                      </m:rPr>
                      <a:rPr lang="en-US" sz="4400" b="1" kern="100">
                        <a:latin typeface="Arial" panose="020B0604020202020204" pitchFamily="34" charset="0"/>
                        <a:ea typeface="Calibri" panose="020F0502020204030204" pitchFamily="34" charset="0"/>
                        <a:cs typeface="Arial" panose="020B0604020202020204" pitchFamily="34" charset="0"/>
                      </a:rPr>
                      <m:t> </m:t>
                    </m:r>
                    <m:d>
                      <m:dPr>
                        <m:ctrlPr>
                          <a:rPr lang="en-US" sz="4400" b="1" i="1" kern="100">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4400" b="1" kern="100">
                            <a:latin typeface="Arial" panose="020B0604020202020204" pitchFamily="34" charset="0"/>
                            <a:ea typeface="Calibri" panose="020F0502020204030204" pitchFamily="34" charset="0"/>
                            <a:cs typeface="Arial" panose="020B0604020202020204" pitchFamily="34" charset="0"/>
                          </a:rPr>
                          <m:t>cm</m:t>
                        </m:r>
                      </m:e>
                    </m:d>
                  </m:oMath>
                </a14:m>
                <a:r>
                  <a:rPr lang="nl-NL" sz="4400" b="1" kern="100">
                    <a:latin typeface="Arial" panose="020B0604020202020204" pitchFamily="34" charset="0"/>
                    <a:ea typeface="Times New Roman" panose="02020603050405020304" pitchFamily="18" charset="0"/>
                    <a:cs typeface="Arial" panose="020B0604020202020204" pitchFamily="34" charset="0"/>
                  </a:rPr>
                  <a:t>. Viết công thức hàm số </a:t>
                </a:r>
                <a14:m>
                  <m:oMath xmlns:m="http://schemas.openxmlformats.org/officeDocument/2006/math">
                    <m:r>
                      <m:rPr>
                        <m:nor/>
                      </m:rPr>
                      <a:rPr lang="en-US" sz="4400" b="1" kern="100">
                        <a:latin typeface="Arial" panose="020B0604020202020204" pitchFamily="34" charset="0"/>
                        <a:ea typeface="Calibri" panose="020F0502020204030204" pitchFamily="34" charset="0"/>
                        <a:cs typeface="Arial" panose="020B0604020202020204" pitchFamily="34" charset="0"/>
                      </a:rPr>
                      <m:t>y</m:t>
                    </m:r>
                    <m:r>
                      <m:rPr>
                        <m:nor/>
                      </m:rPr>
                      <a:rPr lang="en-US" sz="4400" b="1" kern="100">
                        <a:latin typeface="Arial" panose="020B0604020202020204" pitchFamily="34" charset="0"/>
                        <a:ea typeface="Calibri" panose="020F0502020204030204" pitchFamily="34" charset="0"/>
                        <a:cs typeface="Arial" panose="020B0604020202020204" pitchFamily="34" charset="0"/>
                      </a:rPr>
                      <m:t> </m:t>
                    </m:r>
                  </m:oMath>
                </a14:m>
                <a:r>
                  <a:rPr lang="nl-NL" sz="4400" b="1" kern="100">
                    <a:latin typeface="Arial" panose="020B0604020202020204" pitchFamily="34" charset="0"/>
                    <a:ea typeface="Times New Roman" panose="02020603050405020304" pitchFamily="18" charset="0"/>
                    <a:cs typeface="Arial" panose="020B0604020202020204" pitchFamily="34" charset="0"/>
                  </a:rPr>
                  <a:t> thể hiện diện tích của hình vuông:</a:t>
                </a:r>
                <a:endParaRPr lang="en-US" sz="4267" b="1" dirty="0">
                  <a:solidFill>
                    <a:prstClr val="black"/>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1A041A34-2D90-9E9D-7338-C4A6DE2E0F53}"/>
                  </a:ext>
                </a:extLst>
              </p:cNvPr>
              <p:cNvSpPr txBox="1">
                <a:spLocks noRot="1" noChangeAspect="1" noMove="1" noResize="1" noEditPoints="1" noAdjustHandles="1" noChangeArrowheads="1" noChangeShapeType="1" noTextEdit="1"/>
              </p:cNvSpPr>
              <p:nvPr/>
            </p:nvSpPr>
            <p:spPr>
              <a:xfrm>
                <a:off x="204720" y="92049"/>
                <a:ext cx="9258872" cy="2213170"/>
              </a:xfrm>
              <a:prstGeom prst="rect">
                <a:avLst/>
              </a:prstGeom>
              <a:blipFill>
                <a:blip r:embed="rId13"/>
                <a:stretch>
                  <a:fillRect l="-2701" t="-6061" r="-2569" b="-12121"/>
                </a:stretch>
              </a:blipFill>
            </p:spPr>
            <p:txBody>
              <a:bodyPr/>
              <a:lstStyle/>
              <a:p>
                <a:r>
                  <a:rPr lang="en-US">
                    <a:noFill/>
                  </a:rPr>
                  <a:t> </a:t>
                </a:r>
              </a:p>
            </p:txBody>
          </p:sp>
        </mc:Fallback>
      </mc:AlternateContent>
    </p:spTree>
    <p:extLst>
      <p:ext uri="{BB962C8B-B14F-4D97-AF65-F5344CB8AC3E}">
        <p14:creationId xmlns:p14="http://schemas.microsoft.com/office/powerpoint/2010/main" val="20503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755"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childTnLst>
                          </p:cTn>
                        </p:par>
                        <p:par>
                          <p:cTn id="27" fill="hold">
                            <p:stCondLst>
                              <p:cond delay="500"/>
                            </p:stCondLst>
                            <p:childTnLst>
                              <p:par>
                                <p:cTn id="28" presetID="5" presetClass="exit" presetSubtype="10" fill="hold" nodeType="afterEffect">
                                  <p:stCondLst>
                                    <p:cond delay="0"/>
                                  </p:stCondLst>
                                  <p:childTnLst>
                                    <p:animEffect transition="out" filter="checkerboard(across)">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5" presetClass="exit" presetSubtype="10" fill="hold" nodeType="withEffect">
                                  <p:stCondLst>
                                    <p:cond delay="0"/>
                                  </p:stCondLst>
                                  <p:childTnLst>
                                    <p:animEffect transition="out" filter="checkerboard(across)">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par>
                                <p:cTn id="34" presetID="5" presetClass="exit" presetSubtype="10" fill="hold" nodeType="withEffect">
                                  <p:stCondLst>
                                    <p:cond delay="0"/>
                                  </p:stCondLst>
                                  <p:childTnLst>
                                    <p:animEffect transition="out" filter="checkerboard(across)">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par>
                    <p:cTn id="54" fill="hold">
                      <p:stCondLst>
                        <p:cond delay="indefinite"/>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27"/>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bomb.wav"/>
                                        </p:tgtEl>
                                      </p:cMediaNode>
                                    </p:audio>
                                  </p:sub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video>
              <p:cMediaNode vol="80000">
                <p:cTn id="70" fill="hold" display="0">
                  <p:stCondLst>
                    <p:cond delay="indefinite"/>
                  </p:stCondLst>
                </p:cTn>
                <p:tgtEl>
                  <p:spTgt spid="3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Đồng hồ đếm ngược 20 giây">
            <a:hlinkClick r:id="" action="ppaction://media"/>
            <a:extLst>
              <a:ext uri="{FF2B5EF4-FFF2-40B4-BE49-F238E27FC236}">
                <a16:creationId xmlns:a16="http://schemas.microsoft.com/office/drawing/2014/main" id="{1EF890F9-EE60-4B85-81EE-F40E1EA75F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72594" y="1"/>
            <a:ext cx="2719407" cy="1927641"/>
          </a:xfrm>
          <a:prstGeom prst="rect">
            <a:avLst/>
          </a:prstGeom>
        </p:spPr>
      </p:pic>
      <p:pic>
        <p:nvPicPr>
          <p:cNvPr id="14" name="Picture 13">
            <a:extLst>
              <a:ext uri="{FF2B5EF4-FFF2-40B4-BE49-F238E27FC236}">
                <a16:creationId xmlns:a16="http://schemas.microsoft.com/office/drawing/2014/main" id="{9D93E4AF-CF96-4949-99FF-A92172AAF7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6889" y="2183385"/>
            <a:ext cx="2719407" cy="2242823"/>
          </a:xfrm>
          <a:prstGeom prst="rect">
            <a:avLst/>
          </a:prstGeom>
        </p:spPr>
      </p:pic>
      <mc:AlternateContent xmlns:mc="http://schemas.openxmlformats.org/markup-compatibility/2006" xmlns:a14="http://schemas.microsoft.com/office/drawing/2010/main">
        <mc:Choice Requires="a14">
          <p:sp>
            <p:nvSpPr>
              <p:cNvPr id="4" name="Rectangle 2">
                <a:extLst>
                  <a:ext uri="{FF2B5EF4-FFF2-40B4-BE49-F238E27FC236}">
                    <a16:creationId xmlns:a16="http://schemas.microsoft.com/office/drawing/2014/main" id="{B9982499-512C-F7F3-0333-018ED0430DC9}"/>
                  </a:ext>
                </a:extLst>
              </p:cNvPr>
              <p:cNvSpPr>
                <a:spLocks noChangeArrowheads="1"/>
              </p:cNvSpPr>
              <p:nvPr/>
            </p:nvSpPr>
            <p:spPr bwMode="auto">
              <a:xfrm>
                <a:off x="252619" y="341680"/>
                <a:ext cx="8618742" cy="178164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7000"/>
                  </a:lnSpc>
                  <a:spcAft>
                    <a:spcPts val="800"/>
                  </a:spcAft>
                  <a:tabLst>
                    <a:tab pos="4410075" algn="l"/>
                  </a:tabLst>
                </a:pPr>
                <a:r>
                  <a:rPr lang="nl-NL" sz="5000" b="1"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4. Cho hàm số </a:t>
                </a:r>
                <a:endPar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4410075" algn="l"/>
                  </a:tabLst>
                </a:pPr>
                <a14:m>
                  <m:oMath xmlns:m="http://schemas.openxmlformats.org/officeDocument/2006/math">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y</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f</m:t>
                    </m:r>
                    <m:d>
                      <m:dPr>
                        <m:ctrlPr>
                          <a:rPr lang="en-US" sz="5000" b="1"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x</m:t>
                        </m:r>
                      </m:e>
                    </m:d>
                    <m:r>
                      <m:rPr>
                        <m:nor/>
                      </m:rPr>
                      <a:rPr lang="en-US" sz="5000" b="1" i="0" kern="10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3</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x</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7.</m:t>
                    </m:r>
                  </m:oMath>
                </a14:m>
                <a:r>
                  <a:rPr lang="en-US" sz="5000" b="1" kern="100">
                    <a:solidFill>
                      <a:schemeClr val="tx1"/>
                    </a:solidFill>
                    <a:effectLst/>
                    <a:latin typeface="Arial" panose="020B0604020202020204" pitchFamily="34" charset="0"/>
                    <a:ea typeface="Calibri" panose="020F0502020204030204" pitchFamily="34" charset="0"/>
                    <a:cs typeface="Arial" panose="020B0604020202020204" pitchFamily="34" charset="0"/>
                  </a:rPr>
                  <a:t> Tính </a:t>
                </a:r>
                <a14:m>
                  <m:oMath xmlns:m="http://schemas.openxmlformats.org/officeDocument/2006/math">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f</m:t>
                    </m:r>
                    <m:d>
                      <m:dPr>
                        <m:ctrlPr>
                          <a:rPr lang="en-US" sz="5000" b="1"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6</m:t>
                        </m:r>
                      </m:e>
                    </m:d>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oMath>
                </a14:m>
                <a:endParaRPr lang="en-US" sz="50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2">
                <a:extLst>
                  <a:ext uri="{FF2B5EF4-FFF2-40B4-BE49-F238E27FC236}">
                    <a16:creationId xmlns:a16="http://schemas.microsoft.com/office/drawing/2014/main" id="{B9982499-512C-F7F3-0333-018ED0430DC9}"/>
                  </a:ext>
                </a:extLst>
              </p:cNvPr>
              <p:cNvSpPr>
                <a:spLocks noRot="1" noChangeAspect="1" noMove="1" noResize="1" noEditPoints="1" noAdjustHandles="1" noChangeArrowheads="1" noChangeShapeType="1" noTextEdit="1"/>
              </p:cNvSpPr>
              <p:nvPr/>
            </p:nvSpPr>
            <p:spPr bwMode="auto">
              <a:xfrm>
                <a:off x="252619" y="341680"/>
                <a:ext cx="8618742" cy="1781642"/>
              </a:xfrm>
              <a:prstGeom prst="rect">
                <a:avLst/>
              </a:prstGeom>
              <a:blipFill>
                <a:blip r:embed="rId9"/>
                <a:stretch>
                  <a:fillRect l="-3395" t="-8219" b="-1883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a:extLst>
              <a:ext uri="{FF2B5EF4-FFF2-40B4-BE49-F238E27FC236}">
                <a16:creationId xmlns:a16="http://schemas.microsoft.com/office/drawing/2014/main" id="{04678F8F-4785-BB4C-5856-E93111BEBA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16676" y="4298629"/>
            <a:ext cx="2710619" cy="2395985"/>
          </a:xfrm>
          <a:prstGeom prst="rect">
            <a:avLst/>
          </a:prstGeom>
        </p:spPr>
      </p:pic>
      <p:grpSp>
        <p:nvGrpSpPr>
          <p:cNvPr id="5" name="Group 4">
            <a:extLst>
              <a:ext uri="{FF2B5EF4-FFF2-40B4-BE49-F238E27FC236}">
                <a16:creationId xmlns:a16="http://schemas.microsoft.com/office/drawing/2014/main" id="{6577239B-5B85-4B24-2F38-0C4C9A344110}"/>
              </a:ext>
            </a:extLst>
          </p:cNvPr>
          <p:cNvGrpSpPr/>
          <p:nvPr/>
        </p:nvGrpSpPr>
        <p:grpSpPr>
          <a:xfrm>
            <a:off x="387894" y="2762016"/>
            <a:ext cx="3983615" cy="1333965"/>
            <a:chOff x="419845" y="1610484"/>
            <a:chExt cx="2945744" cy="1225499"/>
          </a:xfrm>
        </p:grpSpPr>
        <p:sp>
          <p:nvSpPr>
            <p:cNvPr id="13" name="Arrow: Pentagon 12">
              <a:extLst>
                <a:ext uri="{FF2B5EF4-FFF2-40B4-BE49-F238E27FC236}">
                  <a16:creationId xmlns:a16="http://schemas.microsoft.com/office/drawing/2014/main" id="{48F075A3-2694-1578-E9AD-7AC6F88CBD87}"/>
                </a:ext>
              </a:extLst>
            </p:cNvPr>
            <p:cNvSpPr/>
            <p:nvPr/>
          </p:nvSpPr>
          <p:spPr>
            <a:xfrm>
              <a:off x="419845" y="1610484"/>
              <a:ext cx="2945744" cy="1225499"/>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EF311796-535C-DAC4-17CA-A863947E232F}"/>
                    </a:ext>
                  </a:extLst>
                </p:cNvPr>
                <p:cNvSpPr txBox="1"/>
                <p:nvPr/>
              </p:nvSpPr>
              <p:spPr>
                <a:xfrm>
                  <a:off x="979756" y="1842514"/>
                  <a:ext cx="1481139" cy="665162"/>
                </a:xfrm>
                <a:prstGeom prst="rect">
                  <a:avLst/>
                </a:prstGeom>
              </p:spPr>
              <p:txBody>
                <a:bodyPr>
                  <a:noAutofit/>
                </a:bodyPr>
                <a:lstStyle/>
                <a:p>
                  <a:r>
                    <a:rPr lang="en-US" sz="5000" b="1" kern="100">
                      <a:ea typeface="Calibri" panose="020F0502020204030204" pitchFamily="34" charset="0"/>
                      <a:cs typeface="Arial" panose="020B0604020202020204" pitchFamily="34" charset="0"/>
                    </a:rPr>
                    <a:t>A.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11</m:t>
                      </m:r>
                    </m:oMath>
                  </a14:m>
                  <a:endParaRPr lang="en-US" sz="5000" b="1"/>
                </a:p>
              </p:txBody>
            </p:sp>
          </mc:Choice>
          <mc:Fallback xmlns="">
            <p:sp>
              <p:nvSpPr>
                <p:cNvPr id="17" name="Object 16">
                  <a:extLst>
                    <a:ext uri="{FF2B5EF4-FFF2-40B4-BE49-F238E27FC236}">
                      <a16:creationId xmlns:a16="http://schemas.microsoft.com/office/drawing/2014/main" id="{EF311796-535C-DAC4-17CA-A863947E232F}"/>
                    </a:ext>
                  </a:extLst>
                </p:cNvPr>
                <p:cNvSpPr txBox="1">
                  <a:spLocks noRot="1" noChangeAspect="1" noMove="1" noResize="1" noEditPoints="1" noAdjustHandles="1" noChangeArrowheads="1" noChangeShapeType="1" noTextEdit="1"/>
                </p:cNvSpPr>
                <p:nvPr/>
              </p:nvSpPr>
              <p:spPr>
                <a:xfrm>
                  <a:off x="979756" y="1842514"/>
                  <a:ext cx="1481139" cy="665162"/>
                </a:xfrm>
                <a:prstGeom prst="rect">
                  <a:avLst/>
                </a:prstGeom>
                <a:blipFill>
                  <a:blip r:embed="rId11"/>
                  <a:stretch>
                    <a:fillRect l="-14634" t="-20339" b="-66102"/>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08540BE2-BA2F-61DA-940E-809CC37C7E9F}"/>
              </a:ext>
            </a:extLst>
          </p:cNvPr>
          <p:cNvGrpSpPr/>
          <p:nvPr/>
        </p:nvGrpSpPr>
        <p:grpSpPr>
          <a:xfrm>
            <a:off x="413105" y="4925996"/>
            <a:ext cx="3983615" cy="1333965"/>
            <a:chOff x="5748964" y="2056757"/>
            <a:chExt cx="2311422" cy="826245"/>
          </a:xfrm>
        </p:grpSpPr>
        <p:sp>
          <p:nvSpPr>
            <p:cNvPr id="19" name="Arrow: Pentagon 18">
              <a:extLst>
                <a:ext uri="{FF2B5EF4-FFF2-40B4-BE49-F238E27FC236}">
                  <a16:creationId xmlns:a16="http://schemas.microsoft.com/office/drawing/2014/main" id="{AC39DD40-3A3A-09C1-590F-8161FB1284CF}"/>
                </a:ext>
              </a:extLst>
            </p:cNvPr>
            <p:cNvSpPr/>
            <p:nvPr/>
          </p:nvSpPr>
          <p:spPr>
            <a:xfrm>
              <a:off x="5748964" y="2056757"/>
              <a:ext cx="2311422" cy="826245"/>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Object 19">
                  <a:extLst>
                    <a:ext uri="{FF2B5EF4-FFF2-40B4-BE49-F238E27FC236}">
                      <a16:creationId xmlns:a16="http://schemas.microsoft.com/office/drawing/2014/main" id="{E44F6C72-150C-4C6C-2F9F-A079CBD33AC2}"/>
                    </a:ext>
                  </a:extLst>
                </p:cNvPr>
                <p:cNvSpPr txBox="1"/>
                <p:nvPr/>
              </p:nvSpPr>
              <p:spPr>
                <a:xfrm>
                  <a:off x="6168524" y="2203649"/>
                  <a:ext cx="1045104" cy="429194"/>
                </a:xfrm>
                <a:prstGeom prst="rect">
                  <a:avLst/>
                </a:prstGeom>
              </p:spPr>
              <p:txBody>
                <a:bodyPr>
                  <a:noAutofit/>
                </a:bodyPr>
                <a:lstStyle/>
                <a:p>
                  <a:r>
                    <a:rPr lang="en-US" sz="5000" b="1">
                      <a:solidFill>
                        <a:schemeClr val="tx1"/>
                      </a:solidFill>
                    </a:rPr>
                    <a:t>C. </a:t>
                  </a:r>
                  <a14:m>
                    <m:oMath xmlns:m="http://schemas.openxmlformats.org/officeDocument/2006/math">
                      <m:r>
                        <m:rPr>
                          <m:nor/>
                        </m:rPr>
                        <a:rPr lang="en-US" sz="5000" b="1" kern="100">
                          <a:solidFill>
                            <a:schemeClr val="tx1"/>
                          </a:solidFill>
                          <a:latin typeface="Arial" panose="020B0604020202020204" pitchFamily="34" charset="0"/>
                          <a:ea typeface="Calibri" panose="020F0502020204030204" pitchFamily="34" charset="0"/>
                          <a:cs typeface="Arial" panose="020B0604020202020204" pitchFamily="34" charset="0"/>
                        </a:rPr>
                        <m:t>− 3</m:t>
                      </m:r>
                    </m:oMath>
                  </a14:m>
                  <a:endParaRPr lang="en-US" sz="5000" b="1">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Object 19">
                  <a:extLst>
                    <a:ext uri="{FF2B5EF4-FFF2-40B4-BE49-F238E27FC236}">
                      <a16:creationId xmlns:a16="http://schemas.microsoft.com/office/drawing/2014/main" id="{E44F6C72-150C-4C6C-2F9F-A079CBD33AC2}"/>
                    </a:ext>
                  </a:extLst>
                </p:cNvPr>
                <p:cNvSpPr txBox="1">
                  <a:spLocks noRot="1" noChangeAspect="1" noMove="1" noResize="1" noEditPoints="1" noAdjustHandles="1" noChangeArrowheads="1" noChangeShapeType="1" noTextEdit="1"/>
                </p:cNvSpPr>
                <p:nvPr/>
              </p:nvSpPr>
              <p:spPr>
                <a:xfrm>
                  <a:off x="6168524" y="2203649"/>
                  <a:ext cx="1045104" cy="429194"/>
                </a:xfrm>
                <a:prstGeom prst="rect">
                  <a:avLst/>
                </a:prstGeom>
                <a:blipFill>
                  <a:blip r:embed="rId12"/>
                  <a:stretch>
                    <a:fillRect l="-16216" t="-20175" b="-71930"/>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0CEA9159-0D31-A196-53E3-84C38050D06B}"/>
              </a:ext>
            </a:extLst>
          </p:cNvPr>
          <p:cNvGrpSpPr/>
          <p:nvPr/>
        </p:nvGrpSpPr>
        <p:grpSpPr>
          <a:xfrm>
            <a:off x="5219084" y="2762016"/>
            <a:ext cx="3765088" cy="1333968"/>
            <a:chOff x="355983" y="4244422"/>
            <a:chExt cx="2970956" cy="1225502"/>
          </a:xfrm>
        </p:grpSpPr>
        <p:sp>
          <p:nvSpPr>
            <p:cNvPr id="22" name="Arrow: Pentagon 21">
              <a:extLst>
                <a:ext uri="{FF2B5EF4-FFF2-40B4-BE49-F238E27FC236}">
                  <a16:creationId xmlns:a16="http://schemas.microsoft.com/office/drawing/2014/main" id="{E47DEAA9-9123-2B38-4806-B8492B998D1F}"/>
                </a:ext>
              </a:extLst>
            </p:cNvPr>
            <p:cNvSpPr/>
            <p:nvPr/>
          </p:nvSpPr>
          <p:spPr>
            <a:xfrm>
              <a:off x="355983" y="4244422"/>
              <a:ext cx="2970956" cy="122550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Object 22">
                  <a:extLst>
                    <a:ext uri="{FF2B5EF4-FFF2-40B4-BE49-F238E27FC236}">
                      <a16:creationId xmlns:a16="http://schemas.microsoft.com/office/drawing/2014/main" id="{F73E3A16-017D-A2EF-B063-EE958A505A2D}"/>
                    </a:ext>
                  </a:extLst>
                </p:cNvPr>
                <p:cNvSpPr txBox="1"/>
                <p:nvPr/>
              </p:nvSpPr>
              <p:spPr>
                <a:xfrm>
                  <a:off x="963229" y="4460401"/>
                  <a:ext cx="1655429" cy="697263"/>
                </a:xfrm>
                <a:prstGeom prst="rect">
                  <a:avLst/>
                </a:prstGeom>
              </p:spPr>
              <p:txBody>
                <a:bodyPr>
                  <a:noAutofit/>
                </a:bodyPr>
                <a:lstStyle/>
                <a:p>
                  <a:r>
                    <a:rPr lang="en-US" sz="5000" b="1" kern="100">
                      <a:ea typeface="Calibri" panose="020F0502020204030204" pitchFamily="34" charset="0"/>
                      <a:cs typeface="Arial" panose="020B0604020202020204" pitchFamily="34" charset="0"/>
                    </a:rPr>
                    <a:t>B.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− 4</m:t>
                      </m:r>
                    </m:oMath>
                  </a14:m>
                  <a:endParaRPr lang="en-US" sz="5000" b="1">
                    <a:latin typeface="Times New Roman" panose="02020603050405020304" pitchFamily="18" charset="0"/>
                    <a:cs typeface="Times New Roman" panose="02020603050405020304" pitchFamily="18" charset="0"/>
                  </a:endParaRPr>
                </a:p>
              </p:txBody>
            </p:sp>
          </mc:Choice>
          <mc:Fallback xmlns="">
            <p:sp>
              <p:nvSpPr>
                <p:cNvPr id="23" name="Object 22">
                  <a:extLst>
                    <a:ext uri="{FF2B5EF4-FFF2-40B4-BE49-F238E27FC236}">
                      <a16:creationId xmlns:a16="http://schemas.microsoft.com/office/drawing/2014/main" id="{F73E3A16-017D-A2EF-B063-EE958A505A2D}"/>
                    </a:ext>
                  </a:extLst>
                </p:cNvPr>
                <p:cNvSpPr txBox="1">
                  <a:spLocks noRot="1" noChangeAspect="1" noMove="1" noResize="1" noEditPoints="1" noAdjustHandles="1" noChangeArrowheads="1" noChangeShapeType="1" noTextEdit="1"/>
                </p:cNvSpPr>
                <p:nvPr/>
              </p:nvSpPr>
              <p:spPr>
                <a:xfrm>
                  <a:off x="963229" y="4460401"/>
                  <a:ext cx="1655429" cy="697263"/>
                </a:xfrm>
                <a:prstGeom prst="rect">
                  <a:avLst/>
                </a:prstGeom>
                <a:blipFill>
                  <a:blip r:embed="rId13"/>
                  <a:stretch>
                    <a:fillRect l="-13913" t="-19355" b="-58065"/>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0D10B166-E723-3AFC-06BE-203046AB523C}"/>
              </a:ext>
            </a:extLst>
          </p:cNvPr>
          <p:cNvGrpSpPr/>
          <p:nvPr/>
        </p:nvGrpSpPr>
        <p:grpSpPr>
          <a:xfrm>
            <a:off x="5219085" y="4904102"/>
            <a:ext cx="3918590" cy="1333966"/>
            <a:chOff x="4102100" y="4441377"/>
            <a:chExt cx="3203006" cy="961686"/>
          </a:xfrm>
        </p:grpSpPr>
        <p:sp>
          <p:nvSpPr>
            <p:cNvPr id="25" name="Arrow: Pentagon 24">
              <a:extLst>
                <a:ext uri="{FF2B5EF4-FFF2-40B4-BE49-F238E27FC236}">
                  <a16:creationId xmlns:a16="http://schemas.microsoft.com/office/drawing/2014/main" id="{865EEAED-DC78-2541-D599-D3000928E50F}"/>
                </a:ext>
              </a:extLst>
            </p:cNvPr>
            <p:cNvSpPr/>
            <p:nvPr/>
          </p:nvSpPr>
          <p:spPr>
            <a:xfrm>
              <a:off x="4102100" y="4441377"/>
              <a:ext cx="3203006" cy="961686"/>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5000" b="1">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Object 25">
                  <a:extLst>
                    <a:ext uri="{FF2B5EF4-FFF2-40B4-BE49-F238E27FC236}">
                      <a16:creationId xmlns:a16="http://schemas.microsoft.com/office/drawing/2014/main" id="{FA9B2E8D-8F05-5968-DFE4-87CB93A30C3A}"/>
                    </a:ext>
                  </a:extLst>
                </p:cNvPr>
                <p:cNvSpPr txBox="1"/>
                <p:nvPr/>
              </p:nvSpPr>
              <p:spPr>
                <a:xfrm>
                  <a:off x="4818879" y="4669240"/>
                  <a:ext cx="1630364" cy="458440"/>
                </a:xfrm>
                <a:prstGeom prst="rect">
                  <a:avLst/>
                </a:prstGeom>
              </p:spPr>
              <p:txBody>
                <a:bodyPr>
                  <a:noAutofit/>
                </a:bodyPr>
                <a:lstStyle/>
                <a:p>
                  <a:r>
                    <a:rPr lang="en-US" sz="5000" b="1" kern="100">
                      <a:ea typeface="Calibri" panose="020F0502020204030204" pitchFamily="34" charset="0"/>
                      <a:cs typeface="Arial" panose="020B0604020202020204" pitchFamily="34" charset="0"/>
                    </a:rPr>
                    <a:t>D. </a:t>
                  </a:r>
                  <a14:m>
                    <m:oMath xmlns:m="http://schemas.openxmlformats.org/officeDocument/2006/math">
                      <m:r>
                        <m:rPr>
                          <m:nor/>
                        </m:rPr>
                        <a:rPr lang="en-US" sz="5000" b="1" kern="100">
                          <a:latin typeface="Arial" panose="020B0604020202020204" pitchFamily="34" charset="0"/>
                          <a:ea typeface="Calibri" panose="020F0502020204030204" pitchFamily="34" charset="0"/>
                          <a:cs typeface="Arial" panose="020B0604020202020204" pitchFamily="34" charset="0"/>
                        </a:rPr>
                        <m:t>2</m:t>
                      </m:r>
                    </m:oMath>
                  </a14:m>
                  <a:endParaRPr lang="en-US" sz="5000" b="1">
                    <a:latin typeface="Times New Roman" panose="02020603050405020304" pitchFamily="18" charset="0"/>
                    <a:cs typeface="Times New Roman" panose="02020603050405020304" pitchFamily="18" charset="0"/>
                  </a:endParaRPr>
                </a:p>
              </p:txBody>
            </p:sp>
          </mc:Choice>
          <mc:Fallback xmlns="">
            <p:sp>
              <p:nvSpPr>
                <p:cNvPr id="26" name="Object 25">
                  <a:extLst>
                    <a:ext uri="{FF2B5EF4-FFF2-40B4-BE49-F238E27FC236}">
                      <a16:creationId xmlns:a16="http://schemas.microsoft.com/office/drawing/2014/main" id="{FA9B2E8D-8F05-5968-DFE4-87CB93A30C3A}"/>
                    </a:ext>
                  </a:extLst>
                </p:cNvPr>
                <p:cNvSpPr txBox="1">
                  <a:spLocks noRot="1" noChangeAspect="1" noMove="1" noResize="1" noEditPoints="1" noAdjustHandles="1" noChangeArrowheads="1" noChangeShapeType="1" noTextEdit="1"/>
                </p:cNvSpPr>
                <p:nvPr/>
              </p:nvSpPr>
              <p:spPr>
                <a:xfrm>
                  <a:off x="4818879" y="4669240"/>
                  <a:ext cx="1630364" cy="458440"/>
                </a:xfrm>
                <a:prstGeom prst="rect">
                  <a:avLst/>
                </a:prstGeom>
                <a:blipFill>
                  <a:blip r:embed="rId14"/>
                  <a:stretch>
                    <a:fillRect l="-14679" t="-21905" b="-87619"/>
                  </a:stretch>
                </a:blipFill>
              </p:spPr>
              <p:txBody>
                <a:bodyPr/>
                <a:lstStyle/>
                <a:p>
                  <a:r>
                    <a:rPr lang="en-US">
                      <a:noFill/>
                    </a:rPr>
                    <a:t> </a:t>
                  </a:r>
                </a:p>
              </p:txBody>
            </p:sp>
          </mc:Fallback>
        </mc:AlternateContent>
      </p:grpSp>
    </p:spTree>
    <p:extLst>
      <p:ext uri="{BB962C8B-B14F-4D97-AF65-F5344CB8AC3E}">
        <p14:creationId xmlns:p14="http://schemas.microsoft.com/office/powerpoint/2010/main" val="180413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7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5" name="bomb.wav"/>
                                        </p:tgtEl>
                                      </p:cMediaNode>
                                    </p:audio>
                                  </p:sub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subTnLst>
                                    <p:audio>
                                      <p:cMediaNode>
                                        <p:cTn display="0" masterRel="sameClick">
                                          <p:stCondLst>
                                            <p:cond evt="begin" delay="0">
                                              <p:tn val="47"/>
                                            </p:cond>
                                          </p:stCondLst>
                                          <p:endCondLst>
                                            <p:cond evt="onStopAudio" delay="0">
                                              <p:tgtEl>
                                                <p:sldTgt/>
                                              </p:tgtEl>
                                            </p:cond>
                                          </p:endCondLst>
                                        </p:cTn>
                                        <p:tgtEl>
                                          <p:sndTgt r:embed="rId6" name="applause.wav"/>
                                        </p:tgtEl>
                                      </p:cMediaNode>
                                    </p:audio>
                                  </p:subTnLst>
                                </p:cTn>
                              </p:par>
                              <p:par>
                                <p:cTn id="50" presetID="3" presetClass="exit" presetSubtype="10" fill="hold" nodeType="withEffect">
                                  <p:stCondLst>
                                    <p:cond delay="0"/>
                                  </p:stCondLst>
                                  <p:childTnLst>
                                    <p:animEffect transition="out" filter="blinds(horizontal)">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21"/>
                    </p:tgtEl>
                  </p:cond>
                </p:stCondLst>
                <p:endSync evt="end" delay="0">
                  <p:rtn val="all"/>
                </p:endSync>
                <p:childTnLst>
                  <p:par>
                    <p:cTn id="60" fill="hold">
                      <p:stCondLst>
                        <p:cond delay="0"/>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ox(in)">
                                      <p:cBhvr>
                                        <p:cTn id="64" dur="20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bomb.wav"/>
                                        </p:tgtEl>
                                      </p:cMediaNode>
                                    </p:audio>
                                  </p:sub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93E4AF-CF96-4949-99FF-A92172AAF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5451" y="2231008"/>
            <a:ext cx="2905112" cy="2395984"/>
          </a:xfrm>
          <a:prstGeom prst="rect">
            <a:avLst/>
          </a:prstGeom>
        </p:spPr>
      </p:pic>
      <mc:AlternateContent xmlns:mc="http://schemas.openxmlformats.org/markup-compatibility/2006" xmlns:a14="http://schemas.microsoft.com/office/drawing/2010/main">
        <mc:Choice Requires="a14">
          <p:sp>
            <p:nvSpPr>
              <p:cNvPr id="4" name="Rectangle 2">
                <a:extLst>
                  <a:ext uri="{FF2B5EF4-FFF2-40B4-BE49-F238E27FC236}">
                    <a16:creationId xmlns:a16="http://schemas.microsoft.com/office/drawing/2014/main" id="{758A394A-5A9C-8A6A-824A-172FBB0C63FD}"/>
                  </a:ext>
                </a:extLst>
              </p:cNvPr>
              <p:cNvSpPr>
                <a:spLocks noChangeArrowheads="1"/>
              </p:cNvSpPr>
              <p:nvPr/>
            </p:nvSpPr>
            <p:spPr bwMode="auto">
              <a:xfrm>
                <a:off x="408563" y="190498"/>
                <a:ext cx="8748870" cy="191174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nSpc>
                    <a:spcPct val="107000"/>
                  </a:lnSpc>
                  <a:spcAft>
                    <a:spcPts val="800"/>
                  </a:spcAft>
                  <a:tabLst>
                    <a:tab pos="4410075" algn="l"/>
                  </a:tabLst>
                </a:pPr>
                <a:r>
                  <a:rPr lang="nl-NL" sz="5000" b="1" kern="100">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5. Cho hàm số </a:t>
                </a:r>
              </a:p>
              <a:p>
                <a:pPr>
                  <a:lnSpc>
                    <a:spcPct val="107000"/>
                  </a:lnSpc>
                  <a:spcAft>
                    <a:spcPts val="800"/>
                  </a:spcAft>
                  <a:tabLst>
                    <a:tab pos="4410075" algn="l"/>
                  </a:tabLst>
                </a:pPr>
                <a14:m>
                  <m:oMath xmlns:m="http://schemas.openxmlformats.org/officeDocument/2006/math">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y</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f</m:t>
                    </m:r>
                    <m:d>
                      <m:dPr>
                        <m:ctrlPr>
                          <a:rPr lang="en-US" sz="5000" b="1"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x</m:t>
                        </m:r>
                      </m:e>
                    </m:d>
                    <m:r>
                      <a:rPr lang="en-US" sz="5000" b="1"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sSup>
                      <m:sSupPr>
                        <m:ctrlPr>
                          <a:rPr lang="en-US" sz="5000" b="1"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x</m:t>
                        </m:r>
                      </m:e>
                      <m:sup>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2</m:t>
                        </m:r>
                      </m:sup>
                    </m:sSup>
                    <m:r>
                      <a:rPr lang="en-US" sz="5000" b="1" i="1" kern="10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r>
                      <m:rPr>
                        <m:nor/>
                      </m:rPr>
                      <a:rPr lang="en-US" sz="5000" b="1" i="0" kern="100" smtClean="0">
                        <a:solidFill>
                          <a:schemeClr val="tx1"/>
                        </a:solidFill>
                        <a:effectLst/>
                        <a:latin typeface="Arial" panose="020B0604020202020204" pitchFamily="34" charset="0"/>
                        <a:ea typeface="Calibri" panose="020F0502020204030204" pitchFamily="34" charset="0"/>
                        <a:cs typeface="Arial" panose="020B0604020202020204" pitchFamily="34" charset="0"/>
                      </a:rPr>
                      <m:t> </m:t>
                    </m:r>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6.</m:t>
                    </m:r>
                  </m:oMath>
                </a14:m>
                <a:r>
                  <a:rPr lang="en-US" sz="5000" b="1" kern="100">
                    <a:solidFill>
                      <a:schemeClr val="tx1"/>
                    </a:solidFill>
                    <a:effectLst/>
                    <a:latin typeface="Arial" panose="020B0604020202020204" pitchFamily="34" charset="0"/>
                    <a:ea typeface="Calibri" panose="020F0502020204030204" pitchFamily="34" charset="0"/>
                    <a:cs typeface="Arial" panose="020B0604020202020204" pitchFamily="34" charset="0"/>
                  </a:rPr>
                  <a:t> Tính </a:t>
                </a:r>
                <a14:m>
                  <m:oMath xmlns:m="http://schemas.openxmlformats.org/officeDocument/2006/math">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f</m:t>
                    </m:r>
                    <m:r>
                      <a:rPr lang="en-US" sz="5000" b="1" i="1" kern="10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d>
                      <m:dPr>
                        <m:ctrlPr>
                          <a:rPr lang="en-US" sz="5000" b="1" i="1" kern="1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−1</m:t>
                        </m:r>
                      </m:e>
                    </m:d>
                    <m:r>
                      <m:rPr>
                        <m:nor/>
                      </m:rPr>
                      <a:rPr lang="en-US" sz="5000" b="1" i="0" kern="100">
                        <a:solidFill>
                          <a:schemeClr val="tx1"/>
                        </a:solidFill>
                        <a:effectLst/>
                        <a:latin typeface="Arial" panose="020B0604020202020204" pitchFamily="34" charset="0"/>
                        <a:ea typeface="Calibri" panose="020F0502020204030204" pitchFamily="34" charset="0"/>
                        <a:cs typeface="Arial" panose="020B0604020202020204" pitchFamily="34" charset="0"/>
                      </a:rPr>
                      <m:t>?</m:t>
                    </m:r>
                  </m:oMath>
                </a14:m>
                <a:endParaRPr lang="en-US" sz="5000" b="1"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2">
                <a:extLst>
                  <a:ext uri="{FF2B5EF4-FFF2-40B4-BE49-F238E27FC236}">
                    <a16:creationId xmlns:a16="http://schemas.microsoft.com/office/drawing/2014/main" id="{758A394A-5A9C-8A6A-824A-172FBB0C63FD}"/>
                  </a:ext>
                </a:extLst>
              </p:cNvPr>
              <p:cNvSpPr>
                <a:spLocks noRot="1" noChangeAspect="1" noMove="1" noResize="1" noEditPoints="1" noAdjustHandles="1" noChangeArrowheads="1" noChangeShapeType="1" noTextEdit="1"/>
              </p:cNvSpPr>
              <p:nvPr/>
            </p:nvSpPr>
            <p:spPr bwMode="auto">
              <a:xfrm>
                <a:off x="408563" y="190498"/>
                <a:ext cx="8748870" cy="1911742"/>
              </a:xfrm>
              <a:prstGeom prst="rect">
                <a:avLst/>
              </a:prstGeom>
              <a:blipFill>
                <a:blip r:embed="rId7"/>
                <a:stretch>
                  <a:fillRect l="-3345" t="-7325" b="-17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a:extLst>
              <a:ext uri="{FF2B5EF4-FFF2-40B4-BE49-F238E27FC236}">
                <a16:creationId xmlns:a16="http://schemas.microsoft.com/office/drawing/2014/main" id="{BEA022C8-86F0-80C3-5607-DF1B07794B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1381" y="4070169"/>
            <a:ext cx="2710619" cy="2395985"/>
          </a:xfrm>
          <a:prstGeom prst="rect">
            <a:avLst/>
          </a:prstGeom>
        </p:spPr>
      </p:pic>
      <p:grpSp>
        <p:nvGrpSpPr>
          <p:cNvPr id="5" name="Group 4">
            <a:extLst>
              <a:ext uri="{FF2B5EF4-FFF2-40B4-BE49-F238E27FC236}">
                <a16:creationId xmlns:a16="http://schemas.microsoft.com/office/drawing/2014/main" id="{47FFC82F-78D0-DD4E-F8B5-46FA451FA875}"/>
              </a:ext>
            </a:extLst>
          </p:cNvPr>
          <p:cNvGrpSpPr/>
          <p:nvPr/>
        </p:nvGrpSpPr>
        <p:grpSpPr>
          <a:xfrm>
            <a:off x="925531" y="3074021"/>
            <a:ext cx="2970956" cy="1432593"/>
            <a:chOff x="419845" y="1610484"/>
            <a:chExt cx="2970956" cy="1432593"/>
          </a:xfrm>
        </p:grpSpPr>
        <p:sp>
          <p:nvSpPr>
            <p:cNvPr id="16" name="Arrow: Pentagon 15">
              <a:extLst>
                <a:ext uri="{FF2B5EF4-FFF2-40B4-BE49-F238E27FC236}">
                  <a16:creationId xmlns:a16="http://schemas.microsoft.com/office/drawing/2014/main" id="{F3B7D919-BA30-DC90-B283-1811CDB07998}"/>
                </a:ext>
              </a:extLst>
            </p:cNvPr>
            <p:cNvSpPr/>
            <p:nvPr/>
          </p:nvSpPr>
          <p:spPr>
            <a:xfrm>
              <a:off x="419845" y="1610484"/>
              <a:ext cx="2970956" cy="1432593"/>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b="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5125CE62-4078-E85C-89B9-40A643D06B45}"/>
                    </a:ext>
                  </a:extLst>
                </p:cNvPr>
                <p:cNvSpPr txBox="1"/>
                <p:nvPr/>
              </p:nvSpPr>
              <p:spPr>
                <a:xfrm>
                  <a:off x="973941" y="1825390"/>
                  <a:ext cx="1628775" cy="666750"/>
                </a:xfrm>
                <a:prstGeom prst="rect">
                  <a:avLst/>
                </a:prstGeom>
              </p:spPr>
              <p:txBody>
                <a:bodyPr>
                  <a:noAutofit/>
                </a:bodyPr>
                <a:lstStyle/>
                <a:p>
                  <a:r>
                    <a:rPr lang="en-US" sz="4800" b="1" kern="100">
                      <a:solidFill>
                        <a:schemeClr val="tx1"/>
                      </a:solidFill>
                      <a:ea typeface="Calibri" panose="020F0502020204030204" pitchFamily="34" charset="0"/>
                      <a:cs typeface="Arial" panose="020B0604020202020204" pitchFamily="34" charset="0"/>
                    </a:rPr>
                    <a:t>A. </a:t>
                  </a:r>
                  <a14:m>
                    <m:oMath xmlns:m="http://schemas.openxmlformats.org/officeDocument/2006/math">
                      <m:r>
                        <m:rPr>
                          <m:nor/>
                        </m:rPr>
                        <a:rPr lang="en-US" sz="4800" b="1" kern="100">
                          <a:solidFill>
                            <a:schemeClr val="tx1"/>
                          </a:solidFill>
                          <a:latin typeface="Arial" panose="020B0604020202020204" pitchFamily="34" charset="0"/>
                          <a:ea typeface="Calibri" panose="020F0502020204030204" pitchFamily="34" charset="0"/>
                          <a:cs typeface="Arial" panose="020B0604020202020204" pitchFamily="34" charset="0"/>
                        </a:rPr>
                        <m:t>1</m:t>
                      </m:r>
                      <m:r>
                        <a:rPr lang="en-US" sz="4667" b="1">
                          <a:solidFill>
                            <a:schemeClr val="tx1"/>
                          </a:solidFill>
                          <a:latin typeface="Cambria Math" panose="02040503050406030204" pitchFamily="18" charset="0"/>
                        </a:rPr>
                        <m:t>.</m:t>
                      </m:r>
                    </m:oMath>
                  </a14:m>
                  <a:endParaRPr lang="en-US" sz="4667" b="1">
                    <a:solidFill>
                      <a:schemeClr val="tx1"/>
                    </a:solidFill>
                    <a:latin typeface="Times New Roman" panose="02020603050405020304" pitchFamily="18" charset="0"/>
                    <a:cs typeface="Times New Roman" panose="02020603050405020304" pitchFamily="18" charset="0"/>
                  </a:endParaRPr>
                </a:p>
              </p:txBody>
            </p:sp>
          </mc:Choice>
          <mc:Fallback xmlns="">
            <p:sp>
              <p:nvSpPr>
                <p:cNvPr id="18" name="Object 17">
                  <a:extLst>
                    <a:ext uri="{FF2B5EF4-FFF2-40B4-BE49-F238E27FC236}">
                      <a16:creationId xmlns:a16="http://schemas.microsoft.com/office/drawing/2014/main" id="{5125CE62-4078-E85C-89B9-40A643D06B45}"/>
                    </a:ext>
                  </a:extLst>
                </p:cNvPr>
                <p:cNvSpPr txBox="1">
                  <a:spLocks noRot="1" noChangeAspect="1" noMove="1" noResize="1" noEditPoints="1" noAdjustHandles="1" noChangeArrowheads="1" noChangeShapeType="1" noTextEdit="1"/>
                </p:cNvSpPr>
                <p:nvPr/>
              </p:nvSpPr>
              <p:spPr>
                <a:xfrm>
                  <a:off x="973941" y="1825390"/>
                  <a:ext cx="1628775" cy="666750"/>
                </a:xfrm>
                <a:prstGeom prst="rect">
                  <a:avLst/>
                </a:prstGeom>
                <a:blipFill>
                  <a:blip r:embed="rId9"/>
                  <a:stretch>
                    <a:fillRect l="-17228" t="-20183" b="-73394"/>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E8A02AD6-8598-D9EB-76C2-94D2778201C4}"/>
              </a:ext>
            </a:extLst>
          </p:cNvPr>
          <p:cNvGrpSpPr/>
          <p:nvPr/>
        </p:nvGrpSpPr>
        <p:grpSpPr>
          <a:xfrm>
            <a:off x="949037" y="4968244"/>
            <a:ext cx="3072977" cy="1432593"/>
            <a:chOff x="5748964" y="2056756"/>
            <a:chExt cx="2411257" cy="1056722"/>
          </a:xfrm>
        </p:grpSpPr>
        <p:sp>
          <p:nvSpPr>
            <p:cNvPr id="20" name="Arrow: Pentagon 19">
              <a:extLst>
                <a:ext uri="{FF2B5EF4-FFF2-40B4-BE49-F238E27FC236}">
                  <a16:creationId xmlns:a16="http://schemas.microsoft.com/office/drawing/2014/main" id="{E4E8A1A8-18C9-EDC4-E695-BAD367C08997}"/>
                </a:ext>
              </a:extLst>
            </p:cNvPr>
            <p:cNvSpPr/>
            <p:nvPr/>
          </p:nvSpPr>
          <p:spPr>
            <a:xfrm>
              <a:off x="5748964" y="2056756"/>
              <a:ext cx="2411257" cy="1056722"/>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b="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Object 20">
                  <a:extLst>
                    <a:ext uri="{FF2B5EF4-FFF2-40B4-BE49-F238E27FC236}">
                      <a16:creationId xmlns:a16="http://schemas.microsoft.com/office/drawing/2014/main" id="{BFB0324E-9DE4-90F3-696C-4A2990EB857B}"/>
                    </a:ext>
                  </a:extLst>
                </p:cNvPr>
                <p:cNvSpPr txBox="1"/>
                <p:nvPr/>
              </p:nvSpPr>
              <p:spPr>
                <a:xfrm>
                  <a:off x="6150671" y="2233838"/>
                  <a:ext cx="1754139" cy="429194"/>
                </a:xfrm>
                <a:prstGeom prst="rect">
                  <a:avLst/>
                </a:prstGeom>
              </p:spPr>
              <p:txBody>
                <a:bodyPr>
                  <a:noAutofit/>
                </a:bodyPr>
                <a:lstStyle/>
                <a:p>
                  <a:r>
                    <a:rPr lang="en-US" sz="4800" b="1" kern="100">
                      <a:solidFill>
                        <a:schemeClr val="tx1"/>
                      </a:solidFill>
                      <a:ea typeface="Calibri" panose="020F0502020204030204" pitchFamily="34" charset="0"/>
                      <a:cs typeface="Arial" panose="020B0604020202020204" pitchFamily="34" charset="0"/>
                    </a:rPr>
                    <a:t>C. </a:t>
                  </a:r>
                  <a14:m>
                    <m:oMath xmlns:m="http://schemas.openxmlformats.org/officeDocument/2006/math">
                      <m:r>
                        <m:rPr>
                          <m:nor/>
                        </m:rPr>
                        <a:rPr lang="en-US" sz="4800" b="1" kern="100">
                          <a:solidFill>
                            <a:schemeClr val="tx1"/>
                          </a:solidFill>
                          <a:latin typeface="Arial" panose="020B0604020202020204" pitchFamily="34" charset="0"/>
                          <a:ea typeface="Calibri" panose="020F0502020204030204" pitchFamily="34" charset="0"/>
                          <a:cs typeface="Arial" panose="020B0604020202020204" pitchFamily="34" charset="0"/>
                        </a:rPr>
                        <m:t>− 5</m:t>
                      </m:r>
                      <m:r>
                        <a:rPr lang="en-US" sz="4667" b="1">
                          <a:solidFill>
                            <a:schemeClr val="tx1"/>
                          </a:solidFill>
                          <a:latin typeface="Cambria Math" panose="02040503050406030204" pitchFamily="18" charset="0"/>
                        </a:rPr>
                        <m:t>.</m:t>
                      </m:r>
                    </m:oMath>
                  </a14:m>
                  <a:endParaRPr lang="en-US" sz="4667" b="1">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Object 20">
                  <a:extLst>
                    <a:ext uri="{FF2B5EF4-FFF2-40B4-BE49-F238E27FC236}">
                      <a16:creationId xmlns:a16="http://schemas.microsoft.com/office/drawing/2014/main" id="{BFB0324E-9DE4-90F3-696C-4A2990EB857B}"/>
                    </a:ext>
                  </a:extLst>
                </p:cNvPr>
                <p:cNvSpPr txBox="1">
                  <a:spLocks noRot="1" noChangeAspect="1" noMove="1" noResize="1" noEditPoints="1" noAdjustHandles="1" noChangeArrowheads="1" noChangeShapeType="1" noTextEdit="1"/>
                </p:cNvSpPr>
                <p:nvPr/>
              </p:nvSpPr>
              <p:spPr>
                <a:xfrm>
                  <a:off x="6150671" y="2233838"/>
                  <a:ext cx="1754139" cy="429194"/>
                </a:xfrm>
                <a:prstGeom prst="rect">
                  <a:avLst/>
                </a:prstGeom>
                <a:blipFill>
                  <a:blip r:embed="rId10"/>
                  <a:stretch>
                    <a:fillRect l="-12568" t="-22917" b="-96875"/>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C85D65C5-A748-7A49-D944-2F14DE66A780}"/>
              </a:ext>
            </a:extLst>
          </p:cNvPr>
          <p:cNvGrpSpPr/>
          <p:nvPr/>
        </p:nvGrpSpPr>
        <p:grpSpPr>
          <a:xfrm>
            <a:off x="5689600" y="3074021"/>
            <a:ext cx="3048000" cy="1432593"/>
            <a:chOff x="355983" y="4248908"/>
            <a:chExt cx="2942443" cy="1432593"/>
          </a:xfrm>
        </p:grpSpPr>
        <p:sp>
          <p:nvSpPr>
            <p:cNvPr id="23" name="Arrow: Pentagon 22">
              <a:extLst>
                <a:ext uri="{FF2B5EF4-FFF2-40B4-BE49-F238E27FC236}">
                  <a16:creationId xmlns:a16="http://schemas.microsoft.com/office/drawing/2014/main" id="{1F18E6AF-E249-5F26-79AB-8315E69E2FC1}"/>
                </a:ext>
              </a:extLst>
            </p:cNvPr>
            <p:cNvSpPr/>
            <p:nvPr/>
          </p:nvSpPr>
          <p:spPr>
            <a:xfrm>
              <a:off x="355983" y="4248908"/>
              <a:ext cx="2942443" cy="1432593"/>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b="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Object 23">
                  <a:extLst>
                    <a:ext uri="{FF2B5EF4-FFF2-40B4-BE49-F238E27FC236}">
                      <a16:creationId xmlns:a16="http://schemas.microsoft.com/office/drawing/2014/main" id="{0F31E4B2-9359-24C4-615B-D8BA7299B462}"/>
                    </a:ext>
                  </a:extLst>
                </p:cNvPr>
                <p:cNvSpPr txBox="1"/>
                <p:nvPr/>
              </p:nvSpPr>
              <p:spPr>
                <a:xfrm>
                  <a:off x="886748" y="4463815"/>
                  <a:ext cx="1902487" cy="781241"/>
                </a:xfrm>
                <a:prstGeom prst="rect">
                  <a:avLst/>
                </a:prstGeom>
              </p:spPr>
              <p:txBody>
                <a:bodyPr>
                  <a:noAutofit/>
                </a:bodyPr>
                <a:lstStyle/>
                <a:p>
                  <a:r>
                    <a:rPr lang="en-US" sz="4800" b="1" kern="100">
                      <a:solidFill>
                        <a:schemeClr val="tx1"/>
                      </a:solidFill>
                      <a:ea typeface="Calibri" panose="020F0502020204030204" pitchFamily="34" charset="0"/>
                      <a:cs typeface="Arial" panose="020B0604020202020204" pitchFamily="34" charset="0"/>
                    </a:rPr>
                    <a:t>B. </a:t>
                  </a:r>
                  <a14:m>
                    <m:oMath xmlns:m="http://schemas.openxmlformats.org/officeDocument/2006/math">
                      <m:r>
                        <m:rPr>
                          <m:nor/>
                        </m:rPr>
                        <a:rPr lang="en-US" sz="4800" b="1" kern="100">
                          <a:solidFill>
                            <a:schemeClr val="tx1"/>
                          </a:solidFill>
                          <a:latin typeface="Arial" panose="020B0604020202020204" pitchFamily="34" charset="0"/>
                          <a:ea typeface="Calibri" panose="020F0502020204030204" pitchFamily="34" charset="0"/>
                          <a:cs typeface="Arial" panose="020B0604020202020204" pitchFamily="34" charset="0"/>
                        </a:rPr>
                        <m:t>− 7</m:t>
                      </m:r>
                      <m:r>
                        <a:rPr lang="en-US" sz="4667" b="1">
                          <a:solidFill>
                            <a:schemeClr val="tx1"/>
                          </a:solidFill>
                          <a:latin typeface="Cambria Math" panose="02040503050406030204" pitchFamily="18" charset="0"/>
                        </a:rPr>
                        <m:t>.</m:t>
                      </m:r>
                    </m:oMath>
                  </a14:m>
                  <a:endParaRPr lang="en-US" sz="4667" b="1">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Object 23">
                  <a:extLst>
                    <a:ext uri="{FF2B5EF4-FFF2-40B4-BE49-F238E27FC236}">
                      <a16:creationId xmlns:a16="http://schemas.microsoft.com/office/drawing/2014/main" id="{0F31E4B2-9359-24C4-615B-D8BA7299B462}"/>
                    </a:ext>
                  </a:extLst>
                </p:cNvPr>
                <p:cNvSpPr txBox="1">
                  <a:spLocks noRot="1" noChangeAspect="1" noMove="1" noResize="1" noEditPoints="1" noAdjustHandles="1" noChangeArrowheads="1" noChangeShapeType="1" noTextEdit="1"/>
                </p:cNvSpPr>
                <p:nvPr/>
              </p:nvSpPr>
              <p:spPr>
                <a:xfrm>
                  <a:off x="886748" y="4463815"/>
                  <a:ext cx="1902487" cy="781241"/>
                </a:xfrm>
                <a:prstGeom prst="rect">
                  <a:avLst/>
                </a:prstGeom>
                <a:blipFill>
                  <a:blip r:embed="rId11"/>
                  <a:stretch>
                    <a:fillRect l="-14241" t="-17188" b="-47656"/>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C4DC895D-7640-5951-EECF-F2A76AECB6A9}"/>
              </a:ext>
            </a:extLst>
          </p:cNvPr>
          <p:cNvGrpSpPr/>
          <p:nvPr/>
        </p:nvGrpSpPr>
        <p:grpSpPr>
          <a:xfrm>
            <a:off x="5737992" y="4968246"/>
            <a:ext cx="2951216" cy="1432593"/>
            <a:chOff x="4102099" y="4553472"/>
            <a:chExt cx="2951215" cy="1124198"/>
          </a:xfrm>
        </p:grpSpPr>
        <p:sp>
          <p:nvSpPr>
            <p:cNvPr id="26" name="Arrow: Pentagon 25">
              <a:extLst>
                <a:ext uri="{FF2B5EF4-FFF2-40B4-BE49-F238E27FC236}">
                  <a16:creationId xmlns:a16="http://schemas.microsoft.com/office/drawing/2014/main" id="{58BC0FBB-227F-4444-A9A5-687274610A83}"/>
                </a:ext>
              </a:extLst>
            </p:cNvPr>
            <p:cNvSpPr/>
            <p:nvPr/>
          </p:nvSpPr>
          <p:spPr>
            <a:xfrm>
              <a:off x="4102099" y="4553472"/>
              <a:ext cx="2951215" cy="1124198"/>
            </a:xfrm>
            <a:prstGeom prst="homePlat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667" b="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Object 26">
                  <a:extLst>
                    <a:ext uri="{FF2B5EF4-FFF2-40B4-BE49-F238E27FC236}">
                      <a16:creationId xmlns:a16="http://schemas.microsoft.com/office/drawing/2014/main" id="{A3B171DA-3A1E-AD6E-5240-E6FACC4A34F2}"/>
                    </a:ext>
                  </a:extLst>
                </p:cNvPr>
                <p:cNvSpPr txBox="1"/>
                <p:nvPr/>
              </p:nvSpPr>
              <p:spPr>
                <a:xfrm>
                  <a:off x="4569646" y="4787409"/>
                  <a:ext cx="2004604" cy="411050"/>
                </a:xfrm>
                <a:prstGeom prst="rect">
                  <a:avLst/>
                </a:prstGeom>
              </p:spPr>
              <p:txBody>
                <a:bodyPr>
                  <a:noAutofit/>
                </a:bodyPr>
                <a:lstStyle/>
                <a:p>
                  <a:r>
                    <a:rPr lang="en-US" sz="4800" b="1" kern="100">
                      <a:solidFill>
                        <a:schemeClr val="tx1"/>
                      </a:solidFill>
                      <a:ea typeface="Calibri" panose="020F0502020204030204" pitchFamily="34" charset="0"/>
                      <a:cs typeface="Arial" panose="020B0604020202020204" pitchFamily="34" charset="0"/>
                    </a:rPr>
                    <a:t>D. </a:t>
                  </a:r>
                  <a14:m>
                    <m:oMath xmlns:m="http://schemas.openxmlformats.org/officeDocument/2006/math">
                      <m:r>
                        <m:rPr>
                          <m:nor/>
                        </m:rPr>
                        <a:rPr lang="en-US" sz="4800" b="1" kern="100">
                          <a:solidFill>
                            <a:schemeClr val="tx1"/>
                          </a:solidFill>
                          <a:latin typeface="Arial" panose="020B0604020202020204" pitchFamily="34" charset="0"/>
                          <a:ea typeface="Calibri" panose="020F0502020204030204" pitchFamily="34" charset="0"/>
                          <a:cs typeface="Arial" panose="020B0604020202020204" pitchFamily="34" charset="0"/>
                        </a:rPr>
                        <m:t>− 6</m:t>
                      </m:r>
                      <m:r>
                        <a:rPr lang="en-US" sz="4667" b="1">
                          <a:solidFill>
                            <a:schemeClr val="tx1"/>
                          </a:solidFill>
                          <a:latin typeface="Cambria Math" panose="02040503050406030204" pitchFamily="18" charset="0"/>
                        </a:rPr>
                        <m:t>.</m:t>
                      </m:r>
                    </m:oMath>
                  </a14:m>
                  <a:endParaRPr lang="en-US" sz="4667" b="1">
                    <a:solidFill>
                      <a:schemeClr val="tx1"/>
                    </a:solidFill>
                    <a:latin typeface="Times New Roman" panose="02020603050405020304" pitchFamily="18" charset="0"/>
                    <a:cs typeface="Times New Roman" panose="02020603050405020304" pitchFamily="18" charset="0"/>
                  </a:endParaRPr>
                </a:p>
              </p:txBody>
            </p:sp>
          </mc:Choice>
          <mc:Fallback xmlns="">
            <p:sp>
              <p:nvSpPr>
                <p:cNvPr id="27" name="Object 26">
                  <a:extLst>
                    <a:ext uri="{FF2B5EF4-FFF2-40B4-BE49-F238E27FC236}">
                      <a16:creationId xmlns:a16="http://schemas.microsoft.com/office/drawing/2014/main" id="{A3B171DA-3A1E-AD6E-5240-E6FACC4A34F2}"/>
                    </a:ext>
                  </a:extLst>
                </p:cNvPr>
                <p:cNvSpPr txBox="1">
                  <a:spLocks noRot="1" noChangeAspect="1" noMove="1" noResize="1" noEditPoints="1" noAdjustHandles="1" noChangeArrowheads="1" noChangeShapeType="1" noTextEdit="1"/>
                </p:cNvSpPr>
                <p:nvPr/>
              </p:nvSpPr>
              <p:spPr>
                <a:xfrm>
                  <a:off x="4569646" y="4787409"/>
                  <a:ext cx="2004604" cy="411050"/>
                </a:xfrm>
                <a:prstGeom prst="rect">
                  <a:avLst/>
                </a:prstGeom>
                <a:blipFill>
                  <a:blip r:embed="rId12"/>
                  <a:stretch>
                    <a:fillRect l="-13982" t="-25581" b="-119767"/>
                  </a:stretch>
                </a:blipFill>
              </p:spPr>
              <p:txBody>
                <a:bodyPr/>
                <a:lstStyle/>
                <a:p>
                  <a:r>
                    <a:rPr lang="en-US">
                      <a:noFill/>
                    </a:rPr>
                    <a:t> </a:t>
                  </a:r>
                </a:p>
              </p:txBody>
            </p:sp>
          </mc:Fallback>
        </mc:AlternateContent>
      </p:grpSp>
      <p:pic>
        <p:nvPicPr>
          <p:cNvPr id="29" name="Đồng hồ đếm ngược 20 giây">
            <a:hlinkClick r:id="" action="ppaction://media"/>
            <a:extLst>
              <a:ext uri="{FF2B5EF4-FFF2-40B4-BE49-F238E27FC236}">
                <a16:creationId xmlns:a16="http://schemas.microsoft.com/office/drawing/2014/main" id="{7DDE7E14-45CC-5730-1B40-930F135505B1}"/>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9704533" y="1"/>
            <a:ext cx="2487467" cy="1881963"/>
          </a:xfrm>
          <a:prstGeom prst="rect">
            <a:avLst/>
          </a:prstGeom>
        </p:spPr>
      </p:pic>
    </p:spTree>
    <p:extLst>
      <p:ext uri="{BB962C8B-B14F-4D97-AF65-F5344CB8AC3E}">
        <p14:creationId xmlns:p14="http://schemas.microsoft.com/office/powerpoint/2010/main" val="185763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75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4" name="applause.wav"/>
                                        </p:tgtEl>
                                      </p:cMediaNode>
                                    </p:audio>
                                  </p:subTnLst>
                                </p:cTn>
                              </p:par>
                            </p:childTnLst>
                          </p:cTn>
                        </p:par>
                        <p:par>
                          <p:cTn id="27" fill="hold">
                            <p:stCondLst>
                              <p:cond delay="500"/>
                            </p:stCondLst>
                            <p:childTnLst>
                              <p:par>
                                <p:cTn id="28" presetID="3" presetClass="exit" presetSubtype="10" fill="hold" nodeType="afterEffect">
                                  <p:stCondLst>
                                    <p:cond delay="0"/>
                                  </p:stCondLst>
                                  <p:childTnLst>
                                    <p:animEffect transition="out" filter="blinds(horizontal)">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par>
                    <p:cTn id="54" fill="hold">
                      <p:stCondLst>
                        <p:cond delay="indefinite"/>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5" name="bomb.wav"/>
                                        </p:tgtEl>
                                      </p:cMediaNode>
                                    </p:audio>
                                  </p:sub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70" fill="hold" display="0">
                  <p:stCondLst>
                    <p:cond delay="indefinite"/>
                  </p:stCondLst>
                </p:cTn>
                <p:tgtEl>
                  <p:spTgt spid="29"/>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71af3243-3dd4-4a8d-8c0d-dd76da1f02a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2640</TotalTime>
  <Words>2258</Words>
  <Application>Microsoft Office PowerPoint</Application>
  <PresentationFormat>Widescreen</PresentationFormat>
  <Paragraphs>235</Paragraphs>
  <Slides>23</Slides>
  <Notes>13</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Calibri Light</vt:lpstr>
      <vt:lpstr>Cambria Math</vt:lpstr>
      <vt:lpstr>Montserrat</vt:lpstr>
      <vt:lpstr>Open Sans Extrabold</vt:lpstr>
      <vt:lpstr>Rockwell</vt:lpstr>
      <vt:lpstr>Tahoma</vt:lpstr>
      <vt:lpstr>Times New Roman</vt:lpstr>
      <vt:lpstr>Office Theme</vt:lpstr>
      <vt:lpstr>HÀM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Trung Hồ Xuân</cp:lastModifiedBy>
  <cp:revision>95</cp:revision>
  <dcterms:created xsi:type="dcterms:W3CDTF">2021-06-07T13:44:30Z</dcterms:created>
  <dcterms:modified xsi:type="dcterms:W3CDTF">2023-07-26T16:51:12Z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