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glb" ContentType="model/gltf.binary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omments/modernComment_1EB_AC9B784A.xml" ContentType="application/vnd.ms-powerpoint.comments+xml"/>
  <Override PartName="/ppt/comments/modernComment_1DA_27E8F32F.xml" ContentType="application/vnd.ms-powerpoint.comments+xml"/>
  <Override PartName="/ppt/comments/modernComment_1DB_8CC177CB.xml" ContentType="application/vnd.ms-powerpoint.comments+xml"/>
  <Override PartName="/ppt/comments/modernComment_1D1_1C43A51F.xml" ContentType="application/vnd.ms-powerpoint.comments+xml"/>
  <Override PartName="/ppt/comments/modernComment_1E9_B8D4C53A.xml" ContentType="application/vnd.ms-powerpoint.comments+xml"/>
  <Override PartName="/ppt/comments/modernComment_1F9_22E6042F.xml" ContentType="application/vnd.ms-powerpoint.comments+xml"/>
  <Override PartName="/ppt/comments/modernComment_1F5_5ABC8075.xml" ContentType="application/vnd.ms-powerpoint.comments+xml"/>
  <Override PartName="/ppt/comments/modernComment_1DE_729B7E97.xml" ContentType="application/vnd.ms-powerpoint.comments+xml"/>
  <Override PartName="/ppt/comments/modernComment_1FA_83C0CA65.xml" ContentType="application/vnd.ms-powerpoint.comment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  <p:sldMasterId id="2147483757" r:id="rId2"/>
    <p:sldMasterId id="2147483769" r:id="rId3"/>
  </p:sldMasterIdLst>
  <p:notesMasterIdLst>
    <p:notesMasterId r:id="rId24"/>
  </p:notesMasterIdLst>
  <p:sldIdLst>
    <p:sldId id="491" r:id="rId4"/>
    <p:sldId id="508" r:id="rId5"/>
    <p:sldId id="261" r:id="rId6"/>
    <p:sldId id="474" r:id="rId7"/>
    <p:sldId id="475" r:id="rId8"/>
    <p:sldId id="465" r:id="rId9"/>
    <p:sldId id="466" r:id="rId10"/>
    <p:sldId id="467" r:id="rId11"/>
    <p:sldId id="468" r:id="rId12"/>
    <p:sldId id="489" r:id="rId13"/>
    <p:sldId id="505" r:id="rId14"/>
    <p:sldId id="496" r:id="rId15"/>
    <p:sldId id="501" r:id="rId16"/>
    <p:sldId id="478" r:id="rId17"/>
    <p:sldId id="452" r:id="rId18"/>
    <p:sldId id="455" r:id="rId19"/>
    <p:sldId id="506" r:id="rId20"/>
    <p:sldId id="507" r:id="rId21"/>
    <p:sldId id="451" r:id="rId22"/>
    <p:sldId id="502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7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02F91C7-33CE-FC85-3480-B9E7EA531E31}" name="Trung Hồ Xuân" initials="THX" userId="43ae11154ad73cf0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INH THOA" initials="DT" lastIdx="1" clrIdx="0">
    <p:extLst>
      <p:ext uri="{19B8F6BF-5375-455C-9EA6-DF929625EA0E}">
        <p15:presenceInfo xmlns:p15="http://schemas.microsoft.com/office/powerpoint/2012/main" userId="DINH THO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FFF00"/>
    <a:srgbClr val="FF99CC"/>
    <a:srgbClr val="4F0510"/>
    <a:srgbClr val="85F0F3"/>
    <a:srgbClr val="82C8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008" autoAdjust="0"/>
    <p:restoredTop sz="94585" autoAdjust="0"/>
  </p:normalViewPr>
  <p:slideViewPr>
    <p:cSldViewPr snapToGrid="0" showGuides="1">
      <p:cViewPr varScale="1">
        <p:scale>
          <a:sx n="52" d="100"/>
          <a:sy n="52" d="100"/>
        </p:scale>
        <p:origin x="892" y="24"/>
      </p:cViewPr>
      <p:guideLst>
        <p:guide orient="horz" pos="127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302"/>
    </p:cViewPr>
  </p:sorterViewPr>
  <p:notesViewPr>
    <p:cSldViewPr snapToGrid="0">
      <p:cViewPr varScale="1">
        <p:scale>
          <a:sx n="55" d="100"/>
          <a:sy n="55" d="100"/>
        </p:scale>
        <p:origin x="-2856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microsoft.com/office/2018/10/relationships/authors" Target="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comments/modernComment_1D1_1C43A51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6F71666-8C9E-41BA-8A3C-CFA7D3D725D6}" authorId="{402F91C7-33CE-FC85-3480-B9E7EA531E31}" created="2023-07-25T12:45:57.422">
    <pc:sldMkLst xmlns:pc="http://schemas.microsoft.com/office/powerpoint/2013/main/command">
      <pc:docMk/>
      <pc:sldMk cId="474195231" sldId="465"/>
    </pc:sldMkLst>
    <p188:txBody>
      <a:bodyPr/>
      <a:lstStyle/>
      <a:p>
        <a:r>
          <a:rPr lang="en-US"/>
          <a:t>Ko có đáp án A, B, C mà đáp án vẫn có B</a:t>
        </a:r>
      </a:p>
    </p188:txBody>
  </p188:cm>
</p188:cmLst>
</file>

<file path=ppt/comments/modernComment_1DA_27E8F32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BA6D01B-D4D5-4201-9272-7F8EA3EB5EE5}" authorId="{402F91C7-33CE-FC85-3480-B9E7EA531E31}" created="2023-07-25T12:52:24.895">
    <pc:sldMkLst xmlns:pc="http://schemas.microsoft.com/office/powerpoint/2013/main/command">
      <pc:docMk/>
      <pc:sldMk cId="669578031" sldId="474"/>
    </pc:sldMkLst>
    <p188:txBody>
      <a:bodyPr/>
      <a:lstStyle/>
      <a:p>
        <a:r>
          <a:rPr lang="en-US"/>
          <a:t>Cần có hiệu ứng xuất hiện từng ý. Từng mục. Ko hiện lên cả mảng như thế khi dạy đc ạ</a:t>
        </a:r>
      </a:p>
    </p188:txBody>
  </p188:cm>
</p188:cmLst>
</file>

<file path=ppt/comments/modernComment_1DB_8CC177C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3A11B6C-A41C-4FA0-895B-1B34EDF242A1}" authorId="{402F91C7-33CE-FC85-3480-B9E7EA531E31}" created="2023-07-25T12:49:04.809">
    <pc:sldMkLst xmlns:pc="http://schemas.microsoft.com/office/powerpoint/2013/main/command">
      <pc:docMk/>
      <pc:sldMk cId="2361489355" sldId="475"/>
    </pc:sldMkLst>
    <p188:txBody>
      <a:bodyPr/>
      <a:lstStyle/>
      <a:p>
        <a:r>
          <a:rPr lang="en-US"/>
          <a:t>Khi trả lời các câu hỏi hienj bức tranh, ko có chỗ bấm để xuất hiện slide 9. nếu click chuột tiếp thì lại hiện cau 1 của trò chơi</a:t>
        </a:r>
      </a:p>
    </p188:txBody>
  </p188:cm>
  <p188:cm id="{13656E6B-06F0-45A1-B44D-79D6E21F1404}" authorId="{402F91C7-33CE-FC85-3480-B9E7EA531E31}" created="2023-07-25T12:52:41.487">
    <pc:sldMkLst xmlns:pc="http://schemas.microsoft.com/office/powerpoint/2013/main/command">
      <pc:docMk/>
      <pc:sldMk cId="2361489355" sldId="475"/>
    </pc:sldMkLst>
    <p188:txBody>
      <a:bodyPr/>
      <a:lstStyle/>
      <a:p>
        <a:r>
          <a:rPr lang="en-US"/>
          <a:t>Cần có hiệu ứng</a:t>
        </a:r>
      </a:p>
    </p188:txBody>
  </p188:cm>
</p188:cmLst>
</file>

<file path=ppt/comments/modernComment_1DE_729B7E9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9912FE6-E618-4E60-975C-1A2FA8C7FF2C}" authorId="{402F91C7-33CE-FC85-3480-B9E7EA531E31}" created="2023-07-25T12:54:53.269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922793111" sldId="478"/>
      <ac:spMk id="12" creationId="{31317EC1-E810-4904-BABD-6E5102E4ABB9}"/>
    </ac:deMkLst>
    <p188:txBody>
      <a:bodyPr/>
      <a:lstStyle/>
      <a:p>
        <a:r>
          <a:rPr lang="en-US"/>
          <a:t>Nên cho chữ to hơn</a:t>
        </a:r>
      </a:p>
    </p188:txBody>
  </p188:cm>
</p188:cmLst>
</file>

<file path=ppt/comments/modernComment_1E9_B8D4C53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2C48672-186B-4F5C-AE05-8D2CFD355A9F}" authorId="{402F91C7-33CE-FC85-3480-B9E7EA531E31}" created="2023-07-25T12:50:59.30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100951866" sldId="489"/>
      <ac:graphicFrameMk id="13" creationId="{00000000-0000-0000-0000-000000000000}"/>
    </ac:deMkLst>
    <p188:txBody>
      <a:bodyPr/>
      <a:lstStyle/>
      <a:p>
        <a:r>
          <a:rPr lang="en-US"/>
          <a:t>Theo mình để bảng trắng chữ đen vẫn dễ nhìn hơn ạ/ chữ đỏ nên xanh nhìn đau mắt mag trình chiếu ko rõ</a:t>
        </a:r>
      </a:p>
    </p188:txBody>
  </p188:cm>
  <p188:cm id="{08C253AD-ABE6-495E-A372-0C0068D61E9D}" authorId="{402F91C7-33CE-FC85-3480-B9E7EA531E31}" created="2023-07-25T12:51:23.024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100951866" sldId="489"/>
      <ac:spMk id="12" creationId="{00000000-0000-0000-0000-000000000000}"/>
    </ac:deMkLst>
    <p188:txBody>
      <a:bodyPr/>
      <a:lstStyle/>
      <a:p>
        <a:r>
          <a:rPr lang="en-US"/>
          <a:t>Cần có hiệu ứng xuất hiện từng ý. Từng mục. Ko hiện lên cả mảng như thế khi dạy đc ạ</a:t>
        </a:r>
      </a:p>
    </p188:txBody>
  </p188:cm>
</p188:cmLst>
</file>

<file path=ppt/comments/modernComment_1EB_AC9B784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420F55A-57E0-4CE1-87CF-BCEEEF72D1F7}" authorId="{402F91C7-33CE-FC85-3480-B9E7EA531E31}" created="2023-07-25T12:52:06.66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895870026" sldId="491"/>
      <ac:spMk id="14" creationId="{0E246211-C9C9-4B3E-9DDF-914AB989AE93}"/>
    </ac:deMkLst>
    <p188:txBody>
      <a:bodyPr/>
      <a:lstStyle/>
      <a:p>
        <a:r>
          <a:rPr lang="en-US"/>
          <a:t>Nên có hieuj ứng</a:t>
        </a:r>
      </a:p>
    </p188:txBody>
  </p188:cm>
  <p188:cm id="{AE3DA66F-C936-4ADA-A4F9-75B388E24AE5}" authorId="{402F91C7-33CE-FC85-3480-B9E7EA531E31}" created="2023-07-25T12:52:16.641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895870026" sldId="491"/>
      <ac:spMk id="14" creationId="{0E246211-C9C9-4B3E-9DDF-914AB989AE93}"/>
    </ac:deMkLst>
    <p188:txBody>
      <a:bodyPr/>
      <a:lstStyle/>
      <a:p>
        <a:r>
          <a:rPr lang="en-US"/>
          <a:t>Sai font</a:t>
        </a:r>
      </a:p>
    </p188:txBody>
  </p188:cm>
</p188:cmLst>
</file>

<file path=ppt/comments/modernComment_1F5_5ABC807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B2F46EF-F11E-4FE1-BFD2-7AAEA365B412}" authorId="{402F91C7-33CE-FC85-3480-B9E7EA531E31}" created="2023-07-25T12:53:32.262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026738899" sldId="497"/>
      <ac:spMk id="11" creationId="{00000000-0000-0000-0000-000000000000}"/>
    </ac:deMkLst>
    <p188:txBody>
      <a:bodyPr/>
      <a:lstStyle/>
      <a:p>
        <a:r>
          <a:rPr lang="en-US"/>
          <a:t>Nen có hiệu ứng</a:t>
        </a:r>
      </a:p>
    </p188:txBody>
  </p188:cm>
</p188:cmLst>
</file>

<file path=ppt/comments/modernComment_1F9_22E6042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2C48672-186B-4F5C-AE05-8D2CFD355A9F}" authorId="{402F91C7-33CE-FC85-3480-B9E7EA531E31}" created="2023-07-25T12:50:59.30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100951866" sldId="489"/>
      <ac:graphicFrameMk id="13" creationId="{00000000-0000-0000-0000-000000000000}"/>
    </ac:deMkLst>
    <p188:txBody>
      <a:bodyPr/>
      <a:lstStyle/>
      <a:p>
        <a:r>
          <a:rPr lang="en-US"/>
          <a:t>Theo mình để bảng trắng chữ đen vẫn dễ nhìn hơn ạ/ chữ đỏ nên xanh nhìn đau mắt mag trình chiếu ko rõ</a:t>
        </a:r>
      </a:p>
    </p188:txBody>
  </p188:cm>
  <p188:cm id="{08C253AD-ABE6-495E-A372-0C0068D61E9D}" authorId="{402F91C7-33CE-FC85-3480-B9E7EA531E31}" created="2023-07-25T12:51:23.024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100951866" sldId="489"/>
      <ac:spMk id="12" creationId="{00000000-0000-0000-0000-000000000000}"/>
    </ac:deMkLst>
    <p188:txBody>
      <a:bodyPr/>
      <a:lstStyle/>
      <a:p>
        <a:r>
          <a:rPr lang="en-US"/>
          <a:t>Cần có hiệu ứng xuất hiện từng ý. Từng mục. Ko hiện lên cả mảng như thế khi dạy đc ạ</a:t>
        </a:r>
      </a:p>
    </p188:txBody>
  </p188:cm>
</p188:cmLst>
</file>

<file path=ppt/comments/modernComment_1FA_83C0CA6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1F2A8F2-31F1-4BF8-A2B5-6FC97AA0D523}" authorId="{402F91C7-33CE-FC85-3480-B9E7EA531E31}" created="2023-07-25T12:53:48.671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514167083" sldId="498"/>
      <ac:graphicFrameMk id="3" creationId="{00000000-0000-0000-0000-000000000000}"/>
    </ac:deMkLst>
    <p188:txBody>
      <a:bodyPr/>
      <a:lstStyle/>
      <a:p>
        <a:r>
          <a:rPr lang="en-US"/>
          <a:t>Nên bảng đen trắng</a:t>
        </a:r>
      </a:p>
    </p188:txBody>
  </p188:cm>
</p188:cmLst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329EA1-1E36-457A-AC3B-8C4947EF7568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47F4A2-E0E0-4EB3-A7FD-4819AF13DF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025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7F4A2-E0E0-4EB3-A7FD-4819AF13DFD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8430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phân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nhiệm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vụ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chia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thành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tương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ứng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tổ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Mỗi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tổ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trưởng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tương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ứng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trưởng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a)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Căn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thống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mỗi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thành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kiến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thống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nhất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thảo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luận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mỗi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chọn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lấy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thống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hợp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lí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nhất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b)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Căn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thống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chọn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mỗi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lập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lập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thống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khoản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tiêu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đình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vòng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tuần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mẫu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n-US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9209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phân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nhiệm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vụ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chia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thành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tương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ứng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tổ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Mỗi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tổ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trưởng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tương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ứng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trưởng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a)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Căn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thống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mỗi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thành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kiến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thống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nhất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thảo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luận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mỗi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chọn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lấy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thống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hợp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lí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nhất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b)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Căn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thống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chọn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mỗi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lập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lập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thống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khoản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tiêu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đình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vòng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tuần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mẫu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n-US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243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FA1F9-2889-4419-9F48-77255DACB4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40787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FA1F9-2889-4419-9F48-77255DACB4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7569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FA1F9-2889-4419-9F48-77255DACB4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16929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FA1F9-2889-4419-9F48-77255DACB4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9583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phân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nhiệm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vụ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chia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thành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tương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ứng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tổ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Mỗi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tổ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trưởng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tương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ứng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trưởng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a)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Căn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thống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mỗi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thành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kiến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thống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nhất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thảo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luận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mỗi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chọn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lấy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thống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hợp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lí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nhất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b)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Căn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thống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chọn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mỗi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lập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lập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thống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khoản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tiêu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đình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vòng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tuần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mẫu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n-US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8588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phân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nhiệm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vụ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chia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thành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tương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ứng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tổ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Mỗi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tổ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trưởng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tương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ứng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trưởng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a)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Căn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thống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mỗi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thành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kiến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thống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nhất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thảo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luận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mỗi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chọn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lấy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thống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hợp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lí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nhất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b)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Căn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thống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chọn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mỗi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lập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lập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thống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khoản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tiêu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đình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vòng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tuần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mẫu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n-US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0196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phân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nhiệm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vụ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chia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thành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tương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ứng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tổ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Mỗi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tổ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trưởng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tương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ứng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trưởng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a)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Căn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thống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mỗi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thành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kiến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thống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nhất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thảo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luận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mỗi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chọn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lấy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thống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hợp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lí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nhất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b)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Căn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thống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chọn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mỗi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lập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lập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thống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khoản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tiêu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đình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vòng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tuần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mẫu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n-US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0413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phân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nhiệm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vụ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chia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thành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tương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ứng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tổ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Mỗi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tổ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trưởng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tương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ứng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trưởng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a)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Căn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thống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mỗi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thành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kiến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thống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nhất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thảo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luận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mỗi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chọn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lấy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thống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hợp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lí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nhất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b)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Căn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thống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chọn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mỗi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lập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lập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thống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khoản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tiêu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đình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vòng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tuần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mẫu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n-US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592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F99EB-30E5-407E-B825-B46635827C1D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5C605-117C-40C0-934B-940889F5B0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556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F99EB-30E5-407E-B825-B46635827C1D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5C605-117C-40C0-934B-940889F5B0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901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F99EB-30E5-407E-B825-B46635827C1D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5C605-117C-40C0-934B-940889F5B0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6133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F99EB-30E5-407E-B825-B46635827C1D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5C605-117C-40C0-934B-940889F5B0B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236730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F99EB-30E5-407E-B825-B46635827C1D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5C605-117C-40C0-934B-940889F5B0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9547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F99EB-30E5-407E-B825-B46635827C1D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5C605-117C-40C0-934B-940889F5B0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1572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F99EB-30E5-407E-B825-B46635827C1D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5C605-117C-40C0-934B-940889F5B0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5339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F99EB-30E5-407E-B825-B46635827C1D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5C605-117C-40C0-934B-940889F5B0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2237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F99EB-30E5-407E-B825-B46635827C1D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5C605-117C-40C0-934B-940889F5B0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6313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49FD4-305F-4BCB-B4A9-C06AD8BD0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9F4A-07E9-4BA8-80E2-6D0094874F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47D112-36A1-48D5-BACC-A32158D6B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F99EB-30E5-407E-B825-B46635827C1D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28AEFC-A62D-4028-9122-394BE5510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D18F9D-F0FF-4D09-9E30-6EFCEA868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5C605-117C-40C0-934B-940889F5B0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510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1BFE0-9CE9-4983-86AB-FD4C49F388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421C80-0243-4509-832A-689C4BD8B7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84374A-0FED-4688-BFF7-10B9AAA90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1844-4FDC-40DD-888B-43C4F5EDA5A8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DD4E04-8A8C-4BF7-BAFB-3A409621C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CE0A6A-0679-4B6A-8F6B-43ECBC4B0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85D4D-61EF-4B16-876A-552D837CED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60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F99EB-30E5-407E-B825-B46635827C1D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5C605-117C-40C0-934B-940889F5B0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5231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D6884-2163-4883-B66F-BA6EC0228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21E04-18E7-4F54-BA0C-504D860F4F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AE3A9F-1D4E-49AD-812D-84F5F8159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1844-4FDC-40DD-888B-43C4F5EDA5A8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81CDAF-B552-4348-B77E-59B311B6B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E0F208-0619-48F4-ADEF-E004CFC85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85D4D-61EF-4B16-876A-552D837CED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3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C0ECC-2874-48E9-A9D0-52119CC26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55BB66-6A6F-4D7B-96B5-E007E99212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CF0502-17AA-4D01-83C5-9DA6E80BE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1844-4FDC-40DD-888B-43C4F5EDA5A8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849A81-FEF4-4F99-A533-E19A293F2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58F2B6-7174-48F1-AF4C-86E8E0C2A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85D4D-61EF-4B16-876A-552D837CED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77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0BE34-5FD0-4533-821D-A1239A363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0F890-8E19-453F-BDC9-3AFD0BEB1F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049497-0CFD-4BFC-B84A-A3EE441E98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432458-FBA6-4584-8276-990A30B19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1844-4FDC-40DD-888B-43C4F5EDA5A8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E3B2E1-40B0-442A-9B20-E7FB34B53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11569F-87A3-4CCB-ACB5-5F45C9519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85D4D-61EF-4B16-876A-552D837CED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2FBC4-E0DD-4144-B50C-F613D31CE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300584-5789-4817-9734-57964F59DB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43B34F-FEE1-4168-AE41-B10B1B861A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4B888C-1F5F-4DD1-AB49-E5F97A327C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CCE25B-8517-4181-B141-305AD12599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60C504-ED16-453A-A205-6BDE3FD5D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1844-4FDC-40DD-888B-43C4F5EDA5A8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4A9EE0-C219-474D-831A-CBF581789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CCA829-9B74-48CA-A241-5F5FFA3C0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85D4D-61EF-4B16-876A-552D837CED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45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BAF68-9D94-4529-AAC3-614138670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289377-1689-4706-9A71-434BC2D78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1844-4FDC-40DD-888B-43C4F5EDA5A8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99798C-DABB-4D5B-9C6D-622F55C13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4853F6-670A-41F0-A071-444EE7F41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85D4D-61EF-4B16-876A-552D837CED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73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301A8-8D2F-407F-BE20-792C15DEA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1844-4FDC-40DD-888B-43C4F5EDA5A8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9956B6-ECA6-4784-9D00-4488061A3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3815C7-84AF-45AE-9D9B-73749F814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85D4D-61EF-4B16-876A-552D837CED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88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41613-FA1E-4033-9FA8-1B9ABCE3B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FACAE-37B5-4784-816C-978B0BFE2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E140F3-882D-4ABE-A823-EF7CA48A8A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DDF558-C764-47D4-AC77-8C46F3725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1844-4FDC-40DD-888B-43C4F5EDA5A8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F2781C-83EB-4BC5-899F-7A06437C6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96085F-B141-4CD5-AD90-94FE8E4B6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85D4D-61EF-4B16-876A-552D837CED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00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F998D-95E1-4A4A-BA8E-88093CCCA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1E5E08-C060-4F3A-8682-19917EA9CE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293FAE-95D7-421C-88BC-F806FDC95E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AD9BD3-A7B7-4041-85ED-2CA40C1E8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1844-4FDC-40DD-888B-43C4F5EDA5A8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336016-D0BA-4DF9-9576-4A67500DA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BCC993-B86C-4B5C-8741-2A308A168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85D4D-61EF-4B16-876A-552D837CED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97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FEC5D-C066-4B8B-9B47-513E6AC1C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FB6B14-9689-4FE7-9145-E506EEAEA7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DF564-6E73-4B0E-9DE5-C85A9DEE2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1844-4FDC-40DD-888B-43C4F5EDA5A8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BDF40F-E594-47FE-93EB-513F3DA95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84CF3-8038-4AC0-9637-CDFFDA863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85D4D-61EF-4B16-876A-552D837CED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8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7BA849B-F672-4665-A545-9E13309CF4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01B5CC-1DA3-4F49-A1C2-D1FCD24F9E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29AF09-69B2-4832-98AE-D297ADADD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1844-4FDC-40DD-888B-43C4F5EDA5A8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C077F3-89EE-4D7F-83FF-84E93D0EC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B5E3A-7A1F-4881-B278-5D373F2B3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85D4D-61EF-4B16-876A-552D837CED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91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F99EB-30E5-407E-B825-B46635827C1D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5C605-117C-40C0-934B-940889F5B0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4834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90370-9855-41FE-AF8D-7F0F837F4A45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85157A73-B637-4BA8-B440-88FEF46C78B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56755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1844-4FDC-40DD-888B-43C4F5EDA5A8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85D4D-61EF-4B16-876A-552D837CED7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14864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90370-9855-41FE-AF8D-7F0F837F4A45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57A73-B637-4BA8-B440-88FEF46C78B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33938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1844-4FDC-40DD-888B-43C4F5EDA5A8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85D4D-61EF-4B16-876A-552D837CED7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93386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1844-4FDC-40DD-888B-43C4F5EDA5A8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85D4D-61EF-4B16-876A-552D837CED7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71396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90370-9855-41FE-AF8D-7F0F837F4A45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57A73-B637-4BA8-B440-88FEF46C78B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48811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90370-9855-41FE-AF8D-7F0F837F4A45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57A73-B637-4BA8-B440-88FEF46C78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8124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1844-4FDC-40DD-888B-43C4F5EDA5A8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85D4D-61EF-4B16-876A-552D837CED7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75985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BF390370-9855-41FE-AF8D-7F0F837F4A45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57A73-B637-4BA8-B440-88FEF46C78B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92364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1844-4FDC-40DD-888B-43C4F5EDA5A8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85D4D-61EF-4B16-876A-552D837CED7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6947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F99EB-30E5-407E-B825-B46635827C1D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5C605-117C-40C0-934B-940889F5B0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0211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1844-4FDC-40DD-888B-43C4F5EDA5A8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85D4D-61EF-4B16-876A-552D837CED7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49545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4C7FC-F8FD-4165-9C04-5191830F20E2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174B8-6972-4957-80D5-14576B3082C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12192000" cy="1005840"/>
          </a:xfr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080" tIns="0" rIns="0" bIns="0" rtlCol="0" anchor="b">
            <a:normAutofit/>
          </a:bodyPr>
          <a:lstStyle>
            <a:lvl1pPr marL="0" indent="0">
              <a:buNone/>
              <a:defRPr lang="en-US" sz="216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/>
              <a:t>Nhập tiêu đề của bạn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1005840"/>
            <a:ext cx="12192000" cy="365760"/>
          </a:xfr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080" tIns="0" rIns="0" bIns="0" rtlCol="0" anchor="ctr">
            <a:normAutofit/>
          </a:bodyPr>
          <a:lstStyle>
            <a:lvl1pPr marL="0" indent="0">
              <a:buNone/>
              <a:defRPr lang="en-US" sz="108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/>
            <a:r>
              <a:rPr lang="en-US"/>
              <a:t>Chú thích cho tiêu đề</a:t>
            </a:r>
          </a:p>
        </p:txBody>
      </p:sp>
    </p:spTree>
    <p:extLst>
      <p:ext uri="{BB962C8B-B14F-4D97-AF65-F5344CB8AC3E}">
        <p14:creationId xmlns:p14="http://schemas.microsoft.com/office/powerpoint/2010/main" val="239013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90370-9855-41FE-AF8D-7F0F837F4A45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57A73-B637-4BA8-B440-88FEF46C78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41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F99EB-30E5-407E-B825-B46635827C1D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5C605-117C-40C0-934B-940889F5B0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654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F99EB-30E5-407E-B825-B46635827C1D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5C605-117C-40C0-934B-940889F5B0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079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F99EB-30E5-407E-B825-B46635827C1D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5C605-117C-40C0-934B-940889F5B0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950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F99EB-30E5-407E-B825-B46635827C1D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5C605-117C-40C0-934B-940889F5B0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862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F99EB-30E5-407E-B825-B46635827C1D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5C605-117C-40C0-934B-940889F5B0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712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CDAF99EB-30E5-407E-B825-B46635827C1D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C9F5C605-117C-40C0-934B-940889F5B0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147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  <p:sldLayoutId id="2147483755" r:id="rId17"/>
    <p:sldLayoutId id="2147483756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2226EA-93C1-4E57-B70E-69120FFC0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4EDDC2-35FB-4BEC-910F-EED214FC1A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13686A-DAE4-4DC3-A203-B684482670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91844-4FDC-40DD-888B-43C4F5EDA5A8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051BC4-ACD3-4012-9FC9-7E0A0AA1C4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078C78-7B4D-4FD6-AB9F-9F30A1E489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285D4D-61EF-4B16-876A-552D837CED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341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91844-4FDC-40DD-888B-43C4F5EDA5A8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7B285D4D-61EF-4B16-876A-552D837CED7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1281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.png"/><Relationship Id="rId5" Type="http://schemas.openxmlformats.org/officeDocument/2006/relationships/image" Target="../media/image6.svg"/><Relationship Id="rId10" Type="http://schemas.microsoft.com/office/2018/10/relationships/comments" Target="../comments/modernComment_1EB_AC9B784A.xml"/><Relationship Id="rId9" Type="http://schemas.openxmlformats.org/officeDocument/2006/relationships/image" Target="../media/image10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4.wmf"/><Relationship Id="rId10" Type="http://schemas.microsoft.com/office/2018/10/relationships/comments" Target="../comments/modernComment_1E9_B8D4C53A.xml"/><Relationship Id="rId4" Type="http://schemas.openxmlformats.org/officeDocument/2006/relationships/oleObject" Target="../embeddings/oleObject1.bin"/><Relationship Id="rId9" Type="http://schemas.openxmlformats.org/officeDocument/2006/relationships/image" Target="../media/image16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microsoft.com/office/2018/10/relationships/comments" Target="../comments/modernComment_1F9_22E6042F.xml"/><Relationship Id="rId5" Type="http://schemas.openxmlformats.org/officeDocument/2006/relationships/image" Target="../media/image14.w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F5_5ABC807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8.xml"/><Relationship Id="rId4" Type="http://schemas.microsoft.com/office/2018/10/relationships/comments" Target="../comments/modernComment_1DE_729B7E9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FA_83C0CA6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DA_27E8F32F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18/10/relationships/comments" Target="../comments/modernComment_1DB_8CC177CB.xml"/><Relationship Id="rId3" Type="http://schemas.openxmlformats.org/officeDocument/2006/relationships/slide" Target="slide6.xml"/><Relationship Id="rId7" Type="http://schemas.openxmlformats.org/officeDocument/2006/relationships/slide" Target="slide10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0.xml"/><Relationship Id="rId6" Type="http://schemas.openxmlformats.org/officeDocument/2006/relationships/slide" Target="slide8.xml"/><Relationship Id="rId5" Type="http://schemas.openxmlformats.org/officeDocument/2006/relationships/slide" Target="slide9.xml"/><Relationship Id="rId4" Type="http://schemas.openxmlformats.org/officeDocument/2006/relationships/slide" Target="slide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jpeg"/><Relationship Id="rId11" Type="http://schemas.microsoft.com/office/2018/10/relationships/comments" Target="../comments/modernComment_1D1_1C43A51F.xml"/><Relationship Id="rId5" Type="http://schemas.openxmlformats.org/officeDocument/2006/relationships/audio" Target="../media/audio1.wav"/><Relationship Id="rId10" Type="http://schemas.openxmlformats.org/officeDocument/2006/relationships/slide" Target="slide5.xml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jpeg"/><Relationship Id="rId5" Type="http://schemas.openxmlformats.org/officeDocument/2006/relationships/audio" Target="../media/audio1.wav"/><Relationship Id="rId10" Type="http://schemas.openxmlformats.org/officeDocument/2006/relationships/slide" Target="slide5.xm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jpeg"/><Relationship Id="rId5" Type="http://schemas.openxmlformats.org/officeDocument/2006/relationships/audio" Target="../media/audio1.wav"/><Relationship Id="rId10" Type="http://schemas.openxmlformats.org/officeDocument/2006/relationships/slide" Target="slide5.xml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jpeg"/><Relationship Id="rId5" Type="http://schemas.openxmlformats.org/officeDocument/2006/relationships/audio" Target="../media/audio1.wav"/><Relationship Id="rId10" Type="http://schemas.openxmlformats.org/officeDocument/2006/relationships/slide" Target="slide5.xml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628" y="2720438"/>
            <a:ext cx="11952372" cy="141712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THỰC HÀNH VÀ TRẢI NGHIỆM</a:t>
            </a:r>
            <a:br>
              <a:rPr lang="en-US" sz="3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QUẢN LÍ TÀI CHÍNH CÁ NHÂN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4747910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5177912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Giáo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viên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: NGUYỄN THỊ KIM HUỆ</a:t>
            </a:r>
          </a:p>
        </p:txBody>
      </p:sp>
      <p:pic>
        <p:nvPicPr>
          <p:cNvPr id="15" name="1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631394">
            <a:off x="-634327" y="3883012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CF2EB805-B981-47B9-9661-CF05DB551677}"/>
              </a:ext>
            </a:extLst>
          </p:cNvPr>
          <p:cNvSpPr txBox="1">
            <a:spLocks/>
          </p:cNvSpPr>
          <p:nvPr/>
        </p:nvSpPr>
        <p:spPr>
          <a:xfrm>
            <a:off x="262360" y="160893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 PHÒNG GD&amp;ĐT………..</a:t>
            </a:r>
          </a:p>
          <a:p>
            <a:pPr algn="l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TRƯỜNG THCS ………….……</a:t>
            </a:r>
          </a:p>
        </p:txBody>
      </p:sp>
      <p:sp>
        <p:nvSpPr>
          <p:cNvPr id="14" name="!!1">
            <a:extLst>
              <a:ext uri="{FF2B5EF4-FFF2-40B4-BE49-F238E27FC236}">
                <a16:creationId xmlns:a16="http://schemas.microsoft.com/office/drawing/2014/main" id="{0E246211-C9C9-4B3E-9DDF-914AB989AE93}"/>
              </a:ext>
            </a:extLst>
          </p:cNvPr>
          <p:cNvSpPr txBox="1"/>
          <p:nvPr/>
        </p:nvSpPr>
        <p:spPr>
          <a:xfrm>
            <a:off x="4150987" y="1706331"/>
            <a:ext cx="540478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Đ8-C2-Tiết 2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895870026"/>
      </p:ext>
    </p:extLst>
  </p:cSld>
  <p:clrMapOvr>
    <a:masterClrMapping/>
  </p:clrMapOvr>
  <p:transition spd="slow">
    <p:fade/>
  </p:transition>
  <p:extLst>
    <p:ext uri="{6950BFC3-D8DA-4A85-94F7-54DA5524770B}">
      <p188:commentRel xmlns="" xmlns:p188="http://schemas.microsoft.com/office/powerpoint/2018/8/main" r:id="rId10"/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THỰC HÀNH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F76D2BD-4504-80E5-7176-A5B6CF63480B}"/>
              </a:ext>
            </a:extLst>
          </p:cNvPr>
          <p:cNvSpPr txBox="1"/>
          <p:nvPr/>
        </p:nvSpPr>
        <p:spPr>
          <a:xfrm>
            <a:off x="1172584" y="-34721"/>
            <a:ext cx="92838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THỰC HÀNH VÀ TRẢI NGHIỆM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QUẢN LÍ TÀI CHÍNH CÁ NHÂN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912007"/>
            <a:ext cx="1219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 hành l</a:t>
            </a:r>
            <a:r>
              <a:rPr lang="nl-NL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ập kế hoạch chi tiêu cho gia đình trong vòng 1 tuần.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vi-VN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Nhiệm vụ :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9794376-F974-A4CE-8BD0-9E979B4D345A}"/>
              </a:ext>
            </a:extLst>
          </p:cNvPr>
          <p:cNvGrpSpPr/>
          <p:nvPr/>
        </p:nvGrpSpPr>
        <p:grpSpPr>
          <a:xfrm>
            <a:off x="166671" y="1927670"/>
            <a:ext cx="10888799" cy="4594912"/>
            <a:chOff x="134470" y="1758927"/>
            <a:chExt cx="10888799" cy="4594912"/>
          </a:xfrm>
        </p:grpSpPr>
        <p:graphicFrame>
          <p:nvGraphicFramePr>
            <p:cNvPr id="11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75985531"/>
                </p:ext>
              </p:extLst>
            </p:nvPr>
          </p:nvGraphicFramePr>
          <p:xfrm>
            <a:off x="4394200" y="2362200"/>
            <a:ext cx="914400" cy="268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5" name="Equation" r:id="rId4" imgW="914400" imgH="267840" progId="Equation.DSMT4">
                    <p:embed/>
                  </p:oleObj>
                </mc:Choice>
                <mc:Fallback>
                  <p:oleObj name="Equation" r:id="rId4" imgW="914400" imgH="2678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4394200" y="2362200"/>
                          <a:ext cx="914400" cy="2682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27C73BB-014E-E4E7-E17A-0F3120D49E5B}"/>
                </a:ext>
              </a:extLst>
            </p:cNvPr>
            <p:cNvGrpSpPr/>
            <p:nvPr/>
          </p:nvGrpSpPr>
          <p:grpSpPr>
            <a:xfrm>
              <a:off x="134470" y="1758927"/>
              <a:ext cx="10888799" cy="4594912"/>
              <a:chOff x="134470" y="1758927"/>
              <a:chExt cx="10888799" cy="4594912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134470" y="1758927"/>
                <a:ext cx="10888799" cy="459491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itchFamily="34" charset="0"/>
                    <a:cs typeface="Arial" pitchFamily="34" charset="0"/>
                  </a:rPr>
                  <a:t>	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Giả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sử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chi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tiêu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vòng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tuần</a:t>
                </a:r>
                <a:r>
                  <a:rPr lang="vi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Yêu cầu mỗi nhóm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trao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đổi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thảo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luận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rõ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khoản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mục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chi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tiêu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Bảng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3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chiếm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bao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nhiêu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lí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  <p:graphicFrame>
            <p:nvGraphicFramePr>
              <p:cNvPr id="14" name="Object 1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11413036"/>
                  </p:ext>
                </p:extLst>
              </p:nvPr>
            </p:nvGraphicFramePr>
            <p:xfrm>
              <a:off x="6290940" y="2039458"/>
              <a:ext cx="320579" cy="49162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36" name="Equation" r:id="rId6" imgW="190440" imgH="304560" progId="Equation.DSMT4">
                      <p:embed/>
                    </p:oleObj>
                  </mc:Choice>
                  <mc:Fallback>
                    <p:oleObj name="Equation" r:id="rId6" imgW="190440" imgH="30456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7"/>
                          <a:stretch>
                            <a:fillRect/>
                          </a:stretch>
                        </p:blipFill>
                        <p:spPr>
                          <a:xfrm>
                            <a:off x="6290940" y="2039458"/>
                            <a:ext cx="320579" cy="49162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19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00763982"/>
                </p:ext>
              </p:extLst>
            </p:nvPr>
          </p:nvGraphicFramePr>
          <p:xfrm>
            <a:off x="6086622" y="2931212"/>
            <a:ext cx="408635" cy="51439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7" name="Equation" r:id="rId8" imgW="139680" imgH="304560" progId="Equation.DSMT4">
                    <p:embed/>
                  </p:oleObj>
                </mc:Choice>
                <mc:Fallback>
                  <p:oleObj name="Equation" r:id="rId8" imgW="139680" imgH="304560" progId="Equation.DSMT4">
                    <p:embed/>
                    <p:pic>
                      <p:nvPicPr>
                        <p:cNvPr id="14" name="Object 13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6086622" y="2931212"/>
                          <a:ext cx="408635" cy="51439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1009518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  <p:extLst>
    <p:ext uri="{6950BFC3-D8DA-4A85-94F7-54DA5524770B}">
      <p188:commentRel xmlns="" xmlns:p188="http://schemas.microsoft.com/office/powerpoint/2018/8/main" r:id="rId10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THỰC HÀNH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F76D2BD-4504-80E5-7176-A5B6CF63480B}"/>
              </a:ext>
            </a:extLst>
          </p:cNvPr>
          <p:cNvSpPr txBox="1"/>
          <p:nvPr/>
        </p:nvSpPr>
        <p:spPr>
          <a:xfrm>
            <a:off x="1172584" y="-34721"/>
            <a:ext cx="9283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QUẢN LÍ TÀI CHÍNH CÁ NHÂN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6137" y="540284"/>
            <a:ext cx="12192000" cy="108972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vi-VN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 hành l</a:t>
            </a:r>
            <a:r>
              <a:rPr lang="nl-NL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ập kế hoạch chi tiêu cho gia đình trong vòng 1 tuần.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Nhiệm vụ :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6137" y="1649749"/>
            <a:ext cx="30989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800" b="1" dirty="0">
                <a:latin typeface="Arial" panose="020B0604020202020204" pitchFamily="34" charset="0"/>
                <a:ea typeface="Calibri" panose="020F0502020204030204" pitchFamily="34" charset="0"/>
              </a:rPr>
              <a:t>b)</a:t>
            </a:r>
            <a:r>
              <a:rPr lang="en-US" sz="2800" b="1" dirty="0">
                <a:latin typeface="+mj-lt"/>
                <a:ea typeface="Calibri" panose="020F0502020204030204" pitchFamily="34" charset="0"/>
              </a:rPr>
              <a:t> </a:t>
            </a:r>
            <a:r>
              <a:rPr lang="vi-VN" sz="2800" b="1" dirty="0">
                <a:latin typeface="Arial" panose="020B0604020202020204" pitchFamily="34" charset="0"/>
                <a:ea typeface="Calibri" panose="020F0502020204030204" pitchFamily="34" charset="0"/>
              </a:rPr>
              <a:t>Bảng kết quả :</a:t>
            </a:r>
            <a:endParaRPr lang="en-US" sz="2800" dirty="0">
              <a:latin typeface="+mj-lt"/>
              <a:ea typeface="Calibri" panose="020F0502020204030204" pitchFamily="34" charset="0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4394200" y="2362200"/>
          <a:ext cx="914400" cy="268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Equation" r:id="rId4" imgW="914400" imgH="267840" progId="Equation.DSMT4">
                  <p:embed/>
                </p:oleObj>
              </mc:Choice>
              <mc:Fallback>
                <p:oleObj name="Equation" r:id="rId4" imgW="914400" imgH="26784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94200" y="2362200"/>
                        <a:ext cx="914400" cy="268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1FB54153-5B98-8C46-D18F-0A22456BCF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429844"/>
              </p:ext>
            </p:extLst>
          </p:nvPr>
        </p:nvGraphicFramePr>
        <p:xfrm>
          <a:off x="166671" y="2184816"/>
          <a:ext cx="11204971" cy="4612478"/>
        </p:xfrm>
        <a:graphic>
          <a:graphicData uri="http://schemas.openxmlformats.org/drawingml/2006/table">
            <a:tbl>
              <a:tblPr firstRow="1" firstCol="1" bandRow="1"/>
              <a:tblGrid>
                <a:gridCol w="6085775">
                  <a:extLst>
                    <a:ext uri="{9D8B030D-6E8A-4147-A177-3AD203B41FA5}">
                      <a16:colId xmlns:a16="http://schemas.microsoft.com/office/drawing/2014/main" val="950103844"/>
                    </a:ext>
                  </a:extLst>
                </a:gridCol>
                <a:gridCol w="1407633">
                  <a:extLst>
                    <a:ext uri="{9D8B030D-6E8A-4147-A177-3AD203B41FA5}">
                      <a16:colId xmlns:a16="http://schemas.microsoft.com/office/drawing/2014/main" val="3669581209"/>
                    </a:ext>
                  </a:extLst>
                </a:gridCol>
                <a:gridCol w="1140035">
                  <a:extLst>
                    <a:ext uri="{9D8B030D-6E8A-4147-A177-3AD203B41FA5}">
                      <a16:colId xmlns:a16="http://schemas.microsoft.com/office/drawing/2014/main" val="1348530434"/>
                    </a:ext>
                  </a:extLst>
                </a:gridCol>
                <a:gridCol w="2571528">
                  <a:extLst>
                    <a:ext uri="{9D8B030D-6E8A-4147-A177-3AD203B41FA5}">
                      <a16:colId xmlns:a16="http://schemas.microsoft.com/office/drawing/2014/main" val="3257776713"/>
                    </a:ext>
                  </a:extLst>
                </a:gridCol>
              </a:tblGrid>
              <a:tr h="1909981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Khoản</a:t>
                      </a:r>
                      <a:r>
                        <a:rPr lang="fr-FR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 chi </a:t>
                      </a:r>
                      <a:r>
                        <a:rPr lang="fr-FR" sz="2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tiêu</a:t>
                      </a:r>
                      <a:endParaRPr lang="fr-FR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0711" marR="130711" marT="181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Số</a:t>
                      </a:r>
                      <a:r>
                        <a:rPr lang="fr-FR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tiền</a:t>
                      </a:r>
                      <a:endParaRPr lang="fr-FR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(</a:t>
                      </a:r>
                      <a:r>
                        <a:rPr lang="fr-FR" sz="2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đồng</a:t>
                      </a:r>
                      <a:r>
                        <a:rPr lang="fr-FR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)</a:t>
                      </a:r>
                      <a:endParaRPr lang="fr-FR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0711" marR="130711" marT="181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Tỉ</a:t>
                      </a:r>
                      <a:r>
                        <a:rPr lang="fr-FR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số</a:t>
                      </a:r>
                      <a:r>
                        <a:rPr lang="fr-FR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 (%)</a:t>
                      </a:r>
                      <a:endParaRPr lang="fr-FR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0711" marR="130711" marT="181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Tỉ</a:t>
                      </a:r>
                      <a:r>
                        <a:rPr lang="fr-FR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lệ</a:t>
                      </a:r>
                      <a:r>
                        <a:rPr lang="fr-FR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 (%) </a:t>
                      </a:r>
                      <a:r>
                        <a:rPr lang="fr-FR" sz="2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theo</a:t>
                      </a:r>
                      <a:r>
                        <a:rPr lang="fr-FR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 ý </a:t>
                      </a:r>
                      <a:r>
                        <a:rPr lang="fr-FR" sz="2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kiến</a:t>
                      </a:r>
                      <a:r>
                        <a:rPr lang="fr-FR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thống</a:t>
                      </a:r>
                      <a:r>
                        <a:rPr lang="fr-FR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nhất</a:t>
                      </a:r>
                      <a:r>
                        <a:rPr lang="fr-FR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của</a:t>
                      </a:r>
                      <a:r>
                        <a:rPr lang="fr-FR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nhóm</a:t>
                      </a:r>
                      <a:endParaRPr lang="fr-FR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0711" marR="130711" marT="181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1328159"/>
                  </a:ext>
                </a:extLst>
              </a:tr>
              <a:tr h="963742">
                <a:tc>
                  <a:txBody>
                    <a:bodyPr/>
                    <a:lstStyle/>
                    <a:p>
                      <a:pPr algn="just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Cho </a:t>
                      </a:r>
                      <a:r>
                        <a:rPr lang="fr-FR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học</a:t>
                      </a:r>
                      <a:r>
                        <a:rPr lang="fr-FR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tập</a:t>
                      </a:r>
                      <a:r>
                        <a:rPr lang="fr-FR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của</a:t>
                      </a:r>
                      <a:r>
                        <a:rPr lang="fr-FR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các</a:t>
                      </a:r>
                      <a:r>
                        <a:rPr lang="fr-FR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 con, </a:t>
                      </a:r>
                      <a:r>
                        <a:rPr lang="fr-FR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dịch</a:t>
                      </a:r>
                      <a:r>
                        <a:rPr lang="fr-FR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vụ</a:t>
                      </a:r>
                      <a:r>
                        <a:rPr lang="fr-FR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 y </a:t>
                      </a:r>
                      <a:r>
                        <a:rPr lang="fr-FR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tế</a:t>
                      </a:r>
                      <a:r>
                        <a:rPr lang="fr-FR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và</a:t>
                      </a:r>
                      <a:r>
                        <a:rPr lang="fr-FR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chăm</a:t>
                      </a:r>
                      <a:r>
                        <a:rPr lang="fr-FR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sóc</a:t>
                      </a:r>
                      <a:r>
                        <a:rPr lang="fr-FR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sức</a:t>
                      </a:r>
                      <a:r>
                        <a:rPr lang="fr-FR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khỏe</a:t>
                      </a:r>
                      <a:endParaRPr lang="fr-FR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0711" marR="130711" marT="181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  <a:endParaRPr lang="fr-FR" sz="3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0711" marR="130711" marT="181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  <a:endParaRPr lang="fr-FR" sz="3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0711" marR="130711" marT="181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  <a:endParaRPr lang="fr-FR" sz="3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0711" marR="130711" marT="181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8726330"/>
                  </a:ext>
                </a:extLst>
              </a:tr>
              <a:tr h="524417">
                <a:tc>
                  <a:txBody>
                    <a:bodyPr/>
                    <a:lstStyle/>
                    <a:p>
                      <a:pPr algn="just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Cho </a:t>
                      </a:r>
                      <a:r>
                        <a:rPr lang="fr-FR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các</a:t>
                      </a:r>
                      <a:r>
                        <a:rPr lang="fr-FR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nhu</a:t>
                      </a:r>
                      <a:r>
                        <a:rPr lang="fr-FR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cầu</a:t>
                      </a:r>
                      <a:r>
                        <a:rPr lang="fr-FR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thiết</a:t>
                      </a:r>
                      <a:r>
                        <a:rPr lang="fr-FR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yếu</a:t>
                      </a:r>
                      <a:endParaRPr lang="fr-FR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0711" marR="130711" marT="181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  <a:endParaRPr lang="fr-FR" sz="3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0711" marR="130711" marT="181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  <a:endParaRPr lang="fr-FR" sz="3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0711" marR="130711" marT="181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  <a:endParaRPr lang="fr-FR" sz="3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0711" marR="130711" marT="181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0731628"/>
                  </a:ext>
                </a:extLst>
              </a:tr>
              <a:tr h="524417">
                <a:tc>
                  <a:txBody>
                    <a:bodyPr/>
                    <a:lstStyle/>
                    <a:p>
                      <a:pPr algn="just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Cho mua </a:t>
                      </a:r>
                      <a:r>
                        <a:rPr lang="fr-FR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sắm</a:t>
                      </a:r>
                      <a:r>
                        <a:rPr lang="fr-FR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cá</a:t>
                      </a:r>
                      <a:r>
                        <a:rPr lang="fr-FR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nhân</a:t>
                      </a:r>
                      <a:endParaRPr lang="fr-FR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0711" marR="130711" marT="181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  <a:endParaRPr lang="fr-FR" sz="3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0711" marR="130711" marT="181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  <a:endParaRPr lang="fr-FR" sz="3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0711" marR="130711" marT="181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  <a:endParaRPr lang="fr-FR" sz="3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0711" marR="130711" marT="181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4248674"/>
                  </a:ext>
                </a:extLst>
              </a:tr>
              <a:tr h="524417">
                <a:tc>
                  <a:txBody>
                    <a:bodyPr/>
                    <a:lstStyle/>
                    <a:p>
                      <a:pPr algn="just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Cho </a:t>
                      </a:r>
                      <a:r>
                        <a:rPr lang="fr-FR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tiết</a:t>
                      </a:r>
                      <a:r>
                        <a:rPr lang="fr-FR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kiệm</a:t>
                      </a:r>
                      <a:endParaRPr lang="fr-FR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0711" marR="130711" marT="181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  <a:endParaRPr lang="fr-FR" sz="3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0711" marR="130711" marT="181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  <a:endParaRPr lang="fr-FR" sz="3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0711" marR="130711" marT="181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  <a:endParaRPr lang="fr-FR" sz="3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0711" marR="130711" marT="1815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63583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54996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</p:bldLst>
  </p:timing>
  <p:extLst>
    <p:ext uri="{6950BFC3-D8DA-4A85-94F7-54DA5524770B}">
      <p188:commentRel xmlns="" xmlns:p188="http://schemas.microsoft.com/office/powerpoint/2018/8/main" r:id="rId6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1420726" y="4064249"/>
            <a:ext cx="431224" cy="6858000"/>
            <a:chOff x="9055676" y="0"/>
            <a:chExt cx="431224" cy="685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THỰC HÀNH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F76D2BD-4504-80E5-7176-A5B6CF63480B}"/>
              </a:ext>
            </a:extLst>
          </p:cNvPr>
          <p:cNvSpPr txBox="1"/>
          <p:nvPr/>
        </p:nvSpPr>
        <p:spPr>
          <a:xfrm>
            <a:off x="1172584" y="99749"/>
            <a:ext cx="928384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2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QUẢN LÍ TÀI CHÍNH CÁ NHÂN</a:t>
            </a:r>
            <a:endParaRPr lang="en-US" sz="32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4168" y="1377459"/>
            <a:ext cx="11188005" cy="518315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khoản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Lãi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suốt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DBD01A-3BE9-E0E3-E419-575A8AE4AD62}"/>
              </a:ext>
            </a:extLst>
          </p:cNvPr>
          <p:cNvSpPr txBox="1"/>
          <p:nvPr/>
        </p:nvSpPr>
        <p:spPr>
          <a:xfrm>
            <a:off x="487519" y="877796"/>
            <a:ext cx="10491784" cy="5480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vi-VN" sz="28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 hành </a:t>
            </a:r>
            <a:r>
              <a:rPr lang="en-US" sz="2800" b="1" dirty="0" err="1">
                <a:solidFill>
                  <a:schemeClr val="accent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lập</a:t>
            </a:r>
            <a:r>
              <a:rPr lang="en-US" sz="28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</a:t>
            </a:r>
            <a:r>
              <a:rPr lang="en-US" sz="28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hoạch</a:t>
            </a:r>
            <a:r>
              <a:rPr lang="en-US" sz="28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</a:t>
            </a:r>
            <a:r>
              <a:rPr lang="en-US" sz="28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28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8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vay</a:t>
            </a:r>
            <a:r>
              <a:rPr lang="en-US" sz="28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ngân</a:t>
            </a:r>
            <a:r>
              <a:rPr lang="en-US" sz="28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endParaRPr lang="en-US" sz="2800" dirty="0">
              <a:solidFill>
                <a:schemeClr val="accent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1817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F76D2BD-4504-80E5-7176-A5B6CF63480B}"/>
              </a:ext>
            </a:extLst>
          </p:cNvPr>
          <p:cNvSpPr txBox="1"/>
          <p:nvPr/>
        </p:nvSpPr>
        <p:spPr>
          <a:xfrm>
            <a:off x="1172584" y="99749"/>
            <a:ext cx="9283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QUẢN LÍ TÀI CHÍNH CÁ NHÂN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DBD01A-3BE9-E0E3-E419-575A8AE4AD62}"/>
              </a:ext>
            </a:extLst>
          </p:cNvPr>
          <p:cNvSpPr txBox="1"/>
          <p:nvPr/>
        </p:nvSpPr>
        <p:spPr>
          <a:xfrm>
            <a:off x="1396842" y="815599"/>
            <a:ext cx="9530238" cy="5480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vi-VN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 hành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lập</a:t>
            </a:r>
            <a:r>
              <a: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</a:t>
            </a:r>
            <a:r>
              <a: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hoạch</a:t>
            </a:r>
            <a:r>
              <a: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</a:t>
            </a:r>
            <a:r>
              <a: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vay</a:t>
            </a:r>
            <a:r>
              <a: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ngân</a:t>
            </a:r>
            <a:r>
              <a: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endParaRPr lang="en-US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75599" y="1546262"/>
            <a:ext cx="10397654" cy="526297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342265"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PHIẾU HỌC TẬP SỐ 1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342265"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BÁO CÁO KẾT QUẢ GIẢ ĐỊNH VỀ VAY NGÂN HÀNG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342265"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NHÓM:…………………………………..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342265" algn="just"/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ngân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:………………………………………</a:t>
            </a: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tiền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ngân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:……………</a:t>
            </a: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……………………………………</a:t>
            </a: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Lãi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suất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……………………………………..</a:t>
            </a: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tiền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lãi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tháng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………………………..</a:t>
            </a: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tiền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nợ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gốc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tháng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……………………</a:t>
            </a:r>
          </a:p>
          <a:p>
            <a:pPr marR="0" lvl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tiền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tháng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ngân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………………………………………………………</a:t>
            </a:r>
            <a:endPara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3030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 animBg="1"/>
    </p:bldLst>
  </p:timing>
  <p:extLst>
    <p:ext uri="{6950BFC3-D8DA-4A85-94F7-54DA5524770B}">
      <p188:commentRel xmlns="" xmlns:p188="http://schemas.microsoft.com/office/powerpoint/2018/8/main" r:id="rId3"/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2AEBD9DD-BDB6-440D-A409-B7241E704FAA}"/>
              </a:ext>
            </a:extLst>
          </p:cNvPr>
          <p:cNvGrpSpPr/>
          <p:nvPr/>
        </p:nvGrpSpPr>
        <p:grpSpPr>
          <a:xfrm>
            <a:off x="4435039" y="153652"/>
            <a:ext cx="5065422" cy="3313448"/>
            <a:chOff x="1663860" y="273571"/>
            <a:chExt cx="4030334" cy="2222938"/>
          </a:xfrm>
        </p:grpSpPr>
        <p:sp>
          <p:nvSpPr>
            <p:cNvPr id="5" name="Thought Bubble: Cloud 4">
              <a:extLst>
                <a:ext uri="{FF2B5EF4-FFF2-40B4-BE49-F238E27FC236}">
                  <a16:creationId xmlns:a16="http://schemas.microsoft.com/office/drawing/2014/main" id="{08960C4A-3507-4C70-9DAE-55D3E0A1AFFB}"/>
                </a:ext>
              </a:extLst>
            </p:cNvPr>
            <p:cNvSpPr/>
            <p:nvPr/>
          </p:nvSpPr>
          <p:spPr>
            <a:xfrm>
              <a:off x="1663860" y="273571"/>
              <a:ext cx="4030334" cy="2222938"/>
            </a:xfrm>
            <a:prstGeom prst="cloudCallout">
              <a:avLst>
                <a:gd name="adj1" fmla="val -70015"/>
                <a:gd name="adj2" fmla="val 47908"/>
              </a:avLst>
            </a:prstGeom>
            <a:solidFill>
              <a:schemeClr val="bg1"/>
            </a:solidFill>
            <a:effectLst>
              <a:glow rad="101600">
                <a:schemeClr val="accent2">
                  <a:satMod val="175000"/>
                  <a:alpha val="40000"/>
                </a:schemeClr>
              </a:glow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8227A8E-41D6-4104-803B-5F6673119EB7}"/>
                </a:ext>
              </a:extLst>
            </p:cNvPr>
            <p:cNvSpPr txBox="1"/>
            <p:nvPr/>
          </p:nvSpPr>
          <p:spPr>
            <a:xfrm>
              <a:off x="2185275" y="755687"/>
              <a:ext cx="2987504" cy="1218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hiểu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lập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kế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hoạch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chi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tiêu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gia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đình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vòng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tuần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! 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C7877CF6-97D0-48CA-B476-CBA85FA019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954" y="3578900"/>
            <a:ext cx="3892014" cy="3125448"/>
          </a:xfrm>
          <a:prstGeom prst="flowChartConnector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943C960-8DD0-4880-852F-85A0890EB8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32" y="3548919"/>
            <a:ext cx="4369924" cy="3155429"/>
          </a:xfrm>
          <a:prstGeom prst="flowChartConnector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51D668C-DE6C-4837-ADBA-C70C2E9E05B2}"/>
              </a:ext>
            </a:extLst>
          </p:cNvPr>
          <p:cNvGrpSpPr/>
          <p:nvPr/>
        </p:nvGrpSpPr>
        <p:grpSpPr>
          <a:xfrm>
            <a:off x="4108311" y="115909"/>
            <a:ext cx="5065422" cy="3313448"/>
            <a:chOff x="1663860" y="273571"/>
            <a:chExt cx="4030334" cy="2222938"/>
          </a:xfrm>
        </p:grpSpPr>
        <p:sp>
          <p:nvSpPr>
            <p:cNvPr id="11" name="Thought Bubble: Cloud 10">
              <a:extLst>
                <a:ext uri="{FF2B5EF4-FFF2-40B4-BE49-F238E27FC236}">
                  <a16:creationId xmlns:a16="http://schemas.microsoft.com/office/drawing/2014/main" id="{FFA390A0-6328-40CD-B5CC-715FB7CE5AFE}"/>
                </a:ext>
              </a:extLst>
            </p:cNvPr>
            <p:cNvSpPr/>
            <p:nvPr/>
          </p:nvSpPr>
          <p:spPr>
            <a:xfrm>
              <a:off x="1663860" y="273571"/>
              <a:ext cx="4030334" cy="2222938"/>
            </a:xfrm>
            <a:prstGeom prst="cloudCallout">
              <a:avLst>
                <a:gd name="adj1" fmla="val 45333"/>
                <a:gd name="adj2" fmla="val 50714"/>
              </a:avLst>
            </a:prstGeom>
            <a:solidFill>
              <a:schemeClr val="bg1"/>
            </a:solidFill>
            <a:effectLst>
              <a:glow rad="101600">
                <a:schemeClr val="accent2">
                  <a:satMod val="175000"/>
                  <a:alpha val="40000"/>
                </a:schemeClr>
              </a:glow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1317EC1-E810-4904-BABD-6E5102E4ABB9}"/>
                </a:ext>
              </a:extLst>
            </p:cNvPr>
            <p:cNvSpPr txBox="1"/>
            <p:nvPr/>
          </p:nvSpPr>
          <p:spPr>
            <a:xfrm>
              <a:off x="2239319" y="647880"/>
              <a:ext cx="2879415" cy="1218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lên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bày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Rectangle: Rounded Corners 39">
            <a:extLst>
              <a:ext uri="{FF2B5EF4-FFF2-40B4-BE49-F238E27FC236}">
                <a16:creationId xmlns:a16="http://schemas.microsoft.com/office/drawing/2014/main" id="{E77C13A5-0834-400F-A56E-4C74E35B6AEF}"/>
              </a:ext>
            </a:extLst>
          </p:cNvPr>
          <p:cNvSpPr/>
          <p:nvPr/>
        </p:nvSpPr>
        <p:spPr>
          <a:xfrm rot="5400000">
            <a:off x="8507246" y="3094677"/>
            <a:ext cx="6643540" cy="653685"/>
          </a:xfrm>
          <a:prstGeom prst="round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12712A-CFC7-4140-8BF0-0E597115E512}"/>
              </a:ext>
            </a:extLst>
          </p:cNvPr>
          <p:cNvSpPr txBox="1"/>
          <p:nvPr/>
        </p:nvSpPr>
        <p:spPr>
          <a:xfrm rot="5400000">
            <a:off x="8531437" y="3497104"/>
            <a:ext cx="65261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BÁO CÁO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79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6950BFC3-D8DA-4A85-94F7-54DA5524770B}">
      <p188:commentRel xmlns="" xmlns:p188="http://schemas.microsoft.com/office/powerpoint/2018/8/main" r:id="rId4"/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2AEBD9DD-BDB6-440D-A409-B7241E704FAA}"/>
              </a:ext>
            </a:extLst>
          </p:cNvPr>
          <p:cNvGrpSpPr/>
          <p:nvPr/>
        </p:nvGrpSpPr>
        <p:grpSpPr>
          <a:xfrm>
            <a:off x="1614347" y="245295"/>
            <a:ext cx="4481653" cy="2471864"/>
            <a:chOff x="1663860" y="273571"/>
            <a:chExt cx="4030334" cy="2222938"/>
          </a:xfrm>
        </p:grpSpPr>
        <p:sp>
          <p:nvSpPr>
            <p:cNvPr id="5" name="Thought Bubble: Cloud 4">
              <a:extLst>
                <a:ext uri="{FF2B5EF4-FFF2-40B4-BE49-F238E27FC236}">
                  <a16:creationId xmlns:a16="http://schemas.microsoft.com/office/drawing/2014/main" id="{08960C4A-3507-4C70-9DAE-55D3E0A1AFFB}"/>
                </a:ext>
              </a:extLst>
            </p:cNvPr>
            <p:cNvSpPr/>
            <p:nvPr/>
          </p:nvSpPr>
          <p:spPr>
            <a:xfrm>
              <a:off x="1663860" y="273571"/>
              <a:ext cx="4030334" cy="2222938"/>
            </a:xfrm>
            <a:prstGeom prst="cloudCallout">
              <a:avLst>
                <a:gd name="adj1" fmla="val -25344"/>
                <a:gd name="adj2" fmla="val 81117"/>
              </a:avLst>
            </a:prstGeom>
            <a:solidFill>
              <a:schemeClr val="bg1"/>
            </a:solidFill>
            <a:effectLst>
              <a:glow rad="101600">
                <a:schemeClr val="accent2">
                  <a:satMod val="175000"/>
                  <a:alpha val="40000"/>
                </a:schemeClr>
              </a:glow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8227A8E-41D6-4104-803B-5F6673119EB7}"/>
                </a:ext>
              </a:extLst>
            </p:cNvPr>
            <p:cNvSpPr txBox="1"/>
            <p:nvPr/>
          </p:nvSpPr>
          <p:spPr>
            <a:xfrm>
              <a:off x="2020913" y="475998"/>
              <a:ext cx="3316227" cy="1633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chú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ý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lắng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nghe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đây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bày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Cánh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diều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C7877CF6-97D0-48CA-B476-CBA85FA019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954" y="3578900"/>
            <a:ext cx="3294994" cy="3155430"/>
          </a:xfrm>
          <a:prstGeom prst="flowChartConnector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943C960-8DD0-4880-852F-85A0890EB8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32" y="3548919"/>
            <a:ext cx="3693009" cy="3155429"/>
          </a:xfrm>
          <a:prstGeom prst="flowChartConnector">
            <a:avLst/>
          </a:prstGeom>
        </p:spPr>
      </p:pic>
      <p:sp>
        <p:nvSpPr>
          <p:cNvPr id="19" name="Thought Bubble: Cloud 18">
            <a:extLst>
              <a:ext uri="{FF2B5EF4-FFF2-40B4-BE49-F238E27FC236}">
                <a16:creationId xmlns:a16="http://schemas.microsoft.com/office/drawing/2014/main" id="{9D517A84-980C-426C-BF1A-337AE0A3EB24}"/>
              </a:ext>
            </a:extLst>
          </p:cNvPr>
          <p:cNvSpPr/>
          <p:nvPr/>
        </p:nvSpPr>
        <p:spPr>
          <a:xfrm>
            <a:off x="6756895" y="180792"/>
            <a:ext cx="5062780" cy="2699215"/>
          </a:xfrm>
          <a:prstGeom prst="cloudCallout">
            <a:avLst>
              <a:gd name="adj1" fmla="val 15197"/>
              <a:gd name="adj2" fmla="val 72351"/>
            </a:avLst>
          </a:prstGeom>
          <a:solidFill>
            <a:schemeClr val="bg1"/>
          </a:solidFill>
          <a:effectLst>
            <a:glow rad="101600">
              <a:schemeClr val="accent2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AD7AF9-B5DC-441D-9D0C-832482CA6915}"/>
              </a:ext>
            </a:extLst>
          </p:cNvPr>
          <p:cNvSpPr txBox="1"/>
          <p:nvPr/>
        </p:nvSpPr>
        <p:spPr>
          <a:xfrm>
            <a:off x="7800704" y="685833"/>
            <a:ext cx="32941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9" name="Rectangle: Rounded Corners 39">
            <a:extLst>
              <a:ext uri="{FF2B5EF4-FFF2-40B4-BE49-F238E27FC236}">
                <a16:creationId xmlns:a16="http://schemas.microsoft.com/office/drawing/2014/main" id="{E77C13A5-0834-400F-A56E-4C74E35B6AEF}"/>
              </a:ext>
            </a:extLst>
          </p:cNvPr>
          <p:cNvSpPr/>
          <p:nvPr/>
        </p:nvSpPr>
        <p:spPr>
          <a:xfrm rot="5400000">
            <a:off x="8507246" y="3094677"/>
            <a:ext cx="6643540" cy="653685"/>
          </a:xfrm>
          <a:prstGeom prst="round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12712A-CFC7-4140-8BF0-0E597115E512}"/>
              </a:ext>
            </a:extLst>
          </p:cNvPr>
          <p:cNvSpPr txBox="1"/>
          <p:nvPr/>
        </p:nvSpPr>
        <p:spPr>
          <a:xfrm rot="5400000">
            <a:off x="8531437" y="3497104"/>
            <a:ext cx="65261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BÁO CÁO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48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2" name="3D Model 1" descr="Merlin">
                <a:extLst>
                  <a:ext uri="{FF2B5EF4-FFF2-40B4-BE49-F238E27FC236}">
                    <a16:creationId xmlns:a16="http://schemas.microsoft.com/office/drawing/2014/main" id="{802ED377-FFB7-4BC0-971C-3599733C7A95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270133620"/>
                  </p:ext>
                </p:extLst>
              </p:nvPr>
            </p:nvGraphicFramePr>
            <p:xfrm>
              <a:off x="6859262" y="3171522"/>
              <a:ext cx="4032037" cy="3373550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4032037" cy="3373550"/>
                    </a:xfrm>
                    <a:prstGeom prst="rect">
                      <a:avLst/>
                    </a:prstGeom>
                  </am3d:spPr>
                  <am3d:camera>
                    <am3d:pos x="0" y="0" z="7404228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7639" d="1000000"/>
                    <am3d:preTrans dx="2699423" dy="-11161154" dz="-6002289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5433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541866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 descr="Merlin">
                <a:extLst>
                  <a:ext uri="{FF2B5EF4-FFF2-40B4-BE49-F238E27FC236}">
                    <a16:creationId xmlns:a16="http://schemas.microsoft.com/office/drawing/2014/main" id="{802ED377-FFB7-4BC0-971C-3599733C7A9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59262" y="3171522"/>
                <a:ext cx="4032037" cy="3373550"/>
              </a:xfrm>
              <a:prstGeom prst="rect">
                <a:avLst/>
              </a:prstGeom>
            </p:spPr>
          </p:pic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70C7DE19-9309-449B-ABA8-1DABEFD1B5C0}"/>
              </a:ext>
            </a:extLst>
          </p:cNvPr>
          <p:cNvGrpSpPr/>
          <p:nvPr/>
        </p:nvGrpSpPr>
        <p:grpSpPr>
          <a:xfrm>
            <a:off x="1300701" y="335694"/>
            <a:ext cx="6215977" cy="4716753"/>
            <a:chOff x="1395698" y="875104"/>
            <a:chExt cx="4392394" cy="2339647"/>
          </a:xfrm>
        </p:grpSpPr>
        <p:sp>
          <p:nvSpPr>
            <p:cNvPr id="4" name="Thought Bubble: Cloud 3">
              <a:extLst>
                <a:ext uri="{FF2B5EF4-FFF2-40B4-BE49-F238E27FC236}">
                  <a16:creationId xmlns:a16="http://schemas.microsoft.com/office/drawing/2014/main" id="{23DC4626-13CE-4CCE-A768-A52C51D51BC9}"/>
                </a:ext>
              </a:extLst>
            </p:cNvPr>
            <p:cNvSpPr/>
            <p:nvPr/>
          </p:nvSpPr>
          <p:spPr>
            <a:xfrm>
              <a:off x="1395698" y="875104"/>
              <a:ext cx="4392394" cy="2339647"/>
            </a:xfrm>
            <a:prstGeom prst="cloudCallout">
              <a:avLst>
                <a:gd name="adj1" fmla="val 51488"/>
                <a:gd name="adj2" fmla="val 34021"/>
              </a:avLst>
            </a:prstGeom>
            <a:solidFill>
              <a:schemeClr val="bg1"/>
            </a:solidFill>
            <a:effectLst>
              <a:glow rad="101600">
                <a:schemeClr val="accent2">
                  <a:satMod val="175000"/>
                  <a:alpha val="40000"/>
                </a:schemeClr>
              </a:glow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E5ED5B3-FEB5-4F4A-A303-C800B50C201B}"/>
                </a:ext>
              </a:extLst>
            </p:cNvPr>
            <p:cNvSpPr txBox="1"/>
            <p:nvPr/>
          </p:nvSpPr>
          <p:spPr>
            <a:xfrm>
              <a:off x="1716998" y="1289230"/>
              <a:ext cx="3606545" cy="15113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lang="en-US" sz="48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Mời</a:t>
              </a:r>
              <a:r>
                <a:rPr lang="en-US" sz="4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con </a:t>
              </a:r>
              <a:r>
                <a:rPr lang="en-US" sz="48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4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xét</a:t>
              </a:r>
              <a:r>
                <a:rPr lang="en-US" sz="4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4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lang="en-US" sz="4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bày</a:t>
              </a:r>
              <a:r>
                <a:rPr lang="en-US" sz="4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4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4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sp>
        <p:nvSpPr>
          <p:cNvPr id="10" name="Rectangle: Rounded Corners 39">
            <a:extLst>
              <a:ext uri="{FF2B5EF4-FFF2-40B4-BE49-F238E27FC236}">
                <a16:creationId xmlns:a16="http://schemas.microsoft.com/office/drawing/2014/main" id="{E77C13A5-0834-400F-A56E-4C74E35B6AEF}"/>
              </a:ext>
            </a:extLst>
          </p:cNvPr>
          <p:cNvSpPr/>
          <p:nvPr/>
        </p:nvSpPr>
        <p:spPr>
          <a:xfrm rot="5400000">
            <a:off x="8507246" y="3094677"/>
            <a:ext cx="6643540" cy="653685"/>
          </a:xfrm>
          <a:prstGeom prst="round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12712A-CFC7-4140-8BF0-0E597115E512}"/>
              </a:ext>
            </a:extLst>
          </p:cNvPr>
          <p:cNvSpPr txBox="1"/>
          <p:nvPr/>
        </p:nvSpPr>
        <p:spPr>
          <a:xfrm rot="5400000">
            <a:off x="8531437" y="3497104"/>
            <a:ext cx="65261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BÁO CÁO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41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433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493411" y="796275"/>
          <a:ext cx="10932486" cy="59254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243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999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11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69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6858">
                <a:tc rowSpan="2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Mục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đánh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Tiêu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chí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0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tiết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tối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đa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Kết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3716">
                <a:tc rowSpan="2"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1.Đánh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quá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trình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nhóm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tối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Sự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thành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viên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đầy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đủ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37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Sự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hợp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viên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thần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hợp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tốt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3716">
                <a:tc rowSpan="3"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Đánh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thuyết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trình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kế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hoạch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nhóm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tối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30)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Ý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tưởng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hút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tạo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thi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68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dung: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kế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hoạch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rõ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ràng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chi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cụ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toán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chính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xác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826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Trình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bày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mạch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lạc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cuốn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hút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thuyết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phục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2053">
                <a:tc rowSpan="2"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Đánh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kết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lập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tiêu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gia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đình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tối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50)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1.Hợp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lí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486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Sáng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tạo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2053">
                <a:tc gridSpan="2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TỔNG ĐIỂM 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642991" y="-34722"/>
            <a:ext cx="1138233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PHIẾU ĐÁNH GIÁ HOẠT ĐỘNG NHÓM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Nhóm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:…………….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Lớp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: ………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Tên</a:t>
            </a:r>
            <a:r>
              <a:rPr kumimoji="0" lang="en-US" sz="24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cap="none" normalizeH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hoạt</a:t>
            </a:r>
            <a:r>
              <a:rPr kumimoji="0" lang="en-US" sz="24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cap="none" normalizeH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động</a:t>
            </a:r>
            <a:r>
              <a:rPr kumimoji="0" lang="en-US" sz="24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:………………………………….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39">
            <a:extLst>
              <a:ext uri="{FF2B5EF4-FFF2-40B4-BE49-F238E27FC236}">
                <a16:creationId xmlns:a16="http://schemas.microsoft.com/office/drawing/2014/main" id="{E77C13A5-0834-400F-A56E-4C74E35B6AEF}"/>
              </a:ext>
            </a:extLst>
          </p:cNvPr>
          <p:cNvSpPr/>
          <p:nvPr/>
        </p:nvSpPr>
        <p:spPr>
          <a:xfrm rot="5400000">
            <a:off x="8507246" y="3094677"/>
            <a:ext cx="6643540" cy="653685"/>
          </a:xfrm>
          <a:prstGeom prst="round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12712A-CFC7-4140-8BF0-0E597115E512}"/>
              </a:ext>
            </a:extLst>
          </p:cNvPr>
          <p:cNvSpPr txBox="1"/>
          <p:nvPr/>
        </p:nvSpPr>
        <p:spPr>
          <a:xfrm rot="5400000">
            <a:off x="8531437" y="3497104"/>
            <a:ext cx="65261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ĐÁNH GIÁ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4500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="" xmlns:p188="http://schemas.microsoft.com/office/powerpoint/2018/8/main" r:id="rId3"/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642991" y="42415"/>
            <a:ext cx="1138233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PHIẾU TỰ ĐÁNH GIÁ CÁ NHÂN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Họ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và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tên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: ………………………………..…………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Lớp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: ………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/>
          <p:nvPr/>
        </p:nvPicPr>
        <p:blipFill rotWithShape="1">
          <a:blip r:embed="rId3"/>
          <a:srcRect l="5958"/>
          <a:stretch/>
        </p:blipFill>
        <p:spPr bwMode="auto">
          <a:xfrm>
            <a:off x="3461702" y="914401"/>
            <a:ext cx="5941605" cy="58288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Rectangle: Rounded Corners 39">
            <a:extLst>
              <a:ext uri="{FF2B5EF4-FFF2-40B4-BE49-F238E27FC236}">
                <a16:creationId xmlns:a16="http://schemas.microsoft.com/office/drawing/2014/main" id="{E77C13A5-0834-400F-A56E-4C74E35B6AEF}"/>
              </a:ext>
            </a:extLst>
          </p:cNvPr>
          <p:cNvSpPr/>
          <p:nvPr/>
        </p:nvSpPr>
        <p:spPr>
          <a:xfrm rot="5400000">
            <a:off x="8507246" y="3094677"/>
            <a:ext cx="6643540" cy="653685"/>
          </a:xfrm>
          <a:prstGeom prst="round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12712A-CFC7-4140-8BF0-0E597115E512}"/>
              </a:ext>
            </a:extLst>
          </p:cNvPr>
          <p:cNvSpPr txBox="1"/>
          <p:nvPr/>
        </p:nvSpPr>
        <p:spPr>
          <a:xfrm rot="5400000">
            <a:off x="8531437" y="3497104"/>
            <a:ext cx="65261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ĐÁNH GIÁ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8202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AA38A-0B68-410A-9F91-EA228A583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8420" y="13850"/>
            <a:ext cx="4468091" cy="692728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en-US" b="1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Hướng</a:t>
            </a:r>
            <a:r>
              <a:rPr lang="en-US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dẫn</a:t>
            </a:r>
            <a:r>
              <a:rPr lang="en-US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về</a:t>
            </a:r>
            <a:r>
              <a:rPr lang="en-US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nhà</a:t>
            </a:r>
            <a:endParaRPr lang="en-US" b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045978B-5EEB-4332-B7FF-A0E60C1AF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56" y="0"/>
            <a:ext cx="11873344" cy="7093529"/>
          </a:xfr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54B6581-D270-4124-AE6F-B433988FBFE5}"/>
              </a:ext>
            </a:extLst>
          </p:cNvPr>
          <p:cNvSpPr/>
          <p:nvPr/>
        </p:nvSpPr>
        <p:spPr>
          <a:xfrm>
            <a:off x="4245683" y="154278"/>
            <a:ext cx="5230828" cy="6927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HƯỚNG DẪN VỀ NHÀ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2EDBA975-70B1-478C-B449-728582949349}"/>
              </a:ext>
            </a:extLst>
          </p:cNvPr>
          <p:cNvSpPr/>
          <p:nvPr/>
        </p:nvSpPr>
        <p:spPr>
          <a:xfrm>
            <a:off x="2623279" y="2386740"/>
            <a:ext cx="7714090" cy="3039699"/>
          </a:xfrm>
          <a:prstGeom prst="flowChartAlternateProcess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1" algn="just">
              <a:lnSpc>
                <a:spcPct val="107000"/>
              </a:lnSpc>
              <a:buClr>
                <a:srgbClr val="000000"/>
              </a:buClr>
            </a:pPr>
            <a:endParaRPr lang="en-US" sz="2800" kern="1200" dirty="0">
              <a:solidFill>
                <a:schemeClr val="tx1"/>
              </a:solidFill>
              <a:effectLst/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algn="just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nợ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ngân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rút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nộp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en-US" sz="12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49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19">
            <a:extLst>
              <a:ext uri="{FF2B5EF4-FFF2-40B4-BE49-F238E27FC236}">
                <a16:creationId xmlns:a16="http://schemas.microsoft.com/office/drawing/2014/main" id="{E4465FF0-51B3-64FD-B2A0-B72EC7BB6134}"/>
              </a:ext>
            </a:extLst>
          </p:cNvPr>
          <p:cNvSpPr/>
          <p:nvPr/>
        </p:nvSpPr>
        <p:spPr>
          <a:xfrm>
            <a:off x="2889104" y="2320635"/>
            <a:ext cx="6413791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MỞ ĐẦU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CF8D0FA-3707-94F2-25CF-27B6B3EA3525}"/>
              </a:ext>
            </a:extLst>
          </p:cNvPr>
          <p:cNvGrpSpPr/>
          <p:nvPr/>
        </p:nvGrpSpPr>
        <p:grpSpPr>
          <a:xfrm rot="8757556">
            <a:off x="-1568162" y="2245822"/>
            <a:ext cx="3136324" cy="6858000"/>
            <a:chOff x="9055676" y="0"/>
            <a:chExt cx="3136324" cy="6858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AAE3DFB-F92B-027F-1763-C75ED35A92B3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275E33E-E8B7-EE49-45A4-8135809BF023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BCEEEB0-8EFF-DE79-52F6-4DD621EA6CB1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31EEF15-CAA7-609E-BA91-65AA867E41F1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C2E7E99-BE9E-A1E2-7623-E20EBA3CBBB2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569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2634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iểu sử và sự nghiệp của huyền thoại bóng rổ - Michael Jordan">
            <a:extLst>
              <a:ext uri="{FF2B5EF4-FFF2-40B4-BE49-F238E27FC236}">
                <a16:creationId xmlns:a16="http://schemas.microsoft.com/office/drawing/2014/main" id="{57D04F6A-91E5-4D3E-9003-6FF73C3671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8" t="-229" r="-126"/>
          <a:stretch/>
        </p:blipFill>
        <p:spPr bwMode="auto">
          <a:xfrm>
            <a:off x="3043001" y="299804"/>
            <a:ext cx="6493242" cy="655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0E7FEDC-76E3-4696-89E8-953325C05E19}"/>
              </a:ext>
            </a:extLst>
          </p:cNvPr>
          <p:cNvSpPr/>
          <p:nvPr/>
        </p:nvSpPr>
        <p:spPr>
          <a:xfrm>
            <a:off x="3064958" y="333749"/>
            <a:ext cx="3268303" cy="3832646"/>
          </a:xfrm>
          <a:custGeom>
            <a:avLst/>
            <a:gdLst>
              <a:gd name="connsiteX0" fmla="*/ 0 w 2843134"/>
              <a:gd name="connsiteY0" fmla="*/ 0 h 3334062"/>
              <a:gd name="connsiteX1" fmla="*/ 2843134 w 2843134"/>
              <a:gd name="connsiteY1" fmla="*/ 0 h 3334062"/>
              <a:gd name="connsiteX2" fmla="*/ 2843134 w 2843134"/>
              <a:gd name="connsiteY2" fmla="*/ 930639 h 3334062"/>
              <a:gd name="connsiteX3" fmla="*/ 2352206 w 2843134"/>
              <a:gd name="connsiteY3" fmla="*/ 1421567 h 3334062"/>
              <a:gd name="connsiteX4" fmla="*/ 2843134 w 2843134"/>
              <a:gd name="connsiteY4" fmla="*/ 1912495 h 3334062"/>
              <a:gd name="connsiteX5" fmla="*/ 2843134 w 2843134"/>
              <a:gd name="connsiteY5" fmla="*/ 2843134 h 3334062"/>
              <a:gd name="connsiteX6" fmla="*/ 1912495 w 2843134"/>
              <a:gd name="connsiteY6" fmla="*/ 2843134 h 3334062"/>
              <a:gd name="connsiteX7" fmla="*/ 1421567 w 2843134"/>
              <a:gd name="connsiteY7" fmla="*/ 3334062 h 3334062"/>
              <a:gd name="connsiteX8" fmla="*/ 930639 w 2843134"/>
              <a:gd name="connsiteY8" fmla="*/ 2843134 h 3334062"/>
              <a:gd name="connsiteX9" fmla="*/ 0 w 2843134"/>
              <a:gd name="connsiteY9" fmla="*/ 2843134 h 3334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43134" h="3334062">
                <a:moveTo>
                  <a:pt x="0" y="0"/>
                </a:moveTo>
                <a:lnTo>
                  <a:pt x="2843134" y="0"/>
                </a:lnTo>
                <a:lnTo>
                  <a:pt x="2843134" y="930639"/>
                </a:lnTo>
                <a:cubicBezTo>
                  <a:pt x="2572002" y="930639"/>
                  <a:pt x="2352206" y="1150435"/>
                  <a:pt x="2352206" y="1421567"/>
                </a:cubicBezTo>
                <a:cubicBezTo>
                  <a:pt x="2352206" y="1692699"/>
                  <a:pt x="2572002" y="1912495"/>
                  <a:pt x="2843134" y="1912495"/>
                </a:cubicBezTo>
                <a:lnTo>
                  <a:pt x="2843134" y="2843134"/>
                </a:lnTo>
                <a:lnTo>
                  <a:pt x="1912495" y="2843134"/>
                </a:lnTo>
                <a:cubicBezTo>
                  <a:pt x="1912495" y="3114266"/>
                  <a:pt x="1692699" y="3334062"/>
                  <a:pt x="1421567" y="3334062"/>
                </a:cubicBezTo>
                <a:cubicBezTo>
                  <a:pt x="1150435" y="3334062"/>
                  <a:pt x="930639" y="3114266"/>
                  <a:pt x="930639" y="2843134"/>
                </a:cubicBezTo>
                <a:lnTo>
                  <a:pt x="0" y="2843134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A9004AA-5F32-4CB8-9FEB-B42760DFE374}"/>
              </a:ext>
            </a:extLst>
          </p:cNvPr>
          <p:cNvSpPr/>
          <p:nvPr/>
        </p:nvSpPr>
        <p:spPr>
          <a:xfrm rot="10800000">
            <a:off x="6295944" y="2985892"/>
            <a:ext cx="3268303" cy="3832646"/>
          </a:xfrm>
          <a:custGeom>
            <a:avLst/>
            <a:gdLst>
              <a:gd name="connsiteX0" fmla="*/ 0 w 2843134"/>
              <a:gd name="connsiteY0" fmla="*/ 0 h 3334062"/>
              <a:gd name="connsiteX1" fmla="*/ 2843134 w 2843134"/>
              <a:gd name="connsiteY1" fmla="*/ 0 h 3334062"/>
              <a:gd name="connsiteX2" fmla="*/ 2843134 w 2843134"/>
              <a:gd name="connsiteY2" fmla="*/ 930639 h 3334062"/>
              <a:gd name="connsiteX3" fmla="*/ 2352206 w 2843134"/>
              <a:gd name="connsiteY3" fmla="*/ 1421567 h 3334062"/>
              <a:gd name="connsiteX4" fmla="*/ 2843134 w 2843134"/>
              <a:gd name="connsiteY4" fmla="*/ 1912495 h 3334062"/>
              <a:gd name="connsiteX5" fmla="*/ 2843134 w 2843134"/>
              <a:gd name="connsiteY5" fmla="*/ 2843134 h 3334062"/>
              <a:gd name="connsiteX6" fmla="*/ 1912495 w 2843134"/>
              <a:gd name="connsiteY6" fmla="*/ 2843134 h 3334062"/>
              <a:gd name="connsiteX7" fmla="*/ 1421567 w 2843134"/>
              <a:gd name="connsiteY7" fmla="*/ 3334062 h 3334062"/>
              <a:gd name="connsiteX8" fmla="*/ 930639 w 2843134"/>
              <a:gd name="connsiteY8" fmla="*/ 2843134 h 3334062"/>
              <a:gd name="connsiteX9" fmla="*/ 0 w 2843134"/>
              <a:gd name="connsiteY9" fmla="*/ 2843134 h 3334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43134" h="3334062">
                <a:moveTo>
                  <a:pt x="0" y="0"/>
                </a:moveTo>
                <a:lnTo>
                  <a:pt x="2843134" y="0"/>
                </a:lnTo>
                <a:lnTo>
                  <a:pt x="2843134" y="930639"/>
                </a:lnTo>
                <a:cubicBezTo>
                  <a:pt x="2572002" y="930639"/>
                  <a:pt x="2352206" y="1150435"/>
                  <a:pt x="2352206" y="1421567"/>
                </a:cubicBezTo>
                <a:cubicBezTo>
                  <a:pt x="2352206" y="1692699"/>
                  <a:pt x="2572002" y="1912495"/>
                  <a:pt x="2843134" y="1912495"/>
                </a:cubicBezTo>
                <a:lnTo>
                  <a:pt x="2843134" y="2843134"/>
                </a:lnTo>
                <a:lnTo>
                  <a:pt x="1912495" y="2843134"/>
                </a:lnTo>
                <a:cubicBezTo>
                  <a:pt x="1912495" y="3114266"/>
                  <a:pt x="1692699" y="3334062"/>
                  <a:pt x="1421567" y="3334062"/>
                </a:cubicBezTo>
                <a:cubicBezTo>
                  <a:pt x="1150435" y="3334062"/>
                  <a:pt x="930639" y="3114266"/>
                  <a:pt x="930639" y="2843134"/>
                </a:cubicBezTo>
                <a:lnTo>
                  <a:pt x="0" y="2843134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618B8F7-5C02-4C7D-863B-FE8A669DA09D}"/>
              </a:ext>
            </a:extLst>
          </p:cNvPr>
          <p:cNvSpPr/>
          <p:nvPr/>
        </p:nvSpPr>
        <p:spPr>
          <a:xfrm rot="5400000">
            <a:off x="6029134" y="24748"/>
            <a:ext cx="3268303" cy="3832646"/>
          </a:xfrm>
          <a:custGeom>
            <a:avLst/>
            <a:gdLst>
              <a:gd name="connsiteX0" fmla="*/ 0 w 2843134"/>
              <a:gd name="connsiteY0" fmla="*/ 0 h 3334062"/>
              <a:gd name="connsiteX1" fmla="*/ 2843134 w 2843134"/>
              <a:gd name="connsiteY1" fmla="*/ 0 h 3334062"/>
              <a:gd name="connsiteX2" fmla="*/ 2843134 w 2843134"/>
              <a:gd name="connsiteY2" fmla="*/ 930639 h 3334062"/>
              <a:gd name="connsiteX3" fmla="*/ 2352206 w 2843134"/>
              <a:gd name="connsiteY3" fmla="*/ 1421567 h 3334062"/>
              <a:gd name="connsiteX4" fmla="*/ 2843134 w 2843134"/>
              <a:gd name="connsiteY4" fmla="*/ 1912495 h 3334062"/>
              <a:gd name="connsiteX5" fmla="*/ 2843134 w 2843134"/>
              <a:gd name="connsiteY5" fmla="*/ 2843134 h 3334062"/>
              <a:gd name="connsiteX6" fmla="*/ 1912495 w 2843134"/>
              <a:gd name="connsiteY6" fmla="*/ 2843134 h 3334062"/>
              <a:gd name="connsiteX7" fmla="*/ 1421567 w 2843134"/>
              <a:gd name="connsiteY7" fmla="*/ 3334062 h 3334062"/>
              <a:gd name="connsiteX8" fmla="*/ 930639 w 2843134"/>
              <a:gd name="connsiteY8" fmla="*/ 2843134 h 3334062"/>
              <a:gd name="connsiteX9" fmla="*/ 0 w 2843134"/>
              <a:gd name="connsiteY9" fmla="*/ 2843134 h 3334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43134" h="3334062">
                <a:moveTo>
                  <a:pt x="0" y="0"/>
                </a:moveTo>
                <a:lnTo>
                  <a:pt x="2843134" y="0"/>
                </a:lnTo>
                <a:lnTo>
                  <a:pt x="2843134" y="930639"/>
                </a:lnTo>
                <a:cubicBezTo>
                  <a:pt x="2572002" y="930639"/>
                  <a:pt x="2352206" y="1150435"/>
                  <a:pt x="2352206" y="1421567"/>
                </a:cubicBezTo>
                <a:cubicBezTo>
                  <a:pt x="2352206" y="1692699"/>
                  <a:pt x="2572002" y="1912495"/>
                  <a:pt x="2843134" y="1912495"/>
                </a:cubicBezTo>
                <a:lnTo>
                  <a:pt x="2843134" y="2843134"/>
                </a:lnTo>
                <a:lnTo>
                  <a:pt x="1912495" y="2843134"/>
                </a:lnTo>
                <a:cubicBezTo>
                  <a:pt x="1912495" y="3114266"/>
                  <a:pt x="1692699" y="3334062"/>
                  <a:pt x="1421567" y="3334062"/>
                </a:cubicBezTo>
                <a:cubicBezTo>
                  <a:pt x="1150435" y="3334062"/>
                  <a:pt x="930639" y="3114266"/>
                  <a:pt x="930639" y="2843134"/>
                </a:cubicBezTo>
                <a:lnTo>
                  <a:pt x="0" y="2843134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7DE63EA-8995-4255-B7FC-B1E305F815BF}"/>
              </a:ext>
            </a:extLst>
          </p:cNvPr>
          <p:cNvSpPr/>
          <p:nvPr/>
        </p:nvSpPr>
        <p:spPr>
          <a:xfrm rot="16200000">
            <a:off x="3325175" y="3293053"/>
            <a:ext cx="3268303" cy="3832646"/>
          </a:xfrm>
          <a:custGeom>
            <a:avLst/>
            <a:gdLst>
              <a:gd name="connsiteX0" fmla="*/ 0 w 2843134"/>
              <a:gd name="connsiteY0" fmla="*/ 0 h 3334062"/>
              <a:gd name="connsiteX1" fmla="*/ 2843134 w 2843134"/>
              <a:gd name="connsiteY1" fmla="*/ 0 h 3334062"/>
              <a:gd name="connsiteX2" fmla="*/ 2843134 w 2843134"/>
              <a:gd name="connsiteY2" fmla="*/ 930639 h 3334062"/>
              <a:gd name="connsiteX3" fmla="*/ 2352206 w 2843134"/>
              <a:gd name="connsiteY3" fmla="*/ 1421567 h 3334062"/>
              <a:gd name="connsiteX4" fmla="*/ 2843134 w 2843134"/>
              <a:gd name="connsiteY4" fmla="*/ 1912495 h 3334062"/>
              <a:gd name="connsiteX5" fmla="*/ 2843134 w 2843134"/>
              <a:gd name="connsiteY5" fmla="*/ 2843134 h 3334062"/>
              <a:gd name="connsiteX6" fmla="*/ 1912495 w 2843134"/>
              <a:gd name="connsiteY6" fmla="*/ 2843134 h 3334062"/>
              <a:gd name="connsiteX7" fmla="*/ 1421567 w 2843134"/>
              <a:gd name="connsiteY7" fmla="*/ 3334062 h 3334062"/>
              <a:gd name="connsiteX8" fmla="*/ 930639 w 2843134"/>
              <a:gd name="connsiteY8" fmla="*/ 2843134 h 3334062"/>
              <a:gd name="connsiteX9" fmla="*/ 0 w 2843134"/>
              <a:gd name="connsiteY9" fmla="*/ 2843134 h 3334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43134" h="3334062">
                <a:moveTo>
                  <a:pt x="0" y="0"/>
                </a:moveTo>
                <a:lnTo>
                  <a:pt x="2843134" y="0"/>
                </a:lnTo>
                <a:lnTo>
                  <a:pt x="2843134" y="930639"/>
                </a:lnTo>
                <a:cubicBezTo>
                  <a:pt x="2572002" y="930639"/>
                  <a:pt x="2352206" y="1150435"/>
                  <a:pt x="2352206" y="1421567"/>
                </a:cubicBezTo>
                <a:cubicBezTo>
                  <a:pt x="2352206" y="1692699"/>
                  <a:pt x="2572002" y="1912495"/>
                  <a:pt x="2843134" y="1912495"/>
                </a:cubicBezTo>
                <a:lnTo>
                  <a:pt x="2843134" y="2843134"/>
                </a:lnTo>
                <a:lnTo>
                  <a:pt x="1912495" y="2843134"/>
                </a:lnTo>
                <a:cubicBezTo>
                  <a:pt x="1912495" y="3114266"/>
                  <a:pt x="1692699" y="3334062"/>
                  <a:pt x="1421567" y="3334062"/>
                </a:cubicBezTo>
                <a:cubicBezTo>
                  <a:pt x="1150435" y="3334062"/>
                  <a:pt x="930639" y="3114266"/>
                  <a:pt x="930639" y="2843134"/>
                </a:cubicBezTo>
                <a:lnTo>
                  <a:pt x="0" y="2843134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A2C29A51-212A-4B86-A155-7CBBF398AA53}"/>
              </a:ext>
            </a:extLst>
          </p:cNvPr>
          <p:cNvSpPr/>
          <p:nvPr/>
        </p:nvSpPr>
        <p:spPr>
          <a:xfrm>
            <a:off x="40970" y="1786446"/>
            <a:ext cx="2737221" cy="3258519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ÔNG 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 AI?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17F1508-B97C-4830-96B0-2D1433AE5C15}"/>
              </a:ext>
            </a:extLst>
          </p:cNvPr>
          <p:cNvGrpSpPr/>
          <p:nvPr/>
        </p:nvGrpSpPr>
        <p:grpSpPr>
          <a:xfrm>
            <a:off x="3041373" y="299802"/>
            <a:ext cx="3268303" cy="3832646"/>
            <a:chOff x="3041373" y="299802"/>
            <a:chExt cx="3268303" cy="3832646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78FBCBB-4AD3-44CC-9622-9E2A0BE229CA}"/>
                </a:ext>
              </a:extLst>
            </p:cNvPr>
            <p:cNvSpPr/>
            <p:nvPr/>
          </p:nvSpPr>
          <p:spPr>
            <a:xfrm>
              <a:off x="3041373" y="299802"/>
              <a:ext cx="3268303" cy="3832646"/>
            </a:xfrm>
            <a:custGeom>
              <a:avLst/>
              <a:gdLst>
                <a:gd name="connsiteX0" fmla="*/ 0 w 2843134"/>
                <a:gd name="connsiteY0" fmla="*/ 0 h 3334062"/>
                <a:gd name="connsiteX1" fmla="*/ 2843134 w 2843134"/>
                <a:gd name="connsiteY1" fmla="*/ 0 h 3334062"/>
                <a:gd name="connsiteX2" fmla="*/ 2843134 w 2843134"/>
                <a:gd name="connsiteY2" fmla="*/ 930639 h 3334062"/>
                <a:gd name="connsiteX3" fmla="*/ 2352206 w 2843134"/>
                <a:gd name="connsiteY3" fmla="*/ 1421567 h 3334062"/>
                <a:gd name="connsiteX4" fmla="*/ 2843134 w 2843134"/>
                <a:gd name="connsiteY4" fmla="*/ 1912495 h 3334062"/>
                <a:gd name="connsiteX5" fmla="*/ 2843134 w 2843134"/>
                <a:gd name="connsiteY5" fmla="*/ 2843134 h 3334062"/>
                <a:gd name="connsiteX6" fmla="*/ 1912495 w 2843134"/>
                <a:gd name="connsiteY6" fmla="*/ 2843134 h 3334062"/>
                <a:gd name="connsiteX7" fmla="*/ 1421567 w 2843134"/>
                <a:gd name="connsiteY7" fmla="*/ 3334062 h 3334062"/>
                <a:gd name="connsiteX8" fmla="*/ 930639 w 2843134"/>
                <a:gd name="connsiteY8" fmla="*/ 2843134 h 3334062"/>
                <a:gd name="connsiteX9" fmla="*/ 0 w 2843134"/>
                <a:gd name="connsiteY9" fmla="*/ 2843134 h 3334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43134" h="3334062">
                  <a:moveTo>
                    <a:pt x="0" y="0"/>
                  </a:moveTo>
                  <a:lnTo>
                    <a:pt x="2843134" y="0"/>
                  </a:lnTo>
                  <a:lnTo>
                    <a:pt x="2843134" y="930639"/>
                  </a:lnTo>
                  <a:cubicBezTo>
                    <a:pt x="2572002" y="930639"/>
                    <a:pt x="2352206" y="1150435"/>
                    <a:pt x="2352206" y="1421567"/>
                  </a:cubicBezTo>
                  <a:cubicBezTo>
                    <a:pt x="2352206" y="1692699"/>
                    <a:pt x="2572002" y="1912495"/>
                    <a:pt x="2843134" y="1912495"/>
                  </a:cubicBezTo>
                  <a:lnTo>
                    <a:pt x="2843134" y="2843134"/>
                  </a:lnTo>
                  <a:lnTo>
                    <a:pt x="1912495" y="2843134"/>
                  </a:lnTo>
                  <a:cubicBezTo>
                    <a:pt x="1912495" y="3114266"/>
                    <a:pt x="1692699" y="3334062"/>
                    <a:pt x="1421567" y="3334062"/>
                  </a:cubicBezTo>
                  <a:cubicBezTo>
                    <a:pt x="1150435" y="3334062"/>
                    <a:pt x="930639" y="3114266"/>
                    <a:pt x="930639" y="2843134"/>
                  </a:cubicBezTo>
                  <a:lnTo>
                    <a:pt x="0" y="2843134"/>
                  </a:lnTo>
                  <a:close/>
                </a:path>
              </a:pathLst>
            </a:cu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3AA5F01-232B-42F3-BFF1-21A0880BADA2}"/>
                </a:ext>
              </a:extLst>
            </p:cNvPr>
            <p:cNvSpPr txBox="1"/>
            <p:nvPr/>
          </p:nvSpPr>
          <p:spPr>
            <a:xfrm>
              <a:off x="4240834" y="1306181"/>
              <a:ext cx="101254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02B64D6-68B7-4E9F-8D05-BD6ACCEEFCC3}"/>
              </a:ext>
            </a:extLst>
          </p:cNvPr>
          <p:cNvGrpSpPr/>
          <p:nvPr/>
        </p:nvGrpSpPr>
        <p:grpSpPr>
          <a:xfrm>
            <a:off x="5729971" y="314635"/>
            <a:ext cx="3832646" cy="3268303"/>
            <a:chOff x="5729971" y="285607"/>
            <a:chExt cx="3832646" cy="326830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2700457-FD9B-46B0-92F5-6EE2E869AF76}"/>
                </a:ext>
              </a:extLst>
            </p:cNvPr>
            <p:cNvSpPr/>
            <p:nvPr/>
          </p:nvSpPr>
          <p:spPr>
            <a:xfrm rot="5400000">
              <a:off x="6012142" y="3436"/>
              <a:ext cx="3268303" cy="3832646"/>
            </a:xfrm>
            <a:custGeom>
              <a:avLst/>
              <a:gdLst>
                <a:gd name="connsiteX0" fmla="*/ 0 w 2843134"/>
                <a:gd name="connsiteY0" fmla="*/ 0 h 3334062"/>
                <a:gd name="connsiteX1" fmla="*/ 2843134 w 2843134"/>
                <a:gd name="connsiteY1" fmla="*/ 0 h 3334062"/>
                <a:gd name="connsiteX2" fmla="*/ 2843134 w 2843134"/>
                <a:gd name="connsiteY2" fmla="*/ 930639 h 3334062"/>
                <a:gd name="connsiteX3" fmla="*/ 2352206 w 2843134"/>
                <a:gd name="connsiteY3" fmla="*/ 1421567 h 3334062"/>
                <a:gd name="connsiteX4" fmla="*/ 2843134 w 2843134"/>
                <a:gd name="connsiteY4" fmla="*/ 1912495 h 3334062"/>
                <a:gd name="connsiteX5" fmla="*/ 2843134 w 2843134"/>
                <a:gd name="connsiteY5" fmla="*/ 2843134 h 3334062"/>
                <a:gd name="connsiteX6" fmla="*/ 1912495 w 2843134"/>
                <a:gd name="connsiteY6" fmla="*/ 2843134 h 3334062"/>
                <a:gd name="connsiteX7" fmla="*/ 1421567 w 2843134"/>
                <a:gd name="connsiteY7" fmla="*/ 3334062 h 3334062"/>
                <a:gd name="connsiteX8" fmla="*/ 930639 w 2843134"/>
                <a:gd name="connsiteY8" fmla="*/ 2843134 h 3334062"/>
                <a:gd name="connsiteX9" fmla="*/ 0 w 2843134"/>
                <a:gd name="connsiteY9" fmla="*/ 2843134 h 3334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43134" h="3334062">
                  <a:moveTo>
                    <a:pt x="0" y="0"/>
                  </a:moveTo>
                  <a:lnTo>
                    <a:pt x="2843134" y="0"/>
                  </a:lnTo>
                  <a:lnTo>
                    <a:pt x="2843134" y="930639"/>
                  </a:lnTo>
                  <a:cubicBezTo>
                    <a:pt x="2572002" y="930639"/>
                    <a:pt x="2352206" y="1150435"/>
                    <a:pt x="2352206" y="1421567"/>
                  </a:cubicBezTo>
                  <a:cubicBezTo>
                    <a:pt x="2352206" y="1692699"/>
                    <a:pt x="2572002" y="1912495"/>
                    <a:pt x="2843134" y="1912495"/>
                  </a:cubicBezTo>
                  <a:lnTo>
                    <a:pt x="2843134" y="2843134"/>
                  </a:lnTo>
                  <a:lnTo>
                    <a:pt x="1912495" y="2843134"/>
                  </a:lnTo>
                  <a:cubicBezTo>
                    <a:pt x="1912495" y="3114266"/>
                    <a:pt x="1692699" y="3334062"/>
                    <a:pt x="1421567" y="3334062"/>
                  </a:cubicBezTo>
                  <a:cubicBezTo>
                    <a:pt x="1150435" y="3334062"/>
                    <a:pt x="930639" y="3114266"/>
                    <a:pt x="930639" y="2843134"/>
                  </a:cubicBezTo>
                  <a:lnTo>
                    <a:pt x="0" y="2843134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A6871D0-FB5A-4F08-B87D-2B4D6DE94512}"/>
                </a:ext>
              </a:extLst>
            </p:cNvPr>
            <p:cNvSpPr txBox="1"/>
            <p:nvPr/>
          </p:nvSpPr>
          <p:spPr>
            <a:xfrm>
              <a:off x="7559693" y="1117839"/>
              <a:ext cx="101254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3CD578A-48FA-4BDD-90F7-99ABF5E669A0}"/>
              </a:ext>
            </a:extLst>
          </p:cNvPr>
          <p:cNvGrpSpPr/>
          <p:nvPr/>
        </p:nvGrpSpPr>
        <p:grpSpPr>
          <a:xfrm>
            <a:off x="3036647" y="3560752"/>
            <a:ext cx="3832646" cy="3268303"/>
            <a:chOff x="3036647" y="3560752"/>
            <a:chExt cx="3832646" cy="3268303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E14F41E-13BC-4D73-97E9-C30C3F56D84C}"/>
                </a:ext>
              </a:extLst>
            </p:cNvPr>
            <p:cNvSpPr/>
            <p:nvPr/>
          </p:nvSpPr>
          <p:spPr>
            <a:xfrm rot="16200000">
              <a:off x="3318818" y="3278581"/>
              <a:ext cx="3268303" cy="3832646"/>
            </a:xfrm>
            <a:custGeom>
              <a:avLst/>
              <a:gdLst>
                <a:gd name="connsiteX0" fmla="*/ 0 w 2843134"/>
                <a:gd name="connsiteY0" fmla="*/ 0 h 3334062"/>
                <a:gd name="connsiteX1" fmla="*/ 2843134 w 2843134"/>
                <a:gd name="connsiteY1" fmla="*/ 0 h 3334062"/>
                <a:gd name="connsiteX2" fmla="*/ 2843134 w 2843134"/>
                <a:gd name="connsiteY2" fmla="*/ 930639 h 3334062"/>
                <a:gd name="connsiteX3" fmla="*/ 2352206 w 2843134"/>
                <a:gd name="connsiteY3" fmla="*/ 1421567 h 3334062"/>
                <a:gd name="connsiteX4" fmla="*/ 2843134 w 2843134"/>
                <a:gd name="connsiteY4" fmla="*/ 1912495 h 3334062"/>
                <a:gd name="connsiteX5" fmla="*/ 2843134 w 2843134"/>
                <a:gd name="connsiteY5" fmla="*/ 2843134 h 3334062"/>
                <a:gd name="connsiteX6" fmla="*/ 1912495 w 2843134"/>
                <a:gd name="connsiteY6" fmla="*/ 2843134 h 3334062"/>
                <a:gd name="connsiteX7" fmla="*/ 1421567 w 2843134"/>
                <a:gd name="connsiteY7" fmla="*/ 3334062 h 3334062"/>
                <a:gd name="connsiteX8" fmla="*/ 930639 w 2843134"/>
                <a:gd name="connsiteY8" fmla="*/ 2843134 h 3334062"/>
                <a:gd name="connsiteX9" fmla="*/ 0 w 2843134"/>
                <a:gd name="connsiteY9" fmla="*/ 2843134 h 3334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43134" h="3334062">
                  <a:moveTo>
                    <a:pt x="0" y="0"/>
                  </a:moveTo>
                  <a:lnTo>
                    <a:pt x="2843134" y="0"/>
                  </a:lnTo>
                  <a:lnTo>
                    <a:pt x="2843134" y="930639"/>
                  </a:lnTo>
                  <a:cubicBezTo>
                    <a:pt x="2572002" y="930639"/>
                    <a:pt x="2352206" y="1150435"/>
                    <a:pt x="2352206" y="1421567"/>
                  </a:cubicBezTo>
                  <a:cubicBezTo>
                    <a:pt x="2352206" y="1692699"/>
                    <a:pt x="2572002" y="1912495"/>
                    <a:pt x="2843134" y="1912495"/>
                  </a:cubicBezTo>
                  <a:lnTo>
                    <a:pt x="2843134" y="2843134"/>
                  </a:lnTo>
                  <a:lnTo>
                    <a:pt x="1912495" y="2843134"/>
                  </a:lnTo>
                  <a:cubicBezTo>
                    <a:pt x="1912495" y="3114266"/>
                    <a:pt x="1692699" y="3334062"/>
                    <a:pt x="1421567" y="3334062"/>
                  </a:cubicBezTo>
                  <a:cubicBezTo>
                    <a:pt x="1150435" y="3334062"/>
                    <a:pt x="930639" y="3114266"/>
                    <a:pt x="930639" y="2843134"/>
                  </a:cubicBezTo>
                  <a:lnTo>
                    <a:pt x="0" y="2843134"/>
                  </a:ln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D34F1ED-B0A9-49C6-A858-9467020C23FC}"/>
                </a:ext>
              </a:extLst>
            </p:cNvPr>
            <p:cNvSpPr txBox="1"/>
            <p:nvPr/>
          </p:nvSpPr>
          <p:spPr>
            <a:xfrm>
              <a:off x="4352557" y="4542728"/>
              <a:ext cx="101254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685806B-79FC-4CA8-9B00-6611B8C60C1C}"/>
              </a:ext>
            </a:extLst>
          </p:cNvPr>
          <p:cNvGrpSpPr/>
          <p:nvPr/>
        </p:nvGrpSpPr>
        <p:grpSpPr>
          <a:xfrm>
            <a:off x="6302654" y="3029696"/>
            <a:ext cx="3268303" cy="3832646"/>
            <a:chOff x="6302654" y="3000668"/>
            <a:chExt cx="3268303" cy="3832646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0CD12015-6B8A-4BCA-8270-C1661121C132}"/>
                </a:ext>
              </a:extLst>
            </p:cNvPr>
            <p:cNvSpPr/>
            <p:nvPr/>
          </p:nvSpPr>
          <p:spPr>
            <a:xfrm rot="10800000">
              <a:off x="6302654" y="3000668"/>
              <a:ext cx="3268303" cy="3832646"/>
            </a:xfrm>
            <a:custGeom>
              <a:avLst/>
              <a:gdLst>
                <a:gd name="connsiteX0" fmla="*/ 0 w 2843134"/>
                <a:gd name="connsiteY0" fmla="*/ 0 h 3334062"/>
                <a:gd name="connsiteX1" fmla="*/ 2843134 w 2843134"/>
                <a:gd name="connsiteY1" fmla="*/ 0 h 3334062"/>
                <a:gd name="connsiteX2" fmla="*/ 2843134 w 2843134"/>
                <a:gd name="connsiteY2" fmla="*/ 930639 h 3334062"/>
                <a:gd name="connsiteX3" fmla="*/ 2352206 w 2843134"/>
                <a:gd name="connsiteY3" fmla="*/ 1421567 h 3334062"/>
                <a:gd name="connsiteX4" fmla="*/ 2843134 w 2843134"/>
                <a:gd name="connsiteY4" fmla="*/ 1912495 h 3334062"/>
                <a:gd name="connsiteX5" fmla="*/ 2843134 w 2843134"/>
                <a:gd name="connsiteY5" fmla="*/ 2843134 h 3334062"/>
                <a:gd name="connsiteX6" fmla="*/ 1912495 w 2843134"/>
                <a:gd name="connsiteY6" fmla="*/ 2843134 h 3334062"/>
                <a:gd name="connsiteX7" fmla="*/ 1421567 w 2843134"/>
                <a:gd name="connsiteY7" fmla="*/ 3334062 h 3334062"/>
                <a:gd name="connsiteX8" fmla="*/ 930639 w 2843134"/>
                <a:gd name="connsiteY8" fmla="*/ 2843134 h 3334062"/>
                <a:gd name="connsiteX9" fmla="*/ 0 w 2843134"/>
                <a:gd name="connsiteY9" fmla="*/ 2843134 h 3334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43134" h="3334062">
                  <a:moveTo>
                    <a:pt x="0" y="0"/>
                  </a:moveTo>
                  <a:lnTo>
                    <a:pt x="2843134" y="0"/>
                  </a:lnTo>
                  <a:lnTo>
                    <a:pt x="2843134" y="930639"/>
                  </a:lnTo>
                  <a:cubicBezTo>
                    <a:pt x="2572002" y="930639"/>
                    <a:pt x="2352206" y="1150435"/>
                    <a:pt x="2352206" y="1421567"/>
                  </a:cubicBezTo>
                  <a:cubicBezTo>
                    <a:pt x="2352206" y="1692699"/>
                    <a:pt x="2572002" y="1912495"/>
                    <a:pt x="2843134" y="1912495"/>
                  </a:cubicBezTo>
                  <a:lnTo>
                    <a:pt x="2843134" y="2843134"/>
                  </a:lnTo>
                  <a:lnTo>
                    <a:pt x="1912495" y="2843134"/>
                  </a:lnTo>
                  <a:cubicBezTo>
                    <a:pt x="1912495" y="3114266"/>
                    <a:pt x="1692699" y="3334062"/>
                    <a:pt x="1421567" y="3334062"/>
                  </a:cubicBezTo>
                  <a:cubicBezTo>
                    <a:pt x="1150435" y="3334062"/>
                    <a:pt x="930639" y="3114266"/>
                    <a:pt x="930639" y="2843134"/>
                  </a:cubicBezTo>
                  <a:lnTo>
                    <a:pt x="0" y="2843134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5D0F37A-79EF-4A7A-9695-400FB5A5D798}"/>
                </a:ext>
              </a:extLst>
            </p:cNvPr>
            <p:cNvSpPr txBox="1"/>
            <p:nvPr/>
          </p:nvSpPr>
          <p:spPr>
            <a:xfrm>
              <a:off x="7716599" y="4424947"/>
              <a:ext cx="101254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148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B95C56E-EAB0-48A3-8FDF-730A9C3FB505}"/>
              </a:ext>
            </a:extLst>
          </p:cNvPr>
          <p:cNvSpPr txBox="1"/>
          <p:nvPr/>
        </p:nvSpPr>
        <p:spPr>
          <a:xfrm>
            <a:off x="4664991" y="263472"/>
            <a:ext cx="3425124" cy="646331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  <a:reflection blurRad="6350" stA="52000" endA="300" endPos="35000" dir="5400000" sy="-100000" algn="bl" rotWithShape="0"/>
          </a:effectLst>
          <a:scene3d>
            <a:camera prst="obliqueTopRigh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LUẬT CHƠI  </a:t>
            </a:r>
          </a:p>
        </p:txBody>
      </p:sp>
      <p:sp>
        <p:nvSpPr>
          <p:cNvPr id="5" name="Plaque 4">
            <a:extLst>
              <a:ext uri="{FF2B5EF4-FFF2-40B4-BE49-F238E27FC236}">
                <a16:creationId xmlns:a16="http://schemas.microsoft.com/office/drawing/2014/main" id="{FEE27CF5-DA24-4A81-BC81-B65CDE33A5B9}"/>
              </a:ext>
            </a:extLst>
          </p:cNvPr>
          <p:cNvSpPr/>
          <p:nvPr/>
        </p:nvSpPr>
        <p:spPr>
          <a:xfrm>
            <a:off x="681925" y="1120398"/>
            <a:ext cx="11112285" cy="3874577"/>
          </a:xfrm>
          <a:prstGeom prst="plaque">
            <a:avLst>
              <a:gd name="adj" fmla="val 26434"/>
            </a:avLst>
          </a:prstGeom>
          <a:solidFill>
            <a:schemeClr val="accent6">
              <a:lumMod val="75000"/>
            </a:schemeClr>
          </a:solidFill>
          <a:ln>
            <a:solidFill>
              <a:srgbClr val="FF99CC"/>
            </a:solidFill>
          </a:ln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miếng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miếng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giây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B578BB-723D-44A7-BBFF-C21AC5E16544}"/>
              </a:ext>
            </a:extLst>
          </p:cNvPr>
          <p:cNvSpPr txBox="1"/>
          <p:nvPr/>
        </p:nvSpPr>
        <p:spPr>
          <a:xfrm>
            <a:off x="1821568" y="5394199"/>
            <a:ext cx="9051010" cy="1200329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  <a:reflection blurRad="6350" stA="52000" endA="300" endPos="35000" dir="5400000" sy="-100000" algn="bl" rotWithShape="0"/>
          </a:effectLst>
          <a:scene3d>
            <a:camera prst="obliqueTopRigh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 BẠN HÃY SẴN SÀNG THAM GIA TRÒ CHƠI NÀO!  </a:t>
            </a:r>
          </a:p>
        </p:txBody>
      </p:sp>
    </p:spTree>
    <p:extLst>
      <p:ext uri="{BB962C8B-B14F-4D97-AF65-F5344CB8AC3E}">
        <p14:creationId xmlns:p14="http://schemas.microsoft.com/office/powerpoint/2010/main" val="669578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</p:bldLst>
  </p:timing>
  <p:extLst>
    <p:ext uri="{6950BFC3-D8DA-4A85-94F7-54DA5524770B}">
      <p188:commentRel xmlns="" xmlns:p188="http://schemas.microsoft.com/office/powerpoint/2018/8/main" r:id="rId2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356" y="313445"/>
            <a:ext cx="6403407" cy="6407509"/>
          </a:xfrm>
          <a:prstGeom prst="rect">
            <a:avLst/>
          </a:prstGeom>
        </p:spPr>
      </p:pic>
      <p:sp>
        <p:nvSpPr>
          <p:cNvPr id="26" name="Arrow: Right 25">
            <a:extLst>
              <a:ext uri="{FF2B5EF4-FFF2-40B4-BE49-F238E27FC236}">
                <a16:creationId xmlns:a16="http://schemas.microsoft.com/office/drawing/2014/main" id="{A2C29A51-212A-4B86-A155-7CBBF398AA53}"/>
              </a:ext>
            </a:extLst>
          </p:cNvPr>
          <p:cNvSpPr/>
          <p:nvPr/>
        </p:nvSpPr>
        <p:spPr>
          <a:xfrm>
            <a:off x="40970" y="1786446"/>
            <a:ext cx="3055384" cy="3258519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ÔNG 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 AI?</a:t>
            </a:r>
          </a:p>
        </p:txBody>
      </p:sp>
      <p:sp>
        <p:nvSpPr>
          <p:cNvPr id="38" name="Freeform: Shape 37">
            <a:hlinkClick r:id="rId3" action="ppaction://hlinksldjump"/>
            <a:extLst>
              <a:ext uri="{FF2B5EF4-FFF2-40B4-BE49-F238E27FC236}">
                <a16:creationId xmlns:a16="http://schemas.microsoft.com/office/drawing/2014/main" id="{678FBCBB-4AD3-44CC-9622-9E2A0BE229CA}"/>
              </a:ext>
            </a:extLst>
          </p:cNvPr>
          <p:cNvSpPr/>
          <p:nvPr/>
        </p:nvSpPr>
        <p:spPr>
          <a:xfrm>
            <a:off x="3548633" y="313445"/>
            <a:ext cx="3268303" cy="3832646"/>
          </a:xfrm>
          <a:custGeom>
            <a:avLst/>
            <a:gdLst>
              <a:gd name="connsiteX0" fmla="*/ 0 w 2843134"/>
              <a:gd name="connsiteY0" fmla="*/ 0 h 3334062"/>
              <a:gd name="connsiteX1" fmla="*/ 2843134 w 2843134"/>
              <a:gd name="connsiteY1" fmla="*/ 0 h 3334062"/>
              <a:gd name="connsiteX2" fmla="*/ 2843134 w 2843134"/>
              <a:gd name="connsiteY2" fmla="*/ 930639 h 3334062"/>
              <a:gd name="connsiteX3" fmla="*/ 2352206 w 2843134"/>
              <a:gd name="connsiteY3" fmla="*/ 1421567 h 3334062"/>
              <a:gd name="connsiteX4" fmla="*/ 2843134 w 2843134"/>
              <a:gd name="connsiteY4" fmla="*/ 1912495 h 3334062"/>
              <a:gd name="connsiteX5" fmla="*/ 2843134 w 2843134"/>
              <a:gd name="connsiteY5" fmla="*/ 2843134 h 3334062"/>
              <a:gd name="connsiteX6" fmla="*/ 1912495 w 2843134"/>
              <a:gd name="connsiteY6" fmla="*/ 2843134 h 3334062"/>
              <a:gd name="connsiteX7" fmla="*/ 1421567 w 2843134"/>
              <a:gd name="connsiteY7" fmla="*/ 3334062 h 3334062"/>
              <a:gd name="connsiteX8" fmla="*/ 930639 w 2843134"/>
              <a:gd name="connsiteY8" fmla="*/ 2843134 h 3334062"/>
              <a:gd name="connsiteX9" fmla="*/ 0 w 2843134"/>
              <a:gd name="connsiteY9" fmla="*/ 2843134 h 3334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43134" h="3334062">
                <a:moveTo>
                  <a:pt x="0" y="0"/>
                </a:moveTo>
                <a:lnTo>
                  <a:pt x="2843134" y="0"/>
                </a:lnTo>
                <a:lnTo>
                  <a:pt x="2843134" y="930639"/>
                </a:lnTo>
                <a:cubicBezTo>
                  <a:pt x="2572002" y="930639"/>
                  <a:pt x="2352206" y="1150435"/>
                  <a:pt x="2352206" y="1421567"/>
                </a:cubicBezTo>
                <a:cubicBezTo>
                  <a:pt x="2352206" y="1692699"/>
                  <a:pt x="2572002" y="1912495"/>
                  <a:pt x="2843134" y="1912495"/>
                </a:cubicBezTo>
                <a:lnTo>
                  <a:pt x="2843134" y="2843134"/>
                </a:lnTo>
                <a:lnTo>
                  <a:pt x="1912495" y="2843134"/>
                </a:lnTo>
                <a:cubicBezTo>
                  <a:pt x="1912495" y="3114266"/>
                  <a:pt x="1692699" y="3334062"/>
                  <a:pt x="1421567" y="3334062"/>
                </a:cubicBezTo>
                <a:cubicBezTo>
                  <a:pt x="1150435" y="3334062"/>
                  <a:pt x="930639" y="3114266"/>
                  <a:pt x="930639" y="2843134"/>
                </a:cubicBezTo>
                <a:lnTo>
                  <a:pt x="0" y="2843134"/>
                </a:ln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AA5F01-232B-42F3-BFF1-21A0880BADA2}"/>
              </a:ext>
            </a:extLst>
          </p:cNvPr>
          <p:cNvSpPr txBox="1"/>
          <p:nvPr/>
        </p:nvSpPr>
        <p:spPr>
          <a:xfrm>
            <a:off x="4858965" y="1287125"/>
            <a:ext cx="10125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9" name="Freeform: Shape 38">
            <a:hlinkClick r:id="rId4" action="ppaction://hlinksldjump"/>
            <a:extLst>
              <a:ext uri="{FF2B5EF4-FFF2-40B4-BE49-F238E27FC236}">
                <a16:creationId xmlns:a16="http://schemas.microsoft.com/office/drawing/2014/main" id="{D2700457-FD9B-46B0-92F5-6EE2E869AF76}"/>
              </a:ext>
            </a:extLst>
          </p:cNvPr>
          <p:cNvSpPr/>
          <p:nvPr/>
        </p:nvSpPr>
        <p:spPr>
          <a:xfrm rot="5400000">
            <a:off x="6415288" y="31274"/>
            <a:ext cx="3268303" cy="3832646"/>
          </a:xfrm>
          <a:custGeom>
            <a:avLst/>
            <a:gdLst>
              <a:gd name="connsiteX0" fmla="*/ 0 w 2843134"/>
              <a:gd name="connsiteY0" fmla="*/ 0 h 3334062"/>
              <a:gd name="connsiteX1" fmla="*/ 2843134 w 2843134"/>
              <a:gd name="connsiteY1" fmla="*/ 0 h 3334062"/>
              <a:gd name="connsiteX2" fmla="*/ 2843134 w 2843134"/>
              <a:gd name="connsiteY2" fmla="*/ 930639 h 3334062"/>
              <a:gd name="connsiteX3" fmla="*/ 2352206 w 2843134"/>
              <a:gd name="connsiteY3" fmla="*/ 1421567 h 3334062"/>
              <a:gd name="connsiteX4" fmla="*/ 2843134 w 2843134"/>
              <a:gd name="connsiteY4" fmla="*/ 1912495 h 3334062"/>
              <a:gd name="connsiteX5" fmla="*/ 2843134 w 2843134"/>
              <a:gd name="connsiteY5" fmla="*/ 2843134 h 3334062"/>
              <a:gd name="connsiteX6" fmla="*/ 1912495 w 2843134"/>
              <a:gd name="connsiteY6" fmla="*/ 2843134 h 3334062"/>
              <a:gd name="connsiteX7" fmla="*/ 1421567 w 2843134"/>
              <a:gd name="connsiteY7" fmla="*/ 3334062 h 3334062"/>
              <a:gd name="connsiteX8" fmla="*/ 930639 w 2843134"/>
              <a:gd name="connsiteY8" fmla="*/ 2843134 h 3334062"/>
              <a:gd name="connsiteX9" fmla="*/ 0 w 2843134"/>
              <a:gd name="connsiteY9" fmla="*/ 2843134 h 3334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43134" h="3334062">
                <a:moveTo>
                  <a:pt x="0" y="0"/>
                </a:moveTo>
                <a:lnTo>
                  <a:pt x="2843134" y="0"/>
                </a:lnTo>
                <a:lnTo>
                  <a:pt x="2843134" y="930639"/>
                </a:lnTo>
                <a:cubicBezTo>
                  <a:pt x="2572002" y="930639"/>
                  <a:pt x="2352206" y="1150435"/>
                  <a:pt x="2352206" y="1421567"/>
                </a:cubicBezTo>
                <a:cubicBezTo>
                  <a:pt x="2352206" y="1692699"/>
                  <a:pt x="2572002" y="1912495"/>
                  <a:pt x="2843134" y="1912495"/>
                </a:cubicBezTo>
                <a:lnTo>
                  <a:pt x="2843134" y="2843134"/>
                </a:lnTo>
                <a:lnTo>
                  <a:pt x="1912495" y="2843134"/>
                </a:lnTo>
                <a:cubicBezTo>
                  <a:pt x="1912495" y="3114266"/>
                  <a:pt x="1692699" y="3334062"/>
                  <a:pt x="1421567" y="3334062"/>
                </a:cubicBezTo>
                <a:cubicBezTo>
                  <a:pt x="1150435" y="3334062"/>
                  <a:pt x="930639" y="3114266"/>
                  <a:pt x="930639" y="2843134"/>
                </a:cubicBezTo>
                <a:lnTo>
                  <a:pt x="0" y="284313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A6871D0-FB5A-4F08-B87D-2B4D6DE94512}"/>
              </a:ext>
            </a:extLst>
          </p:cNvPr>
          <p:cNvSpPr txBox="1"/>
          <p:nvPr/>
        </p:nvSpPr>
        <p:spPr>
          <a:xfrm>
            <a:off x="7948325" y="1145677"/>
            <a:ext cx="10125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2" name="Freeform: Shape 41">
            <a:hlinkClick r:id="rId5" action="ppaction://hlinksldjump"/>
            <a:extLst>
              <a:ext uri="{FF2B5EF4-FFF2-40B4-BE49-F238E27FC236}">
                <a16:creationId xmlns:a16="http://schemas.microsoft.com/office/drawing/2014/main" id="{BE14F41E-13BC-4D73-97E9-C30C3F56D84C}"/>
              </a:ext>
            </a:extLst>
          </p:cNvPr>
          <p:cNvSpPr/>
          <p:nvPr/>
        </p:nvSpPr>
        <p:spPr>
          <a:xfrm rot="16200000">
            <a:off x="3825227" y="3307525"/>
            <a:ext cx="3268303" cy="3832646"/>
          </a:xfrm>
          <a:custGeom>
            <a:avLst/>
            <a:gdLst>
              <a:gd name="connsiteX0" fmla="*/ 0 w 2843134"/>
              <a:gd name="connsiteY0" fmla="*/ 0 h 3334062"/>
              <a:gd name="connsiteX1" fmla="*/ 2843134 w 2843134"/>
              <a:gd name="connsiteY1" fmla="*/ 0 h 3334062"/>
              <a:gd name="connsiteX2" fmla="*/ 2843134 w 2843134"/>
              <a:gd name="connsiteY2" fmla="*/ 930639 h 3334062"/>
              <a:gd name="connsiteX3" fmla="*/ 2352206 w 2843134"/>
              <a:gd name="connsiteY3" fmla="*/ 1421567 h 3334062"/>
              <a:gd name="connsiteX4" fmla="*/ 2843134 w 2843134"/>
              <a:gd name="connsiteY4" fmla="*/ 1912495 h 3334062"/>
              <a:gd name="connsiteX5" fmla="*/ 2843134 w 2843134"/>
              <a:gd name="connsiteY5" fmla="*/ 2843134 h 3334062"/>
              <a:gd name="connsiteX6" fmla="*/ 1912495 w 2843134"/>
              <a:gd name="connsiteY6" fmla="*/ 2843134 h 3334062"/>
              <a:gd name="connsiteX7" fmla="*/ 1421567 w 2843134"/>
              <a:gd name="connsiteY7" fmla="*/ 3334062 h 3334062"/>
              <a:gd name="connsiteX8" fmla="*/ 930639 w 2843134"/>
              <a:gd name="connsiteY8" fmla="*/ 2843134 h 3334062"/>
              <a:gd name="connsiteX9" fmla="*/ 0 w 2843134"/>
              <a:gd name="connsiteY9" fmla="*/ 2843134 h 3334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43134" h="3334062">
                <a:moveTo>
                  <a:pt x="0" y="0"/>
                </a:moveTo>
                <a:lnTo>
                  <a:pt x="2843134" y="0"/>
                </a:lnTo>
                <a:lnTo>
                  <a:pt x="2843134" y="930639"/>
                </a:lnTo>
                <a:cubicBezTo>
                  <a:pt x="2572002" y="930639"/>
                  <a:pt x="2352206" y="1150435"/>
                  <a:pt x="2352206" y="1421567"/>
                </a:cubicBezTo>
                <a:cubicBezTo>
                  <a:pt x="2352206" y="1692699"/>
                  <a:pt x="2572002" y="1912495"/>
                  <a:pt x="2843134" y="1912495"/>
                </a:cubicBezTo>
                <a:lnTo>
                  <a:pt x="2843134" y="2843134"/>
                </a:lnTo>
                <a:lnTo>
                  <a:pt x="1912495" y="2843134"/>
                </a:lnTo>
                <a:cubicBezTo>
                  <a:pt x="1912495" y="3114266"/>
                  <a:pt x="1692699" y="3334062"/>
                  <a:pt x="1421567" y="3334062"/>
                </a:cubicBezTo>
                <a:cubicBezTo>
                  <a:pt x="1150435" y="3334062"/>
                  <a:pt x="930639" y="3114266"/>
                  <a:pt x="930639" y="2843134"/>
                </a:cubicBezTo>
                <a:lnTo>
                  <a:pt x="0" y="2843134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D34F1ED-B0A9-49C6-A858-9467020C23FC}"/>
              </a:ext>
            </a:extLst>
          </p:cNvPr>
          <p:cNvSpPr txBox="1"/>
          <p:nvPr/>
        </p:nvSpPr>
        <p:spPr>
          <a:xfrm>
            <a:off x="4858966" y="4571672"/>
            <a:ext cx="10125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4" name="Freeform: Shape 43">
            <a:hlinkClick r:id="rId6" action="ppaction://hlinksldjump"/>
            <a:extLst>
              <a:ext uri="{FF2B5EF4-FFF2-40B4-BE49-F238E27FC236}">
                <a16:creationId xmlns:a16="http://schemas.microsoft.com/office/drawing/2014/main" id="{0CD12015-6B8A-4BCA-8270-C1661121C132}"/>
              </a:ext>
            </a:extLst>
          </p:cNvPr>
          <p:cNvSpPr/>
          <p:nvPr/>
        </p:nvSpPr>
        <p:spPr>
          <a:xfrm rot="10800000">
            <a:off x="6698186" y="3010839"/>
            <a:ext cx="3268303" cy="3832646"/>
          </a:xfrm>
          <a:custGeom>
            <a:avLst/>
            <a:gdLst>
              <a:gd name="connsiteX0" fmla="*/ 0 w 2843134"/>
              <a:gd name="connsiteY0" fmla="*/ 0 h 3334062"/>
              <a:gd name="connsiteX1" fmla="*/ 2843134 w 2843134"/>
              <a:gd name="connsiteY1" fmla="*/ 0 h 3334062"/>
              <a:gd name="connsiteX2" fmla="*/ 2843134 w 2843134"/>
              <a:gd name="connsiteY2" fmla="*/ 930639 h 3334062"/>
              <a:gd name="connsiteX3" fmla="*/ 2352206 w 2843134"/>
              <a:gd name="connsiteY3" fmla="*/ 1421567 h 3334062"/>
              <a:gd name="connsiteX4" fmla="*/ 2843134 w 2843134"/>
              <a:gd name="connsiteY4" fmla="*/ 1912495 h 3334062"/>
              <a:gd name="connsiteX5" fmla="*/ 2843134 w 2843134"/>
              <a:gd name="connsiteY5" fmla="*/ 2843134 h 3334062"/>
              <a:gd name="connsiteX6" fmla="*/ 1912495 w 2843134"/>
              <a:gd name="connsiteY6" fmla="*/ 2843134 h 3334062"/>
              <a:gd name="connsiteX7" fmla="*/ 1421567 w 2843134"/>
              <a:gd name="connsiteY7" fmla="*/ 3334062 h 3334062"/>
              <a:gd name="connsiteX8" fmla="*/ 930639 w 2843134"/>
              <a:gd name="connsiteY8" fmla="*/ 2843134 h 3334062"/>
              <a:gd name="connsiteX9" fmla="*/ 0 w 2843134"/>
              <a:gd name="connsiteY9" fmla="*/ 2843134 h 3334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43134" h="3334062">
                <a:moveTo>
                  <a:pt x="0" y="0"/>
                </a:moveTo>
                <a:lnTo>
                  <a:pt x="2843134" y="0"/>
                </a:lnTo>
                <a:lnTo>
                  <a:pt x="2843134" y="930639"/>
                </a:lnTo>
                <a:cubicBezTo>
                  <a:pt x="2572002" y="930639"/>
                  <a:pt x="2352206" y="1150435"/>
                  <a:pt x="2352206" y="1421567"/>
                </a:cubicBezTo>
                <a:cubicBezTo>
                  <a:pt x="2352206" y="1692699"/>
                  <a:pt x="2572002" y="1912495"/>
                  <a:pt x="2843134" y="1912495"/>
                </a:cubicBezTo>
                <a:lnTo>
                  <a:pt x="2843134" y="2843134"/>
                </a:lnTo>
                <a:lnTo>
                  <a:pt x="1912495" y="2843134"/>
                </a:lnTo>
                <a:cubicBezTo>
                  <a:pt x="1912495" y="3114266"/>
                  <a:pt x="1692699" y="3334062"/>
                  <a:pt x="1421567" y="3334062"/>
                </a:cubicBezTo>
                <a:cubicBezTo>
                  <a:pt x="1150435" y="3334062"/>
                  <a:pt x="930639" y="3114266"/>
                  <a:pt x="930639" y="2843134"/>
                </a:cubicBezTo>
                <a:lnTo>
                  <a:pt x="0" y="2843134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5D0F37A-79EF-4A7A-9695-400FB5A5D798}"/>
              </a:ext>
            </a:extLst>
          </p:cNvPr>
          <p:cNvSpPr txBox="1"/>
          <p:nvPr/>
        </p:nvSpPr>
        <p:spPr>
          <a:xfrm>
            <a:off x="8083103" y="4435118"/>
            <a:ext cx="10125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" name="TextBox 2">
            <a:hlinkClick r:id="rId7" action="ppaction://hlinksldjump"/>
          </p:cNvPr>
          <p:cNvSpPr txBox="1"/>
          <p:nvPr/>
        </p:nvSpPr>
        <p:spPr>
          <a:xfrm>
            <a:off x="11384280" y="6474155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36148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4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8" grpId="0" animBg="1"/>
      <p:bldP spid="8" grpId="0"/>
      <p:bldP spid="39" grpId="0" animBg="1"/>
      <p:bldP spid="40" grpId="0"/>
      <p:bldP spid="42" grpId="0" animBg="1"/>
      <p:bldP spid="43" grpId="0"/>
      <p:bldP spid="44" grpId="0" animBg="1"/>
      <p:bldP spid="45" grpId="0"/>
    </p:bldLst>
  </p:timing>
  <p:extLst>
    <p:ext uri="{6950BFC3-D8DA-4A85-94F7-54DA5524770B}">
      <p188:commentRel xmlns="" xmlns:p188="http://schemas.microsoft.com/office/powerpoint/2018/8/main" r:id="rId8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5000" r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529962" y="582949"/>
            <a:ext cx="9476108" cy="2616200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750583" y="802132"/>
            <a:ext cx="9048648" cy="1326921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529962" y="3545224"/>
            <a:ext cx="9476108" cy="2824163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Flowchart: Terminator 14"/>
          <p:cNvSpPr/>
          <p:nvPr/>
        </p:nvSpPr>
        <p:spPr>
          <a:xfrm rot="5400000">
            <a:off x="4517512" y="3276937"/>
            <a:ext cx="454025" cy="180975"/>
          </a:xfrm>
          <a:prstGeom prst="flowChartTerminator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Flowchart: Terminator 15"/>
          <p:cNvSpPr/>
          <p:nvPr/>
        </p:nvSpPr>
        <p:spPr>
          <a:xfrm rot="5400000">
            <a:off x="9095068" y="3282493"/>
            <a:ext cx="454025" cy="179387"/>
          </a:xfrm>
          <a:prstGeom prst="flowChartTerminator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Chevron 20">
            <a:hlinkClick r:id="" action="ppaction://noaction"/>
          </p:cNvPr>
          <p:cNvSpPr/>
          <p:nvPr/>
        </p:nvSpPr>
        <p:spPr>
          <a:xfrm flipH="1">
            <a:off x="11337412" y="6215399"/>
            <a:ext cx="307975" cy="315913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Chevron 21">
            <a:hlinkClick r:id="" action="ppaction://noaction"/>
          </p:cNvPr>
          <p:cNvSpPr/>
          <p:nvPr/>
        </p:nvSpPr>
        <p:spPr>
          <a:xfrm flipH="1">
            <a:off x="11334236" y="3353136"/>
            <a:ext cx="309562" cy="315912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Chevron 22">
            <a:hlinkClick r:id="" action="ppaction://noaction"/>
          </p:cNvPr>
          <p:cNvSpPr/>
          <p:nvPr/>
        </p:nvSpPr>
        <p:spPr>
          <a:xfrm>
            <a:off x="2533137" y="6201112"/>
            <a:ext cx="250825" cy="327025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Chevron 23">
            <a:hlinkClick r:id="" action="ppaction://noaction"/>
          </p:cNvPr>
          <p:cNvSpPr/>
          <p:nvPr/>
        </p:nvSpPr>
        <p:spPr>
          <a:xfrm>
            <a:off x="2529962" y="3362661"/>
            <a:ext cx="263525" cy="315912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7" name="đồng hồ 10 giây">
            <a:hlinkClick r:id="" action="ppaction://media"/>
            <a:extLst>
              <a:ext uri="{FF2B5EF4-FFF2-40B4-BE49-F238E27FC236}">
                <a16:creationId xmlns:a16="http://schemas.microsoft.com/office/drawing/2014/main" id="{B90AB80F-A03A-412E-B26E-774A2632C6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448" y="2011925"/>
            <a:ext cx="2018068" cy="192450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F51D651-E413-45A5-8C48-3B1BE51DC04D}"/>
              </a:ext>
            </a:extLst>
          </p:cNvPr>
          <p:cNvSpPr txBox="1"/>
          <p:nvPr/>
        </p:nvSpPr>
        <p:spPr>
          <a:xfrm>
            <a:off x="2793488" y="907486"/>
            <a:ext cx="92263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" name="Rounded Rectangle 7">
            <a:extLst>
              <a:ext uri="{FF2B5EF4-FFF2-40B4-BE49-F238E27FC236}">
                <a16:creationId xmlns:a16="http://schemas.microsoft.com/office/drawing/2014/main" id="{D26161D9-600B-4D1B-B927-5A912597C7A6}"/>
              </a:ext>
            </a:extLst>
          </p:cNvPr>
          <p:cNvSpPr/>
          <p:nvPr/>
        </p:nvSpPr>
        <p:spPr>
          <a:xfrm>
            <a:off x="3528811" y="4391361"/>
            <a:ext cx="7212169" cy="11747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ctr" defTabSz="914400">
              <a:defRPr/>
            </a:pPr>
            <a:r>
              <a:rPr lang="en-US" sz="3200" b="1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3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uản</a:t>
            </a:r>
            <a:r>
              <a:rPr lang="en-US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 </a:t>
            </a:r>
            <a:r>
              <a:rPr lang="en-US" sz="3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NAVE">
            <a:extLst>
              <a:ext uri="{FF2B5EF4-FFF2-40B4-BE49-F238E27FC236}">
                <a16:creationId xmlns:a16="http://schemas.microsoft.com/office/drawing/2014/main" id="{EDDFB7A0-764E-4FFF-B3D6-18CF16BBA137}"/>
              </a:ext>
            </a:extLst>
          </p:cNvPr>
          <p:cNvGrpSpPr/>
          <p:nvPr/>
        </p:nvGrpSpPr>
        <p:grpSpPr>
          <a:xfrm>
            <a:off x="0" y="2002400"/>
            <a:ext cx="2099516" cy="1830600"/>
            <a:chOff x="473051" y="4548249"/>
            <a:chExt cx="1634866" cy="1630483"/>
          </a:xfrm>
        </p:grpSpPr>
        <p:pic>
          <p:nvPicPr>
            <p:cNvPr id="28" name="Picture 27" descr="Resultado de imagen para ovni png">
              <a:extLst>
                <a:ext uri="{FF2B5EF4-FFF2-40B4-BE49-F238E27FC236}">
                  <a16:creationId xmlns:a16="http://schemas.microsoft.com/office/drawing/2014/main" id="{7E46FA59-B4F7-4FCA-A304-A7E5C05007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051" y="4548249"/>
              <a:ext cx="1634866" cy="1630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6" descr="Resultado de imagen para marciano  png">
              <a:extLst>
                <a:ext uri="{FF2B5EF4-FFF2-40B4-BE49-F238E27FC236}">
                  <a16:creationId xmlns:a16="http://schemas.microsoft.com/office/drawing/2014/main" id="{6AD3EEA0-F9C8-4F7A-BA41-2950E1865D5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936"/>
            <a:stretch/>
          </p:blipFill>
          <p:spPr bwMode="auto">
            <a:xfrm>
              <a:off x="977431" y="4823225"/>
              <a:ext cx="626106" cy="540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Oval 26">
            <a:hlinkClick r:id="rId10" action="ppaction://hlinksldjump"/>
            <a:extLst>
              <a:ext uri="{FF2B5EF4-FFF2-40B4-BE49-F238E27FC236}">
                <a16:creationId xmlns:a16="http://schemas.microsoft.com/office/drawing/2014/main" id="{35BFFD66-E37B-4492-A699-FFB2CA6ECCB3}"/>
              </a:ext>
            </a:extLst>
          </p:cNvPr>
          <p:cNvSpPr/>
          <p:nvPr/>
        </p:nvSpPr>
        <p:spPr>
          <a:xfrm>
            <a:off x="376338" y="277196"/>
            <a:ext cx="1559843" cy="155984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 defTabSz="914400">
              <a:spcBef>
                <a:spcPts val="1200"/>
              </a:spcBef>
              <a:defRPr/>
            </a:pPr>
            <a:endParaRPr lang="en-US" sz="2800" b="1" dirty="0">
              <a:ln w="22225">
                <a:solidFill>
                  <a:srgbClr val="ED7D31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>
              <a:spcBef>
                <a:spcPts val="1200"/>
              </a:spcBef>
              <a:defRPr/>
            </a:pPr>
            <a:r>
              <a:rPr lang="en-US" sz="28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ÔNG LÀ AI?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195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79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25" grpId="0" animBg="1"/>
      <p:bldP spid="25" grpId="1" animBg="1"/>
    </p:bldLst>
  </p:timing>
  <p:extLst>
    <p:ext uri="{6950BFC3-D8DA-4A85-94F7-54DA5524770B}">
      <p188:commentRel xmlns="" xmlns:p188="http://schemas.microsoft.com/office/powerpoint/2018/8/main" r:id="rId11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5000" r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529962" y="582949"/>
            <a:ext cx="9476108" cy="2616200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074227" y="802132"/>
            <a:ext cx="7960565" cy="1326921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Flowchart: Terminator 14"/>
          <p:cNvSpPr/>
          <p:nvPr/>
        </p:nvSpPr>
        <p:spPr>
          <a:xfrm rot="5400000">
            <a:off x="4517512" y="3276937"/>
            <a:ext cx="454025" cy="180975"/>
          </a:xfrm>
          <a:prstGeom prst="flowChartTerminator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Flowchart: Terminator 15"/>
          <p:cNvSpPr/>
          <p:nvPr/>
        </p:nvSpPr>
        <p:spPr>
          <a:xfrm rot="5400000">
            <a:off x="9095068" y="3282493"/>
            <a:ext cx="454025" cy="179387"/>
          </a:xfrm>
          <a:prstGeom prst="flowChartTerminator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Chevron 20">
            <a:hlinkClick r:id="" action="ppaction://noaction"/>
          </p:cNvPr>
          <p:cNvSpPr/>
          <p:nvPr/>
        </p:nvSpPr>
        <p:spPr>
          <a:xfrm flipH="1">
            <a:off x="11337412" y="6215399"/>
            <a:ext cx="307975" cy="315913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Chevron 21">
            <a:hlinkClick r:id="" action="ppaction://noaction"/>
          </p:cNvPr>
          <p:cNvSpPr/>
          <p:nvPr/>
        </p:nvSpPr>
        <p:spPr>
          <a:xfrm flipH="1">
            <a:off x="11334236" y="3353136"/>
            <a:ext cx="309562" cy="315912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Chevron 22">
            <a:hlinkClick r:id="" action="ppaction://noaction"/>
          </p:cNvPr>
          <p:cNvSpPr/>
          <p:nvPr/>
        </p:nvSpPr>
        <p:spPr>
          <a:xfrm>
            <a:off x="2533137" y="6201112"/>
            <a:ext cx="250825" cy="327025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Chevron 23">
            <a:hlinkClick r:id="" action="ppaction://noaction"/>
          </p:cNvPr>
          <p:cNvSpPr/>
          <p:nvPr/>
        </p:nvSpPr>
        <p:spPr>
          <a:xfrm>
            <a:off x="2529962" y="3362661"/>
            <a:ext cx="263525" cy="315912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7" name="đồng hồ 10 giây">
            <a:hlinkClick r:id="" action="ppaction://media"/>
            <a:extLst>
              <a:ext uri="{FF2B5EF4-FFF2-40B4-BE49-F238E27FC236}">
                <a16:creationId xmlns:a16="http://schemas.microsoft.com/office/drawing/2014/main" id="{B90AB80F-A03A-412E-B26E-774A2632C6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8350" y="1852268"/>
            <a:ext cx="2018068" cy="192450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F51D651-E413-45A5-8C48-3B1BE51DC04D}"/>
              </a:ext>
            </a:extLst>
          </p:cNvPr>
          <p:cNvSpPr txBox="1"/>
          <p:nvPr/>
        </p:nvSpPr>
        <p:spPr>
          <a:xfrm>
            <a:off x="3207895" y="1204465"/>
            <a:ext cx="7233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26" name="NAVE">
            <a:extLst>
              <a:ext uri="{FF2B5EF4-FFF2-40B4-BE49-F238E27FC236}">
                <a16:creationId xmlns:a16="http://schemas.microsoft.com/office/drawing/2014/main" id="{EDDFB7A0-764E-4FFF-B3D6-18CF16BBA137}"/>
              </a:ext>
            </a:extLst>
          </p:cNvPr>
          <p:cNvGrpSpPr/>
          <p:nvPr/>
        </p:nvGrpSpPr>
        <p:grpSpPr>
          <a:xfrm>
            <a:off x="185930" y="1842742"/>
            <a:ext cx="2099516" cy="1830600"/>
            <a:chOff x="473051" y="4548249"/>
            <a:chExt cx="1634866" cy="1630483"/>
          </a:xfrm>
        </p:grpSpPr>
        <p:pic>
          <p:nvPicPr>
            <p:cNvPr id="28" name="Picture 27" descr="Resultado de imagen para ovni png">
              <a:extLst>
                <a:ext uri="{FF2B5EF4-FFF2-40B4-BE49-F238E27FC236}">
                  <a16:creationId xmlns:a16="http://schemas.microsoft.com/office/drawing/2014/main" id="{7E46FA59-B4F7-4FCA-A304-A7E5C05007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051" y="4548249"/>
              <a:ext cx="1634866" cy="1630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6" descr="Resultado de imagen para marciano  png">
              <a:extLst>
                <a:ext uri="{FF2B5EF4-FFF2-40B4-BE49-F238E27FC236}">
                  <a16:creationId xmlns:a16="http://schemas.microsoft.com/office/drawing/2014/main" id="{6AD3EEA0-F9C8-4F7A-BA41-2950E1865D5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936"/>
            <a:stretch/>
          </p:blipFill>
          <p:spPr bwMode="auto">
            <a:xfrm>
              <a:off x="977431" y="4823225"/>
              <a:ext cx="626106" cy="540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Rounded Rectangle 8">
            <a:extLst>
              <a:ext uri="{FF2B5EF4-FFF2-40B4-BE49-F238E27FC236}">
                <a16:creationId xmlns:a16="http://schemas.microsoft.com/office/drawing/2014/main" id="{A14DE2E1-6705-4967-BA32-443FD221E429}"/>
              </a:ext>
            </a:extLst>
          </p:cNvPr>
          <p:cNvSpPr/>
          <p:nvPr/>
        </p:nvSpPr>
        <p:spPr>
          <a:xfrm>
            <a:off x="2661725" y="4021604"/>
            <a:ext cx="8505948" cy="172968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	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duy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ổn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</a:p>
        </p:txBody>
      </p:sp>
      <p:sp>
        <p:nvSpPr>
          <p:cNvPr id="31" name="Oval 30">
            <a:hlinkClick r:id="rId10" action="ppaction://hlinksldjump"/>
            <a:extLst>
              <a:ext uri="{FF2B5EF4-FFF2-40B4-BE49-F238E27FC236}">
                <a16:creationId xmlns:a16="http://schemas.microsoft.com/office/drawing/2014/main" id="{35BFFD66-E37B-4492-A699-FFB2CA6ECCB3}"/>
              </a:ext>
            </a:extLst>
          </p:cNvPr>
          <p:cNvSpPr/>
          <p:nvPr/>
        </p:nvSpPr>
        <p:spPr>
          <a:xfrm>
            <a:off x="243400" y="134497"/>
            <a:ext cx="1559843" cy="155984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 defTabSz="914400">
              <a:spcBef>
                <a:spcPts val="1200"/>
              </a:spcBef>
              <a:defRPr/>
            </a:pPr>
            <a:endParaRPr lang="en-US" sz="2800" b="1" dirty="0">
              <a:ln w="22225">
                <a:solidFill>
                  <a:srgbClr val="ED7D31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defTabSz="914400">
              <a:spcBef>
                <a:spcPts val="1200"/>
              </a:spcBef>
              <a:defRPr/>
            </a:pPr>
            <a:r>
              <a:rPr lang="en-US" sz="28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ÔNG LÀ AI?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1922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79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5000" r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529962" y="582949"/>
            <a:ext cx="9476108" cy="2616200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074227" y="802133"/>
            <a:ext cx="7960565" cy="8222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529962" y="3545225"/>
            <a:ext cx="9476108" cy="2206066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Flowchart: Terminator 14"/>
          <p:cNvSpPr/>
          <p:nvPr/>
        </p:nvSpPr>
        <p:spPr>
          <a:xfrm rot="5400000">
            <a:off x="4517512" y="3276937"/>
            <a:ext cx="454025" cy="180975"/>
          </a:xfrm>
          <a:prstGeom prst="flowChartTerminator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Flowchart: Terminator 15"/>
          <p:cNvSpPr/>
          <p:nvPr/>
        </p:nvSpPr>
        <p:spPr>
          <a:xfrm rot="5400000">
            <a:off x="9095068" y="3282493"/>
            <a:ext cx="454025" cy="179387"/>
          </a:xfrm>
          <a:prstGeom prst="flowChartTerminator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Chevron 20">
            <a:hlinkClick r:id="" action="ppaction://noaction"/>
          </p:cNvPr>
          <p:cNvSpPr/>
          <p:nvPr/>
        </p:nvSpPr>
        <p:spPr>
          <a:xfrm flipH="1">
            <a:off x="11337412" y="6215399"/>
            <a:ext cx="307975" cy="315913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Chevron 21">
            <a:hlinkClick r:id="" action="ppaction://noaction"/>
          </p:cNvPr>
          <p:cNvSpPr/>
          <p:nvPr/>
        </p:nvSpPr>
        <p:spPr>
          <a:xfrm flipH="1">
            <a:off x="11334236" y="3353136"/>
            <a:ext cx="309562" cy="315912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Chevron 22">
            <a:hlinkClick r:id="" action="ppaction://noaction"/>
          </p:cNvPr>
          <p:cNvSpPr/>
          <p:nvPr/>
        </p:nvSpPr>
        <p:spPr>
          <a:xfrm>
            <a:off x="2336799" y="6037947"/>
            <a:ext cx="250825" cy="327025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Chevron 23">
            <a:hlinkClick r:id="" action="ppaction://noaction"/>
          </p:cNvPr>
          <p:cNvSpPr/>
          <p:nvPr/>
        </p:nvSpPr>
        <p:spPr>
          <a:xfrm>
            <a:off x="2529962" y="3362661"/>
            <a:ext cx="263525" cy="315912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7" name="đồng hồ 10 giây">
            <a:hlinkClick r:id="" action="ppaction://media"/>
            <a:extLst>
              <a:ext uri="{FF2B5EF4-FFF2-40B4-BE49-F238E27FC236}">
                <a16:creationId xmlns:a16="http://schemas.microsoft.com/office/drawing/2014/main" id="{B90AB80F-A03A-412E-B26E-774A2632C6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990" y="2113532"/>
            <a:ext cx="2018068" cy="192450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F51D651-E413-45A5-8C48-3B1BE51DC04D}"/>
              </a:ext>
            </a:extLst>
          </p:cNvPr>
          <p:cNvSpPr txBox="1"/>
          <p:nvPr/>
        </p:nvSpPr>
        <p:spPr>
          <a:xfrm>
            <a:off x="4333721" y="1039575"/>
            <a:ext cx="62671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NAVE">
            <a:extLst>
              <a:ext uri="{FF2B5EF4-FFF2-40B4-BE49-F238E27FC236}">
                <a16:creationId xmlns:a16="http://schemas.microsoft.com/office/drawing/2014/main" id="{EDDFB7A0-764E-4FFF-B3D6-18CF16BBA137}"/>
              </a:ext>
            </a:extLst>
          </p:cNvPr>
          <p:cNvGrpSpPr/>
          <p:nvPr/>
        </p:nvGrpSpPr>
        <p:grpSpPr>
          <a:xfrm>
            <a:off x="43542" y="2104007"/>
            <a:ext cx="2099516" cy="1830600"/>
            <a:chOff x="473051" y="4548249"/>
            <a:chExt cx="1634866" cy="1630483"/>
          </a:xfrm>
        </p:grpSpPr>
        <p:pic>
          <p:nvPicPr>
            <p:cNvPr id="28" name="Picture 27" descr="Resultado de imagen para ovni png">
              <a:extLst>
                <a:ext uri="{FF2B5EF4-FFF2-40B4-BE49-F238E27FC236}">
                  <a16:creationId xmlns:a16="http://schemas.microsoft.com/office/drawing/2014/main" id="{7E46FA59-B4F7-4FCA-A304-A7E5C05007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051" y="4548249"/>
              <a:ext cx="1634866" cy="1630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6" descr="Resultado de imagen para marciano  png">
              <a:extLst>
                <a:ext uri="{FF2B5EF4-FFF2-40B4-BE49-F238E27FC236}">
                  <a16:creationId xmlns:a16="http://schemas.microsoft.com/office/drawing/2014/main" id="{6AD3EEA0-F9C8-4F7A-BA41-2950E1865D5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936"/>
            <a:stretch/>
          </p:blipFill>
          <p:spPr bwMode="auto">
            <a:xfrm>
              <a:off x="977431" y="4823225"/>
              <a:ext cx="626106" cy="540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Rounded Rectangle 9">
            <a:extLst>
              <a:ext uri="{FF2B5EF4-FFF2-40B4-BE49-F238E27FC236}">
                <a16:creationId xmlns:a16="http://schemas.microsoft.com/office/drawing/2014/main" id="{1A023A03-BBC7-4AD1-A870-722AE6F34BE8}"/>
              </a:ext>
            </a:extLst>
          </p:cNvPr>
          <p:cNvSpPr/>
          <p:nvPr/>
        </p:nvSpPr>
        <p:spPr>
          <a:xfrm>
            <a:off x="3327816" y="3934607"/>
            <a:ext cx="8009595" cy="162436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vay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nợ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0" name="Oval 29">
            <a:hlinkClick r:id="rId10" action="ppaction://hlinksldjump"/>
            <a:extLst>
              <a:ext uri="{FF2B5EF4-FFF2-40B4-BE49-F238E27FC236}">
                <a16:creationId xmlns:a16="http://schemas.microsoft.com/office/drawing/2014/main" id="{35BFFD66-E37B-4492-A699-FFB2CA6ECCB3}"/>
              </a:ext>
            </a:extLst>
          </p:cNvPr>
          <p:cNvSpPr/>
          <p:nvPr/>
        </p:nvSpPr>
        <p:spPr>
          <a:xfrm>
            <a:off x="462330" y="259653"/>
            <a:ext cx="1559843" cy="155984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 defTabSz="914400">
              <a:spcBef>
                <a:spcPts val="1200"/>
              </a:spcBef>
              <a:defRPr/>
            </a:pPr>
            <a:endParaRPr lang="en-US" sz="2800" b="1">
              <a:ln w="22225">
                <a:solidFill>
                  <a:srgbClr val="ED7D31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defTabSz="914400">
              <a:spcBef>
                <a:spcPts val="1200"/>
              </a:spcBef>
              <a:defRPr/>
            </a:pPr>
            <a:r>
              <a:rPr lang="en-US" sz="2800" b="1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ÔNG LÀ AI?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369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79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5000" r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074227" y="802132"/>
            <a:ext cx="7960565" cy="1326921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533137" y="3468450"/>
            <a:ext cx="9476108" cy="2090525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Flowchart: Terminator 14"/>
          <p:cNvSpPr/>
          <p:nvPr/>
        </p:nvSpPr>
        <p:spPr>
          <a:xfrm rot="5400000">
            <a:off x="4517512" y="3276937"/>
            <a:ext cx="454025" cy="180975"/>
          </a:xfrm>
          <a:prstGeom prst="flowChartTerminator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Flowchart: Terminator 15"/>
          <p:cNvSpPr/>
          <p:nvPr/>
        </p:nvSpPr>
        <p:spPr>
          <a:xfrm rot="5400000">
            <a:off x="9095068" y="3282493"/>
            <a:ext cx="454025" cy="179387"/>
          </a:xfrm>
          <a:prstGeom prst="flowChartTerminator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Chevron 20">
            <a:hlinkClick r:id="" action="ppaction://noaction"/>
          </p:cNvPr>
          <p:cNvSpPr/>
          <p:nvPr/>
        </p:nvSpPr>
        <p:spPr>
          <a:xfrm flipH="1">
            <a:off x="11337412" y="6215399"/>
            <a:ext cx="307975" cy="315913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Chevron 21">
            <a:hlinkClick r:id="" action="ppaction://noaction"/>
          </p:cNvPr>
          <p:cNvSpPr/>
          <p:nvPr/>
        </p:nvSpPr>
        <p:spPr>
          <a:xfrm flipH="1">
            <a:off x="11334236" y="3353136"/>
            <a:ext cx="309562" cy="315912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Chevron 22">
            <a:hlinkClick r:id="" action="ppaction://noaction"/>
          </p:cNvPr>
          <p:cNvSpPr/>
          <p:nvPr/>
        </p:nvSpPr>
        <p:spPr>
          <a:xfrm>
            <a:off x="2533137" y="6201112"/>
            <a:ext cx="250825" cy="327025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Chevron 23">
            <a:hlinkClick r:id="" action="ppaction://noaction"/>
          </p:cNvPr>
          <p:cNvSpPr/>
          <p:nvPr/>
        </p:nvSpPr>
        <p:spPr>
          <a:xfrm>
            <a:off x="2529962" y="3362661"/>
            <a:ext cx="263525" cy="315912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7" name="đồng hồ 10 giây">
            <a:hlinkClick r:id="" action="ppaction://media"/>
            <a:extLst>
              <a:ext uri="{FF2B5EF4-FFF2-40B4-BE49-F238E27FC236}">
                <a16:creationId xmlns:a16="http://schemas.microsoft.com/office/drawing/2014/main" id="{B90AB80F-A03A-412E-B26E-774A2632C6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448" y="1953869"/>
            <a:ext cx="2018068" cy="192450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F51D651-E413-45A5-8C48-3B1BE51DC04D}"/>
              </a:ext>
            </a:extLst>
          </p:cNvPr>
          <p:cNvSpPr txBox="1"/>
          <p:nvPr/>
        </p:nvSpPr>
        <p:spPr>
          <a:xfrm>
            <a:off x="3598093" y="926983"/>
            <a:ext cx="73461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vay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nợ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khoản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nợ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nhắc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6" name="NAVE">
            <a:extLst>
              <a:ext uri="{FF2B5EF4-FFF2-40B4-BE49-F238E27FC236}">
                <a16:creationId xmlns:a16="http://schemas.microsoft.com/office/drawing/2014/main" id="{EDDFB7A0-764E-4FFF-B3D6-18CF16BBA137}"/>
              </a:ext>
            </a:extLst>
          </p:cNvPr>
          <p:cNvGrpSpPr/>
          <p:nvPr/>
        </p:nvGrpSpPr>
        <p:grpSpPr>
          <a:xfrm>
            <a:off x="0" y="1944344"/>
            <a:ext cx="2099516" cy="1830600"/>
            <a:chOff x="473051" y="4548249"/>
            <a:chExt cx="1634866" cy="1630483"/>
          </a:xfrm>
        </p:grpSpPr>
        <p:pic>
          <p:nvPicPr>
            <p:cNvPr id="28" name="Picture 27" descr="Resultado de imagen para ovni png">
              <a:extLst>
                <a:ext uri="{FF2B5EF4-FFF2-40B4-BE49-F238E27FC236}">
                  <a16:creationId xmlns:a16="http://schemas.microsoft.com/office/drawing/2014/main" id="{7E46FA59-B4F7-4FCA-A304-A7E5C05007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051" y="4548249"/>
              <a:ext cx="1634866" cy="1630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6" descr="Resultado de imagen para marciano  png">
              <a:extLst>
                <a:ext uri="{FF2B5EF4-FFF2-40B4-BE49-F238E27FC236}">
                  <a16:creationId xmlns:a16="http://schemas.microsoft.com/office/drawing/2014/main" id="{6AD3EEA0-F9C8-4F7A-BA41-2950E1865D5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936"/>
            <a:stretch/>
          </p:blipFill>
          <p:spPr bwMode="auto">
            <a:xfrm>
              <a:off x="977431" y="4823225"/>
              <a:ext cx="626106" cy="540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Rounded Rectangle 9">
            <a:extLst>
              <a:ext uri="{FF2B5EF4-FFF2-40B4-BE49-F238E27FC236}">
                <a16:creationId xmlns:a16="http://schemas.microsoft.com/office/drawing/2014/main" id="{E8DF0311-60BB-4BE4-B900-4D52A906C893}"/>
              </a:ext>
            </a:extLst>
          </p:cNvPr>
          <p:cNvSpPr/>
          <p:nvPr/>
        </p:nvSpPr>
        <p:spPr>
          <a:xfrm>
            <a:off x="2847344" y="3678573"/>
            <a:ext cx="8414330" cy="158568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defTabSz="914400">
              <a:defRPr/>
            </a:pP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vay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nợ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khoản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nợ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nhắc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kĩ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lưỡng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khoản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vay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nợ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Oval 30">
            <a:hlinkClick r:id="rId10" action="ppaction://hlinksldjump"/>
            <a:extLst>
              <a:ext uri="{FF2B5EF4-FFF2-40B4-BE49-F238E27FC236}">
                <a16:creationId xmlns:a16="http://schemas.microsoft.com/office/drawing/2014/main" id="{35BFFD66-E37B-4492-A699-FFB2CA6ECCB3}"/>
              </a:ext>
            </a:extLst>
          </p:cNvPr>
          <p:cNvSpPr/>
          <p:nvPr/>
        </p:nvSpPr>
        <p:spPr>
          <a:xfrm>
            <a:off x="457016" y="249121"/>
            <a:ext cx="1559843" cy="155984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 defTabSz="914400">
              <a:spcBef>
                <a:spcPts val="1200"/>
              </a:spcBef>
              <a:defRPr/>
            </a:pPr>
            <a:endParaRPr lang="en-US" sz="2800" b="1">
              <a:ln w="22225">
                <a:solidFill>
                  <a:srgbClr val="ED7D31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defTabSz="914400">
              <a:spcBef>
                <a:spcPts val="1200"/>
              </a:spcBef>
              <a:tabLst>
                <a:tab pos="346075" algn="l"/>
                <a:tab pos="568325" algn="l"/>
              </a:tabLst>
              <a:defRPr/>
            </a:pPr>
            <a:r>
              <a:rPr lang="en-US" sz="2800" b="1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ÔNG LÀ AI?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0016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79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27" grpId="0" animBg="1"/>
    </p:bld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3353</TotalTime>
  <Words>1712</Words>
  <Application>Microsoft Office PowerPoint</Application>
  <PresentationFormat>Widescreen</PresentationFormat>
  <Paragraphs>185</Paragraphs>
  <Slides>20</Slides>
  <Notes>11</Notes>
  <HiddenSlides>0</HiddenSlides>
  <MMClips>4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Arial</vt:lpstr>
      <vt:lpstr>Calibri</vt:lpstr>
      <vt:lpstr>Calibri Light</vt:lpstr>
      <vt:lpstr>Tahoma</vt:lpstr>
      <vt:lpstr>Times New Roman</vt:lpstr>
      <vt:lpstr>Tw Cen MT</vt:lpstr>
      <vt:lpstr>Trebuchet MS</vt:lpstr>
      <vt:lpstr>Droplet</vt:lpstr>
      <vt:lpstr>Office Theme</vt:lpstr>
      <vt:lpstr>Gallery</vt:lpstr>
      <vt:lpstr>Equation</vt:lpstr>
      <vt:lpstr> HOẠT ĐỘNG THỰC HÀNH VÀ TRẢI NGHIỆM Chủ đề 1: QUẢN LÍ TÀI CHÍNH CÁ NHÂN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DINH THOA</dc:creator>
  <cp:lastModifiedBy>Admin</cp:lastModifiedBy>
  <cp:revision>87</cp:revision>
  <dcterms:created xsi:type="dcterms:W3CDTF">2021-07-26T01:59:31Z</dcterms:created>
  <dcterms:modified xsi:type="dcterms:W3CDTF">2024-02-04T14:58:35Z</dcterms:modified>
</cp:coreProperties>
</file>