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0" r:id="rId2"/>
    <p:sldId id="304" r:id="rId3"/>
    <p:sldId id="283" r:id="rId4"/>
    <p:sldId id="305" r:id="rId5"/>
    <p:sldId id="321" r:id="rId6"/>
    <p:sldId id="324" r:id="rId7"/>
    <p:sldId id="327" r:id="rId8"/>
    <p:sldId id="325" r:id="rId9"/>
    <p:sldId id="328" r:id="rId10"/>
    <p:sldId id="329" r:id="rId11"/>
    <p:sldId id="330" r:id="rId12"/>
    <p:sldId id="331" r:id="rId13"/>
    <p:sldId id="332" r:id="rId14"/>
    <p:sldId id="333" r:id="rId15"/>
    <p:sldId id="334" r:id="rId16"/>
    <p:sldId id="337" r:id="rId17"/>
    <p:sldId id="308" r:id="rId18"/>
    <p:sldId id="267" r:id="rId19"/>
    <p:sldId id="338" r:id="rId20"/>
    <p:sldId id="339" r:id="rId21"/>
    <p:sldId id="297" r:id="rId22"/>
  </p:sldIdLst>
  <p:sldSz cx="18288000" cy="10287000"/>
  <p:notesSz cx="6858000" cy="9144000"/>
  <p:embeddedFontLst>
    <p:embeddedFont>
      <p:font typeface="Cambria" panose="020405030504060302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E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13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D6149-3A50-4A1E-A4B2-8D24760A0726}"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4952D-89EB-4DC2-BD2E-453417B539AA}" type="slidenum">
              <a:rPr lang="en-US" smtClean="0"/>
              <a:t>‹#›</a:t>
            </a:fld>
            <a:endParaRPr lang="en-US"/>
          </a:p>
        </p:txBody>
      </p:sp>
    </p:spTree>
    <p:extLst>
      <p:ext uri="{BB962C8B-B14F-4D97-AF65-F5344CB8AC3E}">
        <p14:creationId xmlns:p14="http://schemas.microsoft.com/office/powerpoint/2010/main" val="152734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1</a:t>
            </a:fld>
            <a:endParaRPr lang="en-US"/>
          </a:p>
        </p:txBody>
      </p:sp>
    </p:spTree>
    <p:extLst>
      <p:ext uri="{BB962C8B-B14F-4D97-AF65-F5344CB8AC3E}">
        <p14:creationId xmlns:p14="http://schemas.microsoft.com/office/powerpoint/2010/main" val="44735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14</a:t>
            </a:fld>
            <a:endParaRPr lang="en-US"/>
          </a:p>
        </p:txBody>
      </p:sp>
    </p:spTree>
    <p:extLst>
      <p:ext uri="{BB962C8B-B14F-4D97-AF65-F5344CB8AC3E}">
        <p14:creationId xmlns:p14="http://schemas.microsoft.com/office/powerpoint/2010/main" val="56443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15</a:t>
            </a:fld>
            <a:endParaRPr lang="en-US"/>
          </a:p>
        </p:txBody>
      </p:sp>
    </p:spTree>
    <p:extLst>
      <p:ext uri="{BB962C8B-B14F-4D97-AF65-F5344CB8AC3E}">
        <p14:creationId xmlns:p14="http://schemas.microsoft.com/office/powerpoint/2010/main" val="163477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16</a:t>
            </a:fld>
            <a:endParaRPr lang="en-US"/>
          </a:p>
        </p:txBody>
      </p:sp>
    </p:spTree>
    <p:extLst>
      <p:ext uri="{BB962C8B-B14F-4D97-AF65-F5344CB8AC3E}">
        <p14:creationId xmlns:p14="http://schemas.microsoft.com/office/powerpoint/2010/main" val="105880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9953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18</a:t>
            </a:fld>
            <a:endParaRPr lang="en-US"/>
          </a:p>
        </p:txBody>
      </p:sp>
    </p:spTree>
    <p:extLst>
      <p:ext uri="{BB962C8B-B14F-4D97-AF65-F5344CB8AC3E}">
        <p14:creationId xmlns:p14="http://schemas.microsoft.com/office/powerpoint/2010/main" val="71816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21</a:t>
            </a:fld>
            <a:endParaRPr lang="en-US"/>
          </a:p>
        </p:txBody>
      </p:sp>
    </p:spTree>
    <p:extLst>
      <p:ext uri="{BB962C8B-B14F-4D97-AF65-F5344CB8AC3E}">
        <p14:creationId xmlns:p14="http://schemas.microsoft.com/office/powerpoint/2010/main" val="49147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2</a:t>
            </a:fld>
            <a:endParaRPr lang="en-US"/>
          </a:p>
        </p:txBody>
      </p:sp>
    </p:spTree>
    <p:extLst>
      <p:ext uri="{BB962C8B-B14F-4D97-AF65-F5344CB8AC3E}">
        <p14:creationId xmlns:p14="http://schemas.microsoft.com/office/powerpoint/2010/main" val="297104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3</a:t>
            </a:fld>
            <a:endParaRPr lang="en-US"/>
          </a:p>
        </p:txBody>
      </p:sp>
    </p:spTree>
    <p:extLst>
      <p:ext uri="{BB962C8B-B14F-4D97-AF65-F5344CB8AC3E}">
        <p14:creationId xmlns:p14="http://schemas.microsoft.com/office/powerpoint/2010/main" val="111032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9424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287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351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t>7</a:t>
            </a:fld>
            <a:endParaRPr lang="en-US"/>
          </a:p>
        </p:txBody>
      </p:sp>
    </p:spTree>
    <p:extLst>
      <p:ext uri="{BB962C8B-B14F-4D97-AF65-F5344CB8AC3E}">
        <p14:creationId xmlns:p14="http://schemas.microsoft.com/office/powerpoint/2010/main" val="366963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6687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A704952D-89EB-4DC2-BD2E-453417B539A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9283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2.sv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sv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8.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1.png"/><Relationship Id="rId21" Type="http://schemas.openxmlformats.org/officeDocument/2006/relationships/image" Target="../media/image44.sv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40.png"/><Relationship Id="rId25" Type="http://schemas.openxmlformats.org/officeDocument/2006/relationships/image" Target="../media/image48.svg"/><Relationship Id="rId2" Type="http://schemas.openxmlformats.org/officeDocument/2006/relationships/notesSlide" Target="../notesSlides/notesSlide13.xml"/><Relationship Id="rId16" Type="http://schemas.openxmlformats.org/officeDocument/2006/relationships/image" Target="../media/image19.sv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3.png"/><Relationship Id="rId24" Type="http://schemas.openxmlformats.org/officeDocument/2006/relationships/image" Target="../media/image47.png"/><Relationship Id="rId5" Type="http://schemas.openxmlformats.org/officeDocument/2006/relationships/image" Target="../media/image3.png"/><Relationship Id="rId15" Type="http://schemas.openxmlformats.org/officeDocument/2006/relationships/image" Target="../media/image18.png"/><Relationship Id="rId23" Type="http://schemas.openxmlformats.org/officeDocument/2006/relationships/image" Target="../media/image46.svg"/><Relationship Id="rId10" Type="http://schemas.openxmlformats.org/officeDocument/2006/relationships/image" Target="../media/image37.svg"/><Relationship Id="rId19" Type="http://schemas.openxmlformats.org/officeDocument/2006/relationships/image" Target="../media/image42.svg"/><Relationship Id="rId4" Type="http://schemas.openxmlformats.org/officeDocument/2006/relationships/image" Target="../media/image2.svg"/><Relationship Id="rId9" Type="http://schemas.openxmlformats.org/officeDocument/2006/relationships/image" Target="../media/image36.png"/><Relationship Id="rId14" Type="http://schemas.openxmlformats.org/officeDocument/2006/relationships/image" Target="../media/image39.svg"/><Relationship Id="rId22"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4.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2.svg"/><Relationship Id="rId4" Type="http://schemas.openxmlformats.org/officeDocument/2006/relationships/image" Target="../media/image12.svg"/><Relationship Id="rId9" Type="http://schemas.openxmlformats.org/officeDocument/2006/relationships/image" Target="../media/image1.png"/><Relationship Id="rId1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svg"/><Relationship Id="rId7" Type="http://schemas.openxmlformats.org/officeDocument/2006/relationships/image" Target="../media/image12.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svg"/><Relationship Id="rId11" Type="http://schemas.microsoft.com/office/2007/relationships/hdphoto" Target="../media/hdphoto2.wdp"/><Relationship Id="rId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7.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hdphoto" Target="../media/hdphoto2.wdp"/><Relationship Id="rId5" Type="http://schemas.openxmlformats.org/officeDocument/2006/relationships/image" Target="../media/image2.svg"/><Relationship Id="rId10" Type="http://schemas.openxmlformats.org/officeDocument/2006/relationships/image" Target="../media/image25.png"/><Relationship Id="rId4" Type="http://schemas.openxmlformats.org/officeDocument/2006/relationships/image" Target="../media/image1.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801897" y="9040252"/>
            <a:ext cx="914805" cy="574040"/>
          </a:xfrm>
          <a:prstGeom prst="rect">
            <a:avLst/>
          </a:prstGeom>
        </p:spPr>
      </p:pic>
      <p:pic>
        <p:nvPicPr>
          <p:cNvPr id="9" name="Google Shape;112;p3" descr="Soạn bài Đẽo cày giữa đường, Ếch ngồi đáy giếng, Con mối và con kiến | Ngắn nhất Soạn văn 7 Kết nối tri thức"/>
          <p:cNvPicPr preferRelativeResize="0"/>
          <p:nvPr/>
        </p:nvPicPr>
        <p:blipFill rotWithShape="1">
          <a:blip r:embed="rId7">
            <a:alphaModFix/>
          </a:blip>
          <a:srcRect/>
          <a:stretch/>
        </p:blipFill>
        <p:spPr>
          <a:xfrm rot="475076">
            <a:off x="6270701" y="498600"/>
            <a:ext cx="11714343" cy="7772397"/>
          </a:xfrm>
          <a:prstGeom prst="rect">
            <a:avLst/>
          </a:prstGeom>
          <a:noFill/>
          <a:ln>
            <a:noFill/>
          </a:ln>
        </p:spPr>
      </p:pic>
      <p:pic>
        <p:nvPicPr>
          <p:cNvPr id="4" name="Picture 3"/>
          <p:cNvPicPr>
            <a:picLocks noChangeAspect="1"/>
          </p:cNvPicPr>
          <p:nvPr/>
        </p:nvPicPr>
        <p:blipFill>
          <a:blip r:embed="rId8"/>
          <a:stretch>
            <a:fillRect/>
          </a:stretch>
        </p:blipFill>
        <p:spPr>
          <a:xfrm>
            <a:off x="1194470" y="1893608"/>
            <a:ext cx="7974259" cy="5797798"/>
          </a:xfrm>
          <a:prstGeom prst="rect">
            <a:avLst/>
          </a:prstGeom>
        </p:spPr>
      </p:pic>
      <p:sp>
        <p:nvSpPr>
          <p:cNvPr id="11" name="TextBox 14"/>
          <p:cNvSpPr txBox="1"/>
          <p:nvPr/>
        </p:nvSpPr>
        <p:spPr>
          <a:xfrm>
            <a:off x="4572000" y="6830753"/>
            <a:ext cx="4038600" cy="905889"/>
          </a:xfrm>
          <a:prstGeom prst="rect">
            <a:avLst/>
          </a:prstGeom>
        </p:spPr>
        <p:txBody>
          <a:bodyPr wrap="square" lIns="0" tIns="0" rIns="0" bIns="0" rtlCol="0" anchor="t">
            <a:spAutoFit/>
          </a:bodyPr>
          <a:lstStyle/>
          <a:p>
            <a:pPr algn="just">
              <a:lnSpc>
                <a:spcPts val="7699"/>
              </a:lnSpc>
            </a:pPr>
            <a:r>
              <a:rPr lang="en-US" sz="5499" dirty="0">
                <a:latin typeface="Times New Roman" panose="02020603050405020304" pitchFamily="18" charset="0"/>
                <a:cs typeface="Times New Roman" panose="02020603050405020304" pitchFamily="18" charset="0"/>
              </a:rPr>
              <a:t>- </a:t>
            </a:r>
            <a:r>
              <a:rPr lang="en-US" sz="5499" dirty="0" err="1">
                <a:latin typeface="Times New Roman" panose="02020603050405020304" pitchFamily="18" charset="0"/>
                <a:cs typeface="Times New Roman" panose="02020603050405020304" pitchFamily="18" charset="0"/>
              </a:rPr>
              <a:t>Trang</a:t>
            </a:r>
            <a:r>
              <a:rPr lang="en-US" sz="5499" dirty="0">
                <a:latin typeface="Times New Roman" panose="02020603050405020304" pitchFamily="18" charset="0"/>
                <a:cs typeface="Times New Roman" panose="02020603050405020304" pitchFamily="18" charset="0"/>
              </a:rPr>
              <a:t> </a:t>
            </a:r>
            <a:r>
              <a:rPr lang="en-US" sz="5499" dirty="0" err="1">
                <a:latin typeface="Times New Roman" panose="02020603050405020304" pitchFamily="18" charset="0"/>
                <a:cs typeface="Times New Roman" panose="02020603050405020304" pitchFamily="18" charset="0"/>
              </a:rPr>
              <a:t>Tử</a:t>
            </a:r>
            <a:r>
              <a:rPr lang="en-US" sz="5499" dirty="0">
                <a:latin typeface="Times New Roman" panose="02020603050405020304" pitchFamily="18" charset="0"/>
                <a:cs typeface="Times New Roman" panose="02020603050405020304" pitchFamily="18" charset="0"/>
              </a:rPr>
              <a:t> -</a:t>
            </a:r>
          </a:p>
        </p:txBody>
      </p:sp>
      <p:sp>
        <p:nvSpPr>
          <p:cNvPr id="3" name="TextBox 14">
            <a:extLst>
              <a:ext uri="{FF2B5EF4-FFF2-40B4-BE49-F238E27FC236}">
                <a16:creationId xmlns:a16="http://schemas.microsoft.com/office/drawing/2014/main" id="{824D573F-E280-8EF9-3C41-CC635DB3BAAD}"/>
              </a:ext>
            </a:extLst>
          </p:cNvPr>
          <p:cNvSpPr txBox="1"/>
          <p:nvPr/>
        </p:nvSpPr>
        <p:spPr>
          <a:xfrm>
            <a:off x="541119" y="1134645"/>
            <a:ext cx="4030881" cy="905889"/>
          </a:xfrm>
          <a:prstGeom prst="rect">
            <a:avLst/>
          </a:prstGeom>
        </p:spPr>
        <p:txBody>
          <a:bodyPr wrap="square" lIns="0" tIns="0" rIns="0" bIns="0" rtlCol="0" anchor="t">
            <a:spAutoFit/>
          </a:bodyPr>
          <a:lstStyle/>
          <a:p>
            <a:pPr algn="just">
              <a:lnSpc>
                <a:spcPts val="7699"/>
              </a:lnSpc>
            </a:pPr>
            <a:r>
              <a:rPr lang="en-US" sz="5499" b="1" dirty="0" err="1">
                <a:solidFill>
                  <a:srgbClr val="FF0000"/>
                </a:solidFill>
                <a:latin typeface="Times New Roman" panose="02020603050405020304" pitchFamily="18" charset="0"/>
                <a:cs typeface="Times New Roman" panose="02020603050405020304" pitchFamily="18" charset="0"/>
              </a:rPr>
              <a:t>Văn</a:t>
            </a:r>
            <a:r>
              <a:rPr lang="en-US" sz="5499" b="1" dirty="0">
                <a:solidFill>
                  <a:srgbClr val="FF0000"/>
                </a:solidFill>
                <a:latin typeface="Times New Roman" panose="02020603050405020304" pitchFamily="18" charset="0"/>
                <a:cs typeface="Times New Roman" panose="02020603050405020304" pitchFamily="18" charset="0"/>
              </a:rPr>
              <a:t> </a:t>
            </a:r>
            <a:r>
              <a:rPr lang="en-US" sz="5499" b="1" dirty="0" err="1">
                <a:solidFill>
                  <a:srgbClr val="FF0000"/>
                </a:solidFill>
                <a:latin typeface="Times New Roman" panose="02020603050405020304" pitchFamily="18" charset="0"/>
                <a:cs typeface="Times New Roman" panose="02020603050405020304" pitchFamily="18" charset="0"/>
              </a:rPr>
              <a:t>bản</a:t>
            </a:r>
            <a:endParaRPr lang="en-US" sz="5499"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2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5">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a:solidFill>
                  <a:srgbClr val="FF0000"/>
                </a:solidFill>
                <a:ea typeface="Cambria"/>
                <a:cs typeface="Cambria"/>
                <a:sym typeface="Cambria"/>
              </a:rPr>
              <a:t>a) Ban đầu: ếch tự tin, sung sướng</a:t>
            </a:r>
          </a:p>
        </p:txBody>
      </p:sp>
      <p:sp>
        <p:nvSpPr>
          <p:cNvPr id="11" name="Google Shape;236;p15"/>
          <p:cNvSpPr/>
          <p:nvPr/>
        </p:nvSpPr>
        <p:spPr>
          <a:xfrm>
            <a:off x="1341120" y="4457700"/>
            <a:ext cx="5852160" cy="271668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Sung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sướng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vì</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có</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cuộc</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sống</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do,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tự</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chemeClr val="bg1"/>
                </a:solidFill>
                <a:latin typeface="Times New Roman" panose="02020603050405020304" pitchFamily="18" charset="0"/>
                <a:ea typeface="Calibri"/>
                <a:cs typeface="Times New Roman" panose="02020603050405020304" pitchFamily="18" charset="0"/>
                <a:sym typeface="Calibri"/>
              </a:rPr>
              <a:t>tại</a:t>
            </a:r>
            <a:endParaRPr sz="540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3383234"/>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thể</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ra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khỏi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lên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miệng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rồi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88;p16"/>
          <p:cNvSpPr txBox="1"/>
          <p:nvPr/>
        </p:nvSpPr>
        <p:spPr>
          <a:xfrm>
            <a:off x="8257040" y="5480642"/>
            <a:ext cx="9535212"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Ngồi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nghỉ</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kẽ</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thành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89;p16"/>
          <p:cNvSpPr txBox="1"/>
          <p:nvPr/>
        </p:nvSpPr>
        <p:spPr>
          <a:xfrm>
            <a:off x="8361428" y="7269815"/>
            <a:ext cx="9338870" cy="2354430"/>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đỡ</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nách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nhảy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xuống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bùn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lấp</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chân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tới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mắt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0629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5">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6"/>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3528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600"/>
              <a:buFont typeface="Arial"/>
              <a:buNone/>
            </a:pP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thấy những con vật khác không bằng m</a:t>
            </a: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ì</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nh</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215273" y="4765835"/>
            <a:ext cx="9360615" cy="2354430"/>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Ngó</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phía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sau</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thấy</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những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loăng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quăng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nòng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nọc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nào</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sướng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bằng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5374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5">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6"/>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276600"/>
          </a:xfrm>
          <a:prstGeom prst="roundRect">
            <a:avLst>
              <a:gd name="adj" fmla="val 16667"/>
            </a:avLst>
          </a:prstGeom>
          <a:solidFill>
            <a:schemeClr val="accent3">
              <a:lumMod val="75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54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vi-VN" sz="5400" kern="0" dirty="0">
                <a:solidFill>
                  <a:schemeClr val="bg1"/>
                </a:solidFill>
                <a:latin typeface="Times New Roman" panose="02020603050405020304" pitchFamily="18" charset="0"/>
                <a:ea typeface="Calibri"/>
                <a:cs typeface="Times New Roman" panose="02020603050405020304" pitchFamily="18" charset="0"/>
                <a:sym typeface="Calibri"/>
              </a:rPr>
              <a:t>Sung sướng vì tự hào với địa vị “chúa tể” của mình ở trong giếng</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Google Shape;391;p18"/>
          <p:cNvSpPr txBox="1"/>
          <p:nvPr/>
        </p:nvSpPr>
        <p:spPr>
          <a:xfrm>
            <a:off x="7973554" y="3948952"/>
            <a:ext cx="9933446" cy="877103"/>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mình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chiếm</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chỗ</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nước</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tụ</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6" name="Google Shape;392;p18"/>
          <p:cNvSpPr txBox="1"/>
          <p:nvPr/>
        </p:nvSpPr>
        <p:spPr>
          <a:xfrm>
            <a:off x="7973554" y="5364986"/>
            <a:ext cx="10118727" cy="877103"/>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Tự</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do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lội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cái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sụp</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7" name="Google Shape;393;p18"/>
          <p:cNvSpPr txBox="1"/>
          <p:nvPr/>
        </p:nvSpPr>
        <p:spPr>
          <a:xfrm>
            <a:off x="7996630" y="6781020"/>
            <a:ext cx="9910370" cy="1615766"/>
          </a:xfrm>
          <a:prstGeom prst="rect">
            <a:avLst/>
          </a:prstGeom>
          <a:noFill/>
          <a:ln>
            <a:noFill/>
          </a:ln>
        </p:spPr>
        <p:txBody>
          <a:bodyPr spcFirstLastPara="1" wrap="square" lIns="137138" tIns="68550" rIns="137138" bIns="68550" anchor="t" anchorCtr="0">
            <a:spAutoFit/>
          </a:bodyPr>
          <a:lstStyle/>
          <a:p>
            <a:pPr>
              <a:buClr>
                <a:srgbClr val="000000"/>
              </a:buClr>
              <a:buSzPts val="3600"/>
              <a:buFont typeface="Arial"/>
              <a:buNone/>
            </a:pP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Còn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gì</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vui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hơn</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nữa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Hỏi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để</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khẳng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định</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8419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5">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6"/>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a:solidFill>
                  <a:srgbClr val="FF0000"/>
                </a:solidFill>
                <a:ea typeface="Cambria"/>
                <a:cs typeface="Cambria"/>
                <a:sym typeface="Cambria"/>
              </a:rPr>
              <a:t>a) Ban đầu: ếch tự tin, sung sướng</a:t>
            </a:r>
            <a:endParaRPr lang="vi-VN" sz="4800" b="1" dirty="0">
              <a:solidFill>
                <a:srgbClr val="FF0000"/>
              </a:solidFill>
              <a:ea typeface="Cambria"/>
              <a:cs typeface="Cambria"/>
              <a:sym typeface="Cambria"/>
            </a:endParaRPr>
          </a:p>
        </p:txBody>
      </p:sp>
      <p:sp>
        <p:nvSpPr>
          <p:cNvPr id="11" name="Google Shape;236;p15"/>
          <p:cNvSpPr/>
          <p:nvPr/>
        </p:nvSpPr>
        <p:spPr>
          <a:xfrm>
            <a:off x="1341120" y="4457700"/>
            <a:ext cx="5852160" cy="3505200"/>
          </a:xfrm>
          <a:prstGeom prst="roundRect">
            <a:avLst>
              <a:gd name="adj" fmla="val 16667"/>
            </a:avLst>
          </a:prstGeom>
          <a:solidFill>
            <a:schemeClr val="accent4">
              <a:lumMod val="60000"/>
              <a:lumOff val="40000"/>
            </a:schemeClr>
          </a:solidFill>
          <a:ln w="12700" cap="flat" cmpd="sng">
            <a:solidFill>
              <a:srgbClr val="42719B"/>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3200"/>
              <a:buFont typeface="Arial"/>
              <a:buNone/>
            </a:pPr>
            <a:r>
              <a:rPr lang="en-US" sz="490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vi-VN" sz="4900" kern="0" dirty="0">
                <a:solidFill>
                  <a:schemeClr val="bg1"/>
                </a:solidFill>
                <a:latin typeface="Times New Roman" panose="02020603050405020304" pitchFamily="18" charset="0"/>
                <a:ea typeface="Calibri"/>
                <a:cs typeface="Times New Roman" panose="02020603050405020304" pitchFamily="18" charset="0"/>
                <a:sym typeface="Calibri"/>
              </a:rPr>
              <a:t>Sung sướng đến nỗi khoe khoang với rùa về thế giới trong giếng của mình</a:t>
            </a:r>
          </a:p>
        </p:txBody>
      </p:sp>
      <p:cxnSp>
        <p:nvCxnSpPr>
          <p:cNvPr id="6" name="Straight Connector 5"/>
          <p:cNvCxnSpPr/>
          <p:nvPr/>
        </p:nvCxnSpPr>
        <p:spPr>
          <a:xfrm>
            <a:off x="7924800" y="3543300"/>
            <a:ext cx="0" cy="533400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Google Shape;287;p16"/>
          <p:cNvSpPr txBox="1"/>
          <p:nvPr/>
        </p:nvSpPr>
        <p:spPr>
          <a:xfrm>
            <a:off x="8153400" y="4524445"/>
            <a:ext cx="9360615" cy="1615766"/>
          </a:xfrm>
          <a:prstGeom prst="rect">
            <a:avLst/>
          </a:prstGeom>
          <a:noFill/>
          <a:ln>
            <a:noFill/>
          </a:ln>
        </p:spPr>
        <p:txBody>
          <a:bodyPr spcFirstLastPara="1" wrap="square" lIns="137138" tIns="68550" rIns="137138" bIns="68550" anchor="t" anchorCtr="0">
            <a:spAutoFit/>
          </a:bodyPr>
          <a:lstStyle/>
          <a:p>
            <a:pPr algn="just">
              <a:buClr>
                <a:srgbClr val="000000"/>
              </a:buClr>
              <a:buSzPts val="3600"/>
              <a:buFont typeface="Arial"/>
              <a:buNone/>
            </a:pP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Ếch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nói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với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rùa</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“Sao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anh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vô</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giếng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tôi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lát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coi</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latin typeface="Times New Roman" panose="02020603050405020304" pitchFamily="18" charset="0"/>
                <a:ea typeface="Cambria"/>
                <a:cs typeface="Times New Roman" panose="02020603050405020304" pitchFamily="18" charset="0"/>
                <a:sym typeface="Cambria"/>
              </a:rPr>
              <a:t>biết</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271744" y="5251292"/>
            <a:ext cx="4930672" cy="4930672"/>
          </a:xfrm>
          <a:prstGeom prst="rect">
            <a:avLst/>
          </a:prstGeom>
        </p:spPr>
      </p:pic>
    </p:spTree>
    <p:extLst>
      <p:ext uri="{BB962C8B-B14F-4D97-AF65-F5344CB8AC3E}">
        <p14:creationId xmlns:p14="http://schemas.microsoft.com/office/powerpoint/2010/main" val="34612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3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21791" y="405351"/>
            <a:ext cx="9614497" cy="1231418"/>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2416692"/>
            <a:ext cx="4114800" cy="7010400"/>
          </a:xfrm>
          <a:prstGeom prst="rect">
            <a:avLst/>
          </a:prstGeom>
        </p:spPr>
      </p:pic>
      <p:pic>
        <p:nvPicPr>
          <p:cNvPr id="1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0" y="2416692"/>
            <a:ext cx="4114800" cy="7010400"/>
          </a:xfrm>
          <a:prstGeom prst="rect">
            <a:avLst/>
          </a:prstGeom>
        </p:spPr>
      </p:pic>
      <p:pic>
        <p:nvPicPr>
          <p:cNvPr id="2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20200" y="2403992"/>
            <a:ext cx="4114800" cy="7010400"/>
          </a:xfrm>
          <a:prstGeom prst="rect">
            <a:avLst/>
          </a:prstGeom>
        </p:spPr>
      </p:pic>
      <p:pic>
        <p:nvPicPr>
          <p:cNvPr id="3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39800" y="2403992"/>
            <a:ext cx="4114800" cy="7010400"/>
          </a:xfrm>
          <a:prstGeom prst="rect">
            <a:avLst/>
          </a:prstGeom>
        </p:spPr>
      </p:pic>
      <p:sp>
        <p:nvSpPr>
          <p:cNvPr id="3" name="Rectangle 2"/>
          <p:cNvSpPr/>
          <p:nvPr/>
        </p:nvSpPr>
        <p:spPr>
          <a:xfrm>
            <a:off x="913832" y="3169920"/>
            <a:ext cx="3201536" cy="2800767"/>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có cuộc sống tự do, tự tại</a:t>
            </a:r>
            <a:r>
              <a:rPr lang="en-US" sz="4400" kern="0" dirty="0">
                <a:solidFill>
                  <a:srgbClr val="000000"/>
                </a:solidFill>
                <a:latin typeface="+mj-lt"/>
                <a:ea typeface="Calibri"/>
                <a:cs typeface="Calibri"/>
                <a:sym typeface="Calibri"/>
              </a:rPr>
              <a:t>.</a:t>
            </a:r>
            <a:endParaRPr lang="vi-VN" sz="4400" kern="0" dirty="0">
              <a:solidFill>
                <a:srgbClr val="000000"/>
              </a:solidFill>
              <a:latin typeface="+mj-lt"/>
              <a:ea typeface="Calibri"/>
              <a:cs typeface="Calibri"/>
              <a:sym typeface="Calibri"/>
            </a:endParaRPr>
          </a:p>
        </p:txBody>
      </p:sp>
      <p:sp>
        <p:nvSpPr>
          <p:cNvPr id="31" name="Rectangle 30"/>
          <p:cNvSpPr/>
          <p:nvPr/>
        </p:nvSpPr>
        <p:spPr>
          <a:xfrm>
            <a:off x="5184140" y="3162300"/>
            <a:ext cx="3201536" cy="4154984"/>
          </a:xfrm>
          <a:prstGeom prst="rect">
            <a:avLst/>
          </a:prstGeom>
        </p:spPr>
        <p:txBody>
          <a:bodyPr wrap="square">
            <a:spAutoFit/>
          </a:bodyPr>
          <a:lstStyle/>
          <a:p>
            <a:pPr algn="ctr">
              <a:buClr>
                <a:srgbClr val="000000"/>
              </a:buClr>
              <a:buSzPts val="3600"/>
              <a:buFont typeface="Arial"/>
              <a:buNone/>
            </a:pPr>
            <a:r>
              <a:rPr lang="vi-VN" sz="4400" kern="0" dirty="0">
                <a:solidFill>
                  <a:srgbClr val="000000"/>
                </a:solidFill>
                <a:latin typeface="+mj-lt"/>
                <a:ea typeface="Calibri"/>
                <a:cs typeface="Calibri"/>
                <a:sym typeface="Calibri"/>
              </a:rPr>
              <a:t>Sung sướng vì thấy những con vật khác không bằng m</a:t>
            </a:r>
            <a:r>
              <a:rPr lang="en-US" sz="4400" kern="0" dirty="0">
                <a:solidFill>
                  <a:srgbClr val="000000"/>
                </a:solidFill>
                <a:latin typeface="+mj-lt"/>
                <a:ea typeface="Calibri"/>
                <a:cs typeface="Calibri"/>
                <a:sym typeface="Calibri"/>
              </a:rPr>
              <a:t>ì</a:t>
            </a:r>
            <a:r>
              <a:rPr lang="vi-VN" sz="4400" kern="0" dirty="0">
                <a:solidFill>
                  <a:srgbClr val="000000"/>
                </a:solidFill>
                <a:latin typeface="+mj-lt"/>
                <a:ea typeface="Calibri"/>
                <a:cs typeface="Calibri"/>
                <a:sym typeface="Calibri"/>
              </a:rPr>
              <a:t>nh</a:t>
            </a:r>
          </a:p>
        </p:txBody>
      </p:sp>
      <p:sp>
        <p:nvSpPr>
          <p:cNvPr id="32" name="Rectangle 31"/>
          <p:cNvSpPr/>
          <p:nvPr/>
        </p:nvSpPr>
        <p:spPr>
          <a:xfrm>
            <a:off x="9756558" y="3177540"/>
            <a:ext cx="3201536" cy="3477875"/>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vì tự hào với địa vị “chúa tể” của mình ở trong giếng</a:t>
            </a:r>
          </a:p>
        </p:txBody>
      </p:sp>
      <p:sp>
        <p:nvSpPr>
          <p:cNvPr id="33" name="Rectangle 32"/>
          <p:cNvSpPr/>
          <p:nvPr/>
        </p:nvSpPr>
        <p:spPr>
          <a:xfrm>
            <a:off x="14172064" y="3169920"/>
            <a:ext cx="3201536" cy="4832092"/>
          </a:xfrm>
          <a:prstGeom prst="rect">
            <a:avLst/>
          </a:prstGeom>
        </p:spPr>
        <p:txBody>
          <a:bodyPr wrap="square">
            <a:spAutoFit/>
          </a:bodyPr>
          <a:lstStyle/>
          <a:p>
            <a:pPr algn="ctr">
              <a:buClr>
                <a:srgbClr val="000000"/>
              </a:buClr>
              <a:buSzPts val="3200"/>
              <a:buFont typeface="Arial"/>
              <a:buNone/>
            </a:pPr>
            <a:r>
              <a:rPr lang="vi-VN" sz="4400" kern="0" dirty="0">
                <a:solidFill>
                  <a:srgbClr val="000000"/>
                </a:solidFill>
                <a:latin typeface="+mj-lt"/>
                <a:ea typeface="Calibri"/>
                <a:cs typeface="Calibri"/>
                <a:sym typeface="Calibri"/>
              </a:rPr>
              <a:t>Sung sướng đến nỗi khoe khoang với rùa về thế giới trong giếng của mình</a:t>
            </a:r>
          </a:p>
        </p:txBody>
      </p:sp>
      <p:pic>
        <p:nvPicPr>
          <p:cNvPr id="34" name="Picture 3"/>
          <p:cNvPicPr>
            <a:picLocks noChangeAspect="1"/>
          </p:cNvPicPr>
          <p:nvPr/>
        </p:nvPicPr>
        <p:blipFill>
          <a:blip r:embed="rId8"/>
          <a:srcRect/>
          <a:stretch>
            <a:fillRect/>
          </a:stretch>
        </p:blipFill>
        <p:spPr>
          <a:xfrm>
            <a:off x="457200" y="7635394"/>
            <a:ext cx="1769568" cy="1944580"/>
          </a:xfrm>
          <a:prstGeom prst="rect">
            <a:avLst/>
          </a:prstGeom>
        </p:spPr>
      </p:pic>
      <p:pic>
        <p:nvPicPr>
          <p:cNvPr id="35" name="Google Shape;195;p10" descr="Bài học từ truyện ngụ ngôn Ếch ngồi đáy giếng"/>
          <p:cNvPicPr preferRelativeResize="0"/>
          <p:nvPr/>
        </p:nvPicPr>
        <p:blipFill rotWithShape="1">
          <a:blip r:embed="rId9">
            <a:alphaModFix/>
          </a:blip>
          <a:srcRect/>
          <a:stretch/>
        </p:blipFill>
        <p:spPr>
          <a:xfrm>
            <a:off x="4022959" y="7935259"/>
            <a:ext cx="3463635" cy="1816996"/>
          </a:xfrm>
          <a:prstGeom prst="rect">
            <a:avLst/>
          </a:prstGeom>
          <a:noFill/>
          <a:ln>
            <a:noFill/>
          </a:ln>
        </p:spPr>
      </p:pic>
      <p:pic>
        <p:nvPicPr>
          <p:cNvPr id="36" name="Picture 3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8829040" y="7104364"/>
            <a:ext cx="3071885" cy="3071885"/>
          </a:xfrm>
          <a:prstGeom prst="rect">
            <a:avLst/>
          </a:prstGeom>
        </p:spPr>
      </p:pic>
      <p:pic>
        <p:nvPicPr>
          <p:cNvPr id="5" name="Picture 4"/>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5313" y1="28281" x2="28594" y2="38281"/>
                        <a14:foregroundMark x1="63594" y1="18281" x2="71719" y2="30000"/>
                        <a14:foregroundMark x1="60000" y1="19688" x2="61719" y2="30938"/>
                        <a14:foregroundMark x1="20000" y1="30938" x2="32969" y2="31250"/>
                        <a14:foregroundMark x1="20313" y1="32344" x2="24063" y2="35313"/>
                      </a14:backgroundRemoval>
                    </a14:imgEffect>
                  </a14:imgLayer>
                </a14:imgProps>
              </a:ext>
            </a:extLst>
          </a:blip>
          <a:stretch>
            <a:fillRect/>
          </a:stretch>
        </p:blipFill>
        <p:spPr>
          <a:xfrm>
            <a:off x="13243371" y="7543842"/>
            <a:ext cx="2435442" cy="2435442"/>
          </a:xfrm>
          <a:prstGeom prst="rect">
            <a:avLst/>
          </a:prstGeom>
        </p:spPr>
      </p:pic>
      <p:sp>
        <p:nvSpPr>
          <p:cNvPr id="37" name="Google Shape;235;p15"/>
          <p:cNvSpPr txBox="1">
            <a:spLocks/>
          </p:cNvSpPr>
          <p:nvPr/>
        </p:nvSpPr>
        <p:spPr>
          <a:xfrm>
            <a:off x="4022959" y="405394"/>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vi-VN" sz="4800" b="1" dirty="0">
                <a:solidFill>
                  <a:srgbClr val="FF0000"/>
                </a:solidFill>
                <a:ea typeface="Cambria"/>
                <a:cs typeface="Cambria"/>
                <a:sym typeface="Cambria"/>
              </a:rPr>
              <a:t>a) Ban đầu: ếch tự tin, sung sướng</a:t>
            </a:r>
          </a:p>
        </p:txBody>
      </p:sp>
    </p:spTree>
    <p:extLst>
      <p:ext uri="{BB962C8B-B14F-4D97-AF65-F5344CB8AC3E}">
        <p14:creationId xmlns:p14="http://schemas.microsoft.com/office/powerpoint/2010/main" val="6481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16" presetClass="entr" presetSubtype="21"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67200" y="342900"/>
            <a:ext cx="9614497" cy="1676400"/>
          </a:xfrm>
          <a:prstGeom prst="rect">
            <a:avLst/>
          </a:prstGeom>
        </p:spPr>
      </p:pic>
      <p:pic>
        <p:nvPicPr>
          <p:cNvPr id="10" name="Google Shape;195;p10" descr="Bài học từ truyện ngụ ngôn Ếch ngồi đáy giếng"/>
          <p:cNvPicPr preferRelativeResize="0"/>
          <p:nvPr/>
        </p:nvPicPr>
        <p:blipFill rotWithShape="1">
          <a:blip r:embed="rId6">
            <a:alphaModFix/>
          </a:blip>
          <a:srcRect/>
          <a:stretch/>
        </p:blipFill>
        <p:spPr>
          <a:xfrm>
            <a:off x="12906093" y="342900"/>
            <a:ext cx="3463635" cy="1816996"/>
          </a:xfrm>
          <a:prstGeom prst="rect">
            <a:avLst/>
          </a:prstGeom>
          <a:noFill/>
          <a:ln>
            <a:noFill/>
          </a:ln>
        </p:spPr>
      </p:pic>
      <p:sp>
        <p:nvSpPr>
          <p:cNvPr id="2" name="Rectangle 1"/>
          <p:cNvSpPr/>
          <p:nvPr/>
        </p:nvSpPr>
        <p:spPr>
          <a:xfrm>
            <a:off x="381000" y="2159896"/>
            <a:ext cx="17526000" cy="77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7"/>
          <a:stretch>
            <a:fillRect/>
          </a:stretch>
        </p:blipFill>
        <p:spPr>
          <a:xfrm>
            <a:off x="3969048" y="-12700"/>
            <a:ext cx="10210800" cy="2961539"/>
          </a:xfrm>
          <a:prstGeom prst="rect">
            <a:avLst/>
          </a:prstGeom>
        </p:spPr>
      </p:pic>
      <p:sp>
        <p:nvSpPr>
          <p:cNvPr id="8" name="Google Shape;235;p15"/>
          <p:cNvSpPr txBox="1">
            <a:spLocks/>
          </p:cNvSpPr>
          <p:nvPr/>
        </p:nvSpPr>
        <p:spPr>
          <a:xfrm>
            <a:off x="616648" y="2374900"/>
            <a:ext cx="15773400" cy="877103"/>
          </a:xfrm>
          <a:prstGeom prst="rect">
            <a:avLst/>
          </a:prstGeom>
          <a:noFill/>
          <a:ln>
            <a:noFill/>
          </a:ln>
        </p:spPr>
        <p:txBody>
          <a:bodyPr spcFirstLastPara="1" wrap="square" lIns="137138" tIns="68550" rIns="137138" bIns="6855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FFFF00"/>
              </a:buClr>
              <a:buSzPts val="3200"/>
            </a:pP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b)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thay</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đổi</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của</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ếch</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sau</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khi</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nghe</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rùa</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biển</a:t>
            </a:r>
            <a:r>
              <a:rPr lang="en-US" sz="4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4800" b="1" dirty="0" err="1">
                <a:solidFill>
                  <a:srgbClr val="FF0000"/>
                </a:solidFill>
                <a:latin typeface="Times New Roman" panose="02020603050405020304" pitchFamily="18" charset="0"/>
                <a:ea typeface="Cambria"/>
                <a:cs typeface="Times New Roman" panose="02020603050405020304" pitchFamily="18" charset="0"/>
                <a:sym typeface="Cambria"/>
              </a:rPr>
              <a:t>kể</a:t>
            </a:r>
            <a:endParaRPr lang="vi-VN" sz="4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pic>
        <p:nvPicPr>
          <p:cNvPr id="15" name="Google Shape;499;p19"/>
          <p:cNvPicPr preferRelativeResize="0"/>
          <p:nvPr/>
        </p:nvPicPr>
        <p:blipFill rotWithShape="1">
          <a:blip r:embed="rId8">
            <a:alphaModFix/>
          </a:blip>
          <a:srcRect/>
          <a:stretch/>
        </p:blipFill>
        <p:spPr>
          <a:xfrm>
            <a:off x="983356" y="2862319"/>
            <a:ext cx="5156200" cy="2719873"/>
          </a:xfrm>
          <a:prstGeom prst="rect">
            <a:avLst/>
          </a:prstGeom>
          <a:noFill/>
          <a:ln>
            <a:noFill/>
          </a:ln>
        </p:spPr>
      </p:pic>
      <p:pic>
        <p:nvPicPr>
          <p:cNvPr id="17" name="Google Shape;499;p19"/>
          <p:cNvPicPr preferRelativeResize="0"/>
          <p:nvPr/>
        </p:nvPicPr>
        <p:blipFill rotWithShape="1">
          <a:blip r:embed="rId8">
            <a:alphaModFix/>
          </a:blip>
          <a:srcRect/>
          <a:stretch/>
        </p:blipFill>
        <p:spPr>
          <a:xfrm>
            <a:off x="6312300" y="2880827"/>
            <a:ext cx="5156200" cy="2719873"/>
          </a:xfrm>
          <a:prstGeom prst="rect">
            <a:avLst/>
          </a:prstGeom>
          <a:noFill/>
          <a:ln>
            <a:noFill/>
          </a:ln>
        </p:spPr>
      </p:pic>
      <p:pic>
        <p:nvPicPr>
          <p:cNvPr id="18" name="Google Shape;499;p19"/>
          <p:cNvPicPr preferRelativeResize="0"/>
          <p:nvPr/>
        </p:nvPicPr>
        <p:blipFill rotWithShape="1">
          <a:blip r:embed="rId8">
            <a:alphaModFix/>
          </a:blip>
          <a:srcRect/>
          <a:stretch/>
        </p:blipFill>
        <p:spPr>
          <a:xfrm>
            <a:off x="11600556" y="2800385"/>
            <a:ext cx="5696844" cy="2719873"/>
          </a:xfrm>
          <a:prstGeom prst="rect">
            <a:avLst/>
          </a:prstGeom>
          <a:noFill/>
          <a:ln>
            <a:noFill/>
          </a:ln>
        </p:spPr>
      </p:pic>
      <p:sp>
        <p:nvSpPr>
          <p:cNvPr id="19" name="Google Shape;407;p19"/>
          <p:cNvSpPr txBox="1"/>
          <p:nvPr/>
        </p:nvSpPr>
        <p:spPr>
          <a:xfrm>
            <a:off x="11708450" y="3057879"/>
            <a:ext cx="5588950"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Hoảng</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hốt</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bối</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rối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0" name="Google Shape;403;p19"/>
          <p:cNvSpPr txBox="1"/>
          <p:nvPr/>
        </p:nvSpPr>
        <p:spPr>
          <a:xfrm>
            <a:off x="1365352" y="3138303"/>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Ngạc</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nhiên</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1" name="Google Shape;405;p19"/>
          <p:cNvSpPr txBox="1"/>
          <p:nvPr/>
        </p:nvSpPr>
        <p:spPr>
          <a:xfrm>
            <a:off x="6506264" y="3123986"/>
            <a:ext cx="4374027" cy="2196537"/>
          </a:xfrm>
          <a:prstGeom prst="rect">
            <a:avLst/>
          </a:prstGeom>
          <a:noFill/>
          <a:ln>
            <a:noFill/>
          </a:ln>
        </p:spPr>
        <p:txBody>
          <a:bodyPr spcFirstLastPara="1" wrap="square" lIns="222000" tIns="73988" rIns="73988" bIns="73988" anchor="ctr" anchorCtr="0">
            <a:noAutofit/>
          </a:bodyPr>
          <a:lstStyle/>
          <a:p>
            <a:pPr algn="ctr">
              <a:lnSpc>
                <a:spcPct val="90000"/>
              </a:lnSpc>
              <a:buClr>
                <a:srgbClr val="000000"/>
              </a:buClr>
              <a:buSzPts val="3700"/>
              <a:buFont typeface="Arial"/>
              <a:buNone/>
            </a:pP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Thu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mình</a:t>
            </a:r>
            <a:r>
              <a:rPr lang="en-US" sz="5550" kern="0" dirty="0">
                <a:solidFill>
                  <a:schemeClr val="bg1"/>
                </a:solidFill>
                <a:latin typeface="Times New Roman" panose="02020603050405020304" pitchFamily="18" charset="0"/>
                <a:ea typeface="Calibri"/>
                <a:cs typeface="Times New Roman" panose="02020603050405020304" pitchFamily="18" charset="0"/>
                <a:sym typeface="Calibri"/>
              </a:rPr>
              <a:t> </a:t>
            </a:r>
            <a:r>
              <a:rPr lang="en-US" sz="5550" kern="0" dirty="0" err="1">
                <a:solidFill>
                  <a:schemeClr val="bg1"/>
                </a:solidFill>
                <a:latin typeface="Times New Roman" panose="02020603050405020304" pitchFamily="18" charset="0"/>
                <a:ea typeface="Calibri"/>
                <a:cs typeface="Times New Roman" panose="02020603050405020304" pitchFamily="18" charset="0"/>
                <a:sym typeface="Calibri"/>
              </a:rPr>
              <a:t>lại</a:t>
            </a:r>
            <a:endParaRPr sz="5550" kern="0"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3" name="Rectangle 2"/>
          <p:cNvSpPr/>
          <p:nvPr/>
        </p:nvSpPr>
        <p:spPr>
          <a:xfrm>
            <a:off x="983356" y="5121435"/>
            <a:ext cx="4648200" cy="3477875"/>
          </a:xfrm>
          <a:prstGeom prst="rect">
            <a:avLst/>
          </a:prstGeom>
        </p:spPr>
        <p:txBody>
          <a:bodyPr wrap="square">
            <a:spAutoFit/>
          </a:bodyPr>
          <a:lstStyle/>
          <a:p>
            <a:pPr algn="ctr">
              <a:buClr>
                <a:srgbClr val="000000"/>
              </a:buClr>
              <a:buSzPts val="2800"/>
              <a:buFont typeface="Arial"/>
              <a:buNone/>
            </a:pP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Vì</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sự</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vĩ</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đại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biển</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nằm</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ngoài</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hiểu</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biết</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của</a:t>
            </a:r>
            <a:r>
              <a:rPr lang="en-US" sz="4400"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kern="0" dirty="0" err="1">
                <a:solidFill>
                  <a:srgbClr val="000000"/>
                </a:solidFill>
                <a:latin typeface="Times New Roman" panose="02020603050405020304" pitchFamily="18" charset="0"/>
                <a:ea typeface="Calibri"/>
                <a:cs typeface="Times New Roman" panose="02020603050405020304" pitchFamily="18" charset="0"/>
                <a:sym typeface="Calibri"/>
              </a:rPr>
              <a:t>ếch</a:t>
            </a:r>
            <a:endParaRPr lang="en-US" sz="4400" kern="0" dirty="0">
              <a:solidFill>
                <a:srgbClr val="000000"/>
              </a:solidFill>
              <a:latin typeface="Times New Roman" panose="02020603050405020304" pitchFamily="18" charset="0"/>
              <a:ea typeface="Calibri"/>
              <a:cs typeface="Times New Roman" panose="02020603050405020304" pitchFamily="18" charset="0"/>
              <a:sym typeface="Calibri"/>
            </a:endParaRPr>
          </a:p>
          <a:p>
            <a:pPr algn="ctr">
              <a:buClr>
                <a:srgbClr val="000000"/>
              </a:buClr>
              <a:buSzPts val="2800"/>
              <a:buFont typeface="Arial"/>
              <a:buNone/>
            </a:pPr>
            <a:r>
              <a:rPr lang="en-US" sz="4400" kern="0" dirty="0">
                <a:solidFill>
                  <a:srgbClr val="000000"/>
                </a:solidFill>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Ếch</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hoàn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toàn</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bất</a:t>
            </a:r>
            <a:r>
              <a:rPr lang="en-US" sz="4400" b="1" kern="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4400" b="1" kern="0" dirty="0" err="1">
                <a:solidFill>
                  <a:srgbClr val="000000"/>
                </a:solidFill>
                <a:latin typeface="Times New Roman" panose="02020603050405020304" pitchFamily="18" charset="0"/>
                <a:ea typeface="Calibri"/>
                <a:cs typeface="Times New Roman" panose="02020603050405020304" pitchFamily="18" charset="0"/>
                <a:sym typeface="Calibri"/>
              </a:rPr>
              <a:t>ngờ</a:t>
            </a:r>
            <a:endParaRPr lang="en-US" sz="4400" b="1"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 name="Rectangle 3"/>
          <p:cNvSpPr/>
          <p:nvPr/>
        </p:nvSpPr>
        <p:spPr>
          <a:xfrm>
            <a:off x="6723466" y="5068999"/>
            <a:ext cx="4350644" cy="3477875"/>
          </a:xfrm>
          <a:prstGeom prst="rect">
            <a:avLst/>
          </a:prstGeom>
        </p:spPr>
        <p:txBody>
          <a:bodyPr wrap="square">
            <a:spAutoFit/>
          </a:bodyPr>
          <a:lstStyle/>
          <a:p>
            <a:pPr algn="ctr">
              <a:buClr>
                <a:srgbClr val="000000"/>
              </a:buClr>
              <a:buSzPts val="2800"/>
              <a:buFont typeface="Arial"/>
              <a:buNone/>
            </a:pP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Niềm vui và niềm tự hào của ếch bị thay thế </a:t>
            </a:r>
            <a:r>
              <a:rPr lang="vi-VN" sz="4400" b="1" kern="0" dirty="0">
                <a:solidFill>
                  <a:srgbClr val="000000"/>
                </a:solidFill>
                <a:latin typeface="Times New Roman" panose="02020603050405020304" pitchFamily="18" charset="0"/>
                <a:ea typeface="Calibri"/>
                <a:cs typeface="Times New Roman" panose="02020603050405020304" pitchFamily="18" charset="0"/>
                <a:sym typeface="Calibri"/>
              </a:rPr>
              <a:t>bởi cảm giác nhỏ bé</a:t>
            </a:r>
            <a:r>
              <a:rPr lang="vi-VN" sz="4400" kern="0" dirty="0">
                <a:solidFill>
                  <a:srgbClr val="000000"/>
                </a:solidFill>
                <a:latin typeface="Times New Roman" panose="02020603050405020304" pitchFamily="18" charset="0"/>
                <a:ea typeface="Calibri"/>
                <a:cs typeface="Times New Roman" panose="02020603050405020304" pitchFamily="18" charset="0"/>
                <a:sym typeface="Calibri"/>
              </a:rPr>
              <a:t> trước sự vĩ đại của biển.</a:t>
            </a:r>
          </a:p>
        </p:txBody>
      </p:sp>
      <p:sp>
        <p:nvSpPr>
          <p:cNvPr id="9" name="Rectangle 8"/>
          <p:cNvSpPr/>
          <p:nvPr/>
        </p:nvSpPr>
        <p:spPr>
          <a:xfrm>
            <a:off x="11600556" y="4921208"/>
            <a:ext cx="5865526" cy="4832092"/>
          </a:xfrm>
          <a:prstGeom prst="rect">
            <a:avLst/>
          </a:prstGeom>
        </p:spPr>
        <p:txBody>
          <a:bodyPr wrap="square">
            <a:spAutoFit/>
          </a:bodyPr>
          <a:lstStyle/>
          <a:p>
            <a:pPr algn="ctr">
              <a:buClr>
                <a:srgbClr val="000000"/>
              </a:buClr>
              <a:buSzPts val="2400"/>
              <a:buFont typeface="Arial"/>
              <a:buNone/>
            </a:pPr>
            <a:r>
              <a:rPr lang="vi-VN" sz="4400" kern="0" dirty="0">
                <a:solidFill>
                  <a:srgbClr val="000000"/>
                </a:solidFill>
                <a:latin typeface="+mj-lt"/>
                <a:ea typeface="Calibri"/>
                <a:cs typeface="Calibri"/>
                <a:sym typeface="Calibri"/>
              </a:rPr>
              <a:t>Cảm giác của ếch khi </a:t>
            </a:r>
            <a:r>
              <a:rPr lang="vi-VN" sz="4400" b="1" kern="0" dirty="0">
                <a:solidFill>
                  <a:srgbClr val="000000"/>
                </a:solidFill>
                <a:latin typeface="+mj-lt"/>
                <a:ea typeface="Calibri"/>
                <a:cs typeface="Calibri"/>
                <a:sym typeface="Calibri"/>
              </a:rPr>
              <a:t>mất niềm tin</a:t>
            </a:r>
            <a:r>
              <a:rPr lang="vi-VN" sz="4400" kern="0" dirty="0">
                <a:solidFill>
                  <a:srgbClr val="000000"/>
                </a:solidFill>
                <a:latin typeface="+mj-lt"/>
                <a:ea typeface="Calibri"/>
                <a:cs typeface="Calibri"/>
                <a:sym typeface="Calibri"/>
              </a:rPr>
              <a:t> (bối rối) vào những điều ếch đã tin và tự hào trước đây, </a:t>
            </a:r>
            <a:r>
              <a:rPr lang="vi-VN" sz="4400" b="1" kern="0" dirty="0">
                <a:solidFill>
                  <a:srgbClr val="000000"/>
                </a:solidFill>
                <a:latin typeface="+mj-lt"/>
                <a:ea typeface="Calibri"/>
                <a:cs typeface="Calibri"/>
                <a:sym typeface="Calibri"/>
              </a:rPr>
              <a:t>choáng ngợp </a:t>
            </a:r>
            <a:r>
              <a:rPr lang="vi-VN" sz="4400" kern="0" dirty="0">
                <a:solidFill>
                  <a:srgbClr val="000000"/>
                </a:solidFill>
                <a:latin typeface="+mj-lt"/>
                <a:ea typeface="Calibri"/>
                <a:cs typeface="Calibri"/>
                <a:sym typeface="Calibri"/>
              </a:rPr>
              <a:t>(hoảng hốt) trước những điều mới mẻ, lớn lao, vĩ đại</a:t>
            </a:r>
          </a:p>
        </p:txBody>
      </p:sp>
    </p:spTree>
    <p:extLst>
      <p:ext uri="{BB962C8B-B14F-4D97-AF65-F5344CB8AC3E}">
        <p14:creationId xmlns:p14="http://schemas.microsoft.com/office/powerpoint/2010/main" val="8726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3"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1000" y="117914"/>
            <a:ext cx="9614497" cy="1676400"/>
          </a:xfrm>
          <a:prstGeom prst="rect">
            <a:avLst/>
          </a:prstGeom>
        </p:spPr>
      </p:pic>
      <p:pic>
        <p:nvPicPr>
          <p:cNvPr id="16" name="Picture 15"/>
          <p:cNvPicPr>
            <a:picLocks noChangeAspect="1"/>
          </p:cNvPicPr>
          <p:nvPr/>
        </p:nvPicPr>
        <p:blipFill>
          <a:blip r:embed="rId6"/>
          <a:stretch>
            <a:fillRect/>
          </a:stretch>
        </p:blipFill>
        <p:spPr>
          <a:xfrm>
            <a:off x="0" y="-266700"/>
            <a:ext cx="9398571" cy="3175016"/>
          </a:xfrm>
          <a:prstGeom prst="rect">
            <a:avLst/>
          </a:prstGeom>
        </p:spPr>
      </p:pic>
      <p:sp>
        <p:nvSpPr>
          <p:cNvPr id="6" name="Cloud Callout 5"/>
          <p:cNvSpPr/>
          <p:nvPr/>
        </p:nvSpPr>
        <p:spPr>
          <a:xfrm>
            <a:off x="381000" y="2178928"/>
            <a:ext cx="5955703" cy="4564772"/>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ts val="2800"/>
              <a:buFont typeface="Arial"/>
              <a:buNone/>
            </a:pPr>
            <a:endParaRPr lang="en-US" sz="4800" kern="0" dirty="0">
              <a:solidFill>
                <a:schemeClr val="bg1"/>
              </a:solidFill>
              <a:latin typeface="Times New Roman" panose="02020603050405020304" pitchFamily="18" charset="0"/>
              <a:ea typeface="Cambria"/>
              <a:cs typeface="Times New Roman" panose="02020603050405020304" pitchFamily="18" charset="0"/>
              <a:sym typeface="Cambria"/>
            </a:endParaRPr>
          </a:p>
        </p:txBody>
      </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521297" y="6972300"/>
            <a:ext cx="3071885" cy="3071885"/>
          </a:xfrm>
          <a:prstGeom prst="rect">
            <a:avLst/>
          </a:prstGeom>
        </p:spPr>
      </p:pic>
      <p:sp>
        <p:nvSpPr>
          <p:cNvPr id="11" name="Rectangle 10"/>
          <p:cNvSpPr/>
          <p:nvPr/>
        </p:nvSpPr>
        <p:spPr>
          <a:xfrm>
            <a:off x="1144021" y="2908316"/>
            <a:ext cx="4492571" cy="2800767"/>
          </a:xfrm>
          <a:prstGeom prst="rect">
            <a:avLst/>
          </a:prstGeom>
        </p:spPr>
        <p:txBody>
          <a:bodyPr wrap="square">
            <a:spAutoFit/>
          </a:bodyPr>
          <a:lstStyle/>
          <a:p>
            <a:pPr algn="ctr">
              <a:buClr>
                <a:srgbClr val="000000"/>
              </a:buClr>
              <a:buSzPts val="2800"/>
              <a:buFont typeface="Arial"/>
              <a:buNone/>
            </a:pP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Qua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câu</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chuyện</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của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con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ếch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em</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rút</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ra</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cho</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mình</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những</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bài</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học</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4400" kern="0" dirty="0" err="1">
                <a:solidFill>
                  <a:schemeClr val="bg1"/>
                </a:solidFill>
                <a:latin typeface="Times New Roman" panose="02020603050405020304" pitchFamily="18" charset="0"/>
                <a:ea typeface="Cambria"/>
                <a:cs typeface="Times New Roman" panose="02020603050405020304" pitchFamily="18" charset="0"/>
                <a:sym typeface="Cambria"/>
              </a:rPr>
              <a:t>gì</a:t>
            </a:r>
            <a:r>
              <a:rPr lang="en-US" sz="4400" kern="0" dirty="0">
                <a:solidFill>
                  <a:schemeClr val="bg1"/>
                </a:solidFill>
                <a:latin typeface="Times New Roman" panose="02020603050405020304" pitchFamily="18" charset="0"/>
                <a:ea typeface="Cambria"/>
                <a:cs typeface="Times New Roman" panose="02020603050405020304" pitchFamily="18" charset="0"/>
                <a:sym typeface="Cambria"/>
              </a:rPr>
              <a:t>?</a:t>
            </a:r>
          </a:p>
        </p:txBody>
      </p:sp>
      <p:sp>
        <p:nvSpPr>
          <p:cNvPr id="12" name="Rectangle 11"/>
          <p:cNvSpPr/>
          <p:nvPr/>
        </p:nvSpPr>
        <p:spPr>
          <a:xfrm>
            <a:off x="6464899" y="1946690"/>
            <a:ext cx="10972800" cy="2308324"/>
          </a:xfrm>
          <a:prstGeom prst="rect">
            <a:avLst/>
          </a:prstGeom>
        </p:spPr>
        <p:txBody>
          <a:bodyPr wrap="square">
            <a:spAutoFit/>
          </a:bodyPr>
          <a:lstStyle/>
          <a:p>
            <a:pPr marL="514350" indent="-514350" algn="just">
              <a:buClr>
                <a:srgbClr val="000000"/>
              </a:buClr>
              <a:buSzPts val="2400"/>
              <a:buFont typeface="Noto Sans Symbols"/>
              <a:buChar char="✔"/>
            </a:pPr>
            <a:r>
              <a:rPr lang="vi-VN" sz="4800" kern="0" dirty="0">
                <a:highlight>
                  <a:srgbClr val="00FF00"/>
                </a:highlight>
                <a:latin typeface="+mj-lt"/>
                <a:ea typeface="Cambria"/>
                <a:cs typeface="Cambria"/>
                <a:sym typeface="Cambria"/>
              </a:rPr>
              <a:t>Câu chuyện ngầm </a:t>
            </a:r>
            <a:r>
              <a:rPr lang="vi-VN" sz="4800" b="1" kern="0" dirty="0">
                <a:highlight>
                  <a:srgbClr val="00FF00"/>
                </a:highlight>
                <a:latin typeface="+mj-lt"/>
                <a:ea typeface="Cambria"/>
                <a:cs typeface="Cambria"/>
                <a:sym typeface="Cambria"/>
              </a:rPr>
              <a:t>phê phán </a:t>
            </a:r>
            <a:r>
              <a:rPr lang="vi-VN" sz="4800" kern="0" dirty="0">
                <a:highlight>
                  <a:srgbClr val="00FF00"/>
                </a:highlight>
                <a:latin typeface="+mj-lt"/>
                <a:ea typeface="Cambria"/>
                <a:cs typeface="Cambria"/>
                <a:sym typeface="Cambria"/>
              </a:rPr>
              <a:t>những người có vốn hiểu biết hạn hẹp nhưng lại thường ra vẻ ta đây tài giỏi, tự cao</a:t>
            </a:r>
            <a:r>
              <a:rPr lang="en-US" sz="4000" kern="0" dirty="0">
                <a:highlight>
                  <a:srgbClr val="00FF00"/>
                </a:highlight>
                <a:latin typeface="+mj-lt"/>
                <a:ea typeface="Cambria"/>
                <a:cs typeface="Cambria"/>
                <a:sym typeface="Cambria"/>
              </a:rPr>
              <a:t>.</a:t>
            </a:r>
          </a:p>
        </p:txBody>
      </p:sp>
      <p:sp>
        <p:nvSpPr>
          <p:cNvPr id="28" name="Rectangle 27"/>
          <p:cNvSpPr/>
          <p:nvPr/>
        </p:nvSpPr>
        <p:spPr>
          <a:xfrm>
            <a:off x="6399613" y="5030532"/>
            <a:ext cx="10972800" cy="2308324"/>
          </a:xfrm>
          <a:prstGeom prst="rect">
            <a:avLst/>
          </a:prstGeom>
        </p:spPr>
        <p:txBody>
          <a:bodyPr wrap="square">
            <a:spAutoFit/>
          </a:bodyPr>
          <a:lstStyle/>
          <a:p>
            <a:pPr marL="514350" indent="-514350" algn="just">
              <a:buClr>
                <a:srgbClr val="000000"/>
              </a:buClr>
              <a:buSzPts val="2400"/>
              <a:buFont typeface="Noto Sans Symbols"/>
              <a:buChar char="✔"/>
            </a:pP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Khuyên</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người</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nên</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khiêm</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tốn</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luôn</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lắng</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nghe</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học</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hỏi</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tìm</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hiểu</a:t>
            </a:r>
            <a:r>
              <a:rPr lang="en-US" sz="4800" b="1"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những</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điều</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thú</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vị</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xung</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quanh</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cuộc</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sống</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của</a:t>
            </a:r>
            <a:r>
              <a:rPr lang="en-US" sz="4800" kern="0" dirty="0">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00FFFF"/>
                </a:highlight>
                <a:latin typeface="Times New Roman" panose="02020603050405020304" pitchFamily="18" charset="0"/>
                <a:ea typeface="Cambria"/>
                <a:cs typeface="Times New Roman" panose="02020603050405020304" pitchFamily="18" charset="0"/>
                <a:sym typeface="Cambria"/>
              </a:rPr>
              <a:t>mình</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a:t>
            </a:r>
          </a:p>
        </p:txBody>
      </p:sp>
      <p:sp>
        <p:nvSpPr>
          <p:cNvPr id="29" name="Rectangle 28"/>
          <p:cNvSpPr/>
          <p:nvPr/>
        </p:nvSpPr>
        <p:spPr>
          <a:xfrm>
            <a:off x="6464899" y="8158177"/>
            <a:ext cx="10972800" cy="1569660"/>
          </a:xfrm>
          <a:prstGeom prst="rect">
            <a:avLst/>
          </a:prstGeom>
        </p:spPr>
        <p:txBody>
          <a:bodyPr wrap="square">
            <a:spAutoFit/>
          </a:bodyPr>
          <a:lstStyle/>
          <a:p>
            <a:pPr marL="514350" indent="-514350" algn="just">
              <a:buClr>
                <a:srgbClr val="000000"/>
              </a:buClr>
              <a:buSzPts val="2400"/>
              <a:buFont typeface="Noto Sans Symbols"/>
              <a:buChar char="✔"/>
            </a:pP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Khuyên</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con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người</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nên</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thích</a:t>
            </a:r>
            <a:r>
              <a:rPr lang="en-US" sz="4800" b="1"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b="1"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nghi</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với</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mọi</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hoàn</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cảnh</a:t>
            </a:r>
            <a:r>
              <a:rPr lang="en-US" sz="4800" kern="0" dirty="0">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 </a:t>
            </a:r>
            <a:r>
              <a:rPr lang="en-US" sz="4800" kern="0" dirty="0" err="1">
                <a:solidFill>
                  <a:srgbClr val="000000"/>
                </a:solidFill>
                <a:highlight>
                  <a:srgbClr val="FFFF00"/>
                </a:highlight>
                <a:latin typeface="Times New Roman" panose="02020603050405020304" pitchFamily="18" charset="0"/>
                <a:ea typeface="Cambria"/>
                <a:cs typeface="Times New Roman" panose="02020603050405020304" pitchFamily="18" charset="0"/>
                <a:sym typeface="Cambria"/>
              </a:rPr>
              <a:t>sống</a:t>
            </a:r>
            <a:r>
              <a:rPr lang="en-US" sz="4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lang="vi-VN" sz="4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82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801897" y="9040252"/>
            <a:ext cx="914805" cy="574040"/>
          </a:xfrm>
          <a:prstGeom prst="rect">
            <a:avLst/>
          </a:prstGeom>
        </p:spPr>
      </p:pic>
      <p:grpSp>
        <p:nvGrpSpPr>
          <p:cNvPr id="24" name="Group 23"/>
          <p:cNvGrpSpPr/>
          <p:nvPr/>
        </p:nvGrpSpPr>
        <p:grpSpPr>
          <a:xfrm>
            <a:off x="-1000800" y="1028700"/>
            <a:ext cx="20289600" cy="17943246"/>
            <a:chOff x="-1000800" y="1028700"/>
            <a:chExt cx="20289600" cy="17943246"/>
          </a:xfrm>
        </p:grpSpPr>
        <p:pic>
          <p:nvPicPr>
            <p:cNvPr id="25"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07821" y="3403912"/>
              <a:ext cx="14872356" cy="5539953"/>
            </a:xfrm>
            <a:prstGeom prst="rect">
              <a:avLst/>
            </a:prstGeom>
          </p:spPr>
        </p:pic>
        <p:pic>
          <p:nvPicPr>
            <p:cNvPr id="26"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082">
              <a:off x="4274379" y="7387965"/>
              <a:ext cx="9739242" cy="1460886"/>
            </a:xfrm>
            <a:prstGeom prst="rect">
              <a:avLst/>
            </a:prstGeom>
          </p:spPr>
        </p:pic>
        <p:pic>
          <p:nvPicPr>
            <p:cNvPr id="27"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051893" y="1370206"/>
              <a:ext cx="3888358" cy="3040210"/>
            </a:xfrm>
            <a:prstGeom prst="rect">
              <a:avLst/>
            </a:prstGeom>
          </p:spPr>
        </p:pic>
        <p:pic>
          <p:nvPicPr>
            <p:cNvPr id="28" name="Picture 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051893" y="3577304"/>
              <a:ext cx="1070648" cy="960907"/>
            </a:xfrm>
            <a:prstGeom prst="rect">
              <a:avLst/>
            </a:prstGeom>
          </p:spPr>
        </p:pic>
        <p:pic>
          <p:nvPicPr>
            <p:cNvPr id="29"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581756" y="1876324"/>
              <a:ext cx="1953216" cy="1765219"/>
            </a:xfrm>
            <a:prstGeom prst="rect">
              <a:avLst/>
            </a:prstGeom>
          </p:spPr>
        </p:pic>
        <p:pic>
          <p:nvPicPr>
            <p:cNvPr id="30" name="Picture 7"/>
            <p:cNvPicPr>
              <a:picLocks noChangeAspect="1"/>
            </p:cNvPicPr>
            <p:nvPr/>
          </p:nvPicPr>
          <p:blipFill>
            <a:blip r:embed="rId17"/>
            <a:srcRect/>
            <a:stretch>
              <a:fillRect/>
            </a:stretch>
          </p:blipFill>
          <p:spPr>
            <a:xfrm>
              <a:off x="9239250" y="3133679"/>
              <a:ext cx="3211917" cy="1276737"/>
            </a:xfrm>
            <a:prstGeom prst="rect">
              <a:avLst/>
            </a:prstGeom>
          </p:spPr>
        </p:pic>
        <p:pic>
          <p:nvPicPr>
            <p:cNvPr id="31"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12926277" y="2758933"/>
              <a:ext cx="1819170" cy="1505364"/>
            </a:xfrm>
            <a:prstGeom prst="rect">
              <a:avLst/>
            </a:prstGeom>
          </p:spPr>
        </p:pic>
        <p:pic>
          <p:nvPicPr>
            <p:cNvPr id="3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flipH="1">
              <a:off x="3560146" y="2954550"/>
              <a:ext cx="1384368" cy="1373986"/>
            </a:xfrm>
            <a:prstGeom prst="rect">
              <a:avLst/>
            </a:prstGeom>
          </p:spPr>
        </p:pic>
        <p:pic>
          <p:nvPicPr>
            <p:cNvPr id="3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3593" y="1028700"/>
              <a:ext cx="1548457" cy="971657"/>
            </a:xfrm>
            <a:prstGeom prst="rect">
              <a:avLst/>
            </a:prstGeom>
          </p:spPr>
        </p:pic>
        <p:pic>
          <p:nvPicPr>
            <p:cNvPr id="34" name="Picture 11"/>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482662" y="1657383"/>
              <a:ext cx="1097516" cy="685947"/>
            </a:xfrm>
            <a:prstGeom prst="rect">
              <a:avLst/>
            </a:prstGeom>
          </p:spPr>
        </p:pic>
        <p:pic>
          <p:nvPicPr>
            <p:cNvPr id="3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flipV="1">
              <a:off x="-1000800" y="9258300"/>
              <a:ext cx="20289600" cy="9713646"/>
            </a:xfrm>
            <a:prstGeom prst="rect">
              <a:avLst/>
            </a:prstGeom>
          </p:spPr>
        </p:pic>
      </p:grpSp>
      <p:pic>
        <p:nvPicPr>
          <p:cNvPr id="18" name="Picture 17"/>
          <p:cNvPicPr>
            <a:picLocks noChangeAspect="1"/>
          </p:cNvPicPr>
          <p:nvPr/>
        </p:nvPicPr>
        <p:blipFill>
          <a:blip r:embed="rId26"/>
          <a:stretch>
            <a:fillRect/>
          </a:stretch>
        </p:blipFill>
        <p:spPr>
          <a:xfrm>
            <a:off x="3549513" y="3794988"/>
            <a:ext cx="11028620" cy="5322269"/>
          </a:xfrm>
          <a:prstGeom prst="rect">
            <a:avLst/>
          </a:prstGeom>
        </p:spPr>
      </p:pic>
    </p:spTree>
    <p:extLst>
      <p:ext uri="{BB962C8B-B14F-4D97-AF65-F5344CB8AC3E}">
        <p14:creationId xmlns:p14="http://schemas.microsoft.com/office/powerpoint/2010/main" val="9091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2575" y="1392650"/>
            <a:ext cx="7633714" cy="6979009"/>
          </a:xfrm>
          <a:prstGeom prst="rect">
            <a:avLst/>
          </a:prstGeom>
        </p:spPr>
      </p:pic>
      <p:sp>
        <p:nvSpPr>
          <p:cNvPr id="4" name="TextBox 4"/>
          <p:cNvSpPr txBox="1"/>
          <p:nvPr/>
        </p:nvSpPr>
        <p:spPr>
          <a:xfrm>
            <a:off x="1623503" y="2723901"/>
            <a:ext cx="4082164" cy="355867"/>
          </a:xfrm>
          <a:prstGeom prst="rect">
            <a:avLst/>
          </a:prstGeom>
        </p:spPr>
        <p:txBody>
          <a:bodyPr lIns="0" tIns="0" rIns="0" bIns="0" rtlCol="0" anchor="t">
            <a:spAutoFit/>
          </a:bodyPr>
          <a:lstStyle/>
          <a:p>
            <a:pPr algn="ctr">
              <a:lnSpc>
                <a:spcPts val="2156"/>
              </a:lnSpc>
            </a:pPr>
            <a:r>
              <a:rPr lang="en-US" sz="4800" dirty="0">
                <a:latin typeface="Times New Roman" panose="02020603050405020304" pitchFamily="18" charset="0"/>
                <a:cs typeface="Times New Roman" panose="02020603050405020304" pitchFamily="18" charset="0"/>
              </a:rPr>
              <a:t>1. </a:t>
            </a:r>
            <a:r>
              <a:rPr lang="en-US" sz="4800" dirty="0" err="1">
                <a:latin typeface="Times New Roman" panose="02020603050405020304" pitchFamily="18" charset="0"/>
                <a:cs typeface="Times New Roman" panose="02020603050405020304" pitchFamily="18" charset="0"/>
              </a:rPr>
              <a:t>Nghệ</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thuật</a:t>
            </a:r>
            <a:r>
              <a:rPr lang="en-US" sz="4800" dirty="0">
                <a:latin typeface="Times New Roman" panose="02020603050405020304" pitchFamily="18" charset="0"/>
                <a:cs typeface="Times New Roman" panose="02020603050405020304" pitchFamily="18" charset="0"/>
              </a:rPr>
              <a:t> </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01199" y="1072282"/>
            <a:ext cx="7978677" cy="817645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85693" y="549091"/>
            <a:ext cx="2157784" cy="168711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3310">
            <a:off x="12440875" y="421064"/>
            <a:ext cx="2139729" cy="145234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00800" y="9258300"/>
            <a:ext cx="20289600" cy="9713646"/>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031420" y="1028700"/>
            <a:ext cx="1548457" cy="971657"/>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62856" y="1657383"/>
            <a:ext cx="1097516" cy="685947"/>
          </a:xfrm>
          <a:prstGeom prst="rect">
            <a:avLst/>
          </a:prstGeom>
        </p:spPr>
      </p:pic>
      <p:sp>
        <p:nvSpPr>
          <p:cNvPr id="15" name="TextBox 4"/>
          <p:cNvSpPr txBox="1"/>
          <p:nvPr/>
        </p:nvSpPr>
        <p:spPr>
          <a:xfrm>
            <a:off x="10663315" y="2679826"/>
            <a:ext cx="5694847" cy="282129"/>
          </a:xfrm>
          <a:prstGeom prst="rect">
            <a:avLst/>
          </a:prstGeom>
        </p:spPr>
        <p:txBody>
          <a:bodyPr wrap="square" lIns="0" tIns="0" rIns="0" bIns="0" rtlCol="0" anchor="t">
            <a:spAutoFit/>
          </a:bodyPr>
          <a:lstStyle/>
          <a:p>
            <a:pPr algn="ctr">
              <a:lnSpc>
                <a:spcPts val="2156"/>
              </a:lnSpc>
            </a:pPr>
            <a:r>
              <a:rPr lang="en-US" sz="4800" dirty="0">
                <a:latin typeface="Times New Roman" panose="02020603050405020304" pitchFamily="18" charset="0"/>
                <a:cs typeface="Times New Roman" panose="02020603050405020304" pitchFamily="18" charset="0"/>
              </a:rPr>
              <a:t>2.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ý </a:t>
            </a:r>
            <a:r>
              <a:rPr lang="en-US" sz="4800" dirty="0" err="1">
                <a:latin typeface="Times New Roman" panose="02020603050405020304" pitchFamily="18" charset="0"/>
                <a:cs typeface="Times New Roman" panose="02020603050405020304" pitchFamily="18" charset="0"/>
              </a:rPr>
              <a:t>nghĩa</a:t>
            </a:r>
            <a:endParaRPr lang="en-US"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10250034" y="3414214"/>
            <a:ext cx="6681006" cy="5049011"/>
          </a:xfrm>
          <a:prstGeom prst="rect">
            <a:avLst/>
          </a:prstGeom>
        </p:spPr>
        <p:txBody>
          <a:bodyPr wrap="square">
            <a:spAutoFit/>
          </a:bodyPr>
          <a:lstStyle/>
          <a:p>
            <a:pPr lvl="0"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Cambria"/>
                <a:cs typeface="Times New Roman" panose="02020603050405020304" pitchFamily="18" charset="0"/>
                <a:sym typeface="Cambria"/>
              </a:rPr>
              <a:t>gửi gắm bài học</a:t>
            </a:r>
            <a:r>
              <a:rPr lang="en-US" sz="4400" dirty="0">
                <a:latin typeface="Times New Roman" panose="02020603050405020304" pitchFamily="18" charset="0"/>
                <a:ea typeface="Cambria"/>
                <a:cs typeface="Times New Roman" panose="02020603050405020304" pitchFamily="18" charset="0"/>
                <a:sym typeface="Cambria"/>
              </a:rPr>
              <a:t> </a:t>
            </a:r>
            <a:r>
              <a:rPr lang="en-US" sz="4400" dirty="0" err="1">
                <a:latin typeface="Times New Roman" panose="02020603050405020304" pitchFamily="18" charset="0"/>
                <a:ea typeface="Cambria"/>
                <a:cs typeface="Times New Roman" panose="02020603050405020304" pitchFamily="18" charset="0"/>
                <a:sym typeface="Cambria"/>
              </a:rPr>
              <a:t>cách</a:t>
            </a:r>
            <a:r>
              <a:rPr lang="en-US" sz="4400" dirty="0">
                <a:latin typeface="Times New Roman" panose="02020603050405020304" pitchFamily="18" charset="0"/>
                <a:ea typeface="Cambria"/>
                <a:cs typeface="Times New Roman" panose="02020603050405020304" pitchFamily="18" charset="0"/>
                <a:sym typeface="Cambria"/>
              </a:rPr>
              <a:t> </a:t>
            </a:r>
            <a:r>
              <a:rPr lang="en-US" sz="4400" dirty="0" err="1">
                <a:latin typeface="Times New Roman" panose="02020603050405020304" pitchFamily="18" charset="0"/>
                <a:ea typeface="Cambria"/>
                <a:cs typeface="Times New Roman" panose="02020603050405020304" pitchFamily="18" charset="0"/>
                <a:sym typeface="Cambria"/>
              </a:rPr>
              <a:t>sống</a:t>
            </a:r>
            <a:r>
              <a:rPr lang="en-US" sz="4400" dirty="0">
                <a:latin typeface="Times New Roman" panose="02020603050405020304" pitchFamily="18" charset="0"/>
                <a:ea typeface="Cambria"/>
                <a:cs typeface="Times New Roman" panose="02020603050405020304" pitchFamily="18" charset="0"/>
                <a:sym typeface="Cambria"/>
              </a:rPr>
              <a:t>,</a:t>
            </a:r>
            <a:r>
              <a:rPr lang="vi-VN" sz="4400" dirty="0">
                <a:latin typeface="Times New Roman" panose="02020603050405020304" pitchFamily="18" charset="0"/>
                <a:ea typeface="Cambria"/>
                <a:cs typeface="Times New Roman" panose="02020603050405020304" pitchFamily="18" charset="0"/>
                <a:sym typeface="Cambria"/>
              </a:rPr>
              <a:t> về cách nhìn nhận cuộc sống của mỗi con người</a:t>
            </a:r>
          </a:p>
        </p:txBody>
      </p:sp>
      <p:sp>
        <p:nvSpPr>
          <p:cNvPr id="18" name="Google Shape;587;p23"/>
          <p:cNvSpPr txBox="1"/>
          <p:nvPr/>
        </p:nvSpPr>
        <p:spPr>
          <a:xfrm>
            <a:off x="1062856" y="3256821"/>
            <a:ext cx="6557144"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ngụ</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con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nhân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hóa</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19" name="Google Shape;588;p23"/>
          <p:cNvSpPr txBox="1"/>
          <p:nvPr/>
        </p:nvSpPr>
        <p:spPr>
          <a:xfrm>
            <a:off x="1026434" y="5060859"/>
            <a:ext cx="6759464" cy="76940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tiết</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truyện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đơn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giản</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
        <p:nvSpPr>
          <p:cNvPr id="20" name="Google Shape;589;p23"/>
          <p:cNvSpPr txBox="1"/>
          <p:nvPr/>
        </p:nvSpPr>
        <p:spPr>
          <a:xfrm>
            <a:off x="1026434" y="6127529"/>
            <a:ext cx="6370966" cy="14465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Ngôn</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ngữ</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giàu</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hình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ảnh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hóm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hỉnh</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pha</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châm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4400" b="0" i="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biếm</a:t>
            </a:r>
            <a:r>
              <a:rPr lang="en-US"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a:t>
            </a:r>
            <a:endParaRPr sz="4400" b="0" i="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000800" y="9258300"/>
            <a:ext cx="20289600" cy="9713646"/>
          </a:xfrm>
          <a:prstGeom prst="rect">
            <a:avLst/>
          </a:prstGeom>
        </p:spPr>
      </p:pic>
      <p:pic>
        <p:nvPicPr>
          <p:cNvPr id="2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14600" y="1181100"/>
            <a:ext cx="8297223" cy="6555009"/>
          </a:xfrm>
          <a:prstGeom prst="rect">
            <a:avLst/>
          </a:prstGeom>
        </p:spPr>
      </p:pic>
      <p:sp>
        <p:nvSpPr>
          <p:cNvPr id="25" name="TextBox 24"/>
          <p:cNvSpPr txBox="1"/>
          <p:nvPr/>
        </p:nvSpPr>
        <p:spPr>
          <a:xfrm>
            <a:off x="3016227" y="1873281"/>
            <a:ext cx="7293969" cy="5170646"/>
          </a:xfrm>
          <a:prstGeom prst="rect">
            <a:avLst/>
          </a:prstGeom>
          <a:noFill/>
        </p:spPr>
        <p:txBody>
          <a:bodyPr wrap="square" rtlCol="0">
            <a:spAutoFit/>
          </a:bodyPr>
          <a:lstStyle/>
          <a:p>
            <a:pPr algn="just">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Viết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đoạn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khoảng</a:t>
            </a:r>
            <a:r>
              <a:rPr lang="en-US" sz="4400" dirty="0">
                <a:solidFill>
                  <a:srgbClr val="FF0000"/>
                </a:solidFill>
                <a:latin typeface="Times New Roman" panose="02020603050405020304" pitchFamily="18" charset="0"/>
                <a:cs typeface="Times New Roman" panose="02020603050405020304" pitchFamily="18" charset="0"/>
              </a:rPr>
              <a:t> 6- 8 </a:t>
            </a:r>
            <a:r>
              <a:rPr lang="en-US" sz="4400" dirty="0" err="1">
                <a:solidFill>
                  <a:srgbClr val="FF0000"/>
                </a:solidFill>
                <a:latin typeface="Times New Roman" panose="02020603050405020304" pitchFamily="18" charset="0"/>
                <a:cs typeface="Times New Roman" panose="02020603050405020304" pitchFamily="18" charset="0"/>
              </a:rPr>
              <a:t>dòng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bài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thân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câu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trong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đoạn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sử</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dụng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ngữ</a:t>
            </a:r>
            <a:r>
              <a:rPr lang="en-US" sz="4400"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ếch</a:t>
            </a:r>
            <a:r>
              <a:rPr lang="en-US" sz="4400" i="1"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ngồi</a:t>
            </a:r>
            <a:r>
              <a:rPr lang="en-US" sz="4400" i="1"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đáy</a:t>
            </a:r>
            <a:r>
              <a:rPr lang="en-US" sz="4400" i="1"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giếng</a:t>
            </a:r>
            <a:r>
              <a:rPr lang="en-US" sz="4400" i="1"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26" name="Picture 2"/>
          <p:cNvPicPr>
            <a:picLocks noChangeAspect="1"/>
          </p:cNvPicPr>
          <p:nvPr/>
        </p:nvPicPr>
        <p:blipFill>
          <a:blip r:embed="rId6"/>
          <a:srcRect/>
          <a:stretch>
            <a:fillRect/>
          </a:stretch>
        </p:blipFill>
        <p:spPr>
          <a:xfrm>
            <a:off x="10811823" y="3708946"/>
            <a:ext cx="5436970" cy="6083322"/>
          </a:xfrm>
          <a:prstGeom prst="rect">
            <a:avLst/>
          </a:prstGeom>
        </p:spPr>
      </p:pic>
    </p:spTree>
    <p:extLst>
      <p:ext uri="{BB962C8B-B14F-4D97-AF65-F5344CB8AC3E}">
        <p14:creationId xmlns:p14="http://schemas.microsoft.com/office/powerpoint/2010/main" val="2094399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r="-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66700"/>
            <a:ext cx="8550235"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I. </a:t>
            </a:r>
            <a:r>
              <a:rPr lang="en-US" sz="4800" b="1" dirty="0" err="1">
                <a:solidFill>
                  <a:srgbClr val="FF0000"/>
                </a:solidFill>
                <a:latin typeface="Times New Roman" panose="02020603050405020304" pitchFamily="18" charset="0"/>
                <a:cs typeface="Times New Roman" panose="02020603050405020304" pitchFamily="18" charset="0"/>
              </a:rPr>
              <a:t>Tìm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hiểu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chung</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697" y="2514600"/>
            <a:ext cx="7772400" cy="7772400"/>
          </a:xfrm>
          <a:prstGeom prst="rect">
            <a:avLst/>
          </a:prstGeom>
        </p:spPr>
      </p:pic>
      <p:pic>
        <p:nvPicPr>
          <p:cNvPr id="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2757" y="2393336"/>
            <a:ext cx="9614497" cy="2752168"/>
          </a:xfrm>
          <a:prstGeom prst="rect">
            <a:avLst/>
          </a:prstGeom>
        </p:spPr>
      </p:pic>
      <p:sp>
        <p:nvSpPr>
          <p:cNvPr id="6" name="TextBox 5"/>
          <p:cNvSpPr txBox="1"/>
          <p:nvPr/>
        </p:nvSpPr>
        <p:spPr>
          <a:xfrm>
            <a:off x="1304887" y="2743122"/>
            <a:ext cx="8550235" cy="2123658"/>
          </a:xfrm>
          <a:prstGeom prst="rect">
            <a:avLst/>
          </a:prstGeom>
          <a:noFill/>
        </p:spPr>
        <p:txBody>
          <a:bodyPr wrap="square" rtlCol="0">
            <a:spAutoFit/>
          </a:bodyPr>
          <a:lstStyle/>
          <a:p>
            <a:pPr algn="just"/>
            <a:r>
              <a:rPr lang="en-US" sz="4400" dirty="0" err="1">
                <a:solidFill>
                  <a:prstClr val="black"/>
                </a:solidFill>
                <a:latin typeface="Times New Roman" panose="02020603050405020304" pitchFamily="18" charset="0"/>
                <a:cs typeface="Times New Roman" panose="02020603050405020304" pitchFamily="18" charset="0"/>
              </a:rPr>
              <a:t>Dựa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sách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giáo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khoa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hãy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thông</a:t>
            </a:r>
            <a:r>
              <a:rPr lang="en-US" sz="4400" dirty="0">
                <a:solidFill>
                  <a:prstClr val="black"/>
                </a:solidFill>
                <a:latin typeface="Times New Roman" panose="02020603050405020304" pitchFamily="18" charset="0"/>
                <a:cs typeface="Times New Roman" panose="02020603050405020304" pitchFamily="18" charset="0"/>
              </a:rPr>
              <a:t> tin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Tử</a:t>
            </a:r>
            <a:r>
              <a:rPr lang="en-US" sz="4400" dirty="0">
                <a:solidFill>
                  <a:prstClr val="black"/>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808317" y="4889640"/>
            <a:ext cx="10238105" cy="5170646"/>
          </a:xfrm>
          <a:prstGeom prst="rect">
            <a:avLst/>
          </a:prstGeom>
          <a:noFill/>
        </p:spPr>
        <p:txBody>
          <a:bodyPr wrap="square" rtlCol="0">
            <a:spAutoFit/>
          </a:bodyPr>
          <a:lstStyle/>
          <a:p>
            <a:pPr algn="just">
              <a:lnSpc>
                <a:spcPct val="150000"/>
              </a:lnSpc>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Tử</a:t>
            </a:r>
            <a:r>
              <a:rPr lang="en-US" sz="4400" dirty="0">
                <a:solidFill>
                  <a:prstClr val="black"/>
                </a:solidFill>
                <a:latin typeface="Times New Roman" panose="02020603050405020304" pitchFamily="18" charset="0"/>
                <a:cs typeface="Times New Roman" panose="02020603050405020304" pitchFamily="18" charset="0"/>
              </a:rPr>
              <a:t> (369- 286 TCN</a:t>
            </a:r>
          </a:p>
          <a:p>
            <a:pPr algn="just">
              <a:lnSpc>
                <a:spcPct val="150000"/>
              </a:lnSpc>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tiếng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Quốc</a:t>
            </a:r>
            <a:endParaRPr lang="en-US" sz="44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loại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thư</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kí</a:t>
            </a:r>
            <a:r>
              <a:rPr lang="en-US" sz="44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tiêu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biểu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sách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Tử</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Hoa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Tư</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Thiên</a:t>
            </a:r>
            <a:r>
              <a:rPr lang="en-US" sz="4400" dirty="0">
                <a:solidFill>
                  <a:prstClr val="black"/>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808317" y="1243256"/>
            <a:ext cx="8550235" cy="769441"/>
          </a:xfrm>
          <a:prstGeom prst="rect">
            <a:avLst/>
          </a:prstGeom>
          <a:noFill/>
        </p:spPr>
        <p:txBody>
          <a:bodyPr wrap="square" rtlCol="0">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Tác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giả</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2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20887" y="1305699"/>
            <a:ext cx="14097000" cy="6804103"/>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lnSpc>
                <a:spcPct val="150000"/>
              </a:lnSpc>
            </a:pPr>
            <a:r>
              <a:rPr lang="en-US" sz="5400" dirty="0" err="1">
                <a:solidFill>
                  <a:srgbClr val="FF0000"/>
                </a:solidFill>
                <a:latin typeface="Times New Roman" panose="02020603050405020304" pitchFamily="18" charset="0"/>
                <a:cs typeface="Times New Roman" panose="02020603050405020304" pitchFamily="18" charset="0"/>
              </a:rPr>
              <a:t>Trong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cuộc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sống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có</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nhiều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tương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tự</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truyện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Ếch</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ngồi</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đáy</a:t>
            </a:r>
            <a:r>
              <a:rPr lang="en-US" sz="5400" i="1" dirty="0">
                <a:solidFill>
                  <a:srgbClr val="FF0000"/>
                </a:solidFill>
                <a:latin typeface="Times New Roman" panose="02020603050405020304" pitchFamily="18" charset="0"/>
                <a:cs typeface="Times New Roman" panose="02020603050405020304" pitchFamily="18" charset="0"/>
              </a:rPr>
              <a:t> </a:t>
            </a:r>
            <a:r>
              <a:rPr lang="en-US" sz="5400" i="1" dirty="0" err="1">
                <a:solidFill>
                  <a:srgbClr val="FF0000"/>
                </a:solidFill>
                <a:latin typeface="Times New Roman" panose="02020603050405020304" pitchFamily="18" charset="0"/>
                <a:cs typeface="Times New Roman" panose="02020603050405020304" pitchFamily="18" charset="0"/>
              </a:rPr>
              <a:t>giếng</a:t>
            </a:r>
            <a:r>
              <a:rPr lang="en-US" sz="5400" i="1"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Em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hãy</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nêu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lên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một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chuyện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như</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thế</a:t>
            </a:r>
            <a:r>
              <a:rPr lang="en-US" sz="5400" dirty="0">
                <a:solidFill>
                  <a:srgbClr val="FF0000"/>
                </a:solidFill>
                <a:latin typeface="Times New Roman" panose="02020603050405020304" pitchFamily="18" charset="0"/>
                <a:cs typeface="Times New Roman" panose="02020603050405020304" pitchFamily="18" charset="0"/>
              </a:rPr>
              <a:t>.</a:t>
            </a:r>
          </a:p>
        </p:txBody>
      </p:sp>
      <p:pic>
        <p:nvPicPr>
          <p:cNvPr id="13"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9019" y="5322979"/>
            <a:ext cx="3839835" cy="4755213"/>
          </a:xfrm>
          <a:prstGeom prst="rect">
            <a:avLst/>
          </a:prstGeom>
        </p:spPr>
      </p:pic>
    </p:spTree>
    <p:extLst>
      <p:ext uri="{BB962C8B-B14F-4D97-AF65-F5344CB8AC3E}">
        <p14:creationId xmlns:p14="http://schemas.microsoft.com/office/powerpoint/2010/main" val="157370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45649"/>
            <a:ext cx="17907000" cy="1754326"/>
          </a:xfrm>
          <a:prstGeom prst="rect">
            <a:avLst/>
          </a:prstGeom>
          <a:noFill/>
        </p:spPr>
        <p:txBody>
          <a:bodyPr wrap="square" rtlCol="0">
            <a:spAutoFit/>
          </a:bodyPr>
          <a:lstStyle/>
          <a:p>
            <a:pPr algn="ctr"/>
            <a:r>
              <a:rPr lang="en-US" sz="5400" b="1" dirty="0" err="1">
                <a:latin typeface="Times New Roman" pitchFamily="18" charset="0"/>
                <a:cs typeface="Times New Roman" pitchFamily="18" charset="0"/>
              </a:rPr>
              <a:t>Tìm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một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số</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thành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tục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ngữ</a:t>
            </a:r>
            <a:r>
              <a:rPr lang="en-US" sz="5400" b="1" dirty="0">
                <a:latin typeface="Times New Roman" pitchFamily="18" charset="0"/>
                <a:cs typeface="Times New Roman" pitchFamily="18" charset="0"/>
              </a:rPr>
              <a:t>/ ca </a:t>
            </a:r>
            <a:r>
              <a:rPr lang="en-US" sz="5400" b="1" dirty="0" err="1">
                <a:latin typeface="Times New Roman" pitchFamily="18" charset="0"/>
                <a:cs typeface="Times New Roman" pitchFamily="18" charset="0"/>
              </a:rPr>
              <a:t>dao</a:t>
            </a:r>
            <a:r>
              <a:rPr lang="en-US" sz="5400" b="1" dirty="0">
                <a:latin typeface="Times New Roman" pitchFamily="18" charset="0"/>
                <a:cs typeface="Times New Roman" pitchFamily="18" charset="0"/>
              </a:rPr>
              <a:t> </a:t>
            </a:r>
          </a:p>
          <a:p>
            <a:pPr algn="ctr"/>
            <a:r>
              <a:rPr lang="en-US" sz="5400" b="1" dirty="0" err="1">
                <a:latin typeface="Times New Roman" pitchFamily="18" charset="0"/>
                <a:cs typeface="Times New Roman" pitchFamily="18" charset="0"/>
              </a:rPr>
              <a:t>có</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nội</a:t>
            </a:r>
            <a:r>
              <a:rPr lang="en-US" sz="5400" b="1" dirty="0">
                <a:latin typeface="Times New Roman" pitchFamily="18" charset="0"/>
                <a:cs typeface="Times New Roman" pitchFamily="18" charset="0"/>
              </a:rPr>
              <a:t> dung </a:t>
            </a:r>
            <a:r>
              <a:rPr lang="en-US" sz="5400" b="1" dirty="0" err="1">
                <a:latin typeface="Times New Roman" pitchFamily="18" charset="0"/>
                <a:cs typeface="Times New Roman" pitchFamily="18" charset="0"/>
              </a:rPr>
              <a:t>liên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quan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đến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truyện</a:t>
            </a:r>
            <a:r>
              <a:rPr lang="en-US" sz="5400" b="1" dirty="0">
                <a:latin typeface="Times New Roman" pitchFamily="18" charset="0"/>
                <a:cs typeface="Times New Roman" pitchFamily="18" charset="0"/>
              </a:rPr>
              <a:t>?</a:t>
            </a:r>
          </a:p>
        </p:txBody>
      </p:sp>
      <p:sp>
        <p:nvSpPr>
          <p:cNvPr id="3" name="TextBox 2"/>
          <p:cNvSpPr txBox="1"/>
          <p:nvPr/>
        </p:nvSpPr>
        <p:spPr>
          <a:xfrm>
            <a:off x="4917735" y="2624909"/>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Coi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vung</a:t>
            </a:r>
            <a:endParaRPr lang="en-US" sz="4800" dirty="0">
              <a:latin typeface="Times New Roman" pitchFamily="18" charset="0"/>
              <a:cs typeface="Times New Roman" pitchFamily="18" charset="0"/>
            </a:endParaRPr>
          </a:p>
        </p:txBody>
      </p:sp>
      <p:sp>
        <p:nvSpPr>
          <p:cNvPr id="4" name="TextBox 3"/>
          <p:cNvSpPr txBox="1"/>
          <p:nvPr/>
        </p:nvSpPr>
        <p:spPr>
          <a:xfrm>
            <a:off x="4949577" y="3912347"/>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Chủ</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khinh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địch</a:t>
            </a:r>
            <a:endParaRPr lang="en-US" sz="4800" dirty="0">
              <a:latin typeface="Times New Roman" pitchFamily="18" charset="0"/>
              <a:cs typeface="Times New Roman" pitchFamily="18" charset="0"/>
            </a:endParaRPr>
          </a:p>
        </p:txBody>
      </p:sp>
      <p:sp>
        <p:nvSpPr>
          <p:cNvPr id="5" name="TextBox 4"/>
          <p:cNvSpPr txBox="1"/>
          <p:nvPr/>
        </p:nvSpPr>
        <p:spPr>
          <a:xfrm>
            <a:off x="4981417" y="5308965"/>
            <a:ext cx="8811914" cy="830997"/>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rỗng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kêu</a:t>
            </a:r>
            <a:r>
              <a:rPr lang="en-US" sz="4800" dirty="0">
                <a:latin typeface="Times New Roman" pitchFamily="18" charset="0"/>
                <a:cs typeface="Times New Roman" pitchFamily="18" charset="0"/>
              </a:rPr>
              <a:t> to</a:t>
            </a:r>
          </a:p>
        </p:txBody>
      </p:sp>
      <p:sp>
        <p:nvSpPr>
          <p:cNvPr id="6" name="TextBox 5"/>
          <p:cNvSpPr txBox="1"/>
          <p:nvPr/>
        </p:nvSpPr>
        <p:spPr>
          <a:xfrm>
            <a:off x="5013261" y="6705583"/>
            <a:ext cx="12701534" cy="1569660"/>
          </a:xfrm>
          <a:prstGeom prst="rect">
            <a:avLst/>
          </a:prstGeom>
          <a:noFill/>
        </p:spPr>
        <p:txBody>
          <a:bodyPr wrap="square" rtlCol="0">
            <a:spAutoFit/>
          </a:bodyPr>
          <a:lstStyle/>
          <a:p>
            <a:pPr lvl="1"/>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cóc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nằm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ao</a:t>
            </a:r>
            <a:endParaRPr lang="en-US" sz="4800" dirty="0">
              <a:latin typeface="Times New Roman" pitchFamily="18" charset="0"/>
              <a:cs typeface="Times New Roman" pitchFamily="18" charset="0"/>
            </a:endParaRPr>
          </a:p>
          <a:p>
            <a:r>
              <a:rPr lang="en-US" sz="4800" dirty="0" err="1">
                <a:latin typeface="Times New Roman" pitchFamily="18" charset="0"/>
                <a:cs typeface="Times New Roman" pitchFamily="18" charset="0"/>
              </a:rPr>
              <a:t>Lăm</a:t>
            </a:r>
            <a:r>
              <a:rPr lang="en-US" sz="4800" dirty="0">
                <a:latin typeface="Times New Roman" pitchFamily="18" charset="0"/>
                <a:cs typeface="Times New Roman" pitchFamily="18" charset="0"/>
              </a:rPr>
              <a:t> le </a:t>
            </a:r>
            <a:r>
              <a:rPr lang="en-US" sz="4800" dirty="0" err="1">
                <a:latin typeface="Times New Roman" pitchFamily="18" charset="0"/>
                <a:cs typeface="Times New Roman" pitchFamily="18" charset="0"/>
              </a:rPr>
              <a:t>lại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muốn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đớp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trời</a:t>
            </a:r>
            <a:r>
              <a:rPr lang="en-US" sz="4800" dirty="0">
                <a:latin typeface="Times New Roman" pitchFamily="18" charset="0"/>
                <a:cs typeface="Times New Roman" pitchFamily="18"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912931"/>
            <a:ext cx="7623064" cy="7623064"/>
          </a:xfrm>
          <a:prstGeom prst="rect">
            <a:avLst/>
          </a:prstGeom>
        </p:spPr>
      </p:pic>
    </p:spTree>
    <p:extLst>
      <p:ext uri="{BB962C8B-B14F-4D97-AF65-F5344CB8AC3E}">
        <p14:creationId xmlns:p14="http://schemas.microsoft.com/office/powerpoint/2010/main" val="23474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78000"/>
          </a:blip>
          <a:stretch>
            <a:fillRect/>
          </a:stretch>
        </a:blipFill>
        <a:effectLst/>
      </p:bgPr>
    </p:bg>
    <p:spTree>
      <p:nvGrpSpPr>
        <p:cNvPr id="1" name=""/>
        <p:cNvGrpSpPr/>
        <p:nvPr/>
      </p:nvGrpSpPr>
      <p:grpSpPr>
        <a:xfrm>
          <a:off x="0" y="0"/>
          <a:ext cx="0" cy="0"/>
          <a:chOff x="0" y="0"/>
          <a:chExt cx="0" cy="0"/>
        </a:xfrm>
      </p:grpSpPr>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20148" y="5712671"/>
            <a:ext cx="4711226" cy="4197274"/>
          </a:xfrm>
          <a:prstGeom prst="rect">
            <a:avLst/>
          </a:prstGeom>
        </p:spPr>
      </p:pic>
      <p:sp>
        <p:nvSpPr>
          <p:cNvPr id="2" name="TextBox 1"/>
          <p:cNvSpPr txBox="1"/>
          <p:nvPr/>
        </p:nvSpPr>
        <p:spPr>
          <a:xfrm>
            <a:off x="579862" y="266700"/>
            <a:ext cx="12069337"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Tác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phẩm</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7201" y="2039928"/>
            <a:ext cx="3911254" cy="3484572"/>
          </a:xfrm>
          <a:prstGeom prst="rect">
            <a:avLst/>
          </a:prstGeom>
        </p:spPr>
      </p:pic>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4178" y="5836308"/>
            <a:ext cx="5867021" cy="3854751"/>
          </a:xfrm>
          <a:prstGeom prst="rect">
            <a:avLst/>
          </a:prstGeom>
        </p:spPr>
      </p:pic>
      <p:pic>
        <p:nvPicPr>
          <p:cNvPr id="1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92601" y="1936826"/>
            <a:ext cx="4711226" cy="4197274"/>
          </a:xfrm>
          <a:prstGeom prst="rect">
            <a:avLst/>
          </a:prstGeom>
        </p:spPr>
      </p:pic>
      <p:pic>
        <p:nvPicPr>
          <p:cNvPr id="14"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0061" y="1196369"/>
            <a:ext cx="1742604" cy="1362499"/>
          </a:xfrm>
          <a:prstGeom prst="rect">
            <a:avLst/>
          </a:prstGeom>
        </p:spPr>
      </p:pic>
      <p:pic>
        <p:nvPicPr>
          <p:cNvPr id="15" name="Picture 10"/>
          <p:cNvPicPr>
            <a:picLocks noChangeAspect="1"/>
          </p:cNvPicPr>
          <p:nvPr/>
        </p:nvPicPr>
        <p:blipFill>
          <a:blip r:embed="rId8"/>
          <a:srcRect/>
          <a:stretch>
            <a:fillRect/>
          </a:stretch>
        </p:blipFill>
        <p:spPr>
          <a:xfrm>
            <a:off x="14077414" y="5419189"/>
            <a:ext cx="2596693" cy="1032185"/>
          </a:xfrm>
          <a:prstGeom prst="rect">
            <a:avLst/>
          </a:prstGeom>
        </p:spPr>
      </p:pic>
      <p:pic>
        <p:nvPicPr>
          <p:cNvPr id="16"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93310">
            <a:off x="10117763" y="1214111"/>
            <a:ext cx="2081457" cy="1412789"/>
          </a:xfrm>
          <a:prstGeom prst="rect">
            <a:avLst/>
          </a:prstGeom>
        </p:spPr>
      </p:pic>
      <p:pic>
        <p:nvPicPr>
          <p:cNvPr id="20" name="Picture 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511003" y="4603834"/>
            <a:ext cx="1835310" cy="1658661"/>
          </a:xfrm>
          <a:prstGeom prst="rect">
            <a:avLst/>
          </a:prstGeom>
        </p:spPr>
      </p:pic>
      <p:sp>
        <p:nvSpPr>
          <p:cNvPr id="21" name="TextBox 20"/>
          <p:cNvSpPr txBox="1"/>
          <p:nvPr/>
        </p:nvSpPr>
        <p:spPr>
          <a:xfrm>
            <a:off x="569801" y="2584563"/>
            <a:ext cx="3835868" cy="769441"/>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Thể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loại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51194" y="3440994"/>
            <a:ext cx="3835868"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endParaRPr lang="en-US" sz="4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4368455" y="6386218"/>
            <a:ext cx="4247408" cy="769441"/>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Xuất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xứ</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880872" y="7407776"/>
            <a:ext cx="5491728" cy="2123658"/>
          </a:xfrm>
          <a:prstGeom prst="rect">
            <a:avLst/>
          </a:prstGeom>
          <a:noFill/>
        </p:spPr>
        <p:txBody>
          <a:bodyPr wrap="square" rtlCol="0">
            <a:spAutoFit/>
          </a:bodyPr>
          <a:lstStyle/>
          <a:p>
            <a:pPr algn="ctr"/>
            <a:r>
              <a:rPr lang="vi-VN" sz="4400" dirty="0">
                <a:solidFill>
                  <a:srgbClr val="212529"/>
                </a:solidFill>
                <a:latin typeface="Times New Roman" panose="02020603050405020304" pitchFamily="18" charset="0"/>
                <a:cs typeface="Times New Roman" panose="02020603050405020304" pitchFamily="18" charset="0"/>
              </a:rPr>
              <a:t>- </a:t>
            </a:r>
            <a:r>
              <a:rPr lang="en-US" sz="4400" dirty="0">
                <a:solidFill>
                  <a:srgbClr val="212529"/>
                </a:solidFill>
                <a:latin typeface="Times New Roman" panose="02020603050405020304" pitchFamily="18" charset="0"/>
                <a:cs typeface="Times New Roman" panose="02020603050405020304" pitchFamily="18" charset="0"/>
              </a:rPr>
              <a:t>T</a:t>
            </a:r>
            <a:r>
              <a:rPr lang="vi-VN" sz="4400" dirty="0">
                <a:solidFill>
                  <a:srgbClr val="212529"/>
                </a:solidFill>
                <a:latin typeface="Times New Roman" panose="02020603050405020304" pitchFamily="18" charset="0"/>
                <a:cs typeface="Times New Roman" panose="02020603050405020304" pitchFamily="18" charset="0"/>
              </a:rPr>
              <a:t>rích trong </a:t>
            </a:r>
            <a:r>
              <a:rPr lang="vi-VN" sz="4400" i="1" dirty="0">
                <a:solidFill>
                  <a:srgbClr val="212529"/>
                </a:solidFill>
                <a:latin typeface="Times New Roman" panose="02020603050405020304" pitchFamily="18" charset="0"/>
                <a:cs typeface="Times New Roman" panose="02020603050405020304" pitchFamily="18" charset="0"/>
              </a:rPr>
              <a:t>Thu Thủy ( thiên thứ 17) của sách Trang Tử</a:t>
            </a:r>
            <a:endParaRPr lang="vi-VN" sz="4400" dirty="0">
              <a:solidFill>
                <a:srgbClr val="212529"/>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9184280" y="2747775"/>
            <a:ext cx="4247408" cy="769441"/>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Ngôi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9184280" y="3675222"/>
            <a:ext cx="3835868" cy="769441"/>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ba</a:t>
            </a:r>
            <a:endParaRPr lang="en-US" sz="4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3431688" y="6731653"/>
            <a:ext cx="4247408"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PTBĐ</a:t>
            </a:r>
          </a:p>
        </p:txBody>
      </p:sp>
      <p:sp>
        <p:nvSpPr>
          <p:cNvPr id="28" name="TextBox 27"/>
          <p:cNvSpPr txBox="1"/>
          <p:nvPr/>
        </p:nvSpPr>
        <p:spPr>
          <a:xfrm>
            <a:off x="13431688" y="7659100"/>
            <a:ext cx="3835868" cy="769441"/>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4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72707"/>
            <a:ext cx="16230600" cy="894158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6801897" y="9040252"/>
            <a:ext cx="914805" cy="57404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762" y="5753100"/>
            <a:ext cx="4252744" cy="3843416"/>
          </a:xfrm>
          <a:prstGeom prst="rect">
            <a:avLst/>
          </a:prstGeom>
        </p:spPr>
      </p:pic>
      <p:pic>
        <p:nvPicPr>
          <p:cNvPr id="4" name="Picture 3"/>
          <p:cNvPicPr>
            <a:picLocks noChangeAspect="1"/>
          </p:cNvPicPr>
          <p:nvPr/>
        </p:nvPicPr>
        <p:blipFill>
          <a:blip r:embed="rId11"/>
          <a:stretch>
            <a:fillRect/>
          </a:stretch>
        </p:blipFill>
        <p:spPr>
          <a:xfrm>
            <a:off x="6400800" y="901455"/>
            <a:ext cx="16062808" cy="2636683"/>
          </a:xfrm>
          <a:prstGeom prst="rect">
            <a:avLst/>
          </a:prstGeom>
        </p:spPr>
      </p:pic>
      <p:sp>
        <p:nvSpPr>
          <p:cNvPr id="5" name="Rectangle 4"/>
          <p:cNvSpPr/>
          <p:nvPr/>
        </p:nvSpPr>
        <p:spPr>
          <a:xfrm>
            <a:off x="3581400" y="2948830"/>
            <a:ext cx="12496800" cy="4154984"/>
          </a:xfrm>
          <a:prstGeom prst="rect">
            <a:avLst/>
          </a:prstGeom>
        </p:spPr>
        <p:txBody>
          <a:bodyPr wrap="square">
            <a:spAutoFit/>
          </a:bodyPr>
          <a:lstStyle/>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dirty="0" err="1">
                <a:solidFill>
                  <a:srgbClr val="000000"/>
                </a:solidFill>
                <a:latin typeface="Times New Roman" panose="02020603050405020304" pitchFamily="18" charset="0"/>
                <a:cs typeface="Times New Roman" panose="02020603050405020304" pitchFamily="18" charset="0"/>
              </a:rPr>
              <a:t>Từ</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đầu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đến</a:t>
            </a:r>
            <a:r>
              <a:rPr lang="en-US" sz="4400" dirty="0">
                <a:solidFill>
                  <a:srgbClr val="000000"/>
                </a:solidFill>
                <a:latin typeface="Times New Roman" panose="02020603050405020304" pitchFamily="18" charset="0"/>
                <a:cs typeface="Times New Roman" panose="02020603050405020304" pitchFamily="18" charset="0"/>
              </a:rPr>
              <a:t> </a:t>
            </a:r>
            <a:r>
              <a:rPr lang="en-US" sz="4400" i="1" dirty="0">
                <a:solidFill>
                  <a:srgbClr val="000000"/>
                </a:solidFill>
                <a:latin typeface="Times New Roman" panose="02020603050405020304" pitchFamily="18" charset="0"/>
                <a:cs typeface="Times New Roman" panose="02020603050405020304" pitchFamily="18" charset="0"/>
              </a:rPr>
              <a:t>“</a:t>
            </a:r>
            <a:r>
              <a:rPr lang="en-US" sz="4400" i="1" dirty="0" err="1">
                <a:solidFill>
                  <a:srgbClr val="000000"/>
                </a:solidFill>
                <a:latin typeface="Times New Roman" panose="02020603050405020304" pitchFamily="18" charset="0"/>
                <a:cs typeface="Times New Roman" panose="02020603050405020304" pitchFamily="18" charset="0"/>
              </a:rPr>
              <a:t>coi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biết</a:t>
            </a:r>
            <a:r>
              <a:rPr lang="en-US" sz="4400" i="1" dirty="0">
                <a:solidFill>
                  <a:srgbClr val="000000"/>
                </a:solidFill>
                <a:latin typeface="Times New Roman" panose="02020603050405020304" pitchFamily="18" charset="0"/>
                <a:cs typeface="Times New Roman" panose="02020603050405020304" pitchFamily="18" charset="0"/>
              </a:rPr>
              <a:t>”</a:t>
            </a:r>
            <a:r>
              <a:rPr lang="en-US" sz="4400" dirty="0">
                <a:solidFill>
                  <a:srgbClr val="000000"/>
                </a:solidFill>
                <a:latin typeface="Times New Roman" panose="02020603050405020304" pitchFamily="18" charset="0"/>
                <a:cs typeface="Times New Roman" panose="02020603050405020304" pitchFamily="18" charset="0"/>
              </a:rPr>
              <a:t> :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trong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giếng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sụp</a:t>
            </a:r>
            <a:r>
              <a:rPr lang="en-US" sz="4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dirty="0" err="1">
                <a:solidFill>
                  <a:srgbClr val="000000"/>
                </a:solidFill>
                <a:latin typeface="Times New Roman" panose="02020603050405020304" pitchFamily="18" charset="0"/>
                <a:cs typeface="Times New Roman" panose="02020603050405020304" pitchFamily="18" charset="0"/>
              </a:rPr>
              <a:t>Còn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lại</a:t>
            </a:r>
            <a:r>
              <a:rPr lang="en-US" sz="4400" dirty="0">
                <a:solidFill>
                  <a:srgbClr val="000000"/>
                </a:solidFill>
                <a:latin typeface="Times New Roman" panose="02020603050405020304" pitchFamily="18" charset="0"/>
                <a:cs typeface="Times New Roman" panose="02020603050405020304" pitchFamily="18" charset="0"/>
              </a:rPr>
              <a:t>: Con </a:t>
            </a:r>
            <a:r>
              <a:rPr lang="en-US" sz="4400" dirty="0" err="1">
                <a:solidFill>
                  <a:srgbClr val="000000"/>
                </a:solidFill>
                <a:latin typeface="Times New Roman" panose="02020603050405020304" pitchFamily="18" charset="0"/>
                <a:cs typeface="Times New Roman" panose="02020603050405020304" pitchFamily="18" charset="0"/>
              </a:rPr>
              <a:t>rùa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biết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cuộc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ngoài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biển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đông</a:t>
            </a:r>
            <a:r>
              <a:rPr lang="en-US" sz="4400" dirty="0">
                <a:solidFill>
                  <a:srgbClr val="000000"/>
                </a:solidFill>
                <a:latin typeface="Times New Roman" panose="02020603050405020304" pitchFamily="18" charset="0"/>
                <a:cs typeface="Times New Roman" panose="02020603050405020304" pitchFamily="18" charset="0"/>
              </a:rPr>
              <a:t>.</a:t>
            </a:r>
            <a:endParaRPr lang="en-US"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7"/>
          <a:stretch>
            <a:fillRect/>
          </a:stretch>
        </p:blipFill>
        <p:spPr>
          <a:xfrm>
            <a:off x="-457200" y="33020"/>
            <a:ext cx="8333532" cy="2566638"/>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12115800" y="-622287"/>
            <a:ext cx="5284588" cy="528458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SzPts val="2800"/>
              <a:buFont typeface="Calibri"/>
              <a:buChar char="-"/>
            </a:pPr>
            <a:r>
              <a:rPr lang="vi-VN" sz="4000" b="1" dirty="0">
                <a:latin typeface="Times New Roman" panose="02020603050405020304" pitchFamily="18" charset="0"/>
                <a:cs typeface="Times New Roman" panose="02020603050405020304" pitchFamily="18" charset="0"/>
              </a:rPr>
              <a:t>Không gian sống</a:t>
            </a:r>
            <a:r>
              <a:rPr lang="vi-VN" sz="4000" dirty="0">
                <a:latin typeface="Times New Roman" panose="02020603050405020304" pitchFamily="18" charset="0"/>
                <a:cs typeface="Times New Roman" panose="02020603050405020304" pitchFamily="18" charset="0"/>
              </a:rPr>
              <a:t>: cái giếng sụp</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Không gian vận động</a:t>
            </a:r>
            <a:r>
              <a:rPr lang="vi-VN" sz="4000" dirty="0">
                <a:latin typeface="Times New Roman" panose="02020603050405020304" pitchFamily="18" charset="0"/>
                <a:cs typeface="Times New Roman" panose="02020603050405020304" pitchFamily="18" charset="0"/>
              </a:rPr>
              <a:t>: Chỉ từ miệng giếng vào trong giếng</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Chật hẹp</a:t>
            </a:r>
          </a:p>
          <a:p>
            <a:pPr algn="just">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Đối tượng tiếp xúc</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lăng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quăng</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cua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nọc</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FF0000"/>
                </a:solidFill>
                <a:latin typeface="Times New Roman" panose="02020603050405020304" pitchFamily="18" charset="0"/>
                <a:cs typeface="Times New Roman" panose="02020603050405020304" pitchFamily="18" charset="0"/>
              </a:rPr>
              <a:t>những con vật nhỏ bé</a:t>
            </a:r>
            <a:r>
              <a:rPr lang="en-US" sz="4000" dirty="0">
                <a:solidFill>
                  <a:srgbClr val="FF0000"/>
                </a:solidFill>
                <a:latin typeface="Times New Roman" panose="02020603050405020304" pitchFamily="18" charset="0"/>
                <a:cs typeface="Times New Roman" panose="02020603050405020304" pitchFamily="18" charset="0"/>
              </a:rPr>
              <a:t> </a:t>
            </a:r>
            <a:endParaRPr lang="vi-VN" sz="4000"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=&gt;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hẹp</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Tự cảm thấy “sung sướng” với cái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bé nhỏ của mình đang sống.</a:t>
            </a:r>
            <a:endParaRPr lang="en-US" sz="4000" dirty="0">
              <a:latin typeface="Times New Roman" panose="02020603050405020304" pitchFamily="18" charset="0"/>
              <a:cs typeface="Times New Roman" panose="02020603050405020304" pitchFamily="18" charset="0"/>
            </a:endParaRPr>
          </a:p>
          <a:p>
            <a:pPr marL="0" indent="0" algn="just">
              <a:lnSpc>
                <a:spcPct val="150000"/>
              </a:lnSpc>
              <a:buSzPts val="280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=&gt; </a:t>
            </a:r>
            <a:r>
              <a:rPr lang="vi-VN" sz="4000" dirty="0">
                <a:latin typeface="Times New Roman" panose="02020603050405020304" pitchFamily="18" charset="0"/>
                <a:cs typeface="Times New Roman" panose="02020603050405020304" pitchFamily="18" charset="0"/>
              </a:rPr>
              <a:t>Ếch chưa hề biết đến sự rộng lớn và bao điều mới lạ của thế giới bên ngoài.</a:t>
            </a:r>
          </a:p>
          <a:p>
            <a:pPr marL="0" indent="0" algn="just">
              <a:lnSpc>
                <a:spcPct val="150000"/>
              </a:lnSpc>
              <a:buSzPts val="2800"/>
              <a:buNone/>
            </a:pPr>
            <a:endParaRPr lang="vi-VN"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1028699" y="2020007"/>
            <a:ext cx="6667501" cy="769441"/>
          </a:xfrm>
          <a:prstGeom prst="rect">
            <a:avLst/>
          </a:prstGeom>
        </p:spPr>
        <p:txBody>
          <a:bodyPr wrap="square">
            <a:spAutoFit/>
          </a:bodyPr>
          <a:lstStyle/>
          <a:p>
            <a:pPr>
              <a:buClr>
                <a:srgbClr val="FFFF00"/>
              </a:buClr>
              <a:buSzPts val="4400"/>
            </a:pPr>
            <a:r>
              <a:rPr lang="en-US" sz="4400" b="1" dirty="0">
                <a:solidFill>
                  <a:srgbClr val="FF0000"/>
                </a:solidFill>
                <a:latin typeface="Times New Roman" panose="02020603050405020304" pitchFamily="18" charset="0"/>
                <a:cs typeface="Times New Roman" panose="02020603050405020304" pitchFamily="18" charset="0"/>
              </a:rPr>
              <a:t>a)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ếch</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04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Vertical)">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down)">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down)">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1000"/>
                                        <p:tgtEl>
                                          <p:spTgt spid="13">
                                            <p:txEl>
                                              <p:pRg st="3" end="3"/>
                                            </p:txEl>
                                          </p:spTgt>
                                        </p:tgtEl>
                                      </p:cBhvr>
                                    </p:animEffect>
                                    <p:anim calcmode="lin" valueType="num">
                                      <p:cBhvr>
                                        <p:cTn id="4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wipe(down)">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1297" y="454660"/>
            <a:ext cx="914805" cy="57404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801897" y="9040252"/>
            <a:ext cx="914805" cy="574040"/>
          </a:xfrm>
          <a:prstGeom prst="rect">
            <a:avLst/>
          </a:prstGeom>
        </p:spPr>
      </p:pic>
      <p:pic>
        <p:nvPicPr>
          <p:cNvPr id="5" name="Picture 4"/>
          <p:cNvPicPr>
            <a:picLocks noChangeAspect="1"/>
          </p:cNvPicPr>
          <p:nvPr/>
        </p:nvPicPr>
        <p:blipFill>
          <a:blip r:embed="rId7"/>
          <a:stretch>
            <a:fillRect/>
          </a:stretch>
        </p:blipFill>
        <p:spPr>
          <a:xfrm>
            <a:off x="-457200" y="33020"/>
            <a:ext cx="8333532" cy="2566638"/>
          </a:xfrm>
          <a:prstGeom prst="rect">
            <a:avLst/>
          </a:prstGeom>
        </p:spPr>
      </p:pic>
      <p:sp>
        <p:nvSpPr>
          <p:cNvPr id="13" name="Google Shape;211;p12"/>
          <p:cNvSpPr txBox="1">
            <a:spLocks/>
          </p:cNvSpPr>
          <p:nvPr/>
        </p:nvSpPr>
        <p:spPr>
          <a:xfrm>
            <a:off x="561137" y="3015687"/>
            <a:ext cx="17297400" cy="7429499"/>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SzPts val="2800"/>
              <a:buFont typeface="Calibri"/>
              <a:buChar char="-"/>
            </a:pPr>
            <a:r>
              <a:rPr lang="vi-VN" sz="4000" b="1" dirty="0">
                <a:latin typeface="Times New Roman" panose="02020603050405020304" pitchFamily="18" charset="0"/>
                <a:cs typeface="Times New Roman" panose="02020603050405020304" pitchFamily="18" charset="0"/>
              </a:rPr>
              <a:t>Không gian sống</a:t>
            </a:r>
            <a:r>
              <a:rPr lang="vi-VN" sz="4000" dirty="0">
                <a:latin typeface="Times New Roman" panose="02020603050405020304" pitchFamily="18" charset="0"/>
                <a:cs typeface="Times New Roman" panose="02020603050405020304" pitchFamily="18" charset="0"/>
              </a:rPr>
              <a:t>: biển</a:t>
            </a:r>
            <a:r>
              <a:rPr lang="en-US"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rộng lớn</a:t>
            </a: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Thời gian sống</a:t>
            </a:r>
            <a:r>
              <a:rPr lang="vi-VN" sz="4000" dirty="0">
                <a:latin typeface="Times New Roman" panose="02020603050405020304" pitchFamily="18" charset="0"/>
                <a:cs typeface="Times New Roman" panose="02020603050405020304" pitchFamily="18" charset="0"/>
              </a:rPr>
              <a:t>: sống lâu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lớn đến nỗi không vào được trong giếng</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a:t>
            </a:r>
          </a:p>
          <a:p>
            <a:pPr>
              <a:lnSpc>
                <a:spcPct val="150000"/>
              </a:lnSpc>
              <a:buSzPts val="2800"/>
              <a:buFont typeface="Calibri"/>
              <a:buChar char="-"/>
            </a:pPr>
            <a:r>
              <a:rPr lang="vi-VN" sz="4000" b="1" dirty="0">
                <a:latin typeface="Times New Roman" panose="02020603050405020304" pitchFamily="18" charset="0"/>
                <a:cs typeface="Times New Roman" panose="02020603050405020304" pitchFamily="18" charset="0"/>
              </a:rPr>
              <a:t>Trải nghiệm</a:t>
            </a:r>
            <a:r>
              <a:rPr lang="vi-VN" sz="4000" dirty="0">
                <a:latin typeface="Times New Roman" panose="02020603050405020304" pitchFamily="18" charset="0"/>
                <a:cs typeface="Times New Roman" panose="02020603050405020304" pitchFamily="18" charset="0"/>
              </a:rPr>
              <a:t>: đã đi đây đi đó, biết nhiều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điều, chứng kiến nhiều điều</a:t>
            </a:r>
          </a:p>
          <a:p>
            <a:pPr marL="0" indent="0">
              <a:lnSpc>
                <a:spcPct val="150000"/>
              </a:lnSpc>
              <a:buSzPts val="2800"/>
              <a:buNone/>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vi-VN" sz="4000" dirty="0">
                <a:latin typeface="Times New Roman" panose="02020603050405020304" pitchFamily="18" charset="0"/>
                <a:cs typeface="Times New Roman" panose="02020603050405020304" pitchFamily="18" charset="0"/>
              </a:rPr>
              <a:t>Rùa lùi lại, không quan tâm đến cái giếng</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bé nhỏ của ếch và kể cho ếch biết niềm “sung sướng” mà rùa được trải nghiệm “cái vui lớn của biển đông”</a:t>
            </a:r>
          </a:p>
        </p:txBody>
      </p:sp>
      <p:sp>
        <p:nvSpPr>
          <p:cNvPr id="3" name="Rectangle 2"/>
          <p:cNvSpPr/>
          <p:nvPr/>
        </p:nvSpPr>
        <p:spPr>
          <a:xfrm>
            <a:off x="1028699" y="2020007"/>
            <a:ext cx="6438901" cy="769441"/>
          </a:xfrm>
          <a:prstGeom prst="rect">
            <a:avLst/>
          </a:prstGeom>
        </p:spPr>
        <p:txBody>
          <a:bodyPr wrap="square">
            <a:spAutoFit/>
          </a:bodyPr>
          <a:lstStyle/>
          <a:p>
            <a:pPr>
              <a:buClr>
                <a:srgbClr val="FFFF00"/>
              </a:buClr>
              <a:buSzPts val="4400"/>
            </a:pPr>
            <a:r>
              <a:rPr lang="en-US" sz="4400" b="1" dirty="0">
                <a:solidFill>
                  <a:srgbClr val="FF0000"/>
                </a:solidFill>
                <a:latin typeface="Times New Roman" panose="02020603050405020304" pitchFamily="18" charset="0"/>
                <a:cs typeface="Times New Roman" panose="02020603050405020304" pitchFamily="18" charset="0"/>
              </a:rPr>
              <a:t>b)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rùa</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1578897" y="-1638300"/>
            <a:ext cx="6709103" cy="6709103"/>
          </a:xfrm>
          <a:prstGeom prst="rect">
            <a:avLst/>
          </a:prstGeom>
        </p:spPr>
      </p:pic>
    </p:spTree>
    <p:extLst>
      <p:ext uri="{BB962C8B-B14F-4D97-AF65-F5344CB8AC3E}">
        <p14:creationId xmlns:p14="http://schemas.microsoft.com/office/powerpoint/2010/main" val="2882237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1000"/>
                                        <p:tgtEl>
                                          <p:spTgt spid="13">
                                            <p:txEl>
                                              <p:pRg st="1" end="1"/>
                                            </p:txEl>
                                          </p:spTgt>
                                        </p:tgtEl>
                                      </p:cBhvr>
                                    </p:animEffect>
                                    <p:anim calcmode="lin" valueType="num">
                                      <p:cBhvr>
                                        <p:cTn id="3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wipe(down)">
                                      <p:cBhvr>
                                        <p:cTn id="44" dur="500"/>
                                        <p:tgtEl>
                                          <p:spTgt spid="1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barn(inVertical)">
                                      <p:cBhvr>
                                        <p:cTn id="4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D67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45357" y="-1245399"/>
            <a:ext cx="3706082" cy="3220737"/>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94846" y="2353963"/>
            <a:ext cx="4734874" cy="4114800"/>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444244" flipH="1" flipV="1">
            <a:off x="-2308435" y="-2633875"/>
            <a:ext cx="5860732" cy="526775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20887" y="1305699"/>
            <a:ext cx="14097000" cy="6804103"/>
          </a:xfrm>
          <a:prstGeom prst="rect">
            <a:avLst/>
          </a:prstGeom>
        </p:spPr>
      </p:pic>
      <p:pic>
        <p:nvPicPr>
          <p:cNvPr id="22" name="Picture 3"/>
          <p:cNvPicPr>
            <a:picLocks noChangeAspect="1"/>
          </p:cNvPicPr>
          <p:nvPr/>
        </p:nvPicPr>
        <p:blipFill>
          <a:blip r:embed="rId9"/>
          <a:srcRect/>
          <a:stretch>
            <a:fillRect/>
          </a:stretch>
        </p:blipFill>
        <p:spPr>
          <a:xfrm>
            <a:off x="821232" y="6400702"/>
            <a:ext cx="3064968" cy="3368097"/>
          </a:xfrm>
          <a:prstGeom prst="rect">
            <a:avLst/>
          </a:prstGeom>
        </p:spPr>
      </p:pic>
      <p:sp>
        <p:nvSpPr>
          <p:cNvPr id="11" name="Google Shape;236;p15"/>
          <p:cNvSpPr/>
          <p:nvPr/>
        </p:nvSpPr>
        <p:spPr>
          <a:xfrm>
            <a:off x="3886200" y="2740974"/>
            <a:ext cx="11605674"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lnSpc>
                <a:spcPct val="150000"/>
              </a:lnSpc>
              <a:buClr>
                <a:srgbClr val="000000"/>
              </a:buClr>
              <a:buSzPts val="2400"/>
              <a:buFont typeface="Arial"/>
              <a:buNone/>
            </a:pPr>
            <a:r>
              <a:rPr lang="en-US" sz="5400" kern="0" dirty="0">
                <a:solidFill>
                  <a:srgbClr val="FF0000"/>
                </a:solidFill>
                <a:latin typeface="Times New Roman" panose="02020603050405020304" pitchFamily="18" charset="0"/>
                <a:ea typeface="Calibri"/>
                <a:cs typeface="Times New Roman" panose="02020603050405020304" pitchFamily="18" charset="0"/>
                <a:sym typeface="Wingdings" panose="05000000000000000000" pitchFamily="2" charset="2"/>
              </a:rPr>
              <a:t>=&gt;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Môi</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trường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không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gian</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sống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đối</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tượng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tiếp</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xúc</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có</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ảnh</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hưởng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rất</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nhiều</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đến</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suy</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nghĩ</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nhận</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thức</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hành</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động</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của</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cả</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ếch</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và</a:t>
            </a:r>
            <a:r>
              <a:rPr lang="en-US" sz="5400" kern="0"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5400" kern="0" dirty="0" err="1">
                <a:solidFill>
                  <a:srgbClr val="FF0000"/>
                </a:solidFill>
                <a:latin typeface="Times New Roman" panose="02020603050405020304" pitchFamily="18" charset="0"/>
                <a:ea typeface="Calibri"/>
                <a:cs typeface="Times New Roman" panose="02020603050405020304" pitchFamily="18" charset="0"/>
                <a:sym typeface="Calibri"/>
              </a:rPr>
              <a:t>rùa</a:t>
            </a:r>
            <a:endParaRPr lang="vi-VN" sz="5400"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2386975" y="4707750"/>
            <a:ext cx="6209797" cy="6209797"/>
          </a:xfrm>
          <a:prstGeom prst="rect">
            <a:avLst/>
          </a:prstGeom>
        </p:spPr>
      </p:pic>
    </p:spTree>
    <p:extLst>
      <p:ext uri="{BB962C8B-B14F-4D97-AF65-F5344CB8AC3E}">
        <p14:creationId xmlns:p14="http://schemas.microsoft.com/office/powerpoint/2010/main" val="171536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05;p11"/>
          <p:cNvSpPr txBox="1"/>
          <p:nvPr/>
        </p:nvSpPr>
        <p:spPr>
          <a:xfrm>
            <a:off x="1895762" y="897886"/>
            <a:ext cx="14130962" cy="2692984"/>
          </a:xfrm>
          <a:prstGeom prst="rect">
            <a:avLst/>
          </a:prstGeom>
          <a:noFill/>
          <a:ln>
            <a:noFill/>
          </a:ln>
        </p:spPr>
        <p:txBody>
          <a:bodyPr spcFirstLastPara="1" wrap="square" lIns="137138" tIns="68550" rIns="137138" bIns="68550" anchor="t" anchorCtr="0">
            <a:spAutoFit/>
          </a:bodyPr>
          <a:lstStyle/>
          <a:p>
            <a:pPr algn="ctr">
              <a:buClr>
                <a:srgbClr val="000000"/>
              </a:buClr>
              <a:buSzPts val="3200"/>
              <a:buFont typeface="Arial"/>
              <a:buNone/>
            </a:pPr>
            <a:r>
              <a:rPr lang="en-US" sz="16600" b="1" kern="0" dirty="0">
                <a:solidFill>
                  <a:srgbClr val="FF0000"/>
                </a:solidFill>
                <a:latin typeface="Times New Roman" panose="02020603050405020304" pitchFamily="18" charset="0"/>
                <a:ea typeface="Calibri"/>
                <a:cs typeface="Times New Roman" panose="02020603050405020304" pitchFamily="18" charset="0"/>
                <a:sym typeface="Calibri"/>
              </a:rPr>
              <a:t>&gt; &lt;</a:t>
            </a:r>
            <a:endParaRPr sz="16600" b="1" kern="0" dirty="0">
              <a:solidFill>
                <a:srgbClr val="FF0000"/>
              </a:solidFill>
              <a:latin typeface="Times New Roman" panose="02020603050405020304" pitchFamily="18" charset="0"/>
              <a:ea typeface="Calibri"/>
              <a:cs typeface="Times New Roman" panose="02020603050405020304" pitchFamily="18" charset="0"/>
              <a:sym typeface="Calibri"/>
            </a:endParaRPr>
          </a:p>
        </p:txBody>
      </p:sp>
      <p:pic>
        <p:nvPicPr>
          <p:cNvPr id="15" name="Google Shape;499;p19"/>
          <p:cNvPicPr preferRelativeResize="0"/>
          <p:nvPr/>
        </p:nvPicPr>
        <p:blipFill rotWithShape="1">
          <a:blip r:embed="rId3">
            <a:alphaModFix/>
          </a:blip>
          <a:srcRect/>
          <a:stretch/>
        </p:blipFill>
        <p:spPr>
          <a:xfrm>
            <a:off x="9500954" y="2587556"/>
            <a:ext cx="7895736" cy="8323010"/>
          </a:xfrm>
          <a:prstGeom prst="rect">
            <a:avLst/>
          </a:prstGeom>
          <a:noFill/>
          <a:ln>
            <a:noFill/>
          </a:ln>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239600" y="9258300"/>
            <a:ext cx="20289600" cy="97136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2497" y="454660"/>
            <a:ext cx="914805" cy="57404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563097" y="9040252"/>
            <a:ext cx="914805" cy="574040"/>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1750" y1="28500" x2="43000" y2="32083"/>
                        <a14:foregroundMark x1="60083" y1="27417" x2="57750" y2="32917"/>
                      </a14:backgroundRemoval>
                    </a14:imgEffect>
                  </a14:imgLayer>
                </a14:imgProps>
              </a:ext>
            </a:extLst>
          </a:blip>
          <a:stretch>
            <a:fillRect/>
          </a:stretch>
        </p:blipFill>
        <p:spPr>
          <a:xfrm>
            <a:off x="2199600" y="-474844"/>
            <a:ext cx="5410052" cy="5410052"/>
          </a:xfrm>
          <a:prstGeom prst="rect">
            <a:avLst/>
          </a:prstGeom>
        </p:spPr>
      </p:pic>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083" y1="39833" x2="63000" y2="40000"/>
                        <a14:foregroundMark x1="66167" y1="69500" x2="67083" y2="74000"/>
                        <a14:foregroundMark x1="42000" y1="54583" x2="45417" y2="58167"/>
                        <a14:foregroundMark x1="27583" y1="65250" x2="36833" y2="67917"/>
                        <a14:foregroundMark x1="13917" y1="34500" x2="26167" y2="30250"/>
                      </a14:backgroundRemoval>
                    </a14:imgEffect>
                  </a14:imgLayer>
                </a14:imgProps>
              </a:ext>
            </a:extLst>
          </a:blip>
          <a:stretch>
            <a:fillRect/>
          </a:stretch>
        </p:blipFill>
        <p:spPr>
          <a:xfrm>
            <a:off x="10292513" y="-961141"/>
            <a:ext cx="6038049" cy="6038049"/>
          </a:xfrm>
          <a:prstGeom prst="rect">
            <a:avLst/>
          </a:prstGeom>
        </p:spPr>
      </p:pic>
      <p:sp>
        <p:nvSpPr>
          <p:cNvPr id="11" name="Google Shape;238;p15"/>
          <p:cNvSpPr/>
          <p:nvPr/>
        </p:nvSpPr>
        <p:spPr>
          <a:xfrm>
            <a:off x="10019822" y="5008773"/>
            <a:ext cx="6858000"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a:solidFill>
                  <a:schemeClr val="bg1"/>
                </a:solidFill>
                <a:latin typeface="Times New Roman" panose="02020603050405020304" pitchFamily="18" charset="0"/>
                <a:ea typeface="Calibri"/>
                <a:cs typeface="Times New Roman" panose="02020603050405020304" pitchFamily="18" charset="0"/>
                <a:sym typeface="Calibri"/>
              </a:rPr>
              <a:t>Nhân vật đại diện cho những người có vốn hiểu biết và vốn sống phong phú, đã đi nhiều, có nhiều trải nghiệm. </a:t>
            </a:r>
          </a:p>
        </p:txBody>
      </p:sp>
      <p:pic>
        <p:nvPicPr>
          <p:cNvPr id="14" name="Google Shape;499;p19"/>
          <p:cNvPicPr preferRelativeResize="0"/>
          <p:nvPr/>
        </p:nvPicPr>
        <p:blipFill rotWithShape="1">
          <a:blip r:embed="rId3">
            <a:alphaModFix/>
          </a:blip>
          <a:srcRect/>
          <a:stretch/>
        </p:blipFill>
        <p:spPr>
          <a:xfrm>
            <a:off x="956758" y="2632730"/>
            <a:ext cx="7895736" cy="8323010"/>
          </a:xfrm>
          <a:prstGeom prst="rect">
            <a:avLst/>
          </a:prstGeom>
          <a:noFill/>
          <a:ln>
            <a:noFill/>
          </a:ln>
        </p:spPr>
      </p:pic>
      <p:sp>
        <p:nvSpPr>
          <p:cNvPr id="9" name="Google Shape;236;p15"/>
          <p:cNvSpPr/>
          <p:nvPr/>
        </p:nvSpPr>
        <p:spPr>
          <a:xfrm>
            <a:off x="1189977" y="4963600"/>
            <a:ext cx="7429298" cy="3570923"/>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buFont typeface="Arial"/>
              <a:buNone/>
            </a:pPr>
            <a:r>
              <a:rPr lang="vi-VN" sz="4400" kern="0" dirty="0">
                <a:solidFill>
                  <a:schemeClr val="bg1"/>
                </a:solidFill>
                <a:latin typeface="Times New Roman" panose="02020603050405020304" pitchFamily="18" charset="0"/>
                <a:ea typeface="Calibri"/>
                <a:cs typeface="Times New Roman" panose="02020603050405020304" pitchFamily="18" charset="0"/>
                <a:sym typeface="Calibri"/>
              </a:rPr>
              <a:t>Nhân vật đại diện cho những người có vốn hiểu biết và vốn sống hạn hẹp nhưng lại tự cho rằng mình hiểu biết và tự mãn với những gì mình có. </a:t>
            </a:r>
          </a:p>
        </p:txBody>
      </p:sp>
    </p:spTree>
    <p:extLst>
      <p:ext uri="{BB962C8B-B14F-4D97-AF65-F5344CB8AC3E}">
        <p14:creationId xmlns:p14="http://schemas.microsoft.com/office/powerpoint/2010/main" val="3390906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00800" y="9258300"/>
            <a:ext cx="20289600" cy="9713646"/>
          </a:xfrm>
          <a:prstGeom prst="rect">
            <a:avLst/>
          </a:prstGeom>
        </p:spPr>
      </p:pic>
      <p:pic>
        <p:nvPicPr>
          <p:cNvPr id="4" name="Picture 3"/>
          <p:cNvPicPr>
            <a:picLocks noChangeAspect="1"/>
          </p:cNvPicPr>
          <p:nvPr/>
        </p:nvPicPr>
        <p:blipFill>
          <a:blip r:embed="rId5"/>
          <a:stretch>
            <a:fillRect/>
          </a:stretch>
        </p:blipFill>
        <p:spPr>
          <a:xfrm>
            <a:off x="-380999" y="-266700"/>
            <a:ext cx="10210800" cy="2961539"/>
          </a:xfrm>
          <a:prstGeom prst="rect">
            <a:avLst/>
          </a:prstGeom>
        </p:spPr>
      </p:pic>
      <p:sp>
        <p:nvSpPr>
          <p:cNvPr id="17" name="Google Shape;236;p15"/>
          <p:cNvSpPr/>
          <p:nvPr/>
        </p:nvSpPr>
        <p:spPr>
          <a:xfrm>
            <a:off x="491389" y="2171700"/>
            <a:ext cx="16272611" cy="4611216"/>
          </a:xfrm>
          <a:prstGeom prst="roundRect">
            <a:avLst>
              <a:gd name="adj" fmla="val 16667"/>
            </a:avLst>
          </a:prstGeom>
          <a:no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just">
              <a:buClr>
                <a:srgbClr val="000000"/>
              </a:buClr>
              <a:buSzPts val="2400"/>
              <a:buFont typeface="Arial"/>
              <a:buNone/>
            </a:pPr>
            <a:r>
              <a:rPr lang="en-US" sz="4400" b="1" kern="0" dirty="0">
                <a:latin typeface="Times New Roman" panose="02020603050405020304" pitchFamily="18" charset="0"/>
                <a:ea typeface="Calibri"/>
                <a:cs typeface="Times New Roman" panose="02020603050405020304" pitchFamily="18" charset="0"/>
                <a:sym typeface="Wingdings" panose="05000000000000000000" pitchFamily="2" charset="2"/>
              </a:rPr>
              <a:t>+ ND 1</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Những</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điều</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gì</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làm</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cho</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con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trong</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truyện</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ngồi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đáy</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giếng</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cảm</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thấy</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sung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sướng</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a:t>
            </a:r>
          </a:p>
          <a:p>
            <a:pPr algn="just">
              <a:buClr>
                <a:srgbClr val="000000"/>
              </a:buClr>
              <a:buSzPts val="2400"/>
              <a:buFont typeface="Arial"/>
              <a:buNone/>
            </a:pPr>
            <a:endPar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endParaRPr>
          </a:p>
          <a:p>
            <a:pPr algn="just">
              <a:buClr>
                <a:srgbClr val="000000"/>
              </a:buClr>
              <a:buSzPts val="2400"/>
              <a:buFont typeface="Arial"/>
              <a:buNone/>
            </a:pPr>
            <a:r>
              <a:rPr lang="en-US" sz="4400" b="1" kern="0" dirty="0">
                <a:latin typeface="Times New Roman" panose="02020603050405020304" pitchFamily="18" charset="0"/>
                <a:ea typeface="Calibri"/>
                <a:cs typeface="Times New Roman" panose="02020603050405020304" pitchFamily="18" charset="0"/>
                <a:sym typeface="Wingdings" panose="05000000000000000000" pitchFamily="2" charset="2"/>
              </a:rPr>
              <a:t>+ ND 2: </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Sau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khi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nghe</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rùa</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biển</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kể</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tại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sao</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ếch</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ngạc</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nhiên</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thu</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mình</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lại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hoảng</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hốt</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bối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 </a:t>
            </a:r>
            <a:r>
              <a:rPr lang="en-US" sz="4400" kern="0" dirty="0" err="1">
                <a:latin typeface="Times New Roman" panose="02020603050405020304" pitchFamily="18" charset="0"/>
                <a:ea typeface="Calibri"/>
                <a:cs typeface="Times New Roman" panose="02020603050405020304" pitchFamily="18" charset="0"/>
                <a:sym typeface="Wingdings" panose="05000000000000000000" pitchFamily="2" charset="2"/>
              </a:rPr>
              <a:t>rối</a:t>
            </a:r>
            <a:r>
              <a:rPr lang="en-US" sz="4400" kern="0" dirty="0">
                <a:latin typeface="Times New Roman" panose="02020603050405020304" pitchFamily="18" charset="0"/>
                <a:ea typeface="Calibri"/>
                <a:cs typeface="Times New Roman" panose="02020603050405020304" pitchFamily="18" charset="0"/>
                <a:sym typeface="Wingdings" panose="05000000000000000000" pitchFamily="2" charset="2"/>
              </a:rPr>
              <a:t>”?</a:t>
            </a:r>
            <a:endParaRPr lang="vi-VN" sz="4400" kern="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77771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1186</Words>
  <Application>Microsoft Office PowerPoint</Application>
  <PresentationFormat>Custom</PresentationFormat>
  <Paragraphs>114</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Noto Sans Symbols</vt: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Illustration Animal Classification School Presentation</dc:title>
  <dc:creator>Nguyen Ha</dc:creator>
  <cp:lastModifiedBy>Hiền Vũ</cp:lastModifiedBy>
  <cp:revision>95</cp:revision>
  <dcterms:created xsi:type="dcterms:W3CDTF">2006-08-16T00:00:00Z</dcterms:created>
  <dcterms:modified xsi:type="dcterms:W3CDTF">2024-05-21T14:33:18Z</dcterms:modified>
  <dc:identifier>DAFNe8nBPvA</dc:identifier>
</cp:coreProperties>
</file>