
<file path=[Content_Types].xml><?xml version="1.0" encoding="utf-8"?>
<Types xmlns="http://schemas.openxmlformats.org/package/2006/content-types">
  <Default Extension="jpeg" ContentType="image/jpeg"/>
  <Default Extension="JPG" ContentType="image/.jpg"/>
  <Default Extension="png" ContentType="image/png"/>
  <Default Extension="wdp" ContentType="image/vnd.ms-photo"/>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1"/>
  </p:notesMasterIdLst>
  <p:sldIdLst>
    <p:sldId id="3096" r:id="rId3"/>
    <p:sldId id="3294" r:id="rId4"/>
    <p:sldId id="3295" r:id="rId5"/>
    <p:sldId id="3216" r:id="rId6"/>
    <p:sldId id="3217" r:id="rId7"/>
    <p:sldId id="3215" r:id="rId8"/>
    <p:sldId id="3218" r:id="rId9"/>
    <p:sldId id="3219" r:id="rId10"/>
    <p:sldId id="3220" r:id="rId11"/>
    <p:sldId id="3298" r:id="rId12"/>
    <p:sldId id="3299" r:id="rId13"/>
    <p:sldId id="3221" r:id="rId14"/>
    <p:sldId id="3222" r:id="rId15"/>
    <p:sldId id="3296" r:id="rId16"/>
    <p:sldId id="3297" r:id="rId17"/>
    <p:sldId id="3223" r:id="rId18"/>
    <p:sldId id="3240" r:id="rId19"/>
    <p:sldId id="280"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677C"/>
    <a:srgbClr val="FF3399"/>
    <a:srgbClr val="0998D7"/>
    <a:srgbClr val="F18105"/>
    <a:srgbClr val="0000FF"/>
    <a:srgbClr val="FCBB75"/>
    <a:srgbClr val="0C6D39"/>
    <a:srgbClr val="ED3376"/>
    <a:srgbClr val="00918A"/>
    <a:srgbClr val="C2E2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868" autoAdjust="0"/>
    <p:restoredTop sz="94660"/>
  </p:normalViewPr>
  <p:slideViewPr>
    <p:cSldViewPr snapToGrid="0">
      <p:cViewPr varScale="1">
        <p:scale>
          <a:sx n="71" d="100"/>
          <a:sy n="71" d="100"/>
        </p:scale>
        <p:origin x="67" y="30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4" Type="http://schemas.openxmlformats.org/officeDocument/2006/relationships/tableStyles" Target="tableStyles.xml"/><Relationship Id="rId23" Type="http://schemas.openxmlformats.org/officeDocument/2006/relationships/viewProps" Target="viewProps.xml"/><Relationship Id="rId22" Type="http://schemas.openxmlformats.org/officeDocument/2006/relationships/presProps" Target="presProps.xml"/><Relationship Id="rId21" Type="http://schemas.openxmlformats.org/officeDocument/2006/relationships/notesMaster" Target="notesMasters/notesMaster1.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5" Type="http://schemas.microsoft.com/office/2007/relationships/hdphoto" Target="../media/image4.wdp"/><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microsoft.com/office/2007/relationships/hdphoto" Target="../media/image4.wdp"/><Relationship Id="rId5" Type="http://schemas.openxmlformats.org/officeDocument/2006/relationships/image" Target="../media/image3.png"/><Relationship Id="rId4" Type="http://schemas.openxmlformats.org/officeDocument/2006/relationships/image" Target="../media/image2.png"/><Relationship Id="rId3" Type="http://schemas.microsoft.com/office/2007/relationships/hdphoto" Target="../media/image6.wdp"/><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microsoft.com/office/2007/relationships/hdphoto" Target="../media/image4.wdp"/><Relationship Id="rId6" Type="http://schemas.openxmlformats.org/officeDocument/2006/relationships/image" Target="../media/image3.png"/><Relationship Id="rId5" Type="http://schemas.openxmlformats.org/officeDocument/2006/relationships/image" Target="../media/image7.jpeg"/><Relationship Id="rId4" Type="http://schemas.openxmlformats.org/officeDocument/2006/relationships/image" Target="../media/image2.png"/><Relationship Id="rId3" Type="http://schemas.microsoft.com/office/2007/relationships/hdphoto" Target="../media/image6.wdp"/><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7" Type="http://schemas.microsoft.com/office/2007/relationships/hdphoto" Target="../media/image4.wdp"/><Relationship Id="rId6" Type="http://schemas.openxmlformats.org/officeDocument/2006/relationships/image" Target="../media/image3.png"/><Relationship Id="rId5" Type="http://schemas.openxmlformats.org/officeDocument/2006/relationships/image" Target="../media/image8.png"/><Relationship Id="rId4" Type="http://schemas.openxmlformats.org/officeDocument/2006/relationships/image" Target="../media/image2.png"/><Relationship Id="rId3" Type="http://schemas.microsoft.com/office/2007/relationships/hdphoto" Target="../media/image6.wdp"/><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image" Target="../media/image9.emf"/><Relationship Id="rId4" Type="http://schemas.openxmlformats.org/officeDocument/2006/relationships/image" Target="../media/image2.png"/><Relationship Id="rId3" Type="http://schemas.microsoft.com/office/2007/relationships/hdphoto" Target="../media/image6.wdp"/><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a:srcRect r="868"/>
          <a:stretch>
            <a:fillRect/>
          </a:stretch>
        </p:blipFill>
        <p:spPr>
          <a:xfrm>
            <a:off x="0" y="0"/>
            <a:ext cx="12192000" cy="6858000"/>
          </a:xfrm>
          <a:prstGeom prst="rect">
            <a:avLst/>
          </a:prstGeom>
        </p:spPr>
      </p:pic>
      <p:sp>
        <p:nvSpPr>
          <p:cNvPr id="5" name="Rectangle: Diagonal Corners Rounded 4"/>
          <p:cNvSpPr/>
          <p:nvPr userDrawn="1"/>
        </p:nvSpPr>
        <p:spPr>
          <a:xfrm>
            <a:off x="236375" y="228600"/>
            <a:ext cx="11719249" cy="6400800"/>
          </a:xfrm>
          <a:prstGeom prst="round2DiagRect">
            <a:avLst>
              <a:gd name="adj1" fmla="val 5476"/>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userDrawn="1"/>
        </p:nvPicPr>
        <p:blipFill>
          <a:blip r:embed="rId3"/>
          <a:stretch>
            <a:fillRect/>
          </a:stretch>
        </p:blipFill>
        <p:spPr>
          <a:xfrm>
            <a:off x="11295235" y="283866"/>
            <a:ext cx="589731" cy="520622"/>
          </a:xfrm>
          <a:prstGeom prst="rect">
            <a:avLst/>
          </a:prstGeom>
        </p:spPr>
      </p:pic>
      <p:pic>
        <p:nvPicPr>
          <p:cNvPr id="7" name="Picture 6"/>
          <p:cNvPicPr>
            <a:picLocks noChangeAspect="1"/>
          </p:cNvPicPr>
          <p:nvPr userDrawn="1"/>
        </p:nvPicPr>
        <p:blipFill>
          <a:blip r:embed="rId4">
            <a:extLst>
              <a:ext uri="{BEBA8EAE-BF5A-486C-A8C5-ECC9F3942E4B}">
                <a14:imgProps xmlns:a14="http://schemas.microsoft.com/office/drawing/2010/main">
                  <a14:imgLayer r:embed="rId5">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11523983" y="20407"/>
            <a:ext cx="632267" cy="20819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标题幻灯片">
    <p:spTree>
      <p:nvGrpSpPr>
        <p:cNvPr id="1" name=""/>
        <p:cNvGrpSpPr/>
        <p:nvPr/>
      </p:nvGrpSpPr>
      <p:grpSpPr>
        <a:xfrm>
          <a:off x="0" y="0"/>
          <a:ext cx="0" cy="0"/>
          <a:chOff x="0" y="0"/>
          <a:chExt cx="0" cy="0"/>
        </a:xfrm>
      </p:grpSpPr>
      <p:pic>
        <p:nvPicPr>
          <p:cNvPr id="4" name="Picture 3" descr="Graphical user interface&#10;&#10;Description automatically generated"/>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4"/>
          <a:stretch>
            <a:fillRect/>
          </a:stretch>
        </p:blipFill>
        <p:spPr>
          <a:xfrm>
            <a:off x="11310475" y="299106"/>
            <a:ext cx="589731" cy="520622"/>
          </a:xfrm>
          <a:prstGeom prst="rect">
            <a:avLst/>
          </a:prstGeom>
        </p:spPr>
      </p:pic>
      <p:pic>
        <p:nvPicPr>
          <p:cNvPr id="6" name="Picture 5"/>
          <p:cNvPicPr>
            <a:picLocks noChangeAspect="1"/>
          </p:cNvPicPr>
          <p:nvPr userDrawn="1"/>
        </p:nvPicPr>
        <p:blipFill>
          <a:blip r:embed="rId5">
            <a:extLst>
              <a:ext uri="{BEBA8EAE-BF5A-486C-A8C5-ECC9F3942E4B}">
                <a14:imgProps xmlns:a14="http://schemas.microsoft.com/office/drawing/2010/main">
                  <a14:imgLayer r:embed="rId6">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pic>
        <p:nvPicPr>
          <p:cNvPr id="4" name="Picture 3" descr="Graphical user interface&#10;&#10;Description automatically generated"/>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4"/>
          <a:stretch>
            <a:fillRect/>
          </a:stretch>
        </p:blipFill>
        <p:spPr>
          <a:xfrm>
            <a:off x="11310475" y="299106"/>
            <a:ext cx="589731" cy="520622"/>
          </a:xfrm>
          <a:prstGeom prst="rect">
            <a:avLst/>
          </a:prstGeom>
        </p:spPr>
      </p:pic>
      <p:pic>
        <p:nvPicPr>
          <p:cNvPr id="6" name="Picture 5" descr="A picture containing icon&#10;&#10;Description automatically generated"/>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589203" y="5288973"/>
            <a:ext cx="1256433" cy="1256433"/>
          </a:xfrm>
          <a:prstGeom prst="rect">
            <a:avLst/>
          </a:prstGeom>
        </p:spPr>
      </p:pic>
      <p:pic>
        <p:nvPicPr>
          <p:cNvPr id="7" name="Picture 6"/>
          <p:cNvPicPr>
            <a:picLocks noChangeAspect="1"/>
          </p:cNvPicPr>
          <p:nvPr userDrawn="1"/>
        </p:nvPicPr>
        <p:blipFill>
          <a:blip r:embed="rId6">
            <a:extLst>
              <a:ext uri="{BEBA8EAE-BF5A-486C-A8C5-ECC9F3942E4B}">
                <a14:imgProps xmlns:a14="http://schemas.microsoft.com/office/drawing/2010/main">
                  <a14:imgLayer r:embed="rId7">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标题幻灯片">
    <p:spTree>
      <p:nvGrpSpPr>
        <p:cNvPr id="1" name=""/>
        <p:cNvGrpSpPr/>
        <p:nvPr/>
      </p:nvGrpSpPr>
      <p:grpSpPr>
        <a:xfrm>
          <a:off x="0" y="0"/>
          <a:ext cx="0" cy="0"/>
          <a:chOff x="0" y="0"/>
          <a:chExt cx="0" cy="0"/>
        </a:xfrm>
      </p:grpSpPr>
      <p:pic>
        <p:nvPicPr>
          <p:cNvPr id="4" name="Picture 3" descr="Graphical user interface&#10;&#10;Description automatically generated"/>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4"/>
          <a:stretch>
            <a:fillRect/>
          </a:stretch>
        </p:blipFill>
        <p:spPr>
          <a:xfrm>
            <a:off x="11310475" y="299106"/>
            <a:ext cx="589731" cy="520622"/>
          </a:xfrm>
          <a:prstGeom prst="rect">
            <a:avLst/>
          </a:prstGeom>
        </p:spPr>
      </p:pic>
      <p:pic>
        <p:nvPicPr>
          <p:cNvPr id="9" name="Picture 8" descr="A picture containing toy, vector graphics, doll&#10;&#10;Description automatically generated"/>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281697" y="4174916"/>
            <a:ext cx="2524990" cy="2524990"/>
          </a:xfrm>
          <a:prstGeom prst="rect">
            <a:avLst/>
          </a:prstGeom>
        </p:spPr>
      </p:pic>
      <p:pic>
        <p:nvPicPr>
          <p:cNvPr id="6" name="Picture 5"/>
          <p:cNvPicPr>
            <a:picLocks noChangeAspect="1"/>
          </p:cNvPicPr>
          <p:nvPr userDrawn="1"/>
        </p:nvPicPr>
        <p:blipFill>
          <a:blip r:embed="rId6">
            <a:extLst>
              <a:ext uri="{BEBA8EAE-BF5A-486C-A8C5-ECC9F3942E4B}">
                <a14:imgProps xmlns:a14="http://schemas.microsoft.com/office/drawing/2010/main">
                  <a14:imgLayer r:embed="rId7">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14:presetBounceEnd="66000">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66000">
                                          <p:cBhvr additive="base">
                                            <p:cTn id="7" dur="750" fill="hold"/>
                                            <p:tgtEl>
                                              <p:spTgt spid="9"/>
                                            </p:tgtEl>
                                            <p:attrNameLst>
                                              <p:attrName>ppt_x</p:attrName>
                                            </p:attrNameLst>
                                          </p:cBhvr>
                                          <p:tavLst>
                                            <p:tav tm="0">
                                              <p:val>
                                                <p:strVal val="1+#ppt_w/2"/>
                                              </p:val>
                                            </p:tav>
                                            <p:tav tm="100000">
                                              <p:val>
                                                <p:strVal val="#ppt_x"/>
                                              </p:val>
                                            </p:tav>
                                          </p:tavLst>
                                        </p:anim>
                                        <p:anim calcmode="lin" valueType="num" p14:bounceEnd="66000">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1+#ppt_w/2"/>
                                              </p:val>
                                            </p:tav>
                                            <p:tav tm="100000">
                                              <p:val>
                                                <p:strVal val="#ppt_x"/>
                                              </p:val>
                                            </p:tav>
                                          </p:tavLst>
                                        </p:anim>
                                        <p:anim calcmode="lin" valueType="num">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pic>
        <p:nvPicPr>
          <p:cNvPr id="4" name="Picture 3" descr="Graphical user interface&#10;&#10;Description automatically generated"/>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grpSp>
        <p:nvGrpSpPr>
          <p:cNvPr id="6" name="Group 5"/>
          <p:cNvGrpSpPr/>
          <p:nvPr userDrawn="1"/>
        </p:nvGrpSpPr>
        <p:grpSpPr>
          <a:xfrm>
            <a:off x="135255" y="15198"/>
            <a:ext cx="11894186" cy="6825343"/>
            <a:chOff x="217756" y="65357"/>
            <a:chExt cx="11993313" cy="6473286"/>
          </a:xfrm>
          <a:noFill/>
        </p:grpSpPr>
        <p:sp>
          <p:nvSpPr>
            <p:cNvPr id="7" name="Rectangle: Rounded Corners 6"/>
            <p:cNvSpPr/>
            <p:nvPr/>
          </p:nvSpPr>
          <p:spPr>
            <a:xfrm>
              <a:off x="472134" y="220134"/>
              <a:ext cx="11738935" cy="6163734"/>
            </a:xfrm>
            <a:custGeom>
              <a:avLst/>
              <a:gdLst>
                <a:gd name="connsiteX0" fmla="*/ 0 w 11738935"/>
                <a:gd name="connsiteY0" fmla="*/ 1027310 h 6163734"/>
                <a:gd name="connsiteX1" fmla="*/ 1027310 w 11738935"/>
                <a:gd name="connsiteY1" fmla="*/ 0 h 6163734"/>
                <a:gd name="connsiteX2" fmla="*/ 10711625 w 11738935"/>
                <a:gd name="connsiteY2" fmla="*/ 0 h 6163734"/>
                <a:gd name="connsiteX3" fmla="*/ 11738935 w 11738935"/>
                <a:gd name="connsiteY3" fmla="*/ 1027310 h 6163734"/>
                <a:gd name="connsiteX4" fmla="*/ 11738935 w 11738935"/>
                <a:gd name="connsiteY4" fmla="*/ 5136424 h 6163734"/>
                <a:gd name="connsiteX5" fmla="*/ 10711625 w 11738935"/>
                <a:gd name="connsiteY5" fmla="*/ 6163734 h 6163734"/>
                <a:gd name="connsiteX6" fmla="*/ 1027310 w 11738935"/>
                <a:gd name="connsiteY6" fmla="*/ 6163734 h 6163734"/>
                <a:gd name="connsiteX7" fmla="*/ 0 w 11738935"/>
                <a:gd name="connsiteY7" fmla="*/ 5136424 h 6163734"/>
                <a:gd name="connsiteX8" fmla="*/ 0 w 11738935"/>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8935" h="6163734" fill="none" extrusionOk="0">
                  <a:moveTo>
                    <a:pt x="0" y="1027310"/>
                  </a:moveTo>
                  <a:cubicBezTo>
                    <a:pt x="74804" y="461661"/>
                    <a:pt x="395065" y="66048"/>
                    <a:pt x="1027310" y="0"/>
                  </a:cubicBezTo>
                  <a:cubicBezTo>
                    <a:pt x="4837526" y="-149292"/>
                    <a:pt x="6070245" y="-15801"/>
                    <a:pt x="10711625" y="0"/>
                  </a:cubicBezTo>
                  <a:cubicBezTo>
                    <a:pt x="11268774" y="43553"/>
                    <a:pt x="11820856" y="457479"/>
                    <a:pt x="11738935" y="1027310"/>
                  </a:cubicBezTo>
                  <a:cubicBezTo>
                    <a:pt x="11666246" y="1764727"/>
                    <a:pt x="11830899" y="3092001"/>
                    <a:pt x="11738935" y="5136424"/>
                  </a:cubicBezTo>
                  <a:cubicBezTo>
                    <a:pt x="11703695" y="5706754"/>
                    <a:pt x="11268353" y="6170046"/>
                    <a:pt x="10711625" y="6163734"/>
                  </a:cubicBezTo>
                  <a:cubicBezTo>
                    <a:pt x="6031130" y="6133955"/>
                    <a:pt x="4424824" y="6071973"/>
                    <a:pt x="1027310" y="6163734"/>
                  </a:cubicBezTo>
                  <a:cubicBezTo>
                    <a:pt x="469192" y="6148488"/>
                    <a:pt x="-45324" y="5718171"/>
                    <a:pt x="0" y="5136424"/>
                  </a:cubicBezTo>
                  <a:cubicBezTo>
                    <a:pt x="-30974" y="4677568"/>
                    <a:pt x="-62159" y="3054072"/>
                    <a:pt x="0" y="1027310"/>
                  </a:cubicBezTo>
                  <a:close/>
                </a:path>
                <a:path w="11738935" h="6163734" stroke="0" extrusionOk="0">
                  <a:moveTo>
                    <a:pt x="0" y="1027310"/>
                  </a:moveTo>
                  <a:cubicBezTo>
                    <a:pt x="-32305" y="467790"/>
                    <a:pt x="535297" y="-74531"/>
                    <a:pt x="1027310" y="0"/>
                  </a:cubicBezTo>
                  <a:cubicBezTo>
                    <a:pt x="5849419" y="28352"/>
                    <a:pt x="8079587" y="106290"/>
                    <a:pt x="10711625" y="0"/>
                  </a:cubicBezTo>
                  <a:cubicBezTo>
                    <a:pt x="11349642" y="-66416"/>
                    <a:pt x="11718134" y="418924"/>
                    <a:pt x="11738935" y="1027310"/>
                  </a:cubicBezTo>
                  <a:cubicBezTo>
                    <a:pt x="11619338" y="2267528"/>
                    <a:pt x="11577927" y="4307684"/>
                    <a:pt x="11738935" y="5136424"/>
                  </a:cubicBezTo>
                  <a:cubicBezTo>
                    <a:pt x="11789297" y="5648271"/>
                    <a:pt x="11224653" y="6130587"/>
                    <a:pt x="10711625" y="6163734"/>
                  </a:cubicBezTo>
                  <a:cubicBezTo>
                    <a:pt x="9604187" y="6046505"/>
                    <a:pt x="2381048" y="6131497"/>
                    <a:pt x="1027310" y="6163734"/>
                  </a:cubicBezTo>
                  <a:cubicBezTo>
                    <a:pt x="475657" y="6078151"/>
                    <a:pt x="-41870" y="5752482"/>
                    <a:pt x="0" y="5136424"/>
                  </a:cubicBezTo>
                  <a:cubicBezTo>
                    <a:pt x="-57225" y="4632224"/>
                    <a:pt x="130478" y="2856224"/>
                    <a:pt x="0" y="1027310"/>
                  </a:cubicBezTo>
                  <a:close/>
                </a:path>
              </a:pathLst>
            </a:custGeom>
            <a:solidFill>
              <a:schemeClr val="bg1"/>
            </a:solidFill>
            <a:ln w="57150">
              <a:solidFill>
                <a:srgbClr val="A3A9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9" name="Rectangle: Rounded Corners 8"/>
            <p:cNvSpPr/>
            <p:nvPr/>
          </p:nvSpPr>
          <p:spPr>
            <a:xfrm>
              <a:off x="372533" y="220134"/>
              <a:ext cx="11684000" cy="6163734"/>
            </a:xfrm>
            <a:custGeom>
              <a:avLst/>
              <a:gdLst>
                <a:gd name="connsiteX0" fmla="*/ 0 w 11684000"/>
                <a:gd name="connsiteY0" fmla="*/ 1027310 h 6163734"/>
                <a:gd name="connsiteX1" fmla="*/ 1027310 w 11684000"/>
                <a:gd name="connsiteY1" fmla="*/ 0 h 6163734"/>
                <a:gd name="connsiteX2" fmla="*/ 10656690 w 11684000"/>
                <a:gd name="connsiteY2" fmla="*/ 0 h 6163734"/>
                <a:gd name="connsiteX3" fmla="*/ 11684000 w 11684000"/>
                <a:gd name="connsiteY3" fmla="*/ 1027310 h 6163734"/>
                <a:gd name="connsiteX4" fmla="*/ 11684000 w 11684000"/>
                <a:gd name="connsiteY4" fmla="*/ 5136424 h 6163734"/>
                <a:gd name="connsiteX5" fmla="*/ 10656690 w 11684000"/>
                <a:gd name="connsiteY5" fmla="*/ 6163734 h 6163734"/>
                <a:gd name="connsiteX6" fmla="*/ 1027310 w 11684000"/>
                <a:gd name="connsiteY6" fmla="*/ 6163734 h 6163734"/>
                <a:gd name="connsiteX7" fmla="*/ 0 w 11684000"/>
                <a:gd name="connsiteY7" fmla="*/ 5136424 h 6163734"/>
                <a:gd name="connsiteX8" fmla="*/ 0 w 11684000"/>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84000" h="6163734" fill="none" extrusionOk="0">
                  <a:moveTo>
                    <a:pt x="0" y="1027310"/>
                  </a:moveTo>
                  <a:cubicBezTo>
                    <a:pt x="74804" y="461661"/>
                    <a:pt x="395065" y="66048"/>
                    <a:pt x="1027310" y="0"/>
                  </a:cubicBezTo>
                  <a:cubicBezTo>
                    <a:pt x="5305919" y="-149292"/>
                    <a:pt x="6595192" y="-15801"/>
                    <a:pt x="10656690" y="0"/>
                  </a:cubicBezTo>
                  <a:cubicBezTo>
                    <a:pt x="11213839" y="43553"/>
                    <a:pt x="11765921" y="457479"/>
                    <a:pt x="11684000" y="1027310"/>
                  </a:cubicBezTo>
                  <a:cubicBezTo>
                    <a:pt x="11611311" y="1764727"/>
                    <a:pt x="11775964" y="3092001"/>
                    <a:pt x="11684000" y="5136424"/>
                  </a:cubicBezTo>
                  <a:cubicBezTo>
                    <a:pt x="11648760" y="5706754"/>
                    <a:pt x="11213418" y="6170046"/>
                    <a:pt x="10656690" y="6163734"/>
                  </a:cubicBezTo>
                  <a:cubicBezTo>
                    <a:pt x="8527607" y="6133955"/>
                    <a:pt x="3810361" y="6071973"/>
                    <a:pt x="1027310" y="6163734"/>
                  </a:cubicBezTo>
                  <a:cubicBezTo>
                    <a:pt x="469192" y="6148488"/>
                    <a:pt x="-45324" y="5718171"/>
                    <a:pt x="0" y="5136424"/>
                  </a:cubicBezTo>
                  <a:cubicBezTo>
                    <a:pt x="-30974" y="4677568"/>
                    <a:pt x="-62159" y="3054072"/>
                    <a:pt x="0" y="1027310"/>
                  </a:cubicBezTo>
                  <a:close/>
                </a:path>
                <a:path w="11684000" h="6163734" stroke="0" extrusionOk="0">
                  <a:moveTo>
                    <a:pt x="0" y="1027310"/>
                  </a:moveTo>
                  <a:cubicBezTo>
                    <a:pt x="-32305" y="467790"/>
                    <a:pt x="535297" y="-74531"/>
                    <a:pt x="1027310" y="0"/>
                  </a:cubicBezTo>
                  <a:cubicBezTo>
                    <a:pt x="3062595" y="28352"/>
                    <a:pt x="6739809" y="106290"/>
                    <a:pt x="10656690" y="0"/>
                  </a:cubicBezTo>
                  <a:cubicBezTo>
                    <a:pt x="11294707" y="-66416"/>
                    <a:pt x="11663199" y="418924"/>
                    <a:pt x="11684000" y="1027310"/>
                  </a:cubicBezTo>
                  <a:cubicBezTo>
                    <a:pt x="11564403" y="2267528"/>
                    <a:pt x="11522992" y="4307684"/>
                    <a:pt x="11684000" y="5136424"/>
                  </a:cubicBezTo>
                  <a:cubicBezTo>
                    <a:pt x="11734362" y="5648271"/>
                    <a:pt x="11169718" y="6130587"/>
                    <a:pt x="10656690" y="6163734"/>
                  </a:cubicBezTo>
                  <a:cubicBezTo>
                    <a:pt x="6042143" y="6046505"/>
                    <a:pt x="4670391" y="6131497"/>
                    <a:pt x="1027310" y="6163734"/>
                  </a:cubicBezTo>
                  <a:cubicBezTo>
                    <a:pt x="475657" y="6078151"/>
                    <a:pt x="-41870" y="5752482"/>
                    <a:pt x="0" y="5136424"/>
                  </a:cubicBezTo>
                  <a:cubicBezTo>
                    <a:pt x="-57225" y="4632224"/>
                    <a:pt x="130478" y="2856224"/>
                    <a:pt x="0" y="1027310"/>
                  </a:cubicBezTo>
                  <a:close/>
                </a:path>
              </a:pathLst>
            </a:custGeom>
            <a:grpFill/>
            <a:ln w="57150">
              <a:solidFill>
                <a:srgbClr val="F2D6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0" name="Oval 9"/>
            <p:cNvSpPr/>
            <p:nvPr/>
          </p:nvSpPr>
          <p:spPr>
            <a:xfrm>
              <a:off x="11284753" y="6074315"/>
              <a:ext cx="309553" cy="309553"/>
            </a:xfrm>
            <a:prstGeom prst="ellipse">
              <a:avLst/>
            </a:prstGeom>
            <a:solidFill>
              <a:srgbClr val="F89F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1" name="Oval 10"/>
            <p:cNvSpPr/>
            <p:nvPr/>
          </p:nvSpPr>
          <p:spPr>
            <a:xfrm>
              <a:off x="11824248" y="807775"/>
              <a:ext cx="309553" cy="309553"/>
            </a:xfrm>
            <a:prstGeom prst="ellipse">
              <a:avLst/>
            </a:prstGeom>
            <a:solidFill>
              <a:srgbClr val="A3A901"/>
            </a:solidFill>
            <a:ln>
              <a:solidFill>
                <a:srgbClr val="A3A9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2" name="Oval 11"/>
            <p:cNvSpPr/>
            <p:nvPr/>
          </p:nvSpPr>
          <p:spPr>
            <a:xfrm>
              <a:off x="217756" y="966907"/>
              <a:ext cx="309553" cy="309553"/>
            </a:xfrm>
            <a:prstGeom prst="ellipse">
              <a:avLst/>
            </a:prstGeom>
            <a:solidFill>
              <a:srgbClr val="F2D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3" name="Oval 12"/>
            <p:cNvSpPr/>
            <p:nvPr/>
          </p:nvSpPr>
          <p:spPr>
            <a:xfrm>
              <a:off x="802603" y="6074314"/>
              <a:ext cx="309553" cy="309553"/>
            </a:xfrm>
            <a:prstGeom prst="ellipse">
              <a:avLst/>
            </a:prstGeom>
            <a:solidFill>
              <a:srgbClr val="F2D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4" name="Oval 13"/>
            <p:cNvSpPr/>
            <p:nvPr/>
          </p:nvSpPr>
          <p:spPr>
            <a:xfrm>
              <a:off x="4184438" y="65357"/>
              <a:ext cx="309553" cy="309553"/>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5" name="Oval 14"/>
            <p:cNvSpPr/>
            <p:nvPr/>
          </p:nvSpPr>
          <p:spPr>
            <a:xfrm>
              <a:off x="7980920" y="6229090"/>
              <a:ext cx="309553" cy="309553"/>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6" name="Oval 15"/>
            <p:cNvSpPr/>
            <p:nvPr/>
          </p:nvSpPr>
          <p:spPr>
            <a:xfrm>
              <a:off x="267677" y="860323"/>
              <a:ext cx="204457" cy="204457"/>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grpSp>
      <p:pic>
        <p:nvPicPr>
          <p:cNvPr id="17" name="Picture 16"/>
          <p:cNvPicPr>
            <a:picLocks noChangeAspect="1"/>
          </p:cNvPicPr>
          <p:nvPr userDrawn="1"/>
        </p:nvPicPr>
        <p:blipFill>
          <a:blip r:embed="rId4"/>
          <a:stretch>
            <a:fillRect/>
          </a:stretch>
        </p:blipFill>
        <p:spPr>
          <a:xfrm>
            <a:off x="10644478" y="657318"/>
            <a:ext cx="932605" cy="823316"/>
          </a:xfrm>
          <a:prstGeom prst="rect">
            <a:avLst/>
          </a:prstGeom>
        </p:spPr>
      </p:pic>
      <p:pic>
        <p:nvPicPr>
          <p:cNvPr id="18" name="Picture 17"/>
          <p:cNvPicPr>
            <a:picLocks noChangeAspect="1"/>
          </p:cNvPicPr>
          <p:nvPr userDrawn="1"/>
        </p:nvPicPr>
        <p:blipFill>
          <a:blip r:embed="rId5"/>
          <a:stretch>
            <a:fillRect/>
          </a:stretch>
        </p:blipFill>
        <p:spPr>
          <a:xfrm rot="20806844">
            <a:off x="693828" y="5450610"/>
            <a:ext cx="1111380" cy="109041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14:presetBounceEnd="62000">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14:bounceEnd="62000">
                                          <p:cBhvr additive="base">
                                            <p:cTn id="7" dur="1000" fill="hold"/>
                                            <p:tgtEl>
                                              <p:spTgt spid="18"/>
                                            </p:tgtEl>
                                            <p:attrNameLst>
                                              <p:attrName>ppt_x</p:attrName>
                                            </p:attrNameLst>
                                          </p:cBhvr>
                                          <p:tavLst>
                                            <p:tav tm="0">
                                              <p:val>
                                                <p:strVal val="1+#ppt_w/2"/>
                                              </p:val>
                                            </p:tav>
                                            <p:tav tm="100000">
                                              <p:val>
                                                <p:strVal val="#ppt_x"/>
                                              </p:val>
                                            </p:tav>
                                          </p:tavLst>
                                        </p:anim>
                                        <p:anim calcmode="lin" valueType="num" p14:bounceEnd="62000">
                                          <p:cBhvr additive="base">
                                            <p:cTn id="8"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1000" fill="hold"/>
                                            <p:tgtEl>
                                              <p:spTgt spid="18"/>
                                            </p:tgtEl>
                                            <p:attrNameLst>
                                              <p:attrName>ppt_x</p:attrName>
                                            </p:attrNameLst>
                                          </p:cBhvr>
                                          <p:tavLst>
                                            <p:tav tm="0">
                                              <p:val>
                                                <p:strVal val="1+#ppt_w/2"/>
                                              </p:val>
                                            </p:tav>
                                            <p:tav tm="100000">
                                              <p:val>
                                                <p:strVal val="#ppt_x"/>
                                              </p:val>
                                            </p:tav>
                                          </p:tavLst>
                                        </p:anim>
                                        <p:anim calcmode="lin" valueType="num">
                                          <p:cBhvr additive="base">
                                            <p:cTn id="8"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7" Type="http://schemas.openxmlformats.org/officeDocument/2006/relationships/image" Target="../media/image10.png"/><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2.png"/><Relationship Id="rId1" Type="http://schemas.openxmlformats.org/officeDocument/2006/relationships/image" Target="../media/image11.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6.png"/><Relationship Id="rId1"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png"/><Relationship Id="rId1"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7.png"/><Relationship Id="rId1" Type="http://schemas.openxmlformats.org/officeDocument/2006/relationships/image" Target="../media/image2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9.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30.png"/></Relationships>
</file>

<file path=ppt/slides/_rels/slide18.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2.xml"/><Relationship Id="rId2" Type="http://schemas.openxmlformats.org/officeDocument/2006/relationships/image" Target="../media/image32.png"/><Relationship Id="rId1" Type="http://schemas.openxmlformats.org/officeDocument/2006/relationships/image" Target="../media/image31.png"/></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7.png"/><Relationship Id="rId1" Type="http://schemas.openxmlformats.org/officeDocument/2006/relationships/image" Target="../media/image16.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8.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9.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5.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2.png"/><Relationship Id="rId1"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6.png"/><Relationship Id="rId1"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1767840" y="726932"/>
            <a:ext cx="10190480" cy="1990674"/>
            <a:chOff x="1778000" y="1519412"/>
            <a:chExt cx="10190480" cy="1990674"/>
          </a:xfrm>
        </p:grpSpPr>
        <p:grpSp>
          <p:nvGrpSpPr>
            <p:cNvPr id="8" name="Group 7"/>
            <p:cNvGrpSpPr/>
            <p:nvPr/>
          </p:nvGrpSpPr>
          <p:grpSpPr>
            <a:xfrm>
              <a:off x="1778000" y="1519412"/>
              <a:ext cx="10190480" cy="1990674"/>
              <a:chOff x="1442720" y="3140126"/>
              <a:chExt cx="10190480" cy="1990674"/>
            </a:xfrm>
          </p:grpSpPr>
          <p:sp>
            <p:nvSpPr>
              <p:cNvPr id="6" name="Freeform: Shape 5"/>
              <p:cNvSpPr/>
              <p:nvPr/>
            </p:nvSpPr>
            <p:spPr>
              <a:xfrm>
                <a:off x="1686560" y="3309963"/>
                <a:ext cx="9946640" cy="1651000"/>
              </a:xfrm>
              <a:custGeom>
                <a:avLst/>
                <a:gdLst>
                  <a:gd name="connsiteX0" fmla="*/ 237496 w 9347200"/>
                  <a:gd name="connsiteY0" fmla="*/ 0 h 1651000"/>
                  <a:gd name="connsiteX1" fmla="*/ 1330960 w 9347200"/>
                  <a:gd name="connsiteY1" fmla="*/ 0 h 1651000"/>
                  <a:gd name="connsiteX2" fmla="*/ 7778744 w 9347200"/>
                  <a:gd name="connsiteY2" fmla="*/ 0 h 1651000"/>
                  <a:gd name="connsiteX3" fmla="*/ 9347200 w 9347200"/>
                  <a:gd name="connsiteY3" fmla="*/ 0 h 1651000"/>
                  <a:gd name="connsiteX4" fmla="*/ 9347200 w 9347200"/>
                  <a:gd name="connsiteY4" fmla="*/ 1651000 h 1651000"/>
                  <a:gd name="connsiteX5" fmla="*/ 7778744 w 9347200"/>
                  <a:gd name="connsiteY5" fmla="*/ 1651000 h 1651000"/>
                  <a:gd name="connsiteX6" fmla="*/ 1330960 w 9347200"/>
                  <a:gd name="connsiteY6" fmla="*/ 1651000 h 1651000"/>
                  <a:gd name="connsiteX7" fmla="*/ 237496 w 9347200"/>
                  <a:gd name="connsiteY7" fmla="*/ 1651000 h 1651000"/>
                  <a:gd name="connsiteX8" fmla="*/ 0 w 9347200"/>
                  <a:gd name="connsiteY8" fmla="*/ 1413504 h 1651000"/>
                  <a:gd name="connsiteX9" fmla="*/ 0 w 9347200"/>
                  <a:gd name="connsiteY9" fmla="*/ 237496 h 1651000"/>
                  <a:gd name="connsiteX10" fmla="*/ 237496 w 9347200"/>
                  <a:gd name="connsiteY10" fmla="*/ 0 h 165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47200" h="1651000">
                    <a:moveTo>
                      <a:pt x="237496" y="0"/>
                    </a:moveTo>
                    <a:lnTo>
                      <a:pt x="1330960" y="0"/>
                    </a:lnTo>
                    <a:lnTo>
                      <a:pt x="7778744" y="0"/>
                    </a:lnTo>
                    <a:lnTo>
                      <a:pt x="9347200" y="0"/>
                    </a:lnTo>
                    <a:lnTo>
                      <a:pt x="9347200" y="1651000"/>
                    </a:lnTo>
                    <a:lnTo>
                      <a:pt x="7778744" y="1651000"/>
                    </a:lnTo>
                    <a:lnTo>
                      <a:pt x="1330960" y="1651000"/>
                    </a:lnTo>
                    <a:lnTo>
                      <a:pt x="237496" y="1651000"/>
                    </a:lnTo>
                    <a:cubicBezTo>
                      <a:pt x="106331" y="1651000"/>
                      <a:pt x="0" y="1544669"/>
                      <a:pt x="0" y="1413504"/>
                    </a:cubicBezTo>
                    <a:lnTo>
                      <a:pt x="0" y="237496"/>
                    </a:lnTo>
                    <a:cubicBezTo>
                      <a:pt x="0" y="106331"/>
                      <a:pt x="106331" y="0"/>
                      <a:pt x="237496" y="0"/>
                    </a:cubicBezTo>
                    <a:close/>
                  </a:path>
                </a:pathLst>
              </a:custGeom>
              <a:solidFill>
                <a:srgbClr val="1BB0A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Speech Bubble: Rectangle with Corners Rounded 6"/>
              <p:cNvSpPr/>
              <p:nvPr/>
            </p:nvSpPr>
            <p:spPr>
              <a:xfrm>
                <a:off x="1442720" y="3140126"/>
                <a:ext cx="2042160" cy="1990674"/>
              </a:xfrm>
              <a:prstGeom prst="wedgeRoundRectCallout">
                <a:avLst>
                  <a:gd name="adj1" fmla="val 20461"/>
                  <a:gd name="adj2" fmla="val 65052"/>
                  <a:gd name="adj3" fmla="val 16667"/>
                </a:avLst>
              </a:prstGeom>
              <a:noFill/>
              <a:ln w="57150">
                <a:solidFill>
                  <a:srgbClr val="ED33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p:cNvGrpSpPr/>
            <p:nvPr/>
          </p:nvGrpSpPr>
          <p:grpSpPr>
            <a:xfrm>
              <a:off x="2285505" y="1773525"/>
              <a:ext cx="1240510" cy="1482448"/>
              <a:chOff x="700050" y="3208754"/>
              <a:chExt cx="935710" cy="1482448"/>
            </a:xfrm>
          </p:grpSpPr>
          <p:sp>
            <p:nvSpPr>
              <p:cNvPr id="11" name="Rectangle 10"/>
              <p:cNvSpPr/>
              <p:nvPr/>
            </p:nvSpPr>
            <p:spPr>
              <a:xfrm>
                <a:off x="700050" y="3208754"/>
                <a:ext cx="935710" cy="707886"/>
              </a:xfrm>
              <a:prstGeom prst="rect">
                <a:avLst/>
              </a:prstGeom>
            </p:spPr>
            <p:txBody>
              <a:bodyPr wrap="square">
                <a:spAutoFit/>
              </a:bodyPr>
              <a:lstStyle/>
              <a:p>
                <a:pPr algn="ctr" defTabSz="342900"/>
                <a:r>
                  <a:rPr lang="en-US" sz="3600" b="1">
                    <a:ln w="19050">
                      <a:solidFill>
                        <a:schemeClr val="bg1"/>
                      </a:solidFill>
                    </a:ln>
                    <a:latin typeface="UTM Kabel KT" panose="02040603050506020204" pitchFamily="18" charset="0"/>
                    <a:cs typeface="Times New Roman" panose="02020603050405020304" pitchFamily="18" charset="0"/>
                  </a:rPr>
                  <a:t>BÀI</a:t>
                </a:r>
                <a:r>
                  <a:rPr lang="en-US" sz="4000" b="1">
                    <a:ln w="19050">
                      <a:solidFill>
                        <a:schemeClr val="bg1"/>
                      </a:solidFill>
                    </a:ln>
                    <a:latin typeface="UTM Kabel KT" panose="02040603050506020204" pitchFamily="18" charset="0"/>
                    <a:cs typeface="Times New Roman" panose="02020603050405020304" pitchFamily="18" charset="0"/>
                  </a:rPr>
                  <a:t> </a:t>
                </a:r>
                <a:endParaRPr lang="en-US" sz="4000" b="1">
                  <a:ln w="19050">
                    <a:solidFill>
                      <a:schemeClr val="bg1"/>
                    </a:solidFill>
                  </a:ln>
                  <a:latin typeface="UTM Kabel KT" panose="02040603050506020204" pitchFamily="18" charset="0"/>
                  <a:cs typeface="Times New Roman" panose="02020603050405020304" pitchFamily="18" charset="0"/>
                </a:endParaRPr>
              </a:p>
            </p:txBody>
          </p:sp>
          <p:sp>
            <p:nvSpPr>
              <p:cNvPr id="12" name="Rectangle 11"/>
              <p:cNvSpPr/>
              <p:nvPr/>
            </p:nvSpPr>
            <p:spPr>
              <a:xfrm>
                <a:off x="700050" y="3583206"/>
                <a:ext cx="935710" cy="1107996"/>
              </a:xfrm>
              <a:prstGeom prst="rect">
                <a:avLst/>
              </a:prstGeom>
            </p:spPr>
            <p:txBody>
              <a:bodyPr wrap="square">
                <a:spAutoFit/>
              </a:bodyPr>
              <a:lstStyle/>
              <a:p>
                <a:pPr algn="ctr" defTabSz="342900"/>
                <a:r>
                  <a:rPr lang="en-US" sz="6600" b="1">
                    <a:ln w="19050">
                      <a:solidFill>
                        <a:schemeClr val="bg1"/>
                      </a:solidFill>
                    </a:ln>
                    <a:latin typeface="UTM Kabel KT" panose="02040603050506020204" pitchFamily="18" charset="0"/>
                    <a:cs typeface="Times New Roman" panose="02020603050405020304" pitchFamily="18" charset="0"/>
                  </a:rPr>
                  <a:t>9</a:t>
                </a:r>
                <a:endParaRPr lang="vi-VN" sz="4000" b="1">
                  <a:ln w="19050">
                    <a:solidFill>
                      <a:schemeClr val="bg1"/>
                    </a:solidFill>
                  </a:ln>
                  <a:latin typeface="SVN-SAF" panose="02040603050506020204" pitchFamily="18" charset="0"/>
                  <a:cs typeface="Times New Roman" panose="02020603050405020304" pitchFamily="18" charset="0"/>
                </a:endParaRPr>
              </a:p>
            </p:txBody>
          </p:sp>
        </p:grpSp>
      </p:grpSp>
      <p:pic>
        <p:nvPicPr>
          <p:cNvPr id="21" name="Picture 20" descr="Graphical user interface, application&#10;&#10;Description automatically generated"/>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193354" y="3429000"/>
            <a:ext cx="3160048" cy="3150569"/>
          </a:xfrm>
          <a:prstGeom prst="rect">
            <a:avLst/>
          </a:prstGeom>
        </p:spPr>
      </p:pic>
      <p:pic>
        <p:nvPicPr>
          <p:cNvPr id="4" name="Picture 3"/>
          <p:cNvPicPr>
            <a:picLocks noChangeAspect="1"/>
          </p:cNvPicPr>
          <p:nvPr/>
        </p:nvPicPr>
        <p:blipFill>
          <a:blip r:embed="rId2"/>
          <a:stretch>
            <a:fillRect/>
          </a:stretch>
        </p:blipFill>
        <p:spPr>
          <a:xfrm>
            <a:off x="3937299" y="1091418"/>
            <a:ext cx="8021021" cy="1456351"/>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96361" y="351255"/>
            <a:ext cx="10616287" cy="465577"/>
          </a:xfrm>
          <a:prstGeom prst="rect">
            <a:avLst/>
          </a:prstGeom>
        </p:spPr>
        <p:txBody>
          <a:bodyPr wrap="square">
            <a:spAutoFit/>
          </a:bodyPr>
          <a:lstStyle/>
          <a:p>
            <a:pPr algn="just" defTabSz="342900">
              <a:lnSpc>
                <a:spcPct val="140000"/>
              </a:lnSpc>
            </a:pPr>
            <a:r>
              <a:rPr lang="en-US" sz="2000">
                <a:latin typeface="UTM Avo" panose="02040603050506020204" pitchFamily="18" charset="0"/>
                <a:cs typeface="Times New Roman" panose="02020603050405020304" pitchFamily="18" charset="0"/>
                <a:sym typeface="Wingdings" panose="05000000000000000000" pitchFamily="2" charset="2"/>
              </a:rPr>
              <a:t>-</a:t>
            </a:r>
            <a:r>
              <a:rPr lang="vi-VN" sz="2000">
                <a:latin typeface="UTM Avo" panose="02040603050506020204" pitchFamily="18" charset="0"/>
                <a:cs typeface="Times New Roman" panose="02020603050405020304" pitchFamily="18" charset="0"/>
                <a:sym typeface="Wingdings" panose="05000000000000000000" pitchFamily="2" charset="2"/>
              </a:rPr>
              <a:t> </a:t>
            </a:r>
            <a:r>
              <a:rPr lang="vi-VN" sz="2000">
                <a:solidFill>
                  <a:srgbClr val="F18105"/>
                </a:solidFill>
                <a:latin typeface="UTM Avo" panose="02040603050506020204" pitchFamily="18" charset="0"/>
                <a:cs typeface="Times New Roman" panose="02020603050405020304" pitchFamily="18" charset="0"/>
                <a:sym typeface="Wingdings" panose="05000000000000000000" pitchFamily="2" charset="2"/>
              </a:rPr>
              <a:t>Làm ẨN, HIỆN hàng hoặc cột</a:t>
            </a:r>
            <a:r>
              <a:rPr lang="vi-VN" sz="2000">
                <a:latin typeface="UTM Avo" panose="02040603050506020204" pitchFamily="18" charset="0"/>
                <a:cs typeface="Times New Roman" panose="02020603050405020304" pitchFamily="18" charset="0"/>
                <a:sym typeface="Wingdings" panose="05000000000000000000" pitchFamily="2" charset="2"/>
              </a:rPr>
              <a:t>: Trong khi làm việc, một số hàng hoặc cột của bảng</a:t>
            </a:r>
            <a:endParaRPr lang="en-US" sz="2000">
              <a:latin typeface="UTM Avo" panose="02040603050506020204" pitchFamily="18" charset="0"/>
              <a:cs typeface="Times New Roman" panose="02020603050405020304" pitchFamily="18" charset="0"/>
            </a:endParaRPr>
          </a:p>
        </p:txBody>
      </p:sp>
      <p:sp>
        <p:nvSpPr>
          <p:cNvPr id="5" name="Rectangle 4"/>
          <p:cNvSpPr/>
          <p:nvPr/>
        </p:nvSpPr>
        <p:spPr>
          <a:xfrm>
            <a:off x="496361" y="784558"/>
            <a:ext cx="11199278" cy="1762727"/>
          </a:xfrm>
          <a:prstGeom prst="rect">
            <a:avLst/>
          </a:prstGeom>
        </p:spPr>
        <p:txBody>
          <a:bodyPr wrap="square">
            <a:spAutoFit/>
          </a:bodyPr>
          <a:lstStyle/>
          <a:p>
            <a:pPr algn="just" defTabSz="342900">
              <a:lnSpc>
                <a:spcPct val="140000"/>
              </a:lnSpc>
            </a:pPr>
            <a:r>
              <a:rPr lang="vi-VN" sz="2000">
                <a:latin typeface="UTM Avo" panose="02040603050506020204" pitchFamily="18" charset="0"/>
                <a:cs typeface="Times New Roman" panose="02020603050405020304" pitchFamily="18" charset="0"/>
                <a:sym typeface="Wingdings" panose="05000000000000000000" pitchFamily="2" charset="2"/>
              </a:rPr>
              <a:t>tính có thể ẩn đi với mục đích làm gọn bảng tính, dễ quan sát. Khi cần em có thể hiển thị lại các hàng, cột đã ẩn bất cứ lúc nào. </a:t>
            </a:r>
            <a:endParaRPr lang="en-US" sz="2000">
              <a:latin typeface="UTM Avo" panose="02040603050506020204" pitchFamily="18" charset="0"/>
              <a:cs typeface="Times New Roman" panose="02020603050405020304" pitchFamily="18" charset="0"/>
              <a:sym typeface="Wingdings" panose="05000000000000000000" pitchFamily="2" charset="2"/>
            </a:endParaRPr>
          </a:p>
          <a:p>
            <a:pPr algn="just" defTabSz="342900">
              <a:lnSpc>
                <a:spcPct val="140000"/>
              </a:lnSpc>
            </a:pPr>
            <a:r>
              <a:rPr lang="vi-VN" sz="2000">
                <a:latin typeface="UTM Avo" panose="02040603050506020204" pitchFamily="18" charset="0"/>
                <a:cs typeface="Times New Roman" panose="02020603050405020304" pitchFamily="18" charset="0"/>
                <a:sym typeface="Wingdings" panose="05000000000000000000" pitchFamily="2" charset="2"/>
              </a:rPr>
              <a:t>Muốn ẩn hàng hoặc cột, em chọn hàng hoặc </a:t>
            </a:r>
            <a:r>
              <a:rPr lang="en-US" sz="2000">
                <a:latin typeface="UTM Avo" panose="02040603050506020204" pitchFamily="18" charset="0"/>
                <a:cs typeface="Times New Roman" panose="02020603050405020304" pitchFamily="18" charset="0"/>
                <a:sym typeface="Wingdings" panose="05000000000000000000" pitchFamily="2" charset="2"/>
              </a:rPr>
              <a:t>c</a:t>
            </a:r>
            <a:r>
              <a:rPr lang="vi-VN" sz="2000">
                <a:latin typeface="UTM Avo" panose="02040603050506020204" pitchFamily="18" charset="0"/>
                <a:cs typeface="Times New Roman" panose="02020603050405020304" pitchFamily="18" charset="0"/>
                <a:sym typeface="Wingdings" panose="05000000000000000000" pitchFamily="2" charset="2"/>
              </a:rPr>
              <a:t>ột, nháy nút phải chuột vào chỗ chọn và chọn </a:t>
            </a:r>
            <a:r>
              <a:rPr lang="vi-VN" sz="2000" b="1">
                <a:latin typeface="UTM Avo" panose="02040603050506020204" pitchFamily="18" charset="0"/>
                <a:cs typeface="Times New Roman" panose="02020603050405020304" pitchFamily="18" charset="0"/>
                <a:sym typeface="Wingdings" panose="05000000000000000000" pitchFamily="2" charset="2"/>
              </a:rPr>
              <a:t>Hide</a:t>
            </a:r>
            <a:r>
              <a:rPr lang="vi-VN" sz="2000">
                <a:latin typeface="UTM Avo" panose="02040603050506020204" pitchFamily="18" charset="0"/>
                <a:cs typeface="Times New Roman" panose="02020603050405020304" pitchFamily="18" charset="0"/>
                <a:sym typeface="Wingdings" panose="05000000000000000000" pitchFamily="2" charset="2"/>
              </a:rPr>
              <a:t>. Hình 9.7 mô tả một số cột và hàng bị làm ẩn đi.</a:t>
            </a:r>
            <a:endParaRPr lang="en-US" sz="2000">
              <a:latin typeface="UTM Avo" panose="02040603050506020204" pitchFamily="18" charset="0"/>
              <a:cs typeface="Times New Roman" panose="02020603050405020304" pitchFamily="18" charset="0"/>
            </a:endParaRPr>
          </a:p>
        </p:txBody>
      </p:sp>
      <p:pic>
        <p:nvPicPr>
          <p:cNvPr id="7" name="Picture 6"/>
          <p:cNvPicPr>
            <a:picLocks noChangeAspect="1"/>
          </p:cNvPicPr>
          <p:nvPr/>
        </p:nvPicPr>
        <p:blipFill>
          <a:blip r:embed="rId1"/>
          <a:stretch>
            <a:fillRect/>
          </a:stretch>
        </p:blipFill>
        <p:spPr>
          <a:xfrm>
            <a:off x="1148694" y="2810847"/>
            <a:ext cx="9894612" cy="2379717"/>
          </a:xfrm>
          <a:prstGeom prst="rect">
            <a:avLst/>
          </a:prstGeom>
        </p:spPr>
      </p:pic>
      <p:sp>
        <p:nvSpPr>
          <p:cNvPr id="8" name="Rectangle 7"/>
          <p:cNvSpPr/>
          <p:nvPr/>
        </p:nvSpPr>
        <p:spPr>
          <a:xfrm>
            <a:off x="496361" y="5454127"/>
            <a:ext cx="11199278" cy="896464"/>
          </a:xfrm>
          <a:prstGeom prst="rect">
            <a:avLst/>
          </a:prstGeom>
        </p:spPr>
        <p:txBody>
          <a:bodyPr wrap="square">
            <a:spAutoFit/>
          </a:bodyPr>
          <a:lstStyle/>
          <a:p>
            <a:pPr algn="just" defTabSz="342900">
              <a:lnSpc>
                <a:spcPct val="140000"/>
              </a:lnSpc>
            </a:pPr>
            <a:r>
              <a:rPr lang="vi-VN" sz="2000">
                <a:latin typeface="UTM Avo" panose="02040603050506020204" pitchFamily="18" charset="0"/>
                <a:cs typeface="Times New Roman" panose="02020603050405020304" pitchFamily="18" charset="0"/>
                <a:sym typeface="Wingdings" panose="05000000000000000000" pitchFamily="2" charset="2"/>
              </a:rPr>
              <a:t>Muốn hiển thị lại, em chọn các hàng, cột xung quanh vị trí hàng, cột bị ẩn đi, nháy nút phải chuột và chọn </a:t>
            </a:r>
            <a:r>
              <a:rPr lang="vi-VN" sz="2000" b="1">
                <a:latin typeface="UTM Avo" panose="02040603050506020204" pitchFamily="18" charset="0"/>
                <a:cs typeface="Times New Roman" panose="02020603050405020304" pitchFamily="18" charset="0"/>
                <a:sym typeface="Wingdings" panose="05000000000000000000" pitchFamily="2" charset="2"/>
              </a:rPr>
              <a:t>Unhide</a:t>
            </a:r>
            <a:r>
              <a:rPr lang="vi-VN" sz="2000">
                <a:latin typeface="UTM Avo" panose="02040603050506020204" pitchFamily="18" charset="0"/>
                <a:cs typeface="Times New Roman" panose="02020603050405020304" pitchFamily="18" charset="0"/>
                <a:sym typeface="Wingdings" panose="05000000000000000000" pitchFamily="2" charset="2"/>
              </a:rPr>
              <a:t>.</a:t>
            </a:r>
            <a:endParaRPr lang="en-US" sz="2000">
              <a:latin typeface="UTM Avo" panose="020406030505060202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500" fill="hold"/>
                                        <p:tgtEl>
                                          <p:spTgt spid="7"/>
                                        </p:tgtEl>
                                        <p:attrNameLst>
                                          <p:attrName>ppt_w</p:attrName>
                                        </p:attrNameLst>
                                      </p:cBhvr>
                                      <p:tavLst>
                                        <p:tav tm="0">
                                          <p:val>
                                            <p:fltVal val="0"/>
                                          </p:val>
                                        </p:tav>
                                        <p:tav tm="100000">
                                          <p:val>
                                            <p:strVal val="#ppt_w"/>
                                          </p:val>
                                        </p:tav>
                                      </p:tavLst>
                                    </p:anim>
                                    <p:anim calcmode="lin" valueType="num">
                                      <p:cBhvr>
                                        <p:cTn id="19" dur="500" fill="hold"/>
                                        <p:tgtEl>
                                          <p:spTgt spid="7"/>
                                        </p:tgtEl>
                                        <p:attrNameLst>
                                          <p:attrName>ppt_h</p:attrName>
                                        </p:attrNameLst>
                                      </p:cBhvr>
                                      <p:tavLst>
                                        <p:tav tm="0">
                                          <p:val>
                                            <p:fltVal val="0"/>
                                          </p:val>
                                        </p:tav>
                                        <p:tav tm="100000">
                                          <p:val>
                                            <p:strVal val="#ppt_h"/>
                                          </p:val>
                                        </p:tav>
                                      </p:tavLst>
                                    </p:anim>
                                    <p:animEffect transition="in" filter="fade">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1000"/>
                                        <p:tgtEl>
                                          <p:spTgt spid="8"/>
                                        </p:tgtEl>
                                      </p:cBhvr>
                                    </p:animEffect>
                                    <p:anim calcmode="lin" valueType="num">
                                      <p:cBhvr>
                                        <p:cTn id="26" dur="1000" fill="hold"/>
                                        <p:tgtEl>
                                          <p:spTgt spid="8"/>
                                        </p:tgtEl>
                                        <p:attrNameLst>
                                          <p:attrName>ppt_x</p:attrName>
                                        </p:attrNameLst>
                                      </p:cBhvr>
                                      <p:tavLst>
                                        <p:tav tm="0">
                                          <p:val>
                                            <p:strVal val="#ppt_x"/>
                                          </p:val>
                                        </p:tav>
                                        <p:tav tm="100000">
                                          <p:val>
                                            <p:strVal val="#ppt_x"/>
                                          </p:val>
                                        </p:tav>
                                      </p:tavLst>
                                    </p:anim>
                                    <p:anim calcmode="lin" valueType="num">
                                      <p:cBhvr>
                                        <p:cTn id="2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1"/>
          <a:stretch>
            <a:fillRect/>
          </a:stretch>
        </p:blipFill>
        <p:spPr>
          <a:xfrm>
            <a:off x="1421365" y="1342228"/>
            <a:ext cx="9349270" cy="2678339"/>
          </a:xfrm>
          <a:prstGeom prst="rect">
            <a:avLst/>
          </a:prstGeom>
        </p:spPr>
      </p:pic>
      <p:sp>
        <p:nvSpPr>
          <p:cNvPr id="4" name="Rectangle 3"/>
          <p:cNvSpPr/>
          <p:nvPr/>
        </p:nvSpPr>
        <p:spPr>
          <a:xfrm>
            <a:off x="574334" y="326406"/>
            <a:ext cx="10275638" cy="471026"/>
          </a:xfrm>
          <a:prstGeom prst="rect">
            <a:avLst/>
          </a:prstGeom>
        </p:spPr>
        <p:txBody>
          <a:bodyPr wrap="square">
            <a:spAutoFit/>
          </a:bodyPr>
          <a:lstStyle/>
          <a:p>
            <a:pPr defTabSz="342900">
              <a:lnSpc>
                <a:spcPct val="140000"/>
              </a:lnSpc>
            </a:pPr>
            <a:r>
              <a:rPr lang="en-US" sz="2000" b="1">
                <a:solidFill>
                  <a:srgbClr val="0000FF"/>
                </a:solidFill>
                <a:latin typeface="UTM Avo" panose="02040603050506020204" pitchFamily="18" charset="0"/>
                <a:cs typeface="Times New Roman" panose="02020603050405020304" pitchFamily="18" charset="0"/>
              </a:rPr>
              <a:t>b</a:t>
            </a:r>
            <a:r>
              <a:rPr lang="vi-VN" sz="2000" b="1">
                <a:solidFill>
                  <a:srgbClr val="0000FF"/>
                </a:solidFill>
                <a:latin typeface="UTM Avo" panose="02040603050506020204" pitchFamily="18" charset="0"/>
                <a:cs typeface="Times New Roman" panose="02020603050405020304" pitchFamily="18" charset="0"/>
              </a:rPr>
              <a:t>)</a:t>
            </a:r>
            <a:r>
              <a:rPr lang="en-US" sz="2000" b="1">
                <a:solidFill>
                  <a:srgbClr val="0000FF"/>
                </a:solidFill>
                <a:latin typeface="UTM Avo" panose="02040603050506020204" pitchFamily="18" charset="0"/>
                <a:cs typeface="Times New Roman" panose="02020603050405020304" pitchFamily="18" charset="0"/>
              </a:rPr>
              <a:t> </a:t>
            </a:r>
            <a:r>
              <a:rPr lang="vi-VN" sz="2000" b="1">
                <a:solidFill>
                  <a:srgbClr val="0000FF"/>
                </a:solidFill>
                <a:latin typeface="UTM Avo" panose="02040603050506020204" pitchFamily="18" charset="0"/>
                <a:cs typeface="Times New Roman" panose="02020603050405020304" pitchFamily="18" charset="0"/>
              </a:rPr>
              <a:t>Lệnh gộp các ô của một vùng dữ liệu</a:t>
            </a:r>
            <a:endParaRPr lang="vi-VN" sz="2000" b="1">
              <a:solidFill>
                <a:srgbClr val="0000FF"/>
              </a:solidFill>
              <a:latin typeface="UTM Avo" panose="02040603050506020204" pitchFamily="18" charset="0"/>
              <a:cs typeface="Times New Roman" panose="02020603050405020304" pitchFamily="18" charset="0"/>
            </a:endParaRPr>
          </a:p>
        </p:txBody>
      </p:sp>
      <p:sp>
        <p:nvSpPr>
          <p:cNvPr id="5" name="Rectangle 4"/>
          <p:cNvSpPr/>
          <p:nvPr/>
        </p:nvSpPr>
        <p:spPr>
          <a:xfrm>
            <a:off x="574334" y="797432"/>
            <a:ext cx="11043332" cy="470065"/>
          </a:xfrm>
          <a:prstGeom prst="rect">
            <a:avLst/>
          </a:prstGeom>
        </p:spPr>
        <p:txBody>
          <a:bodyPr wrap="square">
            <a:spAutoFit/>
          </a:bodyPr>
          <a:lstStyle/>
          <a:p>
            <a:pPr defTabSz="342900">
              <a:lnSpc>
                <a:spcPct val="140000"/>
              </a:lnSpc>
            </a:pPr>
            <a:r>
              <a:rPr lang="vi-VN" sz="2000">
                <a:latin typeface="UTM Avo" panose="02040603050506020204" pitchFamily="18" charset="0"/>
                <a:cs typeface="Times New Roman" panose="02020603050405020304" pitchFamily="18" charset="0"/>
                <a:sym typeface="Wingdings" panose="05000000000000000000" pitchFamily="2" charset="2"/>
              </a:rPr>
              <a:t>Đánh dấu vùng dữ liệu (các ô muốn gộp), chọn </a:t>
            </a:r>
            <a:r>
              <a:rPr lang="vi-VN" sz="2000" b="1">
                <a:latin typeface="UTM Avo" panose="02040603050506020204" pitchFamily="18" charset="0"/>
                <a:cs typeface="Times New Roman" panose="02020603050405020304" pitchFamily="18" charset="0"/>
                <a:sym typeface="Wingdings" panose="05000000000000000000" pitchFamily="2" charset="2"/>
              </a:rPr>
              <a:t>Home/Alignment/Merge &amp; Center</a:t>
            </a:r>
            <a:r>
              <a:rPr lang="vi-VN" sz="2000">
                <a:latin typeface="UTM Avo" panose="02040603050506020204" pitchFamily="18" charset="0"/>
                <a:cs typeface="Times New Roman" panose="02020603050405020304" pitchFamily="18" charset="0"/>
                <a:sym typeface="Wingdings" panose="05000000000000000000" pitchFamily="2" charset="2"/>
              </a:rPr>
              <a:t>.</a:t>
            </a:r>
            <a:endParaRPr lang="en-US" sz="2000">
              <a:latin typeface="UTM Avo" panose="02040603050506020204" pitchFamily="18" charset="0"/>
              <a:cs typeface="Times New Roman" panose="02020603050405020304" pitchFamily="18" charset="0"/>
            </a:endParaRPr>
          </a:p>
        </p:txBody>
      </p:sp>
      <p:sp>
        <p:nvSpPr>
          <p:cNvPr id="6" name="Rectangle 5"/>
          <p:cNvSpPr/>
          <p:nvPr/>
        </p:nvSpPr>
        <p:spPr>
          <a:xfrm>
            <a:off x="574334" y="4166105"/>
            <a:ext cx="4234334" cy="2189125"/>
          </a:xfrm>
          <a:prstGeom prst="rect">
            <a:avLst/>
          </a:prstGeom>
        </p:spPr>
        <p:txBody>
          <a:bodyPr wrap="square">
            <a:spAutoFit/>
          </a:bodyPr>
          <a:lstStyle/>
          <a:p>
            <a:pPr algn="just" defTabSz="342900">
              <a:lnSpc>
                <a:spcPct val="140000"/>
              </a:lnSpc>
            </a:pPr>
            <a:r>
              <a:rPr lang="vi-VN" sz="2000" b="1">
                <a:latin typeface="UTM Avo" panose="02040603050506020204" pitchFamily="18" charset="0"/>
                <a:cs typeface="Times New Roman" panose="02020603050405020304" pitchFamily="18" charset="0"/>
                <a:sym typeface="Wingdings" panose="05000000000000000000" pitchFamily="2" charset="2"/>
              </a:rPr>
              <a:t>Lưu ý: </a:t>
            </a:r>
            <a:r>
              <a:rPr lang="vi-VN" sz="2000">
                <a:latin typeface="UTM Avo" panose="02040603050506020204" pitchFamily="18" charset="0"/>
                <a:cs typeface="Times New Roman" panose="02020603050405020304" pitchFamily="18" charset="0"/>
                <a:sym typeface="Wingdings" panose="05000000000000000000" pitchFamily="2" charset="2"/>
              </a:rPr>
              <a:t>Sau khi gộp, ô kết quả sẽ có địa chỉ là ô đầu tiên bên trái của vùng đã gộp và lưu kết quả của ô này. Dữ liệu trong các ô khác sẽ bị xoá khi gộp.</a:t>
            </a:r>
            <a:endParaRPr lang="en-US" sz="2000">
              <a:latin typeface="UTM Avo" panose="02040603050506020204" pitchFamily="18" charset="0"/>
              <a:cs typeface="Times New Roman" panose="02020603050405020304" pitchFamily="18"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5374107" y="4274043"/>
            <a:ext cx="6243559" cy="2081187"/>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1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fltVal val="0"/>
                                          </p:val>
                                        </p:tav>
                                        <p:tav tm="100000">
                                          <p:val>
                                            <p:strVal val="#ppt_w"/>
                                          </p:val>
                                        </p:tav>
                                      </p:tavLst>
                                    </p:anim>
                                    <p:anim calcmode="lin" valueType="num">
                                      <p:cBhvr>
                                        <p:cTn id="19" dur="500" fill="hold"/>
                                        <p:tgtEl>
                                          <p:spTgt spid="3"/>
                                        </p:tgtEl>
                                        <p:attrNameLst>
                                          <p:attrName>ppt_h</p:attrName>
                                        </p:attrNameLst>
                                      </p:cBhvr>
                                      <p:tavLst>
                                        <p:tav tm="0">
                                          <p:val>
                                            <p:fltVal val="0"/>
                                          </p:val>
                                        </p:tav>
                                        <p:tav tm="100000">
                                          <p:val>
                                            <p:strVal val="#ppt_h"/>
                                          </p:val>
                                        </p:tav>
                                      </p:tavLst>
                                    </p:anim>
                                    <p:animEffect transition="in" filter="fade">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0-#ppt_w/2"/>
                                          </p:val>
                                        </p:tav>
                                        <p:tav tm="100000">
                                          <p:val>
                                            <p:strVal val="#ppt_x"/>
                                          </p:val>
                                        </p:tav>
                                      </p:tavLst>
                                    </p:anim>
                                    <p:anim calcmode="lin" valueType="num">
                                      <p:cBhvr additive="base">
                                        <p:cTn id="26" dur="500" fill="hold"/>
                                        <p:tgtEl>
                                          <p:spTgt spid="6"/>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0-#ppt_w/2"/>
                                          </p:val>
                                        </p:tav>
                                        <p:tav tm="100000">
                                          <p:val>
                                            <p:strVal val="#ppt_x"/>
                                          </p:val>
                                        </p:tav>
                                      </p:tavLst>
                                    </p:anim>
                                    <p:anim calcmode="lin" valueType="num">
                                      <p:cBhvr additive="base">
                                        <p:cTn id="30"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1"/>
          <a:srcRect b="51194"/>
          <a:stretch>
            <a:fillRect/>
          </a:stretch>
        </p:blipFill>
        <p:spPr>
          <a:xfrm>
            <a:off x="540910" y="1066078"/>
            <a:ext cx="11347540" cy="3064859"/>
          </a:xfrm>
          <a:prstGeom prst="rect">
            <a:avLst/>
          </a:prstGeom>
        </p:spPr>
      </p:pic>
      <p:pic>
        <p:nvPicPr>
          <p:cNvPr id="4" name="Picture 3"/>
          <p:cNvPicPr>
            <a:picLocks noChangeAspect="1"/>
          </p:cNvPicPr>
          <p:nvPr/>
        </p:nvPicPr>
        <p:blipFill>
          <a:blip r:embed="rId2"/>
          <a:stretch>
            <a:fillRect/>
          </a:stretch>
        </p:blipFill>
        <p:spPr>
          <a:xfrm>
            <a:off x="11295235" y="283866"/>
            <a:ext cx="589731" cy="520622"/>
          </a:xfrm>
          <a:prstGeom prst="rect">
            <a:avLst/>
          </a:prstGeom>
        </p:spPr>
      </p:pic>
      <p:sp>
        <p:nvSpPr>
          <p:cNvPr id="5" name="Rectangle 4"/>
          <p:cNvSpPr/>
          <p:nvPr/>
        </p:nvSpPr>
        <p:spPr>
          <a:xfrm>
            <a:off x="540910" y="326246"/>
            <a:ext cx="10583827" cy="642933"/>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3. TÍNH CHẤT CỦA CÁC HÀM TRÊN BẢNG TÍNH</a:t>
            </a:r>
            <a:endParaRPr lang="en-US" sz="2800" b="1">
              <a:solidFill>
                <a:srgbClr val="F03C69"/>
              </a:solidFill>
              <a:latin typeface="SVN-SAF" panose="02040603050506020204" pitchFamily="18" charset="0"/>
              <a:cs typeface="Times New Roman" panose="02020603050405020304" pitchFamily="18" charset="0"/>
            </a:endParaRPr>
          </a:p>
        </p:txBody>
      </p:sp>
      <p:pic>
        <p:nvPicPr>
          <p:cNvPr id="6" name="Picture 5"/>
          <p:cNvPicPr>
            <a:picLocks noChangeAspect="1"/>
          </p:cNvPicPr>
          <p:nvPr/>
        </p:nvPicPr>
        <p:blipFill rotWithShape="1">
          <a:blip r:embed="rId1"/>
          <a:srcRect l="-190" t="48994" r="190" b="677"/>
          <a:stretch>
            <a:fillRect/>
          </a:stretch>
        </p:blipFill>
        <p:spPr>
          <a:xfrm>
            <a:off x="1958509" y="4130937"/>
            <a:ext cx="8512342" cy="2370819"/>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5">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1"/>
          <a:stretch>
            <a:fillRect/>
          </a:stretch>
        </p:blipFill>
        <p:spPr>
          <a:xfrm>
            <a:off x="453614" y="4709811"/>
            <a:ext cx="11284772" cy="1826915"/>
          </a:xfrm>
          <a:prstGeom prst="rect">
            <a:avLst/>
          </a:prstGeom>
        </p:spPr>
      </p:pic>
      <p:sp>
        <p:nvSpPr>
          <p:cNvPr id="4" name="Rectangle 3"/>
          <p:cNvSpPr/>
          <p:nvPr/>
        </p:nvSpPr>
        <p:spPr>
          <a:xfrm>
            <a:off x="816234" y="2852223"/>
            <a:ext cx="10559532" cy="1879104"/>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Các hàm tính toán của bảng tính điện tử như SUM, AVERAGE, COUNT, MIN, MAX sẽ chỉ tính toán trên các ô chứa dữ liệu số và bỏ qua các ô chứa dữ liệu dạng văn bản hoặc ô trống. Tính chất đặc biệt này giúp cho bảng dữ liệu theo dõi quá trình thực hiện dự án như Hình 9.12 sẽ luôn cho kết quả đúng.</a:t>
            </a:r>
            <a:endParaRPr lang="vi-VN" sz="2000">
              <a:latin typeface="UTM Avo" panose="02040603050506020204" pitchFamily="18" charset="0"/>
              <a:cs typeface="Times New Roman" panose="02020603050405020304" pitchFamily="18" charset="0"/>
            </a:endParaRPr>
          </a:p>
        </p:txBody>
      </p:sp>
      <p:pic>
        <p:nvPicPr>
          <p:cNvPr id="5" name="Picture 4"/>
          <p:cNvPicPr>
            <a:picLocks noChangeAspect="1"/>
          </p:cNvPicPr>
          <p:nvPr/>
        </p:nvPicPr>
        <p:blipFill rotWithShape="1">
          <a:blip r:embed="rId2"/>
          <a:srcRect l="-190" t="48994" r="190" b="677"/>
          <a:stretch>
            <a:fillRect/>
          </a:stretch>
        </p:blipFill>
        <p:spPr>
          <a:xfrm>
            <a:off x="1567339" y="319470"/>
            <a:ext cx="9057322" cy="2522604"/>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fltVal val="0"/>
                                          </p:val>
                                        </p:tav>
                                        <p:tav tm="100000">
                                          <p:val>
                                            <p:strVal val="#ppt_w"/>
                                          </p:val>
                                        </p:tav>
                                      </p:tavLst>
                                    </p:anim>
                                    <p:anim calcmode="lin" valueType="num">
                                      <p:cBhvr>
                                        <p:cTn id="19" dur="500" fill="hold"/>
                                        <p:tgtEl>
                                          <p:spTgt spid="3"/>
                                        </p:tgtEl>
                                        <p:attrNameLst>
                                          <p:attrName>ppt_h</p:attrName>
                                        </p:attrNameLst>
                                      </p:cBhvr>
                                      <p:tavLst>
                                        <p:tav tm="0">
                                          <p:val>
                                            <p:fltVal val="0"/>
                                          </p:val>
                                        </p:tav>
                                        <p:tav tm="100000">
                                          <p:val>
                                            <p:strVal val="#ppt_h"/>
                                          </p:val>
                                        </p:tav>
                                      </p:tavLst>
                                    </p:anim>
                                    <p:animEffect transition="in" filter="fade">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3044" y="240182"/>
            <a:ext cx="10754619" cy="642933"/>
          </a:xfrm>
          <a:prstGeom prst="rect">
            <a:avLst/>
          </a:prstGeom>
        </p:spPr>
        <p:txBody>
          <a:bodyPr wrap="square">
            <a:spAutoFit/>
          </a:bodyPr>
          <a:lstStyle/>
          <a:p>
            <a:pPr defTabSz="342900">
              <a:lnSpc>
                <a:spcPct val="150000"/>
              </a:lnSpc>
            </a:pPr>
            <a:r>
              <a:rPr lang="vi-VN" sz="2800" b="1">
                <a:solidFill>
                  <a:srgbClr val="F03C69"/>
                </a:solidFill>
                <a:latin typeface="SVN-SAF" panose="02040603050506020204" pitchFamily="18" charset="0"/>
                <a:cs typeface="Times New Roman" panose="02020603050405020304" pitchFamily="18" charset="0"/>
              </a:rPr>
              <a:t>4. THỰC HÀNH: HOÀN THIỆN DỮ LIỆU DỰ ÁN TRƯỜNG HỌC XANH </a:t>
            </a:r>
            <a:endParaRPr lang="en-US" sz="2800" b="1">
              <a:solidFill>
                <a:srgbClr val="F03C69"/>
              </a:solidFill>
              <a:latin typeface="SVN-SAF" panose="02040603050506020204" pitchFamily="18" charset="0"/>
              <a:cs typeface="Times New Roman" panose="02020603050405020304" pitchFamily="18" charset="0"/>
            </a:endParaRPr>
          </a:p>
        </p:txBody>
      </p:sp>
      <p:sp>
        <p:nvSpPr>
          <p:cNvPr id="3" name="Rectangle 2"/>
          <p:cNvSpPr/>
          <p:nvPr/>
        </p:nvSpPr>
        <p:spPr>
          <a:xfrm>
            <a:off x="415058" y="883115"/>
            <a:ext cx="11361883" cy="5636223"/>
          </a:xfrm>
          <a:prstGeom prst="rect">
            <a:avLst/>
          </a:prstGeom>
        </p:spPr>
        <p:txBody>
          <a:bodyPr wrap="square">
            <a:spAutoFit/>
          </a:bodyPr>
          <a:lstStyle/>
          <a:p>
            <a:pPr algn="just" defTabSz="342900">
              <a:lnSpc>
                <a:spcPct val="140000"/>
              </a:lnSpc>
            </a:pPr>
            <a:r>
              <a:rPr lang="vi-VN" sz="2000" b="1">
                <a:latin typeface="UTM Avo" panose="02040603050506020204" pitchFamily="18" charset="0"/>
                <a:cs typeface="Times New Roman" panose="02020603050405020304" pitchFamily="18" charset="0"/>
              </a:rPr>
              <a:t>Nhiệm vụ </a:t>
            </a:r>
            <a:endParaRPr lang="en-US" sz="2000" b="1">
              <a:latin typeface="UTM Avo" panose="02040603050506020204" pitchFamily="18" charset="0"/>
              <a:cs typeface="Times New Roman" panose="02020603050405020304" pitchFamily="18" charset="0"/>
            </a:endParaRPr>
          </a:p>
          <a:p>
            <a:pPr algn="just" defTabSz="342900">
              <a:lnSpc>
                <a:spcPct val="140000"/>
              </a:lnSpc>
            </a:pPr>
            <a:r>
              <a:rPr lang="vi-VN" sz="2000">
                <a:latin typeface="UTM Avo" panose="02040603050506020204" pitchFamily="18" charset="0"/>
                <a:cs typeface="Times New Roman" panose="02020603050405020304" pitchFamily="18" charset="0"/>
              </a:rPr>
              <a:t>- Tạo trang tính mới trong bảng tính của dự án để nhập dữ liệu dự kiến phân bổ cây. </a:t>
            </a:r>
            <a:endParaRPr lang="en-US" sz="2000">
              <a:latin typeface="UTM Avo" panose="02040603050506020204" pitchFamily="18" charset="0"/>
              <a:cs typeface="Times New Roman" panose="02020603050405020304" pitchFamily="18" charset="0"/>
            </a:endParaRPr>
          </a:p>
          <a:p>
            <a:pPr algn="just" defTabSz="342900">
              <a:lnSpc>
                <a:spcPct val="140000"/>
              </a:lnSpc>
            </a:pPr>
            <a:r>
              <a:rPr lang="vi-VN" sz="2000">
                <a:latin typeface="UTM Avo" panose="02040603050506020204" pitchFamily="18" charset="0"/>
                <a:cs typeface="Times New Roman" panose="02020603050405020304" pitchFamily="18" charset="0"/>
              </a:rPr>
              <a:t>- Nhập và sao chép dữ liệu vào trang tính. </a:t>
            </a:r>
            <a:endParaRPr lang="en-US" sz="2000">
              <a:latin typeface="UTM Avo" panose="02040603050506020204" pitchFamily="18" charset="0"/>
              <a:cs typeface="Times New Roman" panose="02020603050405020304" pitchFamily="18" charset="0"/>
            </a:endParaRPr>
          </a:p>
          <a:p>
            <a:pPr algn="just" defTabSz="342900">
              <a:lnSpc>
                <a:spcPct val="140000"/>
              </a:lnSpc>
            </a:pPr>
            <a:r>
              <a:rPr lang="vi-VN" sz="2000">
                <a:latin typeface="UTM Avo" panose="02040603050506020204" pitchFamily="18" charset="0"/>
                <a:cs typeface="Times New Roman" panose="02020603050405020304" pitchFamily="18" charset="0"/>
              </a:rPr>
              <a:t>- Thiết lập công thức tính chi phí trồng mỗi loại cây và chi phí của toàn bộ dự án. </a:t>
            </a:r>
            <a:endParaRPr lang="en-US" sz="2000">
              <a:latin typeface="UTM Avo" panose="02040603050506020204" pitchFamily="18" charset="0"/>
              <a:cs typeface="Times New Roman" panose="02020603050405020304" pitchFamily="18" charset="0"/>
            </a:endParaRPr>
          </a:p>
          <a:p>
            <a:pPr algn="just" defTabSz="342900">
              <a:lnSpc>
                <a:spcPct val="140000"/>
              </a:lnSpc>
            </a:pPr>
            <a:r>
              <a:rPr lang="vi-VN" sz="2000">
                <a:latin typeface="UTM Avo" panose="02040603050506020204" pitchFamily="18" charset="0"/>
                <a:cs typeface="Times New Roman" panose="02020603050405020304" pitchFamily="18" charset="0"/>
              </a:rPr>
              <a:t>- Thực hiện các thao tác định dạng dữ liệu cho trang tính. </a:t>
            </a:r>
            <a:endParaRPr lang="en-US" sz="2000">
              <a:latin typeface="UTM Avo" panose="02040603050506020204" pitchFamily="18" charset="0"/>
              <a:cs typeface="Times New Roman" panose="02020603050405020304" pitchFamily="18" charset="0"/>
            </a:endParaRPr>
          </a:p>
          <a:p>
            <a:pPr algn="just" defTabSz="342900">
              <a:lnSpc>
                <a:spcPct val="140000"/>
              </a:lnSpc>
            </a:pPr>
            <a:r>
              <a:rPr lang="en-US" sz="2000" b="1">
                <a:latin typeface="UTM Avo" panose="02040603050506020204" pitchFamily="18" charset="0"/>
                <a:cs typeface="Times New Roman" panose="02020603050405020304" pitchFamily="18" charset="0"/>
              </a:rPr>
              <a:t>H</a:t>
            </a:r>
            <a:r>
              <a:rPr lang="vi-VN" sz="2000" b="1">
                <a:latin typeface="UTM Avo" panose="02040603050506020204" pitchFamily="18" charset="0"/>
                <a:cs typeface="Times New Roman" panose="02020603050405020304" pitchFamily="18" charset="0"/>
              </a:rPr>
              <a:t>ướn</a:t>
            </a:r>
            <a:r>
              <a:rPr lang="en-US" sz="2000" b="1">
                <a:latin typeface="UTM Avo" panose="02040603050506020204" pitchFamily="18" charset="0"/>
                <a:cs typeface="Times New Roman" panose="02020603050405020304" pitchFamily="18" charset="0"/>
              </a:rPr>
              <a:t>g dẫn</a:t>
            </a:r>
            <a:endParaRPr lang="en-US" sz="2000" b="1">
              <a:latin typeface="UTM Avo" panose="02040603050506020204" pitchFamily="18" charset="0"/>
              <a:cs typeface="Times New Roman" panose="02020603050405020304" pitchFamily="18" charset="0"/>
            </a:endParaRPr>
          </a:p>
          <a:p>
            <a:pPr>
              <a:lnSpc>
                <a:spcPct val="140000"/>
              </a:lnSpc>
            </a:pPr>
            <a:r>
              <a:rPr lang="en-US" sz="2000" b="1">
                <a:solidFill>
                  <a:srgbClr val="0000FF"/>
                </a:solidFill>
                <a:latin typeface="UTM Avo" panose="02040603050506020204" pitchFamily="18" charset="0"/>
                <a:cs typeface="Times New Roman" panose="02020603050405020304" pitchFamily="18" charset="0"/>
              </a:rPr>
              <a:t>a) Tạo trang tính mới </a:t>
            </a:r>
            <a:endParaRPr lang="en-US" sz="2000" b="1">
              <a:solidFill>
                <a:srgbClr val="0000FF"/>
              </a:solidFill>
              <a:latin typeface="UTM Avo" panose="02040603050506020204" pitchFamily="18" charset="0"/>
              <a:cs typeface="Times New Roman" panose="02020603050405020304" pitchFamily="18" charset="0"/>
            </a:endParaRPr>
          </a:p>
          <a:p>
            <a:pPr>
              <a:lnSpc>
                <a:spcPct val="140000"/>
              </a:lnSpc>
            </a:pPr>
            <a:r>
              <a:rPr lang="en-US" sz="2000">
                <a:latin typeface="UTM Avo" panose="02040603050506020204" pitchFamily="18" charset="0"/>
                <a:cs typeface="Times New Roman" panose="02020603050405020304" pitchFamily="18" charset="0"/>
              </a:rPr>
              <a:t>- Mở tệp bảng tính </a:t>
            </a:r>
            <a:r>
              <a:rPr lang="en-US" sz="2000">
                <a:solidFill>
                  <a:srgbClr val="FF3399"/>
                </a:solidFill>
                <a:latin typeface="UTM Avo" panose="02040603050506020204" pitchFamily="18" charset="0"/>
                <a:cs typeface="Times New Roman" panose="02020603050405020304" pitchFamily="18" charset="0"/>
              </a:rPr>
              <a:t>THXanh.xlsx</a:t>
            </a:r>
            <a:r>
              <a:rPr lang="en-US" sz="2000">
                <a:latin typeface="UTM Avo" panose="02040603050506020204" pitchFamily="18" charset="0"/>
                <a:cs typeface="Times New Roman" panose="02020603050405020304" pitchFamily="18" charset="0"/>
              </a:rPr>
              <a:t>. </a:t>
            </a:r>
            <a:endParaRPr lang="en-US" sz="2000">
              <a:latin typeface="UTM Avo" panose="02040603050506020204" pitchFamily="18" charset="0"/>
              <a:cs typeface="Times New Roman" panose="02020603050405020304" pitchFamily="18" charset="0"/>
            </a:endParaRPr>
          </a:p>
          <a:p>
            <a:pPr>
              <a:lnSpc>
                <a:spcPct val="140000"/>
              </a:lnSpc>
            </a:pPr>
            <a:r>
              <a:rPr lang="en-US" sz="2000">
                <a:latin typeface="UTM Avo" panose="02040603050506020204" pitchFamily="18" charset="0"/>
                <a:cs typeface="Times New Roman" panose="02020603050405020304" pitchFamily="18" charset="0"/>
              </a:rPr>
              <a:t>- Tạo thêm một trang tính mới đặt tên </a:t>
            </a:r>
            <a:r>
              <a:rPr lang="en-US" sz="2000">
                <a:solidFill>
                  <a:srgbClr val="FF3399"/>
                </a:solidFill>
                <a:latin typeface="UTM Avo" panose="02040603050506020204" pitchFamily="18" charset="0"/>
                <a:cs typeface="Times New Roman" panose="02020603050405020304" pitchFamily="18" charset="0"/>
              </a:rPr>
              <a:t>5. Tổng kết</a:t>
            </a:r>
            <a:r>
              <a:rPr lang="en-US" sz="2000">
                <a:latin typeface="UTM Avo" panose="02040603050506020204" pitchFamily="18" charset="0"/>
                <a:cs typeface="Times New Roman" panose="02020603050405020304" pitchFamily="18" charset="0"/>
              </a:rPr>
              <a:t>.</a:t>
            </a:r>
            <a:endParaRPr lang="en-US" sz="2000">
              <a:latin typeface="UTM Avo" panose="02040603050506020204" pitchFamily="18" charset="0"/>
              <a:cs typeface="Times New Roman" panose="02020603050405020304" pitchFamily="18" charset="0"/>
            </a:endParaRPr>
          </a:p>
          <a:p>
            <a:pPr>
              <a:lnSpc>
                <a:spcPct val="140000"/>
              </a:lnSpc>
            </a:pPr>
            <a:r>
              <a:rPr lang="en-US" sz="2000" b="1">
                <a:solidFill>
                  <a:srgbClr val="0000FF"/>
                </a:solidFill>
                <a:latin typeface="UTM Avo" panose="02040603050506020204" pitchFamily="18" charset="0"/>
                <a:cs typeface="Times New Roman" panose="02020603050405020304" pitchFamily="18" charset="0"/>
              </a:rPr>
              <a:t>b) Nhập và sao chép dữ liệu vào trang tính  </a:t>
            </a:r>
            <a:endParaRPr lang="en-US" sz="2000" b="1">
              <a:solidFill>
                <a:srgbClr val="0000FF"/>
              </a:solidFill>
              <a:latin typeface="UTM Avo" panose="02040603050506020204" pitchFamily="18" charset="0"/>
              <a:cs typeface="Times New Roman" panose="02020603050405020304" pitchFamily="18" charset="0"/>
            </a:endParaRPr>
          </a:p>
          <a:p>
            <a:pPr>
              <a:lnSpc>
                <a:spcPct val="140000"/>
              </a:lnSpc>
            </a:pPr>
            <a:r>
              <a:rPr lang="en-US" sz="2000">
                <a:latin typeface="UTM Avo" panose="02040603050506020204" pitchFamily="18" charset="0"/>
                <a:cs typeface="Times New Roman" panose="02020603050405020304" pitchFamily="18" charset="0"/>
              </a:rPr>
              <a:t>- Mở trang tính </a:t>
            </a:r>
            <a:r>
              <a:rPr lang="en-US" sz="2000">
                <a:solidFill>
                  <a:srgbClr val="FF3399"/>
                </a:solidFill>
                <a:latin typeface="UTM Avo" panose="02040603050506020204" pitchFamily="18" charset="0"/>
                <a:cs typeface="Times New Roman" panose="02020603050405020304" pitchFamily="18" charset="0"/>
              </a:rPr>
              <a:t>4. Dự kiến kết quả</a:t>
            </a:r>
            <a:r>
              <a:rPr lang="en-US" sz="2000">
                <a:latin typeface="UTM Avo" panose="02040603050506020204" pitchFamily="18" charset="0"/>
                <a:cs typeface="Times New Roman" panose="02020603050405020304" pitchFamily="18" charset="0"/>
              </a:rPr>
              <a:t>. </a:t>
            </a:r>
            <a:endParaRPr lang="en-US" sz="2000">
              <a:latin typeface="UTM Avo" panose="02040603050506020204" pitchFamily="18" charset="0"/>
              <a:cs typeface="Times New Roman" panose="02020603050405020304" pitchFamily="18" charset="0"/>
            </a:endParaRPr>
          </a:p>
          <a:p>
            <a:pPr>
              <a:lnSpc>
                <a:spcPct val="140000"/>
              </a:lnSpc>
            </a:pPr>
            <a:r>
              <a:rPr lang="en-US" sz="2000">
                <a:latin typeface="UTM Avo" panose="02040603050506020204" pitchFamily="18" charset="0"/>
                <a:cs typeface="Times New Roman" panose="02020603050405020304" pitchFamily="18" charset="0"/>
                <a:sym typeface="Wingdings" panose="05000000000000000000" pitchFamily="2" charset="2"/>
              </a:rPr>
              <a:t> </a:t>
            </a:r>
            <a:r>
              <a:rPr lang="en-US" sz="2000">
                <a:latin typeface="UTM Avo" panose="02040603050506020204" pitchFamily="18" charset="0"/>
                <a:cs typeface="Times New Roman" panose="02020603050405020304" pitchFamily="18" charset="0"/>
              </a:rPr>
              <a:t>Sao chép toàn bộ dữ liệu của trang tính </a:t>
            </a:r>
            <a:r>
              <a:rPr lang="en-US" sz="2000">
                <a:solidFill>
                  <a:srgbClr val="FF3399"/>
                </a:solidFill>
                <a:latin typeface="UTM Avo" panose="02040603050506020204" pitchFamily="18" charset="0"/>
                <a:cs typeface="Times New Roman" panose="02020603050405020304" pitchFamily="18" charset="0"/>
              </a:rPr>
              <a:t>4. Dự kiến kết quả </a:t>
            </a:r>
            <a:r>
              <a:rPr lang="en-US" sz="2000">
                <a:latin typeface="UTM Avo" panose="02040603050506020204" pitchFamily="18" charset="0"/>
                <a:cs typeface="Times New Roman" panose="02020603050405020304" pitchFamily="18" charset="0"/>
              </a:rPr>
              <a:t>sang trang tính </a:t>
            </a:r>
            <a:r>
              <a:rPr lang="en-US" sz="2000">
                <a:solidFill>
                  <a:srgbClr val="FF3399"/>
                </a:solidFill>
                <a:latin typeface="UTM Avo" panose="02040603050506020204" pitchFamily="18" charset="0"/>
                <a:cs typeface="Times New Roman" panose="02020603050405020304" pitchFamily="18" charset="0"/>
              </a:rPr>
              <a:t>5. Tổng kết</a:t>
            </a:r>
            <a:r>
              <a:rPr lang="en-US" sz="2000">
                <a:latin typeface="UTM Avo" panose="02040603050506020204" pitchFamily="18" charset="0"/>
                <a:cs typeface="Times New Roman" panose="02020603050405020304" pitchFamily="18" charset="0"/>
              </a:rPr>
              <a:t>. </a:t>
            </a:r>
            <a:endParaRPr lang="en-US" sz="2000">
              <a:latin typeface="UTM Avo" panose="02040603050506020204" pitchFamily="18" charset="0"/>
              <a:cs typeface="Times New Roman" panose="02020603050405020304" pitchFamily="18" charset="0"/>
            </a:endParaRPr>
          </a:p>
          <a:p>
            <a:pPr>
              <a:lnSpc>
                <a:spcPct val="140000"/>
              </a:lnSpc>
            </a:pP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Trong trang tính 5, sửa lại tên bảng tại ô A2 là: </a:t>
            </a:r>
            <a:r>
              <a:rPr lang="vi-VN" sz="2000">
                <a:solidFill>
                  <a:srgbClr val="FF3399"/>
                </a:solidFill>
                <a:latin typeface="UTM Avo" panose="02040603050506020204" pitchFamily="18" charset="0"/>
                <a:cs typeface="Times New Roman" panose="02020603050405020304" pitchFamily="18" charset="0"/>
              </a:rPr>
              <a:t>Bảng 5. Dự kiến phân bổ cây dự án Trường</a:t>
            </a:r>
            <a:endParaRPr lang="en-US" sz="2000">
              <a:solidFill>
                <a:srgbClr val="FF3399"/>
              </a:solidFill>
              <a:latin typeface="UTM Avo" panose="020406030505060202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 calcmode="lin" valueType="num">
                                      <p:cBhvr>
                                        <p:cTn id="16"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7"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8" dur="5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fade">
                                      <p:cBhvr>
                                        <p:cTn id="23" dur="1000"/>
                                        <p:tgtEl>
                                          <p:spTgt spid="3">
                                            <p:txEl>
                                              <p:pRg st="1" end="1"/>
                                            </p:txEl>
                                          </p:spTgt>
                                        </p:tgtEl>
                                      </p:cBhvr>
                                    </p:animEffect>
                                    <p:anim calcmode="lin" valueType="num">
                                      <p:cBhvr>
                                        <p:cTn id="2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fade">
                                      <p:cBhvr>
                                        <p:cTn id="33" dur="1000"/>
                                        <p:tgtEl>
                                          <p:spTgt spid="3">
                                            <p:txEl>
                                              <p:pRg st="3" end="3"/>
                                            </p:txEl>
                                          </p:spTgt>
                                        </p:tgtEl>
                                      </p:cBhvr>
                                    </p:animEffect>
                                    <p:anim calcmode="lin" valueType="num">
                                      <p:cBhvr>
                                        <p:cTn id="3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Effect transition="in" filter="fade">
                                      <p:cBhvr>
                                        <p:cTn id="38" dur="1000"/>
                                        <p:tgtEl>
                                          <p:spTgt spid="3">
                                            <p:txEl>
                                              <p:pRg st="4" end="4"/>
                                            </p:txEl>
                                          </p:spTgt>
                                        </p:tgtEl>
                                      </p:cBhvr>
                                    </p:animEffect>
                                    <p:anim calcmode="lin" valueType="num">
                                      <p:cBhvr>
                                        <p:cTn id="3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nodeType="clickEffect">
                                  <p:stCondLst>
                                    <p:cond delay="0"/>
                                  </p:stCondLst>
                                  <p:childTnLst>
                                    <p:set>
                                      <p:cBhvr>
                                        <p:cTn id="44" dur="1" fill="hold">
                                          <p:stCondLst>
                                            <p:cond delay="0"/>
                                          </p:stCondLst>
                                        </p:cTn>
                                        <p:tgtEl>
                                          <p:spTgt spid="3">
                                            <p:txEl>
                                              <p:pRg st="5" end="5"/>
                                            </p:txEl>
                                          </p:spTgt>
                                        </p:tgtEl>
                                        <p:attrNameLst>
                                          <p:attrName>style.visibility</p:attrName>
                                        </p:attrNameLst>
                                      </p:cBhvr>
                                      <p:to>
                                        <p:strVal val="visible"/>
                                      </p:to>
                                    </p:set>
                                    <p:anim calcmode="lin" valueType="num">
                                      <p:cBhvr>
                                        <p:cTn id="45"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6"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47" dur="500"/>
                                        <p:tgtEl>
                                          <p:spTgt spid="3">
                                            <p:txEl>
                                              <p:pRg st="5" end="5"/>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3">
                                            <p:txEl>
                                              <p:pRg st="6" end="6"/>
                                            </p:txEl>
                                          </p:spTgt>
                                        </p:tgtEl>
                                        <p:attrNameLst>
                                          <p:attrName>style.visibility</p:attrName>
                                        </p:attrNameLst>
                                      </p:cBhvr>
                                      <p:to>
                                        <p:strVal val="visible"/>
                                      </p:to>
                                    </p:set>
                                    <p:animEffect transition="in" filter="wipe(left)">
                                      <p:cBhvr>
                                        <p:cTn id="52" dur="1500"/>
                                        <p:tgtEl>
                                          <p:spTgt spid="3">
                                            <p:txEl>
                                              <p:pRg st="6" end="6"/>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
                                            <p:txEl>
                                              <p:pRg st="7" end="7"/>
                                            </p:txEl>
                                          </p:spTgt>
                                        </p:tgtEl>
                                        <p:attrNameLst>
                                          <p:attrName>style.visibility</p:attrName>
                                        </p:attrNameLst>
                                      </p:cBhvr>
                                      <p:to>
                                        <p:strVal val="visible"/>
                                      </p:to>
                                    </p:set>
                                    <p:animEffect transition="in" filter="fade">
                                      <p:cBhvr>
                                        <p:cTn id="57" dur="500"/>
                                        <p:tgtEl>
                                          <p:spTgt spid="3">
                                            <p:txEl>
                                              <p:pRg st="7" end="7"/>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3">
                                            <p:txEl>
                                              <p:pRg st="8" end="8"/>
                                            </p:txEl>
                                          </p:spTgt>
                                        </p:tgtEl>
                                        <p:attrNameLst>
                                          <p:attrName>style.visibility</p:attrName>
                                        </p:attrNameLst>
                                      </p:cBhvr>
                                      <p:to>
                                        <p:strVal val="visible"/>
                                      </p:to>
                                    </p:set>
                                    <p:animEffect transition="in" filter="fade">
                                      <p:cBhvr>
                                        <p:cTn id="62" dur="500"/>
                                        <p:tgtEl>
                                          <p:spTgt spid="3">
                                            <p:txEl>
                                              <p:pRg st="8" end="8"/>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3">
                                            <p:txEl>
                                              <p:pRg st="9" end="9"/>
                                            </p:txEl>
                                          </p:spTgt>
                                        </p:tgtEl>
                                        <p:attrNameLst>
                                          <p:attrName>style.visibility</p:attrName>
                                        </p:attrNameLst>
                                      </p:cBhvr>
                                      <p:to>
                                        <p:strVal val="visible"/>
                                      </p:to>
                                    </p:set>
                                    <p:animEffect transition="in" filter="fade">
                                      <p:cBhvr>
                                        <p:cTn id="67" dur="500"/>
                                        <p:tgtEl>
                                          <p:spTgt spid="3">
                                            <p:txEl>
                                              <p:pRg st="9" end="9"/>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3">
                                            <p:txEl>
                                              <p:pRg st="10" end="10"/>
                                            </p:txEl>
                                          </p:spTgt>
                                        </p:tgtEl>
                                        <p:attrNameLst>
                                          <p:attrName>style.visibility</p:attrName>
                                        </p:attrNameLst>
                                      </p:cBhvr>
                                      <p:to>
                                        <p:strVal val="visible"/>
                                      </p:to>
                                    </p:set>
                                    <p:animEffect transition="in" filter="fade">
                                      <p:cBhvr>
                                        <p:cTn id="72" dur="500"/>
                                        <p:tgtEl>
                                          <p:spTgt spid="3">
                                            <p:txEl>
                                              <p:pRg st="10" end="10"/>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3">
                                            <p:txEl>
                                              <p:pRg st="11" end="11"/>
                                            </p:txEl>
                                          </p:spTgt>
                                        </p:tgtEl>
                                        <p:attrNameLst>
                                          <p:attrName>style.visibility</p:attrName>
                                        </p:attrNameLst>
                                      </p:cBhvr>
                                      <p:to>
                                        <p:strVal val="visible"/>
                                      </p:to>
                                    </p:set>
                                    <p:animEffect transition="in" filter="fade">
                                      <p:cBhvr>
                                        <p:cTn id="77" dur="500"/>
                                        <p:tgtEl>
                                          <p:spTgt spid="3">
                                            <p:txEl>
                                              <p:pRg st="11" end="11"/>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3">
                                            <p:txEl>
                                              <p:pRg st="12" end="12"/>
                                            </p:txEl>
                                          </p:spTgt>
                                        </p:tgtEl>
                                        <p:attrNameLst>
                                          <p:attrName>style.visibility</p:attrName>
                                        </p:attrNameLst>
                                      </p:cBhvr>
                                      <p:to>
                                        <p:strVal val="visible"/>
                                      </p:to>
                                    </p:set>
                                    <p:animEffect transition="in" filter="fade">
                                      <p:cBhvr>
                                        <p:cTn id="82"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21254" y="395445"/>
            <a:ext cx="10949492" cy="6067110"/>
          </a:xfrm>
          <a:prstGeom prst="rect">
            <a:avLst/>
          </a:prstGeom>
        </p:spPr>
        <p:txBody>
          <a:bodyPr wrap="square">
            <a:spAutoFit/>
          </a:bodyPr>
          <a:lstStyle/>
          <a:p>
            <a:pPr algn="just">
              <a:lnSpc>
                <a:spcPct val="140000"/>
              </a:lnSpc>
            </a:pPr>
            <a:r>
              <a:rPr lang="en-US" sz="2000" b="1">
                <a:solidFill>
                  <a:srgbClr val="0000FF"/>
                </a:solidFill>
                <a:latin typeface="UTM Avo" panose="02040603050506020204" pitchFamily="18" charset="0"/>
                <a:cs typeface="Times New Roman" panose="02020603050405020304" pitchFamily="18" charset="0"/>
              </a:rPr>
              <a:t>c) Tính chi phí trồng mỗi loại cây và của toàn bộ dự án </a:t>
            </a:r>
            <a:endParaRPr lang="en-US" sz="2000" b="1">
              <a:solidFill>
                <a:srgbClr val="0000FF"/>
              </a:solidFill>
              <a:latin typeface="UTM Avo" panose="02040603050506020204" pitchFamily="18" charset="0"/>
              <a:cs typeface="Times New Roman" panose="02020603050405020304" pitchFamily="18" charset="0"/>
            </a:endParaRPr>
          </a:p>
          <a:p>
            <a:pPr algn="just">
              <a:lnSpc>
                <a:spcPct val="140000"/>
              </a:lnSpc>
            </a:pP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Nháy chuột chọn cột D (cột của lớp 7A), nháy nút phải chuột và chọn </a:t>
            </a:r>
            <a:r>
              <a:rPr lang="vi-VN" sz="2000" b="1">
                <a:latin typeface="UTM Avo" panose="02040603050506020204" pitchFamily="18" charset="0"/>
                <a:cs typeface="Times New Roman" panose="02020603050405020304" pitchFamily="18" charset="0"/>
              </a:rPr>
              <a:t>Insert</a:t>
            </a:r>
            <a:r>
              <a:rPr lang="vi-VN" sz="2000">
                <a:latin typeface="UTM Avo" panose="02040603050506020204" pitchFamily="18" charset="0"/>
                <a:cs typeface="Times New Roman" panose="02020603050405020304" pitchFamily="18" charset="0"/>
              </a:rPr>
              <a:t> để chèn thêm cột. </a:t>
            </a:r>
            <a:endParaRPr lang="en-US" sz="2000">
              <a:latin typeface="UTM Avo" panose="02040603050506020204" pitchFamily="18" charset="0"/>
              <a:cs typeface="Times New Roman" panose="02020603050405020304" pitchFamily="18" charset="0"/>
            </a:endParaRPr>
          </a:p>
          <a:p>
            <a:pPr algn="just">
              <a:lnSpc>
                <a:spcPct val="140000"/>
              </a:lnSpc>
            </a:pPr>
            <a:r>
              <a:rPr lang="vi-VN" sz="2000">
                <a:latin typeface="UTM Avo" panose="02040603050506020204" pitchFamily="18" charset="0"/>
                <a:cs typeface="Times New Roman" panose="02020603050405020304" pitchFamily="18" charset="0"/>
              </a:rPr>
              <a:t>- Đặt tiêu đề cho cột mới tạo là </a:t>
            </a:r>
            <a:r>
              <a:rPr lang="vi-VN" sz="2000">
                <a:solidFill>
                  <a:srgbClr val="FF3399"/>
                </a:solidFill>
                <a:latin typeface="UTM Avo" panose="02040603050506020204" pitchFamily="18" charset="0"/>
                <a:cs typeface="Times New Roman" panose="02020603050405020304" pitchFamily="18" charset="0"/>
              </a:rPr>
              <a:t>Đơn giá</a:t>
            </a:r>
            <a:r>
              <a:rPr lang="en-US" sz="2000">
                <a:latin typeface="UTM Avo" panose="02040603050506020204" pitchFamily="18" charset="0"/>
                <a:cs typeface="Times New Roman" panose="02020603050405020304" pitchFamily="18" charset="0"/>
              </a:rPr>
              <a:t>. </a:t>
            </a:r>
            <a:endParaRPr lang="en-US" sz="2000">
              <a:latin typeface="UTM Avo" panose="02040603050506020204" pitchFamily="18" charset="0"/>
              <a:cs typeface="Times New Roman" panose="02020603050405020304" pitchFamily="18" charset="0"/>
            </a:endParaRPr>
          </a:p>
          <a:p>
            <a:pPr algn="just">
              <a:lnSpc>
                <a:spcPct val="140000"/>
              </a:lnSpc>
            </a:pP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Mở trang tính </a:t>
            </a:r>
            <a:r>
              <a:rPr lang="vi-VN" sz="2000">
                <a:solidFill>
                  <a:srgbClr val="FF3399"/>
                </a:solidFill>
                <a:latin typeface="UTM Avo" panose="02040603050506020204" pitchFamily="18" charset="0"/>
                <a:cs typeface="Times New Roman" panose="02020603050405020304" pitchFamily="18" charset="0"/>
              </a:rPr>
              <a:t>3. Tìm hiểu giống cây</a:t>
            </a:r>
            <a:r>
              <a:rPr lang="vi-VN" sz="2000">
                <a:latin typeface="UTM Avo" panose="02040603050506020204" pitchFamily="18" charset="0"/>
                <a:cs typeface="Times New Roman" panose="02020603050405020304" pitchFamily="18" charset="0"/>
              </a:rPr>
              <a:t>. Sao chép toàn bộ đơn giá của các loại cây từ dữ liệu trong trang tính này vào cột Đơn giá ở trang tính </a:t>
            </a:r>
            <a:r>
              <a:rPr lang="vi-VN" sz="2000">
                <a:solidFill>
                  <a:srgbClr val="FF3399"/>
                </a:solidFill>
                <a:latin typeface="UTM Avo" panose="02040603050506020204" pitchFamily="18" charset="0"/>
                <a:cs typeface="Times New Roman" panose="02020603050405020304" pitchFamily="18" charset="0"/>
              </a:rPr>
              <a:t>5. Tổng kết</a:t>
            </a:r>
            <a:r>
              <a:rPr lang="vi-VN" sz="2000">
                <a:latin typeface="UTM Avo" panose="02040603050506020204" pitchFamily="18" charset="0"/>
                <a:cs typeface="Times New Roman" panose="02020603050405020304" pitchFamily="18" charset="0"/>
              </a:rPr>
              <a:t>.</a:t>
            </a:r>
            <a:endParaRPr lang="en-US" sz="2000">
              <a:latin typeface="UTM Avo" panose="02040603050506020204" pitchFamily="18" charset="0"/>
              <a:cs typeface="Times New Roman" panose="02020603050405020304" pitchFamily="18" charset="0"/>
            </a:endParaRPr>
          </a:p>
          <a:p>
            <a:pPr algn="just">
              <a:lnSpc>
                <a:spcPct val="140000"/>
              </a:lnSpc>
            </a:pPr>
            <a:r>
              <a:rPr lang="en-US" sz="2000">
                <a:latin typeface="UTM Avo" panose="02040603050506020204" pitchFamily="18" charset="0"/>
                <a:cs typeface="Times New Roman" panose="02020603050405020304" pitchFamily="18" charset="0"/>
              </a:rPr>
              <a:t>- Tạo thêm cột </a:t>
            </a:r>
            <a:r>
              <a:rPr lang="en-US" sz="2000">
                <a:solidFill>
                  <a:srgbClr val="FF3399"/>
                </a:solidFill>
                <a:latin typeface="UTM Avo" panose="02040603050506020204" pitchFamily="18" charset="0"/>
                <a:cs typeface="Times New Roman" panose="02020603050405020304" pitchFamily="18" charset="0"/>
              </a:rPr>
              <a:t>Chi phí </a:t>
            </a:r>
            <a:r>
              <a:rPr lang="en-US" sz="2000">
                <a:latin typeface="UTM Avo" panose="02040603050506020204" pitchFamily="18" charset="0"/>
                <a:cs typeface="Times New Roman" panose="02020603050405020304" pitchFamily="18" charset="0"/>
              </a:rPr>
              <a:t>bên phải cột </a:t>
            </a:r>
            <a:r>
              <a:rPr lang="en-US" sz="2000">
                <a:solidFill>
                  <a:srgbClr val="FF3399"/>
                </a:solidFill>
                <a:latin typeface="UTM Avo" panose="02040603050506020204" pitchFamily="18" charset="0"/>
                <a:cs typeface="Times New Roman" panose="02020603050405020304" pitchFamily="18" charset="0"/>
              </a:rPr>
              <a:t>Trung bình </a:t>
            </a:r>
            <a:r>
              <a:rPr lang="en-US" sz="2000">
                <a:latin typeface="UTM Avo" panose="02040603050506020204" pitchFamily="18" charset="0"/>
                <a:cs typeface="Times New Roman" panose="02020603050405020304" pitchFamily="18" charset="0"/>
              </a:rPr>
              <a:t>(cột N)</a:t>
            </a:r>
            <a:endParaRPr lang="en-US" sz="2000">
              <a:latin typeface="UTM Avo" panose="02040603050506020204" pitchFamily="18" charset="0"/>
              <a:cs typeface="Times New Roman" panose="02020603050405020304" pitchFamily="18" charset="0"/>
            </a:endParaRPr>
          </a:p>
          <a:p>
            <a:pPr algn="just">
              <a:lnSpc>
                <a:spcPct val="140000"/>
              </a:lnSpc>
            </a:pP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Nhập công thức tính </a:t>
            </a:r>
            <a:r>
              <a:rPr lang="en-US" sz="2000">
                <a:solidFill>
                  <a:srgbClr val="FF3399"/>
                </a:solidFill>
                <a:latin typeface="UTM Avo" panose="02040603050506020204" pitchFamily="18" charset="0"/>
                <a:cs typeface="Times New Roman" panose="02020603050405020304" pitchFamily="18" charset="0"/>
              </a:rPr>
              <a:t>C</a:t>
            </a:r>
            <a:r>
              <a:rPr lang="vi-VN" sz="2000">
                <a:solidFill>
                  <a:srgbClr val="FF3399"/>
                </a:solidFill>
                <a:latin typeface="UTM Avo" panose="02040603050506020204" pitchFamily="18" charset="0"/>
                <a:cs typeface="Times New Roman" panose="02020603050405020304" pitchFamily="18" charset="0"/>
              </a:rPr>
              <a:t>hi phí = Đơn giá x Tổng số cây </a:t>
            </a:r>
            <a:r>
              <a:rPr lang="vi-VN" sz="2000">
                <a:latin typeface="UTM Avo" panose="02040603050506020204" pitchFamily="18" charset="0"/>
                <a:cs typeface="Times New Roman" panose="02020603050405020304" pitchFamily="18" charset="0"/>
              </a:rPr>
              <a:t>cho các ô trong cột </a:t>
            </a:r>
            <a:r>
              <a:rPr lang="vi-VN" sz="2000">
                <a:solidFill>
                  <a:srgbClr val="FF3399"/>
                </a:solidFill>
                <a:latin typeface="UTM Avo" panose="02040603050506020204" pitchFamily="18" charset="0"/>
                <a:cs typeface="Times New Roman" panose="02020603050405020304" pitchFamily="18" charset="0"/>
              </a:rPr>
              <a:t>Chi phí</a:t>
            </a:r>
            <a:r>
              <a:rPr lang="en-US" sz="2000">
                <a:latin typeface="UTM Avo" panose="02040603050506020204" pitchFamily="18" charset="0"/>
                <a:cs typeface="Times New Roman" panose="02020603050405020304" pitchFamily="18" charset="0"/>
              </a:rPr>
              <a:t>.</a:t>
            </a:r>
            <a:endParaRPr lang="en-US" sz="2000">
              <a:latin typeface="UTM Avo" panose="02040603050506020204" pitchFamily="18" charset="0"/>
              <a:cs typeface="Times New Roman" panose="02020603050405020304" pitchFamily="18" charset="0"/>
            </a:endParaRPr>
          </a:p>
          <a:p>
            <a:pPr algn="just">
              <a:lnSpc>
                <a:spcPct val="140000"/>
              </a:lnSpc>
            </a:pP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Để tính tổng chi phí mỗi loại cây và toàn bộ dự án tại các ô N9, N17, N24, N25 em có thể nhập công thức trực tiếp hoặc sao chép công thức từ các ô E9, E17, E24, E25 sang các ô N9, N17, N24, N25 tương ứng.</a:t>
            </a:r>
            <a:endParaRPr lang="en-US" sz="2000">
              <a:latin typeface="UTM Avo" panose="02040603050506020204" pitchFamily="18" charset="0"/>
              <a:cs typeface="Times New Roman" panose="02020603050405020304" pitchFamily="18" charset="0"/>
            </a:endParaRPr>
          </a:p>
          <a:p>
            <a:pPr algn="just">
              <a:lnSpc>
                <a:spcPct val="140000"/>
              </a:lnSpc>
            </a:pPr>
            <a:r>
              <a:rPr lang="en-US" sz="2000" b="1">
                <a:solidFill>
                  <a:srgbClr val="0000FF"/>
                </a:solidFill>
                <a:latin typeface="UTM Avo" panose="02040603050506020204" pitchFamily="18" charset="0"/>
                <a:cs typeface="Times New Roman" panose="02020603050405020304" pitchFamily="18" charset="0"/>
              </a:rPr>
              <a:t>d) Định dạng dữ liệu cho trang tính </a:t>
            </a:r>
            <a:endParaRPr lang="en-US" sz="2000" b="1">
              <a:solidFill>
                <a:srgbClr val="0000FF"/>
              </a:solidFill>
              <a:latin typeface="UTM Avo" panose="02040603050506020204" pitchFamily="18" charset="0"/>
              <a:cs typeface="Times New Roman" panose="02020603050405020304" pitchFamily="18" charset="0"/>
            </a:endParaRPr>
          </a:p>
          <a:p>
            <a:pPr algn="just">
              <a:lnSpc>
                <a:spcPct val="140000"/>
              </a:lnSpc>
            </a:pPr>
            <a:r>
              <a:rPr lang="en-US" sz="2000">
                <a:latin typeface="UTM Avo" panose="02040603050506020204" pitchFamily="18" charset="0"/>
                <a:cs typeface="Times New Roman" panose="02020603050405020304" pitchFamily="18" charset="0"/>
              </a:rPr>
              <a:t>- Định dạng trang tính, có thể theo mẫu trong Hình 9.13. </a:t>
            </a:r>
            <a:endParaRPr lang="en-US" sz="2000">
              <a:latin typeface="UTM Avo" panose="02040603050506020204" pitchFamily="18" charset="0"/>
              <a:cs typeface="Times New Roman" panose="02020603050405020304" pitchFamily="18" charset="0"/>
            </a:endParaRPr>
          </a:p>
          <a:p>
            <a:pPr algn="just">
              <a:lnSpc>
                <a:spcPct val="140000"/>
              </a:lnSpc>
            </a:pP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Lưu lại kết quả.</a:t>
            </a:r>
            <a:endParaRPr lang="en-US" sz="2000">
              <a:solidFill>
                <a:srgbClr val="FF3399"/>
              </a:solidFill>
              <a:latin typeface="UTM Avo" panose="020406030505060202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1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fade">
                                      <p:cBhvr>
                                        <p:cTn id="37" dur="5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wipe(left)">
                                      <p:cBhvr>
                                        <p:cTn id="42" dur="1500"/>
                                        <p:tgtEl>
                                          <p:spTgt spid="2">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
                                            <p:txEl>
                                              <p:pRg st="8" end="8"/>
                                            </p:txEl>
                                          </p:spTgt>
                                        </p:tgtEl>
                                        <p:attrNameLst>
                                          <p:attrName>style.visibility</p:attrName>
                                        </p:attrNameLst>
                                      </p:cBhvr>
                                      <p:to>
                                        <p:strVal val="visible"/>
                                      </p:to>
                                    </p:set>
                                    <p:animEffect transition="in" filter="fade">
                                      <p:cBhvr>
                                        <p:cTn id="47" dur="500"/>
                                        <p:tgtEl>
                                          <p:spTgt spid="2">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
                                            <p:txEl>
                                              <p:pRg st="9" end="9"/>
                                            </p:txEl>
                                          </p:spTgt>
                                        </p:tgtEl>
                                        <p:attrNameLst>
                                          <p:attrName>style.visibility</p:attrName>
                                        </p:attrNameLst>
                                      </p:cBhvr>
                                      <p:to>
                                        <p:strVal val="visible"/>
                                      </p:to>
                                    </p:set>
                                    <p:animEffect transition="in" filter="fade">
                                      <p:cBhvr>
                                        <p:cTn id="52"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1"/>
          <a:stretch>
            <a:fillRect/>
          </a:stretch>
        </p:blipFill>
        <p:spPr>
          <a:xfrm>
            <a:off x="462577" y="439537"/>
            <a:ext cx="10757647" cy="597892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1"/>
          <a:srcRect b="66066"/>
          <a:stretch>
            <a:fillRect/>
          </a:stretch>
        </p:blipFill>
        <p:spPr>
          <a:xfrm>
            <a:off x="469752" y="416575"/>
            <a:ext cx="10825779" cy="1627377"/>
          </a:xfrm>
          <a:prstGeom prst="rect">
            <a:avLst/>
          </a:prstGeom>
        </p:spPr>
      </p:pic>
      <p:pic>
        <p:nvPicPr>
          <p:cNvPr id="4" name="Picture 3"/>
          <p:cNvPicPr>
            <a:picLocks noChangeAspect="1"/>
          </p:cNvPicPr>
          <p:nvPr/>
        </p:nvPicPr>
        <p:blipFill rotWithShape="1">
          <a:blip r:embed="rId1"/>
          <a:srcRect t="37581" b="562"/>
          <a:stretch>
            <a:fillRect/>
          </a:stretch>
        </p:blipFill>
        <p:spPr>
          <a:xfrm>
            <a:off x="469751" y="2222204"/>
            <a:ext cx="10825779" cy="2966484"/>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grpSp>
        <p:nvGrpSpPr>
          <p:cNvPr id="23" name="组合 1"/>
          <p:cNvGrpSpPr/>
          <p:nvPr/>
        </p:nvGrpSpPr>
        <p:grpSpPr>
          <a:xfrm>
            <a:off x="2980607" y="1150453"/>
            <a:ext cx="5976143" cy="4679926"/>
            <a:chOff x="2424113" y="688975"/>
            <a:chExt cx="6713537" cy="5619751"/>
          </a:xfrm>
        </p:grpSpPr>
        <p:sp>
          <p:nvSpPr>
            <p:cNvPr id="24" name="AutoShape 3"/>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5" name="Freeform 24"/>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26" name="Freeform 6"/>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lstStyle/>
            <a:p>
              <a:endParaRPr lang="zh-CN" altLang="en-US">
                <a:latin typeface="iCiel Cadena"/>
              </a:endParaRPr>
            </a:p>
          </p:txBody>
        </p:sp>
        <p:sp>
          <p:nvSpPr>
            <p:cNvPr id="27" name="Freeform 7"/>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28" name="Freeform 8"/>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29" name="Freeform 9"/>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30" name="Freeform 10"/>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31" name="Freeform 11"/>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32" name="Freeform 12"/>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33" name="Freeform 13"/>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34" name="Freeform 14"/>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35" name="Freeform 15"/>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36" name="Freeform 16"/>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37" name="Freeform 17"/>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38" name="Freeform 18"/>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lstStyle/>
            <a:p>
              <a:endParaRPr lang="zh-CN" altLang="en-US">
                <a:solidFill>
                  <a:srgbClr val="F68D91"/>
                </a:solidFill>
                <a:latin typeface="iCiel Cadena"/>
              </a:endParaRPr>
            </a:p>
          </p:txBody>
        </p:sp>
        <p:sp>
          <p:nvSpPr>
            <p:cNvPr id="39" name="Freeform 19"/>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40" name="Freeform 20"/>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lstStyle/>
            <a:p>
              <a:endParaRPr lang="zh-CN" altLang="en-US">
                <a:solidFill>
                  <a:srgbClr val="F68D91"/>
                </a:solidFill>
                <a:latin typeface="iCiel Cadena"/>
              </a:endParaRPr>
            </a:p>
          </p:txBody>
        </p:sp>
        <p:sp>
          <p:nvSpPr>
            <p:cNvPr id="41" name="Freeform 21"/>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42" name="Freeform 22"/>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43" name="Freeform 23"/>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lstStyle/>
            <a:p>
              <a:endParaRPr lang="zh-CN" altLang="en-US">
                <a:latin typeface="iCiel Cadena"/>
              </a:endParaRPr>
            </a:p>
          </p:txBody>
        </p:sp>
        <p:sp>
          <p:nvSpPr>
            <p:cNvPr id="44" name="Freeform 24"/>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lstStyle/>
            <a:p>
              <a:endParaRPr lang="zh-CN" altLang="en-US">
                <a:latin typeface="iCiel Cadena"/>
              </a:endParaRPr>
            </a:p>
          </p:txBody>
        </p:sp>
        <p:sp>
          <p:nvSpPr>
            <p:cNvPr id="45" name="Freeform 25"/>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46" name="Freeform 26"/>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lstStyle/>
            <a:p>
              <a:endParaRPr lang="zh-CN" altLang="en-US">
                <a:latin typeface="iCiel Cadena"/>
              </a:endParaRPr>
            </a:p>
          </p:txBody>
        </p:sp>
        <p:sp>
          <p:nvSpPr>
            <p:cNvPr id="47" name="Freeform 27"/>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48" name="Freeform 28"/>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49" name="Freeform 29"/>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lstStyle/>
            <a:p>
              <a:endParaRPr lang="zh-CN" altLang="en-US">
                <a:solidFill>
                  <a:srgbClr val="F68D91"/>
                </a:solidFill>
                <a:latin typeface="iCiel Cadena"/>
              </a:endParaRPr>
            </a:p>
          </p:txBody>
        </p:sp>
        <p:sp>
          <p:nvSpPr>
            <p:cNvPr id="50" name="Freeform 30"/>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51" name="Freeform 31"/>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52" name="Freeform 32"/>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53" name="Freeform 33"/>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54" name="Freeform 34"/>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lstStyle/>
            <a:p>
              <a:endParaRPr lang="zh-CN" altLang="en-US">
                <a:solidFill>
                  <a:srgbClr val="F68D91"/>
                </a:solidFill>
                <a:latin typeface="iCiel Cadena"/>
              </a:endParaRPr>
            </a:p>
          </p:txBody>
        </p:sp>
        <p:sp>
          <p:nvSpPr>
            <p:cNvPr id="55" name="Freeform 35"/>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56" name="Freeform 36"/>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57" name="Freeform 37"/>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58" name="Freeform 38"/>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59" name="Freeform 39"/>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60" name="Freeform 40"/>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61" name="Freeform 41"/>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62" name="Freeform 42"/>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63" name="Freeform 43"/>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64" name="Freeform 44"/>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65" name="Freeform 45"/>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66" name="Freeform 46"/>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67" name="Freeform 47"/>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lstStyle/>
            <a:p>
              <a:endParaRPr lang="zh-CN" altLang="en-US">
                <a:latin typeface="iCiel Cadena"/>
              </a:endParaRPr>
            </a:p>
          </p:txBody>
        </p:sp>
        <p:sp>
          <p:nvSpPr>
            <p:cNvPr id="68" name="Freeform 48"/>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69" name="Rectangle 49"/>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000" b="0" i="0" u="none" strike="noStrike" cap="none" normalizeH="0" baseline="0" dirty="0">
                  <a:ln>
                    <a:noFill/>
                  </a:ln>
                  <a:solidFill>
                    <a:srgbClr val="FFFFFF"/>
                  </a:solidFill>
                  <a:effectLst/>
                  <a:latin typeface="iCiel Cadena"/>
                  <a:ea typeface="Microsoft YaHei"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lang="en-US" altLang="zh-CN" sz="2300" dirty="0">
                  <a:solidFill>
                    <a:srgbClr val="FFFFFF"/>
                  </a:solidFill>
                  <a:latin typeface="iCiel Cadena"/>
                  <a:ea typeface="Microsoft YaHei"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a:ln>
                    <a:noFill/>
                  </a:ln>
                  <a:solidFill>
                    <a:srgbClr val="FFFFFF"/>
                  </a:solidFill>
                  <a:effectLst/>
                  <a:latin typeface="iCiel Cadena"/>
                  <a:ea typeface="Microsoft YaHei"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300" b="0" i="0" u="none" strike="noStrike" cap="none" normalizeH="0" baseline="0" dirty="0">
                  <a:ln>
                    <a:noFill/>
                  </a:ln>
                  <a:solidFill>
                    <a:schemeClr val="bg1"/>
                  </a:solidFill>
                  <a:effectLst/>
                  <a:latin typeface="iCiel Cadena"/>
                  <a:ea typeface="Microsoft YaHei"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a:ln>
                    <a:noFill/>
                  </a:ln>
                  <a:solidFill>
                    <a:srgbClr val="FFFFFF"/>
                  </a:solidFill>
                  <a:effectLst/>
                  <a:latin typeface="iCiel Cadena"/>
                  <a:ea typeface="Microsoft YaHei"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b="0" i="0" u="none" strike="noStrike" cap="none" normalizeH="0" baseline="0" dirty="0">
                  <a:ln>
                    <a:noFill/>
                  </a:ln>
                  <a:solidFill>
                    <a:schemeClr val="bg1"/>
                  </a:solidFill>
                  <a:effectLst/>
                  <a:latin typeface="iCiel Cadena"/>
                  <a:ea typeface="Microsoft YaHei"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a:ln>
                    <a:noFill/>
                  </a:ln>
                  <a:solidFill>
                    <a:srgbClr val="FFFFFF"/>
                  </a:solidFill>
                  <a:effectLst/>
                  <a:latin typeface="iCiel Cadena"/>
                  <a:ea typeface="Microsoft YaHei"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a:ln>
                    <a:noFill/>
                  </a:ln>
                  <a:solidFill>
                    <a:srgbClr val="FFFFFF"/>
                  </a:solidFill>
                  <a:effectLst/>
                  <a:latin typeface="iCiel Cadena"/>
                  <a:ea typeface="Microsoft YaHei"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a:ln>
                    <a:noFill/>
                  </a:ln>
                  <a:solidFill>
                    <a:srgbClr val="FFFFFF"/>
                  </a:solidFill>
                  <a:effectLst/>
                  <a:latin typeface="iCiel Cadena"/>
                  <a:ea typeface="Microsoft YaHei"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a:ln>
                    <a:noFill/>
                  </a:ln>
                  <a:solidFill>
                    <a:srgbClr val="FFFFFF"/>
                  </a:solidFill>
                  <a:effectLst/>
                  <a:latin typeface="iCiel Cadena"/>
                  <a:ea typeface="Microsoft YaHei"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endPar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endParaRPr>
          </a:p>
        </p:txBody>
      </p:sp>
      <p:pic>
        <p:nvPicPr>
          <p:cNvPr id="83" name="图片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37270" y="4748311"/>
            <a:ext cx="4084635" cy="2041582"/>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1"/>
          <a:stretch>
            <a:fillRect/>
          </a:stretch>
        </p:blipFill>
        <p:spPr>
          <a:xfrm>
            <a:off x="649371" y="428633"/>
            <a:ext cx="888648" cy="903074"/>
          </a:xfrm>
          <a:prstGeom prst="rect">
            <a:avLst/>
          </a:prstGeom>
        </p:spPr>
      </p:pic>
      <p:sp>
        <p:nvSpPr>
          <p:cNvPr id="3" name="Rectangle 2"/>
          <p:cNvSpPr/>
          <p:nvPr/>
        </p:nvSpPr>
        <p:spPr>
          <a:xfrm>
            <a:off x="1635162" y="428633"/>
            <a:ext cx="9463143" cy="950325"/>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Quan sát một phần bảng tính của dự án Trường học xanh trong Hình 9.1, em có nhận xét gì? </a:t>
            </a:r>
            <a:endParaRPr lang="vi-VN" sz="2000">
              <a:latin typeface="UTM Avo" panose="02040603050506020204" pitchFamily="18" charset="0"/>
              <a:cs typeface="Times New Roman" panose="02020603050405020304" pitchFamily="18" charset="0"/>
            </a:endParaRPr>
          </a:p>
        </p:txBody>
      </p:sp>
      <p:pic>
        <p:nvPicPr>
          <p:cNvPr id="9" name="Picture 8"/>
          <p:cNvPicPr>
            <a:picLocks noChangeAspect="1"/>
          </p:cNvPicPr>
          <p:nvPr/>
        </p:nvPicPr>
        <p:blipFill>
          <a:blip r:embed="rId2"/>
          <a:stretch>
            <a:fillRect/>
          </a:stretch>
        </p:blipFill>
        <p:spPr>
          <a:xfrm>
            <a:off x="995222" y="1570672"/>
            <a:ext cx="10201556" cy="2278983"/>
          </a:xfrm>
          <a:prstGeom prst="rect">
            <a:avLst/>
          </a:prstGeom>
        </p:spPr>
      </p:pic>
      <p:sp>
        <p:nvSpPr>
          <p:cNvPr id="10" name="Rectangle 9"/>
          <p:cNvSpPr/>
          <p:nvPr/>
        </p:nvSpPr>
        <p:spPr>
          <a:xfrm>
            <a:off x="1364428" y="4088620"/>
            <a:ext cx="9463143" cy="488660"/>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Có cần chỉnh sửa, định dạng hay trình bày dữ liệu cho đẹp hơn không?</a:t>
            </a:r>
            <a:endParaRPr lang="vi-VN" sz="2000">
              <a:latin typeface="UTM Avo" panose="02040603050506020204" pitchFamily="18" charset="0"/>
              <a:cs typeface="Times New Roman" panose="02020603050405020304" pitchFamily="18" charset="0"/>
            </a:endParaRPr>
          </a:p>
        </p:txBody>
      </p:sp>
      <p:pic>
        <p:nvPicPr>
          <p:cNvPr id="11" name="Picture 10" descr="A picture containing text&#10;&#10;Description automatically generate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70437" y="4658061"/>
            <a:ext cx="2651124" cy="1986292"/>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2" presetClass="entr" presetSubtype="2"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1+#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1000"/>
                                        <p:tgtEl>
                                          <p:spTgt spid="10"/>
                                        </p:tgtEl>
                                      </p:cBhvr>
                                    </p:animEffect>
                                    <p:anim calcmode="lin" valueType="num">
                                      <p:cBhvr>
                                        <p:cTn id="26" dur="1000" fill="hold"/>
                                        <p:tgtEl>
                                          <p:spTgt spid="10"/>
                                        </p:tgtEl>
                                        <p:attrNameLst>
                                          <p:attrName>ppt_x</p:attrName>
                                        </p:attrNameLst>
                                      </p:cBhvr>
                                      <p:tavLst>
                                        <p:tav tm="0">
                                          <p:val>
                                            <p:strVal val="#ppt_x"/>
                                          </p:val>
                                        </p:tav>
                                        <p:tav tm="100000">
                                          <p:val>
                                            <p:strVal val="#ppt_x"/>
                                          </p:val>
                                        </p:tav>
                                      </p:tavLst>
                                    </p:anim>
                                    <p:anim calcmode="lin" valueType="num">
                                      <p:cBhvr>
                                        <p:cTn id="2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40910" y="326246"/>
            <a:ext cx="10583827" cy="642933"/>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1. ĐỊNH DẠNG DỮ LIỆU SỐ</a:t>
            </a:r>
            <a:endParaRPr lang="en-US" sz="2800" b="1">
              <a:solidFill>
                <a:srgbClr val="F03C69"/>
              </a:solidFill>
              <a:latin typeface="SVN-SAF" panose="02040603050506020204" pitchFamily="18" charset="0"/>
              <a:cs typeface="Times New Roman" panose="02020603050405020304" pitchFamily="18" charset="0"/>
            </a:endParaRPr>
          </a:p>
        </p:txBody>
      </p:sp>
      <p:sp>
        <p:nvSpPr>
          <p:cNvPr id="5" name="Rectangle 4"/>
          <p:cNvSpPr/>
          <p:nvPr/>
        </p:nvSpPr>
        <p:spPr>
          <a:xfrm>
            <a:off x="1563162" y="2859725"/>
            <a:ext cx="10275638" cy="471026"/>
          </a:xfrm>
          <a:prstGeom prst="rect">
            <a:avLst/>
          </a:prstGeom>
        </p:spPr>
        <p:txBody>
          <a:bodyPr wrap="square">
            <a:spAutoFit/>
          </a:bodyPr>
          <a:lstStyle/>
          <a:p>
            <a:pPr algn="just" defTabSz="342900">
              <a:lnSpc>
                <a:spcPct val="140000"/>
              </a:lnSpc>
            </a:pPr>
            <a:r>
              <a:rPr lang="vi-VN" sz="2000" b="1">
                <a:solidFill>
                  <a:srgbClr val="0000FF"/>
                </a:solidFill>
                <a:latin typeface="UTM Avo" panose="02040603050506020204" pitchFamily="18" charset="0"/>
                <a:cs typeface="Times New Roman" panose="02020603050405020304" pitchFamily="18" charset="0"/>
              </a:rPr>
              <a:t>a) Định dạng dữ liệu số</a:t>
            </a:r>
            <a:endParaRPr lang="vi-VN" sz="2000" b="1">
              <a:solidFill>
                <a:srgbClr val="0000FF"/>
              </a:solidFill>
              <a:latin typeface="UTM Avo" panose="02040603050506020204" pitchFamily="18" charset="0"/>
              <a:cs typeface="Times New Roman" panose="02020603050405020304" pitchFamily="18" charset="0"/>
            </a:endParaRPr>
          </a:p>
        </p:txBody>
      </p:sp>
      <p:pic>
        <p:nvPicPr>
          <p:cNvPr id="6" name="Picture 5"/>
          <p:cNvPicPr>
            <a:picLocks noChangeAspect="1"/>
          </p:cNvPicPr>
          <p:nvPr/>
        </p:nvPicPr>
        <p:blipFill>
          <a:blip r:embed="rId1"/>
          <a:stretch>
            <a:fillRect/>
          </a:stretch>
        </p:blipFill>
        <p:spPr>
          <a:xfrm>
            <a:off x="726200" y="2953885"/>
            <a:ext cx="756220" cy="753733"/>
          </a:xfrm>
          <a:prstGeom prst="rect">
            <a:avLst/>
          </a:prstGeom>
        </p:spPr>
      </p:pic>
      <p:sp>
        <p:nvSpPr>
          <p:cNvPr id="7" name="Rectangle 6"/>
          <p:cNvSpPr/>
          <p:nvPr/>
        </p:nvSpPr>
        <p:spPr>
          <a:xfrm>
            <a:off x="645458" y="3712186"/>
            <a:ext cx="10988947" cy="2624501"/>
          </a:xfrm>
          <a:prstGeom prst="rect">
            <a:avLst/>
          </a:prstGeom>
        </p:spPr>
        <p:txBody>
          <a:bodyPr wrap="square">
            <a:spAutoFit/>
          </a:bodyPr>
          <a:lstStyle/>
          <a:p>
            <a:pPr algn="just" defTabSz="342900">
              <a:lnSpc>
                <a:spcPct val="140000"/>
              </a:lnSpc>
            </a:pPr>
            <a:r>
              <a:rPr lang="vi-VN" sz="2000">
                <a:latin typeface="UTM Avo" panose="02040603050506020204" pitchFamily="18" charset="0"/>
                <a:cs typeface="Times New Roman" panose="02020603050405020304" pitchFamily="18" charset="0"/>
              </a:rPr>
              <a:t>phần mềm bảng tính đều cho phép thiết lập cách định dạng thể hiện các số này. </a:t>
            </a:r>
            <a:endParaRPr lang="en-US" sz="2000">
              <a:latin typeface="UTM Avo" panose="02040603050506020204" pitchFamily="18" charset="0"/>
              <a:cs typeface="Times New Roman" panose="02020603050405020304" pitchFamily="18" charset="0"/>
            </a:endParaRPr>
          </a:p>
          <a:p>
            <a:pPr algn="just" defTabSz="342900">
              <a:lnSpc>
                <a:spcPct val="140000"/>
              </a:lnSpc>
            </a:pPr>
            <a:r>
              <a:rPr lang="vi-VN" sz="2000">
                <a:latin typeface="UTM Avo" panose="02040603050506020204" pitchFamily="18" charset="0"/>
                <a:cs typeface="Times New Roman" panose="02020603050405020304" pitchFamily="18" charset="0"/>
              </a:rPr>
              <a:t>Ví dụ chỉ cho phép hiện bao nhiêu chữ số thập phân, hoặc quy định dùng dấu "," phân tách hàng nghìn,</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hàng triệu,... Để thực hiện định dạng các số tại một ô hoặc vùng dữ liệu, em cần chọn vùng dữ liệu và chọn </a:t>
            </a:r>
            <a:r>
              <a:rPr lang="vi-VN" sz="2000" b="1">
                <a:latin typeface="UTM Avo" panose="02040603050506020204" pitchFamily="18" charset="0"/>
                <a:cs typeface="Times New Roman" panose="02020603050405020304" pitchFamily="18" charset="0"/>
              </a:rPr>
              <a:t>Home</a:t>
            </a:r>
            <a:r>
              <a:rPr lang="vi-VN" sz="2000">
                <a:latin typeface="UTM Avo" panose="02040603050506020204" pitchFamily="18" charset="0"/>
                <a:cs typeface="Times New Roman" panose="02020603050405020304" pitchFamily="18" charset="0"/>
              </a:rPr>
              <a:t>, nháy chuột vào mũi tên bên cạnh nhóm lệnh </a:t>
            </a:r>
            <a:r>
              <a:rPr lang="vi-VN" sz="2000" b="1">
                <a:latin typeface="UTM Avo" panose="02040603050506020204" pitchFamily="18" charset="0"/>
                <a:cs typeface="Times New Roman" panose="02020603050405020304" pitchFamily="18" charset="0"/>
              </a:rPr>
              <a:t>Number</a:t>
            </a:r>
            <a:r>
              <a:rPr lang="vi-VN" sz="2000">
                <a:latin typeface="UTM Avo" panose="02040603050506020204" pitchFamily="18" charset="0"/>
                <a:cs typeface="Times New Roman" panose="02020603050405020304" pitchFamily="18" charset="0"/>
              </a:rPr>
              <a:t> để mở cửa sổ </a:t>
            </a:r>
            <a:r>
              <a:rPr lang="vi-VN" sz="2000" b="1">
                <a:latin typeface="UTM Avo" panose="02040603050506020204" pitchFamily="18" charset="0"/>
                <a:cs typeface="Times New Roman" panose="02020603050405020304" pitchFamily="18" charset="0"/>
              </a:rPr>
              <a:t>Format Cells</a:t>
            </a:r>
            <a:r>
              <a:rPr lang="vi-VN" sz="2000">
                <a:latin typeface="UTM Avo" panose="02040603050506020204" pitchFamily="18" charset="0"/>
                <a:cs typeface="Times New Roman" panose="02020603050405020304" pitchFamily="18" charset="0"/>
              </a:rPr>
              <a:t>. Sau đó em nhập các tham số định dạng kiểu dữ liệu số thực trong</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cửa sổ </a:t>
            </a:r>
            <a:r>
              <a:rPr lang="vi-VN" sz="2000" b="1">
                <a:latin typeface="UTM Avo" panose="02040603050506020204" pitchFamily="18" charset="0"/>
                <a:cs typeface="Times New Roman" panose="02020603050405020304" pitchFamily="18" charset="0"/>
              </a:rPr>
              <a:t>Format Cells </a:t>
            </a:r>
            <a:r>
              <a:rPr lang="vi-VN" sz="2000">
                <a:latin typeface="UTM Avo" panose="02040603050506020204" pitchFamily="18" charset="0"/>
                <a:cs typeface="Times New Roman" panose="02020603050405020304" pitchFamily="18" charset="0"/>
              </a:rPr>
              <a:t>như Hình 9.2.</a:t>
            </a:r>
            <a:endParaRPr lang="vi-VN" sz="2000">
              <a:latin typeface="UTM Avo" panose="02040603050506020204" pitchFamily="18" charset="0"/>
              <a:cs typeface="Times New Roman" panose="02020603050405020304" pitchFamily="18" charset="0"/>
            </a:endParaRPr>
          </a:p>
        </p:txBody>
      </p:sp>
      <p:pic>
        <p:nvPicPr>
          <p:cNvPr id="9" name="Picture 8"/>
          <p:cNvPicPr>
            <a:picLocks noChangeAspect="1"/>
          </p:cNvPicPr>
          <p:nvPr/>
        </p:nvPicPr>
        <p:blipFill>
          <a:blip r:embed="rId2"/>
          <a:stretch>
            <a:fillRect/>
          </a:stretch>
        </p:blipFill>
        <p:spPr>
          <a:xfrm>
            <a:off x="540910" y="1074339"/>
            <a:ext cx="11115100" cy="1701133"/>
          </a:xfrm>
          <a:prstGeom prst="rect">
            <a:avLst/>
          </a:prstGeom>
        </p:spPr>
      </p:pic>
      <p:sp>
        <p:nvSpPr>
          <p:cNvPr id="11" name="Rectangle 10"/>
          <p:cNvSpPr/>
          <p:nvPr/>
        </p:nvSpPr>
        <p:spPr>
          <a:xfrm>
            <a:off x="1563162" y="3303546"/>
            <a:ext cx="10275639" cy="465577"/>
          </a:xfrm>
          <a:prstGeom prst="rect">
            <a:avLst/>
          </a:prstGeom>
        </p:spPr>
        <p:txBody>
          <a:bodyPr wrap="square">
            <a:spAutoFit/>
          </a:bodyPr>
          <a:lstStyle/>
          <a:p>
            <a:pPr algn="just" defTabSz="342900">
              <a:lnSpc>
                <a:spcPct val="140000"/>
              </a:lnSpc>
            </a:pPr>
            <a:r>
              <a:rPr lang="vi-VN" sz="2000">
                <a:latin typeface="UTM Avo" panose="02040603050506020204" pitchFamily="18" charset="0"/>
                <a:cs typeface="Times New Roman" panose="02020603050405020304" pitchFamily="18" charset="0"/>
              </a:rPr>
              <a:t>Dữ liệu số trong bảng tính được hiểu là các số nguyên hoặc số thực</a:t>
            </a:r>
            <a:r>
              <a:rPr lang="en-US" sz="2000">
                <a:latin typeface="UTM Avo" panose="02040603050506020204" pitchFamily="18" charset="0"/>
                <a:cs typeface="Times New Roman" panose="02020603050405020304" pitchFamily="18" charset="0"/>
              </a:rPr>
              <a:t>.</a:t>
            </a:r>
            <a:r>
              <a:rPr lang="vi-VN" sz="2000">
                <a:latin typeface="UTM Avo" panose="02040603050506020204" pitchFamily="18" charset="0"/>
                <a:cs typeface="Times New Roman" panose="02020603050405020304" pitchFamily="18" charset="0"/>
              </a:rPr>
              <a:t> Tất cả các</a:t>
            </a:r>
            <a:endParaRPr lang="vi-VN" sz="2000">
              <a:latin typeface="UTM Avo" panose="020406030505060202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4">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par>
                          <p:cTn id="24" fill="hold">
                            <p:stCondLst>
                              <p:cond delay="500"/>
                            </p:stCondLst>
                            <p:childTnLst>
                              <p:par>
                                <p:cTn id="25" presetID="22" presetClass="entr" presetSubtype="8" fill="hold" nodeType="after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animEffect transition="in" filter="wipe(left)">
                                      <p:cBhvr>
                                        <p:cTn id="27" dur="1500"/>
                                        <p:tgtEl>
                                          <p:spTgt spid="5">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1000" fill="hold"/>
                                        <p:tgtEl>
                                          <p:spTgt spid="7"/>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1000"/>
                                        <p:tgtEl>
                                          <p:spTgt spid="11"/>
                                        </p:tgtEl>
                                      </p:cBhvr>
                                    </p:animEffect>
                                    <p:anim calcmode="lin" valueType="num">
                                      <p:cBhvr>
                                        <p:cTn id="38" dur="1000" fill="hold"/>
                                        <p:tgtEl>
                                          <p:spTgt spid="11"/>
                                        </p:tgtEl>
                                        <p:attrNameLst>
                                          <p:attrName>ppt_x</p:attrName>
                                        </p:attrNameLst>
                                      </p:cBhvr>
                                      <p:tavLst>
                                        <p:tav tm="0">
                                          <p:val>
                                            <p:strVal val="#ppt_x"/>
                                          </p:val>
                                        </p:tav>
                                        <p:tav tm="100000">
                                          <p:val>
                                            <p:strVal val="#ppt_x"/>
                                          </p:val>
                                        </p:tav>
                                      </p:tavLst>
                                    </p:anim>
                                    <p:anim calcmode="lin" valueType="num">
                                      <p:cBhvr>
                                        <p:cTn id="3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7"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1"/>
          <a:stretch>
            <a:fillRect/>
          </a:stretch>
        </p:blipFill>
        <p:spPr>
          <a:xfrm>
            <a:off x="2180328" y="629322"/>
            <a:ext cx="7831343" cy="559935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1"/>
          <a:stretch>
            <a:fillRect/>
          </a:stretch>
        </p:blipFill>
        <p:spPr>
          <a:xfrm>
            <a:off x="489304" y="3025536"/>
            <a:ext cx="11213392" cy="3412118"/>
          </a:xfrm>
          <a:prstGeom prst="rect">
            <a:avLst/>
          </a:prstGeom>
        </p:spPr>
      </p:pic>
      <p:sp>
        <p:nvSpPr>
          <p:cNvPr id="4" name="Rectangle 3"/>
          <p:cNvSpPr/>
          <p:nvPr/>
        </p:nvSpPr>
        <p:spPr>
          <a:xfrm>
            <a:off x="489304" y="420346"/>
            <a:ext cx="11213392" cy="2410340"/>
          </a:xfrm>
          <a:prstGeom prst="rect">
            <a:avLst/>
          </a:prstGeom>
        </p:spPr>
        <p:txBody>
          <a:bodyPr wrap="square">
            <a:spAutoFit/>
          </a:bodyPr>
          <a:lstStyle/>
          <a:p>
            <a:pPr algn="just" defTabSz="342900">
              <a:lnSpc>
                <a:spcPct val="140000"/>
              </a:lnSpc>
            </a:pPr>
            <a:r>
              <a:rPr lang="vi-VN" sz="2000" b="1">
                <a:solidFill>
                  <a:srgbClr val="0000FF"/>
                </a:solidFill>
                <a:latin typeface="UTM Avo" panose="02040603050506020204" pitchFamily="18" charset="0"/>
                <a:cs typeface="Times New Roman" panose="02020603050405020304" pitchFamily="18" charset="0"/>
              </a:rPr>
              <a:t>b) Định dạng dữ liệu kiểu phần trăm </a:t>
            </a:r>
            <a:endParaRPr lang="en-US" sz="2000" b="1">
              <a:solidFill>
                <a:srgbClr val="0000FF"/>
              </a:solidFill>
              <a:latin typeface="UTM Avo" panose="02040603050506020204" pitchFamily="18" charset="0"/>
              <a:cs typeface="Times New Roman" panose="02020603050405020304" pitchFamily="18" charset="0"/>
            </a:endParaRPr>
          </a:p>
          <a:p>
            <a:pPr algn="just" defTabSz="342900">
              <a:lnSpc>
                <a:spcPct val="140000"/>
              </a:lnSpc>
            </a:pPr>
            <a:r>
              <a:rPr lang="vi-VN">
                <a:latin typeface="UTM Avo" panose="02040603050506020204" pitchFamily="18" charset="0"/>
                <a:cs typeface="Times New Roman" panose="02020603050405020304" pitchFamily="18" charset="0"/>
              </a:rPr>
              <a:t>Khi nói đến tỉ lệ phần trăm chúng ta hiểu là tỉ lệ giữa hai giá trị, ví dụ a/b. Muốn mô tả tỉ lệ này thành các số phần trăm, chúng ta sẽ tính </a:t>
            </a:r>
            <a:r>
              <a:rPr lang="vi-VN">
                <a:solidFill>
                  <a:schemeClr val="accent6">
                    <a:lumMod val="75000"/>
                  </a:schemeClr>
                </a:solidFill>
                <a:latin typeface="UTM Avo" panose="02040603050506020204" pitchFamily="18" charset="0"/>
                <a:cs typeface="Times New Roman" panose="02020603050405020304" pitchFamily="18" charset="0"/>
              </a:rPr>
              <a:t>(a/b) x 100(%)</a:t>
            </a:r>
            <a:r>
              <a:rPr lang="vi-VN">
                <a:latin typeface="UTM Avo" panose="02040603050506020204" pitchFamily="18" charset="0"/>
                <a:cs typeface="Times New Roman" panose="02020603050405020304" pitchFamily="18" charset="0"/>
              </a:rPr>
              <a:t>. Phần mềm bảng tính có lệnh để hiển thị các giá trị (là tỉ lệ giữa hai số a, b nào đó) để giá trị này thể hiện trên bảng tính là số phần trăm. Thao tác định dạng dữ liệu kiểu phần trăm như sau: đánh dấu vùng dữ liệu, trong cửa sổ </a:t>
            </a:r>
            <a:r>
              <a:rPr lang="vi-VN" b="1">
                <a:latin typeface="UTM Avo" panose="02040603050506020204" pitchFamily="18" charset="0"/>
                <a:cs typeface="Times New Roman" panose="02020603050405020304" pitchFamily="18" charset="0"/>
              </a:rPr>
              <a:t>Format Cells</a:t>
            </a:r>
            <a:r>
              <a:rPr lang="vi-VN">
                <a:latin typeface="UTM Avo" panose="02040603050506020204" pitchFamily="18" charset="0"/>
                <a:cs typeface="Times New Roman" panose="02020603050405020304" pitchFamily="18" charset="0"/>
              </a:rPr>
              <a:t>, chọn </a:t>
            </a:r>
            <a:r>
              <a:rPr lang="vi-VN" b="1">
                <a:latin typeface="UTM Avo" panose="02040603050506020204" pitchFamily="18" charset="0"/>
                <a:cs typeface="Times New Roman" panose="02020603050405020304" pitchFamily="18" charset="0"/>
              </a:rPr>
              <a:t>Number</a:t>
            </a:r>
            <a:r>
              <a:rPr lang="vi-VN">
                <a:latin typeface="UTM Avo" panose="02040603050506020204" pitchFamily="18" charset="0"/>
                <a:cs typeface="Times New Roman" panose="02020603050405020304" pitchFamily="18" charset="0"/>
              </a:rPr>
              <a:t>, chọn kiểu </a:t>
            </a:r>
            <a:r>
              <a:rPr lang="vi-VN" b="1">
                <a:latin typeface="UTM Avo" panose="02040603050506020204" pitchFamily="18" charset="0"/>
                <a:cs typeface="Times New Roman" panose="02020603050405020304" pitchFamily="18" charset="0"/>
              </a:rPr>
              <a:t>Percentage</a:t>
            </a:r>
            <a:r>
              <a:rPr lang="vi-VN">
                <a:latin typeface="UTM Avo" panose="02040603050506020204" pitchFamily="18" charset="0"/>
                <a:cs typeface="Times New Roman" panose="02020603050405020304" pitchFamily="18" charset="0"/>
              </a:rPr>
              <a:t>, nháy chuột</a:t>
            </a: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chọn OK.</a:t>
            </a:r>
            <a:endParaRPr lang="en-US">
              <a:latin typeface="UTM Avo" panose="020406030505060202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1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anim calcmode="lin" valueType="num">
                                      <p:cBhvr>
                                        <p:cTn id="1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fltVal val="0"/>
                                          </p:val>
                                        </p:tav>
                                        <p:tav tm="100000">
                                          <p:val>
                                            <p:strVal val="#ppt_w"/>
                                          </p:val>
                                        </p:tav>
                                      </p:tavLst>
                                    </p:anim>
                                    <p:anim calcmode="lin" valueType="num">
                                      <p:cBhvr>
                                        <p:cTn id="19" dur="500" fill="hold"/>
                                        <p:tgtEl>
                                          <p:spTgt spid="3"/>
                                        </p:tgtEl>
                                        <p:attrNameLst>
                                          <p:attrName>ppt_h</p:attrName>
                                        </p:attrNameLst>
                                      </p:cBhvr>
                                      <p:tavLst>
                                        <p:tav tm="0">
                                          <p:val>
                                            <p:fltVal val="0"/>
                                          </p:val>
                                        </p:tav>
                                        <p:tav tm="100000">
                                          <p:val>
                                            <p:strVal val="#ppt_h"/>
                                          </p:val>
                                        </p:tav>
                                      </p:tavLst>
                                    </p:anim>
                                    <p:animEffect transition="in" filter="fade">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49936" y="388073"/>
            <a:ext cx="10892127" cy="2335319"/>
          </a:xfrm>
          <a:prstGeom prst="rect">
            <a:avLst/>
          </a:prstGeom>
        </p:spPr>
        <p:txBody>
          <a:bodyPr wrap="square">
            <a:spAutoFit/>
          </a:bodyPr>
          <a:lstStyle/>
          <a:p>
            <a:pPr algn="just" defTabSz="342900">
              <a:lnSpc>
                <a:spcPct val="150000"/>
              </a:lnSpc>
            </a:pPr>
            <a:r>
              <a:rPr lang="vi-VN" sz="2000" b="1">
                <a:solidFill>
                  <a:srgbClr val="0000FF"/>
                </a:solidFill>
                <a:latin typeface="UTM Avo" panose="02040603050506020204" pitchFamily="18" charset="0"/>
                <a:cs typeface="Times New Roman" panose="02020603050405020304" pitchFamily="18" charset="0"/>
              </a:rPr>
              <a:t>c) Định dạng dữ liệu ngày tháng </a:t>
            </a:r>
            <a:endParaRPr lang="en-US" sz="2000" b="1">
              <a:solidFill>
                <a:srgbClr val="0000FF"/>
              </a:solidFill>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rPr>
              <a:t>Chúng ta đã biết các phần mềm bảng tính cho phép nhập dữ liệu ngày tháng theo khuôn dạng: </a:t>
            </a:r>
            <a:r>
              <a:rPr lang="vi-VN" sz="2000">
                <a:solidFill>
                  <a:srgbClr val="0998D7"/>
                </a:solidFill>
                <a:latin typeface="UTM Avo" panose="02040603050506020204" pitchFamily="18" charset="0"/>
                <a:cs typeface="Times New Roman" panose="02020603050405020304" pitchFamily="18" charset="0"/>
              </a:rPr>
              <a:t>mm/dd/yyyy</a:t>
            </a:r>
            <a:r>
              <a:rPr lang="vi-VN" sz="2000">
                <a:latin typeface="UTM Avo" panose="02040603050506020204" pitchFamily="18" charset="0"/>
                <a:cs typeface="Times New Roman" panose="02020603050405020304" pitchFamily="18" charset="0"/>
              </a:rPr>
              <a:t>, tức là nhập tháng, sau đó nhập ngày, sau đó là năm, các số cách nhau bởi dấu "/" hoặc "_". Mặc định dữ liệu thời gian cũng thể hiện trên màn hình dưới dạng "mm/dd/yyyy".</a:t>
            </a:r>
            <a:endParaRPr lang="vi-VN" sz="2000">
              <a:latin typeface="UTM Avo" panose="02040603050506020204" pitchFamily="18" charset="0"/>
              <a:cs typeface="Times New Roman" panose="02020603050405020304" pitchFamily="18" charset="0"/>
            </a:endParaRPr>
          </a:p>
        </p:txBody>
      </p:sp>
      <p:sp>
        <p:nvSpPr>
          <p:cNvPr id="5" name="Rectangle 4"/>
          <p:cNvSpPr/>
          <p:nvPr/>
        </p:nvSpPr>
        <p:spPr>
          <a:xfrm>
            <a:off x="649936" y="2723392"/>
            <a:ext cx="5976775" cy="1873654"/>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Muốn thay đổi lại cách thể hiện ngày tháng em thực hiện như sau: đánh dấu vùng dữ liệu; trong cửa sổ </a:t>
            </a:r>
            <a:r>
              <a:rPr lang="vi-VN" sz="2000" b="1">
                <a:latin typeface="UTM Avo" panose="02040603050506020204" pitchFamily="18" charset="0"/>
                <a:cs typeface="Times New Roman" panose="02020603050405020304" pitchFamily="18" charset="0"/>
              </a:rPr>
              <a:t>Format Cells </a:t>
            </a:r>
            <a:r>
              <a:rPr lang="vi-VN" sz="2000">
                <a:latin typeface="UTM Avo" panose="02040603050506020204" pitchFamily="18" charset="0"/>
                <a:cs typeface="Times New Roman" panose="02020603050405020304" pitchFamily="18" charset="0"/>
              </a:rPr>
              <a:t>em thực hiện các bước như Hình 9.5. </a:t>
            </a:r>
            <a:endParaRPr lang="en-US" sz="2000">
              <a:latin typeface="UTM Avo" panose="02040603050506020204" pitchFamily="18" charset="0"/>
              <a:cs typeface="Times New Roman" panose="02020603050405020304" pitchFamily="18" charset="0"/>
            </a:endParaRPr>
          </a:p>
        </p:txBody>
      </p:sp>
      <p:sp>
        <p:nvSpPr>
          <p:cNvPr id="6" name="Rectangle 5"/>
          <p:cNvSpPr/>
          <p:nvPr/>
        </p:nvSpPr>
        <p:spPr>
          <a:xfrm>
            <a:off x="649936" y="4597046"/>
            <a:ext cx="5976775" cy="1411990"/>
          </a:xfrm>
          <a:prstGeom prst="rect">
            <a:avLst/>
          </a:prstGeom>
        </p:spPr>
        <p:txBody>
          <a:bodyPr wrap="square">
            <a:spAutoFit/>
          </a:bodyPr>
          <a:lstStyle/>
          <a:p>
            <a:pPr algn="just" defTabSz="342900">
              <a:lnSpc>
                <a:spcPct val="150000"/>
              </a:lnSpc>
            </a:pPr>
            <a:r>
              <a:rPr lang="vi-VN" sz="2000" b="1">
                <a:latin typeface="UTM Avo" panose="02040603050506020204" pitchFamily="18" charset="0"/>
                <a:cs typeface="Times New Roman" panose="02020603050405020304" pitchFamily="18" charset="0"/>
              </a:rPr>
              <a:t>Lưu ý:</a:t>
            </a:r>
            <a:r>
              <a:rPr lang="vi-VN" sz="2000">
                <a:latin typeface="UTM Avo" panose="02040603050506020204" pitchFamily="18" charset="0"/>
                <a:cs typeface="Times New Roman" panose="02020603050405020304" pitchFamily="18" charset="0"/>
              </a:rPr>
              <a:t> Việc</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chỉnh sửa chỉ thay đổi cách hiển thị, còn việc nhập dữ liệu vẫn cần tuân theo thứ tự</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mặc định của phần mềm.</a:t>
            </a:r>
            <a:endParaRPr lang="vi-VN" sz="2000">
              <a:latin typeface="UTM Avo" panose="02040603050506020204" pitchFamily="18" charset="0"/>
              <a:cs typeface="Times New Roman" panose="02020603050405020304" pitchFamily="18" charset="0"/>
            </a:endParaRPr>
          </a:p>
        </p:txBody>
      </p:sp>
      <p:pic>
        <p:nvPicPr>
          <p:cNvPr id="7" name="Picture 6" descr="A picture containing text&#10;&#10;Description automatically generated"/>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5972971" y="2131472"/>
            <a:ext cx="5569092" cy="4172509"/>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1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anim calcmode="lin" valueType="num">
                                      <p:cBhvr>
                                        <p:cTn id="1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1"/>
          <a:stretch>
            <a:fillRect/>
          </a:stretch>
        </p:blipFill>
        <p:spPr>
          <a:xfrm>
            <a:off x="1766047" y="386722"/>
            <a:ext cx="8659906" cy="6084556"/>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1"/>
          <a:stretch>
            <a:fillRect/>
          </a:stretch>
        </p:blipFill>
        <p:spPr>
          <a:xfrm>
            <a:off x="742950" y="1308816"/>
            <a:ext cx="10706100" cy="2571750"/>
          </a:xfrm>
          <a:prstGeom prst="rect">
            <a:avLst/>
          </a:prstGeom>
        </p:spPr>
      </p:pic>
      <p:pic>
        <p:nvPicPr>
          <p:cNvPr id="5" name="Picture 4"/>
          <p:cNvPicPr>
            <a:picLocks noChangeAspect="1"/>
          </p:cNvPicPr>
          <p:nvPr/>
        </p:nvPicPr>
        <p:blipFill>
          <a:blip r:embed="rId2"/>
          <a:stretch>
            <a:fillRect/>
          </a:stretch>
        </p:blipFill>
        <p:spPr>
          <a:xfrm>
            <a:off x="485324" y="4687645"/>
            <a:ext cx="10997901" cy="1570095"/>
          </a:xfrm>
          <a:prstGeom prst="rect">
            <a:avLst/>
          </a:prstGeom>
        </p:spPr>
      </p:pic>
      <p:sp>
        <p:nvSpPr>
          <p:cNvPr id="4" name="Rectangle 3"/>
          <p:cNvSpPr/>
          <p:nvPr/>
        </p:nvSpPr>
        <p:spPr>
          <a:xfrm>
            <a:off x="909691" y="355717"/>
            <a:ext cx="10149169" cy="896464"/>
          </a:xfrm>
          <a:prstGeom prst="rect">
            <a:avLst/>
          </a:prstGeom>
        </p:spPr>
        <p:txBody>
          <a:bodyPr wrap="square">
            <a:spAutoFit/>
          </a:bodyPr>
          <a:lstStyle/>
          <a:p>
            <a:pPr algn="ctr" defTabSz="342900">
              <a:lnSpc>
                <a:spcPct val="140000"/>
              </a:lnSpc>
            </a:pPr>
            <a:r>
              <a:rPr lang="vi-VN" sz="2000" b="1">
                <a:latin typeface="UTM Avo" panose="02040603050506020204" pitchFamily="18" charset="0"/>
                <a:cs typeface="Times New Roman" panose="02020603050405020304" pitchFamily="18" charset="0"/>
              </a:rPr>
              <a:t>Lưu ý: </a:t>
            </a:r>
            <a:r>
              <a:rPr lang="vi-VN" sz="2000">
                <a:latin typeface="UTM Avo" panose="02040603050506020204" pitchFamily="18" charset="0"/>
                <a:cs typeface="Times New Roman" panose="02020603050405020304" pitchFamily="18" charset="0"/>
              </a:rPr>
              <a:t>Dữ liệu kiểu ngày tháng có thể thực hiện các phép cộng với số nguyên (mỗi số nguyên được tính là một ngày) và phép trừ hai dữ liệu ngày tháng</a:t>
            </a:r>
            <a:r>
              <a:rPr lang="en-US" sz="2000">
                <a:latin typeface="UTM Avo" panose="02040603050506020204" pitchFamily="18" charset="0"/>
                <a:cs typeface="Times New Roman" panose="02020603050405020304" pitchFamily="18" charset="0"/>
              </a:rPr>
              <a:t>.</a:t>
            </a:r>
            <a:endParaRPr lang="vi-VN" sz="2000">
              <a:latin typeface="UTM Avo" panose="02040603050506020204" pitchFamily="18" charset="0"/>
              <a:cs typeface="Times New Roman" panose="02020603050405020304" pitchFamily="18" charset="0"/>
            </a:endParaRPr>
          </a:p>
        </p:txBody>
      </p:sp>
      <p:sp>
        <p:nvSpPr>
          <p:cNvPr id="6" name="Rectangle 5"/>
          <p:cNvSpPr/>
          <p:nvPr/>
        </p:nvSpPr>
        <p:spPr>
          <a:xfrm>
            <a:off x="1021415" y="3937201"/>
            <a:ext cx="10149169" cy="470065"/>
          </a:xfrm>
          <a:prstGeom prst="rect">
            <a:avLst/>
          </a:prstGeom>
        </p:spPr>
        <p:txBody>
          <a:bodyPr wrap="square">
            <a:spAutoFit/>
          </a:bodyPr>
          <a:lstStyle/>
          <a:p>
            <a:pPr algn="just" defTabSz="342900">
              <a:lnSpc>
                <a:spcPct val="140000"/>
              </a:lnSpc>
            </a:pPr>
            <a:r>
              <a:rPr lang="vi-VN" sz="2000" b="1">
                <a:latin typeface="UTM Avo" panose="02040603050506020204" pitchFamily="18" charset="0"/>
                <a:cs typeface="Times New Roman" panose="02020603050405020304" pitchFamily="18" charset="0"/>
                <a:sym typeface="Wingdings" panose="05000000000000000000" pitchFamily="2" charset="2"/>
              </a:rPr>
              <a:t></a:t>
            </a:r>
            <a:r>
              <a:rPr lang="en-US" sz="2000" b="1">
                <a:latin typeface="UTM Avo" panose="02040603050506020204" pitchFamily="18" charset="0"/>
                <a:cs typeface="Times New Roman" panose="02020603050405020304" pitchFamily="18" charset="0"/>
                <a:sym typeface="Wingdings" panose="05000000000000000000" pitchFamily="2" charset="2"/>
              </a:rPr>
              <a:t> </a:t>
            </a:r>
            <a:r>
              <a:rPr lang="vi-VN" sz="2000">
                <a:latin typeface="UTM Avo" panose="02040603050506020204" pitchFamily="18" charset="0"/>
                <a:cs typeface="Times New Roman" panose="02020603050405020304" pitchFamily="18" charset="0"/>
              </a:rPr>
              <a:t>Hình 9.6 các ô dữ liệu ngày tháng đều là kiểu hiển thị ngày của Việt Nam).</a:t>
            </a:r>
            <a:endParaRPr lang="vi-VN" sz="2000">
              <a:latin typeface="UTM Avo" panose="020406030505060202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175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37"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barn(outVertical)">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1"/>
          <a:stretch>
            <a:fillRect/>
          </a:stretch>
        </p:blipFill>
        <p:spPr>
          <a:xfrm>
            <a:off x="540910" y="1050812"/>
            <a:ext cx="11048104" cy="1951015"/>
          </a:xfrm>
          <a:prstGeom prst="rect">
            <a:avLst/>
          </a:prstGeom>
        </p:spPr>
      </p:pic>
      <p:sp>
        <p:nvSpPr>
          <p:cNvPr id="4" name="Rectangle 3"/>
          <p:cNvSpPr/>
          <p:nvPr/>
        </p:nvSpPr>
        <p:spPr>
          <a:xfrm>
            <a:off x="540910" y="240182"/>
            <a:ext cx="10583827" cy="642933"/>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2. TRÌNH BÀY BẢNG TÍNH</a:t>
            </a:r>
            <a:endParaRPr lang="en-US" sz="2800" b="1">
              <a:solidFill>
                <a:srgbClr val="F03C69"/>
              </a:solidFill>
              <a:latin typeface="SVN-SAF" panose="02040603050506020204" pitchFamily="18" charset="0"/>
              <a:cs typeface="Times New Roman" panose="02020603050405020304" pitchFamily="18" charset="0"/>
            </a:endParaRPr>
          </a:p>
        </p:txBody>
      </p:sp>
      <p:sp>
        <p:nvSpPr>
          <p:cNvPr id="7" name="Rectangle 6"/>
          <p:cNvSpPr/>
          <p:nvPr/>
        </p:nvSpPr>
        <p:spPr>
          <a:xfrm>
            <a:off x="1563162" y="3080640"/>
            <a:ext cx="10275638" cy="471026"/>
          </a:xfrm>
          <a:prstGeom prst="rect">
            <a:avLst/>
          </a:prstGeom>
        </p:spPr>
        <p:txBody>
          <a:bodyPr wrap="square">
            <a:spAutoFit/>
          </a:bodyPr>
          <a:lstStyle/>
          <a:p>
            <a:pPr algn="just" defTabSz="342900">
              <a:lnSpc>
                <a:spcPct val="140000"/>
              </a:lnSpc>
            </a:pPr>
            <a:r>
              <a:rPr lang="vi-VN" sz="2000" b="1">
                <a:solidFill>
                  <a:srgbClr val="0000FF"/>
                </a:solidFill>
                <a:latin typeface="UTM Avo" panose="02040603050506020204" pitchFamily="18" charset="0"/>
                <a:cs typeface="Times New Roman" panose="02020603050405020304" pitchFamily="18" charset="0"/>
              </a:rPr>
              <a:t>a) Các lệnh chèn, xoá, ẩn, hiện hàng và cột</a:t>
            </a:r>
            <a:endParaRPr lang="vi-VN" sz="2000" b="1">
              <a:solidFill>
                <a:srgbClr val="0000FF"/>
              </a:solidFill>
              <a:latin typeface="UTM Avo" panose="02040603050506020204" pitchFamily="18" charset="0"/>
              <a:cs typeface="Times New Roman" panose="02020603050405020304" pitchFamily="18" charset="0"/>
            </a:endParaRPr>
          </a:p>
        </p:txBody>
      </p:sp>
      <p:pic>
        <p:nvPicPr>
          <p:cNvPr id="8" name="Picture 7"/>
          <p:cNvPicPr>
            <a:picLocks noChangeAspect="1"/>
          </p:cNvPicPr>
          <p:nvPr/>
        </p:nvPicPr>
        <p:blipFill>
          <a:blip r:embed="rId2"/>
          <a:stretch>
            <a:fillRect/>
          </a:stretch>
        </p:blipFill>
        <p:spPr>
          <a:xfrm>
            <a:off x="726200" y="3093731"/>
            <a:ext cx="756220" cy="753733"/>
          </a:xfrm>
          <a:prstGeom prst="rect">
            <a:avLst/>
          </a:prstGeom>
        </p:spPr>
      </p:pic>
      <p:sp>
        <p:nvSpPr>
          <p:cNvPr id="9" name="Rectangle 8"/>
          <p:cNvSpPr/>
          <p:nvPr/>
        </p:nvSpPr>
        <p:spPr>
          <a:xfrm>
            <a:off x="1563162" y="3541433"/>
            <a:ext cx="9902638" cy="465577"/>
          </a:xfrm>
          <a:prstGeom prst="rect">
            <a:avLst/>
          </a:prstGeom>
        </p:spPr>
        <p:txBody>
          <a:bodyPr wrap="square">
            <a:spAutoFit/>
          </a:bodyPr>
          <a:lstStyle/>
          <a:p>
            <a:pPr algn="just" defTabSz="342900">
              <a:lnSpc>
                <a:spcPct val="140000"/>
              </a:lnSpc>
            </a:pPr>
            <a:r>
              <a:rPr lang="en-US" sz="2000">
                <a:latin typeface="UTM Avo" panose="02040603050506020204" pitchFamily="18" charset="0"/>
                <a:cs typeface="Times New Roman" panose="02020603050405020304" pitchFamily="18" charset="0"/>
              </a:rPr>
              <a:t>- </a:t>
            </a:r>
            <a:r>
              <a:rPr lang="vi-VN" sz="2000">
                <a:solidFill>
                  <a:srgbClr val="F18105"/>
                </a:solidFill>
                <a:latin typeface="UTM Avo" panose="02040603050506020204" pitchFamily="18" charset="0"/>
                <a:cs typeface="Times New Roman" panose="02020603050405020304" pitchFamily="18" charset="0"/>
              </a:rPr>
              <a:t>XOÁ hàng, cột</a:t>
            </a:r>
            <a:r>
              <a:rPr lang="vi-VN" sz="2000">
                <a:latin typeface="UTM Avo" panose="02040603050506020204" pitchFamily="18" charset="0"/>
                <a:cs typeface="Times New Roman" panose="02020603050405020304" pitchFamily="18" charset="0"/>
              </a:rPr>
              <a:t>: Nháy chuột vào tên của cột hoặc hàng để chọn cột hoặc</a:t>
            </a:r>
            <a:endParaRPr lang="en-US" sz="2000">
              <a:latin typeface="UTM Avo" panose="02040603050506020204" pitchFamily="18" charset="0"/>
              <a:cs typeface="Times New Roman" panose="02020603050405020304" pitchFamily="18" charset="0"/>
            </a:endParaRPr>
          </a:p>
        </p:txBody>
      </p:sp>
      <p:sp>
        <p:nvSpPr>
          <p:cNvPr id="14" name="Rectangle 13"/>
          <p:cNvSpPr/>
          <p:nvPr/>
        </p:nvSpPr>
        <p:spPr>
          <a:xfrm>
            <a:off x="726200" y="4785005"/>
            <a:ext cx="10398536" cy="900952"/>
          </a:xfrm>
          <a:prstGeom prst="rect">
            <a:avLst/>
          </a:prstGeom>
        </p:spPr>
        <p:txBody>
          <a:bodyPr wrap="square">
            <a:spAutoFit/>
          </a:bodyPr>
          <a:lstStyle/>
          <a:p>
            <a:pPr algn="just" defTabSz="342900">
              <a:lnSpc>
                <a:spcPct val="140000"/>
              </a:lnSpc>
            </a:pPr>
            <a:r>
              <a:rPr lang="vi-VN" sz="2000">
                <a:latin typeface="UTM Avo" panose="02040603050506020204" pitchFamily="18" charset="0"/>
                <a:cs typeface="Times New Roman" panose="02020603050405020304" pitchFamily="18" charset="0"/>
              </a:rPr>
              <a:t>- </a:t>
            </a:r>
            <a:r>
              <a:rPr lang="vi-VN" sz="2000">
                <a:solidFill>
                  <a:srgbClr val="F18105"/>
                </a:solidFill>
                <a:latin typeface="UTM Avo" panose="02040603050506020204" pitchFamily="18" charset="0"/>
                <a:cs typeface="Times New Roman" panose="02020603050405020304" pitchFamily="18" charset="0"/>
              </a:rPr>
              <a:t>CHÈN thêm một hàng, cột mới:</a:t>
            </a:r>
            <a:r>
              <a:rPr lang="en-US" sz="2000">
                <a:solidFill>
                  <a:srgbClr val="F18105"/>
                </a:solidFill>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Chọn</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hàng (dưới hàng muốn chèn) hoặc cột (bên phải cột muốn chèn). Nháy nút phải</a:t>
            </a:r>
            <a:r>
              <a:rPr lang="en-US" sz="2000">
                <a:latin typeface="UTM Avo" panose="02040603050506020204" pitchFamily="18" charset="0"/>
                <a:cs typeface="Times New Roman" panose="02020603050405020304" pitchFamily="18" charset="0"/>
              </a:rPr>
              <a:t> chuột vào chỗ chọn, chọn lệnh </a:t>
            </a:r>
            <a:r>
              <a:rPr lang="en-US" sz="2000" b="1">
                <a:latin typeface="UTM Avo" panose="02040603050506020204" pitchFamily="18" charset="0"/>
                <a:cs typeface="Times New Roman" panose="02020603050405020304" pitchFamily="18" charset="0"/>
              </a:rPr>
              <a:t>Insert</a:t>
            </a:r>
            <a:r>
              <a:rPr lang="en-US" sz="2000">
                <a:latin typeface="UTM Avo" panose="02040603050506020204" pitchFamily="18" charset="0"/>
                <a:cs typeface="Times New Roman" panose="02020603050405020304" pitchFamily="18" charset="0"/>
              </a:rPr>
              <a:t>.</a:t>
            </a:r>
            <a:endParaRPr lang="en-US" sz="2000">
              <a:latin typeface="UTM Avo" panose="02040603050506020204" pitchFamily="18" charset="0"/>
              <a:cs typeface="Times New Roman" panose="02020603050405020304" pitchFamily="18" charset="0"/>
            </a:endParaRPr>
          </a:p>
        </p:txBody>
      </p:sp>
      <p:sp>
        <p:nvSpPr>
          <p:cNvPr id="10" name="Rectangle 9"/>
          <p:cNvSpPr/>
          <p:nvPr/>
        </p:nvSpPr>
        <p:spPr>
          <a:xfrm>
            <a:off x="726199" y="3939368"/>
            <a:ext cx="10398537" cy="896464"/>
          </a:xfrm>
          <a:prstGeom prst="rect">
            <a:avLst/>
          </a:prstGeom>
        </p:spPr>
        <p:txBody>
          <a:bodyPr wrap="square">
            <a:spAutoFit/>
          </a:bodyPr>
          <a:lstStyle/>
          <a:p>
            <a:pPr algn="just" defTabSz="342900">
              <a:lnSpc>
                <a:spcPct val="140000"/>
              </a:lnSpc>
            </a:pPr>
            <a:r>
              <a:rPr lang="vi-VN" sz="2000">
                <a:latin typeface="UTM Avo" panose="02040603050506020204" pitchFamily="18" charset="0"/>
                <a:cs typeface="Times New Roman" panose="02020603050405020304" pitchFamily="18" charset="0"/>
              </a:rPr>
              <a:t>hàng muốn xoá. Nháy nút phải chuột vào chỗ chọn, chọn </a:t>
            </a:r>
            <a:r>
              <a:rPr lang="vi-VN" sz="2000" b="1">
                <a:latin typeface="UTM Avo" panose="02040603050506020204" pitchFamily="18" charset="0"/>
                <a:cs typeface="Times New Roman" panose="02020603050405020304" pitchFamily="18" charset="0"/>
              </a:rPr>
              <a:t>Delete</a:t>
            </a:r>
            <a:r>
              <a:rPr lang="vi-VN" sz="2000">
                <a:latin typeface="UTM Avo" panose="02040603050506020204" pitchFamily="18" charset="0"/>
                <a:cs typeface="Times New Roman" panose="02020603050405020304" pitchFamily="18" charset="0"/>
              </a:rPr>
              <a:t>. Có thể chọn nhiều</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hàng (cột) để xoá đồng thời</a:t>
            </a:r>
            <a:r>
              <a:rPr lang="en-US" sz="2000">
                <a:latin typeface="UTM Avo" panose="02040603050506020204" pitchFamily="18" charset="0"/>
                <a:cs typeface="Times New Roman" panose="02020603050405020304" pitchFamily="18" charset="0"/>
              </a:rPr>
              <a:t>.</a:t>
            </a:r>
            <a:endParaRPr lang="en-US" sz="2000">
              <a:latin typeface="UTM Avo" panose="02040603050506020204" pitchFamily="18" charset="0"/>
              <a:cs typeface="Times New Roman" panose="02020603050405020304" pitchFamily="18" charset="0"/>
            </a:endParaRPr>
          </a:p>
        </p:txBody>
      </p:sp>
      <p:sp>
        <p:nvSpPr>
          <p:cNvPr id="11" name="Rectangle 10"/>
          <p:cNvSpPr/>
          <p:nvPr/>
        </p:nvSpPr>
        <p:spPr>
          <a:xfrm>
            <a:off x="726200" y="5635130"/>
            <a:ext cx="10398536" cy="896464"/>
          </a:xfrm>
          <a:prstGeom prst="rect">
            <a:avLst/>
          </a:prstGeom>
        </p:spPr>
        <p:txBody>
          <a:bodyPr wrap="square">
            <a:spAutoFit/>
          </a:bodyPr>
          <a:lstStyle/>
          <a:p>
            <a:pPr algn="just" defTabSz="342900">
              <a:lnSpc>
                <a:spcPct val="140000"/>
              </a:lnSpc>
            </a:pPr>
            <a:r>
              <a:rPr lang="en-US" sz="2000">
                <a:latin typeface="UTM Avo" panose="02040603050506020204" pitchFamily="18" charset="0"/>
                <a:cs typeface="Times New Roman" panose="02020603050405020304" pitchFamily="18" charset="0"/>
                <a:sym typeface="Wingdings" panose="05000000000000000000" pitchFamily="2" charset="2"/>
              </a:rPr>
              <a:t>	</a:t>
            </a:r>
            <a:r>
              <a:rPr lang="vi-VN" sz="2000">
                <a:latin typeface="UTM Avo" panose="02040603050506020204" pitchFamily="18" charset="0"/>
                <a:cs typeface="Times New Roman" panose="02020603050405020304" pitchFamily="18" charset="0"/>
                <a:sym typeface="Wingdings" panose="05000000000000000000" pitchFamily="2" charset="2"/>
              </a:rPr>
              <a:t></a:t>
            </a:r>
            <a:r>
              <a:rPr lang="en-US" sz="2000">
                <a:latin typeface="UTM Avo" panose="02040603050506020204" pitchFamily="18" charset="0"/>
                <a:cs typeface="Times New Roman" panose="02020603050405020304" pitchFamily="18" charset="0"/>
                <a:sym typeface="Wingdings" panose="05000000000000000000" pitchFamily="2" charset="2"/>
              </a:rPr>
              <a:t> </a:t>
            </a:r>
            <a:r>
              <a:rPr lang="en-US" sz="2000">
                <a:latin typeface="UTM Avo" panose="02040603050506020204" pitchFamily="18" charset="0"/>
                <a:cs typeface="Times New Roman" panose="02020603050405020304" pitchFamily="18" charset="0"/>
              </a:rPr>
              <a:t>h</a:t>
            </a:r>
            <a:r>
              <a:rPr lang="vi-VN" sz="2000">
                <a:latin typeface="UTM Avo" panose="02040603050506020204" pitchFamily="18" charset="0"/>
                <a:cs typeface="Times New Roman" panose="02020603050405020304" pitchFamily="18" charset="0"/>
              </a:rPr>
              <a:t>àng mới sẽ được chèn vào bên trên hàng em chọn</a:t>
            </a:r>
            <a:endParaRPr lang="en-US" sz="2000">
              <a:latin typeface="UTM Avo" panose="02040603050506020204" pitchFamily="18" charset="0"/>
              <a:cs typeface="Times New Roman" panose="02020603050405020304" pitchFamily="18" charset="0"/>
            </a:endParaRPr>
          </a:p>
          <a:p>
            <a:pPr algn="just" defTabSz="342900">
              <a:lnSpc>
                <a:spcPct val="140000"/>
              </a:lnSpc>
            </a:pP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sym typeface="Wingdings" panose="05000000000000000000" pitchFamily="2" charset="2"/>
              </a:rPr>
              <a:t></a:t>
            </a:r>
            <a:r>
              <a:rPr lang="en-US" sz="2000">
                <a:latin typeface="UTM Avo" panose="02040603050506020204" pitchFamily="18" charset="0"/>
                <a:cs typeface="Times New Roman" panose="02020603050405020304" pitchFamily="18" charset="0"/>
                <a:sym typeface="Wingdings" panose="05000000000000000000" pitchFamily="2" charset="2"/>
              </a:rPr>
              <a:t> </a:t>
            </a:r>
            <a:r>
              <a:rPr lang="vi-VN" sz="2000">
                <a:latin typeface="UTM Avo" panose="02040603050506020204" pitchFamily="18" charset="0"/>
                <a:cs typeface="Times New Roman" panose="02020603050405020304" pitchFamily="18" charset="0"/>
              </a:rPr>
              <a:t>cột mới sẽ được chèn vào</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bên trái cột em chọn. </a:t>
            </a:r>
            <a:endParaRPr lang="en-US" sz="2000">
              <a:latin typeface="UTM Avo" panose="020406030505060202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4">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par>
                          <p:cTn id="24" fill="hold">
                            <p:stCondLst>
                              <p:cond delay="500"/>
                            </p:stCondLst>
                            <p:childTnLst>
                              <p:par>
                                <p:cTn id="25" presetID="22" presetClass="entr" presetSubtype="8" fill="hold" nodeType="after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animEffect transition="in" filter="wipe(left)">
                                      <p:cBhvr>
                                        <p:cTn id="27" dur="1500"/>
                                        <p:tgtEl>
                                          <p:spTgt spid="7">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1000"/>
                                        <p:tgtEl>
                                          <p:spTgt spid="9"/>
                                        </p:tgtEl>
                                      </p:cBhvr>
                                    </p:animEffect>
                                    <p:anim calcmode="lin" valueType="num">
                                      <p:cBhvr>
                                        <p:cTn id="33" dur="1000" fill="hold"/>
                                        <p:tgtEl>
                                          <p:spTgt spid="9"/>
                                        </p:tgtEl>
                                        <p:attrNameLst>
                                          <p:attrName>ppt_x</p:attrName>
                                        </p:attrNameLst>
                                      </p:cBhvr>
                                      <p:tavLst>
                                        <p:tav tm="0">
                                          <p:val>
                                            <p:strVal val="#ppt_x"/>
                                          </p:val>
                                        </p:tav>
                                        <p:tav tm="100000">
                                          <p:val>
                                            <p:strVal val="#ppt_x"/>
                                          </p:val>
                                        </p:tav>
                                      </p:tavLst>
                                    </p:anim>
                                    <p:anim calcmode="lin" valueType="num">
                                      <p:cBhvr>
                                        <p:cTn id="34" dur="1000" fill="hold"/>
                                        <p:tgtEl>
                                          <p:spTgt spid="9"/>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1000"/>
                                        <p:tgtEl>
                                          <p:spTgt spid="10"/>
                                        </p:tgtEl>
                                      </p:cBhvr>
                                    </p:animEffect>
                                    <p:anim calcmode="lin" valueType="num">
                                      <p:cBhvr>
                                        <p:cTn id="38" dur="1000" fill="hold"/>
                                        <p:tgtEl>
                                          <p:spTgt spid="10"/>
                                        </p:tgtEl>
                                        <p:attrNameLst>
                                          <p:attrName>ppt_x</p:attrName>
                                        </p:attrNameLst>
                                      </p:cBhvr>
                                      <p:tavLst>
                                        <p:tav tm="0">
                                          <p:val>
                                            <p:strVal val="#ppt_x"/>
                                          </p:val>
                                        </p:tav>
                                        <p:tav tm="100000">
                                          <p:val>
                                            <p:strVal val="#ppt_x"/>
                                          </p:val>
                                        </p:tav>
                                      </p:tavLst>
                                    </p:anim>
                                    <p:anim calcmode="lin" valueType="num">
                                      <p:cBhvr>
                                        <p:cTn id="3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14" presetClass="entr" presetSubtype="10" fill="hold" grpId="0" nodeType="click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randombar(horizontal)">
                                      <p:cBhvr>
                                        <p:cTn id="5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9" grpId="0"/>
      <p:bldP spid="14" grpId="0"/>
      <p:bldP spid="10" grpId="0"/>
      <p:bldP spid="11" grpId="0"/>
    </p:bldLst>
  </p:timing>
</p:sld>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5140</Words>
  <Application>WPS Presentation</Application>
  <PresentationFormat>Widescreen</PresentationFormat>
  <Paragraphs>110</Paragraphs>
  <Slides>18</Slides>
  <Notes>1</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18</vt:i4>
      </vt:variant>
    </vt:vector>
  </HeadingPairs>
  <TitlesOfParts>
    <vt:vector size="32" baseType="lpstr">
      <vt:lpstr>Arial</vt:lpstr>
      <vt:lpstr>SimSun</vt:lpstr>
      <vt:lpstr>Wingdings</vt:lpstr>
      <vt:lpstr>等线</vt:lpstr>
      <vt:lpstr>UTM Kabel KT</vt:lpstr>
      <vt:lpstr>Segoe Print</vt:lpstr>
      <vt:lpstr>Times New Roman</vt:lpstr>
      <vt:lpstr>SVN-SAF</vt:lpstr>
      <vt:lpstr>UTM Avo</vt:lpstr>
      <vt:lpstr>iCiel Cadena</vt:lpstr>
      <vt:lpstr>Microsoft YaHei</vt:lpstr>
      <vt:lpstr>Arial Unicode MS</vt:lpstr>
      <vt:lpstr>Calibri</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Uyen Uyen</dc:creator>
  <cp:lastModifiedBy>NGUYEN QUANG LINH</cp:lastModifiedBy>
  <cp:revision>493</cp:revision>
  <dcterms:created xsi:type="dcterms:W3CDTF">2021-11-14T08:33:00Z</dcterms:created>
  <dcterms:modified xsi:type="dcterms:W3CDTF">2023-05-31T09:03:04Z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9744C33DAAE44741949BB2A1F99743BC</vt:lpwstr>
  </property>
  <property fmtid="{D5CDD505-2E9C-101B-9397-08002B2CF9AE}" pid="3" name="KSOProductBuildVer">
    <vt:lpwstr>1033-11.2.0.11537</vt:lpwstr>
  </property>
</Properties>
</file>