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481" r:id="rId9"/>
    <p:sldId id="264" r:id="rId10"/>
    <p:sldId id="344" r:id="rId11"/>
    <p:sldId id="347" r:id="rId12"/>
    <p:sldId id="483" r:id="rId13"/>
    <p:sldId id="482" r:id="rId14"/>
    <p:sldId id="485" r:id="rId15"/>
    <p:sldId id="263" r:id="rId16"/>
    <p:sldId id="346" r:id="rId17"/>
    <p:sldId id="345" r:id="rId18"/>
    <p:sldId id="484" r:id="rId19"/>
    <p:sldId id="333" r:id="rId20"/>
    <p:sldId id="308" r:id="rId21"/>
    <p:sldId id="334" r:id="rId22"/>
    <p:sldId id="335" r:id="rId23"/>
    <p:sldId id="338" r:id="rId24"/>
    <p:sldId id="340" r:id="rId25"/>
    <p:sldId id="337" r:id="rId26"/>
    <p:sldId id="339" r:id="rId27"/>
    <p:sldId id="342" r:id="rId28"/>
    <p:sldId id="336" r:id="rId29"/>
    <p:sldId id="341" r:id="rId30"/>
    <p:sldId id="486" r:id="rId31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D24"/>
    <a:srgbClr val="21411C"/>
    <a:srgbClr val="2F4929"/>
    <a:srgbClr val="F3DE76"/>
    <a:srgbClr val="C05044"/>
    <a:srgbClr val="3A143A"/>
    <a:srgbClr val="283603"/>
    <a:srgbClr val="1B676B"/>
    <a:srgbClr val="519548"/>
    <a:srgbClr val="88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6AEC-3697-461F-97E9-BA09BD678BB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3181-BBC0-4764-A405-C5E67F340D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5A3E6-1DFF-4D9D-9667-A5945A17A5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3B406-2E82-4D5D-B903-994E3A882372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D4A6-672C-45D9-B2CC-760954BE182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5B89D-1A3F-4A70-BA56-E7DF8269C7E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204-0419-4229-B2C4-64FD79D41F3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A535-6320-418C-9600-AEFAF11C159B}" type="datetimeFigureOut">
              <a:rPr lang="en-US"/>
              <a:t>5/22/2024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777F4-EB74-4B71-91C2-7A559086A21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B41FF-7D32-46D6-937C-F532D77E1B3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AAC5-5D4A-493D-A8C4-C0536BD8B10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E94E-D7C1-4CE2-BC21-8F9D57E6139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296F-68F0-498B-97F3-34F3BA995236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6385C-8D0E-4458-BBCC-AA41E082FF0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E3F-5227-48A1-B09A-0F68F081EFD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CEEF6-EA97-4984-97DD-4D3F8668063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901-D1DC-43EE-9D87-40E076DB7456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1A5D-E4FF-4911-AE10-90CD2D1C932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5A5-4FE3-44AE-AD49-43BA1CA6FC7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35ED-5E04-4331-88C4-572EB8A446A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344-01BD-4FDD-88B8-F3ABCC39118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D724A-9F60-4923-8496-E99A68EB6F12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84B0-ED62-42A5-866E-DB98F94DEB6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35ED-5E04-4331-88C4-572EB8A446A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344-01BD-4FDD-88B8-F3ABCC39118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3458" y="352922"/>
            <a:ext cx="322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6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8176" y="2505670"/>
            <a:ext cx="779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THÔNG MINH HƠN?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andom Green"/>
          <p:cNvSpPr/>
          <p:nvPr/>
        </p:nvSpPr>
        <p:spPr>
          <a:xfrm>
            <a:off x="1653918" y="1901692"/>
            <a:ext cx="1227017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3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3900" dirty="0">
              <a:solidFill>
                <a:srgbClr val="00CC00"/>
              </a:solidFill>
            </a:endParaRPr>
          </a:p>
        </p:txBody>
      </p:sp>
      <p:grpSp>
        <p:nvGrpSpPr>
          <p:cNvPr id="3" name="Green Word List"/>
          <p:cNvGrpSpPr/>
          <p:nvPr/>
        </p:nvGrpSpPr>
        <p:grpSpPr bwMode="auto">
          <a:xfrm>
            <a:off x="647700" y="7135813"/>
            <a:ext cx="3240088" cy="14211300"/>
            <a:chOff x="692894" y="-3431359"/>
            <a:chExt cx="3240000" cy="14210759"/>
          </a:xfrm>
        </p:grpSpPr>
        <p:sp>
          <p:nvSpPr>
            <p:cNvPr id="30" name="Word10"/>
            <p:cNvSpPr/>
            <p:nvPr/>
          </p:nvSpPr>
          <p:spPr>
            <a:xfrm>
              <a:off x="692894" y="9339400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8" name="Word9"/>
            <p:cNvSpPr/>
            <p:nvPr/>
          </p:nvSpPr>
          <p:spPr>
            <a:xfrm>
              <a:off x="692894" y="7899400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1" name="Word8"/>
            <p:cNvSpPr/>
            <p:nvPr/>
          </p:nvSpPr>
          <p:spPr>
            <a:xfrm>
              <a:off x="692894" y="6453394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18" name="Word7"/>
            <p:cNvSpPr/>
            <p:nvPr/>
          </p:nvSpPr>
          <p:spPr>
            <a:xfrm>
              <a:off x="692894" y="5064144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17" name="Word6"/>
            <p:cNvSpPr/>
            <p:nvPr/>
          </p:nvSpPr>
          <p:spPr>
            <a:xfrm>
              <a:off x="692894" y="3647491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" name="Word5"/>
            <p:cNvSpPr/>
            <p:nvPr/>
          </p:nvSpPr>
          <p:spPr>
            <a:xfrm>
              <a:off x="692894" y="2207491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19" name="Word4"/>
            <p:cNvSpPr/>
            <p:nvPr/>
          </p:nvSpPr>
          <p:spPr>
            <a:xfrm>
              <a:off x="692894" y="790838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20" name="Word3"/>
            <p:cNvSpPr/>
            <p:nvPr/>
          </p:nvSpPr>
          <p:spPr>
            <a:xfrm>
              <a:off x="692894" y="-649162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2" name="Word2"/>
            <p:cNvSpPr/>
            <p:nvPr/>
          </p:nvSpPr>
          <p:spPr>
            <a:xfrm>
              <a:off x="692894" y="-2015065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9" name="Word1"/>
            <p:cNvSpPr/>
            <p:nvPr/>
          </p:nvSpPr>
          <p:spPr>
            <a:xfrm>
              <a:off x="692894" y="-3431359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GB" sz="54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388" name="Marker One"/>
          <p:cNvGrpSpPr/>
          <p:nvPr/>
        </p:nvGrpSpPr>
        <p:grpSpPr bwMode="auto">
          <a:xfrm>
            <a:off x="849313" y="2619375"/>
            <a:ext cx="2928937" cy="498475"/>
            <a:chOff x="848783" y="2618706"/>
            <a:chExt cx="2929786" cy="498639"/>
          </a:xfrm>
        </p:grpSpPr>
        <p:sp>
          <p:nvSpPr>
            <p:cNvPr id="15" name="Left"/>
            <p:cNvSpPr/>
            <p:nvPr/>
          </p:nvSpPr>
          <p:spPr>
            <a:xfrm rot="5400000">
              <a:off x="795576" y="2671913"/>
              <a:ext cx="498639" cy="39222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9" name="Right"/>
            <p:cNvSpPr/>
            <p:nvPr/>
          </p:nvSpPr>
          <p:spPr>
            <a:xfrm rot="16200000" flipH="1">
              <a:off x="3287086" y="2625862"/>
              <a:ext cx="498639" cy="48432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4" name="Selection1"/>
          <p:cNvSpPr/>
          <p:nvPr/>
        </p:nvSpPr>
        <p:spPr>
          <a:xfrm>
            <a:off x="692894" y="1029688"/>
            <a:ext cx="3240000" cy="3960000"/>
          </a:xfrm>
          <a:custGeom>
            <a:avLst/>
            <a:gdLst>
              <a:gd name="connsiteX0" fmla="*/ 540011 w 3240000"/>
              <a:gd name="connsiteY0" fmla="*/ 0 h 3960000"/>
              <a:gd name="connsiteX1" fmla="*/ 2699989 w 3240000"/>
              <a:gd name="connsiteY1" fmla="*/ 0 h 3960000"/>
              <a:gd name="connsiteX2" fmla="*/ 3240000 w 3240000"/>
              <a:gd name="connsiteY2" fmla="*/ 540011 h 3960000"/>
              <a:gd name="connsiteX3" fmla="*/ 3240000 w 3240000"/>
              <a:gd name="connsiteY3" fmla="*/ 3419989 h 3960000"/>
              <a:gd name="connsiteX4" fmla="*/ 2699989 w 3240000"/>
              <a:gd name="connsiteY4" fmla="*/ 3960000 h 3960000"/>
              <a:gd name="connsiteX5" fmla="*/ 540011 w 3240000"/>
              <a:gd name="connsiteY5" fmla="*/ 3960000 h 3960000"/>
              <a:gd name="connsiteX6" fmla="*/ 0 w 3240000"/>
              <a:gd name="connsiteY6" fmla="*/ 3419989 h 3960000"/>
              <a:gd name="connsiteX7" fmla="*/ 0 w 3240000"/>
              <a:gd name="connsiteY7" fmla="*/ 540011 h 3960000"/>
              <a:gd name="connsiteX8" fmla="*/ 540011 w 3240000"/>
              <a:gd name="connsiteY8" fmla="*/ 0 h 3960000"/>
              <a:gd name="connsiteX9" fmla="*/ 660010 w 3240000"/>
              <a:gd name="connsiteY9" fmla="*/ 180000 h 3960000"/>
              <a:gd name="connsiteX10" fmla="*/ 180000 w 3240000"/>
              <a:gd name="connsiteY10" fmla="*/ 660010 h 3960000"/>
              <a:gd name="connsiteX11" fmla="*/ 180000 w 3240000"/>
              <a:gd name="connsiteY11" fmla="*/ 3299990 h 3960000"/>
              <a:gd name="connsiteX12" fmla="*/ 660010 w 3240000"/>
              <a:gd name="connsiteY12" fmla="*/ 3780000 h 3960000"/>
              <a:gd name="connsiteX13" fmla="*/ 2579990 w 3240000"/>
              <a:gd name="connsiteY13" fmla="*/ 3780000 h 3960000"/>
              <a:gd name="connsiteX14" fmla="*/ 3060000 w 3240000"/>
              <a:gd name="connsiteY14" fmla="*/ 3299990 h 3960000"/>
              <a:gd name="connsiteX15" fmla="*/ 3060000 w 3240000"/>
              <a:gd name="connsiteY15" fmla="*/ 660010 h 3960000"/>
              <a:gd name="connsiteX16" fmla="*/ 2579990 w 3240000"/>
              <a:gd name="connsiteY16" fmla="*/ 180000 h 3960000"/>
              <a:gd name="connsiteX17" fmla="*/ 660010 w 3240000"/>
              <a:gd name="connsiteY17" fmla="*/ 18000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0000" h="3960000"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3419989"/>
                </a:lnTo>
                <a:cubicBezTo>
                  <a:pt x="3240000" y="3718229"/>
                  <a:pt x="2998229" y="3960000"/>
                  <a:pt x="2699989" y="3960000"/>
                </a:cubicBezTo>
                <a:lnTo>
                  <a:pt x="540011" y="3960000"/>
                </a:lnTo>
                <a:cubicBezTo>
                  <a:pt x="241771" y="3960000"/>
                  <a:pt x="0" y="3718229"/>
                  <a:pt x="0" y="3419989"/>
                </a:cubicBez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  <a:moveTo>
                  <a:pt x="660010" y="180000"/>
                </a:moveTo>
                <a:cubicBezTo>
                  <a:pt x="394908" y="180000"/>
                  <a:pt x="180000" y="394908"/>
                  <a:pt x="180000" y="660010"/>
                </a:cubicBezTo>
                <a:lnTo>
                  <a:pt x="180000" y="3299990"/>
                </a:lnTo>
                <a:cubicBezTo>
                  <a:pt x="180000" y="3565092"/>
                  <a:pt x="394908" y="3780000"/>
                  <a:pt x="660010" y="3780000"/>
                </a:cubicBezTo>
                <a:lnTo>
                  <a:pt x="2579990" y="3780000"/>
                </a:lnTo>
                <a:cubicBezTo>
                  <a:pt x="2845092" y="3780000"/>
                  <a:pt x="3060000" y="3565092"/>
                  <a:pt x="3060000" y="3299990"/>
                </a:cubicBezTo>
                <a:lnTo>
                  <a:pt x="3060000" y="660010"/>
                </a:lnTo>
                <a:cubicBezTo>
                  <a:pt x="3060000" y="394908"/>
                  <a:pt x="2845092" y="180000"/>
                  <a:pt x="2579990" y="180000"/>
                </a:cubicBezTo>
                <a:lnTo>
                  <a:pt x="660010" y="180000"/>
                </a:lnTo>
                <a:close/>
              </a:path>
            </a:pathLst>
          </a:custGeom>
          <a:gradFill flip="none" rotWithShape="1">
            <a:gsLst>
              <a:gs pos="99462">
                <a:schemeClr val="bg1">
                  <a:lumMod val="50000"/>
                </a:schemeClr>
              </a:gs>
              <a:gs pos="1613">
                <a:schemeClr val="bg1">
                  <a:lumMod val="50000"/>
                </a:schemeClr>
              </a:gs>
              <a:gs pos="32000">
                <a:schemeClr val="bg1">
                  <a:lumMod val="75000"/>
                </a:schemeClr>
              </a:gs>
              <a:gs pos="52000">
                <a:schemeClr val="bg1"/>
              </a:gs>
              <a:gs pos="74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Green Anchor"/>
          <p:cNvSpPr/>
          <p:nvPr/>
        </p:nvSpPr>
        <p:spPr>
          <a:xfrm>
            <a:off x="1547813" y="5064125"/>
            <a:ext cx="1439862" cy="1439863"/>
          </a:xfrm>
          <a:prstGeom prst="ellipse">
            <a:avLst/>
          </a:prstGeom>
          <a:solidFill>
            <a:srgbClr val="00CC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0" name="Green Button"/>
          <p:cNvGrpSpPr/>
          <p:nvPr/>
        </p:nvGrpSpPr>
        <p:grpSpPr bwMode="auto">
          <a:xfrm>
            <a:off x="1547813" y="5064125"/>
            <a:ext cx="1439862" cy="1439863"/>
            <a:chOff x="1547427" y="5089544"/>
            <a:chExt cx="1440000" cy="1440000"/>
          </a:xfrm>
        </p:grpSpPr>
        <p:sp>
          <p:nvSpPr>
            <p:cNvPr id="8" name="Back"/>
            <p:cNvSpPr/>
            <p:nvPr/>
          </p:nvSpPr>
          <p:spPr>
            <a:xfrm>
              <a:off x="1547427" y="5089544"/>
              <a:ext cx="1440000" cy="144000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Button"/>
            <p:cNvSpPr/>
            <p:nvPr/>
          </p:nvSpPr>
          <p:spPr>
            <a:xfrm>
              <a:off x="1637427" y="5179544"/>
              <a:ext cx="1260000" cy="126000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GB" sz="2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SPIN!</a:t>
              </a:r>
            </a:p>
          </p:txBody>
        </p:sp>
      </p:grpSp>
      <p:grpSp>
        <p:nvGrpSpPr>
          <p:cNvPr id="16396" name="Tekhnologic Logo"/>
          <p:cNvGrpSpPr/>
          <p:nvPr/>
        </p:nvGrpSpPr>
        <p:grpSpPr bwMode="auto">
          <a:xfrm>
            <a:off x="11056938" y="6411913"/>
            <a:ext cx="820737" cy="179387"/>
            <a:chOff x="5464435" y="6630924"/>
            <a:chExt cx="820768" cy="180000"/>
          </a:xfrm>
        </p:grpSpPr>
        <p:pic>
          <p:nvPicPr>
            <p:cNvPr id="93" name="Image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94" name="Text"/>
            <p:cNvSpPr/>
            <p:nvPr/>
          </p:nvSpPr>
          <p:spPr>
            <a:xfrm>
              <a:off x="5624778" y="6651632"/>
              <a:ext cx="660425" cy="13858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pic>
        <p:nvPicPr>
          <p:cNvPr id="16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71" y="2380890"/>
            <a:ext cx="4015673" cy="37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27194" y="266700"/>
            <a:ext cx="7151785" cy="1439863"/>
            <a:chOff x="4527194" y="266700"/>
            <a:chExt cx="7151785" cy="1439863"/>
          </a:xfrm>
        </p:grpSpPr>
        <p:sp>
          <p:nvSpPr>
            <p:cNvPr id="4" name="Arrow: Pentagon 3"/>
            <p:cNvSpPr/>
            <p:nvPr/>
          </p:nvSpPr>
          <p:spPr>
            <a:xfrm>
              <a:off x="4527194" y="266700"/>
              <a:ext cx="7151785" cy="1439863"/>
            </a:xfrm>
            <a:prstGeom prst="homePlate">
              <a:avLst/>
            </a:prstGeom>
            <a:solidFill>
              <a:srgbClr val="00CC00">
                <a:alpha val="54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537494" y="377553"/>
              <a:ext cx="669943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TRÌNH BÀY ĐỀ XUẤT PHƯƠNG ÁN LÀM SỮA CHUA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203" y="88507"/>
            <a:ext cx="11231592" cy="1411917"/>
            <a:chOff x="652732" y="278771"/>
            <a:chExt cx="11231592" cy="141191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652732" y="278771"/>
              <a:ext cx="11231592" cy="141191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2898" y="600008"/>
              <a:ext cx="107312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</a:rPr>
                <a:t>NGUYÊN LIỆU VÀ DỤNG CỤ LÀM SỮA CHUA</a:t>
              </a:r>
              <a:endParaRPr lang="en-US" sz="4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3129" y="1702777"/>
            <a:ext cx="2257425" cy="2532933"/>
            <a:chOff x="623129" y="1702777"/>
            <a:chExt cx="2257425" cy="2532933"/>
          </a:xfrm>
        </p:grpSpPr>
        <p:pic>
          <p:nvPicPr>
            <p:cNvPr id="9" name="Picture 6" descr="http://static.eway.vn/public/ware/pictures_fullsize/aqk127416223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00" y="1702777"/>
              <a:ext cx="1727662" cy="172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23129" y="3404713"/>
              <a:ext cx="22574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01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hộp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sữa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đường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49782" y="1840672"/>
            <a:ext cx="2257425" cy="2395037"/>
            <a:chOff x="3449782" y="1840672"/>
            <a:chExt cx="2257425" cy="2395037"/>
          </a:xfrm>
        </p:grpSpPr>
        <p:pic>
          <p:nvPicPr>
            <p:cNvPr id="10" name="Picture 12" descr="http://www.i-mart.vn/img/p/1871-1559-thickbox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1" t="7693" r="15385" b="7691"/>
            <a:stretch>
              <a:fillRect/>
            </a:stretch>
          </p:blipFill>
          <p:spPr bwMode="auto">
            <a:xfrm>
              <a:off x="3888023" y="1840672"/>
              <a:ext cx="1380945" cy="172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449782" y="3404712"/>
              <a:ext cx="22574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Sữa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tươi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hoặc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nước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lọc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16434" y="1790770"/>
            <a:ext cx="2257425" cy="2260272"/>
            <a:chOff x="6416434" y="1790770"/>
            <a:chExt cx="2257425" cy="2260272"/>
          </a:xfrm>
        </p:grpSpPr>
        <p:pic>
          <p:nvPicPr>
            <p:cNvPr id="11" name="Picture 14" descr="https://encrypted-tbn0.gstatic.com/images?q=tbn:ANd9GcTA6fxoKx6OXlCMxQKeDiGgi7ZZrUsUXKRh7XWsO4OzVgUAZCKj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662" y="1790770"/>
              <a:ext cx="1772343" cy="177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416434" y="3589377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01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hộp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Sữa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chua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338388" y="2104620"/>
            <a:ext cx="2257425" cy="1991131"/>
            <a:chOff x="9338388" y="2104620"/>
            <a:chExt cx="2257425" cy="19911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2498" y="2104620"/>
              <a:ext cx="1957284" cy="14584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338388" y="3634086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Lọ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thủy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tinh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6218" y="4559723"/>
            <a:ext cx="2257425" cy="2119365"/>
            <a:chOff x="646218" y="4559723"/>
            <a:chExt cx="2257425" cy="21193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1100" y="4559723"/>
              <a:ext cx="1958915" cy="157727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46218" y="6217423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01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thùng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xốp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47488" y="4597823"/>
            <a:ext cx="2257425" cy="2081265"/>
            <a:chOff x="3647488" y="4597823"/>
            <a:chExt cx="2257425" cy="20812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5384" y="4597823"/>
              <a:ext cx="1901634" cy="15772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647488" y="6217423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Nước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đun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sôi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16433" y="4578773"/>
            <a:ext cx="2257425" cy="2100314"/>
            <a:chOff x="6416433" y="4578773"/>
            <a:chExt cx="2257425" cy="21003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82387" y="4578773"/>
              <a:ext cx="1905000" cy="15653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416433" y="6217422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Bình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pha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96321" y="4525919"/>
            <a:ext cx="2399492" cy="2121811"/>
            <a:chOff x="9196321" y="4525919"/>
            <a:chExt cx="2399492" cy="21218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21375" y="4525919"/>
              <a:ext cx="2074438" cy="161816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196321" y="6186065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Nhiệt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kế</a:t>
              </a:r>
              <a:endParaRPr lang="en-US" sz="1400" b="1" dirty="0"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10900" y="388251"/>
            <a:ext cx="7664005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28651"/>
            <a:ext cx="7124699" cy="5486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1F253B"/>
                </a:solidFill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rgbClr val="1F253B"/>
                </a:solidFill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hực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quay video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1F253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1445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A0, poster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ppt…).</a:t>
            </a:r>
            <a:endParaRPr lang="en-US" b="1" dirty="0">
              <a:solidFill>
                <a:srgbClr val="1F253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2201" r="7495" b="11602"/>
          <a:stretch>
            <a:fillRect/>
          </a:stretch>
        </p:blipFill>
        <p:spPr>
          <a:xfrm>
            <a:off x="213807" y="82904"/>
            <a:ext cx="3724605" cy="3377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3459996"/>
            <a:ext cx="3401240" cy="2818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28675" y="1901099"/>
            <a:ext cx="10534650" cy="4625583"/>
            <a:chOff x="819150" y="2346186"/>
            <a:chExt cx="10534650" cy="390525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819150" y="2346186"/>
              <a:ext cx="10534650" cy="390525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50143" y="2597903"/>
              <a:ext cx="9891713" cy="3611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- 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Mùi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GB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sản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phẩm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phải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mùi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thơm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đặc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trưng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của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sữa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chua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cùng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với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mùi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thơm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của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trái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cây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bổ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sung (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nếu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bổ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sung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trái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cây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),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hết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mùi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sữa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mùi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lạ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.</a:t>
              </a:r>
              <a:endParaRPr lang="en-GB" sz="3200" b="1" u="sng" dirty="0">
                <a:solidFill>
                  <a:srgbClr val="0000CC"/>
                </a:solidFill>
                <a:latin typeface="Calibri Light (Headings)"/>
                <a:cs typeface="Times New Roman" panose="02020603050405020304" pitchFamily="18" charset="0"/>
              </a:endParaRPr>
            </a:p>
            <a:p>
              <a:pPr algn="just">
                <a:defRPr/>
              </a:pP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-</a:t>
              </a:r>
              <a:r>
                <a:rPr lang="en-GB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GB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sản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phẩm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vị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chua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vừa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phải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quá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chua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cũng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quá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ngọt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.</a:t>
              </a:r>
              <a:endParaRPr lang="en-GB" sz="3200" b="1" u="sng" dirty="0">
                <a:solidFill>
                  <a:srgbClr val="0000CC"/>
                </a:solidFill>
                <a:latin typeface="Calibri Light (Headings)"/>
                <a:cs typeface="Times New Roman" panose="02020603050405020304" pitchFamily="18" charset="0"/>
              </a:endParaRPr>
            </a:p>
            <a:p>
              <a:pPr algn="just">
                <a:defRPr/>
              </a:pP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- 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Cấu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trúc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: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sản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phẩm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cấu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trúc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chắc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anose="02020603050405020304" pitchFamily="18" charset="0"/>
                </a:rPr>
                <a:t>chắn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tách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nước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mặt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cắt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mịn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quả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phân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tán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đều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liên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kết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rất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tốt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anose="02020603050405020304" pitchFamily="18" charset="0"/>
                </a:rPr>
                <a:t>.</a:t>
              </a:r>
              <a:endParaRPr lang="en-GB" sz="3200" b="1" u="sng" dirty="0">
                <a:solidFill>
                  <a:srgbClr val="0000CC"/>
                </a:solidFill>
                <a:latin typeface="Calibri Light (Headings)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38325" y="230808"/>
            <a:ext cx="9010650" cy="966567"/>
            <a:chOff x="1857375" y="361950"/>
            <a:chExt cx="9010650" cy="1371600"/>
          </a:xfrm>
          <a:solidFill>
            <a:srgbClr val="FFFF00"/>
          </a:solidFill>
        </p:grpSpPr>
        <p:sp>
          <p:nvSpPr>
            <p:cNvPr id="8" name="Arrow: Chevron 7"/>
            <p:cNvSpPr/>
            <p:nvPr/>
          </p:nvSpPr>
          <p:spPr>
            <a:xfrm>
              <a:off x="1857375" y="361950"/>
              <a:ext cx="9010650" cy="1371600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4100" y="504578"/>
              <a:ext cx="8077200" cy="707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Yêu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cầu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phẩm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bảo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quản</a:t>
              </a:r>
              <a:endParaRPr lang="en-US" sz="2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64481" y="2129699"/>
            <a:ext cx="9063038" cy="2918551"/>
            <a:chOff x="819150" y="2346186"/>
            <a:chExt cx="10534650" cy="2464051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819150" y="2346186"/>
              <a:ext cx="10534650" cy="246405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0618" y="2597018"/>
              <a:ext cx="9891714" cy="1962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nên </a:t>
              </a:r>
              <a:r>
                <a:rPr lang="vi-VN" altLang="en-US" sz="36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vi-VN" altLang="en-US" sz="3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ngăn </a:t>
              </a:r>
              <a:r>
                <a:rPr lang="vi-VN" altLang="en-US" sz="36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mát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không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ngăn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Trung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chua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cất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giữ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trong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tủ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lạnh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 – 7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GB" sz="3200" b="1" u="sng" dirty="0">
                <a:solidFill>
                  <a:srgbClr val="1F253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38325" y="230808"/>
            <a:ext cx="9010650" cy="966567"/>
            <a:chOff x="1857375" y="361950"/>
            <a:chExt cx="9010650" cy="1371600"/>
          </a:xfrm>
          <a:solidFill>
            <a:srgbClr val="FFFF00"/>
          </a:solidFill>
        </p:grpSpPr>
        <p:sp>
          <p:nvSpPr>
            <p:cNvPr id="8" name="Arrow: Chevron 7"/>
            <p:cNvSpPr/>
            <p:nvPr/>
          </p:nvSpPr>
          <p:spPr>
            <a:xfrm>
              <a:off x="1857375" y="361950"/>
              <a:ext cx="9010650" cy="1371600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4100" y="504578"/>
              <a:ext cx="8077200" cy="707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Yêu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cầu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phẩm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bảo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quản</a:t>
              </a:r>
              <a:endParaRPr lang="en-US" sz="2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464279" y="414068"/>
            <a:ext cx="7263442" cy="1483743"/>
            <a:chOff x="3071003" y="362309"/>
            <a:chExt cx="7263442" cy="1483743"/>
          </a:xfrm>
        </p:grpSpPr>
        <p:sp>
          <p:nvSpPr>
            <p:cNvPr id="14" name="Arrow: Chevron 13"/>
            <p:cNvSpPr/>
            <p:nvPr/>
          </p:nvSpPr>
          <p:spPr>
            <a:xfrm>
              <a:off x="3071003" y="362309"/>
              <a:ext cx="7263442" cy="1483743"/>
            </a:xfrm>
            <a:prstGeom prst="chevron">
              <a:avLst/>
            </a:prstGeom>
            <a:solidFill>
              <a:srgbClr val="B8DAF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7159" y="750237"/>
              <a:ext cx="62455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741A1B"/>
                  </a:solidFill>
                </a:rPr>
                <a:t>TRƯNG BÀY SẢN PHẨM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9" y="2516899"/>
            <a:ext cx="5348926" cy="3470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464278" y="414068"/>
            <a:ext cx="8826221" cy="1827793"/>
            <a:chOff x="3071003" y="362309"/>
            <a:chExt cx="7384908" cy="1827793"/>
          </a:xfrm>
        </p:grpSpPr>
        <p:sp>
          <p:nvSpPr>
            <p:cNvPr id="14" name="Arrow: Chevron 13"/>
            <p:cNvSpPr/>
            <p:nvPr/>
          </p:nvSpPr>
          <p:spPr>
            <a:xfrm>
              <a:off x="3071003" y="362309"/>
              <a:ext cx="7263442" cy="1483743"/>
            </a:xfrm>
            <a:prstGeom prst="chevron">
              <a:avLst/>
            </a:prstGeom>
            <a:solidFill>
              <a:srgbClr val="B8DAF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0385" y="743552"/>
              <a:ext cx="624552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741A1B"/>
                  </a:solidFill>
                </a:rPr>
                <a:t>THUYẾT TRÌNH SẢN PHẨM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4" y="2436690"/>
            <a:ext cx="5354552" cy="3550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3504" y="324323"/>
            <a:ext cx="6355453" cy="1465870"/>
          </a:xfrm>
          <a:prstGeom prst="ellipse">
            <a:avLst/>
          </a:prstGeom>
          <a:solidFill>
            <a:srgbClr val="FFFF00">
              <a:alpha val="31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b="1" kern="0" dirty="0">
                <a:solidFill>
                  <a:srgbClr val="A9071D"/>
                </a:solidFill>
                <a:latin typeface="Arial" panose="020B0604020202020204"/>
                <a:cs typeface="Calibri" panose="020F0502020204030204" pitchFamily="34" charset="0"/>
              </a:rPr>
              <a:t>ĐÁNH GIÁ SẢN PHẨM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A9071D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20904875">
            <a:off x="6298214" y="765520"/>
            <a:ext cx="4924705" cy="4838153"/>
            <a:chOff x="1931310" y="-46429"/>
            <a:chExt cx="6383071" cy="6662006"/>
          </a:xfrm>
        </p:grpSpPr>
        <p:sp>
          <p:nvSpPr>
            <p:cNvPr id="28" name="Arrow: Curved Left 27"/>
            <p:cNvSpPr/>
            <p:nvPr/>
          </p:nvSpPr>
          <p:spPr>
            <a:xfrm rot="12526219">
              <a:off x="2409194" y="306218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Arrow: Curved Left 26"/>
            <p:cNvSpPr/>
            <p:nvPr/>
          </p:nvSpPr>
          <p:spPr>
            <a:xfrm rot="10145484">
              <a:off x="1931310" y="3143412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Arrow: Curved Left 25"/>
            <p:cNvSpPr/>
            <p:nvPr/>
          </p:nvSpPr>
          <p:spPr>
            <a:xfrm rot="5400000">
              <a:off x="4141751" y="4913729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Arrow: Curved Left 24"/>
            <p:cNvSpPr/>
            <p:nvPr/>
          </p:nvSpPr>
          <p:spPr>
            <a:xfrm rot="2382020">
              <a:off x="6767006" y="3790421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774795" y="652612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6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711313" y="2589168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5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49544" y="4612857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76850" y="4739601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667502" y="2992153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Arrow: Curved Left 23"/>
            <p:cNvSpPr/>
            <p:nvPr/>
          </p:nvSpPr>
          <p:spPr>
            <a:xfrm rot="20214035">
              <a:off x="7239010" y="1058317"/>
              <a:ext cx="1075371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907942" y="1198080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Arrow: Curved Left 28"/>
            <p:cNvSpPr/>
            <p:nvPr/>
          </p:nvSpPr>
          <p:spPr>
            <a:xfrm rot="17095564">
              <a:off x="5087718" y="-791068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815449" y="6048899"/>
            <a:ext cx="456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Sơ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đồ</a:t>
            </a:r>
            <a:r>
              <a:rPr lang="en-US" sz="3600" b="1" dirty="0">
                <a:solidFill>
                  <a:srgbClr val="C00000"/>
                </a:solidFill>
              </a:rPr>
              <a:t> di </a:t>
            </a:r>
            <a:r>
              <a:rPr lang="en-US" sz="3600" b="1" dirty="0" err="1">
                <a:solidFill>
                  <a:srgbClr val="C00000"/>
                </a:solidFill>
              </a:rPr>
              <a:t>chuyển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92778" y="185469"/>
            <a:ext cx="8737121" cy="1148032"/>
            <a:chOff x="3071003" y="362309"/>
            <a:chExt cx="7263442" cy="1483743"/>
          </a:xfrm>
        </p:grpSpPr>
        <p:sp>
          <p:nvSpPr>
            <p:cNvPr id="5" name="Arrow: Chevron 4"/>
            <p:cNvSpPr/>
            <p:nvPr/>
          </p:nvSpPr>
          <p:spPr>
            <a:xfrm>
              <a:off x="3071003" y="362309"/>
              <a:ext cx="7263442" cy="1483743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7159" y="651755"/>
              <a:ext cx="6245526" cy="99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FF00"/>
                  </a:solidFill>
                </a:rPr>
                <a:t>CÁC BƯỚC LÀM SỮA CHUA</a:t>
              </a:r>
            </a:p>
          </p:txBody>
        </p:sp>
      </p:grpSp>
      <p:sp>
        <p:nvSpPr>
          <p:cNvPr id="7" name="Arrow: Pentagon 6"/>
          <p:cNvSpPr/>
          <p:nvPr/>
        </p:nvSpPr>
        <p:spPr>
          <a:xfrm>
            <a:off x="425489" y="1709857"/>
            <a:ext cx="3876166" cy="1279357"/>
          </a:xfrm>
          <a:prstGeom prst="homePlate">
            <a:avLst/>
          </a:prstGeom>
          <a:solidFill>
            <a:srgbClr val="1B67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ớc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</a:p>
        </p:txBody>
      </p:sp>
      <p:sp>
        <p:nvSpPr>
          <p:cNvPr id="8" name="Arrow: Chevron 7"/>
          <p:cNvSpPr/>
          <p:nvPr/>
        </p:nvSpPr>
        <p:spPr>
          <a:xfrm>
            <a:off x="3946995" y="1753929"/>
            <a:ext cx="4298009" cy="1279357"/>
          </a:xfrm>
          <a:prstGeom prst="chevron">
            <a:avLst/>
          </a:prstGeom>
          <a:solidFill>
            <a:srgbClr val="519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40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ớc</a:t>
            </a:r>
            <a:r>
              <a:rPr lang="en-U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9" name="Arrow: Chevron 8"/>
          <p:cNvSpPr/>
          <p:nvPr/>
        </p:nvSpPr>
        <p:spPr>
          <a:xfrm>
            <a:off x="7851570" y="1756982"/>
            <a:ext cx="4203434" cy="1279357"/>
          </a:xfrm>
          <a:prstGeom prst="chevron">
            <a:avLst/>
          </a:prstGeom>
          <a:solidFill>
            <a:srgbClr val="88C4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4000" b="1" u="sng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ớc</a:t>
            </a:r>
            <a:r>
              <a:rPr lang="en-US" sz="40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5488" y="3150639"/>
            <a:ext cx="3281428" cy="3593451"/>
            <a:chOff x="425488" y="3150639"/>
            <a:chExt cx="3281428" cy="3593451"/>
          </a:xfrm>
        </p:grpSpPr>
        <p:sp>
          <p:nvSpPr>
            <p:cNvPr id="15" name="Rectangle 14"/>
            <p:cNvSpPr/>
            <p:nvPr/>
          </p:nvSpPr>
          <p:spPr>
            <a:xfrm>
              <a:off x="425488" y="3150639"/>
              <a:ext cx="3281428" cy="3593451"/>
            </a:xfrm>
            <a:prstGeom prst="rect">
              <a:avLst/>
            </a:prstGeom>
            <a:solidFill>
              <a:srgbClr val="1B6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5488" y="3150639"/>
              <a:ext cx="3205229" cy="3257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lít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nguội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khoảng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50</a:t>
              </a:r>
              <a:r>
                <a:rPr lang="en-US" sz="2800" b="1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 (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nhiệt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9845" y="3150639"/>
            <a:ext cx="3778796" cy="3593451"/>
            <a:chOff x="3889845" y="3150639"/>
            <a:chExt cx="3778796" cy="3593451"/>
          </a:xfrm>
        </p:grpSpPr>
        <p:sp>
          <p:nvSpPr>
            <p:cNvPr id="14" name="Rectangle 13"/>
            <p:cNvSpPr/>
            <p:nvPr/>
          </p:nvSpPr>
          <p:spPr>
            <a:xfrm>
              <a:off x="3889845" y="3150639"/>
              <a:ext cx="3778796" cy="3593451"/>
            </a:xfrm>
            <a:prstGeom prst="rect">
              <a:avLst/>
            </a:prstGeom>
            <a:solidFill>
              <a:srgbClr val="5195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6045" y="3204660"/>
              <a:ext cx="3702596" cy="35394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Đổ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hỗn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đựng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thêm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ấm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đạt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lít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trộn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đều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tan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hết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Sau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đổ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thêm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chua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hỗn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pha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tiếp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tục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trộn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đều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27407" y="3204660"/>
            <a:ext cx="3702597" cy="3539430"/>
            <a:chOff x="7827407" y="3204660"/>
            <a:chExt cx="3939105" cy="3539430"/>
          </a:xfrm>
        </p:grpSpPr>
        <p:sp>
          <p:nvSpPr>
            <p:cNvPr id="13" name="Rectangle 12"/>
            <p:cNvSpPr/>
            <p:nvPr/>
          </p:nvSpPr>
          <p:spPr>
            <a:xfrm>
              <a:off x="7851570" y="3204660"/>
              <a:ext cx="3914942" cy="3539430"/>
            </a:xfrm>
            <a:prstGeom prst="rect">
              <a:avLst/>
            </a:prstGeom>
            <a:solidFill>
              <a:srgbClr val="88C4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27407" y="3347584"/>
              <a:ext cx="3914942" cy="32932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Rót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toàn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hỗn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thu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lọ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thùng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xốp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đậy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nắp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giữ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ấm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10 – 12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/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Sau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ủ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ấm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lấy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sản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phẩm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bảo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tủ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lạnh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7211" y="2354214"/>
            <a:ext cx="9913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Hãy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chọn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</a:t>
            </a:r>
            <a:r>
              <a:rPr lang="vi-VN" sz="3200" b="1" dirty="0">
                <a:solidFill>
                  <a:srgbClr val="002060"/>
                </a:solidFill>
              </a:rPr>
              <a:t>ư</a:t>
            </a:r>
            <a:r>
              <a:rPr lang="en-US" sz="3200" b="1" dirty="0" err="1">
                <a:solidFill>
                  <a:srgbClr val="002060"/>
                </a:solidFill>
              </a:rPr>
              <a:t>ơng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đúng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615928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Bifidobacterium bifidum at Rs 3300/kg | Aqua Probiotics | ID: 192379854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1" y="4980076"/>
            <a:ext cx="1708332" cy="1531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830" y="3195457"/>
            <a:ext cx="1788071" cy="1516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749" y="4712138"/>
            <a:ext cx="1356473" cy="1163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1183005" y="346710"/>
            <a:ext cx="7427595" cy="1333393"/>
            <a:chOff x="4362450" y="346550"/>
            <a:chExt cx="4248150" cy="1333500"/>
          </a:xfrm>
        </p:grpSpPr>
        <p:sp>
          <p:nvSpPr>
            <p:cNvPr id="3" name="Arrow: Pentagon 2"/>
            <p:cNvSpPr/>
            <p:nvPr/>
          </p:nvSpPr>
          <p:spPr>
            <a:xfrm>
              <a:off x="4362450" y="346550"/>
              <a:ext cx="4248150" cy="1333500"/>
            </a:xfrm>
            <a:prstGeom prst="homePlate">
              <a:avLst/>
            </a:prstGeom>
            <a:solidFill>
              <a:srgbClr val="F3DE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29187" y="505468"/>
              <a:ext cx="2847975" cy="10148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#9Slide03 Bebas Neue Bold" panose="020B0606020202050201" pitchFamily="34" charset="0"/>
                </a:rPr>
                <a:t>LUYỆN TẬP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542441" y="926024"/>
            <a:ext cx="2588217" cy="5005952"/>
          </a:xfrm>
          <a:prstGeom prst="roundRect">
            <a:avLst/>
          </a:prstGeom>
          <a:solidFill>
            <a:srgbClr val="FFFF00">
              <a:alpha val="7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2441" y="1803651"/>
            <a:ext cx="2588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THÔNG MINH HƠN?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3471620" y="926024"/>
            <a:ext cx="8307092" cy="5005952"/>
          </a:xfrm>
          <a:prstGeom prst="roundRect">
            <a:avLst>
              <a:gd name="adj" fmla="val 107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77711" y="1154082"/>
            <a:ext cx="7644539" cy="471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lượt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HS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thúc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theo.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Tôi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minh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!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”.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3048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Bánh gai      		B. Giả cầy		C. Giò lụa      	D. Sữa chua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1. 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Vi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khuẩn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lactic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được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sử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dụng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để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tạo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ra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món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ăn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nào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dưới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đây?</a:t>
            </a:r>
            <a:endParaRPr lang="en-US" sz="3200" b="1" dirty="0">
              <a:solidFill>
                <a:srgbClr val="21411C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7381" y="5505520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841" y="4012267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Bifidobacterium bifidum at Rs 3300/kg | Aqua Probiotics | ID: 192379854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02" y="4651790"/>
            <a:ext cx="1708332" cy="1531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783" y="1979312"/>
            <a:ext cx="2024367" cy="1717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9343" y="1509097"/>
            <a:ext cx="2445007" cy="209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920077" y="2309216"/>
            <a:ext cx="3209925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2F4929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Rượu</a:t>
            </a:r>
            <a:r>
              <a:rPr lang="en-US" sz="3200" b="1" dirty="0">
                <a:solidFill>
                  <a:srgbClr val="2F4929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nếp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chua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2F4929"/>
              </a:solidFill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2353" y="112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Tất cả các phương án đưa ra			B. Sấy khô</a:t>
            </a:r>
          </a:p>
          <a:p>
            <a:r>
              <a:rPr lang="vi-VN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Ướp muối						D. Ướp lạnh</a:t>
            </a:r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12192000" cy="163849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tấn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công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hoại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sinh,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phương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sau đây?</a:t>
            </a:r>
            <a:endParaRPr lang="en-US" sz="3200" b="1" dirty="0">
              <a:solidFill>
                <a:srgbClr val="2F49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8770" y="2065856"/>
            <a:ext cx="892120" cy="8675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789" y="4313561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Bifidobacterium bifidum at Rs 3300/kg | Aqua Probiotics | ID: 192379854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75" y="5788898"/>
            <a:ext cx="1067496" cy="956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638" y="5788898"/>
            <a:ext cx="1067496" cy="905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093" y="2053641"/>
            <a:ext cx="2445007" cy="209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032975" y="2004316"/>
            <a:ext cx="6477000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200000"/>
              </a:lnSpc>
            </a:pP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A.Ướp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sấy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R="30480" algn="just"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Sấy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R="30480" algn="just"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R="30480" algn="just"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sấy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12192000" cy="5071078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Câu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3. </a:t>
            </a:r>
            <a:r>
              <a:rPr lang="vi-VN" sz="2800" b="1" dirty="0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vi-VN" sz="2800" b="1" dirty="0" err="1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vai </a:t>
            </a:r>
            <a:r>
              <a:rPr lang="vi-VN" sz="2800" b="1" dirty="0" err="1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vi-VN" sz="2800" b="1" dirty="0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sau </a:t>
            </a:r>
            <a:r>
              <a:rPr lang="vi-VN" sz="2800" b="1" dirty="0" err="1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b="1" dirty="0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vi-VN" sz="2800" b="1" dirty="0" err="1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2800" b="1" dirty="0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b="1" dirty="0">
              <a:solidFill>
                <a:srgbClr val="2E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>
                <a:solidFill>
                  <a:srgbClr val="2E4D24"/>
                </a:solidFill>
                <a:latin typeface="+mn-lt"/>
              </a:rPr>
              <a:t>1.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Phân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giải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xác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thực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vật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thành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chất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mùn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rồi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thành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muối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khoáng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cung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cấp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cho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cây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sử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dụng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 </a:t>
            </a:r>
          </a:p>
          <a:p>
            <a:pPr algn="just"/>
            <a:r>
              <a:rPr lang="en-US" sz="2800" b="1" dirty="0">
                <a:solidFill>
                  <a:srgbClr val="2E4D24"/>
                </a:solidFill>
                <a:latin typeface="+mn-lt"/>
              </a:rPr>
              <a:t>2.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Phân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hủy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không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hoàn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toàn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chất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hữu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cơ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tạo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ra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hợp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chất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đơn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giản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chứa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cacbon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rồi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thành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than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đá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hoặc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dầu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lửa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 </a:t>
            </a:r>
          </a:p>
          <a:p>
            <a:pPr algn="just"/>
            <a:r>
              <a:rPr lang="en-US" sz="2800" b="1" dirty="0">
                <a:solidFill>
                  <a:srgbClr val="2E4D24"/>
                </a:solidFill>
                <a:latin typeface="+mn-lt"/>
              </a:rPr>
              <a:t>3.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số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vi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cố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định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đạm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bổ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sung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nguồn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đạm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cho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đất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 </a:t>
            </a:r>
          </a:p>
          <a:p>
            <a:pPr algn="just"/>
            <a:r>
              <a:rPr lang="en-US" sz="2800" b="1" dirty="0">
                <a:solidFill>
                  <a:srgbClr val="2E4D24"/>
                </a:solidFill>
                <a:latin typeface="+mn-lt"/>
              </a:rPr>
              <a:t>4.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số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vi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lên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men,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được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sử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dụng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để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muối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dưa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làm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dấm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làm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sản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phẩm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lên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men... </a:t>
            </a:r>
          </a:p>
          <a:p>
            <a:pPr algn="just"/>
            <a:r>
              <a:rPr lang="en-US" sz="2800" b="1" dirty="0">
                <a:solidFill>
                  <a:srgbClr val="2E4D24"/>
                </a:solidFill>
                <a:latin typeface="+mn-lt"/>
              </a:rPr>
              <a:t>5. Vi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vai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trò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công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nghệ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sinh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học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làm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sạch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nước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thải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làm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sạch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môi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trường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 </a:t>
            </a:r>
          </a:p>
          <a:p>
            <a:pPr algn="just"/>
            <a:r>
              <a:rPr lang="vi-VN" sz="2800" b="1" dirty="0">
                <a:solidFill>
                  <a:srgbClr val="2E4D24"/>
                </a:solidFill>
                <a:latin typeface="+mn-lt"/>
              </a:rPr>
              <a:t>6. Vi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còn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có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vai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trò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làm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sạch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không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khí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nhất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là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ở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thành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phố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.</a:t>
            </a:r>
            <a:endParaRPr lang="en-US" sz="2800" b="1" dirty="0">
              <a:solidFill>
                <a:srgbClr val="2E4D24"/>
              </a:solidFill>
              <a:latin typeface="+mn-lt"/>
            </a:endParaRP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+mn-lt"/>
              </a:rPr>
              <a:t>Vi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khuẩn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lợi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ích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:</a:t>
            </a:r>
          </a:p>
        </p:txBody>
      </p:sp>
      <p:sp>
        <p:nvSpPr>
          <p:cNvPr id="11" name="Oval 10"/>
          <p:cNvSpPr/>
          <p:nvPr/>
        </p:nvSpPr>
        <p:spPr>
          <a:xfrm>
            <a:off x="466723" y="5080680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5824" y="4899826"/>
            <a:ext cx="10887075" cy="169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A. 1, 2, 3, 4, 5	                            B. 2, 3, 4, 5, 6	</a:t>
            </a: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C. 1, 3, 4, 5, 6	                            D. 1, 2, 3, 5, 6</a:t>
            </a:r>
          </a:p>
        </p:txBody>
      </p:sp>
      <p:pic>
        <p:nvPicPr>
          <p:cNvPr id="17" name="Picture 2" descr="Bifidobacterium bifidum at Rs 3300/kg | Aqua Probiotics | ID: 192379854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40" y="5891479"/>
            <a:ext cx="1067496" cy="956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403" y="4836142"/>
            <a:ext cx="1067496" cy="905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866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8003" y="4193507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/>
          <p:nvPr/>
        </p:nvSpPr>
        <p:spPr>
          <a:xfrm rot="10800000" flipV="1">
            <a:off x="-3" y="17247"/>
            <a:ext cx="12191999" cy="131122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en-US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 V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vi-VN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dirty="0">
              <a:solidFill>
                <a:srgbClr val="2E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146" y="1615915"/>
            <a:ext cx="11004804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 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khuẩn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 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khuẩn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thối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rữa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 Vi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khuẩn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huỷ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nguồn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hữu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mùi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thối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ô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nhiễm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 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khuẩn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gây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con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ăn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ôi thiu; phân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hủy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gây ô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môi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Bifidobacterium bifidum at Rs 3300/kg | Aqua Probiotics | ID: 19237985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888" y="4731451"/>
            <a:ext cx="2233966" cy="2002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227" y="5509817"/>
            <a:ext cx="1515463" cy="1285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8069" y="3949638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/>
          <p:nvPr/>
        </p:nvSpPr>
        <p:spPr>
          <a:xfrm>
            <a:off x="0" y="-11957"/>
            <a:ext cx="12192000" cy="151824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5.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cần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tiến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bao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nhiêu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tiêu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bản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quan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vi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khuẩn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7775" y="1729320"/>
            <a:ext cx="2619375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pic>
        <p:nvPicPr>
          <p:cNvPr id="13" name="Picture 2" descr="Bifidobacterium bifidum at Rs 3300/kg | Aqua Probiotics | ID: 19237985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98" y="1771004"/>
            <a:ext cx="2890900" cy="2591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537" y="2828163"/>
            <a:ext cx="1515463" cy="1285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789" y="4313561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0" y="5138128"/>
            <a:ext cx="1873507" cy="1607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0167" y="5220926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/>
          <p:nvPr/>
        </p:nvSpPr>
        <p:spPr>
          <a:xfrm>
            <a:off x="17252" y="17822"/>
            <a:ext cx="12192000" cy="1923804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6. Vi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tốt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cho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:</a:t>
            </a:r>
            <a:endParaRPr lang="en-US" sz="3200" dirty="0">
              <a:solidFill>
                <a:srgbClr val="2E4D24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9873" y="1959448"/>
            <a:ext cx="6391274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da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ruột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D.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2E4D2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652" y="2444188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898" y="5049961"/>
            <a:ext cx="1873507" cy="1607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/>
          <p:nvPr/>
        </p:nvSpPr>
        <p:spPr>
          <a:xfrm>
            <a:off x="0" y="0"/>
            <a:ext cx="12192000" cy="124365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7.  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Qua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bài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học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có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bao nhiêu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bước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trong quy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chình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chế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biến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sữa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chua?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0144" y="1947217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9850" y="1720334"/>
            <a:ext cx="2995612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45" y="4056956"/>
            <a:ext cx="2032631" cy="1836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810" y="1720334"/>
            <a:ext cx="2844379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31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3775" y="4950130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/>
          <p:nvPr/>
        </p:nvSpPr>
        <p:spPr>
          <a:xfrm>
            <a:off x="0" y="-13987"/>
            <a:ext cx="12192000" cy="129110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8.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Cần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chuẩn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bị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những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gì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bài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thực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hành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làm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?</a:t>
            </a:r>
            <a:endParaRPr lang="en-US" sz="3200" dirty="0">
              <a:solidFill>
                <a:srgbClr val="21411C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480" y="1786481"/>
            <a:ext cx="9770155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sôi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1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đặc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dụng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cụ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thiết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1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924" y="2431808"/>
            <a:ext cx="2507839" cy="2266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832" y="2299855"/>
            <a:ext cx="1476490" cy="1266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08869" y="2342678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/>
          <p:nvPr/>
        </p:nvSpPr>
        <p:spPr>
          <a:xfrm>
            <a:off x="0" y="0"/>
            <a:ext cx="12192000" cy="151824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9. Sau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khoảng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thời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gian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ủ bao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thì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đông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lại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4844" y="2489997"/>
            <a:ext cx="9287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411C"/>
                </a:solidFill>
                <a:effectLst/>
                <a:ea typeface="Times New Roman" panose="02020603050405020304" pitchFamily="18" charset="0"/>
              </a:rPr>
              <a:t>A. 10 – 12h		B. 2 – 3h		C. 4 – 5h		D. 8 – 9h</a:t>
            </a:r>
            <a:endParaRPr lang="en-US" sz="3200" b="1" dirty="0">
              <a:solidFill>
                <a:srgbClr val="21411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72" y="5533314"/>
            <a:ext cx="973215" cy="879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59" y="5020139"/>
            <a:ext cx="1923524" cy="1649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Bifidobacterium bifidum at Rs 3300/kg | Aqua Probiotics | ID: 192379854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805" y="4633993"/>
            <a:ext cx="2217362" cy="1987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590" y="5157787"/>
            <a:ext cx="1620543" cy="1374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83161" y="3769141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/>
          <p:nvPr/>
        </p:nvSpPr>
        <p:spPr>
          <a:xfrm>
            <a:off x="-3594" y="19782"/>
            <a:ext cx="12192000" cy="1951892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10.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Nhiệt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độ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thích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hợp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để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vi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khuẩn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lactic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phát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triển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là</a:t>
            </a:r>
            <a:endParaRPr lang="en-US" sz="3200" b="1" dirty="0">
              <a:solidFill>
                <a:srgbClr val="21411C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2867" y="2490591"/>
            <a:ext cx="9016139" cy="1924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20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	                          B. 5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10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R="0" lvl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40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50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	                     D. 60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90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264" y="5331337"/>
            <a:ext cx="1560719" cy="1338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Bifidobacterium bifidum at Rs 3300/kg | Aqua Probiotics | ID: 192379854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17" y="4147430"/>
            <a:ext cx="2760150" cy="2474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40000" contrast="-4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9479" cy="6858001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79" y="-1"/>
            <a:ext cx="6222521" cy="6858000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-2212" y="1445796"/>
            <a:ext cx="12194212" cy="4261537"/>
          </a:xfrm>
          <a:prstGeom prst="roundRect">
            <a:avLst/>
          </a:prstGeom>
          <a:solidFill>
            <a:srgbClr val="ACB826">
              <a:alpha val="44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3849" y="2650817"/>
            <a:ext cx="10984302" cy="198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altLang="en-US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TIẾT 6</a:t>
            </a:r>
            <a:r>
              <a:rPr lang="en-US" altLang="en-US" sz="48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altLang="en-US" sz="48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28 - THỰC HÀNH</a:t>
            </a:r>
            <a:endParaRPr lang="en-US" sz="4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 SỮA CHUA VÀ QUAN SÁT VI KHUẨN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970" y="499745"/>
            <a:ext cx="5704840" cy="132588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#9Slide03 Bebas Neue Bold" panose="020B0606020202050201" pitchFamily="34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b="1" dirty="0">
                <a:solidFill>
                  <a:srgbClr val="2E4D24"/>
                </a:solidFill>
              </a:rPr>
              <a:t>1.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chua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thêm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chua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ủ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ấm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40</a:t>
            </a:r>
            <a:r>
              <a:rPr lang="en-US" b="1" baseline="30000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 – 50</a:t>
            </a:r>
            <a:r>
              <a:rPr lang="en-US" b="1" baseline="30000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C?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b="1" dirty="0">
                <a:solidFill>
                  <a:srgbClr val="2E4D24"/>
                </a:solidFill>
              </a:rPr>
              <a:t>2.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chua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bằng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khác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đậu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nành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)</a:t>
            </a:r>
            <a:endParaRPr lang="en-US" b="1" dirty="0">
              <a:solidFill>
                <a:srgbClr val="2E4D2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4976" y="465742"/>
            <a:ext cx="6852186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434" y="691809"/>
            <a:ext cx="6429271" cy="54383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a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N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ghiên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cứu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thông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tin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mục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II.1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trang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96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b="1" dirty="0" err="1">
                <a:solidFill>
                  <a:srgbClr val="20547B"/>
                </a:solidFill>
                <a:ea typeface="Arial" panose="020B0604020202020204" pitchFamily="34" charset="0"/>
              </a:rPr>
              <a:t>T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hảo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luận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cụ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b="1" dirty="0">
                <a:solidFill>
                  <a:srgbClr val="1B391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cần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dùng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thí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nghiệm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quan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sát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chua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vào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cột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3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phiếu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.</a:t>
            </a:r>
            <a:endParaRPr lang="en-US" b="1" dirty="0">
              <a:solidFill>
                <a:srgbClr val="20547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2201" r="7495" b="11602"/>
          <a:stretch>
            <a:fillRect/>
          </a:stretch>
        </p:blipFill>
        <p:spPr>
          <a:xfrm>
            <a:off x="586295" y="326258"/>
            <a:ext cx="3724605" cy="33770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49375" y="354965"/>
            <a:ext cx="9892030" cy="1133191"/>
            <a:chOff x="2329912" y="355088"/>
            <a:chExt cx="7532176" cy="1132749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2329912" y="355088"/>
              <a:ext cx="7532176" cy="1132749"/>
            </a:xfrm>
            <a:prstGeom prst="roundRect">
              <a:avLst/>
            </a:prstGeom>
            <a:solidFill>
              <a:srgbClr val="FFFB05">
                <a:alpha val="6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61824" y="628031"/>
              <a:ext cx="7450462" cy="644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#9Slide03 Bebas Neue Bold" panose="020B0606020202050201" pitchFamily="34" charset="0"/>
                </a:rPr>
                <a:t>CÁC BƯỚC TIẾN HÀNH LÀM TIÊU BẢN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990724"/>
            <a:ext cx="11533856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569" y="379426"/>
            <a:ext cx="6852186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1731" y="1318431"/>
            <a:ext cx="6003861" cy="38425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L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àm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tiêu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bản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quan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sát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tiêu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bản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bằng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kính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hiển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vi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V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ẽ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hình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nhận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xét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vào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phiếu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2201" r="7495" b="11602"/>
          <a:stretch>
            <a:fillRect/>
          </a:stretch>
        </p:blipFill>
        <p:spPr>
          <a:xfrm>
            <a:off x="586295" y="326258"/>
            <a:ext cx="3724605" cy="3377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4230" y="294640"/>
            <a:ext cx="10615295" cy="1286400"/>
            <a:chOff x="2386739" y="294468"/>
            <a:chExt cx="7997125" cy="1286359"/>
          </a:xfrm>
        </p:grpSpPr>
        <p:sp>
          <p:nvSpPr>
            <p:cNvPr id="5" name="Arrow: Pentagon 4"/>
            <p:cNvSpPr/>
            <p:nvPr/>
          </p:nvSpPr>
          <p:spPr>
            <a:xfrm>
              <a:off x="2386739" y="294468"/>
              <a:ext cx="7997125" cy="1286359"/>
            </a:xfrm>
            <a:prstGeom prst="homePlat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95351" y="624656"/>
              <a:ext cx="7734014" cy="64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2EC00"/>
                  </a:solidFill>
                  <a:latin typeface="#9Slide03 Bebas Neue Bold" panose="020B0606020202050201" pitchFamily="34" charset="0"/>
                </a:rPr>
                <a:t>MỘT SỐ VI KHUẨN CÓ TRONG SỮA CHUA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5" y="2362448"/>
            <a:ext cx="2371724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5065526"/>
            <a:ext cx="333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836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Lactobacillus Acidophilus</a:t>
            </a:r>
            <a:endParaRPr lang="en-US" dirty="0">
              <a:solidFill>
                <a:srgbClr val="2836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ifidobacterium bifidum at Rs 3300/kg | Aqua Probiotics | ID: 192379854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88" y="2362448"/>
            <a:ext cx="239077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0" y="508717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A14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Bifidobacterium Bifidum</a:t>
            </a:r>
            <a:endParaRPr lang="en-US" dirty="0">
              <a:solidFill>
                <a:srgbClr val="3A1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5064478"/>
            <a:ext cx="2686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50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Bifidobacterium Breve</a:t>
            </a:r>
            <a:endParaRPr lang="en-US" dirty="0">
              <a:solidFill>
                <a:srgbClr val="C050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52" y="2362448"/>
            <a:ext cx="2526548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9360369" y="5087170"/>
            <a:ext cx="2390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E4D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b="1" i="0" dirty="0" err="1">
                <a:solidFill>
                  <a:srgbClr val="2E4D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Coagulans</a:t>
            </a:r>
            <a:endParaRPr lang="en-US" dirty="0">
              <a:solidFill>
                <a:srgbClr val="2E4D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489" y="2362448"/>
            <a:ext cx="2498537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964722" y="1713026"/>
            <a:ext cx="10110157" cy="173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chua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en-US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hơn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chua ăn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ngon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nhau.</a:t>
            </a:r>
            <a:endParaRPr lang="en-US" altLang="en-US" dirty="0">
              <a:solidFill>
                <a:srgbClr val="D458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2" descr="http://nhanh.vn/media/stories/images/sua-chu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2" y="3429000"/>
            <a:ext cx="4829192" cy="305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images.danviet.vn/CMSImage/Resources/Uploaded/sv_vananh/191112_LSSK_sua-chua02_dan-viet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11" y="3429000"/>
            <a:ext cx="4581369" cy="305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998343" y="196970"/>
            <a:ext cx="4347714" cy="1328468"/>
          </a:xfrm>
          <a:prstGeom prst="ellipse">
            <a:avLst/>
          </a:prstGeom>
          <a:solidFill>
            <a:srgbClr val="A0232B">
              <a:alpha val="3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rgbClr val="A907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 CHUA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569" y="379426"/>
            <a:ext cx="6852186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1731" y="1318431"/>
            <a:ext cx="6003861" cy="38425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20547B"/>
                </a:solidFill>
              </a:rPr>
              <a:t>Đề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xuất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phương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án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làm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sữa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chua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theo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phiếu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học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tập</a:t>
            </a:r>
            <a:r>
              <a:rPr lang="en-US" sz="3200" b="1" dirty="0">
                <a:solidFill>
                  <a:srgbClr val="20547B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20547B"/>
                </a:solidFill>
              </a:rPr>
              <a:t>Phân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công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nhiệm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vụ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cho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từng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thành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viên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trong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nhóm</a:t>
            </a:r>
            <a:r>
              <a:rPr lang="en-US" sz="3200" b="1" dirty="0">
                <a:solidFill>
                  <a:srgbClr val="20547B"/>
                </a:solidFill>
              </a:rPr>
              <a:t>.</a:t>
            </a:r>
            <a:endParaRPr lang="en-US" sz="3200" b="1" dirty="0">
              <a:solidFill>
                <a:srgbClr val="20547B"/>
              </a:solidFill>
              <a:effectLst/>
              <a:ea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2201" r="7495" b="11602"/>
          <a:stretch>
            <a:fillRect/>
          </a:stretch>
        </p:blipFill>
        <p:spPr>
          <a:xfrm>
            <a:off x="586295" y="326258"/>
            <a:ext cx="3724605" cy="3377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1436</Words>
  <Application>Microsoft Office PowerPoint</Application>
  <PresentationFormat>Widescreen</PresentationFormat>
  <Paragraphs>133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#9Slide03 Bebas Neue Bold</vt:lpstr>
      <vt:lpstr>Arial</vt:lpstr>
      <vt:lpstr>Arial Black</vt:lpstr>
      <vt:lpstr>Calibri</vt:lpstr>
      <vt:lpstr>Calibri Light</vt:lpstr>
      <vt:lpstr>Calibri Light (Headings)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 Huong</dc:creator>
  <cp:lastModifiedBy>Trung Hieu</cp:lastModifiedBy>
  <cp:revision>170</cp:revision>
  <dcterms:created xsi:type="dcterms:W3CDTF">2021-04-17T13:59:00Z</dcterms:created>
  <dcterms:modified xsi:type="dcterms:W3CDTF">2024-05-22T01:12:43Z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FC8BC37C069F462DB443179E7E5597C4</vt:lpwstr>
  </property>
  <property fmtid="{D5CDD505-2E9C-101B-9397-08002B2CF9AE}" pid="3" name="KSOProductBuildVer">
    <vt:lpwstr>1033-11.2.0.10426</vt:lpwstr>
  </property>
</Properties>
</file>