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79" r:id="rId2"/>
    <p:sldId id="309" r:id="rId3"/>
    <p:sldId id="307" r:id="rId4"/>
    <p:sldId id="262" r:id="rId5"/>
    <p:sldId id="287" r:id="rId6"/>
    <p:sldId id="299" r:id="rId7"/>
    <p:sldId id="288" r:id="rId8"/>
    <p:sldId id="267" r:id="rId9"/>
    <p:sldId id="300" r:id="rId10"/>
    <p:sldId id="311" r:id="rId11"/>
    <p:sldId id="337" r:id="rId12"/>
    <p:sldId id="313" r:id="rId13"/>
    <p:sldId id="312" r:id="rId14"/>
    <p:sldId id="314" r:id="rId15"/>
    <p:sldId id="315" r:id="rId16"/>
    <p:sldId id="338" r:id="rId17"/>
    <p:sldId id="318" r:id="rId18"/>
    <p:sldId id="316" r:id="rId19"/>
    <p:sldId id="317" r:id="rId20"/>
    <p:sldId id="339" r:id="rId21"/>
    <p:sldId id="321" r:id="rId22"/>
    <p:sldId id="320" r:id="rId23"/>
    <p:sldId id="328" r:id="rId24"/>
    <p:sldId id="323" r:id="rId25"/>
    <p:sldId id="322" r:id="rId26"/>
    <p:sldId id="325" r:id="rId27"/>
    <p:sldId id="327" r:id="rId28"/>
    <p:sldId id="329" r:id="rId29"/>
    <p:sldId id="330" r:id="rId30"/>
    <p:sldId id="331" r:id="rId31"/>
    <p:sldId id="333" r:id="rId32"/>
    <p:sldId id="334" r:id="rId33"/>
    <p:sldId id="336" r:id="rId34"/>
    <p:sldId id="335" r:id="rId35"/>
    <p:sldId id="274" r:id="rId36"/>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12029"/>
    <a:srgbClr val="341D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1" autoAdjust="0"/>
    <p:restoredTop sz="94660"/>
  </p:normalViewPr>
  <p:slideViewPr>
    <p:cSldViewPr showGuides="1">
      <p:cViewPr varScale="1">
        <p:scale>
          <a:sx n="90" d="100"/>
          <a:sy n="90" d="100"/>
        </p:scale>
        <p:origin x="81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97F1B15-6F34-4069-B262-827D219EFF41}" type="datetimeFigureOut">
              <a:rPr kumimoji="0" lang="en-US" sz="1200" b="0" i="0" u="none" strike="noStrike" kern="1200" cap="none" spc="0" normalizeH="0" baseline="0" noProof="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3/23/2024</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eaLnBrk="1" hangingPunct="1">
              <a:buNone/>
            </a:pPr>
            <a:fld id="{9A0DB2DC-4C9A-4742-B13C-FB6460FD3503}" type="slidenum">
              <a:rPr lang="en-US" altLang="en-US" sz="1200" dirty="0">
                <a:latin typeface="Calibri" panose="020F0502020204030204" pitchFamily="34" charset="0"/>
              </a:rPr>
              <a:pPr lvl="0" algn="r" eaLnBrk="1" hangingPunct="1">
                <a:buNone/>
              </a:pPr>
              <a:t>‹#›</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56563331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21B625-41F1-497A-8688-2FD20EE2AD9A}" type="slidenum">
              <a:rPr lang="en-US" altLang="en-US">
                <a:latin typeface="Times New Roman" panose="02020603050405020304" pitchFamily="18" charset="0"/>
                <a:cs typeface="Times New Roman" panose="02020603050405020304" pitchFamily="18" charset="0"/>
              </a:rPr>
              <a:pPr>
                <a:spcBef>
                  <a:spcPct val="0"/>
                </a:spcBef>
              </a:pPr>
              <a:t>17</a:t>
            </a:fld>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067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E999C4E-86DF-42FE-9CD7-DBC865872412}"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3/23/2024</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pPr lvl="0">
                <a:buNone/>
              </a:pPr>
              <a:t>‹#›</a:t>
            </a:fld>
            <a:endParaRPr lang="en-US"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E999C4E-86DF-42FE-9CD7-DBC865872412}"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3/23/2024</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pPr lvl="0">
                <a:buNone/>
              </a:pPr>
              <a:t>‹#›</a:t>
            </a:fld>
            <a:endParaRPr lang="en-US"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E999C4E-86DF-42FE-9CD7-DBC865872412}"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3/23/2024</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pPr lvl="0">
                <a:buNone/>
              </a:pPr>
              <a:t>‹#›</a:t>
            </a:fld>
            <a:endParaRPr lang="en-US"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E999C4E-86DF-42FE-9CD7-DBC865872412}"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3/23/2024</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pPr lvl="0">
                <a:buNone/>
              </a:pPr>
              <a:t>‹#›</a:t>
            </a:fld>
            <a:endParaRPr lang="en-US"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E999C4E-86DF-42FE-9CD7-DBC865872412}"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3/23/2024</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pPr lvl="0">
                <a:buNone/>
              </a:pPr>
              <a:t>‹#›</a:t>
            </a:fld>
            <a:endParaRPr lang="en-US"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E999C4E-86DF-42FE-9CD7-DBC865872412}"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3/23/2024</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pPr lvl="0">
                <a:buNone/>
              </a:pPr>
              <a:t>‹#›</a:t>
            </a:fld>
            <a:endParaRPr lang="en-US"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E999C4E-86DF-42FE-9CD7-DBC865872412}"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3/23/2024</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pPr lvl="0">
                <a:buNone/>
              </a:pPr>
              <a:t>‹#›</a:t>
            </a:fld>
            <a:endParaRPr lang="en-US"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E999C4E-86DF-42FE-9CD7-DBC865872412}"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3/23/2024</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pPr lvl="0">
                <a:buNone/>
              </a:pPr>
              <a:t>‹#›</a:t>
            </a:fld>
            <a:endParaRPr lang="en-US"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E999C4E-86DF-42FE-9CD7-DBC865872412}"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3/23/2024</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pPr lvl="0">
                <a:buNone/>
              </a:pPr>
              <a:t>‹#›</a:t>
            </a:fld>
            <a:endParaRPr lang="en-US"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E999C4E-86DF-42FE-9CD7-DBC865872412}"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3/23/2024</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pPr lvl="0">
                <a:buNone/>
              </a:pPr>
              <a:t>‹#›</a:t>
            </a:fld>
            <a:endParaRPr lang="en-US"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E999C4E-86DF-42FE-9CD7-DBC865872412}"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3/23/2024</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pPr lvl="0">
                <a:buNone/>
              </a:pPr>
              <a:t>‹#›</a:t>
            </a:fld>
            <a:endParaRPr lang="en-US"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1E999C4E-86DF-42FE-9CD7-DBC865872412}"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3/23/2024</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a:buNone/>
            </a:pPr>
            <a:fld id="{9A0DB2DC-4C9A-4742-B13C-FB6460FD3503}" type="slidenum">
              <a:rPr lang="en-US" altLang="en-US" dirty="0">
                <a:latin typeface="Arial" panose="020B0604020202020204" pitchFamily="34" charset="0"/>
              </a:rPr>
              <a:pPr lvl="0">
                <a:buNone/>
              </a:pPr>
              <a:t>‹#›</a:t>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slide" Target="slide1.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04800" y="1828800"/>
            <a:ext cx="1371600" cy="741363"/>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vi-VN"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 Máu</a:t>
            </a:r>
            <a:endPar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p:cNvSpPr txBox="1">
            <a:spLocks noChangeArrowheads="1"/>
          </p:cNvSpPr>
          <p:nvPr/>
        </p:nvSpPr>
        <p:spPr bwMode="auto">
          <a:xfrm>
            <a:off x="381000" y="2514600"/>
            <a:ext cx="6400800" cy="66120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50000"/>
              </a:lnSpc>
              <a:spcBef>
                <a:spcPct val="0"/>
              </a:spcBef>
              <a:buFontTx/>
              <a:buNone/>
            </a:pPr>
            <a:r>
              <a:rPr lang="en-US" sz="2800" b="1" dirty="0">
                <a:solidFill>
                  <a:srgbClr val="002060"/>
                </a:solidFill>
                <a:latin typeface="Times New Roman" panose="02020603050405020304" pitchFamily="18" charset="0"/>
                <a:ea typeface="Times New Roman" panose="02020603050405020304" pitchFamily="18" charset="0"/>
              </a:rPr>
              <a:t>1. </a:t>
            </a:r>
            <a:r>
              <a:rPr lang="en-US" sz="2800" b="1" dirty="0" err="1">
                <a:solidFill>
                  <a:srgbClr val="002060"/>
                </a:solidFill>
                <a:latin typeface="Times New Roman" panose="02020603050405020304" pitchFamily="18" charset="0"/>
                <a:ea typeface="Times New Roman" panose="02020603050405020304" pitchFamily="18" charset="0"/>
              </a:rPr>
              <a:t>Các</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thành</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phần</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của</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máu</a:t>
            </a:r>
            <a:endParaRPr sz="2800" b="1" dirty="0">
              <a:solidFill>
                <a:srgbClr val="002060"/>
              </a:solidFill>
              <a:latin typeface="Times New Roman" panose="02020603050405020304" pitchFamily="18" charset="0"/>
              <a:ea typeface="Times New Roman" panose="02020603050405020304" pitchFamily="18" charset="0"/>
            </a:endParaRPr>
          </a:p>
        </p:txBody>
      </p:sp>
      <p:sp>
        <p:nvSpPr>
          <p:cNvPr id="6149" name="Slide Number Placeholder 7"/>
          <p:cNvSpPr txBox="1">
            <a:spLocks noGrp="1"/>
          </p:cNvSpPr>
          <p:nvPr>
            <p:ph type="sldNum" sz="quarter" idx="12"/>
          </p:nvPr>
        </p:nvSpPr>
        <p:spPr>
          <a:noFill/>
          <a:ln>
            <a:noFill/>
          </a:ln>
        </p:spPr>
        <p:txBody>
          <a:bodyPr anchor="ctr" anchorCtr="0"/>
          <a:lstStyle/>
          <a:p>
            <a:pPr marL="0" indent="0" algn="r">
              <a:spcBef>
                <a:spcPct val="0"/>
              </a:spcBef>
              <a:buFontTx/>
              <a:buNone/>
            </a:pPr>
            <a:fld id="{9A0DB2DC-4C9A-4742-B13C-FB6460FD3503}" type="slidenum">
              <a:rPr lang="en-US" altLang="en-US" sz="1200" dirty="0">
                <a:solidFill>
                  <a:srgbClr val="898989"/>
                </a:solidFill>
                <a:latin typeface="Arial" panose="020B0604020202020204" pitchFamily="34" charset="0"/>
                <a:cs typeface="Arial" panose="020B0604020202020204" pitchFamily="34" charset="0"/>
              </a:rPr>
              <a:pPr marL="0" indent="0" algn="r">
                <a:spcBef>
                  <a:spcPct val="0"/>
                </a:spcBef>
                <a:buFontTx/>
                <a:buNone/>
              </a:pPr>
              <a:t>1</a:t>
            </a:fld>
            <a:endParaRPr lang="en-US" altLang="en-US" sz="1200" dirty="0">
              <a:solidFill>
                <a:srgbClr val="898989"/>
              </a:solidFill>
              <a:latin typeface="Arial" panose="020B0604020202020204" pitchFamily="34" charset="0"/>
              <a:ea typeface="Arial" panose="020B0604020202020204" pitchFamily="34" charset="0"/>
              <a:cs typeface="Arial" panose="020B0604020202020204" pitchFamily="34" charset="0"/>
            </a:endParaRPr>
          </a:p>
        </p:txBody>
      </p:sp>
      <p:sp>
        <p:nvSpPr>
          <p:cNvPr id="8" name="Rectangle 2"/>
          <p:cNvSpPr/>
          <p:nvPr/>
        </p:nvSpPr>
        <p:spPr>
          <a:xfrm>
            <a:off x="36516" y="228600"/>
            <a:ext cx="8878884" cy="1371600"/>
          </a:xfrm>
          <a:prstGeom prst="rect">
            <a:avLst/>
          </a:prstGeom>
          <a:gradFill rotWithShape="1">
            <a:gsLst>
              <a:gs pos="0">
                <a:schemeClr val="bg1"/>
              </a:gs>
              <a:gs pos="100000">
                <a:srgbClr val="30ED17"/>
              </a:gs>
            </a:gsLst>
            <a:path path="shape">
              <a:fillToRect l="50000" t="50000" r="50000" b="50000"/>
            </a:path>
            <a:tileRect/>
          </a:gra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BÀI 33. MÁU VÀ HỆ TUẦN HOÀN </a:t>
            </a:r>
          </a:p>
          <a:p>
            <a:pPr marL="0" lvl="0" indent="0" algn="ctr">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CỦA CƠ THỂ NGƯỜI</a:t>
            </a:r>
            <a:r>
              <a:rPr lang="en-US" altLang="en-US" sz="4400" b="1" dirty="0">
                <a:solidFill>
                  <a:srgbClr val="FF0000"/>
                </a:solidFill>
                <a:latin typeface="Times New Roman" panose="02020603050405020304" pitchFamily="18" charset="0"/>
                <a:cs typeface="Times New Roman" panose="02020603050405020304" pitchFamily="18" charset="0"/>
              </a:rPr>
              <a:t> </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txBox="1">
            <a:spLocks noGrp="1"/>
          </p:cNvSpPr>
          <p:nvPr>
            <p:ph type="sldNum" sz="quarter" idx="12"/>
          </p:nvPr>
        </p:nvSpPr>
        <p:spPr>
          <a:noFill/>
          <a:ln>
            <a:noFill/>
          </a:ln>
        </p:spPr>
        <p:txBody>
          <a:bodyPr anchor="ctr" anchorCtr="0"/>
          <a:lstStyle/>
          <a:p>
            <a:pPr marL="0" indent="0" algn="r" eaLnBrk="1" hangingPunct="1">
              <a:spcBef>
                <a:spcPct val="0"/>
              </a:spcBef>
              <a:buFontTx/>
              <a:buNone/>
            </a:pPr>
            <a:fld id="{9A0DB2DC-4C9A-4742-B13C-FB6460FD3503}" type="slidenum">
              <a:rPr lang="en-US" altLang="en-US" sz="1200" dirty="0">
                <a:latin typeface="Arial" panose="020B0604020202020204" pitchFamily="34" charset="0"/>
                <a:cs typeface="Arial" panose="020B0604020202020204" pitchFamily="34" charset="0"/>
              </a:rPr>
              <a:pPr marL="0" indent="0" algn="r" eaLnBrk="1" hangingPunct="1">
                <a:spcBef>
                  <a:spcPct val="0"/>
                </a:spcBef>
                <a:buFontTx/>
                <a:buNone/>
              </a:pPr>
              <a:t>10</a:t>
            </a:fld>
            <a:endParaRPr lang="en-US" altLang="en-US" sz="1200" dirty="0">
              <a:latin typeface="Arial" panose="020B0604020202020204" pitchFamily="34" charset="0"/>
              <a:ea typeface="Arial" panose="020B0604020202020204" pitchFamily="34" charset="0"/>
              <a:cs typeface="Arial" panose="020B0604020202020204" pitchFamily="34" charset="0"/>
            </a:endParaRPr>
          </a:p>
        </p:txBody>
      </p:sp>
      <p:sp>
        <p:nvSpPr>
          <p:cNvPr id="8" name="TextBox 7"/>
          <p:cNvSpPr txBox="1">
            <a:spLocks noChangeArrowheads="1"/>
          </p:cNvSpPr>
          <p:nvPr/>
        </p:nvSpPr>
        <p:spPr bwMode="auto">
          <a:xfrm>
            <a:off x="373063" y="304800"/>
            <a:ext cx="8305800" cy="954107"/>
          </a:xfrm>
          <a:prstGeom prst="rect">
            <a:avLst/>
          </a:prstGeom>
          <a:noFill/>
          <a:ln>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buNone/>
            </a:pPr>
            <a:r>
              <a:rPr lang="en-US" sz="2800" dirty="0" err="1">
                <a:solidFill>
                  <a:srgbClr val="FF0000"/>
                </a:solidFill>
                <a:latin typeface="Times New Roman" panose="02020603050405020304" pitchFamily="18" charset="0"/>
                <a:ea typeface="Calibri" panose="020F0502020204030204" pitchFamily="34" charset="0"/>
              </a:rPr>
              <a:t>Điều</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gì</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sẽ</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xảy</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ra</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với</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cơ</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thể</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nếu</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thiếu</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một</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trong</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các</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thành</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phần</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của</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máu</a:t>
            </a:r>
            <a:r>
              <a:rPr lang="en-US" sz="2800" dirty="0">
                <a:solidFill>
                  <a:srgbClr val="FF0000"/>
                </a:solidFill>
                <a:latin typeface="Times New Roman" panose="02020603050405020304" pitchFamily="18" charset="0"/>
                <a:ea typeface="Calibri" panose="020F0502020204030204" pitchFamily="34" charset="0"/>
              </a:rPr>
              <a:t>?</a:t>
            </a:r>
            <a:endParaRPr lang="en-US" sz="2800" dirty="0">
              <a:solidFill>
                <a:srgbClr val="FF0000"/>
              </a:solidFill>
            </a:endParaRPr>
          </a:p>
        </p:txBody>
      </p:sp>
      <p:sp>
        <p:nvSpPr>
          <p:cNvPr id="2" name="Rectangle 1"/>
          <p:cNvSpPr/>
          <p:nvPr/>
        </p:nvSpPr>
        <p:spPr>
          <a:xfrm>
            <a:off x="233362" y="3951602"/>
            <a:ext cx="8829675" cy="2228815"/>
          </a:xfrm>
          <a:prstGeom prst="rect">
            <a:avLst/>
          </a:prstGeom>
        </p:spPr>
        <p:txBody>
          <a:bodyPr>
            <a:spAutoFit/>
          </a:bodyPr>
          <a:lstStyle/>
          <a:p>
            <a:pPr algn="just">
              <a:lnSpc>
                <a:spcPct val="150000"/>
              </a:lnSpc>
            </a:pPr>
            <a:r>
              <a:rPr sz="3200" dirty="0">
                <a:solidFill>
                  <a:srgbClr val="341DBD"/>
                </a:solidFill>
                <a:latin typeface="+mj-lt"/>
              </a:rPr>
              <a:t>     </a:t>
            </a:r>
            <a:r>
              <a:rPr lang="vi-VN" sz="3200" dirty="0">
                <a:latin typeface="+mj-lt"/>
                <a:ea typeface="Calibri" panose="020F0502020204030204" pitchFamily="34" charset="0"/>
                <a:cs typeface="Times New Roman" panose="02020603050405020304" pitchFamily="18" charset="0"/>
              </a:rPr>
              <a:t>cơ thể sẽ gặp các bệnh lý liên quan đến máu, ảnh hưởng đến chức năng của nhiều cơ quan, thậm chí tử vong.</a:t>
            </a:r>
            <a:endParaRPr lang="en-US" sz="3200" dirty="0">
              <a:latin typeface="+mj-lt"/>
            </a:endParaRPr>
          </a:p>
        </p:txBody>
      </p:sp>
      <p:pic>
        <p:nvPicPr>
          <p:cNvPr id="15365" name="Picture 4"/>
          <p:cNvPicPr>
            <a:picLocks noChangeAspect="1"/>
          </p:cNvPicPr>
          <p:nvPr/>
        </p:nvPicPr>
        <p:blipFill>
          <a:blip r:embed="rId2"/>
          <a:stretch>
            <a:fillRect/>
          </a:stretch>
        </p:blipFill>
        <p:spPr>
          <a:xfrm>
            <a:off x="3657600" y="1752600"/>
            <a:ext cx="1981200" cy="1981200"/>
          </a:xfrm>
          <a:prstGeom prst="rect">
            <a:avLst/>
          </a:prstGeom>
          <a:noFill/>
          <a:ln w="9525">
            <a:noFill/>
          </a:ln>
        </p:spPr>
      </p:pic>
      <p:sp>
        <p:nvSpPr>
          <p:cNvPr id="6" name="Rectangle 5"/>
          <p:cNvSpPr/>
          <p:nvPr/>
        </p:nvSpPr>
        <p:spPr>
          <a:xfrm>
            <a:off x="-36512" y="2743200"/>
            <a:ext cx="1295400" cy="11080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6600" dirty="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6600" dirty="0">
              <a:solidFill>
                <a:srgbClr val="FF3300"/>
              </a:solidFill>
              <a:latin typeface="Times New Roman" panose="02020603050405020304" pitchFamily="18" charset="0"/>
              <a:ea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207019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0" y="0"/>
            <a:ext cx="8929718"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vi-VN" sz="4400" b="0" i="0" u="none" strike="noStrike" cap="none" normalizeH="0" baseline="0" dirty="0">
                <a:ln>
                  <a:noFill/>
                </a:ln>
                <a:solidFill>
                  <a:schemeClr val="tx1"/>
                </a:solidFill>
                <a:effectLst/>
                <a:latin typeface="+mj-lt"/>
                <a:ea typeface="Calibri" pitchFamily="34" charset="0"/>
                <a:cs typeface="Arial" pitchFamily="34" charset="0"/>
              </a:rPr>
              <a:t>I. Máu</a:t>
            </a:r>
            <a:endParaRPr kumimoji="0" lang="vi-VN" sz="2000" b="0"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vi-VN" sz="3200" b="0" i="0" u="none" strike="noStrike" cap="none" normalizeH="0" baseline="0" dirty="0">
                <a:ln>
                  <a:noFill/>
                </a:ln>
                <a:solidFill>
                  <a:schemeClr val="tx1"/>
                </a:solidFill>
                <a:effectLst/>
                <a:latin typeface="+mj-lt"/>
                <a:ea typeface="Calibri" pitchFamily="34" charset="0"/>
                <a:cs typeface="Arial" pitchFamily="34" charset="0"/>
              </a:rPr>
              <a:t>1.Các thành phần của máu</a:t>
            </a:r>
            <a:endParaRPr kumimoji="0" lang="vi-VN" sz="1400" b="0"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vi-VN" sz="3200" b="0" i="0" u="none" strike="noStrike" cap="none" normalizeH="0" baseline="0" dirty="0">
                <a:ln>
                  <a:noFill/>
                </a:ln>
                <a:solidFill>
                  <a:schemeClr val="tx1"/>
                </a:solidFill>
                <a:effectLst/>
                <a:latin typeface="+mj-lt"/>
                <a:ea typeface="Calibri" pitchFamily="34" charset="0"/>
                <a:cs typeface="Arial" pitchFamily="34" charset="0"/>
              </a:rPr>
              <a:t>Máu gồm huyết tương và hồng cầu, bạch cầu, tiểu cầu.</a:t>
            </a:r>
            <a:endParaRPr kumimoji="0" lang="vi-VN" sz="1400" b="0"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vi-VN" sz="3200" b="0" i="0" u="none" strike="noStrike" cap="none" normalizeH="0" baseline="0" dirty="0">
                <a:ln>
                  <a:noFill/>
                </a:ln>
                <a:solidFill>
                  <a:schemeClr val="tx1"/>
                </a:solidFill>
                <a:effectLst/>
                <a:latin typeface="+mj-lt"/>
                <a:ea typeface="Calibri" pitchFamily="34" charset="0"/>
                <a:cs typeface="Arial" pitchFamily="34" charset="0"/>
              </a:rPr>
              <a:t>Huyết tương giúp duy trì máu ở trạng thái lỏng, vận chuyển dinh dưỡng, chất thải...</a:t>
            </a:r>
            <a:endParaRPr kumimoji="0" lang="vi-VN" sz="1400" b="0"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vi-VN" sz="3200" b="0" i="0" u="none" strike="noStrike" cap="none" normalizeH="0" baseline="0" dirty="0">
                <a:ln>
                  <a:noFill/>
                </a:ln>
                <a:solidFill>
                  <a:schemeClr val="tx1"/>
                </a:solidFill>
                <a:effectLst/>
                <a:latin typeface="+mj-lt"/>
                <a:ea typeface="Calibri" pitchFamily="34" charset="0"/>
                <a:cs typeface="Arial" pitchFamily="34" charset="0"/>
              </a:rPr>
              <a:t>Hồng cầu vận chuyển oxygen và cacbon dioxide trong máu.</a:t>
            </a:r>
            <a:endParaRPr kumimoji="0" lang="vi-VN" sz="1400" b="0"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vi-VN" sz="3200" b="0" i="0" u="none" strike="noStrike" cap="none" normalizeH="0" baseline="0" dirty="0">
                <a:ln>
                  <a:noFill/>
                </a:ln>
                <a:solidFill>
                  <a:schemeClr val="tx1"/>
                </a:solidFill>
                <a:effectLst/>
                <a:latin typeface="+mj-lt"/>
                <a:ea typeface="Calibri" pitchFamily="34" charset="0"/>
                <a:cs typeface="Arial" pitchFamily="34" charset="0"/>
              </a:rPr>
              <a:t>Tiểu cầu, bạch cầu bảo vệ cơ thể</a:t>
            </a:r>
            <a:endParaRPr kumimoji="0" lang="vi-VN" sz="3200" b="0" i="0" u="none" strike="noStrike" cap="none" normalizeH="0" baseline="0" dirty="0">
              <a:ln>
                <a:noFill/>
              </a:ln>
              <a:solidFill>
                <a:schemeClr val="tx1"/>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3200" b="0" i="0" u="none" strike="noStrike" cap="none" normalizeH="0" baseline="0" dirty="0">
                <a:ln>
                  <a:noFill/>
                </a:ln>
                <a:solidFill>
                  <a:schemeClr val="tx1"/>
                </a:solidFill>
                <a:effectLst/>
                <a:latin typeface="+mj-lt"/>
                <a:ea typeface="Calibri" pitchFamily="34" charset="0"/>
                <a:cs typeface="Times New Roman" pitchFamily="18" charset="0"/>
              </a:rPr>
              <a:t>Nếu thiếu một trong các thành phần của máu thì cơ thể sẽ gặp các bệnh lý liên quan đến máu, ảnh hưởng đến chức năng của nhiều cơ quan, thậm chí tử vong.</a:t>
            </a:r>
            <a:r>
              <a:rPr kumimoji="0" lang="vi-VN" sz="1400" b="0" i="0" u="none" strike="noStrike" cap="none" normalizeH="0" baseline="0" dirty="0">
                <a:ln>
                  <a:noFill/>
                </a:ln>
                <a:solidFill>
                  <a:schemeClr val="tx1"/>
                </a:solidFill>
                <a:effectLst/>
                <a:latin typeface="+mj-lt"/>
                <a:cs typeface="Arial" pitchFamily="34" charset="0"/>
              </a:rPr>
              <a:t> </a:t>
            </a:r>
            <a:endParaRPr kumimoji="0" lang="vi-VN" sz="4000" b="0" i="0" u="none" strike="noStrike" cap="none" normalizeH="0" baseline="0" dirty="0">
              <a:ln>
                <a:noFill/>
              </a:ln>
              <a:solidFill>
                <a:schemeClr val="tx1"/>
              </a:solidFill>
              <a:effectLst/>
              <a:latin typeface="+mj-lt"/>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descr="White marble"/>
          <p:cNvSpPr txBox="1">
            <a:spLocks noChangeArrowheads="1"/>
          </p:cNvSpPr>
          <p:nvPr/>
        </p:nvSpPr>
        <p:spPr bwMode="auto">
          <a:xfrm>
            <a:off x="838200" y="228600"/>
            <a:ext cx="7086600" cy="58356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Chọn từ thích hợp điền vào chỗ trống</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p>
        </p:txBody>
      </p:sp>
      <p:sp>
        <p:nvSpPr>
          <p:cNvPr id="3" name="TextBox 2"/>
          <p:cNvSpPr txBox="1"/>
          <p:nvPr/>
        </p:nvSpPr>
        <p:spPr>
          <a:xfrm>
            <a:off x="228600" y="1066800"/>
            <a:ext cx="25146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Kháng</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nguyên</a:t>
            </a:r>
            <a:endPar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TextBox 3"/>
          <p:cNvSpPr txBox="1"/>
          <p:nvPr/>
        </p:nvSpPr>
        <p:spPr>
          <a:xfrm>
            <a:off x="2667000" y="1066800"/>
            <a:ext cx="22098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tương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ứng</a:t>
            </a:r>
            <a:endParaRPr lang="en-US" alt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1269" name="TextBox 4"/>
          <p:cNvSpPr txBox="1"/>
          <p:nvPr/>
        </p:nvSpPr>
        <p:spPr>
          <a:xfrm>
            <a:off x="4800600" y="1066800"/>
            <a:ext cx="22098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800" b="1" dirty="0" err="1">
                <a:solidFill>
                  <a:srgbClr val="FF0000"/>
                </a:solidFill>
                <a:latin typeface="Times New Roman" panose="02020603050405020304" pitchFamily="18" charset="0"/>
                <a:cs typeface="Times New Roman" panose="02020603050405020304" pitchFamily="18" charset="0"/>
              </a:rPr>
              <a:t>Kích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thích</a:t>
            </a:r>
            <a:endParaRPr lang="en-US" alt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TextBox 5"/>
          <p:cNvSpPr txBox="1"/>
          <p:nvPr/>
        </p:nvSpPr>
        <p:spPr>
          <a:xfrm>
            <a:off x="6934200" y="1076325"/>
            <a:ext cx="22098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800" dirty="0">
                <a:solidFill>
                  <a:srgbClr val="FF0000"/>
                </a:solidFill>
                <a:latin typeface="VNI-Times" pitchFamily="2" charset="0"/>
                <a:cs typeface="Arial" panose="020B0604020202020204" pitchFamily="34" charset="0"/>
              </a:rPr>
              <a:t> </a:t>
            </a:r>
            <a:r>
              <a:rPr lang="en-US" altLang="en-US" sz="2800" b="1" dirty="0">
                <a:solidFill>
                  <a:srgbClr val="FF0000"/>
                </a:solidFill>
                <a:latin typeface="Times New Roman" panose="02020603050405020304" pitchFamily="18" charset="0"/>
                <a:cs typeface="Times New Roman" panose="02020603050405020304" pitchFamily="18" charset="0"/>
              </a:rPr>
              <a:t>protein</a:t>
            </a:r>
            <a:endParaRPr lang="en-US" alt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TextBox 6"/>
          <p:cNvSpPr txBox="1"/>
          <p:nvPr/>
        </p:nvSpPr>
        <p:spPr>
          <a:xfrm>
            <a:off x="114300" y="1918970"/>
            <a:ext cx="8915400" cy="156966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vi-VN"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vi-VN"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vi-VN" dirty="0">
                <a:latin typeface="Times New Roman" panose="02020603050405020304" pitchFamily="18" charset="0"/>
                <a:ea typeface="Calibri" panose="020F0502020204030204" pitchFamily="34" charset="0"/>
                <a:cs typeface="Times New Roman" panose="02020603050405020304" pitchFamily="18" charset="0"/>
              </a:rPr>
              <a:t>là những chất khi xâm nhập vào cơ thể có khả năng ... </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vi-VN" dirty="0">
                <a:latin typeface="Times New Roman" panose="02020603050405020304" pitchFamily="18" charset="0"/>
                <a:ea typeface="Calibri" panose="020F0502020204030204" pitchFamily="34" charset="0"/>
                <a:cs typeface="Times New Roman" panose="02020603050405020304" pitchFamily="18" charset="0"/>
              </a:rPr>
              <a:t>cơ thể tạo ra kháng th</a:t>
            </a:r>
            <a:r>
              <a:rPr lang="en-US" dirty="0">
                <a:latin typeface="Times New Roman" panose="02020603050405020304" pitchFamily="18" charset="0"/>
                <a:ea typeface="Calibri" panose="020F0502020204030204" pitchFamily="34" charset="0"/>
                <a:cs typeface="Times New Roman" panose="02020603050405020304" pitchFamily="18" charset="0"/>
              </a:rPr>
              <a:t>ể………..</a:t>
            </a:r>
            <a:r>
              <a:rPr lang="vi-VN" dirty="0">
                <a:latin typeface="Times New Roman" panose="02020603050405020304" pitchFamily="18" charset="0"/>
                <a:ea typeface="Calibri" panose="020F0502020204030204" pitchFamily="34" charset="0"/>
                <a:cs typeface="Times New Roman" panose="02020603050405020304" pitchFamily="18" charset="0"/>
              </a:rPr>
              <a:t> ...</a:t>
            </a:r>
            <a:endParaRPr lang="en-US" altLang="en-US" b="1" dirty="0">
              <a:solidFill>
                <a:srgbClr val="0000CC"/>
              </a:solidFill>
              <a:latin typeface="VNI-Times" pitchFamily="2" charset="0"/>
              <a:ea typeface="Arial" panose="020B0604020202020204" pitchFamily="34" charset="0"/>
            </a:endParaRPr>
          </a:p>
        </p:txBody>
      </p:sp>
      <p:sp>
        <p:nvSpPr>
          <p:cNvPr id="8" name="TextBox 7"/>
          <p:cNvSpPr txBox="1"/>
          <p:nvPr/>
        </p:nvSpPr>
        <p:spPr>
          <a:xfrm>
            <a:off x="-697706" y="3463636"/>
            <a:ext cx="893921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1273" name="Slide Number Placeholder 1"/>
          <p:cNvSpPr txBox="1">
            <a:spLocks noGrp="1"/>
          </p:cNvSpPr>
          <p:nvPr>
            <p:ph type="sldNum" sz="quarter" idx="12"/>
          </p:nvPr>
        </p:nvSpPr>
        <p:spPr>
          <a:noFill/>
          <a:ln>
            <a:noFill/>
          </a:ln>
        </p:spPr>
        <p:txBody>
          <a:bodyPr anchor="ctr" anchorCtr="0"/>
          <a:lstStyle/>
          <a:p>
            <a:pPr marL="0" indent="0" algn="r" eaLnBrk="1" hangingPunct="1">
              <a:spcBef>
                <a:spcPct val="0"/>
              </a:spcBef>
              <a:buFontTx/>
              <a:buNone/>
            </a:pPr>
            <a:fld id="{9A0DB2DC-4C9A-4742-B13C-FB6460FD3503}" type="slidenum">
              <a:rPr lang="en-US" altLang="en-US" sz="1200" dirty="0">
                <a:latin typeface="Arial" panose="020B0604020202020204" pitchFamily="34" charset="0"/>
                <a:cs typeface="Arial" panose="020B0604020202020204" pitchFamily="34" charset="0"/>
              </a:rPr>
              <a:pPr marL="0" indent="0" algn="r" eaLnBrk="1" hangingPunct="1">
                <a:spcBef>
                  <a:spcPct val="0"/>
                </a:spcBef>
                <a:buFontTx/>
                <a:buNone/>
              </a:pPr>
              <a:t>12</a:t>
            </a:fld>
            <a:endParaRPr lang="en-US" altLang="en-US" sz="1200" dirty="0">
              <a:latin typeface="Arial" panose="020B0604020202020204" pitchFamily="34" charset="0"/>
              <a:ea typeface="Arial" panose="020B0604020202020204" pitchFamily="34" charset="0"/>
              <a:cs typeface="Arial" panose="020B0604020202020204" pitchFamily="34" charset="0"/>
            </a:endParaRPr>
          </a:p>
        </p:txBody>
      </p:sp>
      <p:sp>
        <p:nvSpPr>
          <p:cNvPr id="11" name="Rectangle 10"/>
          <p:cNvSpPr/>
          <p:nvPr/>
        </p:nvSpPr>
        <p:spPr>
          <a:xfrm>
            <a:off x="2286000" y="3105835"/>
            <a:ext cx="4572000" cy="369332"/>
          </a:xfrm>
          <a:prstGeom prst="rect">
            <a:avLst/>
          </a:prstGeom>
        </p:spPr>
        <p:txBody>
          <a:bodyPr>
            <a:spAutoFit/>
          </a:bodyPr>
          <a:lstStyle/>
          <a:p>
            <a:endParaRPr lang="en-US" dirty="0"/>
          </a:p>
        </p:txBody>
      </p:sp>
      <p:sp>
        <p:nvSpPr>
          <p:cNvPr id="13" name="Rectangle 12"/>
          <p:cNvSpPr/>
          <p:nvPr/>
        </p:nvSpPr>
        <p:spPr>
          <a:xfrm>
            <a:off x="228600" y="3086471"/>
            <a:ext cx="7848600" cy="2200089"/>
          </a:xfrm>
          <a:prstGeom prst="rect">
            <a:avLst/>
          </a:prstGeom>
        </p:spPr>
        <p:txBody>
          <a:bodyPr wrap="square">
            <a:spAutoFit/>
          </a:bodyPr>
          <a:lstStyle/>
          <a:p>
            <a:pPr indent="270510">
              <a:lnSpc>
                <a:spcPct val="107000"/>
              </a:lnSpc>
              <a:spcAft>
                <a:spcPts val="0"/>
              </a:spcAft>
            </a:pP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indent="270510">
              <a:lnSpc>
                <a:spcPct val="107000"/>
              </a:lnSpc>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vi-VN" sz="3200" dirty="0">
                <a:latin typeface="Times New Roman" panose="02020603050405020304" pitchFamily="18" charset="0"/>
                <a:ea typeface="Calibri" panose="020F0502020204030204" pitchFamily="34" charset="0"/>
                <a:cs typeface="Times New Roman" panose="02020603050405020304" pitchFamily="18" charset="0"/>
              </a:rPr>
              <a:t>...là những phân tử…</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vi-VN" sz="3200" dirty="0">
                <a:latin typeface="Times New Roman" panose="02020603050405020304" pitchFamily="18" charset="0"/>
                <a:ea typeface="Calibri" panose="020F0502020204030204" pitchFamily="34" charset="0"/>
                <a:cs typeface="Times New Roman" panose="02020603050405020304" pitchFamily="18" charset="0"/>
              </a:rPr>
              <a:t>. do một loại bạch cầu ... </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vi-VN" sz="3200" dirty="0">
                <a:latin typeface="Times New Roman" panose="02020603050405020304" pitchFamily="18" charset="0"/>
                <a:ea typeface="Calibri" panose="020F0502020204030204" pitchFamily="34" charset="0"/>
                <a:cs typeface="Times New Roman" panose="02020603050405020304" pitchFamily="18" charset="0"/>
              </a:rPr>
              <a:t>tạo ra để chống lại các kháng nguyên</a:t>
            </a:r>
            <a:r>
              <a:rPr lang="vi-VN"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p:cNvSpPr txBox="1"/>
          <p:nvPr/>
        </p:nvSpPr>
        <p:spPr>
          <a:xfrm>
            <a:off x="1371600" y="1534998"/>
            <a:ext cx="22098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kháng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thể</a:t>
            </a:r>
            <a:endParaRPr lang="en-US" alt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8" name="TextBox 17"/>
          <p:cNvSpPr txBox="1"/>
          <p:nvPr/>
        </p:nvSpPr>
        <p:spPr>
          <a:xfrm>
            <a:off x="4114800" y="1534998"/>
            <a:ext cx="22098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limpho</a:t>
            </a:r>
            <a:r>
              <a:rPr lang="en-US" altLang="en-US" sz="2800" dirty="0">
                <a:solidFill>
                  <a:srgbClr val="FF0000"/>
                </a:solidFill>
                <a:latin typeface="Times New Roman" panose="02020603050405020304" pitchFamily="18" charset="0"/>
                <a:cs typeface="Times New Roman" panose="02020603050405020304" pitchFamily="18" charset="0"/>
              </a:rPr>
              <a:t> B</a:t>
            </a:r>
            <a:endParaRPr lang="en-US" alt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1960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grpId="0" nodeType="clickEffect">
                                  <p:stCondLst>
                                    <p:cond delay="0"/>
                                  </p:stCondLst>
                                  <p:childTnLst>
                                    <p:animMotion origin="layout" path="M 2.77556E-17 1.48148E-6 L 0.12917 0.12199 " pathEditMode="relative" rAng="0" ptsTypes="AA">
                                      <p:cBhvr>
                                        <p:cTn id="18" dur="2000" fill="hold"/>
                                        <p:tgtEl>
                                          <p:spTgt spid="3"/>
                                        </p:tgtEl>
                                        <p:attrNameLst>
                                          <p:attrName>ppt_x</p:attrName>
                                          <p:attrName>ppt_y</p:attrName>
                                        </p:attrNameLst>
                                      </p:cBhvr>
                                      <p:rCtr x="6458" y="6088"/>
                                    </p:animMotion>
                                  </p:childTnLst>
                                </p:cTn>
                              </p:par>
                              <p:par>
                                <p:cTn id="19" presetID="49" presetClass="path" presetSubtype="0" accel="50000" decel="50000" fill="hold" grpId="0" nodeType="withEffect">
                                  <p:stCondLst>
                                    <p:cond delay="0"/>
                                  </p:stCondLst>
                                  <p:childTnLst>
                                    <p:animMotion origin="layout" path="M -0.05417 0.00671 L -0.2 0.26342 " pathEditMode="relative" rAng="0" ptsTypes="AA">
                                      <p:cBhvr>
                                        <p:cTn id="20" dur="2000" fill="hold"/>
                                        <p:tgtEl>
                                          <p:spTgt spid="4"/>
                                        </p:tgtEl>
                                        <p:attrNameLst>
                                          <p:attrName>ppt_x</p:attrName>
                                          <p:attrName>ppt_y</p:attrName>
                                        </p:attrNameLst>
                                      </p:cBhvr>
                                      <p:rCtr x="-7292" y="12824"/>
                                    </p:animMotion>
                                  </p:childTnLst>
                                </p:cTn>
                              </p:par>
                              <p:par>
                                <p:cTn id="21" presetID="56" presetClass="path" presetSubtype="0" accel="50000" decel="50000" fill="hold" grpId="0" nodeType="withEffect">
                                  <p:stCondLst>
                                    <p:cond delay="0"/>
                                  </p:stCondLst>
                                  <p:childTnLst>
                                    <p:animMotion origin="layout" path="M -0.04584 -0.0169 L -0.08629 0.36065 " pathEditMode="relative" rAng="0" ptsTypes="AA">
                                      <p:cBhvr>
                                        <p:cTn id="22" dur="2000" fill="hold"/>
                                        <p:tgtEl>
                                          <p:spTgt spid="6"/>
                                        </p:tgtEl>
                                        <p:attrNameLst>
                                          <p:attrName>ppt_x</p:attrName>
                                          <p:attrName>ppt_y</p:attrName>
                                        </p:attrNameLst>
                                      </p:cBhvr>
                                      <p:rCtr x="-2031" y="18866"/>
                                    </p:animMotion>
                                  </p:childTnLst>
                                </p:cTn>
                              </p:par>
                              <p:par>
                                <p:cTn id="23" presetID="49" presetClass="path" presetSubtype="0" accel="50000" decel="50000" fill="hold" grpId="0" nodeType="withEffect">
                                  <p:stCondLst>
                                    <p:cond delay="0"/>
                                  </p:stCondLst>
                                  <p:childTnLst>
                                    <p:animMotion origin="layout" path="M -0.05416 0.00671 L 0.00417 0.29375 " pathEditMode="relative" rAng="0" ptsTypes="AA">
                                      <p:cBhvr>
                                        <p:cTn id="24" dur="2000" fill="hold"/>
                                        <p:tgtEl>
                                          <p:spTgt spid="17"/>
                                        </p:tgtEl>
                                        <p:attrNameLst>
                                          <p:attrName>ppt_x</p:attrName>
                                          <p:attrName>ppt_y</p:attrName>
                                        </p:attrNameLst>
                                      </p:cBhvr>
                                      <p:rCtr x="2917" y="14352"/>
                                    </p:animMotion>
                                  </p:childTnLst>
                                </p:cTn>
                              </p:par>
                              <p:par>
                                <p:cTn id="25" presetID="49" presetClass="path" presetSubtype="0" accel="50000" decel="50000" fill="hold" grpId="0" nodeType="withEffect">
                                  <p:stCondLst>
                                    <p:cond delay="0"/>
                                  </p:stCondLst>
                                  <p:childTnLst>
                                    <p:animMotion origin="layout" path="M -0.05416 0.00671 L -0.0375 0.37152 " pathEditMode="relative" rAng="0" ptsTypes="AA">
                                      <p:cBhvr>
                                        <p:cTn id="26" dur="2000" fill="hold"/>
                                        <p:tgtEl>
                                          <p:spTgt spid="18"/>
                                        </p:tgtEl>
                                        <p:attrNameLst>
                                          <p:attrName>ppt_x</p:attrName>
                                          <p:attrName>ppt_y</p:attrName>
                                        </p:attrNameLst>
                                      </p:cBhvr>
                                      <p:rCtr x="833" y="18241"/>
                                    </p:animMotion>
                                  </p:childTnLst>
                                </p:cTn>
                              </p:par>
                              <p:par>
                                <p:cTn id="27" presetID="49" presetClass="path" presetSubtype="0" accel="50000" decel="50000" fill="hold" grpId="0" nodeType="withEffect">
                                  <p:stCondLst>
                                    <p:cond delay="0"/>
                                  </p:stCondLst>
                                  <p:childTnLst>
                                    <p:animMotion origin="layout" path="M -0.00764 -0.00903 L -0.1868 0.1993 " pathEditMode="relative" rAng="0" ptsTypes="AA">
                                      <p:cBhvr>
                                        <p:cTn id="28" dur="2000" fill="hold"/>
                                        <p:tgtEl>
                                          <p:spTgt spid="11269"/>
                                        </p:tgtEl>
                                        <p:attrNameLst>
                                          <p:attrName>ppt_x</p:attrName>
                                          <p:attrName>ppt_y</p:attrName>
                                        </p:attrNameLst>
                                      </p:cBhvr>
                                      <p:rCtr x="-8958" y="10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269" grpId="0"/>
      <p:bldP spid="6" grpId="0"/>
      <p:bldP spid="7" grpId="0"/>
      <p:bldP spid="8"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66801" y="1676602"/>
            <a:ext cx="2463800" cy="2181225"/>
            <a:chOff x="2496" y="450"/>
            <a:chExt cx="1552" cy="1374"/>
          </a:xfrm>
        </p:grpSpPr>
        <p:grpSp>
          <p:nvGrpSpPr>
            <p:cNvPr id="9235" name="Group 4"/>
            <p:cNvGrpSpPr>
              <a:grpSpLocks/>
            </p:cNvGrpSpPr>
            <p:nvPr/>
          </p:nvGrpSpPr>
          <p:grpSpPr bwMode="auto">
            <a:xfrm rot="3032668">
              <a:off x="3219" y="1145"/>
              <a:ext cx="929" cy="429"/>
              <a:chOff x="3119" y="450"/>
              <a:chExt cx="929" cy="429"/>
            </a:xfrm>
          </p:grpSpPr>
          <p:sp>
            <p:nvSpPr>
              <p:cNvPr id="9240" name="Rectangle 5"/>
              <p:cNvSpPr>
                <a:spLocks noChangeArrowheads="1"/>
              </p:cNvSpPr>
              <p:nvPr/>
            </p:nvSpPr>
            <p:spPr bwMode="auto">
              <a:xfrm rot="-2038304">
                <a:off x="3119" y="639"/>
                <a:ext cx="624" cy="240"/>
              </a:xfrm>
              <a:prstGeom prst="rect">
                <a:avLst/>
              </a:prstGeom>
              <a:solidFill>
                <a:srgbClr val="CC3300"/>
              </a:solidFill>
              <a:ln w="9525">
                <a:solidFill>
                  <a:srgbClr val="CC3300"/>
                </a:solidFill>
                <a:miter lim="800000"/>
                <a:headEnd/>
                <a:tailEnd/>
              </a:ln>
            </p:spPr>
            <p:txBody>
              <a:bodyPr wrap="none" anchor="ctr"/>
              <a:lstStyle/>
              <a:p>
                <a:pPr eaLnBrk="1" hangingPunct="1"/>
                <a:endParaRPr lang="en-US" altLang="en-US" sz="3200">
                  <a:latin typeface="Times New Roman" pitchFamily="18" charset="0"/>
                  <a:cs typeface="Arial" charset="0"/>
                </a:endParaRPr>
              </a:p>
            </p:txBody>
          </p:sp>
          <p:sp>
            <p:nvSpPr>
              <p:cNvPr id="9241" name="AutoShape 6"/>
              <p:cNvSpPr>
                <a:spLocks noChangeArrowheads="1"/>
              </p:cNvSpPr>
              <p:nvPr/>
            </p:nvSpPr>
            <p:spPr bwMode="auto">
              <a:xfrm rot="8770057">
                <a:off x="3376" y="450"/>
                <a:ext cx="672" cy="240"/>
              </a:xfrm>
              <a:prstGeom prst="chevron">
                <a:avLst>
                  <a:gd name="adj" fmla="val 70000"/>
                </a:avLst>
              </a:prstGeom>
              <a:solidFill>
                <a:srgbClr val="CC3300"/>
              </a:solidFill>
              <a:ln w="9525">
                <a:solidFill>
                  <a:srgbClr val="CC3300"/>
                </a:solidFill>
                <a:miter lim="800000"/>
                <a:headEnd/>
                <a:tailEnd/>
              </a:ln>
            </p:spPr>
            <p:txBody>
              <a:bodyPr rot="10800000" wrap="none" anchor="ctr"/>
              <a:lstStyle/>
              <a:p>
                <a:pPr eaLnBrk="1" hangingPunct="1"/>
                <a:endParaRPr lang="en-US" altLang="en-US" sz="3200">
                  <a:latin typeface="Times New Roman" pitchFamily="18" charset="0"/>
                  <a:cs typeface="Arial" charset="0"/>
                </a:endParaRPr>
              </a:p>
            </p:txBody>
          </p:sp>
        </p:grpSp>
        <p:sp>
          <p:nvSpPr>
            <p:cNvPr id="9236" name="Rectangle 7"/>
            <p:cNvSpPr>
              <a:spLocks noChangeArrowheads="1"/>
            </p:cNvSpPr>
            <p:nvPr/>
          </p:nvSpPr>
          <p:spPr bwMode="auto">
            <a:xfrm rot="-689794">
              <a:off x="2496" y="1007"/>
              <a:ext cx="912" cy="240"/>
            </a:xfrm>
            <a:prstGeom prst="rect">
              <a:avLst/>
            </a:prstGeom>
            <a:solidFill>
              <a:srgbClr val="CC3300"/>
            </a:solidFill>
            <a:ln w="9525">
              <a:solidFill>
                <a:srgbClr val="CC3300"/>
              </a:solidFill>
              <a:miter lim="800000"/>
              <a:headEnd/>
              <a:tailEnd/>
            </a:ln>
          </p:spPr>
          <p:txBody>
            <a:bodyPr wrap="none" anchor="ctr"/>
            <a:lstStyle/>
            <a:p>
              <a:pPr algn="ctr" eaLnBrk="1" hangingPunct="1"/>
              <a:r>
                <a:rPr lang="en-US" altLang="en-US" b="1">
                  <a:solidFill>
                    <a:schemeClr val="bg1"/>
                  </a:solidFill>
                  <a:latin typeface="Times New Roman" pitchFamily="18" charset="0"/>
                  <a:cs typeface="Arial" charset="0"/>
                </a:rPr>
                <a:t>Kháng thể A</a:t>
              </a:r>
            </a:p>
          </p:txBody>
        </p:sp>
        <p:grpSp>
          <p:nvGrpSpPr>
            <p:cNvPr id="9237" name="Group 8"/>
            <p:cNvGrpSpPr>
              <a:grpSpLocks/>
            </p:cNvGrpSpPr>
            <p:nvPr/>
          </p:nvGrpSpPr>
          <p:grpSpPr bwMode="auto">
            <a:xfrm>
              <a:off x="3119" y="450"/>
              <a:ext cx="929" cy="429"/>
              <a:chOff x="3119" y="450"/>
              <a:chExt cx="929" cy="429"/>
            </a:xfrm>
          </p:grpSpPr>
          <p:sp>
            <p:nvSpPr>
              <p:cNvPr id="9238" name="Rectangle 9"/>
              <p:cNvSpPr>
                <a:spLocks noChangeArrowheads="1"/>
              </p:cNvSpPr>
              <p:nvPr/>
            </p:nvSpPr>
            <p:spPr bwMode="auto">
              <a:xfrm rot="-2038304">
                <a:off x="3119" y="639"/>
                <a:ext cx="624" cy="240"/>
              </a:xfrm>
              <a:prstGeom prst="rect">
                <a:avLst/>
              </a:prstGeom>
              <a:solidFill>
                <a:srgbClr val="CC3300"/>
              </a:solidFill>
              <a:ln w="9525">
                <a:solidFill>
                  <a:srgbClr val="CC3300"/>
                </a:solidFill>
                <a:miter lim="800000"/>
                <a:headEnd/>
                <a:tailEnd/>
              </a:ln>
            </p:spPr>
            <p:txBody>
              <a:bodyPr wrap="none" anchor="ctr"/>
              <a:lstStyle/>
              <a:p>
                <a:pPr eaLnBrk="1" hangingPunct="1"/>
                <a:endParaRPr lang="en-US" altLang="en-US" sz="3200">
                  <a:latin typeface="Times New Roman" pitchFamily="18" charset="0"/>
                  <a:cs typeface="Arial" charset="0"/>
                </a:endParaRPr>
              </a:p>
            </p:txBody>
          </p:sp>
          <p:sp>
            <p:nvSpPr>
              <p:cNvPr id="9239" name="AutoShape 10"/>
              <p:cNvSpPr>
                <a:spLocks noChangeArrowheads="1"/>
              </p:cNvSpPr>
              <p:nvPr/>
            </p:nvSpPr>
            <p:spPr bwMode="auto">
              <a:xfrm rot="8770057">
                <a:off x="3376" y="450"/>
                <a:ext cx="672" cy="240"/>
              </a:xfrm>
              <a:prstGeom prst="chevron">
                <a:avLst>
                  <a:gd name="adj" fmla="val 70000"/>
                </a:avLst>
              </a:prstGeom>
              <a:solidFill>
                <a:srgbClr val="CC3300"/>
              </a:solidFill>
              <a:ln w="9525">
                <a:solidFill>
                  <a:srgbClr val="CC3300"/>
                </a:solidFill>
                <a:miter lim="800000"/>
                <a:headEnd/>
                <a:tailEnd/>
              </a:ln>
            </p:spPr>
            <p:txBody>
              <a:bodyPr rot="10800000" wrap="none" anchor="ctr"/>
              <a:lstStyle/>
              <a:p>
                <a:pPr eaLnBrk="1" hangingPunct="1"/>
                <a:endParaRPr lang="en-US" altLang="en-US" sz="3200">
                  <a:latin typeface="Times New Roman" pitchFamily="18" charset="0"/>
                  <a:cs typeface="Arial" charset="0"/>
                </a:endParaRPr>
              </a:p>
            </p:txBody>
          </p:sp>
        </p:grpSp>
      </p:grpSp>
      <p:grpSp>
        <p:nvGrpSpPr>
          <p:cNvPr id="5" name="Group 11"/>
          <p:cNvGrpSpPr>
            <a:grpSpLocks/>
          </p:cNvGrpSpPr>
          <p:nvPr/>
        </p:nvGrpSpPr>
        <p:grpSpPr bwMode="auto">
          <a:xfrm>
            <a:off x="1066901" y="3686175"/>
            <a:ext cx="2416175" cy="2139950"/>
            <a:chOff x="2112" y="2187"/>
            <a:chExt cx="1522" cy="1348"/>
          </a:xfrm>
        </p:grpSpPr>
        <p:grpSp>
          <p:nvGrpSpPr>
            <p:cNvPr id="9228" name="Group 12"/>
            <p:cNvGrpSpPr>
              <a:grpSpLocks/>
            </p:cNvGrpSpPr>
            <p:nvPr/>
          </p:nvGrpSpPr>
          <p:grpSpPr bwMode="auto">
            <a:xfrm rot="3031993">
              <a:off x="2871" y="2861"/>
              <a:ext cx="899" cy="450"/>
              <a:chOff x="2735" y="2187"/>
              <a:chExt cx="899" cy="450"/>
            </a:xfrm>
          </p:grpSpPr>
          <p:sp>
            <p:nvSpPr>
              <p:cNvPr id="9233" name="Rectangle 13"/>
              <p:cNvSpPr>
                <a:spLocks noChangeArrowheads="1"/>
              </p:cNvSpPr>
              <p:nvPr/>
            </p:nvSpPr>
            <p:spPr bwMode="auto">
              <a:xfrm rot="-2038304">
                <a:off x="2735" y="2397"/>
                <a:ext cx="624" cy="240"/>
              </a:xfrm>
              <a:prstGeom prst="rect">
                <a:avLst/>
              </a:prstGeom>
              <a:solidFill>
                <a:srgbClr val="0066CC"/>
              </a:solidFill>
              <a:ln w="9525">
                <a:solidFill>
                  <a:srgbClr val="0066CC"/>
                </a:solidFill>
                <a:miter lim="800000"/>
                <a:headEnd/>
                <a:tailEnd/>
              </a:ln>
            </p:spPr>
            <p:txBody>
              <a:bodyPr wrap="none" anchor="ctr"/>
              <a:lstStyle/>
              <a:p>
                <a:pPr eaLnBrk="1" hangingPunct="1"/>
                <a:endParaRPr lang="en-US" altLang="en-US" sz="3200">
                  <a:latin typeface="Times New Roman" pitchFamily="18" charset="0"/>
                  <a:cs typeface="Arial" charset="0"/>
                </a:endParaRPr>
              </a:p>
            </p:txBody>
          </p:sp>
          <p:sp>
            <p:nvSpPr>
              <p:cNvPr id="9234" name="AutoShape 14"/>
              <p:cNvSpPr>
                <a:spLocks noChangeArrowheads="1"/>
              </p:cNvSpPr>
              <p:nvPr/>
            </p:nvSpPr>
            <p:spPr bwMode="auto">
              <a:xfrm rot="-2028753">
                <a:off x="3076" y="2187"/>
                <a:ext cx="558" cy="242"/>
              </a:xfrm>
              <a:prstGeom prst="flowChartOnlineStorage">
                <a:avLst/>
              </a:prstGeom>
              <a:solidFill>
                <a:srgbClr val="0066CC"/>
              </a:solidFill>
              <a:ln w="9525">
                <a:solidFill>
                  <a:srgbClr val="0066CC"/>
                </a:solidFill>
                <a:miter lim="800000"/>
                <a:headEnd/>
                <a:tailEnd/>
              </a:ln>
            </p:spPr>
            <p:txBody>
              <a:bodyPr wrap="none" anchor="ctr"/>
              <a:lstStyle/>
              <a:p>
                <a:pPr eaLnBrk="1" hangingPunct="1"/>
                <a:endParaRPr lang="en-US" altLang="en-US" sz="3200">
                  <a:latin typeface="Times New Roman" pitchFamily="18" charset="0"/>
                  <a:cs typeface="Arial" charset="0"/>
                </a:endParaRPr>
              </a:p>
            </p:txBody>
          </p:sp>
        </p:grpSp>
        <p:sp>
          <p:nvSpPr>
            <p:cNvPr id="9229" name="Rectangle 15"/>
            <p:cNvSpPr>
              <a:spLocks noChangeArrowheads="1"/>
            </p:cNvSpPr>
            <p:nvPr/>
          </p:nvSpPr>
          <p:spPr bwMode="auto">
            <a:xfrm rot="-689794">
              <a:off x="2112" y="2765"/>
              <a:ext cx="912" cy="240"/>
            </a:xfrm>
            <a:prstGeom prst="rect">
              <a:avLst/>
            </a:prstGeom>
            <a:solidFill>
              <a:srgbClr val="0066CC"/>
            </a:solidFill>
            <a:ln w="9525">
              <a:solidFill>
                <a:srgbClr val="0066CC"/>
              </a:solidFill>
              <a:miter lim="800000"/>
              <a:headEnd/>
              <a:tailEnd/>
            </a:ln>
          </p:spPr>
          <p:txBody>
            <a:bodyPr wrap="none" anchor="ctr"/>
            <a:lstStyle/>
            <a:p>
              <a:pPr algn="ctr" eaLnBrk="1" hangingPunct="1"/>
              <a:r>
                <a:rPr lang="en-US" altLang="en-US" b="1">
                  <a:solidFill>
                    <a:schemeClr val="bg1"/>
                  </a:solidFill>
                  <a:latin typeface="Times New Roman" pitchFamily="18" charset="0"/>
                  <a:cs typeface="Arial" charset="0"/>
                </a:rPr>
                <a:t>Kháng Thể B</a:t>
              </a:r>
            </a:p>
          </p:txBody>
        </p:sp>
        <p:grpSp>
          <p:nvGrpSpPr>
            <p:cNvPr id="9230" name="Group 16"/>
            <p:cNvGrpSpPr>
              <a:grpSpLocks/>
            </p:cNvGrpSpPr>
            <p:nvPr/>
          </p:nvGrpSpPr>
          <p:grpSpPr bwMode="auto">
            <a:xfrm>
              <a:off x="2735" y="2187"/>
              <a:ext cx="899" cy="450"/>
              <a:chOff x="2735" y="2187"/>
              <a:chExt cx="899" cy="450"/>
            </a:xfrm>
          </p:grpSpPr>
          <p:sp>
            <p:nvSpPr>
              <p:cNvPr id="9231" name="Rectangle 17"/>
              <p:cNvSpPr>
                <a:spLocks noChangeArrowheads="1"/>
              </p:cNvSpPr>
              <p:nvPr/>
            </p:nvSpPr>
            <p:spPr bwMode="auto">
              <a:xfrm rot="-2038304">
                <a:off x="2735" y="2397"/>
                <a:ext cx="624" cy="240"/>
              </a:xfrm>
              <a:prstGeom prst="rect">
                <a:avLst/>
              </a:prstGeom>
              <a:solidFill>
                <a:srgbClr val="0066CC"/>
              </a:solidFill>
              <a:ln w="9525">
                <a:solidFill>
                  <a:srgbClr val="0066CC"/>
                </a:solidFill>
                <a:miter lim="800000"/>
                <a:headEnd/>
                <a:tailEnd/>
              </a:ln>
            </p:spPr>
            <p:txBody>
              <a:bodyPr wrap="none" anchor="ctr"/>
              <a:lstStyle/>
              <a:p>
                <a:pPr eaLnBrk="1" hangingPunct="1"/>
                <a:endParaRPr lang="en-US" altLang="en-US" sz="3200">
                  <a:latin typeface="Times New Roman" pitchFamily="18" charset="0"/>
                  <a:cs typeface="Arial" charset="0"/>
                </a:endParaRPr>
              </a:p>
            </p:txBody>
          </p:sp>
          <p:sp>
            <p:nvSpPr>
              <p:cNvPr id="9232" name="AutoShape 18"/>
              <p:cNvSpPr>
                <a:spLocks noChangeArrowheads="1"/>
              </p:cNvSpPr>
              <p:nvPr/>
            </p:nvSpPr>
            <p:spPr bwMode="auto">
              <a:xfrm rot="-2028753">
                <a:off x="3076" y="2187"/>
                <a:ext cx="558" cy="242"/>
              </a:xfrm>
              <a:prstGeom prst="flowChartOnlineStorage">
                <a:avLst/>
              </a:prstGeom>
              <a:solidFill>
                <a:srgbClr val="0066CC"/>
              </a:solidFill>
              <a:ln w="9525">
                <a:solidFill>
                  <a:srgbClr val="0066CC"/>
                </a:solidFill>
                <a:miter lim="800000"/>
                <a:headEnd/>
                <a:tailEnd/>
              </a:ln>
            </p:spPr>
            <p:txBody>
              <a:bodyPr wrap="none" anchor="ctr"/>
              <a:lstStyle/>
              <a:p>
                <a:pPr eaLnBrk="1" hangingPunct="1"/>
                <a:endParaRPr lang="en-US" altLang="en-US" sz="3200">
                  <a:latin typeface="Times New Roman" pitchFamily="18" charset="0"/>
                  <a:cs typeface="Arial" charset="0"/>
                </a:endParaRPr>
              </a:p>
            </p:txBody>
          </p:sp>
        </p:grpSp>
      </p:grpSp>
      <p:grpSp>
        <p:nvGrpSpPr>
          <p:cNvPr id="9220" name="Group 19"/>
          <p:cNvGrpSpPr>
            <a:grpSpLocks/>
          </p:cNvGrpSpPr>
          <p:nvPr/>
        </p:nvGrpSpPr>
        <p:grpSpPr bwMode="auto">
          <a:xfrm>
            <a:off x="6400800" y="2210002"/>
            <a:ext cx="1955800" cy="1166813"/>
            <a:chOff x="3978" y="1344"/>
            <a:chExt cx="1232" cy="735"/>
          </a:xfrm>
        </p:grpSpPr>
        <p:sp>
          <p:nvSpPr>
            <p:cNvPr id="9226" name="Oval 28"/>
            <p:cNvSpPr>
              <a:spLocks noChangeArrowheads="1"/>
            </p:cNvSpPr>
            <p:nvPr/>
          </p:nvSpPr>
          <p:spPr bwMode="auto">
            <a:xfrm>
              <a:off x="4368" y="1344"/>
              <a:ext cx="842" cy="735"/>
            </a:xfrm>
            <a:prstGeom prst="ellipse">
              <a:avLst/>
            </a:prstGeom>
            <a:solidFill>
              <a:srgbClr val="CC3300"/>
            </a:solidFill>
            <a:ln w="9525">
              <a:solidFill>
                <a:srgbClr val="CC3300"/>
              </a:solidFill>
              <a:round/>
              <a:headEnd/>
              <a:tailEnd/>
            </a:ln>
          </p:spPr>
          <p:txBody>
            <a:bodyPr wrap="none" anchor="ctr"/>
            <a:lstStyle/>
            <a:p>
              <a:pPr algn="ctr"/>
              <a:r>
                <a:rPr lang="en-US" altLang="en-US" b="1">
                  <a:solidFill>
                    <a:schemeClr val="bg1"/>
                  </a:solidFill>
                  <a:latin typeface="Times New Roman" pitchFamily="18" charset="0"/>
                  <a:cs typeface="Arial" charset="0"/>
                </a:rPr>
                <a:t>Kháng </a:t>
              </a:r>
            </a:p>
            <a:p>
              <a:pPr algn="ctr"/>
              <a:r>
                <a:rPr lang="en-US" altLang="en-US" b="1">
                  <a:solidFill>
                    <a:schemeClr val="bg1"/>
                  </a:solidFill>
                  <a:latin typeface="Times New Roman" pitchFamily="18" charset="0"/>
                  <a:cs typeface="Arial" charset="0"/>
                </a:rPr>
                <a:t>nguyên A</a:t>
              </a:r>
            </a:p>
          </p:txBody>
        </p:sp>
        <p:sp>
          <p:nvSpPr>
            <p:cNvPr id="9227" name="AutoShape 21"/>
            <p:cNvSpPr>
              <a:spLocks noChangeArrowheads="1"/>
            </p:cNvSpPr>
            <p:nvPr/>
          </p:nvSpPr>
          <p:spPr bwMode="auto">
            <a:xfrm rot="-9843277">
              <a:off x="3978" y="1425"/>
              <a:ext cx="712" cy="240"/>
            </a:xfrm>
            <a:prstGeom prst="chevron">
              <a:avLst>
                <a:gd name="adj" fmla="val 74167"/>
              </a:avLst>
            </a:prstGeom>
            <a:solidFill>
              <a:srgbClr val="CC3300"/>
            </a:solidFill>
            <a:ln w="9525">
              <a:solidFill>
                <a:srgbClr val="CC3300"/>
              </a:solidFill>
              <a:miter lim="800000"/>
              <a:headEnd/>
              <a:tailEnd/>
            </a:ln>
          </p:spPr>
          <p:txBody>
            <a:bodyPr rot="10800000" wrap="none" anchor="ctr"/>
            <a:lstStyle/>
            <a:p>
              <a:pPr eaLnBrk="1" hangingPunct="1"/>
              <a:endParaRPr lang="en-US" altLang="en-US" sz="3200">
                <a:latin typeface="Times New Roman" pitchFamily="18" charset="0"/>
                <a:cs typeface="Arial" charset="0"/>
              </a:endParaRPr>
            </a:p>
          </p:txBody>
        </p:sp>
      </p:grpSp>
      <p:grpSp>
        <p:nvGrpSpPr>
          <p:cNvPr id="9221" name="Group 22"/>
          <p:cNvGrpSpPr>
            <a:grpSpLocks/>
          </p:cNvGrpSpPr>
          <p:nvPr/>
        </p:nvGrpSpPr>
        <p:grpSpPr bwMode="auto">
          <a:xfrm>
            <a:off x="6480276" y="4214813"/>
            <a:ext cx="1901825" cy="1166812"/>
            <a:chOff x="3676" y="3024"/>
            <a:chExt cx="1198" cy="735"/>
          </a:xfrm>
        </p:grpSpPr>
        <p:sp>
          <p:nvSpPr>
            <p:cNvPr id="9224" name="AutoShape 23"/>
            <p:cNvSpPr>
              <a:spLocks noChangeArrowheads="1"/>
            </p:cNvSpPr>
            <p:nvPr/>
          </p:nvSpPr>
          <p:spPr bwMode="auto">
            <a:xfrm rot="1003240">
              <a:off x="3676" y="3164"/>
              <a:ext cx="558" cy="242"/>
            </a:xfrm>
            <a:prstGeom prst="flowChartOnlineStorage">
              <a:avLst/>
            </a:prstGeom>
            <a:solidFill>
              <a:srgbClr val="0066CC"/>
            </a:solidFill>
            <a:ln w="9525">
              <a:solidFill>
                <a:srgbClr val="0066CC"/>
              </a:solidFill>
              <a:miter lim="800000"/>
              <a:headEnd/>
              <a:tailEnd/>
            </a:ln>
          </p:spPr>
          <p:txBody>
            <a:bodyPr wrap="none" anchor="ctr"/>
            <a:lstStyle/>
            <a:p>
              <a:pPr eaLnBrk="1" hangingPunct="1"/>
              <a:endParaRPr lang="en-US" altLang="en-US" sz="3200">
                <a:latin typeface="Times New Roman" pitchFamily="18" charset="0"/>
                <a:cs typeface="Arial" charset="0"/>
              </a:endParaRPr>
            </a:p>
          </p:txBody>
        </p:sp>
        <p:sp>
          <p:nvSpPr>
            <p:cNvPr id="9225" name="Oval 28"/>
            <p:cNvSpPr>
              <a:spLocks noChangeArrowheads="1"/>
            </p:cNvSpPr>
            <p:nvPr/>
          </p:nvSpPr>
          <p:spPr bwMode="auto">
            <a:xfrm>
              <a:off x="4032" y="3024"/>
              <a:ext cx="842" cy="735"/>
            </a:xfrm>
            <a:prstGeom prst="ellipse">
              <a:avLst/>
            </a:prstGeom>
            <a:solidFill>
              <a:srgbClr val="0066CC"/>
            </a:solidFill>
            <a:ln w="9525">
              <a:solidFill>
                <a:srgbClr val="0066CC"/>
              </a:solidFill>
              <a:round/>
              <a:headEnd/>
              <a:tailEnd/>
            </a:ln>
          </p:spPr>
          <p:txBody>
            <a:bodyPr wrap="none" anchor="ctr"/>
            <a:lstStyle/>
            <a:p>
              <a:pPr algn="ctr"/>
              <a:r>
                <a:rPr lang="en-US" altLang="en-US" b="1">
                  <a:solidFill>
                    <a:schemeClr val="bg1"/>
                  </a:solidFill>
                  <a:latin typeface="Times New Roman" pitchFamily="18" charset="0"/>
                  <a:cs typeface="Arial" charset="0"/>
                </a:rPr>
                <a:t>Kháng </a:t>
              </a:r>
            </a:p>
            <a:p>
              <a:pPr algn="ctr"/>
              <a:r>
                <a:rPr lang="en-US" altLang="en-US" b="1">
                  <a:solidFill>
                    <a:schemeClr val="bg1"/>
                  </a:solidFill>
                  <a:latin typeface="Times New Roman" pitchFamily="18" charset="0"/>
                  <a:cs typeface="Arial" charset="0"/>
                </a:rPr>
                <a:t>nguyên B</a:t>
              </a:r>
            </a:p>
          </p:txBody>
        </p:sp>
      </p:grpSp>
      <p:sp>
        <p:nvSpPr>
          <p:cNvPr id="28" name="Flowchart: Process 27"/>
          <p:cNvSpPr/>
          <p:nvPr/>
        </p:nvSpPr>
        <p:spPr>
          <a:xfrm>
            <a:off x="533400" y="228600"/>
            <a:ext cx="7620000" cy="1061124"/>
          </a:xfrm>
          <a:prstGeom prst="flowChartProcess">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err="1">
                <a:solidFill>
                  <a:schemeClr val="accent2"/>
                </a:solidFill>
                <a:latin typeface="Times New Roman" pitchFamily="18" charset="0"/>
                <a:cs typeface="Times New Roman" pitchFamily="18" charset="0"/>
              </a:rPr>
              <a:t>Tương</a:t>
            </a:r>
            <a:r>
              <a:rPr lang="en-US" sz="3200" b="1" dirty="0">
                <a:solidFill>
                  <a:schemeClr val="accent2"/>
                </a:solidFill>
                <a:latin typeface="Times New Roman" pitchFamily="18" charset="0"/>
                <a:cs typeface="Times New Roman" pitchFamily="18" charset="0"/>
              </a:rPr>
              <a:t> tác kháng    nguyên – kháng thể.</a:t>
            </a:r>
          </a:p>
        </p:txBody>
      </p:sp>
      <p:sp>
        <p:nvSpPr>
          <p:cNvPr id="29" name="Flowchart: Process 28"/>
          <p:cNvSpPr/>
          <p:nvPr/>
        </p:nvSpPr>
        <p:spPr>
          <a:xfrm>
            <a:off x="152401" y="5374558"/>
            <a:ext cx="8421218" cy="990600"/>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chế</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chìa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ổ </a:t>
            </a:r>
            <a:r>
              <a:rPr lang="en-US" sz="2800" b="1" dirty="0" err="1">
                <a:solidFill>
                  <a:srgbClr val="0000FF"/>
                </a:solidFill>
                <a:latin typeface="Times New Roman" pitchFamily="18" charset="0"/>
                <a:cs typeface="Times New Roman" pitchFamily="18" charset="0"/>
              </a:rPr>
              <a:t>khóa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nghĩa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nguyên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nào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thì</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ấy</a:t>
            </a:r>
            <a:endParaRPr lang="en-US"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2115882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1.11111E-6 -4.44444E-6 L 0.29861 -0.12569 " pathEditMode="relative" rAng="0" ptsTypes="AA">
                                      <p:cBhvr>
                                        <p:cTn id="6" dur="2000" fill="hold"/>
                                        <p:tgtEl>
                                          <p:spTgt spid="2"/>
                                        </p:tgtEl>
                                        <p:attrNameLst>
                                          <p:attrName>ppt_x</p:attrName>
                                          <p:attrName>ppt_y</p:attrName>
                                        </p:attrNameLst>
                                      </p:cBhvr>
                                      <p:rCtr x="14931" y="-6296"/>
                                    </p:animMotion>
                                  </p:childTnLst>
                                </p:cTn>
                              </p:par>
                              <p:par>
                                <p:cTn id="7" presetID="63" presetClass="path" presetSubtype="0" accel="50000" decel="50000" fill="hold" nodeType="withEffect">
                                  <p:stCondLst>
                                    <p:cond delay="0"/>
                                  </p:stCondLst>
                                  <p:childTnLst>
                                    <p:animMotion origin="layout" path="M -4.72222E-6 -2.96296E-6 L 0.30122 -0.11157 " pathEditMode="relative" rAng="0" ptsTypes="AA">
                                      <p:cBhvr>
                                        <p:cTn id="8" dur="2000" fill="hold"/>
                                        <p:tgtEl>
                                          <p:spTgt spid="5"/>
                                        </p:tgtEl>
                                        <p:attrNameLst>
                                          <p:attrName>ppt_x</p:attrName>
                                          <p:attrName>ppt_y</p:attrName>
                                        </p:attrNameLst>
                                      </p:cBhvr>
                                      <p:rCtr x="15052" y="-5579"/>
                                    </p:animMotion>
                                  </p:childTnLst>
                                </p:cTn>
                              </p:par>
                              <p:par>
                                <p:cTn id="9" presetID="8" presetClass="emph" presetSubtype="0" fill="hold" nodeType="withEffect">
                                  <p:stCondLst>
                                    <p:cond delay="0"/>
                                  </p:stCondLst>
                                  <p:childTnLst>
                                    <p:animRot by="-21600000">
                                      <p:cBhvr>
                                        <p:cTn id="10" dur="2000" fill="hold"/>
                                        <p:tgtEl>
                                          <p:spTgt spid="2"/>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5"/>
                                        </p:tgtEl>
                                        <p:attrNameLst>
                                          <p:attrName>r</p:attrName>
                                        </p:attrNameLst>
                                      </p:cBhvr>
                                    </p:animRot>
                                  </p:childTnLst>
                                </p:cTn>
                              </p:par>
                            </p:childTnLst>
                          </p:cTn>
                        </p:par>
                        <p:par>
                          <p:cTn id="13" fill="hold" nodeType="afterGroup">
                            <p:stCondLst>
                              <p:cond delay="2000"/>
                            </p:stCondLst>
                            <p:childTnLst>
                              <p:par>
                                <p:cTn id="14" presetID="63" presetClass="path" presetSubtype="0" accel="50000" decel="50000" fill="hold" nodeType="afterEffect">
                                  <p:stCondLst>
                                    <p:cond delay="0"/>
                                  </p:stCondLst>
                                  <p:childTnLst>
                                    <p:animMotion origin="layout" path="M 0.26996 -0.13125 L 0.32691 -0.13125 " pathEditMode="relative" rAng="0" ptsTypes="AA">
                                      <p:cBhvr>
                                        <p:cTn id="15" dur="2000" fill="hold"/>
                                        <p:tgtEl>
                                          <p:spTgt spid="2"/>
                                        </p:tgtEl>
                                        <p:attrNameLst>
                                          <p:attrName>ppt_x</p:attrName>
                                          <p:attrName>ppt_y</p:attrName>
                                        </p:attrNameLst>
                                      </p:cBhvr>
                                      <p:rCtr x="2847" y="0"/>
                                    </p:animMotion>
                                  </p:childTnLst>
                                </p:cTn>
                              </p:par>
                              <p:par>
                                <p:cTn id="16" presetID="63" presetClass="path" presetSubtype="0" accel="50000" decel="50000" fill="hold" nodeType="withEffect">
                                  <p:stCondLst>
                                    <p:cond delay="0"/>
                                  </p:stCondLst>
                                  <p:childTnLst>
                                    <p:animMotion origin="layout" path="M 0.26789 -0.11436 L 0.32744 -0.11436 " pathEditMode="relative" rAng="0" ptsTypes="AA">
                                      <p:cBhvr>
                                        <p:cTn id="17" dur="2000" fill="hold"/>
                                        <p:tgtEl>
                                          <p:spTgt spid="5"/>
                                        </p:tgtEl>
                                        <p:attrNameLst>
                                          <p:attrName>ppt_x</p:attrName>
                                          <p:attrName>ppt_y</p:attrName>
                                        </p:attrNameLst>
                                      </p:cBhvr>
                                      <p:rCtr x="2969" y="0"/>
                                    </p:animMotion>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7047310" y="0"/>
            <a:ext cx="971550" cy="6858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grpSp>
        <p:nvGrpSpPr>
          <p:cNvPr id="126979" name="Group 3"/>
          <p:cNvGrpSpPr>
            <a:grpSpLocks/>
          </p:cNvGrpSpPr>
          <p:nvPr/>
        </p:nvGrpSpPr>
        <p:grpSpPr bwMode="auto">
          <a:xfrm>
            <a:off x="1714500" y="5252832"/>
            <a:ext cx="5257800" cy="1570412"/>
            <a:chOff x="504" y="956"/>
            <a:chExt cx="4416" cy="1005"/>
          </a:xfrm>
        </p:grpSpPr>
        <p:sp>
          <p:nvSpPr>
            <p:cNvPr id="61523" name="AutoShape 4"/>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a:solidFill>
                  <a:srgbClr val="000000"/>
                </a:solidFill>
              </a:endParaRPr>
            </a:p>
          </p:txBody>
        </p:sp>
        <p:sp>
          <p:nvSpPr>
            <p:cNvPr id="61524" name="Text Box 5"/>
            <p:cNvSpPr txBox="1">
              <a:spLocks noChangeArrowheads="1"/>
            </p:cNvSpPr>
            <p:nvPr/>
          </p:nvSpPr>
          <p:spPr bwMode="gray">
            <a:xfrm>
              <a:off x="754" y="956"/>
              <a:ext cx="4166" cy="1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auto" hangingPunct="1">
                <a:spcBef>
                  <a:spcPct val="0"/>
                </a:spcBef>
                <a:spcAft>
                  <a:spcPts val="0"/>
                </a:spcAft>
                <a:buFontTx/>
                <a:buNone/>
              </a:pPr>
              <a:r>
                <a:rPr lang="en-SG" altLang="en-US" dirty="0">
                  <a:solidFill>
                    <a:prstClr val="black"/>
                  </a:solidFill>
                </a:rPr>
                <a:t> </a:t>
              </a:r>
              <a:r>
                <a:rPr lang="en-SG" altLang="en-US" dirty="0" err="1">
                  <a:solidFill>
                    <a:prstClr val="black"/>
                  </a:solidFill>
                  <a:latin typeface="Times New Roman" pitchFamily="18" charset="0"/>
                  <a:cs typeface="Times New Roman" pitchFamily="18" charset="0"/>
                </a:rPr>
                <a:t>tương</a:t>
              </a:r>
              <a:r>
                <a:rPr lang="en-SG" altLang="en-US" dirty="0">
                  <a:solidFill>
                    <a:prstClr val="black"/>
                  </a:solidFill>
                  <a:latin typeface="Times New Roman" pitchFamily="18" charset="0"/>
                  <a:cs typeface="Times New Roman" pitchFamily="18" charset="0"/>
                </a:rPr>
                <a:t> </a:t>
              </a:r>
              <a:r>
                <a:rPr lang="en-SG" altLang="en-US" dirty="0" err="1">
                  <a:solidFill>
                    <a:prstClr val="black"/>
                  </a:solidFill>
                  <a:latin typeface="Times New Roman" pitchFamily="18" charset="0"/>
                  <a:cs typeface="Times New Roman" pitchFamily="18" charset="0"/>
                </a:rPr>
                <a:t>bào</a:t>
              </a:r>
              <a:r>
                <a:rPr lang="en-SG" altLang="en-US" dirty="0">
                  <a:solidFill>
                    <a:prstClr val="black"/>
                  </a:solidFill>
                  <a:latin typeface="Times New Roman" pitchFamily="18" charset="0"/>
                  <a:cs typeface="Times New Roman" pitchFamily="18" charset="0"/>
                </a:rPr>
                <a:t> </a:t>
              </a:r>
              <a:r>
                <a:rPr lang="en-SG" altLang="en-US" dirty="0" err="1">
                  <a:solidFill>
                    <a:prstClr val="black"/>
                  </a:solidFill>
                  <a:latin typeface="Times New Roman" pitchFamily="18" charset="0"/>
                  <a:cs typeface="Times New Roman" pitchFamily="18" charset="0"/>
                </a:rPr>
                <a:t>bản</a:t>
              </a:r>
              <a:r>
                <a:rPr lang="en-SG" altLang="en-US" dirty="0">
                  <a:solidFill>
                    <a:prstClr val="black"/>
                  </a:solidFill>
                  <a:latin typeface="Times New Roman" pitchFamily="18" charset="0"/>
                  <a:cs typeface="Times New Roman" pitchFamily="18" charset="0"/>
                </a:rPr>
                <a:t> </a:t>
              </a:r>
              <a:r>
                <a:rPr lang="en-SG" altLang="en-US" dirty="0" err="1">
                  <a:solidFill>
                    <a:prstClr val="black"/>
                  </a:solidFill>
                  <a:latin typeface="Times New Roman" pitchFamily="18" charset="0"/>
                  <a:cs typeface="Times New Roman" pitchFamily="18" charset="0"/>
                </a:rPr>
                <a:t>chất</a:t>
              </a:r>
              <a:r>
                <a:rPr lang="en-SG" altLang="en-US" dirty="0">
                  <a:solidFill>
                    <a:prstClr val="black"/>
                  </a:solidFill>
                  <a:latin typeface="Times New Roman" pitchFamily="18" charset="0"/>
                  <a:cs typeface="Times New Roman" pitchFamily="18" charset="0"/>
                </a:rPr>
                <a:t> </a:t>
              </a:r>
              <a:r>
                <a:rPr lang="en-SG" altLang="en-US" dirty="0" err="1">
                  <a:solidFill>
                    <a:prstClr val="black"/>
                  </a:solidFill>
                  <a:latin typeface="Times New Roman" pitchFamily="18" charset="0"/>
                  <a:cs typeface="Times New Roman" pitchFamily="18" charset="0"/>
                </a:rPr>
                <a:t>là</a:t>
              </a:r>
              <a:r>
                <a:rPr lang="en-SG" altLang="en-US" dirty="0">
                  <a:solidFill>
                    <a:prstClr val="black"/>
                  </a:solidFill>
                  <a:latin typeface="Times New Roman" pitchFamily="18" charset="0"/>
                  <a:cs typeface="Times New Roman" pitchFamily="18" charset="0"/>
                </a:rPr>
                <a:t> </a:t>
              </a:r>
              <a:r>
                <a:rPr lang="en-SG" altLang="en-US" dirty="0" err="1">
                  <a:solidFill>
                    <a:prstClr val="black"/>
                  </a:solidFill>
                  <a:latin typeface="Times New Roman" pitchFamily="18" charset="0"/>
                  <a:cs typeface="Times New Roman" pitchFamily="18" charset="0"/>
                </a:rPr>
                <a:t>nguyên</a:t>
              </a:r>
              <a:r>
                <a:rPr lang="en-SG" altLang="en-US" dirty="0">
                  <a:solidFill>
                    <a:prstClr val="black"/>
                  </a:solidFill>
                  <a:latin typeface="Times New Roman" pitchFamily="18" charset="0"/>
                  <a:cs typeface="Times New Roman" pitchFamily="18" charset="0"/>
                </a:rPr>
                <a:t> </a:t>
              </a:r>
              <a:r>
                <a:rPr lang="en-SG" altLang="en-US" dirty="0" err="1">
                  <a:solidFill>
                    <a:prstClr val="black"/>
                  </a:solidFill>
                  <a:latin typeface="Times New Roman" pitchFamily="18" charset="0"/>
                  <a:cs typeface="Times New Roman" pitchFamily="18" charset="0"/>
                </a:rPr>
                <a:t>bào</a:t>
              </a:r>
              <a:r>
                <a:rPr lang="en-SG" altLang="en-US" dirty="0">
                  <a:solidFill>
                    <a:prstClr val="black"/>
                  </a:solidFill>
                  <a:latin typeface="Times New Roman" pitchFamily="18" charset="0"/>
                  <a:cs typeface="Times New Roman" pitchFamily="18" charset="0"/>
                </a:rPr>
                <a:t> LPB </a:t>
              </a:r>
              <a:r>
                <a:rPr lang="en-SG" altLang="en-US" dirty="0" err="1">
                  <a:solidFill>
                    <a:prstClr val="black"/>
                  </a:solidFill>
                  <a:latin typeface="Times New Roman" pitchFamily="18" charset="0"/>
                  <a:cs typeface="Times New Roman" pitchFamily="18" charset="0"/>
                </a:rPr>
                <a:t>đã</a:t>
              </a:r>
              <a:r>
                <a:rPr lang="en-SG" altLang="en-US" dirty="0">
                  <a:solidFill>
                    <a:prstClr val="black"/>
                  </a:solidFill>
                  <a:latin typeface="Times New Roman" pitchFamily="18" charset="0"/>
                  <a:cs typeface="Times New Roman" pitchFamily="18" charset="0"/>
                </a:rPr>
                <a:t> </a:t>
              </a:r>
              <a:r>
                <a:rPr lang="en-SG" altLang="en-US" dirty="0" err="1">
                  <a:solidFill>
                    <a:prstClr val="black"/>
                  </a:solidFill>
                  <a:latin typeface="Times New Roman" pitchFamily="18" charset="0"/>
                  <a:cs typeface="Times New Roman" pitchFamily="18" charset="0"/>
                </a:rPr>
                <a:t>được</a:t>
              </a:r>
              <a:r>
                <a:rPr lang="en-SG" altLang="en-US" dirty="0">
                  <a:solidFill>
                    <a:prstClr val="black"/>
                  </a:solidFill>
                  <a:latin typeface="Times New Roman" pitchFamily="18" charset="0"/>
                  <a:cs typeface="Times New Roman" pitchFamily="18" charset="0"/>
                </a:rPr>
                <a:t> </a:t>
              </a:r>
              <a:r>
                <a:rPr lang="en-SG" altLang="en-US" dirty="0" err="1">
                  <a:solidFill>
                    <a:prstClr val="black"/>
                  </a:solidFill>
                  <a:latin typeface="Times New Roman" pitchFamily="18" charset="0"/>
                  <a:cs typeface="Times New Roman" pitchFamily="18" charset="0"/>
                </a:rPr>
                <a:t>phân</a:t>
              </a:r>
              <a:r>
                <a:rPr lang="en-SG" altLang="en-US" dirty="0">
                  <a:solidFill>
                    <a:prstClr val="black"/>
                  </a:solidFill>
                  <a:latin typeface="Times New Roman" pitchFamily="18" charset="0"/>
                  <a:cs typeface="Times New Roman" pitchFamily="18" charset="0"/>
                </a:rPr>
                <a:t> </a:t>
              </a:r>
              <a:r>
                <a:rPr lang="en-SG" altLang="en-US" dirty="0" err="1">
                  <a:solidFill>
                    <a:prstClr val="black"/>
                  </a:solidFill>
                  <a:latin typeface="Times New Roman" pitchFamily="18" charset="0"/>
                  <a:cs typeface="Times New Roman" pitchFamily="18" charset="0"/>
                </a:rPr>
                <a:t>hóa</a:t>
              </a:r>
              <a:r>
                <a:rPr lang="en-SG" altLang="en-US" dirty="0">
                  <a:solidFill>
                    <a:prstClr val="black"/>
                  </a:solidFill>
                  <a:latin typeface="Times New Roman" pitchFamily="18" charset="0"/>
                  <a:cs typeface="Times New Roman" pitchFamily="18" charset="0"/>
                </a:rPr>
                <a:t> </a:t>
              </a:r>
              <a:r>
                <a:rPr lang="en-SG" altLang="en-US" dirty="0" err="1">
                  <a:solidFill>
                    <a:prstClr val="black"/>
                  </a:solidFill>
                  <a:latin typeface="Times New Roman" pitchFamily="18" charset="0"/>
                  <a:cs typeface="Times New Roman" pitchFamily="18" charset="0"/>
                </a:rPr>
                <a:t>và</a:t>
              </a:r>
              <a:r>
                <a:rPr lang="en-SG" altLang="en-US" dirty="0">
                  <a:solidFill>
                    <a:prstClr val="black"/>
                  </a:solidFill>
                  <a:latin typeface="Times New Roman" pitchFamily="18" charset="0"/>
                  <a:cs typeface="Times New Roman" pitchFamily="18" charset="0"/>
                </a:rPr>
                <a:t> </a:t>
              </a:r>
              <a:r>
                <a:rPr lang="en-SG" altLang="en-US" dirty="0" err="1">
                  <a:solidFill>
                    <a:prstClr val="black"/>
                  </a:solidFill>
                  <a:latin typeface="Times New Roman" pitchFamily="18" charset="0"/>
                  <a:cs typeface="Times New Roman" pitchFamily="18" charset="0"/>
                </a:rPr>
                <a:t>biệt</a:t>
              </a:r>
              <a:r>
                <a:rPr lang="en-SG" altLang="en-US" dirty="0">
                  <a:solidFill>
                    <a:prstClr val="black"/>
                  </a:solidFill>
                  <a:latin typeface="Times New Roman" pitchFamily="18" charset="0"/>
                  <a:cs typeface="Times New Roman" pitchFamily="18" charset="0"/>
                </a:rPr>
                <a:t> </a:t>
              </a:r>
              <a:r>
                <a:rPr lang="en-SG" altLang="en-US" dirty="0" err="1">
                  <a:solidFill>
                    <a:prstClr val="black"/>
                  </a:solidFill>
                  <a:latin typeface="Times New Roman" pitchFamily="18" charset="0"/>
                  <a:cs typeface="Times New Roman" pitchFamily="18" charset="0"/>
                </a:rPr>
                <a:t>hóa</a:t>
              </a:r>
              <a:r>
                <a:rPr lang="en-SG" altLang="en-US" dirty="0">
                  <a:solidFill>
                    <a:prstClr val="black"/>
                  </a:solidFill>
                  <a:latin typeface="Times New Roman" pitchFamily="18" charset="0"/>
                  <a:cs typeface="Times New Roman" pitchFamily="18" charset="0"/>
                </a:rPr>
                <a:t>.</a:t>
              </a:r>
              <a:endParaRPr lang="en-US" altLang="vi-VN" dirty="0">
                <a:solidFill>
                  <a:srgbClr val="000099"/>
                </a:solidFill>
                <a:latin typeface="Times New Roman" pitchFamily="18" charset="0"/>
                <a:cs typeface="Times New Roman" pitchFamily="18" charset="0"/>
              </a:endParaRPr>
            </a:p>
          </p:txBody>
        </p:sp>
      </p:grpSp>
      <p:grpSp>
        <p:nvGrpSpPr>
          <p:cNvPr id="126982" name="Group 6"/>
          <p:cNvGrpSpPr>
            <a:grpSpLocks/>
          </p:cNvGrpSpPr>
          <p:nvPr/>
        </p:nvGrpSpPr>
        <p:grpSpPr bwMode="auto">
          <a:xfrm>
            <a:off x="1714500" y="3786803"/>
            <a:ext cx="5257800" cy="1569572"/>
            <a:chOff x="504" y="668"/>
            <a:chExt cx="4416" cy="1320"/>
          </a:xfrm>
        </p:grpSpPr>
        <p:sp>
          <p:nvSpPr>
            <p:cNvPr id="61521" name="AutoShape 7"/>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a:solidFill>
                  <a:srgbClr val="000000"/>
                </a:solidFill>
              </a:endParaRPr>
            </a:p>
          </p:txBody>
        </p:sp>
        <p:sp>
          <p:nvSpPr>
            <p:cNvPr id="61522" name="Text Box 8"/>
            <p:cNvSpPr txBox="1">
              <a:spLocks noChangeArrowheads="1"/>
            </p:cNvSpPr>
            <p:nvPr/>
          </p:nvSpPr>
          <p:spPr bwMode="gray">
            <a:xfrm>
              <a:off x="786" y="668"/>
              <a:ext cx="4102" cy="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auto" hangingPunct="1">
                <a:spcBef>
                  <a:spcPct val="0"/>
                </a:spcBef>
                <a:spcAft>
                  <a:spcPts val="0"/>
                </a:spcAft>
                <a:buFontTx/>
                <a:buNone/>
              </a:pPr>
              <a:r>
                <a:rPr lang="en-US" altLang="vi-VN" dirty="0" err="1">
                  <a:solidFill>
                    <a:prstClr val="black"/>
                  </a:solidFill>
                  <a:latin typeface="Times New Roman" pitchFamily="18" charset="0"/>
                  <a:cs typeface="Times New Roman" pitchFamily="18" charset="0"/>
                </a:rPr>
                <a:t>Tương</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bào</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sẵn</a:t>
              </a:r>
              <a:r>
                <a:rPr lang="en-US" altLang="vi-VN" dirty="0">
                  <a:solidFill>
                    <a:prstClr val="black"/>
                  </a:solidFill>
                  <a:latin typeface="Times New Roman" pitchFamily="18" charset="0"/>
                  <a:cs typeface="Times New Roman" pitchFamily="18" charset="0"/>
                </a:rPr>
                <a:t> sang </a:t>
              </a:r>
              <a:r>
                <a:rPr lang="en-US" altLang="vi-VN" dirty="0" err="1">
                  <a:solidFill>
                    <a:prstClr val="black"/>
                  </a:solidFill>
                  <a:latin typeface="Times New Roman" pitchFamily="18" charset="0"/>
                  <a:cs typeface="Times New Roman" pitchFamily="18" charset="0"/>
                </a:rPr>
                <a:t>đáp</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ứng</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nhanh</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và</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mạnh</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khi</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có</a:t>
              </a:r>
              <a:r>
                <a:rPr lang="en-US" altLang="vi-VN" dirty="0">
                  <a:solidFill>
                    <a:prstClr val="black"/>
                  </a:solidFill>
                  <a:latin typeface="Times New Roman" pitchFamily="18" charset="0"/>
                  <a:cs typeface="Times New Roman" pitchFamily="18" charset="0"/>
                </a:rPr>
                <a:t> VSV </a:t>
              </a:r>
              <a:r>
                <a:rPr lang="en-US" altLang="vi-VN" dirty="0" err="1">
                  <a:solidFill>
                    <a:prstClr val="black"/>
                  </a:solidFill>
                  <a:latin typeface="Times New Roman" pitchFamily="18" charset="0"/>
                  <a:cs typeface="Times New Roman" pitchFamily="18" charset="0"/>
                </a:rPr>
                <a:t>cùng</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loại</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xâm</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nhập</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lần</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sau</a:t>
              </a:r>
              <a:r>
                <a:rPr lang="en-US" altLang="vi-VN" dirty="0">
                  <a:solidFill>
                    <a:prstClr val="black"/>
                  </a:solidFill>
                  <a:latin typeface="Times New Roman" pitchFamily="18" charset="0"/>
                  <a:cs typeface="Times New Roman" pitchFamily="18" charset="0"/>
                </a:rPr>
                <a:t>.</a:t>
              </a:r>
            </a:p>
          </p:txBody>
        </p:sp>
      </p:grpSp>
      <p:grpSp>
        <p:nvGrpSpPr>
          <p:cNvPr id="126985" name="Group 9"/>
          <p:cNvGrpSpPr>
            <a:grpSpLocks/>
          </p:cNvGrpSpPr>
          <p:nvPr/>
        </p:nvGrpSpPr>
        <p:grpSpPr bwMode="auto">
          <a:xfrm>
            <a:off x="1771650" y="2531908"/>
            <a:ext cx="5257800" cy="1276681"/>
            <a:chOff x="504" y="640"/>
            <a:chExt cx="4416" cy="1133"/>
          </a:xfrm>
        </p:grpSpPr>
        <p:sp>
          <p:nvSpPr>
            <p:cNvPr id="61519" name="AutoShape 10"/>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a:solidFill>
                  <a:srgbClr val="000000"/>
                </a:solidFill>
              </a:endParaRPr>
            </a:p>
          </p:txBody>
        </p:sp>
        <p:sp>
          <p:nvSpPr>
            <p:cNvPr id="61520" name="Text Box 11"/>
            <p:cNvSpPr txBox="1">
              <a:spLocks noChangeArrowheads="1"/>
            </p:cNvSpPr>
            <p:nvPr/>
          </p:nvSpPr>
          <p:spPr bwMode="gray">
            <a:xfrm>
              <a:off x="792" y="640"/>
              <a:ext cx="3976" cy="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auto" hangingPunct="1">
                <a:spcBef>
                  <a:spcPct val="0"/>
                </a:spcBef>
                <a:spcAft>
                  <a:spcPts val="0"/>
                </a:spcAft>
                <a:buFontTx/>
                <a:buNone/>
              </a:pPr>
              <a:r>
                <a:rPr lang="en-US" altLang="vi-VN" dirty="0" err="1">
                  <a:solidFill>
                    <a:prstClr val="black"/>
                  </a:solidFill>
                  <a:latin typeface="Times New Roman" pitchFamily="18" charset="0"/>
                  <a:cs typeface="Times New Roman" pitchFamily="18" charset="0"/>
                </a:rPr>
                <a:t>Tương</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bào</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tạo</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kháng</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thể</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tiêu</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diệt</a:t>
              </a:r>
              <a:r>
                <a:rPr lang="en-US" altLang="vi-VN" dirty="0">
                  <a:solidFill>
                    <a:prstClr val="black"/>
                  </a:solidFill>
                  <a:latin typeface="Times New Roman" pitchFamily="18" charset="0"/>
                  <a:cs typeface="Times New Roman" pitchFamily="18" charset="0"/>
                </a:rPr>
                <a:t> vi </a:t>
              </a:r>
              <a:r>
                <a:rPr lang="en-US" altLang="vi-VN" dirty="0" err="1">
                  <a:solidFill>
                    <a:prstClr val="black"/>
                  </a:solidFill>
                  <a:latin typeface="Times New Roman" pitchFamily="18" charset="0"/>
                  <a:cs typeface="Times New Roman" pitchFamily="18" charset="0"/>
                </a:rPr>
                <a:t>khuẩn</a:t>
              </a:r>
              <a:endParaRPr lang="en-US" altLang="vi-VN" dirty="0">
                <a:solidFill>
                  <a:prstClr val="black"/>
                </a:solidFill>
                <a:latin typeface="Times New Roman" pitchFamily="18" charset="0"/>
                <a:cs typeface="Times New Roman" pitchFamily="18" charset="0"/>
              </a:endParaRPr>
            </a:p>
          </p:txBody>
        </p:sp>
      </p:grpSp>
      <p:grpSp>
        <p:nvGrpSpPr>
          <p:cNvPr id="126988" name="Group 12"/>
          <p:cNvGrpSpPr>
            <a:grpSpLocks/>
          </p:cNvGrpSpPr>
          <p:nvPr/>
        </p:nvGrpSpPr>
        <p:grpSpPr bwMode="auto">
          <a:xfrm rot="5400000">
            <a:off x="1028700" y="4057650"/>
            <a:ext cx="1371600" cy="114300"/>
            <a:chOff x="0" y="1896"/>
            <a:chExt cx="5760" cy="120"/>
          </a:xfrm>
        </p:grpSpPr>
        <p:sp>
          <p:nvSpPr>
            <p:cNvPr id="61517" name="Rectangle 1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61518" name="Rectangle 1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grpSp>
      <p:grpSp>
        <p:nvGrpSpPr>
          <p:cNvPr id="126991" name="Group 15"/>
          <p:cNvGrpSpPr>
            <a:grpSpLocks/>
          </p:cNvGrpSpPr>
          <p:nvPr/>
        </p:nvGrpSpPr>
        <p:grpSpPr bwMode="auto">
          <a:xfrm rot="5400000">
            <a:off x="1095375" y="2981325"/>
            <a:ext cx="1238250" cy="114300"/>
            <a:chOff x="0" y="1896"/>
            <a:chExt cx="5760" cy="120"/>
          </a:xfrm>
        </p:grpSpPr>
        <p:sp>
          <p:nvSpPr>
            <p:cNvPr id="61515" name="Rectangle 16"/>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61516" name="Rectangle 17"/>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grpSp>
      <p:grpSp>
        <p:nvGrpSpPr>
          <p:cNvPr id="126994" name="Group 18"/>
          <p:cNvGrpSpPr>
            <a:grpSpLocks/>
          </p:cNvGrpSpPr>
          <p:nvPr/>
        </p:nvGrpSpPr>
        <p:grpSpPr bwMode="auto">
          <a:xfrm rot="5400000">
            <a:off x="1028700" y="5353050"/>
            <a:ext cx="1371600" cy="114300"/>
            <a:chOff x="0" y="1896"/>
            <a:chExt cx="5760" cy="120"/>
          </a:xfrm>
        </p:grpSpPr>
        <p:sp>
          <p:nvSpPr>
            <p:cNvPr id="61513" name="Rectangle 19"/>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61514" name="Rectangle 20"/>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grpSp>
      <p:grpSp>
        <p:nvGrpSpPr>
          <p:cNvPr id="126997" name="Group 21"/>
          <p:cNvGrpSpPr>
            <a:grpSpLocks/>
          </p:cNvGrpSpPr>
          <p:nvPr/>
        </p:nvGrpSpPr>
        <p:grpSpPr bwMode="auto">
          <a:xfrm rot="5400000">
            <a:off x="1171575" y="1533525"/>
            <a:ext cx="1085850" cy="114300"/>
            <a:chOff x="0" y="1896"/>
            <a:chExt cx="5760" cy="120"/>
          </a:xfrm>
        </p:grpSpPr>
        <p:sp>
          <p:nvSpPr>
            <p:cNvPr id="61511" name="Rectangle 2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61512" name="Rectangle 2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grpSp>
      <p:grpSp>
        <p:nvGrpSpPr>
          <p:cNvPr id="127000" name="Group 24"/>
          <p:cNvGrpSpPr>
            <a:grpSpLocks/>
          </p:cNvGrpSpPr>
          <p:nvPr/>
        </p:nvGrpSpPr>
        <p:grpSpPr bwMode="auto">
          <a:xfrm>
            <a:off x="1910314" y="1337618"/>
            <a:ext cx="5625824" cy="1077097"/>
            <a:chOff x="616" y="827"/>
            <a:chExt cx="4544" cy="1046"/>
          </a:xfrm>
        </p:grpSpPr>
        <p:sp>
          <p:nvSpPr>
            <p:cNvPr id="61509" name="AutoShape 25"/>
            <p:cNvSpPr>
              <a:spLocks noChangeArrowheads="1"/>
            </p:cNvSpPr>
            <p:nvPr/>
          </p:nvSpPr>
          <p:spPr bwMode="gray">
            <a:xfrm>
              <a:off x="616" y="965"/>
              <a:ext cx="4544"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a:solidFill>
                  <a:srgbClr val="000000"/>
                </a:solidFill>
              </a:endParaRPr>
            </a:p>
          </p:txBody>
        </p:sp>
        <p:sp>
          <p:nvSpPr>
            <p:cNvPr id="61510" name="Text Box 26"/>
            <p:cNvSpPr txBox="1">
              <a:spLocks noChangeArrowheads="1"/>
            </p:cNvSpPr>
            <p:nvPr/>
          </p:nvSpPr>
          <p:spPr bwMode="gray">
            <a:xfrm>
              <a:off x="644" y="827"/>
              <a:ext cx="4425" cy="1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buFontTx/>
                <a:buNone/>
              </a:pP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tế</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bào</a:t>
              </a:r>
              <a:r>
                <a:rPr lang="en-US" altLang="vi-VN" dirty="0">
                  <a:solidFill>
                    <a:prstClr val="black"/>
                  </a:solidFill>
                  <a:latin typeface="Times New Roman" pitchFamily="18" charset="0"/>
                  <a:cs typeface="Times New Roman" pitchFamily="18" charset="0"/>
                </a:rPr>
                <a:t> LPB </a:t>
              </a:r>
              <a:r>
                <a:rPr lang="en-US" altLang="vi-VN" dirty="0" err="1">
                  <a:solidFill>
                    <a:prstClr val="black"/>
                  </a:solidFill>
                  <a:latin typeface="Times New Roman" pitchFamily="18" charset="0"/>
                  <a:cs typeface="Times New Roman" pitchFamily="18" charset="0"/>
                </a:rPr>
                <a:t>nhận</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diện</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kháng</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nguyên</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tương</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ứng</a:t>
              </a:r>
              <a:endParaRPr lang="en-US" altLang="vi-VN" dirty="0">
                <a:solidFill>
                  <a:prstClr val="black"/>
                </a:solidFill>
                <a:latin typeface="Times New Roman" pitchFamily="18" charset="0"/>
                <a:cs typeface="Times New Roman" pitchFamily="18" charset="0"/>
              </a:endParaRPr>
            </a:p>
          </p:txBody>
        </p:sp>
      </p:grpSp>
      <p:grpSp>
        <p:nvGrpSpPr>
          <p:cNvPr id="127003" name="Group 27"/>
          <p:cNvGrpSpPr>
            <a:grpSpLocks/>
          </p:cNvGrpSpPr>
          <p:nvPr/>
        </p:nvGrpSpPr>
        <p:grpSpPr bwMode="auto">
          <a:xfrm>
            <a:off x="1320415" y="1550992"/>
            <a:ext cx="691742" cy="981075"/>
            <a:chOff x="149" y="1175"/>
            <a:chExt cx="580" cy="618"/>
          </a:xfrm>
        </p:grpSpPr>
        <p:grpSp>
          <p:nvGrpSpPr>
            <p:cNvPr id="61498" name="Group 28"/>
            <p:cNvGrpSpPr>
              <a:grpSpLocks/>
            </p:cNvGrpSpPr>
            <p:nvPr/>
          </p:nvGrpSpPr>
          <p:grpSpPr bwMode="auto">
            <a:xfrm rot="5400000">
              <a:off x="130" y="1194"/>
              <a:ext cx="618" cy="580"/>
              <a:chOff x="1868" y="1824"/>
              <a:chExt cx="1993" cy="1801"/>
            </a:xfrm>
          </p:grpSpPr>
          <p:sp>
            <p:nvSpPr>
              <p:cNvPr id="127005" name="AutoShape 29"/>
              <p:cNvSpPr>
                <a:spLocks noChangeArrowheads="1"/>
              </p:cNvSpPr>
              <p:nvPr/>
            </p:nvSpPr>
            <p:spPr bwMode="gray">
              <a:xfrm rot="16200000" flipH="1">
                <a:off x="1817" y="2503"/>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1" fontAlgn="auto" hangingPunct="1">
                  <a:spcBef>
                    <a:spcPts val="0"/>
                  </a:spcBef>
                  <a:spcAft>
                    <a:spcPts val="0"/>
                  </a:spcAft>
                  <a:defRPr/>
                </a:pPr>
                <a:endParaRPr lang="vi-VN">
                  <a:solidFill>
                    <a:srgbClr val="000000"/>
                  </a:solidFill>
                  <a:latin typeface="Arial"/>
                </a:endParaRPr>
              </a:p>
            </p:txBody>
          </p:sp>
          <p:sp>
            <p:nvSpPr>
              <p:cNvPr id="127006" name="AutoShape 30"/>
              <p:cNvSpPr>
                <a:spLocks noChangeArrowheads="1"/>
              </p:cNvSpPr>
              <p:nvPr/>
            </p:nvSpPr>
            <p:spPr bwMode="gray">
              <a:xfrm rot="5400000" flipH="1">
                <a:off x="3605" y="2469"/>
                <a:ext cx="310"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1" fontAlgn="auto" hangingPunct="1">
                  <a:spcBef>
                    <a:spcPts val="0"/>
                  </a:spcBef>
                  <a:spcAft>
                    <a:spcPts val="0"/>
                  </a:spcAft>
                  <a:defRPr/>
                </a:pPr>
                <a:endParaRPr lang="vi-VN">
                  <a:solidFill>
                    <a:srgbClr val="000000"/>
                  </a:solidFill>
                  <a:latin typeface="Arial"/>
                </a:endParaRPr>
              </a:p>
            </p:txBody>
          </p:sp>
          <p:sp>
            <p:nvSpPr>
              <p:cNvPr id="127007" name="AutoShape 31"/>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1" fontAlgn="auto" hangingPunct="1">
                  <a:spcBef>
                    <a:spcPts val="0"/>
                  </a:spcBef>
                  <a:spcAft>
                    <a:spcPts val="0"/>
                  </a:spcAft>
                  <a:defRPr/>
                </a:pPr>
                <a:endParaRPr lang="vi-VN">
                  <a:solidFill>
                    <a:srgbClr val="000000"/>
                  </a:solidFill>
                  <a:latin typeface="Arial"/>
                </a:endParaRPr>
              </a:p>
            </p:txBody>
          </p:sp>
          <p:sp>
            <p:nvSpPr>
              <p:cNvPr id="61503" name="Oval 3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61504" name="Oval 3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127010" name="Oval 34"/>
              <p:cNvSpPr>
                <a:spLocks noChangeArrowheads="1"/>
              </p:cNvSpPr>
              <p:nvPr/>
            </p:nvSpPr>
            <p:spPr bwMode="gray">
              <a:xfrm>
                <a:off x="2620" y="1948"/>
                <a:ext cx="528" cy="135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eaLnBrk="1" fontAlgn="auto" hangingPunct="1">
                  <a:spcBef>
                    <a:spcPts val="0"/>
                  </a:spcBef>
                  <a:spcAft>
                    <a:spcPts val="0"/>
                  </a:spcAft>
                  <a:defRPr/>
                </a:pPr>
                <a:endParaRPr lang="vi-VN">
                  <a:solidFill>
                    <a:srgbClr val="000000"/>
                  </a:solidFill>
                  <a:latin typeface="Arial"/>
                </a:endParaRPr>
              </a:p>
            </p:txBody>
          </p:sp>
          <p:sp>
            <p:nvSpPr>
              <p:cNvPr id="61506" name="Oval 35"/>
              <p:cNvSpPr>
                <a:spLocks noChangeArrowheads="1"/>
              </p:cNvSpPr>
              <p:nvPr/>
            </p:nvSpPr>
            <p:spPr bwMode="gray">
              <a:xfrm>
                <a:off x="2621" y="1956"/>
                <a:ext cx="528" cy="1352"/>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127012" name="Oval 36"/>
              <p:cNvSpPr>
                <a:spLocks noChangeArrowheads="1"/>
              </p:cNvSpPr>
              <p:nvPr/>
            </p:nvSpPr>
            <p:spPr bwMode="gray">
              <a:xfrm>
                <a:off x="2328" y="1948"/>
                <a:ext cx="1099" cy="135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eaLnBrk="1" fontAlgn="auto" hangingPunct="1">
                  <a:spcBef>
                    <a:spcPts val="0"/>
                  </a:spcBef>
                  <a:spcAft>
                    <a:spcPts val="0"/>
                  </a:spcAft>
                  <a:defRPr/>
                </a:pPr>
                <a:endParaRPr lang="vi-VN">
                  <a:solidFill>
                    <a:srgbClr val="000000"/>
                  </a:solidFill>
                  <a:latin typeface="Arial"/>
                </a:endParaRPr>
              </a:p>
            </p:txBody>
          </p:sp>
          <p:sp>
            <p:nvSpPr>
              <p:cNvPr id="61508" name="Oval 37"/>
              <p:cNvSpPr>
                <a:spLocks noChangeArrowheads="1"/>
              </p:cNvSpPr>
              <p:nvPr/>
            </p:nvSpPr>
            <p:spPr bwMode="gray">
              <a:xfrm>
                <a:off x="2337" y="1956"/>
                <a:ext cx="1096" cy="1352"/>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grpSp>
        <p:sp>
          <p:nvSpPr>
            <p:cNvPr id="127014" name="Text Box 38"/>
            <p:cNvSpPr txBox="1">
              <a:spLocks noChangeArrowheads="1"/>
            </p:cNvSpPr>
            <p:nvPr/>
          </p:nvSpPr>
          <p:spPr bwMode="gray">
            <a:xfrm>
              <a:off x="314" y="1296"/>
              <a:ext cx="330"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1" fontAlgn="auto" hangingPunct="1">
                <a:spcBef>
                  <a:spcPts val="0"/>
                </a:spcBef>
                <a:spcAft>
                  <a:spcPts val="0"/>
                </a:spcAft>
                <a:defRPr/>
              </a:pPr>
              <a:r>
                <a:rPr lang="en-US" altLang="vi-VN" sz="2800" dirty="0">
                  <a:solidFill>
                    <a:srgbClr val="FF0000"/>
                  </a:solidFill>
                  <a:effectLst>
                    <a:outerShdw blurRad="38100" dist="38100" dir="2700000" algn="tl">
                      <a:srgbClr val="C0C0C0"/>
                    </a:outerShdw>
                  </a:effectLst>
                  <a:latin typeface="Calibri"/>
                </a:rPr>
                <a:t>A</a:t>
              </a:r>
            </a:p>
          </p:txBody>
        </p:sp>
      </p:grpSp>
      <p:grpSp>
        <p:nvGrpSpPr>
          <p:cNvPr id="127015" name="Group 39"/>
          <p:cNvGrpSpPr>
            <a:grpSpLocks/>
          </p:cNvGrpSpPr>
          <p:nvPr/>
        </p:nvGrpSpPr>
        <p:grpSpPr bwMode="auto">
          <a:xfrm>
            <a:off x="1320415" y="2894188"/>
            <a:ext cx="691742" cy="981075"/>
            <a:chOff x="149" y="1175"/>
            <a:chExt cx="580" cy="618"/>
          </a:xfrm>
        </p:grpSpPr>
        <p:grpSp>
          <p:nvGrpSpPr>
            <p:cNvPr id="61487" name="Group 40"/>
            <p:cNvGrpSpPr>
              <a:grpSpLocks/>
            </p:cNvGrpSpPr>
            <p:nvPr/>
          </p:nvGrpSpPr>
          <p:grpSpPr bwMode="auto">
            <a:xfrm rot="5400000">
              <a:off x="130" y="1194"/>
              <a:ext cx="618" cy="580"/>
              <a:chOff x="1868" y="1824"/>
              <a:chExt cx="1993" cy="1801"/>
            </a:xfrm>
          </p:grpSpPr>
          <p:sp>
            <p:nvSpPr>
              <p:cNvPr id="127017" name="AutoShape 41"/>
              <p:cNvSpPr>
                <a:spLocks noChangeArrowheads="1"/>
              </p:cNvSpPr>
              <p:nvPr/>
            </p:nvSpPr>
            <p:spPr bwMode="gray">
              <a:xfrm rot="16200000" flipH="1">
                <a:off x="1817" y="2503"/>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1" fontAlgn="auto" hangingPunct="1">
                  <a:spcBef>
                    <a:spcPts val="0"/>
                  </a:spcBef>
                  <a:spcAft>
                    <a:spcPts val="0"/>
                  </a:spcAft>
                  <a:defRPr/>
                </a:pPr>
                <a:endParaRPr lang="vi-VN">
                  <a:solidFill>
                    <a:srgbClr val="000000"/>
                  </a:solidFill>
                  <a:latin typeface="Arial"/>
                </a:endParaRPr>
              </a:p>
            </p:txBody>
          </p:sp>
          <p:sp>
            <p:nvSpPr>
              <p:cNvPr id="127018" name="AutoShape 42"/>
              <p:cNvSpPr>
                <a:spLocks noChangeArrowheads="1"/>
              </p:cNvSpPr>
              <p:nvPr/>
            </p:nvSpPr>
            <p:spPr bwMode="gray">
              <a:xfrm rot="5400000" flipH="1">
                <a:off x="3605" y="2469"/>
                <a:ext cx="310"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1" fontAlgn="auto" hangingPunct="1">
                  <a:spcBef>
                    <a:spcPts val="0"/>
                  </a:spcBef>
                  <a:spcAft>
                    <a:spcPts val="0"/>
                  </a:spcAft>
                  <a:defRPr/>
                </a:pPr>
                <a:endParaRPr lang="vi-VN">
                  <a:solidFill>
                    <a:srgbClr val="000000"/>
                  </a:solidFill>
                  <a:latin typeface="Arial"/>
                </a:endParaRPr>
              </a:p>
            </p:txBody>
          </p:sp>
          <p:sp>
            <p:nvSpPr>
              <p:cNvPr id="127019" name="AutoShape 43"/>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1" fontAlgn="auto" hangingPunct="1">
                  <a:spcBef>
                    <a:spcPts val="0"/>
                  </a:spcBef>
                  <a:spcAft>
                    <a:spcPts val="0"/>
                  </a:spcAft>
                  <a:defRPr/>
                </a:pPr>
                <a:endParaRPr lang="vi-VN">
                  <a:solidFill>
                    <a:srgbClr val="000000"/>
                  </a:solidFill>
                  <a:latin typeface="Arial"/>
                </a:endParaRPr>
              </a:p>
            </p:txBody>
          </p:sp>
          <p:sp>
            <p:nvSpPr>
              <p:cNvPr id="61492" name="Oval 44"/>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61493" name="Oval 45"/>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127022" name="Oval 46"/>
              <p:cNvSpPr>
                <a:spLocks noChangeArrowheads="1"/>
              </p:cNvSpPr>
              <p:nvPr/>
            </p:nvSpPr>
            <p:spPr bwMode="gray">
              <a:xfrm>
                <a:off x="2620" y="1948"/>
                <a:ext cx="528" cy="135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eaLnBrk="1" fontAlgn="auto" hangingPunct="1">
                  <a:spcBef>
                    <a:spcPts val="0"/>
                  </a:spcBef>
                  <a:spcAft>
                    <a:spcPts val="0"/>
                  </a:spcAft>
                  <a:defRPr/>
                </a:pPr>
                <a:endParaRPr lang="vi-VN">
                  <a:solidFill>
                    <a:srgbClr val="000000"/>
                  </a:solidFill>
                  <a:latin typeface="Arial"/>
                </a:endParaRPr>
              </a:p>
            </p:txBody>
          </p:sp>
          <p:sp>
            <p:nvSpPr>
              <p:cNvPr id="61495" name="Oval 47"/>
              <p:cNvSpPr>
                <a:spLocks noChangeArrowheads="1"/>
              </p:cNvSpPr>
              <p:nvPr/>
            </p:nvSpPr>
            <p:spPr bwMode="gray">
              <a:xfrm>
                <a:off x="2621" y="1956"/>
                <a:ext cx="528" cy="1352"/>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127024" name="Oval 48"/>
              <p:cNvSpPr>
                <a:spLocks noChangeArrowheads="1"/>
              </p:cNvSpPr>
              <p:nvPr/>
            </p:nvSpPr>
            <p:spPr bwMode="gray">
              <a:xfrm>
                <a:off x="2328" y="1948"/>
                <a:ext cx="1099" cy="135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eaLnBrk="1" fontAlgn="auto" hangingPunct="1">
                  <a:spcBef>
                    <a:spcPts val="0"/>
                  </a:spcBef>
                  <a:spcAft>
                    <a:spcPts val="0"/>
                  </a:spcAft>
                  <a:defRPr/>
                </a:pPr>
                <a:endParaRPr lang="vi-VN">
                  <a:solidFill>
                    <a:srgbClr val="000000"/>
                  </a:solidFill>
                  <a:latin typeface="Arial"/>
                </a:endParaRPr>
              </a:p>
            </p:txBody>
          </p:sp>
          <p:sp>
            <p:nvSpPr>
              <p:cNvPr id="61497" name="Oval 49"/>
              <p:cNvSpPr>
                <a:spLocks noChangeArrowheads="1"/>
              </p:cNvSpPr>
              <p:nvPr/>
            </p:nvSpPr>
            <p:spPr bwMode="gray">
              <a:xfrm>
                <a:off x="2337" y="1956"/>
                <a:ext cx="1096" cy="1352"/>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grpSp>
        <p:sp>
          <p:nvSpPr>
            <p:cNvPr id="127026" name="Text Box 50"/>
            <p:cNvSpPr txBox="1">
              <a:spLocks noChangeArrowheads="1"/>
            </p:cNvSpPr>
            <p:nvPr/>
          </p:nvSpPr>
          <p:spPr bwMode="gray">
            <a:xfrm>
              <a:off x="319" y="1296"/>
              <a:ext cx="319"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1" fontAlgn="auto" hangingPunct="1">
                <a:spcBef>
                  <a:spcPts val="0"/>
                </a:spcBef>
                <a:spcAft>
                  <a:spcPts val="0"/>
                </a:spcAft>
                <a:defRPr/>
              </a:pPr>
              <a:r>
                <a:rPr lang="en-US" altLang="vi-VN" sz="2800">
                  <a:solidFill>
                    <a:srgbClr val="FF0000"/>
                  </a:solidFill>
                  <a:effectLst>
                    <a:outerShdw blurRad="38100" dist="38100" dir="2700000" algn="tl">
                      <a:srgbClr val="C0C0C0"/>
                    </a:outerShdw>
                  </a:effectLst>
                  <a:latin typeface="Calibri"/>
                </a:rPr>
                <a:t>B</a:t>
              </a:r>
            </a:p>
          </p:txBody>
        </p:sp>
      </p:grpSp>
      <p:grpSp>
        <p:nvGrpSpPr>
          <p:cNvPr id="127027" name="Group 51"/>
          <p:cNvGrpSpPr>
            <a:grpSpLocks/>
          </p:cNvGrpSpPr>
          <p:nvPr/>
        </p:nvGrpSpPr>
        <p:grpSpPr bwMode="auto">
          <a:xfrm>
            <a:off x="1320415" y="4165777"/>
            <a:ext cx="691742" cy="981075"/>
            <a:chOff x="149" y="1175"/>
            <a:chExt cx="580" cy="618"/>
          </a:xfrm>
        </p:grpSpPr>
        <p:grpSp>
          <p:nvGrpSpPr>
            <p:cNvPr id="61476" name="Group 52"/>
            <p:cNvGrpSpPr>
              <a:grpSpLocks/>
            </p:cNvGrpSpPr>
            <p:nvPr/>
          </p:nvGrpSpPr>
          <p:grpSpPr bwMode="auto">
            <a:xfrm rot="5400000">
              <a:off x="130" y="1194"/>
              <a:ext cx="618" cy="580"/>
              <a:chOff x="1868" y="1824"/>
              <a:chExt cx="1993" cy="1801"/>
            </a:xfrm>
          </p:grpSpPr>
          <p:sp>
            <p:nvSpPr>
              <p:cNvPr id="127029" name="AutoShape 53"/>
              <p:cNvSpPr>
                <a:spLocks noChangeArrowheads="1"/>
              </p:cNvSpPr>
              <p:nvPr/>
            </p:nvSpPr>
            <p:spPr bwMode="gray">
              <a:xfrm rot="16200000" flipH="1">
                <a:off x="1817" y="2503"/>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1" fontAlgn="auto" hangingPunct="1">
                  <a:spcBef>
                    <a:spcPts val="0"/>
                  </a:spcBef>
                  <a:spcAft>
                    <a:spcPts val="0"/>
                  </a:spcAft>
                  <a:defRPr/>
                </a:pPr>
                <a:endParaRPr lang="vi-VN">
                  <a:solidFill>
                    <a:srgbClr val="000000"/>
                  </a:solidFill>
                  <a:latin typeface="Arial"/>
                </a:endParaRPr>
              </a:p>
            </p:txBody>
          </p:sp>
          <p:sp>
            <p:nvSpPr>
              <p:cNvPr id="127030" name="AutoShape 54"/>
              <p:cNvSpPr>
                <a:spLocks noChangeArrowheads="1"/>
              </p:cNvSpPr>
              <p:nvPr/>
            </p:nvSpPr>
            <p:spPr bwMode="gray">
              <a:xfrm rot="5400000" flipH="1">
                <a:off x="3605" y="2469"/>
                <a:ext cx="310"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1" fontAlgn="auto" hangingPunct="1">
                  <a:spcBef>
                    <a:spcPts val="0"/>
                  </a:spcBef>
                  <a:spcAft>
                    <a:spcPts val="0"/>
                  </a:spcAft>
                  <a:defRPr/>
                </a:pPr>
                <a:endParaRPr lang="vi-VN">
                  <a:solidFill>
                    <a:srgbClr val="000000"/>
                  </a:solidFill>
                  <a:latin typeface="Arial"/>
                </a:endParaRPr>
              </a:p>
            </p:txBody>
          </p:sp>
          <p:sp>
            <p:nvSpPr>
              <p:cNvPr id="127031" name="AutoShape 55"/>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1" fontAlgn="auto" hangingPunct="1">
                  <a:spcBef>
                    <a:spcPts val="0"/>
                  </a:spcBef>
                  <a:spcAft>
                    <a:spcPts val="0"/>
                  </a:spcAft>
                  <a:defRPr/>
                </a:pPr>
                <a:endParaRPr lang="vi-VN">
                  <a:solidFill>
                    <a:srgbClr val="000000"/>
                  </a:solidFill>
                  <a:latin typeface="Arial"/>
                </a:endParaRPr>
              </a:p>
            </p:txBody>
          </p:sp>
          <p:sp>
            <p:nvSpPr>
              <p:cNvPr id="61481" name="Oval 5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61482" name="Oval 5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127034" name="Oval 58"/>
              <p:cNvSpPr>
                <a:spLocks noChangeArrowheads="1"/>
              </p:cNvSpPr>
              <p:nvPr/>
            </p:nvSpPr>
            <p:spPr bwMode="gray">
              <a:xfrm>
                <a:off x="2620" y="1948"/>
                <a:ext cx="528" cy="135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eaLnBrk="1" fontAlgn="auto" hangingPunct="1">
                  <a:spcBef>
                    <a:spcPts val="0"/>
                  </a:spcBef>
                  <a:spcAft>
                    <a:spcPts val="0"/>
                  </a:spcAft>
                  <a:defRPr/>
                </a:pPr>
                <a:endParaRPr lang="vi-VN">
                  <a:solidFill>
                    <a:srgbClr val="000000"/>
                  </a:solidFill>
                  <a:latin typeface="Arial"/>
                </a:endParaRPr>
              </a:p>
            </p:txBody>
          </p:sp>
          <p:sp>
            <p:nvSpPr>
              <p:cNvPr id="61484" name="Oval 59"/>
              <p:cNvSpPr>
                <a:spLocks noChangeArrowheads="1"/>
              </p:cNvSpPr>
              <p:nvPr/>
            </p:nvSpPr>
            <p:spPr bwMode="gray">
              <a:xfrm>
                <a:off x="2621" y="1956"/>
                <a:ext cx="528" cy="1352"/>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127036" name="Oval 60"/>
              <p:cNvSpPr>
                <a:spLocks noChangeArrowheads="1"/>
              </p:cNvSpPr>
              <p:nvPr/>
            </p:nvSpPr>
            <p:spPr bwMode="gray">
              <a:xfrm>
                <a:off x="2328" y="1948"/>
                <a:ext cx="1099" cy="135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eaLnBrk="1" fontAlgn="auto" hangingPunct="1">
                  <a:spcBef>
                    <a:spcPts val="0"/>
                  </a:spcBef>
                  <a:spcAft>
                    <a:spcPts val="0"/>
                  </a:spcAft>
                  <a:defRPr/>
                </a:pPr>
                <a:endParaRPr lang="vi-VN">
                  <a:solidFill>
                    <a:srgbClr val="000000"/>
                  </a:solidFill>
                  <a:latin typeface="Arial"/>
                </a:endParaRPr>
              </a:p>
            </p:txBody>
          </p:sp>
          <p:sp>
            <p:nvSpPr>
              <p:cNvPr id="61486" name="Oval 61"/>
              <p:cNvSpPr>
                <a:spLocks noChangeArrowheads="1"/>
              </p:cNvSpPr>
              <p:nvPr/>
            </p:nvSpPr>
            <p:spPr bwMode="gray">
              <a:xfrm>
                <a:off x="2337" y="1956"/>
                <a:ext cx="1096" cy="1352"/>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grpSp>
        <p:sp>
          <p:nvSpPr>
            <p:cNvPr id="127038" name="Text Box 62"/>
            <p:cNvSpPr txBox="1">
              <a:spLocks noChangeArrowheads="1"/>
            </p:cNvSpPr>
            <p:nvPr/>
          </p:nvSpPr>
          <p:spPr bwMode="gray">
            <a:xfrm>
              <a:off x="322" y="1296"/>
              <a:ext cx="315"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1" fontAlgn="auto" hangingPunct="1">
                <a:spcBef>
                  <a:spcPts val="0"/>
                </a:spcBef>
                <a:spcAft>
                  <a:spcPts val="0"/>
                </a:spcAft>
                <a:defRPr/>
              </a:pPr>
              <a:r>
                <a:rPr lang="en-US" altLang="vi-VN" sz="2800">
                  <a:solidFill>
                    <a:srgbClr val="FF0000"/>
                  </a:solidFill>
                  <a:effectLst>
                    <a:outerShdw blurRad="38100" dist="38100" dir="2700000" algn="tl">
                      <a:srgbClr val="C0C0C0"/>
                    </a:outerShdw>
                  </a:effectLst>
                  <a:latin typeface="Calibri"/>
                </a:rPr>
                <a:t>C</a:t>
              </a:r>
            </a:p>
          </p:txBody>
        </p:sp>
      </p:grpSp>
      <p:grpSp>
        <p:nvGrpSpPr>
          <p:cNvPr id="127039" name="Group 63"/>
          <p:cNvGrpSpPr>
            <a:grpSpLocks/>
          </p:cNvGrpSpPr>
          <p:nvPr/>
        </p:nvGrpSpPr>
        <p:grpSpPr bwMode="auto">
          <a:xfrm>
            <a:off x="1334701" y="5470702"/>
            <a:ext cx="691742" cy="981075"/>
            <a:chOff x="149" y="1175"/>
            <a:chExt cx="580" cy="618"/>
          </a:xfrm>
        </p:grpSpPr>
        <p:grpSp>
          <p:nvGrpSpPr>
            <p:cNvPr id="61465" name="Group 64"/>
            <p:cNvGrpSpPr>
              <a:grpSpLocks/>
            </p:cNvGrpSpPr>
            <p:nvPr/>
          </p:nvGrpSpPr>
          <p:grpSpPr bwMode="auto">
            <a:xfrm rot="5400000">
              <a:off x="130" y="1194"/>
              <a:ext cx="618" cy="580"/>
              <a:chOff x="1868" y="1824"/>
              <a:chExt cx="1993" cy="1801"/>
            </a:xfrm>
          </p:grpSpPr>
          <p:sp>
            <p:nvSpPr>
              <p:cNvPr id="127041" name="AutoShape 65"/>
              <p:cNvSpPr>
                <a:spLocks noChangeArrowheads="1"/>
              </p:cNvSpPr>
              <p:nvPr/>
            </p:nvSpPr>
            <p:spPr bwMode="gray">
              <a:xfrm rot="16200000" flipH="1">
                <a:off x="1817" y="2503"/>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1" fontAlgn="auto" hangingPunct="1">
                  <a:spcBef>
                    <a:spcPts val="0"/>
                  </a:spcBef>
                  <a:spcAft>
                    <a:spcPts val="0"/>
                  </a:spcAft>
                  <a:defRPr/>
                </a:pPr>
                <a:endParaRPr lang="vi-VN">
                  <a:solidFill>
                    <a:srgbClr val="000000"/>
                  </a:solidFill>
                  <a:latin typeface="Arial"/>
                </a:endParaRPr>
              </a:p>
            </p:txBody>
          </p:sp>
          <p:sp>
            <p:nvSpPr>
              <p:cNvPr id="127042" name="AutoShape 66"/>
              <p:cNvSpPr>
                <a:spLocks noChangeArrowheads="1"/>
              </p:cNvSpPr>
              <p:nvPr/>
            </p:nvSpPr>
            <p:spPr bwMode="gray">
              <a:xfrm rot="5400000" flipH="1">
                <a:off x="3605" y="2469"/>
                <a:ext cx="310"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1" fontAlgn="auto" hangingPunct="1">
                  <a:spcBef>
                    <a:spcPts val="0"/>
                  </a:spcBef>
                  <a:spcAft>
                    <a:spcPts val="0"/>
                  </a:spcAft>
                  <a:defRPr/>
                </a:pPr>
                <a:endParaRPr lang="vi-VN">
                  <a:solidFill>
                    <a:srgbClr val="000000"/>
                  </a:solidFill>
                  <a:latin typeface="Arial"/>
                </a:endParaRPr>
              </a:p>
            </p:txBody>
          </p:sp>
          <p:sp>
            <p:nvSpPr>
              <p:cNvPr id="127043" name="AutoShape 67"/>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1" fontAlgn="auto" hangingPunct="1">
                  <a:spcBef>
                    <a:spcPts val="0"/>
                  </a:spcBef>
                  <a:spcAft>
                    <a:spcPts val="0"/>
                  </a:spcAft>
                  <a:defRPr/>
                </a:pPr>
                <a:endParaRPr lang="vi-VN">
                  <a:solidFill>
                    <a:srgbClr val="000000"/>
                  </a:solidFill>
                  <a:latin typeface="Arial"/>
                </a:endParaRPr>
              </a:p>
            </p:txBody>
          </p:sp>
          <p:sp>
            <p:nvSpPr>
              <p:cNvPr id="61470" name="Oval 6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61471" name="Oval 6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127046" name="Oval 70"/>
              <p:cNvSpPr>
                <a:spLocks noChangeArrowheads="1"/>
              </p:cNvSpPr>
              <p:nvPr/>
            </p:nvSpPr>
            <p:spPr bwMode="gray">
              <a:xfrm>
                <a:off x="2620" y="1948"/>
                <a:ext cx="528" cy="135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eaLnBrk="1" fontAlgn="auto" hangingPunct="1">
                  <a:spcBef>
                    <a:spcPts val="0"/>
                  </a:spcBef>
                  <a:spcAft>
                    <a:spcPts val="0"/>
                  </a:spcAft>
                  <a:defRPr/>
                </a:pPr>
                <a:endParaRPr lang="vi-VN">
                  <a:solidFill>
                    <a:srgbClr val="000000"/>
                  </a:solidFill>
                  <a:latin typeface="Arial"/>
                </a:endParaRPr>
              </a:p>
            </p:txBody>
          </p:sp>
          <p:sp>
            <p:nvSpPr>
              <p:cNvPr id="61473" name="Oval 71"/>
              <p:cNvSpPr>
                <a:spLocks noChangeArrowheads="1"/>
              </p:cNvSpPr>
              <p:nvPr/>
            </p:nvSpPr>
            <p:spPr bwMode="gray">
              <a:xfrm>
                <a:off x="2621" y="1956"/>
                <a:ext cx="528" cy="1352"/>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127048" name="Oval 72"/>
              <p:cNvSpPr>
                <a:spLocks noChangeArrowheads="1"/>
              </p:cNvSpPr>
              <p:nvPr/>
            </p:nvSpPr>
            <p:spPr bwMode="gray">
              <a:xfrm>
                <a:off x="2328" y="1948"/>
                <a:ext cx="1099" cy="135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eaLnBrk="1" fontAlgn="auto" hangingPunct="1">
                  <a:spcBef>
                    <a:spcPts val="0"/>
                  </a:spcBef>
                  <a:spcAft>
                    <a:spcPts val="0"/>
                  </a:spcAft>
                  <a:defRPr/>
                </a:pPr>
                <a:endParaRPr lang="vi-VN">
                  <a:solidFill>
                    <a:srgbClr val="000000"/>
                  </a:solidFill>
                  <a:latin typeface="Arial"/>
                </a:endParaRPr>
              </a:p>
            </p:txBody>
          </p:sp>
          <p:sp>
            <p:nvSpPr>
              <p:cNvPr id="61475" name="Oval 73"/>
              <p:cNvSpPr>
                <a:spLocks noChangeArrowheads="1"/>
              </p:cNvSpPr>
              <p:nvPr/>
            </p:nvSpPr>
            <p:spPr bwMode="gray">
              <a:xfrm>
                <a:off x="2337" y="1956"/>
                <a:ext cx="1096" cy="1352"/>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grpSp>
        <p:sp>
          <p:nvSpPr>
            <p:cNvPr id="127050" name="Text Box 74"/>
            <p:cNvSpPr txBox="1">
              <a:spLocks noChangeArrowheads="1"/>
            </p:cNvSpPr>
            <p:nvPr/>
          </p:nvSpPr>
          <p:spPr bwMode="gray">
            <a:xfrm>
              <a:off x="221" y="1296"/>
              <a:ext cx="340"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1" fontAlgn="auto" hangingPunct="1">
                <a:spcBef>
                  <a:spcPts val="0"/>
                </a:spcBef>
                <a:spcAft>
                  <a:spcPts val="0"/>
                </a:spcAft>
                <a:defRPr/>
              </a:pPr>
              <a:r>
                <a:rPr lang="en-US" altLang="vi-VN" sz="2800">
                  <a:solidFill>
                    <a:srgbClr val="FF0000"/>
                  </a:solidFill>
                  <a:effectLst>
                    <a:outerShdw blurRad="38100" dist="38100" dir="2700000" algn="tl">
                      <a:srgbClr val="C0C0C0"/>
                    </a:outerShdw>
                  </a:effectLst>
                  <a:latin typeface="Calibri"/>
                </a:rPr>
                <a:t>D</a:t>
              </a:r>
            </a:p>
          </p:txBody>
        </p:sp>
      </p:grpSp>
      <p:grpSp>
        <p:nvGrpSpPr>
          <p:cNvPr id="127051" name="Group 75"/>
          <p:cNvGrpSpPr>
            <a:grpSpLocks/>
          </p:cNvGrpSpPr>
          <p:nvPr/>
        </p:nvGrpSpPr>
        <p:grpSpPr bwMode="auto">
          <a:xfrm>
            <a:off x="1314537" y="0"/>
            <a:ext cx="6500813" cy="1143000"/>
            <a:chOff x="156" y="192"/>
            <a:chExt cx="5460" cy="528"/>
          </a:xfrm>
        </p:grpSpPr>
        <p:sp>
          <p:nvSpPr>
            <p:cNvPr id="61461" name="AutoShape 76" descr="Recycled paper"/>
            <p:cNvSpPr>
              <a:spLocks noChangeArrowheads="1"/>
            </p:cNvSpPr>
            <p:nvPr/>
          </p:nvSpPr>
          <p:spPr bwMode="gray">
            <a:xfrm>
              <a:off x="156" y="192"/>
              <a:ext cx="5460" cy="480"/>
            </a:xfrm>
            <a:prstGeom prst="roundRect">
              <a:avLst>
                <a:gd name="adj" fmla="val 50000"/>
              </a:avLst>
            </a:prstGeom>
            <a:blipFill dpi="0" rotWithShape="1">
              <a:blip r:embed="rId4"/>
              <a:srcRect/>
              <a:tile tx="0" ty="0" sx="100000" sy="100000" flip="none" algn="tl"/>
            </a:blipFill>
            <a:ln w="38100" algn="ctr">
              <a:solidFill>
                <a:srgbClr val="FFFFFF"/>
              </a:solidFill>
              <a:round/>
              <a:headEnd/>
              <a:tailEnd/>
            </a:ln>
            <a:effectLst>
              <a:outerShdw dist="63500" dir="3187806" algn="ctr" rotWithShape="0">
                <a:srgbClr val="001D3A"/>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vi-VN" sz="4000">
                  <a:solidFill>
                    <a:srgbClr val="0000FF"/>
                  </a:solidFill>
                </a:rPr>
                <a:t> </a:t>
              </a:r>
            </a:p>
          </p:txBody>
        </p:sp>
        <p:grpSp>
          <p:nvGrpSpPr>
            <p:cNvPr id="61462" name="Group 77"/>
            <p:cNvGrpSpPr>
              <a:grpSpLocks/>
            </p:cNvGrpSpPr>
            <p:nvPr/>
          </p:nvGrpSpPr>
          <p:grpSpPr bwMode="auto">
            <a:xfrm rot="5400000">
              <a:off x="216" y="408"/>
              <a:ext cx="528" cy="96"/>
              <a:chOff x="0" y="1896"/>
              <a:chExt cx="5760" cy="120"/>
            </a:xfrm>
          </p:grpSpPr>
          <p:sp>
            <p:nvSpPr>
              <p:cNvPr id="61463" name="Rectangle 7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61464" name="Rectangle 7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grpSp>
      </p:grpSp>
      <p:sp>
        <p:nvSpPr>
          <p:cNvPr id="127056" name="Text Box 80">
            <a:hlinkClick r:id="rId5" action="ppaction://hlinksldjump"/>
          </p:cNvPr>
          <p:cNvSpPr txBox="1">
            <a:spLocks noChangeArrowheads="1"/>
          </p:cNvSpPr>
          <p:nvPr/>
        </p:nvSpPr>
        <p:spPr bwMode="auto">
          <a:xfrm>
            <a:off x="1714500" y="76376"/>
            <a:ext cx="60579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auto" hangingPunct="1">
              <a:spcBef>
                <a:spcPct val="0"/>
              </a:spcBef>
              <a:spcAft>
                <a:spcPts val="0"/>
              </a:spcAft>
              <a:buNone/>
            </a:pPr>
            <a:r>
              <a:rPr lang="en-US" altLang="vi-VN" dirty="0">
                <a:solidFill>
                  <a:srgbClr val="FF0000"/>
                </a:solidFill>
              </a:rPr>
              <a:t> </a:t>
            </a:r>
            <a:r>
              <a:rPr lang="vi-VN" dirty="0">
                <a:latin typeface="Times New Roman" panose="02020603050405020304" pitchFamily="18" charset="0"/>
                <a:ea typeface="Calibri" panose="020F0502020204030204" pitchFamily="34" charset="0"/>
                <a:cs typeface="Times New Roman" panose="02020603050405020304" pitchFamily="18" charset="0"/>
              </a:rPr>
              <a:t>Ý sai về cơ chế miễn dịch trong cơ thể người là:</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eaLnBrk="1" fontAlgn="auto" hangingPunct="1">
              <a:spcBef>
                <a:spcPct val="0"/>
              </a:spcBef>
              <a:spcAft>
                <a:spcPts val="0"/>
              </a:spcAft>
              <a:buFontTx/>
              <a:buNone/>
            </a:pPr>
            <a:endParaRPr lang="en-SG" altLang="en-US" dirty="0">
              <a:solidFill>
                <a:srgbClr val="FF0000"/>
              </a:solidFill>
              <a:latin typeface="Times New Roman" pitchFamily="18" charset="0"/>
              <a:cs typeface="Times New Roman" pitchFamily="18" charset="0"/>
            </a:endParaRPr>
          </a:p>
        </p:txBody>
      </p:sp>
      <p:pic>
        <p:nvPicPr>
          <p:cNvPr id="127057" name="Picture 81" descr="6140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3028" y="5402263"/>
            <a:ext cx="803672"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058" name="Picture 82" descr="6140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7410" y="1724029"/>
            <a:ext cx="764381"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059" name="Picture 83" descr="6140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4554" y="3048176"/>
            <a:ext cx="764381"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060" name="Picture 84" descr="6140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7410" y="4343576"/>
            <a:ext cx="764381"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5270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127051"/>
                                        </p:tgtEl>
                                        <p:attrNameLst>
                                          <p:attrName>style.visibility</p:attrName>
                                        </p:attrNameLst>
                                      </p:cBhvr>
                                      <p:to>
                                        <p:strVal val="visible"/>
                                      </p:to>
                                    </p:set>
                                    <p:anim calcmode="lin" valueType="num">
                                      <p:cBhvr>
                                        <p:cTn id="7" dur="1000" fill="hold"/>
                                        <p:tgtEl>
                                          <p:spTgt spid="127051"/>
                                        </p:tgtEl>
                                        <p:attrNameLst>
                                          <p:attrName>ppt_x</p:attrName>
                                        </p:attrNameLst>
                                      </p:cBhvr>
                                      <p:tavLst>
                                        <p:tav tm="0">
                                          <p:val>
                                            <p:strVal val="#ppt_x-#ppt_w/2"/>
                                          </p:val>
                                        </p:tav>
                                        <p:tav tm="100000">
                                          <p:val>
                                            <p:strVal val="#ppt_x"/>
                                          </p:val>
                                        </p:tav>
                                      </p:tavLst>
                                    </p:anim>
                                    <p:anim calcmode="lin" valueType="num">
                                      <p:cBhvr>
                                        <p:cTn id="8" dur="1000" fill="hold"/>
                                        <p:tgtEl>
                                          <p:spTgt spid="127051"/>
                                        </p:tgtEl>
                                        <p:attrNameLst>
                                          <p:attrName>ppt_y</p:attrName>
                                        </p:attrNameLst>
                                      </p:cBhvr>
                                      <p:tavLst>
                                        <p:tav tm="0">
                                          <p:val>
                                            <p:strVal val="#ppt_y"/>
                                          </p:val>
                                        </p:tav>
                                        <p:tav tm="100000">
                                          <p:val>
                                            <p:strVal val="#ppt_y"/>
                                          </p:val>
                                        </p:tav>
                                      </p:tavLst>
                                    </p:anim>
                                    <p:anim calcmode="lin" valueType="num">
                                      <p:cBhvr>
                                        <p:cTn id="9" dur="1000" fill="hold"/>
                                        <p:tgtEl>
                                          <p:spTgt spid="127051"/>
                                        </p:tgtEl>
                                        <p:attrNameLst>
                                          <p:attrName>ppt_w</p:attrName>
                                        </p:attrNameLst>
                                      </p:cBhvr>
                                      <p:tavLst>
                                        <p:tav tm="0">
                                          <p:val>
                                            <p:fltVal val="0"/>
                                          </p:val>
                                        </p:tav>
                                        <p:tav tm="100000">
                                          <p:val>
                                            <p:strVal val="#ppt_w"/>
                                          </p:val>
                                        </p:tav>
                                      </p:tavLst>
                                    </p:anim>
                                    <p:anim calcmode="lin" valueType="num">
                                      <p:cBhvr>
                                        <p:cTn id="10" dur="1000" fill="hold"/>
                                        <p:tgtEl>
                                          <p:spTgt spid="127051"/>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1000"/>
                            </p:stCondLst>
                            <p:childTnLst>
                              <p:par>
                                <p:cTn id="12" presetID="40" presetClass="entr" presetSubtype="0" fill="hold" nodeType="afterEffect">
                                  <p:stCondLst>
                                    <p:cond delay="0"/>
                                  </p:stCondLst>
                                  <p:iterate type="lt">
                                    <p:tmPct val="10000"/>
                                  </p:iterate>
                                  <p:childTnLst>
                                    <p:set>
                                      <p:cBhvr>
                                        <p:cTn id="13" dur="1" fill="hold">
                                          <p:stCondLst>
                                            <p:cond delay="0"/>
                                          </p:stCondLst>
                                        </p:cTn>
                                        <p:tgtEl>
                                          <p:spTgt spid="127056">
                                            <p:txEl>
                                              <p:pRg st="0" end="0"/>
                                            </p:txEl>
                                          </p:spTgt>
                                        </p:tgtEl>
                                        <p:attrNameLst>
                                          <p:attrName>style.visibility</p:attrName>
                                        </p:attrNameLst>
                                      </p:cBhvr>
                                      <p:to>
                                        <p:strVal val="visible"/>
                                      </p:to>
                                    </p:set>
                                    <p:animEffect transition="in" filter="fade">
                                      <p:cBhvr>
                                        <p:cTn id="14" dur="300"/>
                                        <p:tgtEl>
                                          <p:spTgt spid="127056">
                                            <p:txEl>
                                              <p:pRg st="0" end="0"/>
                                            </p:txEl>
                                          </p:spTgt>
                                        </p:tgtEl>
                                      </p:cBhvr>
                                    </p:animEffect>
                                    <p:anim calcmode="lin" valueType="num">
                                      <p:cBhvr>
                                        <p:cTn id="15" dur="300" fill="hold"/>
                                        <p:tgtEl>
                                          <p:spTgt spid="127056">
                                            <p:txEl>
                                              <p:pRg st="0" end="0"/>
                                            </p:txEl>
                                          </p:spTgt>
                                        </p:tgtEl>
                                        <p:attrNameLst>
                                          <p:attrName>ppt_x</p:attrName>
                                        </p:attrNameLst>
                                      </p:cBhvr>
                                      <p:tavLst>
                                        <p:tav tm="0">
                                          <p:val>
                                            <p:strVal val="#ppt_x-.1"/>
                                          </p:val>
                                        </p:tav>
                                        <p:tav tm="100000">
                                          <p:val>
                                            <p:strVal val="#ppt_x"/>
                                          </p:val>
                                        </p:tav>
                                      </p:tavLst>
                                    </p:anim>
                                    <p:anim calcmode="lin" valueType="num">
                                      <p:cBhvr>
                                        <p:cTn id="16" dur="300" fill="hold"/>
                                        <p:tgtEl>
                                          <p:spTgt spid="127056">
                                            <p:txEl>
                                              <p:pRg st="0" end="0"/>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2380"/>
                            </p:stCondLst>
                            <p:childTnLst>
                              <p:par>
                                <p:cTn id="18" presetID="12" presetClass="entr" presetSubtype="1" fill="hold" nodeType="afterEffect">
                                  <p:stCondLst>
                                    <p:cond delay="0"/>
                                  </p:stCondLst>
                                  <p:childTnLst>
                                    <p:set>
                                      <p:cBhvr>
                                        <p:cTn id="19" dur="1" fill="hold">
                                          <p:stCondLst>
                                            <p:cond delay="0"/>
                                          </p:stCondLst>
                                        </p:cTn>
                                        <p:tgtEl>
                                          <p:spTgt spid="126997"/>
                                        </p:tgtEl>
                                        <p:attrNameLst>
                                          <p:attrName>style.visibility</p:attrName>
                                        </p:attrNameLst>
                                      </p:cBhvr>
                                      <p:to>
                                        <p:strVal val="visible"/>
                                      </p:to>
                                    </p:set>
                                    <p:animEffect transition="in" filter="slide(fromTop)">
                                      <p:cBhvr>
                                        <p:cTn id="20" dur="500"/>
                                        <p:tgtEl>
                                          <p:spTgt spid="126997"/>
                                        </p:tgtEl>
                                      </p:cBhvr>
                                    </p:animEffect>
                                  </p:childTnLst>
                                </p:cTn>
                              </p:par>
                            </p:childTnLst>
                          </p:cTn>
                        </p:par>
                        <p:par>
                          <p:cTn id="21" fill="hold" nodeType="afterGroup">
                            <p:stCondLst>
                              <p:cond delay="2880"/>
                            </p:stCondLst>
                            <p:childTnLst>
                              <p:par>
                                <p:cTn id="22" presetID="49" presetClass="entr" presetSubtype="0" decel="100000" fill="hold" nodeType="afterEffect">
                                  <p:stCondLst>
                                    <p:cond delay="0"/>
                                  </p:stCondLst>
                                  <p:childTnLst>
                                    <p:set>
                                      <p:cBhvr>
                                        <p:cTn id="23" dur="1" fill="hold">
                                          <p:stCondLst>
                                            <p:cond delay="0"/>
                                          </p:stCondLst>
                                        </p:cTn>
                                        <p:tgtEl>
                                          <p:spTgt spid="127003"/>
                                        </p:tgtEl>
                                        <p:attrNameLst>
                                          <p:attrName>style.visibility</p:attrName>
                                        </p:attrNameLst>
                                      </p:cBhvr>
                                      <p:to>
                                        <p:strVal val="visible"/>
                                      </p:to>
                                    </p:set>
                                    <p:anim calcmode="lin" valueType="num">
                                      <p:cBhvr>
                                        <p:cTn id="24" dur="500" fill="hold"/>
                                        <p:tgtEl>
                                          <p:spTgt spid="127003"/>
                                        </p:tgtEl>
                                        <p:attrNameLst>
                                          <p:attrName>ppt_w</p:attrName>
                                        </p:attrNameLst>
                                      </p:cBhvr>
                                      <p:tavLst>
                                        <p:tav tm="0">
                                          <p:val>
                                            <p:fltVal val="0"/>
                                          </p:val>
                                        </p:tav>
                                        <p:tav tm="100000">
                                          <p:val>
                                            <p:strVal val="#ppt_w"/>
                                          </p:val>
                                        </p:tav>
                                      </p:tavLst>
                                    </p:anim>
                                    <p:anim calcmode="lin" valueType="num">
                                      <p:cBhvr>
                                        <p:cTn id="25" dur="500" fill="hold"/>
                                        <p:tgtEl>
                                          <p:spTgt spid="127003"/>
                                        </p:tgtEl>
                                        <p:attrNameLst>
                                          <p:attrName>ppt_h</p:attrName>
                                        </p:attrNameLst>
                                      </p:cBhvr>
                                      <p:tavLst>
                                        <p:tav tm="0">
                                          <p:val>
                                            <p:fltVal val="0"/>
                                          </p:val>
                                        </p:tav>
                                        <p:tav tm="100000">
                                          <p:val>
                                            <p:strVal val="#ppt_h"/>
                                          </p:val>
                                        </p:tav>
                                      </p:tavLst>
                                    </p:anim>
                                    <p:anim calcmode="lin" valueType="num">
                                      <p:cBhvr>
                                        <p:cTn id="26" dur="500" fill="hold"/>
                                        <p:tgtEl>
                                          <p:spTgt spid="127003"/>
                                        </p:tgtEl>
                                        <p:attrNameLst>
                                          <p:attrName>style.rotation</p:attrName>
                                        </p:attrNameLst>
                                      </p:cBhvr>
                                      <p:tavLst>
                                        <p:tav tm="0">
                                          <p:val>
                                            <p:fltVal val="360"/>
                                          </p:val>
                                        </p:tav>
                                        <p:tav tm="100000">
                                          <p:val>
                                            <p:fltVal val="0"/>
                                          </p:val>
                                        </p:tav>
                                      </p:tavLst>
                                    </p:anim>
                                    <p:animEffect transition="in" filter="fade">
                                      <p:cBhvr>
                                        <p:cTn id="27" dur="500"/>
                                        <p:tgtEl>
                                          <p:spTgt spid="127003"/>
                                        </p:tgtEl>
                                      </p:cBhvr>
                                    </p:animEffect>
                                  </p:childTnLst>
                                </p:cTn>
                              </p:par>
                            </p:childTnLst>
                          </p:cTn>
                        </p:par>
                        <p:par>
                          <p:cTn id="28" fill="hold" nodeType="afterGroup">
                            <p:stCondLst>
                              <p:cond delay="3380"/>
                            </p:stCondLst>
                            <p:childTnLst>
                              <p:par>
                                <p:cTn id="29" presetID="17" presetClass="entr" presetSubtype="8" fill="hold" nodeType="afterEffect">
                                  <p:stCondLst>
                                    <p:cond delay="0"/>
                                  </p:stCondLst>
                                  <p:childTnLst>
                                    <p:set>
                                      <p:cBhvr>
                                        <p:cTn id="30" dur="1" fill="hold">
                                          <p:stCondLst>
                                            <p:cond delay="0"/>
                                          </p:stCondLst>
                                        </p:cTn>
                                        <p:tgtEl>
                                          <p:spTgt spid="127000"/>
                                        </p:tgtEl>
                                        <p:attrNameLst>
                                          <p:attrName>style.visibility</p:attrName>
                                        </p:attrNameLst>
                                      </p:cBhvr>
                                      <p:to>
                                        <p:strVal val="visible"/>
                                      </p:to>
                                    </p:set>
                                    <p:anim calcmode="lin" valueType="num">
                                      <p:cBhvr>
                                        <p:cTn id="31" dur="500" fill="hold"/>
                                        <p:tgtEl>
                                          <p:spTgt spid="127000"/>
                                        </p:tgtEl>
                                        <p:attrNameLst>
                                          <p:attrName>ppt_x</p:attrName>
                                        </p:attrNameLst>
                                      </p:cBhvr>
                                      <p:tavLst>
                                        <p:tav tm="0">
                                          <p:val>
                                            <p:strVal val="#ppt_x-#ppt_w/2"/>
                                          </p:val>
                                        </p:tav>
                                        <p:tav tm="100000">
                                          <p:val>
                                            <p:strVal val="#ppt_x"/>
                                          </p:val>
                                        </p:tav>
                                      </p:tavLst>
                                    </p:anim>
                                    <p:anim calcmode="lin" valueType="num">
                                      <p:cBhvr>
                                        <p:cTn id="32" dur="500" fill="hold"/>
                                        <p:tgtEl>
                                          <p:spTgt spid="127000"/>
                                        </p:tgtEl>
                                        <p:attrNameLst>
                                          <p:attrName>ppt_y</p:attrName>
                                        </p:attrNameLst>
                                      </p:cBhvr>
                                      <p:tavLst>
                                        <p:tav tm="0">
                                          <p:val>
                                            <p:strVal val="#ppt_y"/>
                                          </p:val>
                                        </p:tav>
                                        <p:tav tm="100000">
                                          <p:val>
                                            <p:strVal val="#ppt_y"/>
                                          </p:val>
                                        </p:tav>
                                      </p:tavLst>
                                    </p:anim>
                                    <p:anim calcmode="lin" valueType="num">
                                      <p:cBhvr>
                                        <p:cTn id="33" dur="500" fill="hold"/>
                                        <p:tgtEl>
                                          <p:spTgt spid="127000"/>
                                        </p:tgtEl>
                                        <p:attrNameLst>
                                          <p:attrName>ppt_w</p:attrName>
                                        </p:attrNameLst>
                                      </p:cBhvr>
                                      <p:tavLst>
                                        <p:tav tm="0">
                                          <p:val>
                                            <p:fltVal val="0"/>
                                          </p:val>
                                        </p:tav>
                                        <p:tav tm="100000">
                                          <p:val>
                                            <p:strVal val="#ppt_w"/>
                                          </p:val>
                                        </p:tav>
                                      </p:tavLst>
                                    </p:anim>
                                    <p:anim calcmode="lin" valueType="num">
                                      <p:cBhvr>
                                        <p:cTn id="34" dur="500" fill="hold"/>
                                        <p:tgtEl>
                                          <p:spTgt spid="127000"/>
                                        </p:tgtEl>
                                        <p:attrNameLst>
                                          <p:attrName>ppt_h</p:attrName>
                                        </p:attrNameLst>
                                      </p:cBhvr>
                                      <p:tavLst>
                                        <p:tav tm="0">
                                          <p:val>
                                            <p:strVal val="#ppt_h"/>
                                          </p:val>
                                        </p:tav>
                                        <p:tav tm="100000">
                                          <p:val>
                                            <p:strVal val="#ppt_h"/>
                                          </p:val>
                                        </p:tav>
                                      </p:tavLst>
                                    </p:anim>
                                  </p:childTnLst>
                                </p:cTn>
                              </p:par>
                            </p:childTnLst>
                          </p:cTn>
                        </p:par>
                        <p:par>
                          <p:cTn id="35" fill="hold" nodeType="afterGroup">
                            <p:stCondLst>
                              <p:cond delay="3880"/>
                            </p:stCondLst>
                            <p:childTnLst>
                              <p:par>
                                <p:cTn id="36" presetID="12" presetClass="entr" presetSubtype="1" fill="hold" nodeType="afterEffect">
                                  <p:stCondLst>
                                    <p:cond delay="0"/>
                                  </p:stCondLst>
                                  <p:childTnLst>
                                    <p:set>
                                      <p:cBhvr>
                                        <p:cTn id="37" dur="1" fill="hold">
                                          <p:stCondLst>
                                            <p:cond delay="0"/>
                                          </p:stCondLst>
                                        </p:cTn>
                                        <p:tgtEl>
                                          <p:spTgt spid="126991"/>
                                        </p:tgtEl>
                                        <p:attrNameLst>
                                          <p:attrName>style.visibility</p:attrName>
                                        </p:attrNameLst>
                                      </p:cBhvr>
                                      <p:to>
                                        <p:strVal val="visible"/>
                                      </p:to>
                                    </p:set>
                                    <p:animEffect transition="in" filter="slide(fromTop)">
                                      <p:cBhvr>
                                        <p:cTn id="38" dur="500"/>
                                        <p:tgtEl>
                                          <p:spTgt spid="126991"/>
                                        </p:tgtEl>
                                      </p:cBhvr>
                                    </p:animEffect>
                                  </p:childTnLst>
                                </p:cTn>
                              </p:par>
                            </p:childTnLst>
                          </p:cTn>
                        </p:par>
                        <p:par>
                          <p:cTn id="39" fill="hold" nodeType="afterGroup">
                            <p:stCondLst>
                              <p:cond delay="4380"/>
                            </p:stCondLst>
                            <p:childTnLst>
                              <p:par>
                                <p:cTn id="40" presetID="49" presetClass="entr" presetSubtype="0" decel="100000" fill="hold" nodeType="afterEffect">
                                  <p:stCondLst>
                                    <p:cond delay="0"/>
                                  </p:stCondLst>
                                  <p:childTnLst>
                                    <p:set>
                                      <p:cBhvr>
                                        <p:cTn id="41" dur="1" fill="hold">
                                          <p:stCondLst>
                                            <p:cond delay="0"/>
                                          </p:stCondLst>
                                        </p:cTn>
                                        <p:tgtEl>
                                          <p:spTgt spid="127015"/>
                                        </p:tgtEl>
                                        <p:attrNameLst>
                                          <p:attrName>style.visibility</p:attrName>
                                        </p:attrNameLst>
                                      </p:cBhvr>
                                      <p:to>
                                        <p:strVal val="visible"/>
                                      </p:to>
                                    </p:set>
                                    <p:anim calcmode="lin" valueType="num">
                                      <p:cBhvr>
                                        <p:cTn id="42" dur="500" fill="hold"/>
                                        <p:tgtEl>
                                          <p:spTgt spid="127015"/>
                                        </p:tgtEl>
                                        <p:attrNameLst>
                                          <p:attrName>ppt_w</p:attrName>
                                        </p:attrNameLst>
                                      </p:cBhvr>
                                      <p:tavLst>
                                        <p:tav tm="0">
                                          <p:val>
                                            <p:fltVal val="0"/>
                                          </p:val>
                                        </p:tav>
                                        <p:tav tm="100000">
                                          <p:val>
                                            <p:strVal val="#ppt_w"/>
                                          </p:val>
                                        </p:tav>
                                      </p:tavLst>
                                    </p:anim>
                                    <p:anim calcmode="lin" valueType="num">
                                      <p:cBhvr>
                                        <p:cTn id="43" dur="500" fill="hold"/>
                                        <p:tgtEl>
                                          <p:spTgt spid="127015"/>
                                        </p:tgtEl>
                                        <p:attrNameLst>
                                          <p:attrName>ppt_h</p:attrName>
                                        </p:attrNameLst>
                                      </p:cBhvr>
                                      <p:tavLst>
                                        <p:tav tm="0">
                                          <p:val>
                                            <p:fltVal val="0"/>
                                          </p:val>
                                        </p:tav>
                                        <p:tav tm="100000">
                                          <p:val>
                                            <p:strVal val="#ppt_h"/>
                                          </p:val>
                                        </p:tav>
                                      </p:tavLst>
                                    </p:anim>
                                    <p:anim calcmode="lin" valueType="num">
                                      <p:cBhvr>
                                        <p:cTn id="44" dur="500" fill="hold"/>
                                        <p:tgtEl>
                                          <p:spTgt spid="127015"/>
                                        </p:tgtEl>
                                        <p:attrNameLst>
                                          <p:attrName>style.rotation</p:attrName>
                                        </p:attrNameLst>
                                      </p:cBhvr>
                                      <p:tavLst>
                                        <p:tav tm="0">
                                          <p:val>
                                            <p:fltVal val="360"/>
                                          </p:val>
                                        </p:tav>
                                        <p:tav tm="100000">
                                          <p:val>
                                            <p:fltVal val="0"/>
                                          </p:val>
                                        </p:tav>
                                      </p:tavLst>
                                    </p:anim>
                                    <p:animEffect transition="in" filter="fade">
                                      <p:cBhvr>
                                        <p:cTn id="45" dur="500"/>
                                        <p:tgtEl>
                                          <p:spTgt spid="127015"/>
                                        </p:tgtEl>
                                      </p:cBhvr>
                                    </p:animEffect>
                                  </p:childTnLst>
                                </p:cTn>
                              </p:par>
                            </p:childTnLst>
                          </p:cTn>
                        </p:par>
                        <p:par>
                          <p:cTn id="46" fill="hold" nodeType="afterGroup">
                            <p:stCondLst>
                              <p:cond delay="4880"/>
                            </p:stCondLst>
                            <p:childTnLst>
                              <p:par>
                                <p:cTn id="47" presetID="17" presetClass="entr" presetSubtype="8" fill="hold" nodeType="afterEffect">
                                  <p:stCondLst>
                                    <p:cond delay="0"/>
                                  </p:stCondLst>
                                  <p:childTnLst>
                                    <p:set>
                                      <p:cBhvr>
                                        <p:cTn id="48" dur="1" fill="hold">
                                          <p:stCondLst>
                                            <p:cond delay="0"/>
                                          </p:stCondLst>
                                        </p:cTn>
                                        <p:tgtEl>
                                          <p:spTgt spid="126985"/>
                                        </p:tgtEl>
                                        <p:attrNameLst>
                                          <p:attrName>style.visibility</p:attrName>
                                        </p:attrNameLst>
                                      </p:cBhvr>
                                      <p:to>
                                        <p:strVal val="visible"/>
                                      </p:to>
                                    </p:set>
                                    <p:anim calcmode="lin" valueType="num">
                                      <p:cBhvr>
                                        <p:cTn id="49" dur="500" fill="hold"/>
                                        <p:tgtEl>
                                          <p:spTgt spid="126985"/>
                                        </p:tgtEl>
                                        <p:attrNameLst>
                                          <p:attrName>ppt_x</p:attrName>
                                        </p:attrNameLst>
                                      </p:cBhvr>
                                      <p:tavLst>
                                        <p:tav tm="0">
                                          <p:val>
                                            <p:strVal val="#ppt_x-#ppt_w/2"/>
                                          </p:val>
                                        </p:tav>
                                        <p:tav tm="100000">
                                          <p:val>
                                            <p:strVal val="#ppt_x"/>
                                          </p:val>
                                        </p:tav>
                                      </p:tavLst>
                                    </p:anim>
                                    <p:anim calcmode="lin" valueType="num">
                                      <p:cBhvr>
                                        <p:cTn id="50" dur="500" fill="hold"/>
                                        <p:tgtEl>
                                          <p:spTgt spid="126985"/>
                                        </p:tgtEl>
                                        <p:attrNameLst>
                                          <p:attrName>ppt_y</p:attrName>
                                        </p:attrNameLst>
                                      </p:cBhvr>
                                      <p:tavLst>
                                        <p:tav tm="0">
                                          <p:val>
                                            <p:strVal val="#ppt_y"/>
                                          </p:val>
                                        </p:tav>
                                        <p:tav tm="100000">
                                          <p:val>
                                            <p:strVal val="#ppt_y"/>
                                          </p:val>
                                        </p:tav>
                                      </p:tavLst>
                                    </p:anim>
                                    <p:anim calcmode="lin" valueType="num">
                                      <p:cBhvr>
                                        <p:cTn id="51" dur="500" fill="hold"/>
                                        <p:tgtEl>
                                          <p:spTgt spid="126985"/>
                                        </p:tgtEl>
                                        <p:attrNameLst>
                                          <p:attrName>ppt_w</p:attrName>
                                        </p:attrNameLst>
                                      </p:cBhvr>
                                      <p:tavLst>
                                        <p:tav tm="0">
                                          <p:val>
                                            <p:fltVal val="0"/>
                                          </p:val>
                                        </p:tav>
                                        <p:tav tm="100000">
                                          <p:val>
                                            <p:strVal val="#ppt_w"/>
                                          </p:val>
                                        </p:tav>
                                      </p:tavLst>
                                    </p:anim>
                                    <p:anim calcmode="lin" valueType="num">
                                      <p:cBhvr>
                                        <p:cTn id="52" dur="500" fill="hold"/>
                                        <p:tgtEl>
                                          <p:spTgt spid="126985"/>
                                        </p:tgtEl>
                                        <p:attrNameLst>
                                          <p:attrName>ppt_h</p:attrName>
                                        </p:attrNameLst>
                                      </p:cBhvr>
                                      <p:tavLst>
                                        <p:tav tm="0">
                                          <p:val>
                                            <p:strVal val="#ppt_h"/>
                                          </p:val>
                                        </p:tav>
                                        <p:tav tm="100000">
                                          <p:val>
                                            <p:strVal val="#ppt_h"/>
                                          </p:val>
                                        </p:tav>
                                      </p:tavLst>
                                    </p:anim>
                                  </p:childTnLst>
                                </p:cTn>
                              </p:par>
                            </p:childTnLst>
                          </p:cTn>
                        </p:par>
                        <p:par>
                          <p:cTn id="53" fill="hold" nodeType="afterGroup">
                            <p:stCondLst>
                              <p:cond delay="5380"/>
                            </p:stCondLst>
                            <p:childTnLst>
                              <p:par>
                                <p:cTn id="54" presetID="12" presetClass="entr" presetSubtype="1" fill="hold" nodeType="afterEffect">
                                  <p:stCondLst>
                                    <p:cond delay="0"/>
                                  </p:stCondLst>
                                  <p:childTnLst>
                                    <p:set>
                                      <p:cBhvr>
                                        <p:cTn id="55" dur="1" fill="hold">
                                          <p:stCondLst>
                                            <p:cond delay="0"/>
                                          </p:stCondLst>
                                        </p:cTn>
                                        <p:tgtEl>
                                          <p:spTgt spid="126988"/>
                                        </p:tgtEl>
                                        <p:attrNameLst>
                                          <p:attrName>style.visibility</p:attrName>
                                        </p:attrNameLst>
                                      </p:cBhvr>
                                      <p:to>
                                        <p:strVal val="visible"/>
                                      </p:to>
                                    </p:set>
                                    <p:animEffect transition="in" filter="slide(fromTop)">
                                      <p:cBhvr>
                                        <p:cTn id="56" dur="500"/>
                                        <p:tgtEl>
                                          <p:spTgt spid="126988"/>
                                        </p:tgtEl>
                                      </p:cBhvr>
                                    </p:animEffect>
                                  </p:childTnLst>
                                </p:cTn>
                              </p:par>
                            </p:childTnLst>
                          </p:cTn>
                        </p:par>
                        <p:par>
                          <p:cTn id="57" fill="hold" nodeType="afterGroup">
                            <p:stCondLst>
                              <p:cond delay="5880"/>
                            </p:stCondLst>
                            <p:childTnLst>
                              <p:par>
                                <p:cTn id="58" presetID="49" presetClass="entr" presetSubtype="0" decel="100000" fill="hold" nodeType="afterEffect">
                                  <p:stCondLst>
                                    <p:cond delay="0"/>
                                  </p:stCondLst>
                                  <p:childTnLst>
                                    <p:set>
                                      <p:cBhvr>
                                        <p:cTn id="59" dur="1" fill="hold">
                                          <p:stCondLst>
                                            <p:cond delay="0"/>
                                          </p:stCondLst>
                                        </p:cTn>
                                        <p:tgtEl>
                                          <p:spTgt spid="127027"/>
                                        </p:tgtEl>
                                        <p:attrNameLst>
                                          <p:attrName>style.visibility</p:attrName>
                                        </p:attrNameLst>
                                      </p:cBhvr>
                                      <p:to>
                                        <p:strVal val="visible"/>
                                      </p:to>
                                    </p:set>
                                    <p:anim calcmode="lin" valueType="num">
                                      <p:cBhvr>
                                        <p:cTn id="60" dur="500" fill="hold"/>
                                        <p:tgtEl>
                                          <p:spTgt spid="127027"/>
                                        </p:tgtEl>
                                        <p:attrNameLst>
                                          <p:attrName>ppt_w</p:attrName>
                                        </p:attrNameLst>
                                      </p:cBhvr>
                                      <p:tavLst>
                                        <p:tav tm="0">
                                          <p:val>
                                            <p:fltVal val="0"/>
                                          </p:val>
                                        </p:tav>
                                        <p:tav tm="100000">
                                          <p:val>
                                            <p:strVal val="#ppt_w"/>
                                          </p:val>
                                        </p:tav>
                                      </p:tavLst>
                                    </p:anim>
                                    <p:anim calcmode="lin" valueType="num">
                                      <p:cBhvr>
                                        <p:cTn id="61" dur="500" fill="hold"/>
                                        <p:tgtEl>
                                          <p:spTgt spid="127027"/>
                                        </p:tgtEl>
                                        <p:attrNameLst>
                                          <p:attrName>ppt_h</p:attrName>
                                        </p:attrNameLst>
                                      </p:cBhvr>
                                      <p:tavLst>
                                        <p:tav tm="0">
                                          <p:val>
                                            <p:fltVal val="0"/>
                                          </p:val>
                                        </p:tav>
                                        <p:tav tm="100000">
                                          <p:val>
                                            <p:strVal val="#ppt_h"/>
                                          </p:val>
                                        </p:tav>
                                      </p:tavLst>
                                    </p:anim>
                                    <p:anim calcmode="lin" valueType="num">
                                      <p:cBhvr>
                                        <p:cTn id="62" dur="500" fill="hold"/>
                                        <p:tgtEl>
                                          <p:spTgt spid="127027"/>
                                        </p:tgtEl>
                                        <p:attrNameLst>
                                          <p:attrName>style.rotation</p:attrName>
                                        </p:attrNameLst>
                                      </p:cBhvr>
                                      <p:tavLst>
                                        <p:tav tm="0">
                                          <p:val>
                                            <p:fltVal val="360"/>
                                          </p:val>
                                        </p:tav>
                                        <p:tav tm="100000">
                                          <p:val>
                                            <p:fltVal val="0"/>
                                          </p:val>
                                        </p:tav>
                                      </p:tavLst>
                                    </p:anim>
                                    <p:animEffect transition="in" filter="fade">
                                      <p:cBhvr>
                                        <p:cTn id="63" dur="500"/>
                                        <p:tgtEl>
                                          <p:spTgt spid="127027"/>
                                        </p:tgtEl>
                                      </p:cBhvr>
                                    </p:animEffect>
                                  </p:childTnLst>
                                </p:cTn>
                              </p:par>
                            </p:childTnLst>
                          </p:cTn>
                        </p:par>
                        <p:par>
                          <p:cTn id="64" fill="hold" nodeType="afterGroup">
                            <p:stCondLst>
                              <p:cond delay="6380"/>
                            </p:stCondLst>
                            <p:childTnLst>
                              <p:par>
                                <p:cTn id="65" presetID="17" presetClass="entr" presetSubtype="8" fill="hold" nodeType="afterEffect">
                                  <p:stCondLst>
                                    <p:cond delay="0"/>
                                  </p:stCondLst>
                                  <p:childTnLst>
                                    <p:set>
                                      <p:cBhvr>
                                        <p:cTn id="66" dur="1" fill="hold">
                                          <p:stCondLst>
                                            <p:cond delay="0"/>
                                          </p:stCondLst>
                                        </p:cTn>
                                        <p:tgtEl>
                                          <p:spTgt spid="126982"/>
                                        </p:tgtEl>
                                        <p:attrNameLst>
                                          <p:attrName>style.visibility</p:attrName>
                                        </p:attrNameLst>
                                      </p:cBhvr>
                                      <p:to>
                                        <p:strVal val="visible"/>
                                      </p:to>
                                    </p:set>
                                    <p:anim calcmode="lin" valueType="num">
                                      <p:cBhvr>
                                        <p:cTn id="67" dur="500" fill="hold"/>
                                        <p:tgtEl>
                                          <p:spTgt spid="126982"/>
                                        </p:tgtEl>
                                        <p:attrNameLst>
                                          <p:attrName>ppt_x</p:attrName>
                                        </p:attrNameLst>
                                      </p:cBhvr>
                                      <p:tavLst>
                                        <p:tav tm="0">
                                          <p:val>
                                            <p:strVal val="#ppt_x-#ppt_w/2"/>
                                          </p:val>
                                        </p:tav>
                                        <p:tav tm="100000">
                                          <p:val>
                                            <p:strVal val="#ppt_x"/>
                                          </p:val>
                                        </p:tav>
                                      </p:tavLst>
                                    </p:anim>
                                    <p:anim calcmode="lin" valueType="num">
                                      <p:cBhvr>
                                        <p:cTn id="68" dur="500" fill="hold"/>
                                        <p:tgtEl>
                                          <p:spTgt spid="126982"/>
                                        </p:tgtEl>
                                        <p:attrNameLst>
                                          <p:attrName>ppt_y</p:attrName>
                                        </p:attrNameLst>
                                      </p:cBhvr>
                                      <p:tavLst>
                                        <p:tav tm="0">
                                          <p:val>
                                            <p:strVal val="#ppt_y"/>
                                          </p:val>
                                        </p:tav>
                                        <p:tav tm="100000">
                                          <p:val>
                                            <p:strVal val="#ppt_y"/>
                                          </p:val>
                                        </p:tav>
                                      </p:tavLst>
                                    </p:anim>
                                    <p:anim calcmode="lin" valueType="num">
                                      <p:cBhvr>
                                        <p:cTn id="69" dur="500" fill="hold"/>
                                        <p:tgtEl>
                                          <p:spTgt spid="126982"/>
                                        </p:tgtEl>
                                        <p:attrNameLst>
                                          <p:attrName>ppt_w</p:attrName>
                                        </p:attrNameLst>
                                      </p:cBhvr>
                                      <p:tavLst>
                                        <p:tav tm="0">
                                          <p:val>
                                            <p:fltVal val="0"/>
                                          </p:val>
                                        </p:tav>
                                        <p:tav tm="100000">
                                          <p:val>
                                            <p:strVal val="#ppt_w"/>
                                          </p:val>
                                        </p:tav>
                                      </p:tavLst>
                                    </p:anim>
                                    <p:anim calcmode="lin" valueType="num">
                                      <p:cBhvr>
                                        <p:cTn id="70" dur="500" fill="hold"/>
                                        <p:tgtEl>
                                          <p:spTgt spid="126982"/>
                                        </p:tgtEl>
                                        <p:attrNameLst>
                                          <p:attrName>ppt_h</p:attrName>
                                        </p:attrNameLst>
                                      </p:cBhvr>
                                      <p:tavLst>
                                        <p:tav tm="0">
                                          <p:val>
                                            <p:strVal val="#ppt_h"/>
                                          </p:val>
                                        </p:tav>
                                        <p:tav tm="100000">
                                          <p:val>
                                            <p:strVal val="#ppt_h"/>
                                          </p:val>
                                        </p:tav>
                                      </p:tavLst>
                                    </p:anim>
                                  </p:childTnLst>
                                </p:cTn>
                              </p:par>
                            </p:childTnLst>
                          </p:cTn>
                        </p:par>
                        <p:par>
                          <p:cTn id="71" fill="hold" nodeType="afterGroup">
                            <p:stCondLst>
                              <p:cond delay="6880"/>
                            </p:stCondLst>
                            <p:childTnLst>
                              <p:par>
                                <p:cTn id="72" presetID="12" presetClass="entr" presetSubtype="1" fill="hold" nodeType="afterEffect">
                                  <p:stCondLst>
                                    <p:cond delay="0"/>
                                  </p:stCondLst>
                                  <p:childTnLst>
                                    <p:set>
                                      <p:cBhvr>
                                        <p:cTn id="73" dur="1" fill="hold">
                                          <p:stCondLst>
                                            <p:cond delay="0"/>
                                          </p:stCondLst>
                                        </p:cTn>
                                        <p:tgtEl>
                                          <p:spTgt spid="126994"/>
                                        </p:tgtEl>
                                        <p:attrNameLst>
                                          <p:attrName>style.visibility</p:attrName>
                                        </p:attrNameLst>
                                      </p:cBhvr>
                                      <p:to>
                                        <p:strVal val="visible"/>
                                      </p:to>
                                    </p:set>
                                    <p:animEffect transition="in" filter="slide(fromTop)">
                                      <p:cBhvr>
                                        <p:cTn id="74" dur="500"/>
                                        <p:tgtEl>
                                          <p:spTgt spid="126994"/>
                                        </p:tgtEl>
                                      </p:cBhvr>
                                    </p:animEffect>
                                  </p:childTnLst>
                                </p:cTn>
                              </p:par>
                            </p:childTnLst>
                          </p:cTn>
                        </p:par>
                        <p:par>
                          <p:cTn id="75" fill="hold" nodeType="afterGroup">
                            <p:stCondLst>
                              <p:cond delay="7380"/>
                            </p:stCondLst>
                            <p:childTnLst>
                              <p:par>
                                <p:cTn id="76" presetID="49" presetClass="entr" presetSubtype="0" decel="100000" fill="hold" nodeType="afterEffect">
                                  <p:stCondLst>
                                    <p:cond delay="0"/>
                                  </p:stCondLst>
                                  <p:childTnLst>
                                    <p:set>
                                      <p:cBhvr>
                                        <p:cTn id="77" dur="1" fill="hold">
                                          <p:stCondLst>
                                            <p:cond delay="0"/>
                                          </p:stCondLst>
                                        </p:cTn>
                                        <p:tgtEl>
                                          <p:spTgt spid="127039"/>
                                        </p:tgtEl>
                                        <p:attrNameLst>
                                          <p:attrName>style.visibility</p:attrName>
                                        </p:attrNameLst>
                                      </p:cBhvr>
                                      <p:to>
                                        <p:strVal val="visible"/>
                                      </p:to>
                                    </p:set>
                                    <p:anim calcmode="lin" valueType="num">
                                      <p:cBhvr>
                                        <p:cTn id="78" dur="500" fill="hold"/>
                                        <p:tgtEl>
                                          <p:spTgt spid="127039"/>
                                        </p:tgtEl>
                                        <p:attrNameLst>
                                          <p:attrName>ppt_w</p:attrName>
                                        </p:attrNameLst>
                                      </p:cBhvr>
                                      <p:tavLst>
                                        <p:tav tm="0">
                                          <p:val>
                                            <p:fltVal val="0"/>
                                          </p:val>
                                        </p:tav>
                                        <p:tav tm="100000">
                                          <p:val>
                                            <p:strVal val="#ppt_w"/>
                                          </p:val>
                                        </p:tav>
                                      </p:tavLst>
                                    </p:anim>
                                    <p:anim calcmode="lin" valueType="num">
                                      <p:cBhvr>
                                        <p:cTn id="79" dur="500" fill="hold"/>
                                        <p:tgtEl>
                                          <p:spTgt spid="127039"/>
                                        </p:tgtEl>
                                        <p:attrNameLst>
                                          <p:attrName>ppt_h</p:attrName>
                                        </p:attrNameLst>
                                      </p:cBhvr>
                                      <p:tavLst>
                                        <p:tav tm="0">
                                          <p:val>
                                            <p:fltVal val="0"/>
                                          </p:val>
                                        </p:tav>
                                        <p:tav tm="100000">
                                          <p:val>
                                            <p:strVal val="#ppt_h"/>
                                          </p:val>
                                        </p:tav>
                                      </p:tavLst>
                                    </p:anim>
                                    <p:anim calcmode="lin" valueType="num">
                                      <p:cBhvr>
                                        <p:cTn id="80" dur="500" fill="hold"/>
                                        <p:tgtEl>
                                          <p:spTgt spid="127039"/>
                                        </p:tgtEl>
                                        <p:attrNameLst>
                                          <p:attrName>style.rotation</p:attrName>
                                        </p:attrNameLst>
                                      </p:cBhvr>
                                      <p:tavLst>
                                        <p:tav tm="0">
                                          <p:val>
                                            <p:fltVal val="360"/>
                                          </p:val>
                                        </p:tav>
                                        <p:tav tm="100000">
                                          <p:val>
                                            <p:fltVal val="0"/>
                                          </p:val>
                                        </p:tav>
                                      </p:tavLst>
                                    </p:anim>
                                    <p:animEffect transition="in" filter="fade">
                                      <p:cBhvr>
                                        <p:cTn id="81" dur="500"/>
                                        <p:tgtEl>
                                          <p:spTgt spid="127039"/>
                                        </p:tgtEl>
                                      </p:cBhvr>
                                    </p:animEffect>
                                  </p:childTnLst>
                                </p:cTn>
                              </p:par>
                            </p:childTnLst>
                          </p:cTn>
                        </p:par>
                        <p:par>
                          <p:cTn id="82" fill="hold" nodeType="afterGroup">
                            <p:stCondLst>
                              <p:cond delay="7880"/>
                            </p:stCondLst>
                            <p:childTnLst>
                              <p:par>
                                <p:cTn id="83" presetID="17" presetClass="entr" presetSubtype="8" fill="hold" nodeType="afterEffect">
                                  <p:stCondLst>
                                    <p:cond delay="0"/>
                                  </p:stCondLst>
                                  <p:childTnLst>
                                    <p:set>
                                      <p:cBhvr>
                                        <p:cTn id="84" dur="1" fill="hold">
                                          <p:stCondLst>
                                            <p:cond delay="0"/>
                                          </p:stCondLst>
                                        </p:cTn>
                                        <p:tgtEl>
                                          <p:spTgt spid="126979"/>
                                        </p:tgtEl>
                                        <p:attrNameLst>
                                          <p:attrName>style.visibility</p:attrName>
                                        </p:attrNameLst>
                                      </p:cBhvr>
                                      <p:to>
                                        <p:strVal val="visible"/>
                                      </p:to>
                                    </p:set>
                                    <p:anim calcmode="lin" valueType="num">
                                      <p:cBhvr>
                                        <p:cTn id="85" dur="500" fill="hold"/>
                                        <p:tgtEl>
                                          <p:spTgt spid="126979"/>
                                        </p:tgtEl>
                                        <p:attrNameLst>
                                          <p:attrName>ppt_x</p:attrName>
                                        </p:attrNameLst>
                                      </p:cBhvr>
                                      <p:tavLst>
                                        <p:tav tm="0">
                                          <p:val>
                                            <p:strVal val="#ppt_x-#ppt_w/2"/>
                                          </p:val>
                                        </p:tav>
                                        <p:tav tm="100000">
                                          <p:val>
                                            <p:strVal val="#ppt_x"/>
                                          </p:val>
                                        </p:tav>
                                      </p:tavLst>
                                    </p:anim>
                                    <p:anim calcmode="lin" valueType="num">
                                      <p:cBhvr>
                                        <p:cTn id="86" dur="500" fill="hold"/>
                                        <p:tgtEl>
                                          <p:spTgt spid="126979"/>
                                        </p:tgtEl>
                                        <p:attrNameLst>
                                          <p:attrName>ppt_y</p:attrName>
                                        </p:attrNameLst>
                                      </p:cBhvr>
                                      <p:tavLst>
                                        <p:tav tm="0">
                                          <p:val>
                                            <p:strVal val="#ppt_y"/>
                                          </p:val>
                                        </p:tav>
                                        <p:tav tm="100000">
                                          <p:val>
                                            <p:strVal val="#ppt_y"/>
                                          </p:val>
                                        </p:tav>
                                      </p:tavLst>
                                    </p:anim>
                                    <p:anim calcmode="lin" valueType="num">
                                      <p:cBhvr>
                                        <p:cTn id="87" dur="500" fill="hold"/>
                                        <p:tgtEl>
                                          <p:spTgt spid="126979"/>
                                        </p:tgtEl>
                                        <p:attrNameLst>
                                          <p:attrName>ppt_w</p:attrName>
                                        </p:attrNameLst>
                                      </p:cBhvr>
                                      <p:tavLst>
                                        <p:tav tm="0">
                                          <p:val>
                                            <p:fltVal val="0"/>
                                          </p:val>
                                        </p:tav>
                                        <p:tav tm="100000">
                                          <p:val>
                                            <p:strVal val="#ppt_w"/>
                                          </p:val>
                                        </p:tav>
                                      </p:tavLst>
                                    </p:anim>
                                    <p:anim calcmode="lin" valueType="num">
                                      <p:cBhvr>
                                        <p:cTn id="88" dur="500" fill="hold"/>
                                        <p:tgtEl>
                                          <p:spTgt spid="12697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89" restart="whenNotActive" fill="hold" evtFilter="cancelBubble" nodeType="interactiveSeq">
                <p:stCondLst>
                  <p:cond evt="onClick" delay="0">
                    <p:tgtEl>
                      <p:spTgt spid="127000"/>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23" presetClass="entr" presetSubtype="16" fill="hold" nodeType="clickEffect">
                                  <p:stCondLst>
                                    <p:cond delay="0"/>
                                  </p:stCondLst>
                                  <p:childTnLst>
                                    <p:set>
                                      <p:cBhvr>
                                        <p:cTn id="93" dur="1" fill="hold">
                                          <p:stCondLst>
                                            <p:cond delay="0"/>
                                          </p:stCondLst>
                                        </p:cTn>
                                        <p:tgtEl>
                                          <p:spTgt spid="127058"/>
                                        </p:tgtEl>
                                        <p:attrNameLst>
                                          <p:attrName>style.visibility</p:attrName>
                                        </p:attrNameLst>
                                      </p:cBhvr>
                                      <p:to>
                                        <p:strVal val="visible"/>
                                      </p:to>
                                    </p:set>
                                    <p:anim calcmode="lin" valueType="num">
                                      <p:cBhvr>
                                        <p:cTn id="94" dur="500" fill="hold"/>
                                        <p:tgtEl>
                                          <p:spTgt spid="127058"/>
                                        </p:tgtEl>
                                        <p:attrNameLst>
                                          <p:attrName>ppt_w</p:attrName>
                                        </p:attrNameLst>
                                      </p:cBhvr>
                                      <p:tavLst>
                                        <p:tav tm="0">
                                          <p:val>
                                            <p:fltVal val="0"/>
                                          </p:val>
                                        </p:tav>
                                        <p:tav tm="100000">
                                          <p:val>
                                            <p:strVal val="#ppt_w"/>
                                          </p:val>
                                        </p:tav>
                                      </p:tavLst>
                                    </p:anim>
                                    <p:anim calcmode="lin" valueType="num">
                                      <p:cBhvr>
                                        <p:cTn id="95" dur="500" fill="hold"/>
                                        <p:tgtEl>
                                          <p:spTgt spid="12705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2"/>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27000"/>
                  </p:tgtEl>
                </p:cond>
              </p:nextCondLst>
            </p:seq>
            <p:seq concurrent="1" nextAc="seek">
              <p:cTn id="96" restart="whenNotActive" fill="hold" evtFilter="cancelBubble" nodeType="interactiveSeq">
                <p:stCondLst>
                  <p:cond evt="onClick" delay="0">
                    <p:tgtEl>
                      <p:spTgt spid="126985"/>
                    </p:tgtEl>
                  </p:cond>
                </p:stCondLst>
                <p:endSync evt="end" delay="0">
                  <p:rtn val="all"/>
                </p:endSync>
                <p:childTnLst>
                  <p:par>
                    <p:cTn id="97" fill="hold" nodeType="clickPar">
                      <p:stCondLst>
                        <p:cond delay="0"/>
                      </p:stCondLst>
                      <p:childTnLst>
                        <p:par>
                          <p:cTn id="98" fill="hold" nodeType="withGroup">
                            <p:stCondLst>
                              <p:cond delay="0"/>
                            </p:stCondLst>
                            <p:childTnLst>
                              <p:par>
                                <p:cTn id="99" presetID="23" presetClass="entr" presetSubtype="16" fill="hold" nodeType="clickEffect">
                                  <p:stCondLst>
                                    <p:cond delay="0"/>
                                  </p:stCondLst>
                                  <p:childTnLst>
                                    <p:set>
                                      <p:cBhvr>
                                        <p:cTn id="100" dur="1" fill="hold">
                                          <p:stCondLst>
                                            <p:cond delay="0"/>
                                          </p:stCondLst>
                                        </p:cTn>
                                        <p:tgtEl>
                                          <p:spTgt spid="127059"/>
                                        </p:tgtEl>
                                        <p:attrNameLst>
                                          <p:attrName>style.visibility</p:attrName>
                                        </p:attrNameLst>
                                      </p:cBhvr>
                                      <p:to>
                                        <p:strVal val="visible"/>
                                      </p:to>
                                    </p:set>
                                    <p:anim calcmode="lin" valueType="num">
                                      <p:cBhvr>
                                        <p:cTn id="101" dur="500" fill="hold"/>
                                        <p:tgtEl>
                                          <p:spTgt spid="127059"/>
                                        </p:tgtEl>
                                        <p:attrNameLst>
                                          <p:attrName>ppt_w</p:attrName>
                                        </p:attrNameLst>
                                      </p:cBhvr>
                                      <p:tavLst>
                                        <p:tav tm="0">
                                          <p:val>
                                            <p:fltVal val="0"/>
                                          </p:val>
                                        </p:tav>
                                        <p:tav tm="100000">
                                          <p:val>
                                            <p:strVal val="#ppt_w"/>
                                          </p:val>
                                        </p:tav>
                                      </p:tavLst>
                                    </p:anim>
                                    <p:anim calcmode="lin" valueType="num">
                                      <p:cBhvr>
                                        <p:cTn id="102" dur="500" fill="hold"/>
                                        <p:tgtEl>
                                          <p:spTgt spid="12705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26985"/>
                  </p:tgtEl>
                </p:cond>
              </p:nextCondLst>
            </p:seq>
            <p:seq concurrent="1" nextAc="seek">
              <p:cTn id="103" restart="whenNotActive" fill="hold" evtFilter="cancelBubble" nodeType="interactiveSeq">
                <p:stCondLst>
                  <p:cond evt="onClick" delay="0">
                    <p:tgtEl>
                      <p:spTgt spid="126982"/>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23" presetClass="entr" presetSubtype="16" fill="hold" nodeType="clickEffect">
                                  <p:stCondLst>
                                    <p:cond delay="0"/>
                                  </p:stCondLst>
                                  <p:childTnLst>
                                    <p:set>
                                      <p:cBhvr>
                                        <p:cTn id="107" dur="1" fill="hold">
                                          <p:stCondLst>
                                            <p:cond delay="0"/>
                                          </p:stCondLst>
                                        </p:cTn>
                                        <p:tgtEl>
                                          <p:spTgt spid="127060"/>
                                        </p:tgtEl>
                                        <p:attrNameLst>
                                          <p:attrName>style.visibility</p:attrName>
                                        </p:attrNameLst>
                                      </p:cBhvr>
                                      <p:to>
                                        <p:strVal val="visible"/>
                                      </p:to>
                                    </p:set>
                                    <p:anim calcmode="lin" valueType="num">
                                      <p:cBhvr>
                                        <p:cTn id="108" dur="500" fill="hold"/>
                                        <p:tgtEl>
                                          <p:spTgt spid="127060"/>
                                        </p:tgtEl>
                                        <p:attrNameLst>
                                          <p:attrName>ppt_w</p:attrName>
                                        </p:attrNameLst>
                                      </p:cBhvr>
                                      <p:tavLst>
                                        <p:tav tm="0">
                                          <p:val>
                                            <p:fltVal val="0"/>
                                          </p:val>
                                        </p:tav>
                                        <p:tav tm="100000">
                                          <p:val>
                                            <p:strVal val="#ppt_w"/>
                                          </p:val>
                                        </p:tav>
                                      </p:tavLst>
                                    </p:anim>
                                    <p:anim calcmode="lin" valueType="num">
                                      <p:cBhvr>
                                        <p:cTn id="109" dur="500" fill="hold"/>
                                        <p:tgtEl>
                                          <p:spTgt spid="12706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6"/>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26982"/>
                  </p:tgtEl>
                </p:cond>
              </p:nextCondLst>
            </p:seq>
            <p:seq concurrent="1" nextAc="seek">
              <p:cTn id="110" restart="whenNotActive" fill="hold" evtFilter="cancelBubble" nodeType="interactiveSeq">
                <p:stCondLst>
                  <p:cond evt="onClick" delay="0">
                    <p:tgtEl>
                      <p:spTgt spid="126979"/>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23" presetClass="entr" presetSubtype="16" fill="hold" nodeType="clickEffect">
                                  <p:stCondLst>
                                    <p:cond delay="0"/>
                                  </p:stCondLst>
                                  <p:childTnLst>
                                    <p:set>
                                      <p:cBhvr>
                                        <p:cTn id="114" dur="1" fill="hold">
                                          <p:stCondLst>
                                            <p:cond delay="0"/>
                                          </p:stCondLst>
                                        </p:cTn>
                                        <p:tgtEl>
                                          <p:spTgt spid="127057"/>
                                        </p:tgtEl>
                                        <p:attrNameLst>
                                          <p:attrName>style.visibility</p:attrName>
                                        </p:attrNameLst>
                                      </p:cBhvr>
                                      <p:to>
                                        <p:strVal val="visible"/>
                                      </p:to>
                                    </p:set>
                                    <p:anim calcmode="lin" valueType="num">
                                      <p:cBhvr>
                                        <p:cTn id="115" dur="500" fill="hold"/>
                                        <p:tgtEl>
                                          <p:spTgt spid="127057"/>
                                        </p:tgtEl>
                                        <p:attrNameLst>
                                          <p:attrName>ppt_w</p:attrName>
                                        </p:attrNameLst>
                                      </p:cBhvr>
                                      <p:tavLst>
                                        <p:tav tm="0">
                                          <p:val>
                                            <p:fltVal val="0"/>
                                          </p:val>
                                        </p:tav>
                                        <p:tav tm="100000">
                                          <p:val>
                                            <p:strVal val="#ppt_w"/>
                                          </p:val>
                                        </p:tav>
                                      </p:tavLst>
                                    </p:anim>
                                    <p:anim calcmode="lin" valueType="num">
                                      <p:cBhvr>
                                        <p:cTn id="116" dur="500" fill="hold"/>
                                        <p:tgtEl>
                                          <p:spTgt spid="12705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2697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lstStyle/>
          <a:p>
            <a:r>
              <a:rPr lang="en-US" sz="3200" dirty="0">
                <a:ea typeface="Calibri" panose="020F0502020204030204" pitchFamily="34" charset="0"/>
                <a:cs typeface="Times New Roman" panose="02020603050405020304" pitchFamily="18" charset="0"/>
              </a:rPr>
              <a:t>?</a:t>
            </a:r>
            <a:r>
              <a:rPr lang="vi-VN" sz="3200" dirty="0">
                <a:ea typeface="Calibri" panose="020F0502020204030204" pitchFamily="34" charset="0"/>
                <a:cs typeface="Times New Roman" panose="02020603050405020304" pitchFamily="18" charset="0"/>
              </a:rPr>
              <a:t>Tiêm vacxin có vai trò gì trong việc phòng bệnh</a:t>
            </a:r>
            <a:br>
              <a:rPr lang="en-US" sz="36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457200" y="5943600"/>
            <a:ext cx="8229600" cy="182563"/>
          </a:xfrm>
        </p:spPr>
        <p:txBody>
          <a:bodyPr/>
          <a:lstStyle/>
          <a:p>
            <a:pPr marL="0" indent="0">
              <a:buNone/>
            </a:pPr>
            <a:endParaRPr lang="en-US" dirty="0"/>
          </a:p>
        </p:txBody>
      </p:sp>
      <p:sp>
        <p:nvSpPr>
          <p:cNvPr id="5" name="Rectangle 4"/>
          <p:cNvSpPr/>
          <p:nvPr/>
        </p:nvSpPr>
        <p:spPr>
          <a:xfrm>
            <a:off x="381000" y="3456709"/>
            <a:ext cx="8382000" cy="1569660"/>
          </a:xfrm>
          <a:prstGeom prst="rect">
            <a:avLst/>
          </a:prstGeom>
        </p:spPr>
        <p:txBody>
          <a:bodyPr wrap="square">
            <a:spAutoFit/>
          </a:bodyPr>
          <a:lstStyle/>
          <a:p>
            <a:r>
              <a:rPr lang="en-US" sz="3200" dirty="0">
                <a:latin typeface="Times New Roman" panose="02020603050405020304" pitchFamily="18" charset="0"/>
                <a:ea typeface="Calibri" panose="020F0502020204030204" pitchFamily="34" charset="0"/>
              </a:rPr>
              <a:t>?</a:t>
            </a:r>
            <a:r>
              <a:rPr lang="vi-VN" sz="3200" dirty="0">
                <a:latin typeface="Times New Roman" panose="02020603050405020304" pitchFamily="18" charset="0"/>
                <a:ea typeface="Calibri" panose="020F0502020204030204" pitchFamily="34" charset="0"/>
              </a:rPr>
              <a:t>Giải thích vì sao con người sống trong môi trường chứa nhiều vi khuẩn có hại nhưng vẫn có thể sống khỏe mạnh</a:t>
            </a:r>
            <a:endParaRPr lang="en-US" sz="3200" dirty="0"/>
          </a:p>
        </p:txBody>
      </p:sp>
      <p:sp>
        <p:nvSpPr>
          <p:cNvPr id="8" name="Rectangle 7"/>
          <p:cNvSpPr/>
          <p:nvPr/>
        </p:nvSpPr>
        <p:spPr>
          <a:xfrm>
            <a:off x="457200" y="1524000"/>
            <a:ext cx="8229600" cy="1681101"/>
          </a:xfrm>
          <a:prstGeom prst="rect">
            <a:avLst/>
          </a:prstGeom>
        </p:spPr>
        <p:txBody>
          <a:bodyPr wrap="square">
            <a:spAutoFit/>
          </a:bodyPr>
          <a:lstStyle/>
          <a:p>
            <a:pPr>
              <a:lnSpc>
                <a:spcPct val="107000"/>
              </a:lnSpc>
              <a:spcBef>
                <a:spcPts val="600"/>
              </a:spcBef>
              <a:spcAft>
                <a:spcPts val="600"/>
              </a:spcAft>
            </a:pPr>
            <a:r>
              <a:rPr lang="vi-VN" sz="3200" dirty="0">
                <a:latin typeface="Times New Roman" panose="02020603050405020304" pitchFamily="18" charset="0"/>
                <a:ea typeface="Calibri" panose="020F0502020204030204" pitchFamily="34" charset="0"/>
                <a:cs typeface="Times New Roman" panose="02020603050405020304" pitchFamily="18" charset="0"/>
              </a:rPr>
              <a:t>- là miễn dịch nhân tạo do con người tạo ra.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3200" dirty="0">
                <a:latin typeface="Times New Roman" panose="02020603050405020304" pitchFamily="18" charset="0"/>
                <a:ea typeface="Calibri" panose="020F0502020204030204" pitchFamily="34" charset="0"/>
              </a:rPr>
              <a:t>- </a:t>
            </a:r>
            <a:r>
              <a:rPr lang="vi-VN" sz="3200" dirty="0">
                <a:latin typeface="Times New Roman" panose="02020603050405020304" pitchFamily="18" charset="0"/>
                <a:ea typeface="Calibri" panose="020F0502020204030204" pitchFamily="34" charset="0"/>
              </a:rPr>
              <a:t>bản chất là mầm bệnh đã chết hoặc suy </a:t>
            </a:r>
            <a:endParaRPr lang="en-US" sz="3200" dirty="0">
              <a:latin typeface="Times New Roman" panose="02020603050405020304" pitchFamily="18" charset="0"/>
              <a:ea typeface="Calibri" panose="020F0502020204030204" pitchFamily="34" charset="0"/>
            </a:endParaRPr>
          </a:p>
          <a:p>
            <a:r>
              <a:rPr lang="vi-VN" sz="3200" dirty="0">
                <a:latin typeface="Times New Roman" panose="02020603050405020304" pitchFamily="18" charset="0"/>
                <a:ea typeface="Calibri" panose="020F0502020204030204" pitchFamily="34" charset="0"/>
              </a:rPr>
              <a:t>yếu...kích thích bạch cầu tạo kháng thể</a:t>
            </a:r>
            <a:r>
              <a:rPr lang="vi-VN" b="1" dirty="0">
                <a:latin typeface="Times New Roman" panose="02020603050405020304" pitchFamily="18" charset="0"/>
                <a:ea typeface="Calibri" panose="020F0502020204030204" pitchFamily="34" charset="0"/>
              </a:rPr>
              <a:t>.</a:t>
            </a:r>
            <a:endParaRPr lang="en-US" dirty="0"/>
          </a:p>
        </p:txBody>
      </p:sp>
    </p:spTree>
    <p:extLst>
      <p:ext uri="{BB962C8B-B14F-4D97-AF65-F5344CB8AC3E}">
        <p14:creationId xmlns:p14="http://schemas.microsoft.com/office/powerpoint/2010/main" val="196142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sp>
        <p:nvSpPr>
          <p:cNvPr id="3" name="Content Placeholder 2"/>
          <p:cNvSpPr>
            <a:spLocks noGrp="1"/>
          </p:cNvSpPr>
          <p:nvPr>
            <p:ph idx="1"/>
          </p:nvPr>
        </p:nvSpPr>
        <p:spPr>
          <a:xfrm>
            <a:off x="457200" y="0"/>
            <a:ext cx="8229600" cy="6126163"/>
          </a:xfrm>
        </p:spPr>
        <p:txBody>
          <a:bodyPr/>
          <a:lstStyle/>
          <a:p>
            <a:pPr>
              <a:buNone/>
            </a:pPr>
            <a:r>
              <a:rPr lang="vi-VN" sz="2400" b="1" dirty="0">
                <a:latin typeface="+mj-lt"/>
              </a:rPr>
              <a:t>I. Máu</a:t>
            </a:r>
            <a:endParaRPr lang="en-US" sz="2400" b="1" dirty="0">
              <a:latin typeface="+mj-lt"/>
            </a:endParaRPr>
          </a:p>
          <a:p>
            <a:pPr>
              <a:buNone/>
            </a:pPr>
            <a:r>
              <a:rPr lang="en-US" sz="2400" b="1" dirty="0">
                <a:latin typeface="+mj-lt"/>
              </a:rPr>
              <a:t>2</a:t>
            </a:r>
            <a:r>
              <a:rPr lang="vi-VN" sz="2400" b="1" dirty="0">
                <a:latin typeface="+mj-lt"/>
              </a:rPr>
              <a:t>. Miễn dịch và vaccine</a:t>
            </a:r>
            <a:endParaRPr lang="vi-VN" sz="2400" dirty="0">
              <a:latin typeface="+mj-lt"/>
            </a:endParaRPr>
          </a:p>
          <a:p>
            <a:pPr>
              <a:buNone/>
            </a:pPr>
            <a:r>
              <a:rPr lang="vi-VN" sz="2400" b="1" dirty="0">
                <a:latin typeface="+mj-lt"/>
              </a:rPr>
              <a:t>a) Miễn dịch</a:t>
            </a:r>
            <a:endParaRPr lang="vi-VN" sz="2400" dirty="0">
              <a:latin typeface="+mj-lt"/>
            </a:endParaRPr>
          </a:p>
          <a:p>
            <a:r>
              <a:rPr lang="vi-VN" sz="2400" dirty="0">
                <a:latin typeface="+mj-lt"/>
              </a:rPr>
              <a:t>Kháng nguyên là những chất khi xâm nhập vào cơ thể có khả năng kích thích cơ thể tạo ra kháng thể tương ứng.</a:t>
            </a:r>
          </a:p>
          <a:p>
            <a:r>
              <a:rPr lang="vi-VN" sz="2400" dirty="0">
                <a:latin typeface="+mj-lt"/>
              </a:rPr>
              <a:t> Kháng thể là những phân tử protein do một loại bạch cầu  lympho B tạo ra để chống lại các kháng nguyên.</a:t>
            </a:r>
          </a:p>
          <a:p>
            <a:r>
              <a:rPr lang="vi-VN" sz="2400" dirty="0">
                <a:latin typeface="+mj-lt"/>
              </a:rPr>
              <a:t>Tương tác giữa kháng thể và kháng nguyên theo cơ chế ổ khóa và chìa khóa.</a:t>
            </a:r>
          </a:p>
          <a:p>
            <a:r>
              <a:rPr lang="vi-VN" sz="2400" dirty="0">
                <a:latin typeface="+mj-lt"/>
              </a:rPr>
              <a:t>- Cơ chế miễn dịch trong cơ thể:</a:t>
            </a:r>
          </a:p>
          <a:p>
            <a:r>
              <a:rPr lang="vi-VN" sz="2400" dirty="0">
                <a:latin typeface="+mj-lt"/>
              </a:rPr>
              <a:t>H33.3 SGK/136.</a:t>
            </a:r>
          </a:p>
          <a:p>
            <a:pPr>
              <a:buNone/>
            </a:pPr>
            <a:r>
              <a:rPr lang="vi-VN" sz="2400" b="1" dirty="0">
                <a:latin typeface="+mj-lt"/>
              </a:rPr>
              <a:t>b) Vaccine</a:t>
            </a:r>
          </a:p>
          <a:p>
            <a:r>
              <a:rPr lang="vi-VN" sz="2400" dirty="0">
                <a:latin typeface="+mj-lt"/>
              </a:rPr>
              <a:t>- là miễn dịch nhân tạo do con người tạo ra. </a:t>
            </a:r>
          </a:p>
          <a:p>
            <a:r>
              <a:rPr lang="vi-VN" sz="2400" dirty="0">
                <a:latin typeface="+mj-lt"/>
              </a:rPr>
              <a:t>- bản chất là mầm bệnh đã chết hoặc suy yếu...kích thích bạch cầu tạo kháng thể</a:t>
            </a:r>
            <a:r>
              <a:rPr lang="vi-VN" sz="2400" b="1" dirty="0">
                <a:latin typeface="+mj-lt"/>
              </a:rPr>
              <a:t>.</a:t>
            </a:r>
            <a:endParaRPr lang="vi-VN" dirty="0">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190500" y="1157288"/>
            <a:ext cx="70088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800" b="1" dirty="0">
                <a:solidFill>
                  <a:srgbClr val="FF0000"/>
                </a:solidFill>
                <a:latin typeface="Times New Roman" panose="02020603050405020304" pitchFamily="18" charset="0"/>
                <a:cs typeface="Times New Roman" panose="02020603050405020304" pitchFamily="18" charset="0"/>
              </a:rPr>
              <a:t>	I. </a:t>
            </a:r>
            <a:r>
              <a:rPr lang="en-US" altLang="en-US" sz="2800" b="1" dirty="0" err="1">
                <a:solidFill>
                  <a:srgbClr val="FF0000"/>
                </a:solidFill>
                <a:latin typeface="Times New Roman" panose="02020603050405020304" pitchFamily="18" charset="0"/>
                <a:cs typeface="Times New Roman" panose="02020603050405020304" pitchFamily="18" charset="0"/>
              </a:rPr>
              <a:t>Máu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thành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phần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của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máu</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4579" name="TextBox 3"/>
          <p:cNvSpPr txBox="1">
            <a:spLocks noChangeArrowheads="1"/>
          </p:cNvSpPr>
          <p:nvPr/>
        </p:nvSpPr>
        <p:spPr bwMode="auto">
          <a:xfrm>
            <a:off x="684212" y="1625600"/>
            <a:ext cx="63261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rgbClr val="FF0000"/>
                </a:solidFill>
                <a:latin typeface="Times New Roman" panose="02020603050405020304" pitchFamily="18" charset="0"/>
                <a:cs typeface="Times New Roman" panose="02020603050405020304" pitchFamily="18" charset="0"/>
              </a:rPr>
              <a:t>3. </a:t>
            </a:r>
            <a:r>
              <a:rPr lang="en-US" altLang="en-US" sz="2800" dirty="0" err="1">
                <a:solidFill>
                  <a:srgbClr val="FF0000"/>
                </a:solidFill>
                <a:latin typeface="Times New Roman" panose="02020603050405020304" pitchFamily="18" charset="0"/>
                <a:cs typeface="Times New Roman" panose="02020603050405020304" pitchFamily="18" charset="0"/>
              </a:rPr>
              <a:t>Nhóm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máu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và</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truyền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máu</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
        <p:nvSpPr>
          <p:cNvPr id="24580" name="Rectangle 1"/>
          <p:cNvSpPr>
            <a:spLocks noChangeArrowheads="1"/>
          </p:cNvSpPr>
          <p:nvPr/>
        </p:nvSpPr>
        <p:spPr bwMode="auto">
          <a:xfrm>
            <a:off x="406400" y="2081213"/>
            <a:ext cx="85550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rgbClr val="0033CC"/>
                </a:solidFill>
                <a:latin typeface="Times New Roman" panose="02020603050405020304" pitchFamily="18" charset="0"/>
                <a:cs typeface="Times New Roman" panose="02020603050405020304" pitchFamily="18" charset="0"/>
              </a:rPr>
              <a:t>    - </a:t>
            </a:r>
            <a:r>
              <a:rPr lang="en-US" altLang="en-US" sz="2800" dirty="0" err="1">
                <a:solidFill>
                  <a:srgbClr val="0033CC"/>
                </a:solidFill>
                <a:latin typeface="Times New Roman" panose="02020603050405020304" pitchFamily="18" charset="0"/>
                <a:cs typeface="Times New Roman" panose="02020603050405020304" pitchFamily="18" charset="0"/>
              </a:rPr>
              <a:t>Hồng</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dirty="0" err="1">
                <a:solidFill>
                  <a:srgbClr val="0033CC"/>
                </a:solidFill>
                <a:latin typeface="Times New Roman" panose="02020603050405020304" pitchFamily="18" charset="0"/>
                <a:cs typeface="Times New Roman" panose="02020603050405020304" pitchFamily="18" charset="0"/>
              </a:rPr>
              <a:t>cầu</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dirty="0" err="1">
                <a:solidFill>
                  <a:srgbClr val="0033CC"/>
                </a:solidFill>
                <a:latin typeface="Times New Roman" panose="02020603050405020304" pitchFamily="18" charset="0"/>
                <a:cs typeface="Times New Roman" panose="02020603050405020304" pitchFamily="18" charset="0"/>
              </a:rPr>
              <a:t>người</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dirty="0" err="1">
                <a:solidFill>
                  <a:srgbClr val="0033CC"/>
                </a:solidFill>
                <a:latin typeface="Times New Roman" panose="02020603050405020304" pitchFamily="18" charset="0"/>
                <a:cs typeface="Times New Roman" panose="02020603050405020304" pitchFamily="18" charset="0"/>
              </a:rPr>
              <a:t>cho</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dirty="0" err="1">
                <a:solidFill>
                  <a:srgbClr val="0033CC"/>
                </a:solidFill>
                <a:latin typeface="Times New Roman" panose="02020603050405020304" pitchFamily="18" charset="0"/>
                <a:cs typeface="Times New Roman" panose="02020603050405020304" pitchFamily="18" charset="0"/>
              </a:rPr>
              <a:t>có</a:t>
            </a:r>
            <a:r>
              <a:rPr lang="en-US" altLang="en-US" sz="2800" dirty="0">
                <a:solidFill>
                  <a:srgbClr val="0033CC"/>
                </a:solidFill>
                <a:latin typeface="Times New Roman" panose="02020603050405020304" pitchFamily="18" charset="0"/>
                <a:cs typeface="Times New Roman" panose="02020603050405020304" pitchFamily="18" charset="0"/>
              </a:rPr>
              <a:t> 2 </a:t>
            </a:r>
            <a:r>
              <a:rPr lang="en-US" altLang="en-US" sz="2800" dirty="0" err="1">
                <a:solidFill>
                  <a:srgbClr val="0033CC"/>
                </a:solidFill>
                <a:latin typeface="Times New Roman" panose="02020603050405020304" pitchFamily="18" charset="0"/>
                <a:cs typeface="Times New Roman" panose="02020603050405020304" pitchFamily="18" charset="0"/>
              </a:rPr>
              <a:t>loại</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dirty="0" err="1">
                <a:solidFill>
                  <a:srgbClr val="0033CC"/>
                </a:solidFill>
                <a:latin typeface="Times New Roman" panose="02020603050405020304" pitchFamily="18" charset="0"/>
                <a:cs typeface="Times New Roman" panose="02020603050405020304" pitchFamily="18" charset="0"/>
              </a:rPr>
              <a:t>kháng</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dirty="0" err="1">
                <a:solidFill>
                  <a:srgbClr val="0033CC"/>
                </a:solidFill>
                <a:latin typeface="Times New Roman" panose="02020603050405020304" pitchFamily="18" charset="0"/>
                <a:cs typeface="Times New Roman" panose="02020603050405020304" pitchFamily="18" charset="0"/>
              </a:rPr>
              <a:t>nguyên</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dirty="0" err="1">
                <a:solidFill>
                  <a:srgbClr val="0033CC"/>
                </a:solidFill>
                <a:latin typeface="Times New Roman" panose="02020603050405020304" pitchFamily="18" charset="0"/>
                <a:cs typeface="Times New Roman" panose="02020603050405020304" pitchFamily="18" charset="0"/>
              </a:rPr>
              <a:t>là</a:t>
            </a:r>
            <a:r>
              <a:rPr lang="en-US" altLang="en-US" sz="2800" dirty="0">
                <a:solidFill>
                  <a:srgbClr val="0033CC"/>
                </a:solidFill>
                <a:latin typeface="Times New Roman" panose="02020603050405020304" pitchFamily="18" charset="0"/>
                <a:cs typeface="Times New Roman" panose="02020603050405020304" pitchFamily="18" charset="0"/>
              </a:rPr>
              <a:t>: A </a:t>
            </a:r>
            <a:r>
              <a:rPr lang="en-US" altLang="en-US" sz="2800" dirty="0" err="1">
                <a:solidFill>
                  <a:srgbClr val="0033CC"/>
                </a:solidFill>
                <a:latin typeface="Times New Roman" panose="02020603050405020304" pitchFamily="18" charset="0"/>
                <a:cs typeface="Times New Roman" panose="02020603050405020304" pitchFamily="18" charset="0"/>
              </a:rPr>
              <a:t>và</a:t>
            </a:r>
            <a:r>
              <a:rPr lang="en-US" altLang="en-US" sz="2800" dirty="0">
                <a:solidFill>
                  <a:srgbClr val="0033CC"/>
                </a:solidFill>
                <a:latin typeface="Times New Roman" panose="02020603050405020304" pitchFamily="18" charset="0"/>
                <a:cs typeface="Times New Roman" panose="02020603050405020304" pitchFamily="18" charset="0"/>
              </a:rPr>
              <a:t> B</a:t>
            </a:r>
          </a:p>
        </p:txBody>
      </p:sp>
      <p:sp>
        <p:nvSpPr>
          <p:cNvPr id="10" name="Rectangle 9"/>
          <p:cNvSpPr/>
          <p:nvPr/>
        </p:nvSpPr>
        <p:spPr>
          <a:xfrm>
            <a:off x="684213" y="2538413"/>
            <a:ext cx="8459787" cy="954087"/>
          </a:xfrm>
          <a:prstGeom prst="rect">
            <a:avLst/>
          </a:prstGeom>
        </p:spPr>
        <p:txBody>
          <a:bodyPr>
            <a:spAutoFit/>
          </a:bodyPr>
          <a:lstStyle/>
          <a:p>
            <a:pPr eaLnBrk="1" fontAlgn="auto" hangingPunct="1">
              <a:spcBef>
                <a:spcPts val="0"/>
              </a:spcBef>
              <a:spcAft>
                <a:spcPts val="0"/>
              </a:spcAft>
              <a:defRPr/>
            </a:pPr>
            <a:r>
              <a:rPr lang="en-US" sz="2800" kern="0" dirty="0">
                <a:solidFill>
                  <a:srgbClr val="0033CC"/>
                </a:solidFill>
                <a:latin typeface="+mn-lt"/>
              </a:rPr>
              <a:t> - </a:t>
            </a:r>
            <a:r>
              <a:rPr lang="en-US" sz="2800" kern="0" dirty="0" err="1">
                <a:solidFill>
                  <a:srgbClr val="0033CC"/>
                </a:solidFill>
                <a:latin typeface="+mn-lt"/>
              </a:rPr>
              <a:t>Huyết</a:t>
            </a:r>
            <a:r>
              <a:rPr lang="en-US" sz="2800" kern="0" dirty="0">
                <a:solidFill>
                  <a:srgbClr val="0033CC"/>
                </a:solidFill>
                <a:latin typeface="+mn-lt"/>
              </a:rPr>
              <a:t> </a:t>
            </a:r>
            <a:r>
              <a:rPr lang="en-US" sz="2800" kern="0" dirty="0" err="1">
                <a:solidFill>
                  <a:srgbClr val="0033CC"/>
                </a:solidFill>
                <a:latin typeface="+mn-lt"/>
              </a:rPr>
              <a:t>tương</a:t>
            </a:r>
            <a:r>
              <a:rPr lang="en-US" sz="2800" kern="0" dirty="0">
                <a:solidFill>
                  <a:srgbClr val="0033CC"/>
                </a:solidFill>
                <a:latin typeface="+mn-lt"/>
              </a:rPr>
              <a:t> </a:t>
            </a:r>
            <a:r>
              <a:rPr lang="en-US" sz="2800" kern="0" dirty="0" err="1">
                <a:solidFill>
                  <a:srgbClr val="0033CC"/>
                </a:solidFill>
                <a:latin typeface="+mn-lt"/>
              </a:rPr>
              <a:t>máu</a:t>
            </a:r>
            <a:r>
              <a:rPr lang="en-US" sz="2800" kern="0" dirty="0">
                <a:solidFill>
                  <a:srgbClr val="0033CC"/>
                </a:solidFill>
                <a:latin typeface="+mn-lt"/>
              </a:rPr>
              <a:t> </a:t>
            </a:r>
            <a:r>
              <a:rPr lang="en-US" sz="2800" kern="0" dirty="0" err="1">
                <a:solidFill>
                  <a:srgbClr val="0033CC"/>
                </a:solidFill>
                <a:latin typeface="+mn-lt"/>
              </a:rPr>
              <a:t>của</a:t>
            </a:r>
            <a:r>
              <a:rPr lang="en-US" sz="2800" kern="0" dirty="0">
                <a:solidFill>
                  <a:srgbClr val="0033CC"/>
                </a:solidFill>
                <a:latin typeface="+mn-lt"/>
              </a:rPr>
              <a:t> </a:t>
            </a:r>
            <a:r>
              <a:rPr lang="en-US" sz="2800" kern="0" dirty="0" err="1">
                <a:solidFill>
                  <a:srgbClr val="0033CC"/>
                </a:solidFill>
                <a:latin typeface="+mn-lt"/>
              </a:rPr>
              <a:t>người</a:t>
            </a:r>
            <a:r>
              <a:rPr lang="en-US" sz="2800" kern="0" dirty="0">
                <a:solidFill>
                  <a:srgbClr val="0033CC"/>
                </a:solidFill>
                <a:latin typeface="+mn-lt"/>
              </a:rPr>
              <a:t> </a:t>
            </a:r>
            <a:r>
              <a:rPr lang="en-US" sz="2800" kern="0" dirty="0" err="1">
                <a:solidFill>
                  <a:srgbClr val="0033CC"/>
                </a:solidFill>
                <a:latin typeface="+mn-lt"/>
              </a:rPr>
              <a:t>nhận</a:t>
            </a:r>
            <a:r>
              <a:rPr lang="en-US" sz="2800" kern="0" dirty="0">
                <a:solidFill>
                  <a:srgbClr val="0033CC"/>
                </a:solidFill>
                <a:latin typeface="+mn-lt"/>
              </a:rPr>
              <a:t> </a:t>
            </a:r>
            <a:r>
              <a:rPr lang="en-US" sz="2800" kern="0" dirty="0" err="1">
                <a:solidFill>
                  <a:srgbClr val="0033CC"/>
                </a:solidFill>
                <a:latin typeface="+mn-lt"/>
              </a:rPr>
              <a:t>có</a:t>
            </a:r>
            <a:r>
              <a:rPr lang="en-US" sz="2800" kern="0" dirty="0">
                <a:solidFill>
                  <a:srgbClr val="0033CC"/>
                </a:solidFill>
                <a:latin typeface="+mn-lt"/>
              </a:rPr>
              <a:t> </a:t>
            </a:r>
            <a:r>
              <a:rPr lang="en-US" sz="2800" kern="0" dirty="0" err="1">
                <a:solidFill>
                  <a:srgbClr val="0033CC"/>
                </a:solidFill>
                <a:latin typeface="+mn-lt"/>
              </a:rPr>
              <a:t>hai</a:t>
            </a:r>
            <a:r>
              <a:rPr lang="en-US" sz="2800" kern="0" dirty="0">
                <a:solidFill>
                  <a:srgbClr val="0033CC"/>
                </a:solidFill>
                <a:latin typeface="+mn-lt"/>
              </a:rPr>
              <a:t> </a:t>
            </a:r>
            <a:r>
              <a:rPr lang="en-US" sz="2800" kern="0" dirty="0" err="1">
                <a:solidFill>
                  <a:srgbClr val="0033CC"/>
                </a:solidFill>
                <a:latin typeface="+mn-lt"/>
              </a:rPr>
              <a:t>loại</a:t>
            </a:r>
            <a:r>
              <a:rPr lang="en-US" sz="2800" kern="0" dirty="0">
                <a:solidFill>
                  <a:srgbClr val="0033CC"/>
                </a:solidFill>
                <a:latin typeface="+mn-lt"/>
              </a:rPr>
              <a:t> </a:t>
            </a:r>
            <a:r>
              <a:rPr lang="en-US" sz="2800" kern="0" dirty="0" err="1">
                <a:solidFill>
                  <a:srgbClr val="0033CC"/>
                </a:solidFill>
                <a:latin typeface="+mn-lt"/>
              </a:rPr>
              <a:t>kháng</a:t>
            </a:r>
            <a:r>
              <a:rPr lang="en-US" sz="2800" kern="0" dirty="0">
                <a:solidFill>
                  <a:srgbClr val="0033CC"/>
                </a:solidFill>
                <a:latin typeface="+mn-lt"/>
              </a:rPr>
              <a:t> </a:t>
            </a:r>
            <a:r>
              <a:rPr lang="en-US" sz="2800" kern="0" dirty="0" err="1">
                <a:solidFill>
                  <a:srgbClr val="0033CC"/>
                </a:solidFill>
                <a:latin typeface="+mn-lt"/>
              </a:rPr>
              <a:t>thể</a:t>
            </a:r>
            <a:r>
              <a:rPr lang="en-US" sz="2800" kern="0" dirty="0">
                <a:solidFill>
                  <a:srgbClr val="0033CC"/>
                </a:solidFill>
                <a:latin typeface="+mn-lt"/>
              </a:rPr>
              <a:t> </a:t>
            </a:r>
            <a:r>
              <a:rPr lang="en-US" sz="2800" kern="0" dirty="0" err="1">
                <a:solidFill>
                  <a:srgbClr val="0033CC"/>
                </a:solidFill>
                <a:latin typeface="+mn-lt"/>
              </a:rPr>
              <a:t>là</a:t>
            </a:r>
            <a:r>
              <a:rPr lang="en-US" sz="2800" kern="0" dirty="0">
                <a:solidFill>
                  <a:srgbClr val="0033CC"/>
                </a:solidFill>
                <a:latin typeface="+mn-lt"/>
              </a:rPr>
              <a:t> </a:t>
            </a:r>
            <a:r>
              <a:rPr lang="en-US" sz="2800" kern="0" dirty="0">
                <a:solidFill>
                  <a:srgbClr val="0033CC"/>
                </a:solidFill>
                <a:latin typeface="+mn-lt"/>
                <a:sym typeface="Symbol" pitchFamily="18" charset="2"/>
              </a:rPr>
              <a:t> (</a:t>
            </a:r>
            <a:r>
              <a:rPr lang="en-US" sz="2800" kern="0" dirty="0" err="1">
                <a:solidFill>
                  <a:srgbClr val="0033CC"/>
                </a:solidFill>
                <a:latin typeface="+mn-lt"/>
                <a:sym typeface="Symbol" pitchFamily="18" charset="2"/>
              </a:rPr>
              <a:t>gây</a:t>
            </a:r>
            <a:r>
              <a:rPr lang="en-US" sz="2800" kern="0" dirty="0">
                <a:solidFill>
                  <a:srgbClr val="0033CC"/>
                </a:solidFill>
                <a:latin typeface="+mn-lt"/>
                <a:sym typeface="Symbol" pitchFamily="18" charset="2"/>
              </a:rPr>
              <a:t> </a:t>
            </a:r>
            <a:r>
              <a:rPr lang="en-US" sz="2800" kern="0" dirty="0" err="1">
                <a:solidFill>
                  <a:srgbClr val="0033CC"/>
                </a:solidFill>
                <a:latin typeface="+mn-lt"/>
                <a:sym typeface="Symbol" pitchFamily="18" charset="2"/>
              </a:rPr>
              <a:t>kết</a:t>
            </a:r>
            <a:r>
              <a:rPr lang="en-US" sz="2800" kern="0" dirty="0">
                <a:solidFill>
                  <a:srgbClr val="0033CC"/>
                </a:solidFill>
                <a:latin typeface="+mn-lt"/>
                <a:sym typeface="Symbol" pitchFamily="18" charset="2"/>
              </a:rPr>
              <a:t> </a:t>
            </a:r>
            <a:r>
              <a:rPr lang="en-US" sz="2800" kern="0" dirty="0" err="1">
                <a:solidFill>
                  <a:srgbClr val="0033CC"/>
                </a:solidFill>
                <a:latin typeface="+mn-lt"/>
                <a:sym typeface="Symbol" pitchFamily="18" charset="2"/>
              </a:rPr>
              <a:t>dính</a:t>
            </a:r>
            <a:r>
              <a:rPr lang="en-US" sz="2800" kern="0" dirty="0">
                <a:solidFill>
                  <a:srgbClr val="0033CC"/>
                </a:solidFill>
                <a:latin typeface="+mn-lt"/>
                <a:sym typeface="Symbol" pitchFamily="18" charset="2"/>
              </a:rPr>
              <a:t> A) </a:t>
            </a:r>
            <a:r>
              <a:rPr lang="en-US" sz="2800" kern="0" dirty="0" err="1">
                <a:solidFill>
                  <a:srgbClr val="0033CC"/>
                </a:solidFill>
                <a:latin typeface="+mn-lt"/>
                <a:sym typeface="Symbol" pitchFamily="18" charset="2"/>
              </a:rPr>
              <a:t>và</a:t>
            </a:r>
            <a:r>
              <a:rPr lang="en-US" sz="2800" kern="0" dirty="0">
                <a:solidFill>
                  <a:srgbClr val="0033CC"/>
                </a:solidFill>
                <a:latin typeface="+mn-lt"/>
                <a:sym typeface="Symbol" pitchFamily="18" charset="2"/>
              </a:rPr>
              <a:t>  (</a:t>
            </a:r>
            <a:r>
              <a:rPr lang="en-US" sz="2800" kern="0" dirty="0" err="1">
                <a:solidFill>
                  <a:srgbClr val="0033CC"/>
                </a:solidFill>
                <a:latin typeface="+mn-lt"/>
                <a:sym typeface="Symbol" pitchFamily="18" charset="2"/>
              </a:rPr>
              <a:t>gây</a:t>
            </a:r>
            <a:r>
              <a:rPr lang="en-US" sz="2800" kern="0" dirty="0">
                <a:solidFill>
                  <a:srgbClr val="0033CC"/>
                </a:solidFill>
                <a:latin typeface="+mn-lt"/>
                <a:sym typeface="Symbol" pitchFamily="18" charset="2"/>
              </a:rPr>
              <a:t> </a:t>
            </a:r>
            <a:r>
              <a:rPr lang="en-US" sz="2800" kern="0" dirty="0" err="1">
                <a:solidFill>
                  <a:srgbClr val="0033CC"/>
                </a:solidFill>
                <a:latin typeface="+mn-lt"/>
                <a:sym typeface="Symbol" pitchFamily="18" charset="2"/>
              </a:rPr>
              <a:t>kết</a:t>
            </a:r>
            <a:r>
              <a:rPr lang="en-US" sz="2800" kern="0" dirty="0">
                <a:solidFill>
                  <a:srgbClr val="0033CC"/>
                </a:solidFill>
                <a:latin typeface="+mn-lt"/>
                <a:sym typeface="Symbol" pitchFamily="18" charset="2"/>
              </a:rPr>
              <a:t> </a:t>
            </a:r>
            <a:r>
              <a:rPr lang="en-US" sz="2800" kern="0" dirty="0" err="1">
                <a:solidFill>
                  <a:srgbClr val="0033CC"/>
                </a:solidFill>
                <a:latin typeface="+mn-lt"/>
                <a:sym typeface="Symbol" pitchFamily="18" charset="2"/>
              </a:rPr>
              <a:t>dính</a:t>
            </a:r>
            <a:r>
              <a:rPr lang="en-US" sz="2800" kern="0" dirty="0">
                <a:solidFill>
                  <a:srgbClr val="0033CC"/>
                </a:solidFill>
                <a:latin typeface="+mn-lt"/>
                <a:sym typeface="Symbol" pitchFamily="18" charset="2"/>
              </a:rPr>
              <a:t> B). </a:t>
            </a:r>
          </a:p>
        </p:txBody>
      </p:sp>
      <p:sp>
        <p:nvSpPr>
          <p:cNvPr id="24582" name="Rectangle 10"/>
          <p:cNvSpPr>
            <a:spLocks noChangeArrowheads="1"/>
          </p:cNvSpPr>
          <p:nvPr/>
        </p:nvSpPr>
        <p:spPr bwMode="auto">
          <a:xfrm>
            <a:off x="776288" y="3489325"/>
            <a:ext cx="78152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rgbClr val="0033CC"/>
                </a:solidFill>
                <a:latin typeface="Times New Roman" panose="02020603050405020304" pitchFamily="18" charset="0"/>
                <a:cs typeface="Times New Roman" panose="02020603050405020304" pitchFamily="18" charset="0"/>
              </a:rPr>
              <a:t>- Ở </a:t>
            </a:r>
            <a:r>
              <a:rPr lang="en-US" altLang="en-US" sz="2800" dirty="0" err="1">
                <a:solidFill>
                  <a:srgbClr val="0033CC"/>
                </a:solidFill>
                <a:latin typeface="Times New Roman" panose="02020603050405020304" pitchFamily="18" charset="0"/>
                <a:cs typeface="Times New Roman" panose="02020603050405020304" pitchFamily="18" charset="0"/>
              </a:rPr>
              <a:t>người</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dirty="0" err="1">
                <a:solidFill>
                  <a:srgbClr val="0033CC"/>
                </a:solidFill>
                <a:latin typeface="Times New Roman" panose="02020603050405020304" pitchFamily="18" charset="0"/>
                <a:cs typeface="Times New Roman" panose="02020603050405020304" pitchFamily="18" charset="0"/>
              </a:rPr>
              <a:t>có</a:t>
            </a:r>
            <a:r>
              <a:rPr lang="en-US" altLang="en-US" sz="2800" dirty="0">
                <a:solidFill>
                  <a:srgbClr val="0033CC"/>
                </a:solidFill>
                <a:latin typeface="Times New Roman" panose="02020603050405020304" pitchFamily="18" charset="0"/>
                <a:cs typeface="Times New Roman" panose="02020603050405020304" pitchFamily="18" charset="0"/>
              </a:rPr>
              <a:t> 4 </a:t>
            </a:r>
            <a:r>
              <a:rPr lang="en-US" altLang="en-US" sz="2800" dirty="0" err="1">
                <a:solidFill>
                  <a:srgbClr val="0033CC"/>
                </a:solidFill>
                <a:latin typeface="Times New Roman" panose="02020603050405020304" pitchFamily="18" charset="0"/>
                <a:cs typeface="Times New Roman" panose="02020603050405020304" pitchFamily="18" charset="0"/>
              </a:rPr>
              <a:t>nhóm</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dirty="0" err="1">
                <a:solidFill>
                  <a:srgbClr val="0033CC"/>
                </a:solidFill>
                <a:latin typeface="Times New Roman" panose="02020603050405020304" pitchFamily="18" charset="0"/>
                <a:cs typeface="Times New Roman" panose="02020603050405020304" pitchFamily="18" charset="0"/>
              </a:rPr>
              <a:t>máu</a:t>
            </a:r>
            <a:r>
              <a:rPr lang="en-US" altLang="en-US" sz="2800" dirty="0">
                <a:solidFill>
                  <a:srgbClr val="0033CC"/>
                </a:solidFill>
                <a:latin typeface="Times New Roman" panose="02020603050405020304" pitchFamily="18" charset="0"/>
                <a:cs typeface="Times New Roman" panose="02020603050405020304" pitchFamily="18" charset="0"/>
              </a:rPr>
              <a:t>: O, A, B, AB.</a:t>
            </a:r>
          </a:p>
        </p:txBody>
      </p:sp>
      <p:sp>
        <p:nvSpPr>
          <p:cNvPr id="24584" name="Rectangle 13"/>
          <p:cNvSpPr>
            <a:spLocks noChangeArrowheads="1"/>
          </p:cNvSpPr>
          <p:nvPr/>
        </p:nvSpPr>
        <p:spPr bwMode="auto">
          <a:xfrm>
            <a:off x="-190500" y="3648075"/>
            <a:ext cx="14287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800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   </a:t>
            </a:r>
          </a:p>
        </p:txBody>
      </p:sp>
      <p:sp>
        <p:nvSpPr>
          <p:cNvPr id="24586" name="Rectangle 383"/>
          <p:cNvSpPr>
            <a:spLocks noChangeArrowheads="1"/>
          </p:cNvSpPr>
          <p:nvPr/>
        </p:nvSpPr>
        <p:spPr bwMode="auto">
          <a:xfrm>
            <a:off x="776288" y="4089400"/>
            <a:ext cx="4572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solidFill>
                  <a:srgbClr val="0033CC"/>
                </a:solidFill>
                <a:latin typeface="Times New Roman" panose="02020603050405020304" pitchFamily="18" charset="0"/>
                <a:cs typeface="Times New Roman" panose="02020603050405020304" pitchFamily="18" charset="0"/>
              </a:rPr>
              <a:t>- Sơ đồ truyền máu :</a:t>
            </a:r>
          </a:p>
        </p:txBody>
      </p:sp>
      <p:grpSp>
        <p:nvGrpSpPr>
          <p:cNvPr id="16" name="Group 372"/>
          <p:cNvGrpSpPr>
            <a:grpSpLocks/>
          </p:cNvGrpSpPr>
          <p:nvPr/>
        </p:nvGrpSpPr>
        <p:grpSpPr bwMode="auto">
          <a:xfrm>
            <a:off x="3008313" y="4210050"/>
            <a:ext cx="4953000" cy="2422525"/>
            <a:chOff x="0" y="2544"/>
            <a:chExt cx="3120" cy="1526"/>
          </a:xfrm>
        </p:grpSpPr>
        <p:sp>
          <p:nvSpPr>
            <p:cNvPr id="24588" name="Line 360"/>
            <p:cNvSpPr>
              <a:spLocks noChangeShapeType="1"/>
            </p:cNvSpPr>
            <p:nvPr/>
          </p:nvSpPr>
          <p:spPr bwMode="auto">
            <a:xfrm flipV="1">
              <a:off x="624" y="3360"/>
              <a:ext cx="1584" cy="0"/>
            </a:xfrm>
            <a:prstGeom prst="line">
              <a:avLst/>
            </a:prstGeom>
            <a:noFill/>
            <a:ln w="381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9" name="Text Box 384"/>
            <p:cNvSpPr txBox="1">
              <a:spLocks noChangeArrowheads="1"/>
            </p:cNvSpPr>
            <p:nvPr/>
          </p:nvSpPr>
          <p:spPr bwMode="auto">
            <a:xfrm>
              <a:off x="0" y="3168"/>
              <a:ext cx="7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O    O</a:t>
              </a:r>
            </a:p>
          </p:txBody>
        </p:sp>
        <p:sp>
          <p:nvSpPr>
            <p:cNvPr id="24590" name="Text Box 385"/>
            <p:cNvSpPr txBox="1">
              <a:spLocks noChangeArrowheads="1"/>
            </p:cNvSpPr>
            <p:nvPr/>
          </p:nvSpPr>
          <p:spPr bwMode="auto">
            <a:xfrm>
              <a:off x="1296" y="2544"/>
              <a:ext cx="33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AA</a:t>
              </a:r>
            </a:p>
          </p:txBody>
        </p:sp>
        <p:sp>
          <p:nvSpPr>
            <p:cNvPr id="24591" name="Text Box 386"/>
            <p:cNvSpPr txBox="1">
              <a:spLocks noChangeArrowheads="1"/>
            </p:cNvSpPr>
            <p:nvPr/>
          </p:nvSpPr>
          <p:spPr bwMode="auto">
            <a:xfrm>
              <a:off x="2256" y="3168"/>
              <a:ext cx="8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AB  AB</a:t>
              </a:r>
            </a:p>
          </p:txBody>
        </p:sp>
        <p:sp>
          <p:nvSpPr>
            <p:cNvPr id="24592" name="Text Box 400"/>
            <p:cNvSpPr txBox="1">
              <a:spLocks noChangeArrowheads="1"/>
            </p:cNvSpPr>
            <p:nvPr/>
          </p:nvSpPr>
          <p:spPr bwMode="auto">
            <a:xfrm>
              <a:off x="1296" y="3552"/>
              <a:ext cx="28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BB</a:t>
              </a:r>
            </a:p>
          </p:txBody>
        </p:sp>
        <p:sp>
          <p:nvSpPr>
            <p:cNvPr id="24593" name="AutoShape 350"/>
            <p:cNvSpPr>
              <a:spLocks noChangeArrowheads="1"/>
            </p:cNvSpPr>
            <p:nvPr/>
          </p:nvSpPr>
          <p:spPr bwMode="auto">
            <a:xfrm>
              <a:off x="144" y="3072"/>
              <a:ext cx="336" cy="144"/>
            </a:xfrm>
            <a:prstGeom prst="curvedDownArrow">
              <a:avLst>
                <a:gd name="adj1" fmla="val 46667"/>
                <a:gd name="adj2" fmla="val 93333"/>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Times New Roman" panose="02020603050405020304" pitchFamily="18" charset="0"/>
                <a:cs typeface="Times New Roman" panose="02020603050405020304" pitchFamily="18" charset="0"/>
              </a:endParaRPr>
            </a:p>
          </p:txBody>
        </p:sp>
        <p:sp>
          <p:nvSpPr>
            <p:cNvPr id="24594" name="AutoShape 351"/>
            <p:cNvSpPr>
              <a:spLocks noChangeArrowheads="1"/>
            </p:cNvSpPr>
            <p:nvPr/>
          </p:nvSpPr>
          <p:spPr bwMode="auto">
            <a:xfrm>
              <a:off x="1104" y="3696"/>
              <a:ext cx="192" cy="288"/>
            </a:xfrm>
            <a:prstGeom prst="curvedRightArrow">
              <a:avLst>
                <a:gd name="adj1" fmla="val 30000"/>
                <a:gd name="adj2" fmla="val 6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Times New Roman" panose="02020603050405020304" pitchFamily="18" charset="0"/>
                <a:cs typeface="Times New Roman" panose="02020603050405020304" pitchFamily="18" charset="0"/>
              </a:endParaRPr>
            </a:p>
          </p:txBody>
        </p:sp>
        <p:sp>
          <p:nvSpPr>
            <p:cNvPr id="24595" name="AutoShape 352"/>
            <p:cNvSpPr>
              <a:spLocks noChangeArrowheads="1"/>
            </p:cNvSpPr>
            <p:nvPr/>
          </p:nvSpPr>
          <p:spPr bwMode="auto">
            <a:xfrm>
              <a:off x="2400" y="3072"/>
              <a:ext cx="384" cy="144"/>
            </a:xfrm>
            <a:prstGeom prst="curvedDownArrow">
              <a:avLst>
                <a:gd name="adj1" fmla="val 53333"/>
                <a:gd name="adj2" fmla="val 10666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Times New Roman" panose="02020603050405020304" pitchFamily="18" charset="0"/>
                <a:cs typeface="Times New Roman" panose="02020603050405020304" pitchFamily="18" charset="0"/>
              </a:endParaRPr>
            </a:p>
          </p:txBody>
        </p:sp>
        <p:sp>
          <p:nvSpPr>
            <p:cNvPr id="24596" name="AutoShape 353"/>
            <p:cNvSpPr>
              <a:spLocks noChangeArrowheads="1"/>
            </p:cNvSpPr>
            <p:nvPr/>
          </p:nvSpPr>
          <p:spPr bwMode="auto">
            <a:xfrm rot="10800000">
              <a:off x="144" y="3408"/>
              <a:ext cx="336" cy="192"/>
            </a:xfrm>
            <a:prstGeom prst="curvedDownArrow">
              <a:avLst>
                <a:gd name="adj1" fmla="val 35000"/>
                <a:gd name="adj2" fmla="val 7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Times New Roman" panose="02020603050405020304" pitchFamily="18" charset="0"/>
                <a:cs typeface="Times New Roman" panose="02020603050405020304" pitchFamily="18" charset="0"/>
              </a:endParaRPr>
            </a:p>
          </p:txBody>
        </p:sp>
        <p:sp>
          <p:nvSpPr>
            <p:cNvPr id="24597" name="AutoShape 354"/>
            <p:cNvSpPr>
              <a:spLocks noChangeArrowheads="1"/>
            </p:cNvSpPr>
            <p:nvPr/>
          </p:nvSpPr>
          <p:spPr bwMode="auto">
            <a:xfrm rot="10800000">
              <a:off x="2400" y="3408"/>
              <a:ext cx="336" cy="192"/>
            </a:xfrm>
            <a:prstGeom prst="curvedDownArrow">
              <a:avLst>
                <a:gd name="adj1" fmla="val 35000"/>
                <a:gd name="adj2" fmla="val 7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Times New Roman" panose="02020603050405020304" pitchFamily="18" charset="0"/>
                <a:cs typeface="Times New Roman" panose="02020603050405020304" pitchFamily="18" charset="0"/>
              </a:endParaRPr>
            </a:p>
          </p:txBody>
        </p:sp>
        <p:sp>
          <p:nvSpPr>
            <p:cNvPr id="24598" name="AutoShape 355"/>
            <p:cNvSpPr>
              <a:spLocks noChangeArrowheads="1"/>
            </p:cNvSpPr>
            <p:nvPr/>
          </p:nvSpPr>
          <p:spPr bwMode="auto">
            <a:xfrm>
              <a:off x="1104" y="2640"/>
              <a:ext cx="192" cy="384"/>
            </a:xfrm>
            <a:prstGeom prst="curvedRightArrow">
              <a:avLst>
                <a:gd name="adj1" fmla="val 40000"/>
                <a:gd name="adj2" fmla="val 8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Times New Roman" panose="02020603050405020304" pitchFamily="18" charset="0"/>
                <a:cs typeface="Times New Roman" panose="02020603050405020304" pitchFamily="18" charset="0"/>
              </a:endParaRPr>
            </a:p>
          </p:txBody>
        </p:sp>
        <p:sp>
          <p:nvSpPr>
            <p:cNvPr id="24599" name="AutoShape 356"/>
            <p:cNvSpPr>
              <a:spLocks noChangeArrowheads="1"/>
            </p:cNvSpPr>
            <p:nvPr/>
          </p:nvSpPr>
          <p:spPr bwMode="auto">
            <a:xfrm flipH="1" flipV="1">
              <a:off x="1488" y="3696"/>
              <a:ext cx="192" cy="288"/>
            </a:xfrm>
            <a:prstGeom prst="curvedRightArrow">
              <a:avLst>
                <a:gd name="adj1" fmla="val 30000"/>
                <a:gd name="adj2" fmla="val 6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Times New Roman" panose="02020603050405020304" pitchFamily="18" charset="0"/>
                <a:cs typeface="Times New Roman" panose="02020603050405020304" pitchFamily="18" charset="0"/>
              </a:endParaRPr>
            </a:p>
          </p:txBody>
        </p:sp>
        <p:sp>
          <p:nvSpPr>
            <p:cNvPr id="24600" name="AutoShape 357"/>
            <p:cNvSpPr>
              <a:spLocks noChangeArrowheads="1"/>
            </p:cNvSpPr>
            <p:nvPr/>
          </p:nvSpPr>
          <p:spPr bwMode="auto">
            <a:xfrm flipH="1" flipV="1">
              <a:off x="1536" y="2640"/>
              <a:ext cx="192" cy="336"/>
            </a:xfrm>
            <a:prstGeom prst="curvedRightArrow">
              <a:avLst>
                <a:gd name="adj1" fmla="val 35000"/>
                <a:gd name="adj2" fmla="val 7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Times New Roman" panose="02020603050405020304" pitchFamily="18" charset="0"/>
                <a:cs typeface="Times New Roman" panose="02020603050405020304" pitchFamily="18" charset="0"/>
              </a:endParaRPr>
            </a:p>
          </p:txBody>
        </p:sp>
        <p:sp>
          <p:nvSpPr>
            <p:cNvPr id="24601" name="Line 358"/>
            <p:cNvSpPr>
              <a:spLocks noChangeShapeType="1"/>
            </p:cNvSpPr>
            <p:nvPr/>
          </p:nvSpPr>
          <p:spPr bwMode="auto">
            <a:xfrm flipV="1">
              <a:off x="576" y="3024"/>
              <a:ext cx="720" cy="336"/>
            </a:xfrm>
            <a:prstGeom prst="line">
              <a:avLst/>
            </a:prstGeom>
            <a:noFill/>
            <a:ln w="381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2" name="Line 359"/>
            <p:cNvSpPr>
              <a:spLocks noChangeShapeType="1"/>
            </p:cNvSpPr>
            <p:nvPr/>
          </p:nvSpPr>
          <p:spPr bwMode="auto">
            <a:xfrm>
              <a:off x="576" y="3360"/>
              <a:ext cx="720" cy="288"/>
            </a:xfrm>
            <a:prstGeom prst="line">
              <a:avLst/>
            </a:prstGeom>
            <a:noFill/>
            <a:ln w="381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3" name="Line 361"/>
            <p:cNvSpPr>
              <a:spLocks noChangeShapeType="1"/>
            </p:cNvSpPr>
            <p:nvPr/>
          </p:nvSpPr>
          <p:spPr bwMode="auto">
            <a:xfrm flipV="1">
              <a:off x="1536" y="3408"/>
              <a:ext cx="672" cy="240"/>
            </a:xfrm>
            <a:prstGeom prst="line">
              <a:avLst/>
            </a:prstGeom>
            <a:noFill/>
            <a:ln w="381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4" name="Line 362"/>
            <p:cNvSpPr>
              <a:spLocks noChangeShapeType="1"/>
            </p:cNvSpPr>
            <p:nvPr/>
          </p:nvSpPr>
          <p:spPr bwMode="auto">
            <a:xfrm>
              <a:off x="1488" y="3024"/>
              <a:ext cx="720" cy="288"/>
            </a:xfrm>
            <a:prstGeom prst="line">
              <a:avLst/>
            </a:prstGeom>
            <a:noFill/>
            <a:ln w="381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5870446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850" y="2381250"/>
            <a:ext cx="2025650" cy="183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23"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00" y="1065213"/>
            <a:ext cx="2105025" cy="186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24" name="Picture 4"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9475" y="2038350"/>
            <a:ext cx="2479675"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25" name="Picture 5" descr="image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594100"/>
            <a:ext cx="1870075"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26" name="Picture 6" descr="image0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6125" y="3629025"/>
            <a:ext cx="2260600" cy="145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27" name="Picture 7" descr="image0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5488" y="4581525"/>
            <a:ext cx="2373312" cy="111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28" name="Picture 8" descr="image00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8813" y="3594100"/>
            <a:ext cx="194310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29" name="Picture 9" descr="image00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0125" y="3819525"/>
            <a:ext cx="27400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30" name="Picture 10" descr="image0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6488" y="4530725"/>
            <a:ext cx="2682875"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31" name="Picture 11" descr="image0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4663" y="2593975"/>
            <a:ext cx="2135187" cy="163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32" name="Picture 12" descr="image0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65263" y="1382713"/>
            <a:ext cx="2112962" cy="176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33" name="Picture 13" descr="image0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4850" y="2425700"/>
            <a:ext cx="28956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34" name="Picture 14" descr="image00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33863" y="3498850"/>
            <a:ext cx="11969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71" name="Rectangle 15"/>
          <p:cNvSpPr>
            <a:spLocks noChangeArrowheads="1"/>
          </p:cNvSpPr>
          <p:nvPr/>
        </p:nvSpPr>
        <p:spPr bwMode="auto">
          <a:xfrm>
            <a:off x="3165475" y="5700713"/>
            <a:ext cx="35401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solidFill>
                  <a:srgbClr val="0000FF"/>
                </a:solidFill>
                <a:latin typeface="Times New Roman" panose="02020603050405020304" pitchFamily="18" charset="0"/>
                <a:cs typeface="Times New Roman" panose="02020603050405020304" pitchFamily="18" charset="0"/>
              </a:rPr>
              <a:t>Người có 4 nhóm máu</a:t>
            </a:r>
          </a:p>
        </p:txBody>
      </p:sp>
      <p:sp>
        <p:nvSpPr>
          <p:cNvPr id="19472" name="TextBox 6"/>
          <p:cNvSpPr txBox="1">
            <a:spLocks noChangeArrowheads="1"/>
          </p:cNvSpPr>
          <p:nvPr/>
        </p:nvSpPr>
        <p:spPr bwMode="auto">
          <a:xfrm>
            <a:off x="1692275" y="344488"/>
            <a:ext cx="6613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800">
                <a:solidFill>
                  <a:srgbClr val="7030A0"/>
                </a:solidFill>
                <a:latin typeface="Times New Roman" panose="02020603050405020304" pitchFamily="18" charset="0"/>
                <a:cs typeface="Times New Roman" panose="02020603050405020304" pitchFamily="18" charset="0"/>
              </a:rPr>
              <a:t>      Đặc điểm các nhóm máu ở người</a:t>
            </a:r>
          </a:p>
        </p:txBody>
      </p:sp>
    </p:spTree>
    <p:extLst>
      <p:ext uri="{BB962C8B-B14F-4D97-AF65-F5344CB8AC3E}">
        <p14:creationId xmlns:p14="http://schemas.microsoft.com/office/powerpoint/2010/main" val="24361067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84334"/>
                                        </p:tgtEl>
                                        <p:attrNameLst>
                                          <p:attrName>style.visibility</p:attrName>
                                        </p:attrNameLst>
                                      </p:cBhvr>
                                      <p:to>
                                        <p:strVal val="visible"/>
                                      </p:to>
                                    </p:set>
                                    <p:animEffect transition="in" filter="box(out)">
                                      <p:cBhvr>
                                        <p:cTn id="7" dur="500"/>
                                        <p:tgtEl>
                                          <p:spTgt spid="1843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84322"/>
                                        </p:tgtEl>
                                        <p:attrNameLst>
                                          <p:attrName>style.visibility</p:attrName>
                                        </p:attrNameLst>
                                      </p:cBhvr>
                                      <p:to>
                                        <p:strVal val="visible"/>
                                      </p:to>
                                    </p:set>
                                    <p:animEffect transition="in" filter="wipe(left)">
                                      <p:cBhvr>
                                        <p:cTn id="12" dur="500"/>
                                        <p:tgtEl>
                                          <p:spTgt spid="1843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84323"/>
                                        </p:tgtEl>
                                        <p:attrNameLst>
                                          <p:attrName>style.visibility</p:attrName>
                                        </p:attrNameLst>
                                      </p:cBhvr>
                                      <p:to>
                                        <p:strVal val="visible"/>
                                      </p:to>
                                    </p:set>
                                    <p:animEffect transition="in" filter="wipe(left)">
                                      <p:cBhvr>
                                        <p:cTn id="17" dur="500"/>
                                        <p:tgtEl>
                                          <p:spTgt spid="1843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84324"/>
                                        </p:tgtEl>
                                        <p:attrNameLst>
                                          <p:attrName>style.visibility</p:attrName>
                                        </p:attrNameLst>
                                      </p:cBhvr>
                                      <p:to>
                                        <p:strVal val="visible"/>
                                      </p:to>
                                    </p:set>
                                    <p:animEffect transition="in" filter="wipe(left)">
                                      <p:cBhvr>
                                        <p:cTn id="22" dur="500"/>
                                        <p:tgtEl>
                                          <p:spTgt spid="1843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84325"/>
                                        </p:tgtEl>
                                        <p:attrNameLst>
                                          <p:attrName>style.visibility</p:attrName>
                                        </p:attrNameLst>
                                      </p:cBhvr>
                                      <p:to>
                                        <p:strVal val="visible"/>
                                      </p:to>
                                    </p:set>
                                    <p:animEffect transition="in" filter="wipe(left)">
                                      <p:cBhvr>
                                        <p:cTn id="27" dur="500"/>
                                        <p:tgtEl>
                                          <p:spTgt spid="18432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84326"/>
                                        </p:tgtEl>
                                        <p:attrNameLst>
                                          <p:attrName>style.visibility</p:attrName>
                                        </p:attrNameLst>
                                      </p:cBhvr>
                                      <p:to>
                                        <p:strVal val="visible"/>
                                      </p:to>
                                    </p:set>
                                    <p:animEffect transition="in" filter="wipe(left)">
                                      <p:cBhvr>
                                        <p:cTn id="32" dur="500"/>
                                        <p:tgtEl>
                                          <p:spTgt spid="18432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84327"/>
                                        </p:tgtEl>
                                        <p:attrNameLst>
                                          <p:attrName>style.visibility</p:attrName>
                                        </p:attrNameLst>
                                      </p:cBhvr>
                                      <p:to>
                                        <p:strVal val="visible"/>
                                      </p:to>
                                    </p:set>
                                    <p:animEffect transition="in" filter="wipe(left)">
                                      <p:cBhvr>
                                        <p:cTn id="37" dur="500"/>
                                        <p:tgtEl>
                                          <p:spTgt spid="18432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184328"/>
                                        </p:tgtEl>
                                        <p:attrNameLst>
                                          <p:attrName>style.visibility</p:attrName>
                                        </p:attrNameLst>
                                      </p:cBhvr>
                                      <p:to>
                                        <p:strVal val="visible"/>
                                      </p:to>
                                    </p:set>
                                    <p:animEffect transition="in" filter="wipe(up)">
                                      <p:cBhvr>
                                        <p:cTn id="42" dur="500"/>
                                        <p:tgtEl>
                                          <p:spTgt spid="18432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184329"/>
                                        </p:tgtEl>
                                        <p:attrNameLst>
                                          <p:attrName>style.visibility</p:attrName>
                                        </p:attrNameLst>
                                      </p:cBhvr>
                                      <p:to>
                                        <p:strVal val="visible"/>
                                      </p:to>
                                    </p:set>
                                    <p:animEffect transition="in" filter="wipe(right)">
                                      <p:cBhvr>
                                        <p:cTn id="47" dur="500"/>
                                        <p:tgtEl>
                                          <p:spTgt spid="18432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184330"/>
                                        </p:tgtEl>
                                        <p:attrNameLst>
                                          <p:attrName>style.visibility</p:attrName>
                                        </p:attrNameLst>
                                      </p:cBhvr>
                                      <p:to>
                                        <p:strVal val="visible"/>
                                      </p:to>
                                    </p:set>
                                    <p:animEffect transition="in" filter="wipe(right)">
                                      <p:cBhvr>
                                        <p:cTn id="52" dur="500"/>
                                        <p:tgtEl>
                                          <p:spTgt spid="18433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184331"/>
                                        </p:tgtEl>
                                        <p:attrNameLst>
                                          <p:attrName>style.visibility</p:attrName>
                                        </p:attrNameLst>
                                      </p:cBhvr>
                                      <p:to>
                                        <p:strVal val="visible"/>
                                      </p:to>
                                    </p:set>
                                    <p:animEffect transition="in" filter="wipe(down)">
                                      <p:cBhvr>
                                        <p:cTn id="57" dur="500"/>
                                        <p:tgtEl>
                                          <p:spTgt spid="18433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p:cTn id="61" dur="1" fill="hold">
                                          <p:stCondLst>
                                            <p:cond delay="0"/>
                                          </p:stCondLst>
                                        </p:cTn>
                                        <p:tgtEl>
                                          <p:spTgt spid="184332"/>
                                        </p:tgtEl>
                                        <p:attrNameLst>
                                          <p:attrName>style.visibility</p:attrName>
                                        </p:attrNameLst>
                                      </p:cBhvr>
                                      <p:to>
                                        <p:strVal val="visible"/>
                                      </p:to>
                                    </p:set>
                                    <p:animEffect transition="in" filter="wipe(down)">
                                      <p:cBhvr>
                                        <p:cTn id="62" dur="500"/>
                                        <p:tgtEl>
                                          <p:spTgt spid="18433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nodeType="clickEffect">
                                  <p:stCondLst>
                                    <p:cond delay="0"/>
                                  </p:stCondLst>
                                  <p:childTnLst>
                                    <p:set>
                                      <p:cBhvr>
                                        <p:cTn id="66" dur="1" fill="hold">
                                          <p:stCondLst>
                                            <p:cond delay="0"/>
                                          </p:stCondLst>
                                        </p:cTn>
                                        <p:tgtEl>
                                          <p:spTgt spid="184333"/>
                                        </p:tgtEl>
                                        <p:attrNameLst>
                                          <p:attrName>style.visibility</p:attrName>
                                        </p:attrNameLst>
                                      </p:cBhvr>
                                      <p:to>
                                        <p:strVal val="visible"/>
                                      </p:to>
                                    </p:set>
                                    <p:animEffect transition="in" filter="wipe(right)">
                                      <p:cBhvr>
                                        <p:cTn id="67" dur="500"/>
                                        <p:tgtEl>
                                          <p:spTgt spid="184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26" name="Group 2"/>
          <p:cNvGraphicFramePr>
            <a:graphicFrameLocks noGrp="1"/>
          </p:cNvGraphicFramePr>
          <p:nvPr/>
        </p:nvGraphicFramePr>
        <p:xfrm>
          <a:off x="228600" y="914400"/>
          <a:ext cx="6324600" cy="5540374"/>
        </p:xfrm>
        <a:graphic>
          <a:graphicData uri="http://schemas.openxmlformats.org/drawingml/2006/table">
            <a:tbl>
              <a:tblPr/>
              <a:tblGrid>
                <a:gridCol w="1608138">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76337">
                  <a:extLst>
                    <a:ext uri="{9D8B030D-6E8A-4147-A177-3AD203B41FA5}">
                      <a16:colId xmlns:a16="http://schemas.microsoft.com/office/drawing/2014/main" val="20002"/>
                    </a:ext>
                  </a:extLst>
                </a:gridCol>
                <a:gridCol w="1182688">
                  <a:extLst>
                    <a:ext uri="{9D8B030D-6E8A-4147-A177-3AD203B41FA5}">
                      <a16:colId xmlns:a16="http://schemas.microsoft.com/office/drawing/2014/main" val="20003"/>
                    </a:ext>
                  </a:extLst>
                </a:gridCol>
                <a:gridCol w="1176337">
                  <a:extLst>
                    <a:ext uri="{9D8B030D-6E8A-4147-A177-3AD203B41FA5}">
                      <a16:colId xmlns:a16="http://schemas.microsoft.com/office/drawing/2014/main" val="20004"/>
                    </a:ext>
                  </a:extLst>
                </a:gridCol>
              </a:tblGrid>
              <a:tr h="509646">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Huyết tương của các nhóm máu (người nhận)</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Hồng cầu của các nhóm máu người cho</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01144">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O</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A</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B</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AB</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478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O (</a:t>
                      </a:r>
                      <a:r>
                        <a:rPr kumimoji="0" lang="en-US" sz="2000" b="0" i="0" u="none" strike="noStrike" cap="none" normalizeH="0" baseline="0">
                          <a:ln>
                            <a:noFill/>
                          </a:ln>
                          <a:solidFill>
                            <a:schemeClr val="tx1"/>
                          </a:solidFill>
                          <a:effectLst/>
                          <a:latin typeface="Times New Roman" pitchFamily="18" charset="0"/>
                          <a:cs typeface="Times New Roman" pitchFamily="18" charset="0"/>
                          <a:sym typeface="Symbol" pitchFamily="18" charset="2"/>
                        </a:rPr>
                        <a:t>, )</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431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A (</a:t>
                      </a:r>
                      <a:r>
                        <a:rPr kumimoji="0" lang="en-US" sz="2000" b="0" i="0" u="none" strike="noStrike" cap="none" normalizeH="0" baseline="0">
                          <a:ln>
                            <a:noFill/>
                          </a:ln>
                          <a:solidFill>
                            <a:schemeClr val="tx1"/>
                          </a:solidFill>
                          <a:effectLst/>
                          <a:latin typeface="Times New Roman" pitchFamily="18" charset="0"/>
                          <a:cs typeface="Times New Roman" pitchFamily="18" charset="0"/>
                          <a:sym typeface="Symbol" pitchFamily="18" charset="2"/>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9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B (</a:t>
                      </a:r>
                      <a:r>
                        <a:rPr kumimoji="0" lang="en-US" sz="2000" b="0" i="0" u="none" strike="noStrike" cap="none" normalizeH="0" baseline="0">
                          <a:ln>
                            <a:noFill/>
                          </a:ln>
                          <a:solidFill>
                            <a:schemeClr val="tx1"/>
                          </a:solidFill>
                          <a:effectLst/>
                          <a:latin typeface="Times New Roman" pitchFamily="18" charset="0"/>
                          <a:cs typeface="Times New Roman" pitchFamily="18" charset="0"/>
                          <a:sym typeface="Symbol" pitchFamily="18" charset="2"/>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431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AB (0)</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pSp>
        <p:nvGrpSpPr>
          <p:cNvPr id="129066" name="Group 42"/>
          <p:cNvGrpSpPr>
            <a:grpSpLocks/>
          </p:cNvGrpSpPr>
          <p:nvPr/>
        </p:nvGrpSpPr>
        <p:grpSpPr bwMode="auto">
          <a:xfrm>
            <a:off x="7467600" y="2779713"/>
            <a:ext cx="833438" cy="801687"/>
            <a:chOff x="3456" y="3216"/>
            <a:chExt cx="576" cy="576"/>
          </a:xfrm>
        </p:grpSpPr>
        <p:sp>
          <p:nvSpPr>
            <p:cNvPr id="22901" name="Oval 43"/>
            <p:cNvSpPr>
              <a:spLocks noChangeArrowheads="1"/>
            </p:cNvSpPr>
            <p:nvPr/>
          </p:nvSpPr>
          <p:spPr bwMode="auto">
            <a:xfrm rot="-4131758">
              <a:off x="3456" y="3216"/>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902" name="Oval 44"/>
            <p:cNvSpPr>
              <a:spLocks noChangeArrowheads="1"/>
            </p:cNvSpPr>
            <p:nvPr/>
          </p:nvSpPr>
          <p:spPr bwMode="auto">
            <a:xfrm rot="-7105092">
              <a:off x="3622" y="36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903" name="Oval 45"/>
            <p:cNvSpPr>
              <a:spLocks noChangeArrowheads="1"/>
            </p:cNvSpPr>
            <p:nvPr/>
          </p:nvSpPr>
          <p:spPr bwMode="auto">
            <a:xfrm rot="-7105092">
              <a:off x="3524" y="359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904" name="Oval 46"/>
            <p:cNvSpPr>
              <a:spLocks noChangeArrowheads="1"/>
            </p:cNvSpPr>
            <p:nvPr/>
          </p:nvSpPr>
          <p:spPr bwMode="auto">
            <a:xfrm rot="-7105092">
              <a:off x="3508" y="346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905" name="Oval 47"/>
            <p:cNvSpPr>
              <a:spLocks noChangeArrowheads="1"/>
            </p:cNvSpPr>
            <p:nvPr/>
          </p:nvSpPr>
          <p:spPr bwMode="auto">
            <a:xfrm rot="-7105092">
              <a:off x="3637" y="341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906" name="Oval 48"/>
            <p:cNvSpPr>
              <a:spLocks noChangeArrowheads="1"/>
            </p:cNvSpPr>
            <p:nvPr/>
          </p:nvSpPr>
          <p:spPr bwMode="auto">
            <a:xfrm rot="-7105092">
              <a:off x="3867" y="356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907" name="Oval 49"/>
            <p:cNvSpPr>
              <a:spLocks noChangeArrowheads="1"/>
            </p:cNvSpPr>
            <p:nvPr/>
          </p:nvSpPr>
          <p:spPr bwMode="auto">
            <a:xfrm rot="-7105092">
              <a:off x="3776" y="365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908" name="Oval 50"/>
            <p:cNvSpPr>
              <a:spLocks noChangeArrowheads="1"/>
            </p:cNvSpPr>
            <p:nvPr/>
          </p:nvSpPr>
          <p:spPr bwMode="auto">
            <a:xfrm rot="-7105092">
              <a:off x="3872" y="342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909" name="Oval 51"/>
            <p:cNvSpPr>
              <a:spLocks noChangeArrowheads="1"/>
            </p:cNvSpPr>
            <p:nvPr/>
          </p:nvSpPr>
          <p:spPr bwMode="auto">
            <a:xfrm rot="-7105092">
              <a:off x="3784" y="331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910" name="Oval 52"/>
            <p:cNvSpPr>
              <a:spLocks noChangeArrowheads="1"/>
            </p:cNvSpPr>
            <p:nvPr/>
          </p:nvSpPr>
          <p:spPr bwMode="auto">
            <a:xfrm rot="-7105092">
              <a:off x="3659" y="328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911" name="Oval 53"/>
            <p:cNvSpPr>
              <a:spLocks noChangeArrowheads="1"/>
            </p:cNvSpPr>
            <p:nvPr/>
          </p:nvSpPr>
          <p:spPr bwMode="auto">
            <a:xfrm rot="-7105092">
              <a:off x="3752" y="347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912" name="Oval 54"/>
            <p:cNvSpPr>
              <a:spLocks noChangeArrowheads="1"/>
            </p:cNvSpPr>
            <p:nvPr/>
          </p:nvSpPr>
          <p:spPr bwMode="auto">
            <a:xfrm rot="-7105092">
              <a:off x="3661" y="354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079" name="Group 55"/>
          <p:cNvGrpSpPr>
            <a:grpSpLocks/>
          </p:cNvGrpSpPr>
          <p:nvPr/>
        </p:nvGrpSpPr>
        <p:grpSpPr bwMode="auto">
          <a:xfrm>
            <a:off x="3200400" y="4495800"/>
            <a:ext cx="833438" cy="801688"/>
            <a:chOff x="3504" y="1584"/>
            <a:chExt cx="576" cy="576"/>
          </a:xfrm>
        </p:grpSpPr>
        <p:sp>
          <p:nvSpPr>
            <p:cNvPr id="22876" name="Oval 56"/>
            <p:cNvSpPr>
              <a:spLocks noChangeArrowheads="1"/>
            </p:cNvSpPr>
            <p:nvPr/>
          </p:nvSpPr>
          <p:spPr bwMode="auto">
            <a:xfrm rot="-9571193">
              <a:off x="3504" y="1584"/>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77" name="Oval 57"/>
            <p:cNvSpPr>
              <a:spLocks noChangeArrowheads="1"/>
            </p:cNvSpPr>
            <p:nvPr/>
          </p:nvSpPr>
          <p:spPr bwMode="auto">
            <a:xfrm rot="9055474">
              <a:off x="3961" y="19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78" name="Oval 58"/>
            <p:cNvSpPr>
              <a:spLocks noChangeArrowheads="1"/>
            </p:cNvSpPr>
            <p:nvPr/>
          </p:nvSpPr>
          <p:spPr bwMode="auto">
            <a:xfrm rot="9055474">
              <a:off x="3881" y="20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79" name="Oval 59"/>
            <p:cNvSpPr>
              <a:spLocks noChangeArrowheads="1"/>
            </p:cNvSpPr>
            <p:nvPr/>
          </p:nvSpPr>
          <p:spPr bwMode="auto">
            <a:xfrm rot="9055474">
              <a:off x="3751" y="203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80" name="Oval 60"/>
            <p:cNvSpPr>
              <a:spLocks noChangeArrowheads="1"/>
            </p:cNvSpPr>
            <p:nvPr/>
          </p:nvSpPr>
          <p:spPr bwMode="auto">
            <a:xfrm rot="9055474">
              <a:off x="3705" y="190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81" name="Oval 61"/>
            <p:cNvSpPr>
              <a:spLocks noChangeArrowheads="1"/>
            </p:cNvSpPr>
            <p:nvPr/>
          </p:nvSpPr>
          <p:spPr bwMode="auto">
            <a:xfrm rot="9055474">
              <a:off x="3851" y="167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82" name="Oval 62"/>
            <p:cNvSpPr>
              <a:spLocks noChangeArrowheads="1"/>
            </p:cNvSpPr>
            <p:nvPr/>
          </p:nvSpPr>
          <p:spPr bwMode="auto">
            <a:xfrm rot="9055474">
              <a:off x="3941" y="176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83" name="Oval 63"/>
            <p:cNvSpPr>
              <a:spLocks noChangeArrowheads="1"/>
            </p:cNvSpPr>
            <p:nvPr/>
          </p:nvSpPr>
          <p:spPr bwMode="auto">
            <a:xfrm rot="9055474">
              <a:off x="3714" y="167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84" name="Oval 64"/>
            <p:cNvSpPr>
              <a:spLocks noChangeArrowheads="1"/>
            </p:cNvSpPr>
            <p:nvPr/>
          </p:nvSpPr>
          <p:spPr bwMode="auto">
            <a:xfrm rot="9055474">
              <a:off x="3598" y="176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85" name="Oval 65"/>
            <p:cNvSpPr>
              <a:spLocks noChangeArrowheads="1"/>
            </p:cNvSpPr>
            <p:nvPr/>
          </p:nvSpPr>
          <p:spPr bwMode="auto">
            <a:xfrm rot="9055474">
              <a:off x="3578" y="188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86" name="Oval 66"/>
            <p:cNvSpPr>
              <a:spLocks noChangeArrowheads="1"/>
            </p:cNvSpPr>
            <p:nvPr/>
          </p:nvSpPr>
          <p:spPr bwMode="auto">
            <a:xfrm rot="9055474">
              <a:off x="3760" y="179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87" name="Oval 67"/>
            <p:cNvSpPr>
              <a:spLocks noChangeArrowheads="1"/>
            </p:cNvSpPr>
            <p:nvPr/>
          </p:nvSpPr>
          <p:spPr bwMode="auto">
            <a:xfrm rot="9055474">
              <a:off x="3831" y="188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88" name="Oval 68"/>
            <p:cNvSpPr>
              <a:spLocks noChangeArrowheads="1"/>
            </p:cNvSpPr>
            <p:nvPr/>
          </p:nvSpPr>
          <p:spPr bwMode="auto">
            <a:xfrm rot="9055474">
              <a:off x="3669" y="19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89" name="Oval 69"/>
            <p:cNvSpPr>
              <a:spLocks noChangeArrowheads="1"/>
            </p:cNvSpPr>
            <p:nvPr/>
          </p:nvSpPr>
          <p:spPr bwMode="auto">
            <a:xfrm rot="9055474">
              <a:off x="3674" y="18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90" name="Oval 70"/>
            <p:cNvSpPr>
              <a:spLocks noChangeArrowheads="1"/>
            </p:cNvSpPr>
            <p:nvPr/>
          </p:nvSpPr>
          <p:spPr bwMode="auto">
            <a:xfrm rot="9055474">
              <a:off x="3583" y="199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91" name="Oval 71"/>
            <p:cNvSpPr>
              <a:spLocks noChangeArrowheads="1"/>
            </p:cNvSpPr>
            <p:nvPr/>
          </p:nvSpPr>
          <p:spPr bwMode="auto">
            <a:xfrm rot="9055474">
              <a:off x="3753" y="174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92" name="Oval 72"/>
            <p:cNvSpPr>
              <a:spLocks noChangeArrowheads="1"/>
            </p:cNvSpPr>
            <p:nvPr/>
          </p:nvSpPr>
          <p:spPr bwMode="auto">
            <a:xfrm rot="9055474">
              <a:off x="3882" y="194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93" name="Oval 73"/>
            <p:cNvSpPr>
              <a:spLocks noChangeArrowheads="1"/>
            </p:cNvSpPr>
            <p:nvPr/>
          </p:nvSpPr>
          <p:spPr bwMode="auto">
            <a:xfrm rot="9055474">
              <a:off x="3804" y="181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94" name="Oval 74"/>
            <p:cNvSpPr>
              <a:spLocks noChangeArrowheads="1"/>
            </p:cNvSpPr>
            <p:nvPr/>
          </p:nvSpPr>
          <p:spPr bwMode="auto">
            <a:xfrm rot="9055474">
              <a:off x="3768" y="199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95" name="Oval 75"/>
            <p:cNvSpPr>
              <a:spLocks noChangeArrowheads="1"/>
            </p:cNvSpPr>
            <p:nvPr/>
          </p:nvSpPr>
          <p:spPr bwMode="auto">
            <a:xfrm rot="9055474">
              <a:off x="3579" y="193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96" name="Oval 76"/>
            <p:cNvSpPr>
              <a:spLocks noChangeArrowheads="1"/>
            </p:cNvSpPr>
            <p:nvPr/>
          </p:nvSpPr>
          <p:spPr bwMode="auto">
            <a:xfrm rot="9055474">
              <a:off x="3820" y="197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97" name="Oval 77"/>
            <p:cNvSpPr>
              <a:spLocks noChangeArrowheads="1"/>
            </p:cNvSpPr>
            <p:nvPr/>
          </p:nvSpPr>
          <p:spPr bwMode="auto">
            <a:xfrm rot="9055474">
              <a:off x="3933" y="181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98" name="Oval 78"/>
            <p:cNvSpPr>
              <a:spLocks noChangeArrowheads="1"/>
            </p:cNvSpPr>
            <p:nvPr/>
          </p:nvSpPr>
          <p:spPr bwMode="auto">
            <a:xfrm rot="9055474">
              <a:off x="3859" y="173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99" name="Oval 79"/>
            <p:cNvSpPr>
              <a:spLocks noChangeArrowheads="1"/>
            </p:cNvSpPr>
            <p:nvPr/>
          </p:nvSpPr>
          <p:spPr bwMode="auto">
            <a:xfrm rot="9055474">
              <a:off x="3941" y="18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900" name="Oval 80"/>
            <p:cNvSpPr>
              <a:spLocks noChangeArrowheads="1"/>
            </p:cNvSpPr>
            <p:nvPr/>
          </p:nvSpPr>
          <p:spPr bwMode="auto">
            <a:xfrm rot="9055474">
              <a:off x="3618" y="169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sp>
        <p:nvSpPr>
          <p:cNvPr id="129105" name="Text Box 81"/>
          <p:cNvSpPr txBox="1">
            <a:spLocks noChangeArrowheads="1"/>
          </p:cNvSpPr>
          <p:nvPr/>
        </p:nvSpPr>
        <p:spPr bwMode="auto">
          <a:xfrm>
            <a:off x="6934200" y="3656013"/>
            <a:ext cx="1981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a:solidFill>
                  <a:srgbClr val="000000"/>
                </a:solidFill>
                <a:latin typeface="Times New Roman" panose="02020603050405020304" pitchFamily="18" charset="0"/>
                <a:cs typeface="Times New Roman" panose="02020603050405020304" pitchFamily="18" charset="0"/>
              </a:rPr>
              <a:t>Hồng cầu không bị kết dính</a:t>
            </a:r>
          </a:p>
        </p:txBody>
      </p:sp>
      <p:sp>
        <p:nvSpPr>
          <p:cNvPr id="129106" name="Text Box 82"/>
          <p:cNvSpPr txBox="1">
            <a:spLocks noChangeArrowheads="1"/>
          </p:cNvSpPr>
          <p:nvPr/>
        </p:nvSpPr>
        <p:spPr bwMode="auto">
          <a:xfrm>
            <a:off x="7162800" y="5683250"/>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a:solidFill>
                  <a:srgbClr val="000000"/>
                </a:solidFill>
                <a:latin typeface="Times New Roman" panose="02020603050405020304" pitchFamily="18" charset="0"/>
                <a:cs typeface="Times New Roman" panose="02020603050405020304" pitchFamily="18" charset="0"/>
              </a:rPr>
              <a:t>Hồng cầu bị kết dính</a:t>
            </a:r>
          </a:p>
        </p:txBody>
      </p:sp>
      <p:sp>
        <p:nvSpPr>
          <p:cNvPr id="129107" name="Text Box 83"/>
          <p:cNvSpPr txBox="1">
            <a:spLocks noChangeArrowheads="1"/>
          </p:cNvSpPr>
          <p:nvPr/>
        </p:nvSpPr>
        <p:spPr bwMode="auto">
          <a:xfrm>
            <a:off x="6705600" y="10668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a:solidFill>
                  <a:srgbClr val="FF0000"/>
                </a:solidFill>
                <a:latin typeface="Times New Roman" panose="02020603050405020304" pitchFamily="18" charset="0"/>
                <a:cs typeface="Times New Roman" panose="02020603050405020304" pitchFamily="18" charset="0"/>
              </a:rPr>
              <a:t> gây kết dính A</a:t>
            </a:r>
          </a:p>
        </p:txBody>
      </p:sp>
      <p:sp>
        <p:nvSpPr>
          <p:cNvPr id="129108" name="Text Box 84"/>
          <p:cNvSpPr txBox="1">
            <a:spLocks noChangeArrowheads="1"/>
          </p:cNvSpPr>
          <p:nvPr/>
        </p:nvSpPr>
        <p:spPr bwMode="auto">
          <a:xfrm>
            <a:off x="6705600" y="1676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a:solidFill>
                  <a:srgbClr val="FF0000"/>
                </a:solidFill>
                <a:latin typeface="Times New Roman" panose="02020603050405020304" pitchFamily="18" charset="0"/>
                <a:cs typeface="Times New Roman" panose="02020603050405020304" pitchFamily="18" charset="0"/>
              </a:rPr>
              <a:t> gây kết dính B</a:t>
            </a:r>
          </a:p>
        </p:txBody>
      </p:sp>
      <p:grpSp>
        <p:nvGrpSpPr>
          <p:cNvPr id="129109" name="Group 85"/>
          <p:cNvGrpSpPr>
            <a:grpSpLocks/>
          </p:cNvGrpSpPr>
          <p:nvPr/>
        </p:nvGrpSpPr>
        <p:grpSpPr bwMode="auto">
          <a:xfrm>
            <a:off x="2057400" y="2362200"/>
            <a:ext cx="833438" cy="801688"/>
            <a:chOff x="3456" y="3216"/>
            <a:chExt cx="576" cy="576"/>
          </a:xfrm>
        </p:grpSpPr>
        <p:sp>
          <p:nvSpPr>
            <p:cNvPr id="22864" name="Oval 86"/>
            <p:cNvSpPr>
              <a:spLocks noChangeArrowheads="1"/>
            </p:cNvSpPr>
            <p:nvPr/>
          </p:nvSpPr>
          <p:spPr bwMode="auto">
            <a:xfrm rot="-4131758">
              <a:off x="3456" y="3216"/>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65" name="Oval 87"/>
            <p:cNvSpPr>
              <a:spLocks noChangeArrowheads="1"/>
            </p:cNvSpPr>
            <p:nvPr/>
          </p:nvSpPr>
          <p:spPr bwMode="auto">
            <a:xfrm rot="-7105092">
              <a:off x="3622" y="36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66" name="Oval 88"/>
            <p:cNvSpPr>
              <a:spLocks noChangeArrowheads="1"/>
            </p:cNvSpPr>
            <p:nvPr/>
          </p:nvSpPr>
          <p:spPr bwMode="auto">
            <a:xfrm rot="-7105092">
              <a:off x="3524" y="359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67" name="Oval 89"/>
            <p:cNvSpPr>
              <a:spLocks noChangeArrowheads="1"/>
            </p:cNvSpPr>
            <p:nvPr/>
          </p:nvSpPr>
          <p:spPr bwMode="auto">
            <a:xfrm rot="-7105092">
              <a:off x="3508" y="346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68" name="Oval 90"/>
            <p:cNvSpPr>
              <a:spLocks noChangeArrowheads="1"/>
            </p:cNvSpPr>
            <p:nvPr/>
          </p:nvSpPr>
          <p:spPr bwMode="auto">
            <a:xfrm rot="-7105092">
              <a:off x="3637" y="341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69" name="Oval 91"/>
            <p:cNvSpPr>
              <a:spLocks noChangeArrowheads="1"/>
            </p:cNvSpPr>
            <p:nvPr/>
          </p:nvSpPr>
          <p:spPr bwMode="auto">
            <a:xfrm rot="-7105092">
              <a:off x="3867" y="356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70" name="Oval 92"/>
            <p:cNvSpPr>
              <a:spLocks noChangeArrowheads="1"/>
            </p:cNvSpPr>
            <p:nvPr/>
          </p:nvSpPr>
          <p:spPr bwMode="auto">
            <a:xfrm rot="-7105092">
              <a:off x="3776" y="365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71" name="Oval 93"/>
            <p:cNvSpPr>
              <a:spLocks noChangeArrowheads="1"/>
            </p:cNvSpPr>
            <p:nvPr/>
          </p:nvSpPr>
          <p:spPr bwMode="auto">
            <a:xfrm rot="-7105092">
              <a:off x="3872" y="342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72" name="Oval 94"/>
            <p:cNvSpPr>
              <a:spLocks noChangeArrowheads="1"/>
            </p:cNvSpPr>
            <p:nvPr/>
          </p:nvSpPr>
          <p:spPr bwMode="auto">
            <a:xfrm rot="-7105092">
              <a:off x="3784" y="331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73" name="Oval 95"/>
            <p:cNvSpPr>
              <a:spLocks noChangeArrowheads="1"/>
            </p:cNvSpPr>
            <p:nvPr/>
          </p:nvSpPr>
          <p:spPr bwMode="auto">
            <a:xfrm rot="-7105092">
              <a:off x="3659" y="328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74" name="Oval 96"/>
            <p:cNvSpPr>
              <a:spLocks noChangeArrowheads="1"/>
            </p:cNvSpPr>
            <p:nvPr/>
          </p:nvSpPr>
          <p:spPr bwMode="auto">
            <a:xfrm rot="-7105092">
              <a:off x="3752" y="347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75" name="Oval 97"/>
            <p:cNvSpPr>
              <a:spLocks noChangeArrowheads="1"/>
            </p:cNvSpPr>
            <p:nvPr/>
          </p:nvSpPr>
          <p:spPr bwMode="auto">
            <a:xfrm rot="-7105092">
              <a:off x="3661" y="354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122" name="Group 98"/>
          <p:cNvGrpSpPr>
            <a:grpSpLocks/>
          </p:cNvGrpSpPr>
          <p:nvPr/>
        </p:nvGrpSpPr>
        <p:grpSpPr bwMode="auto">
          <a:xfrm>
            <a:off x="2006600" y="3403600"/>
            <a:ext cx="833438" cy="801688"/>
            <a:chOff x="3456" y="3216"/>
            <a:chExt cx="576" cy="576"/>
          </a:xfrm>
        </p:grpSpPr>
        <p:sp>
          <p:nvSpPr>
            <p:cNvPr id="22852" name="Oval 99"/>
            <p:cNvSpPr>
              <a:spLocks noChangeArrowheads="1"/>
            </p:cNvSpPr>
            <p:nvPr/>
          </p:nvSpPr>
          <p:spPr bwMode="auto">
            <a:xfrm rot="-4131758">
              <a:off x="3456" y="3216"/>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53" name="Oval 100"/>
            <p:cNvSpPr>
              <a:spLocks noChangeArrowheads="1"/>
            </p:cNvSpPr>
            <p:nvPr/>
          </p:nvSpPr>
          <p:spPr bwMode="auto">
            <a:xfrm rot="-7105092">
              <a:off x="3622" y="36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54" name="Oval 101"/>
            <p:cNvSpPr>
              <a:spLocks noChangeArrowheads="1"/>
            </p:cNvSpPr>
            <p:nvPr/>
          </p:nvSpPr>
          <p:spPr bwMode="auto">
            <a:xfrm rot="-7105092">
              <a:off x="3524" y="359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55" name="Oval 102"/>
            <p:cNvSpPr>
              <a:spLocks noChangeArrowheads="1"/>
            </p:cNvSpPr>
            <p:nvPr/>
          </p:nvSpPr>
          <p:spPr bwMode="auto">
            <a:xfrm rot="-7105092">
              <a:off x="3508" y="346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56" name="Oval 103"/>
            <p:cNvSpPr>
              <a:spLocks noChangeArrowheads="1"/>
            </p:cNvSpPr>
            <p:nvPr/>
          </p:nvSpPr>
          <p:spPr bwMode="auto">
            <a:xfrm rot="-7105092">
              <a:off x="3637" y="341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57" name="Oval 104"/>
            <p:cNvSpPr>
              <a:spLocks noChangeArrowheads="1"/>
            </p:cNvSpPr>
            <p:nvPr/>
          </p:nvSpPr>
          <p:spPr bwMode="auto">
            <a:xfrm rot="-7105092">
              <a:off x="3867" y="356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58" name="Oval 105"/>
            <p:cNvSpPr>
              <a:spLocks noChangeArrowheads="1"/>
            </p:cNvSpPr>
            <p:nvPr/>
          </p:nvSpPr>
          <p:spPr bwMode="auto">
            <a:xfrm rot="-7105092">
              <a:off x="3776" y="365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59" name="Oval 106"/>
            <p:cNvSpPr>
              <a:spLocks noChangeArrowheads="1"/>
            </p:cNvSpPr>
            <p:nvPr/>
          </p:nvSpPr>
          <p:spPr bwMode="auto">
            <a:xfrm rot="-7105092">
              <a:off x="3872" y="342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60" name="Oval 107"/>
            <p:cNvSpPr>
              <a:spLocks noChangeArrowheads="1"/>
            </p:cNvSpPr>
            <p:nvPr/>
          </p:nvSpPr>
          <p:spPr bwMode="auto">
            <a:xfrm rot="-7105092">
              <a:off x="3784" y="331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61" name="Oval 108"/>
            <p:cNvSpPr>
              <a:spLocks noChangeArrowheads="1"/>
            </p:cNvSpPr>
            <p:nvPr/>
          </p:nvSpPr>
          <p:spPr bwMode="auto">
            <a:xfrm rot="-7105092">
              <a:off x="3659" y="328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62" name="Oval 109"/>
            <p:cNvSpPr>
              <a:spLocks noChangeArrowheads="1"/>
            </p:cNvSpPr>
            <p:nvPr/>
          </p:nvSpPr>
          <p:spPr bwMode="auto">
            <a:xfrm rot="-7105092">
              <a:off x="3752" y="347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63" name="Oval 110"/>
            <p:cNvSpPr>
              <a:spLocks noChangeArrowheads="1"/>
            </p:cNvSpPr>
            <p:nvPr/>
          </p:nvSpPr>
          <p:spPr bwMode="auto">
            <a:xfrm rot="-7105092">
              <a:off x="3661" y="354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135" name="Group 111"/>
          <p:cNvGrpSpPr>
            <a:grpSpLocks/>
          </p:cNvGrpSpPr>
          <p:nvPr/>
        </p:nvGrpSpPr>
        <p:grpSpPr bwMode="auto">
          <a:xfrm>
            <a:off x="2006600" y="4445000"/>
            <a:ext cx="833438" cy="801688"/>
            <a:chOff x="3456" y="3216"/>
            <a:chExt cx="576" cy="576"/>
          </a:xfrm>
        </p:grpSpPr>
        <p:sp>
          <p:nvSpPr>
            <p:cNvPr id="22840" name="Oval 112"/>
            <p:cNvSpPr>
              <a:spLocks noChangeArrowheads="1"/>
            </p:cNvSpPr>
            <p:nvPr/>
          </p:nvSpPr>
          <p:spPr bwMode="auto">
            <a:xfrm rot="-4131758">
              <a:off x="3456" y="3216"/>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41" name="Oval 113"/>
            <p:cNvSpPr>
              <a:spLocks noChangeArrowheads="1"/>
            </p:cNvSpPr>
            <p:nvPr/>
          </p:nvSpPr>
          <p:spPr bwMode="auto">
            <a:xfrm rot="-7105092">
              <a:off x="3622" y="36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42" name="Oval 114"/>
            <p:cNvSpPr>
              <a:spLocks noChangeArrowheads="1"/>
            </p:cNvSpPr>
            <p:nvPr/>
          </p:nvSpPr>
          <p:spPr bwMode="auto">
            <a:xfrm rot="-7105092">
              <a:off x="3524" y="359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43" name="Oval 115"/>
            <p:cNvSpPr>
              <a:spLocks noChangeArrowheads="1"/>
            </p:cNvSpPr>
            <p:nvPr/>
          </p:nvSpPr>
          <p:spPr bwMode="auto">
            <a:xfrm rot="-7105092">
              <a:off x="3508" y="346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44" name="Oval 116"/>
            <p:cNvSpPr>
              <a:spLocks noChangeArrowheads="1"/>
            </p:cNvSpPr>
            <p:nvPr/>
          </p:nvSpPr>
          <p:spPr bwMode="auto">
            <a:xfrm rot="-7105092">
              <a:off x="3637" y="341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45" name="Oval 117"/>
            <p:cNvSpPr>
              <a:spLocks noChangeArrowheads="1"/>
            </p:cNvSpPr>
            <p:nvPr/>
          </p:nvSpPr>
          <p:spPr bwMode="auto">
            <a:xfrm rot="-7105092">
              <a:off x="3867" y="356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46" name="Oval 118"/>
            <p:cNvSpPr>
              <a:spLocks noChangeArrowheads="1"/>
            </p:cNvSpPr>
            <p:nvPr/>
          </p:nvSpPr>
          <p:spPr bwMode="auto">
            <a:xfrm rot="-7105092">
              <a:off x="3776" y="365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47" name="Oval 119"/>
            <p:cNvSpPr>
              <a:spLocks noChangeArrowheads="1"/>
            </p:cNvSpPr>
            <p:nvPr/>
          </p:nvSpPr>
          <p:spPr bwMode="auto">
            <a:xfrm rot="-7105092">
              <a:off x="3872" y="342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48" name="Oval 120"/>
            <p:cNvSpPr>
              <a:spLocks noChangeArrowheads="1"/>
            </p:cNvSpPr>
            <p:nvPr/>
          </p:nvSpPr>
          <p:spPr bwMode="auto">
            <a:xfrm rot="-7105092">
              <a:off x="3784" y="331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49" name="Oval 121"/>
            <p:cNvSpPr>
              <a:spLocks noChangeArrowheads="1"/>
            </p:cNvSpPr>
            <p:nvPr/>
          </p:nvSpPr>
          <p:spPr bwMode="auto">
            <a:xfrm rot="-7105092">
              <a:off x="3659" y="328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50" name="Oval 122"/>
            <p:cNvSpPr>
              <a:spLocks noChangeArrowheads="1"/>
            </p:cNvSpPr>
            <p:nvPr/>
          </p:nvSpPr>
          <p:spPr bwMode="auto">
            <a:xfrm rot="-7105092">
              <a:off x="3752" y="347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51" name="Oval 123"/>
            <p:cNvSpPr>
              <a:spLocks noChangeArrowheads="1"/>
            </p:cNvSpPr>
            <p:nvPr/>
          </p:nvSpPr>
          <p:spPr bwMode="auto">
            <a:xfrm rot="-7105092">
              <a:off x="3661" y="354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148" name="Group 124"/>
          <p:cNvGrpSpPr>
            <a:grpSpLocks/>
          </p:cNvGrpSpPr>
          <p:nvPr/>
        </p:nvGrpSpPr>
        <p:grpSpPr bwMode="auto">
          <a:xfrm>
            <a:off x="2032000" y="5486400"/>
            <a:ext cx="833438" cy="801688"/>
            <a:chOff x="3456" y="3216"/>
            <a:chExt cx="576" cy="576"/>
          </a:xfrm>
        </p:grpSpPr>
        <p:sp>
          <p:nvSpPr>
            <p:cNvPr id="22828" name="Oval 125"/>
            <p:cNvSpPr>
              <a:spLocks noChangeArrowheads="1"/>
            </p:cNvSpPr>
            <p:nvPr/>
          </p:nvSpPr>
          <p:spPr bwMode="auto">
            <a:xfrm rot="-4131758">
              <a:off x="3456" y="3216"/>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29" name="Oval 126"/>
            <p:cNvSpPr>
              <a:spLocks noChangeArrowheads="1"/>
            </p:cNvSpPr>
            <p:nvPr/>
          </p:nvSpPr>
          <p:spPr bwMode="auto">
            <a:xfrm rot="-7105092">
              <a:off x="3622" y="36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30" name="Oval 127"/>
            <p:cNvSpPr>
              <a:spLocks noChangeArrowheads="1"/>
            </p:cNvSpPr>
            <p:nvPr/>
          </p:nvSpPr>
          <p:spPr bwMode="auto">
            <a:xfrm rot="-7105092">
              <a:off x="3524" y="359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31" name="Oval 128"/>
            <p:cNvSpPr>
              <a:spLocks noChangeArrowheads="1"/>
            </p:cNvSpPr>
            <p:nvPr/>
          </p:nvSpPr>
          <p:spPr bwMode="auto">
            <a:xfrm rot="-7105092">
              <a:off x="3508" y="346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32" name="Oval 129"/>
            <p:cNvSpPr>
              <a:spLocks noChangeArrowheads="1"/>
            </p:cNvSpPr>
            <p:nvPr/>
          </p:nvSpPr>
          <p:spPr bwMode="auto">
            <a:xfrm rot="-7105092">
              <a:off x="3637" y="341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33" name="Oval 130"/>
            <p:cNvSpPr>
              <a:spLocks noChangeArrowheads="1"/>
            </p:cNvSpPr>
            <p:nvPr/>
          </p:nvSpPr>
          <p:spPr bwMode="auto">
            <a:xfrm rot="-7105092">
              <a:off x="3867" y="356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34" name="Oval 131"/>
            <p:cNvSpPr>
              <a:spLocks noChangeArrowheads="1"/>
            </p:cNvSpPr>
            <p:nvPr/>
          </p:nvSpPr>
          <p:spPr bwMode="auto">
            <a:xfrm rot="-7105092">
              <a:off x="3776" y="365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35" name="Oval 132"/>
            <p:cNvSpPr>
              <a:spLocks noChangeArrowheads="1"/>
            </p:cNvSpPr>
            <p:nvPr/>
          </p:nvSpPr>
          <p:spPr bwMode="auto">
            <a:xfrm rot="-7105092">
              <a:off x="3872" y="342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36" name="Oval 133"/>
            <p:cNvSpPr>
              <a:spLocks noChangeArrowheads="1"/>
            </p:cNvSpPr>
            <p:nvPr/>
          </p:nvSpPr>
          <p:spPr bwMode="auto">
            <a:xfrm rot="-7105092">
              <a:off x="3784" y="331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37" name="Oval 134"/>
            <p:cNvSpPr>
              <a:spLocks noChangeArrowheads="1"/>
            </p:cNvSpPr>
            <p:nvPr/>
          </p:nvSpPr>
          <p:spPr bwMode="auto">
            <a:xfrm rot="-7105092">
              <a:off x="3659" y="328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38" name="Oval 135"/>
            <p:cNvSpPr>
              <a:spLocks noChangeArrowheads="1"/>
            </p:cNvSpPr>
            <p:nvPr/>
          </p:nvSpPr>
          <p:spPr bwMode="auto">
            <a:xfrm rot="-7105092">
              <a:off x="3752" y="347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39" name="Oval 136"/>
            <p:cNvSpPr>
              <a:spLocks noChangeArrowheads="1"/>
            </p:cNvSpPr>
            <p:nvPr/>
          </p:nvSpPr>
          <p:spPr bwMode="auto">
            <a:xfrm rot="-7105092">
              <a:off x="3661" y="354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161" name="Group 137"/>
          <p:cNvGrpSpPr>
            <a:grpSpLocks/>
          </p:cNvGrpSpPr>
          <p:nvPr/>
        </p:nvGrpSpPr>
        <p:grpSpPr bwMode="auto">
          <a:xfrm>
            <a:off x="3200400" y="3352800"/>
            <a:ext cx="833438" cy="801688"/>
            <a:chOff x="3456" y="3216"/>
            <a:chExt cx="576" cy="576"/>
          </a:xfrm>
        </p:grpSpPr>
        <p:sp>
          <p:nvSpPr>
            <p:cNvPr id="22816" name="Oval 138"/>
            <p:cNvSpPr>
              <a:spLocks noChangeArrowheads="1"/>
            </p:cNvSpPr>
            <p:nvPr/>
          </p:nvSpPr>
          <p:spPr bwMode="auto">
            <a:xfrm rot="-4131758">
              <a:off x="3456" y="3216"/>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17" name="Oval 139"/>
            <p:cNvSpPr>
              <a:spLocks noChangeArrowheads="1"/>
            </p:cNvSpPr>
            <p:nvPr/>
          </p:nvSpPr>
          <p:spPr bwMode="auto">
            <a:xfrm rot="-7105092">
              <a:off x="3622" y="36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18" name="Oval 140"/>
            <p:cNvSpPr>
              <a:spLocks noChangeArrowheads="1"/>
            </p:cNvSpPr>
            <p:nvPr/>
          </p:nvSpPr>
          <p:spPr bwMode="auto">
            <a:xfrm rot="-7105092">
              <a:off x="3524" y="359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19" name="Oval 141"/>
            <p:cNvSpPr>
              <a:spLocks noChangeArrowheads="1"/>
            </p:cNvSpPr>
            <p:nvPr/>
          </p:nvSpPr>
          <p:spPr bwMode="auto">
            <a:xfrm rot="-7105092">
              <a:off x="3508" y="346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20" name="Oval 142"/>
            <p:cNvSpPr>
              <a:spLocks noChangeArrowheads="1"/>
            </p:cNvSpPr>
            <p:nvPr/>
          </p:nvSpPr>
          <p:spPr bwMode="auto">
            <a:xfrm rot="-7105092">
              <a:off x="3637" y="341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21" name="Oval 143"/>
            <p:cNvSpPr>
              <a:spLocks noChangeArrowheads="1"/>
            </p:cNvSpPr>
            <p:nvPr/>
          </p:nvSpPr>
          <p:spPr bwMode="auto">
            <a:xfrm rot="-7105092">
              <a:off x="3867" y="356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22" name="Oval 144"/>
            <p:cNvSpPr>
              <a:spLocks noChangeArrowheads="1"/>
            </p:cNvSpPr>
            <p:nvPr/>
          </p:nvSpPr>
          <p:spPr bwMode="auto">
            <a:xfrm rot="-7105092">
              <a:off x="3776" y="365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23" name="Oval 145"/>
            <p:cNvSpPr>
              <a:spLocks noChangeArrowheads="1"/>
            </p:cNvSpPr>
            <p:nvPr/>
          </p:nvSpPr>
          <p:spPr bwMode="auto">
            <a:xfrm rot="-7105092">
              <a:off x="3872" y="342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24" name="Oval 146"/>
            <p:cNvSpPr>
              <a:spLocks noChangeArrowheads="1"/>
            </p:cNvSpPr>
            <p:nvPr/>
          </p:nvSpPr>
          <p:spPr bwMode="auto">
            <a:xfrm rot="-7105092">
              <a:off x="3784" y="331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25" name="Oval 147"/>
            <p:cNvSpPr>
              <a:spLocks noChangeArrowheads="1"/>
            </p:cNvSpPr>
            <p:nvPr/>
          </p:nvSpPr>
          <p:spPr bwMode="auto">
            <a:xfrm rot="-7105092">
              <a:off x="3659" y="328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26" name="Oval 148"/>
            <p:cNvSpPr>
              <a:spLocks noChangeArrowheads="1"/>
            </p:cNvSpPr>
            <p:nvPr/>
          </p:nvSpPr>
          <p:spPr bwMode="auto">
            <a:xfrm rot="-7105092">
              <a:off x="3752" y="347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27" name="Oval 149"/>
            <p:cNvSpPr>
              <a:spLocks noChangeArrowheads="1"/>
            </p:cNvSpPr>
            <p:nvPr/>
          </p:nvSpPr>
          <p:spPr bwMode="auto">
            <a:xfrm rot="-7105092">
              <a:off x="3661" y="354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174" name="Group 150"/>
          <p:cNvGrpSpPr>
            <a:grpSpLocks/>
          </p:cNvGrpSpPr>
          <p:nvPr/>
        </p:nvGrpSpPr>
        <p:grpSpPr bwMode="auto">
          <a:xfrm>
            <a:off x="4419600" y="4456113"/>
            <a:ext cx="833438" cy="801687"/>
            <a:chOff x="3456" y="3216"/>
            <a:chExt cx="576" cy="576"/>
          </a:xfrm>
        </p:grpSpPr>
        <p:sp>
          <p:nvSpPr>
            <p:cNvPr id="22804" name="Oval 151"/>
            <p:cNvSpPr>
              <a:spLocks noChangeArrowheads="1"/>
            </p:cNvSpPr>
            <p:nvPr/>
          </p:nvSpPr>
          <p:spPr bwMode="auto">
            <a:xfrm rot="-4131758">
              <a:off x="3456" y="3216"/>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05" name="Oval 152"/>
            <p:cNvSpPr>
              <a:spLocks noChangeArrowheads="1"/>
            </p:cNvSpPr>
            <p:nvPr/>
          </p:nvSpPr>
          <p:spPr bwMode="auto">
            <a:xfrm rot="-7105092">
              <a:off x="3622" y="36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06" name="Oval 153"/>
            <p:cNvSpPr>
              <a:spLocks noChangeArrowheads="1"/>
            </p:cNvSpPr>
            <p:nvPr/>
          </p:nvSpPr>
          <p:spPr bwMode="auto">
            <a:xfrm rot="-7105092">
              <a:off x="3524" y="359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07" name="Oval 154"/>
            <p:cNvSpPr>
              <a:spLocks noChangeArrowheads="1"/>
            </p:cNvSpPr>
            <p:nvPr/>
          </p:nvSpPr>
          <p:spPr bwMode="auto">
            <a:xfrm rot="-7105092">
              <a:off x="3508" y="346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08" name="Oval 155"/>
            <p:cNvSpPr>
              <a:spLocks noChangeArrowheads="1"/>
            </p:cNvSpPr>
            <p:nvPr/>
          </p:nvSpPr>
          <p:spPr bwMode="auto">
            <a:xfrm rot="-7105092">
              <a:off x="3637" y="341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09" name="Oval 156"/>
            <p:cNvSpPr>
              <a:spLocks noChangeArrowheads="1"/>
            </p:cNvSpPr>
            <p:nvPr/>
          </p:nvSpPr>
          <p:spPr bwMode="auto">
            <a:xfrm rot="-7105092">
              <a:off x="3867" y="356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10" name="Oval 157"/>
            <p:cNvSpPr>
              <a:spLocks noChangeArrowheads="1"/>
            </p:cNvSpPr>
            <p:nvPr/>
          </p:nvSpPr>
          <p:spPr bwMode="auto">
            <a:xfrm rot="-7105092">
              <a:off x="3776" y="365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11" name="Oval 158"/>
            <p:cNvSpPr>
              <a:spLocks noChangeArrowheads="1"/>
            </p:cNvSpPr>
            <p:nvPr/>
          </p:nvSpPr>
          <p:spPr bwMode="auto">
            <a:xfrm rot="-7105092">
              <a:off x="3872" y="342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12" name="Oval 159"/>
            <p:cNvSpPr>
              <a:spLocks noChangeArrowheads="1"/>
            </p:cNvSpPr>
            <p:nvPr/>
          </p:nvSpPr>
          <p:spPr bwMode="auto">
            <a:xfrm rot="-7105092">
              <a:off x="3784" y="331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13" name="Oval 160"/>
            <p:cNvSpPr>
              <a:spLocks noChangeArrowheads="1"/>
            </p:cNvSpPr>
            <p:nvPr/>
          </p:nvSpPr>
          <p:spPr bwMode="auto">
            <a:xfrm rot="-7105092">
              <a:off x="3659" y="328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14" name="Oval 161"/>
            <p:cNvSpPr>
              <a:spLocks noChangeArrowheads="1"/>
            </p:cNvSpPr>
            <p:nvPr/>
          </p:nvSpPr>
          <p:spPr bwMode="auto">
            <a:xfrm rot="-7105092">
              <a:off x="3752" y="347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15" name="Oval 162"/>
            <p:cNvSpPr>
              <a:spLocks noChangeArrowheads="1"/>
            </p:cNvSpPr>
            <p:nvPr/>
          </p:nvSpPr>
          <p:spPr bwMode="auto">
            <a:xfrm rot="-7105092">
              <a:off x="3661" y="354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187" name="Group 163"/>
          <p:cNvGrpSpPr>
            <a:grpSpLocks/>
          </p:cNvGrpSpPr>
          <p:nvPr/>
        </p:nvGrpSpPr>
        <p:grpSpPr bwMode="auto">
          <a:xfrm>
            <a:off x="3200400" y="5486400"/>
            <a:ext cx="833438" cy="801688"/>
            <a:chOff x="3456" y="3216"/>
            <a:chExt cx="576" cy="576"/>
          </a:xfrm>
        </p:grpSpPr>
        <p:sp>
          <p:nvSpPr>
            <p:cNvPr id="22792" name="Oval 164"/>
            <p:cNvSpPr>
              <a:spLocks noChangeArrowheads="1"/>
            </p:cNvSpPr>
            <p:nvPr/>
          </p:nvSpPr>
          <p:spPr bwMode="auto">
            <a:xfrm rot="-4131758">
              <a:off x="3456" y="3216"/>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93" name="Oval 165"/>
            <p:cNvSpPr>
              <a:spLocks noChangeArrowheads="1"/>
            </p:cNvSpPr>
            <p:nvPr/>
          </p:nvSpPr>
          <p:spPr bwMode="auto">
            <a:xfrm rot="-7105092">
              <a:off x="3622" y="36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94" name="Oval 166"/>
            <p:cNvSpPr>
              <a:spLocks noChangeArrowheads="1"/>
            </p:cNvSpPr>
            <p:nvPr/>
          </p:nvSpPr>
          <p:spPr bwMode="auto">
            <a:xfrm rot="-7105092">
              <a:off x="3524" y="359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95" name="Oval 167"/>
            <p:cNvSpPr>
              <a:spLocks noChangeArrowheads="1"/>
            </p:cNvSpPr>
            <p:nvPr/>
          </p:nvSpPr>
          <p:spPr bwMode="auto">
            <a:xfrm rot="-7105092">
              <a:off x="3508" y="346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96" name="Oval 168"/>
            <p:cNvSpPr>
              <a:spLocks noChangeArrowheads="1"/>
            </p:cNvSpPr>
            <p:nvPr/>
          </p:nvSpPr>
          <p:spPr bwMode="auto">
            <a:xfrm rot="-7105092">
              <a:off x="3637" y="341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97" name="Oval 169"/>
            <p:cNvSpPr>
              <a:spLocks noChangeArrowheads="1"/>
            </p:cNvSpPr>
            <p:nvPr/>
          </p:nvSpPr>
          <p:spPr bwMode="auto">
            <a:xfrm rot="-7105092">
              <a:off x="3867" y="356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98" name="Oval 170"/>
            <p:cNvSpPr>
              <a:spLocks noChangeArrowheads="1"/>
            </p:cNvSpPr>
            <p:nvPr/>
          </p:nvSpPr>
          <p:spPr bwMode="auto">
            <a:xfrm rot="-7105092">
              <a:off x="3776" y="365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99" name="Oval 171"/>
            <p:cNvSpPr>
              <a:spLocks noChangeArrowheads="1"/>
            </p:cNvSpPr>
            <p:nvPr/>
          </p:nvSpPr>
          <p:spPr bwMode="auto">
            <a:xfrm rot="-7105092">
              <a:off x="3872" y="342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00" name="Oval 172"/>
            <p:cNvSpPr>
              <a:spLocks noChangeArrowheads="1"/>
            </p:cNvSpPr>
            <p:nvPr/>
          </p:nvSpPr>
          <p:spPr bwMode="auto">
            <a:xfrm rot="-7105092">
              <a:off x="3784" y="331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01" name="Oval 173"/>
            <p:cNvSpPr>
              <a:spLocks noChangeArrowheads="1"/>
            </p:cNvSpPr>
            <p:nvPr/>
          </p:nvSpPr>
          <p:spPr bwMode="auto">
            <a:xfrm rot="-7105092">
              <a:off x="3659" y="328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02" name="Oval 174"/>
            <p:cNvSpPr>
              <a:spLocks noChangeArrowheads="1"/>
            </p:cNvSpPr>
            <p:nvPr/>
          </p:nvSpPr>
          <p:spPr bwMode="auto">
            <a:xfrm rot="-7105092">
              <a:off x="3752" y="347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03" name="Oval 175"/>
            <p:cNvSpPr>
              <a:spLocks noChangeArrowheads="1"/>
            </p:cNvSpPr>
            <p:nvPr/>
          </p:nvSpPr>
          <p:spPr bwMode="auto">
            <a:xfrm rot="-7105092">
              <a:off x="3661" y="354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200" name="Group 176"/>
          <p:cNvGrpSpPr>
            <a:grpSpLocks/>
          </p:cNvGrpSpPr>
          <p:nvPr/>
        </p:nvGrpSpPr>
        <p:grpSpPr bwMode="auto">
          <a:xfrm>
            <a:off x="4424363" y="5486400"/>
            <a:ext cx="833437" cy="801688"/>
            <a:chOff x="3456" y="3216"/>
            <a:chExt cx="576" cy="576"/>
          </a:xfrm>
        </p:grpSpPr>
        <p:sp>
          <p:nvSpPr>
            <p:cNvPr id="22780" name="Oval 177"/>
            <p:cNvSpPr>
              <a:spLocks noChangeArrowheads="1"/>
            </p:cNvSpPr>
            <p:nvPr/>
          </p:nvSpPr>
          <p:spPr bwMode="auto">
            <a:xfrm rot="-4131758">
              <a:off x="3456" y="3216"/>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81" name="Oval 178"/>
            <p:cNvSpPr>
              <a:spLocks noChangeArrowheads="1"/>
            </p:cNvSpPr>
            <p:nvPr/>
          </p:nvSpPr>
          <p:spPr bwMode="auto">
            <a:xfrm rot="-7105092">
              <a:off x="3622" y="36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82" name="Oval 179"/>
            <p:cNvSpPr>
              <a:spLocks noChangeArrowheads="1"/>
            </p:cNvSpPr>
            <p:nvPr/>
          </p:nvSpPr>
          <p:spPr bwMode="auto">
            <a:xfrm rot="-7105092">
              <a:off x="3524" y="359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83" name="Oval 180"/>
            <p:cNvSpPr>
              <a:spLocks noChangeArrowheads="1"/>
            </p:cNvSpPr>
            <p:nvPr/>
          </p:nvSpPr>
          <p:spPr bwMode="auto">
            <a:xfrm rot="-7105092">
              <a:off x="3508" y="346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84" name="Oval 181"/>
            <p:cNvSpPr>
              <a:spLocks noChangeArrowheads="1"/>
            </p:cNvSpPr>
            <p:nvPr/>
          </p:nvSpPr>
          <p:spPr bwMode="auto">
            <a:xfrm rot="-7105092">
              <a:off x="3637" y="341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85" name="Oval 182"/>
            <p:cNvSpPr>
              <a:spLocks noChangeArrowheads="1"/>
            </p:cNvSpPr>
            <p:nvPr/>
          </p:nvSpPr>
          <p:spPr bwMode="auto">
            <a:xfrm rot="-7105092">
              <a:off x="3867" y="356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86" name="Oval 183"/>
            <p:cNvSpPr>
              <a:spLocks noChangeArrowheads="1"/>
            </p:cNvSpPr>
            <p:nvPr/>
          </p:nvSpPr>
          <p:spPr bwMode="auto">
            <a:xfrm rot="-7105092">
              <a:off x="3776" y="365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87" name="Oval 184"/>
            <p:cNvSpPr>
              <a:spLocks noChangeArrowheads="1"/>
            </p:cNvSpPr>
            <p:nvPr/>
          </p:nvSpPr>
          <p:spPr bwMode="auto">
            <a:xfrm rot="-7105092">
              <a:off x="3872" y="342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88" name="Oval 185"/>
            <p:cNvSpPr>
              <a:spLocks noChangeArrowheads="1"/>
            </p:cNvSpPr>
            <p:nvPr/>
          </p:nvSpPr>
          <p:spPr bwMode="auto">
            <a:xfrm rot="-7105092">
              <a:off x="3784" y="331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89" name="Oval 186"/>
            <p:cNvSpPr>
              <a:spLocks noChangeArrowheads="1"/>
            </p:cNvSpPr>
            <p:nvPr/>
          </p:nvSpPr>
          <p:spPr bwMode="auto">
            <a:xfrm rot="-7105092">
              <a:off x="3659" y="328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90" name="Oval 187"/>
            <p:cNvSpPr>
              <a:spLocks noChangeArrowheads="1"/>
            </p:cNvSpPr>
            <p:nvPr/>
          </p:nvSpPr>
          <p:spPr bwMode="auto">
            <a:xfrm rot="-7105092">
              <a:off x="3752" y="347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91" name="Oval 188"/>
            <p:cNvSpPr>
              <a:spLocks noChangeArrowheads="1"/>
            </p:cNvSpPr>
            <p:nvPr/>
          </p:nvSpPr>
          <p:spPr bwMode="auto">
            <a:xfrm rot="-7105092">
              <a:off x="3661" y="354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213" name="Group 189"/>
          <p:cNvGrpSpPr>
            <a:grpSpLocks/>
          </p:cNvGrpSpPr>
          <p:nvPr/>
        </p:nvGrpSpPr>
        <p:grpSpPr bwMode="auto">
          <a:xfrm>
            <a:off x="5567363" y="5486400"/>
            <a:ext cx="833437" cy="801688"/>
            <a:chOff x="3456" y="3216"/>
            <a:chExt cx="576" cy="576"/>
          </a:xfrm>
        </p:grpSpPr>
        <p:sp>
          <p:nvSpPr>
            <p:cNvPr id="22768" name="Oval 190"/>
            <p:cNvSpPr>
              <a:spLocks noChangeArrowheads="1"/>
            </p:cNvSpPr>
            <p:nvPr/>
          </p:nvSpPr>
          <p:spPr bwMode="auto">
            <a:xfrm rot="-4131758">
              <a:off x="3456" y="3216"/>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69" name="Oval 191"/>
            <p:cNvSpPr>
              <a:spLocks noChangeArrowheads="1"/>
            </p:cNvSpPr>
            <p:nvPr/>
          </p:nvSpPr>
          <p:spPr bwMode="auto">
            <a:xfrm rot="-7105092">
              <a:off x="3622" y="36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70" name="Oval 192"/>
            <p:cNvSpPr>
              <a:spLocks noChangeArrowheads="1"/>
            </p:cNvSpPr>
            <p:nvPr/>
          </p:nvSpPr>
          <p:spPr bwMode="auto">
            <a:xfrm rot="-7105092">
              <a:off x="3524" y="359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71" name="Oval 193"/>
            <p:cNvSpPr>
              <a:spLocks noChangeArrowheads="1"/>
            </p:cNvSpPr>
            <p:nvPr/>
          </p:nvSpPr>
          <p:spPr bwMode="auto">
            <a:xfrm rot="-7105092">
              <a:off x="3508" y="346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72" name="Oval 194"/>
            <p:cNvSpPr>
              <a:spLocks noChangeArrowheads="1"/>
            </p:cNvSpPr>
            <p:nvPr/>
          </p:nvSpPr>
          <p:spPr bwMode="auto">
            <a:xfrm rot="-7105092">
              <a:off x="3637" y="341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73" name="Oval 195"/>
            <p:cNvSpPr>
              <a:spLocks noChangeArrowheads="1"/>
            </p:cNvSpPr>
            <p:nvPr/>
          </p:nvSpPr>
          <p:spPr bwMode="auto">
            <a:xfrm rot="-7105092">
              <a:off x="3867" y="356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74" name="Oval 196"/>
            <p:cNvSpPr>
              <a:spLocks noChangeArrowheads="1"/>
            </p:cNvSpPr>
            <p:nvPr/>
          </p:nvSpPr>
          <p:spPr bwMode="auto">
            <a:xfrm rot="-7105092">
              <a:off x="3776" y="365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75" name="Oval 197"/>
            <p:cNvSpPr>
              <a:spLocks noChangeArrowheads="1"/>
            </p:cNvSpPr>
            <p:nvPr/>
          </p:nvSpPr>
          <p:spPr bwMode="auto">
            <a:xfrm rot="-7105092">
              <a:off x="3872" y="342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76" name="Oval 198"/>
            <p:cNvSpPr>
              <a:spLocks noChangeArrowheads="1"/>
            </p:cNvSpPr>
            <p:nvPr/>
          </p:nvSpPr>
          <p:spPr bwMode="auto">
            <a:xfrm rot="-7105092">
              <a:off x="3784" y="331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77" name="Oval 199"/>
            <p:cNvSpPr>
              <a:spLocks noChangeArrowheads="1"/>
            </p:cNvSpPr>
            <p:nvPr/>
          </p:nvSpPr>
          <p:spPr bwMode="auto">
            <a:xfrm rot="-7105092">
              <a:off x="3659" y="328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78" name="Oval 200"/>
            <p:cNvSpPr>
              <a:spLocks noChangeArrowheads="1"/>
            </p:cNvSpPr>
            <p:nvPr/>
          </p:nvSpPr>
          <p:spPr bwMode="auto">
            <a:xfrm rot="-7105092">
              <a:off x="3752" y="347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79" name="Oval 201"/>
            <p:cNvSpPr>
              <a:spLocks noChangeArrowheads="1"/>
            </p:cNvSpPr>
            <p:nvPr/>
          </p:nvSpPr>
          <p:spPr bwMode="auto">
            <a:xfrm rot="-7105092">
              <a:off x="3661" y="354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226" name="Group 202"/>
          <p:cNvGrpSpPr>
            <a:grpSpLocks/>
          </p:cNvGrpSpPr>
          <p:nvPr/>
        </p:nvGrpSpPr>
        <p:grpSpPr bwMode="auto">
          <a:xfrm>
            <a:off x="7467600" y="4724400"/>
            <a:ext cx="833438" cy="801688"/>
            <a:chOff x="3504" y="1584"/>
            <a:chExt cx="576" cy="576"/>
          </a:xfrm>
        </p:grpSpPr>
        <p:sp>
          <p:nvSpPr>
            <p:cNvPr id="22743" name="Oval 203"/>
            <p:cNvSpPr>
              <a:spLocks noChangeArrowheads="1"/>
            </p:cNvSpPr>
            <p:nvPr/>
          </p:nvSpPr>
          <p:spPr bwMode="auto">
            <a:xfrm rot="-9571193">
              <a:off x="3504" y="1584"/>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44" name="Oval 204"/>
            <p:cNvSpPr>
              <a:spLocks noChangeArrowheads="1"/>
            </p:cNvSpPr>
            <p:nvPr/>
          </p:nvSpPr>
          <p:spPr bwMode="auto">
            <a:xfrm rot="9055474">
              <a:off x="3961" y="19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45" name="Oval 205"/>
            <p:cNvSpPr>
              <a:spLocks noChangeArrowheads="1"/>
            </p:cNvSpPr>
            <p:nvPr/>
          </p:nvSpPr>
          <p:spPr bwMode="auto">
            <a:xfrm rot="9055474">
              <a:off x="3881" y="20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46" name="Oval 206"/>
            <p:cNvSpPr>
              <a:spLocks noChangeArrowheads="1"/>
            </p:cNvSpPr>
            <p:nvPr/>
          </p:nvSpPr>
          <p:spPr bwMode="auto">
            <a:xfrm rot="9055474">
              <a:off x="3751" y="203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47" name="Oval 207"/>
            <p:cNvSpPr>
              <a:spLocks noChangeArrowheads="1"/>
            </p:cNvSpPr>
            <p:nvPr/>
          </p:nvSpPr>
          <p:spPr bwMode="auto">
            <a:xfrm rot="9055474">
              <a:off x="3705" y="190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48" name="Oval 208"/>
            <p:cNvSpPr>
              <a:spLocks noChangeArrowheads="1"/>
            </p:cNvSpPr>
            <p:nvPr/>
          </p:nvSpPr>
          <p:spPr bwMode="auto">
            <a:xfrm rot="9055474">
              <a:off x="3851" y="167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49" name="Oval 209"/>
            <p:cNvSpPr>
              <a:spLocks noChangeArrowheads="1"/>
            </p:cNvSpPr>
            <p:nvPr/>
          </p:nvSpPr>
          <p:spPr bwMode="auto">
            <a:xfrm rot="9055474">
              <a:off x="3941" y="176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50" name="Oval 210"/>
            <p:cNvSpPr>
              <a:spLocks noChangeArrowheads="1"/>
            </p:cNvSpPr>
            <p:nvPr/>
          </p:nvSpPr>
          <p:spPr bwMode="auto">
            <a:xfrm rot="9055474">
              <a:off x="3714" y="167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51" name="Oval 211"/>
            <p:cNvSpPr>
              <a:spLocks noChangeArrowheads="1"/>
            </p:cNvSpPr>
            <p:nvPr/>
          </p:nvSpPr>
          <p:spPr bwMode="auto">
            <a:xfrm rot="9055474">
              <a:off x="3598" y="176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52" name="Oval 212"/>
            <p:cNvSpPr>
              <a:spLocks noChangeArrowheads="1"/>
            </p:cNvSpPr>
            <p:nvPr/>
          </p:nvSpPr>
          <p:spPr bwMode="auto">
            <a:xfrm rot="9055474">
              <a:off x="3578" y="188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53" name="Oval 213"/>
            <p:cNvSpPr>
              <a:spLocks noChangeArrowheads="1"/>
            </p:cNvSpPr>
            <p:nvPr/>
          </p:nvSpPr>
          <p:spPr bwMode="auto">
            <a:xfrm rot="9055474">
              <a:off x="3760" y="179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54" name="Oval 214"/>
            <p:cNvSpPr>
              <a:spLocks noChangeArrowheads="1"/>
            </p:cNvSpPr>
            <p:nvPr/>
          </p:nvSpPr>
          <p:spPr bwMode="auto">
            <a:xfrm rot="9055474">
              <a:off x="3831" y="188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55" name="Oval 215"/>
            <p:cNvSpPr>
              <a:spLocks noChangeArrowheads="1"/>
            </p:cNvSpPr>
            <p:nvPr/>
          </p:nvSpPr>
          <p:spPr bwMode="auto">
            <a:xfrm rot="9055474">
              <a:off x="3669" y="19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56" name="Oval 216"/>
            <p:cNvSpPr>
              <a:spLocks noChangeArrowheads="1"/>
            </p:cNvSpPr>
            <p:nvPr/>
          </p:nvSpPr>
          <p:spPr bwMode="auto">
            <a:xfrm rot="9055474">
              <a:off x="3674" y="18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57" name="Oval 217"/>
            <p:cNvSpPr>
              <a:spLocks noChangeArrowheads="1"/>
            </p:cNvSpPr>
            <p:nvPr/>
          </p:nvSpPr>
          <p:spPr bwMode="auto">
            <a:xfrm rot="9055474">
              <a:off x="3583" y="199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58" name="Oval 218"/>
            <p:cNvSpPr>
              <a:spLocks noChangeArrowheads="1"/>
            </p:cNvSpPr>
            <p:nvPr/>
          </p:nvSpPr>
          <p:spPr bwMode="auto">
            <a:xfrm rot="9055474">
              <a:off x="3753" y="174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59" name="Oval 219"/>
            <p:cNvSpPr>
              <a:spLocks noChangeArrowheads="1"/>
            </p:cNvSpPr>
            <p:nvPr/>
          </p:nvSpPr>
          <p:spPr bwMode="auto">
            <a:xfrm rot="9055474">
              <a:off x="3882" y="194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60" name="Oval 220"/>
            <p:cNvSpPr>
              <a:spLocks noChangeArrowheads="1"/>
            </p:cNvSpPr>
            <p:nvPr/>
          </p:nvSpPr>
          <p:spPr bwMode="auto">
            <a:xfrm rot="9055474">
              <a:off x="3804" y="181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61" name="Oval 221"/>
            <p:cNvSpPr>
              <a:spLocks noChangeArrowheads="1"/>
            </p:cNvSpPr>
            <p:nvPr/>
          </p:nvSpPr>
          <p:spPr bwMode="auto">
            <a:xfrm rot="9055474">
              <a:off x="3768" y="199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62" name="Oval 222"/>
            <p:cNvSpPr>
              <a:spLocks noChangeArrowheads="1"/>
            </p:cNvSpPr>
            <p:nvPr/>
          </p:nvSpPr>
          <p:spPr bwMode="auto">
            <a:xfrm rot="9055474">
              <a:off x="3579" y="193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63" name="Oval 223"/>
            <p:cNvSpPr>
              <a:spLocks noChangeArrowheads="1"/>
            </p:cNvSpPr>
            <p:nvPr/>
          </p:nvSpPr>
          <p:spPr bwMode="auto">
            <a:xfrm rot="9055474">
              <a:off x="3820" y="197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64" name="Oval 224"/>
            <p:cNvSpPr>
              <a:spLocks noChangeArrowheads="1"/>
            </p:cNvSpPr>
            <p:nvPr/>
          </p:nvSpPr>
          <p:spPr bwMode="auto">
            <a:xfrm rot="9055474">
              <a:off x="3933" y="181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65" name="Oval 225"/>
            <p:cNvSpPr>
              <a:spLocks noChangeArrowheads="1"/>
            </p:cNvSpPr>
            <p:nvPr/>
          </p:nvSpPr>
          <p:spPr bwMode="auto">
            <a:xfrm rot="9055474">
              <a:off x="3859" y="173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66" name="Oval 226"/>
            <p:cNvSpPr>
              <a:spLocks noChangeArrowheads="1"/>
            </p:cNvSpPr>
            <p:nvPr/>
          </p:nvSpPr>
          <p:spPr bwMode="auto">
            <a:xfrm rot="9055474">
              <a:off x="3941" y="18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67" name="Oval 227"/>
            <p:cNvSpPr>
              <a:spLocks noChangeArrowheads="1"/>
            </p:cNvSpPr>
            <p:nvPr/>
          </p:nvSpPr>
          <p:spPr bwMode="auto">
            <a:xfrm rot="9055474">
              <a:off x="3618" y="169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252" name="Group 228"/>
          <p:cNvGrpSpPr>
            <a:grpSpLocks/>
          </p:cNvGrpSpPr>
          <p:nvPr/>
        </p:nvGrpSpPr>
        <p:grpSpPr bwMode="auto">
          <a:xfrm>
            <a:off x="3200400" y="2362200"/>
            <a:ext cx="833438" cy="801688"/>
            <a:chOff x="3504" y="1584"/>
            <a:chExt cx="576" cy="576"/>
          </a:xfrm>
        </p:grpSpPr>
        <p:sp>
          <p:nvSpPr>
            <p:cNvPr id="22718" name="Oval 229"/>
            <p:cNvSpPr>
              <a:spLocks noChangeArrowheads="1"/>
            </p:cNvSpPr>
            <p:nvPr/>
          </p:nvSpPr>
          <p:spPr bwMode="auto">
            <a:xfrm rot="-9571193">
              <a:off x="3504" y="1584"/>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19" name="Oval 230"/>
            <p:cNvSpPr>
              <a:spLocks noChangeArrowheads="1"/>
            </p:cNvSpPr>
            <p:nvPr/>
          </p:nvSpPr>
          <p:spPr bwMode="auto">
            <a:xfrm rot="9055474">
              <a:off x="3961" y="19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20" name="Oval 231"/>
            <p:cNvSpPr>
              <a:spLocks noChangeArrowheads="1"/>
            </p:cNvSpPr>
            <p:nvPr/>
          </p:nvSpPr>
          <p:spPr bwMode="auto">
            <a:xfrm rot="9055474">
              <a:off x="3881" y="20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21" name="Oval 232"/>
            <p:cNvSpPr>
              <a:spLocks noChangeArrowheads="1"/>
            </p:cNvSpPr>
            <p:nvPr/>
          </p:nvSpPr>
          <p:spPr bwMode="auto">
            <a:xfrm rot="9055474">
              <a:off x="3751" y="203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22" name="Oval 233"/>
            <p:cNvSpPr>
              <a:spLocks noChangeArrowheads="1"/>
            </p:cNvSpPr>
            <p:nvPr/>
          </p:nvSpPr>
          <p:spPr bwMode="auto">
            <a:xfrm rot="9055474">
              <a:off x="3705" y="190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23" name="Oval 234"/>
            <p:cNvSpPr>
              <a:spLocks noChangeArrowheads="1"/>
            </p:cNvSpPr>
            <p:nvPr/>
          </p:nvSpPr>
          <p:spPr bwMode="auto">
            <a:xfrm rot="9055474">
              <a:off x="3851" y="167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24" name="Oval 235"/>
            <p:cNvSpPr>
              <a:spLocks noChangeArrowheads="1"/>
            </p:cNvSpPr>
            <p:nvPr/>
          </p:nvSpPr>
          <p:spPr bwMode="auto">
            <a:xfrm rot="9055474">
              <a:off x="3941" y="176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25" name="Oval 236"/>
            <p:cNvSpPr>
              <a:spLocks noChangeArrowheads="1"/>
            </p:cNvSpPr>
            <p:nvPr/>
          </p:nvSpPr>
          <p:spPr bwMode="auto">
            <a:xfrm rot="9055474">
              <a:off x="3714" y="167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26" name="Oval 237"/>
            <p:cNvSpPr>
              <a:spLocks noChangeArrowheads="1"/>
            </p:cNvSpPr>
            <p:nvPr/>
          </p:nvSpPr>
          <p:spPr bwMode="auto">
            <a:xfrm rot="9055474">
              <a:off x="3598" y="176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27" name="Oval 238"/>
            <p:cNvSpPr>
              <a:spLocks noChangeArrowheads="1"/>
            </p:cNvSpPr>
            <p:nvPr/>
          </p:nvSpPr>
          <p:spPr bwMode="auto">
            <a:xfrm rot="9055474">
              <a:off x="3578" y="188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28" name="Oval 239"/>
            <p:cNvSpPr>
              <a:spLocks noChangeArrowheads="1"/>
            </p:cNvSpPr>
            <p:nvPr/>
          </p:nvSpPr>
          <p:spPr bwMode="auto">
            <a:xfrm rot="9055474">
              <a:off x="3760" y="179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29" name="Oval 240"/>
            <p:cNvSpPr>
              <a:spLocks noChangeArrowheads="1"/>
            </p:cNvSpPr>
            <p:nvPr/>
          </p:nvSpPr>
          <p:spPr bwMode="auto">
            <a:xfrm rot="9055474">
              <a:off x="3831" y="188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30" name="Oval 241"/>
            <p:cNvSpPr>
              <a:spLocks noChangeArrowheads="1"/>
            </p:cNvSpPr>
            <p:nvPr/>
          </p:nvSpPr>
          <p:spPr bwMode="auto">
            <a:xfrm rot="9055474">
              <a:off x="3669" y="19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31" name="Oval 242"/>
            <p:cNvSpPr>
              <a:spLocks noChangeArrowheads="1"/>
            </p:cNvSpPr>
            <p:nvPr/>
          </p:nvSpPr>
          <p:spPr bwMode="auto">
            <a:xfrm rot="9055474">
              <a:off x="3674" y="18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32" name="Oval 243"/>
            <p:cNvSpPr>
              <a:spLocks noChangeArrowheads="1"/>
            </p:cNvSpPr>
            <p:nvPr/>
          </p:nvSpPr>
          <p:spPr bwMode="auto">
            <a:xfrm rot="9055474">
              <a:off x="3583" y="199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33" name="Oval 244"/>
            <p:cNvSpPr>
              <a:spLocks noChangeArrowheads="1"/>
            </p:cNvSpPr>
            <p:nvPr/>
          </p:nvSpPr>
          <p:spPr bwMode="auto">
            <a:xfrm rot="9055474">
              <a:off x="3753" y="174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34" name="Oval 245"/>
            <p:cNvSpPr>
              <a:spLocks noChangeArrowheads="1"/>
            </p:cNvSpPr>
            <p:nvPr/>
          </p:nvSpPr>
          <p:spPr bwMode="auto">
            <a:xfrm rot="9055474">
              <a:off x="3882" y="194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35" name="Oval 246"/>
            <p:cNvSpPr>
              <a:spLocks noChangeArrowheads="1"/>
            </p:cNvSpPr>
            <p:nvPr/>
          </p:nvSpPr>
          <p:spPr bwMode="auto">
            <a:xfrm rot="9055474">
              <a:off x="3804" y="181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36" name="Oval 247"/>
            <p:cNvSpPr>
              <a:spLocks noChangeArrowheads="1"/>
            </p:cNvSpPr>
            <p:nvPr/>
          </p:nvSpPr>
          <p:spPr bwMode="auto">
            <a:xfrm rot="9055474">
              <a:off x="3768" y="199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37" name="Oval 248"/>
            <p:cNvSpPr>
              <a:spLocks noChangeArrowheads="1"/>
            </p:cNvSpPr>
            <p:nvPr/>
          </p:nvSpPr>
          <p:spPr bwMode="auto">
            <a:xfrm rot="9055474">
              <a:off x="3579" y="193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38" name="Oval 249"/>
            <p:cNvSpPr>
              <a:spLocks noChangeArrowheads="1"/>
            </p:cNvSpPr>
            <p:nvPr/>
          </p:nvSpPr>
          <p:spPr bwMode="auto">
            <a:xfrm rot="9055474">
              <a:off x="3820" y="197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39" name="Oval 250"/>
            <p:cNvSpPr>
              <a:spLocks noChangeArrowheads="1"/>
            </p:cNvSpPr>
            <p:nvPr/>
          </p:nvSpPr>
          <p:spPr bwMode="auto">
            <a:xfrm rot="9055474">
              <a:off x="3933" y="181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40" name="Oval 251"/>
            <p:cNvSpPr>
              <a:spLocks noChangeArrowheads="1"/>
            </p:cNvSpPr>
            <p:nvPr/>
          </p:nvSpPr>
          <p:spPr bwMode="auto">
            <a:xfrm rot="9055474">
              <a:off x="3859" y="173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41" name="Oval 252"/>
            <p:cNvSpPr>
              <a:spLocks noChangeArrowheads="1"/>
            </p:cNvSpPr>
            <p:nvPr/>
          </p:nvSpPr>
          <p:spPr bwMode="auto">
            <a:xfrm rot="9055474">
              <a:off x="3941" y="18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42" name="Oval 253"/>
            <p:cNvSpPr>
              <a:spLocks noChangeArrowheads="1"/>
            </p:cNvSpPr>
            <p:nvPr/>
          </p:nvSpPr>
          <p:spPr bwMode="auto">
            <a:xfrm rot="9055474">
              <a:off x="3618" y="169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278" name="Group 254"/>
          <p:cNvGrpSpPr>
            <a:grpSpLocks/>
          </p:cNvGrpSpPr>
          <p:nvPr/>
        </p:nvGrpSpPr>
        <p:grpSpPr bwMode="auto">
          <a:xfrm>
            <a:off x="4419600" y="2362200"/>
            <a:ext cx="833438" cy="801688"/>
            <a:chOff x="3504" y="1584"/>
            <a:chExt cx="576" cy="576"/>
          </a:xfrm>
        </p:grpSpPr>
        <p:sp>
          <p:nvSpPr>
            <p:cNvPr id="22693" name="Oval 255"/>
            <p:cNvSpPr>
              <a:spLocks noChangeArrowheads="1"/>
            </p:cNvSpPr>
            <p:nvPr/>
          </p:nvSpPr>
          <p:spPr bwMode="auto">
            <a:xfrm rot="-9571193">
              <a:off x="3504" y="1584"/>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94" name="Oval 256"/>
            <p:cNvSpPr>
              <a:spLocks noChangeArrowheads="1"/>
            </p:cNvSpPr>
            <p:nvPr/>
          </p:nvSpPr>
          <p:spPr bwMode="auto">
            <a:xfrm rot="9055474">
              <a:off x="3961" y="19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95" name="Oval 257"/>
            <p:cNvSpPr>
              <a:spLocks noChangeArrowheads="1"/>
            </p:cNvSpPr>
            <p:nvPr/>
          </p:nvSpPr>
          <p:spPr bwMode="auto">
            <a:xfrm rot="9055474">
              <a:off x="3881" y="20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96" name="Oval 258"/>
            <p:cNvSpPr>
              <a:spLocks noChangeArrowheads="1"/>
            </p:cNvSpPr>
            <p:nvPr/>
          </p:nvSpPr>
          <p:spPr bwMode="auto">
            <a:xfrm rot="9055474">
              <a:off x="3751" y="203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97" name="Oval 259"/>
            <p:cNvSpPr>
              <a:spLocks noChangeArrowheads="1"/>
            </p:cNvSpPr>
            <p:nvPr/>
          </p:nvSpPr>
          <p:spPr bwMode="auto">
            <a:xfrm rot="9055474">
              <a:off x="3705" y="190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98" name="Oval 260"/>
            <p:cNvSpPr>
              <a:spLocks noChangeArrowheads="1"/>
            </p:cNvSpPr>
            <p:nvPr/>
          </p:nvSpPr>
          <p:spPr bwMode="auto">
            <a:xfrm rot="9055474">
              <a:off x="3851" y="167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99" name="Oval 261"/>
            <p:cNvSpPr>
              <a:spLocks noChangeArrowheads="1"/>
            </p:cNvSpPr>
            <p:nvPr/>
          </p:nvSpPr>
          <p:spPr bwMode="auto">
            <a:xfrm rot="9055474">
              <a:off x="3941" y="176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00" name="Oval 262"/>
            <p:cNvSpPr>
              <a:spLocks noChangeArrowheads="1"/>
            </p:cNvSpPr>
            <p:nvPr/>
          </p:nvSpPr>
          <p:spPr bwMode="auto">
            <a:xfrm rot="9055474">
              <a:off x="3714" y="167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01" name="Oval 263"/>
            <p:cNvSpPr>
              <a:spLocks noChangeArrowheads="1"/>
            </p:cNvSpPr>
            <p:nvPr/>
          </p:nvSpPr>
          <p:spPr bwMode="auto">
            <a:xfrm rot="9055474">
              <a:off x="3598" y="176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02" name="Oval 264"/>
            <p:cNvSpPr>
              <a:spLocks noChangeArrowheads="1"/>
            </p:cNvSpPr>
            <p:nvPr/>
          </p:nvSpPr>
          <p:spPr bwMode="auto">
            <a:xfrm rot="9055474">
              <a:off x="3578" y="188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03" name="Oval 265"/>
            <p:cNvSpPr>
              <a:spLocks noChangeArrowheads="1"/>
            </p:cNvSpPr>
            <p:nvPr/>
          </p:nvSpPr>
          <p:spPr bwMode="auto">
            <a:xfrm rot="9055474">
              <a:off x="3760" y="179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04" name="Oval 266"/>
            <p:cNvSpPr>
              <a:spLocks noChangeArrowheads="1"/>
            </p:cNvSpPr>
            <p:nvPr/>
          </p:nvSpPr>
          <p:spPr bwMode="auto">
            <a:xfrm rot="9055474">
              <a:off x="3831" y="188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05" name="Oval 267"/>
            <p:cNvSpPr>
              <a:spLocks noChangeArrowheads="1"/>
            </p:cNvSpPr>
            <p:nvPr/>
          </p:nvSpPr>
          <p:spPr bwMode="auto">
            <a:xfrm rot="9055474">
              <a:off x="3669" y="19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06" name="Oval 268"/>
            <p:cNvSpPr>
              <a:spLocks noChangeArrowheads="1"/>
            </p:cNvSpPr>
            <p:nvPr/>
          </p:nvSpPr>
          <p:spPr bwMode="auto">
            <a:xfrm rot="9055474">
              <a:off x="3674" y="18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07" name="Oval 269"/>
            <p:cNvSpPr>
              <a:spLocks noChangeArrowheads="1"/>
            </p:cNvSpPr>
            <p:nvPr/>
          </p:nvSpPr>
          <p:spPr bwMode="auto">
            <a:xfrm rot="9055474">
              <a:off x="3583" y="199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08" name="Oval 270"/>
            <p:cNvSpPr>
              <a:spLocks noChangeArrowheads="1"/>
            </p:cNvSpPr>
            <p:nvPr/>
          </p:nvSpPr>
          <p:spPr bwMode="auto">
            <a:xfrm rot="9055474">
              <a:off x="3753" y="174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09" name="Oval 271"/>
            <p:cNvSpPr>
              <a:spLocks noChangeArrowheads="1"/>
            </p:cNvSpPr>
            <p:nvPr/>
          </p:nvSpPr>
          <p:spPr bwMode="auto">
            <a:xfrm rot="9055474">
              <a:off x="3882" y="194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10" name="Oval 272"/>
            <p:cNvSpPr>
              <a:spLocks noChangeArrowheads="1"/>
            </p:cNvSpPr>
            <p:nvPr/>
          </p:nvSpPr>
          <p:spPr bwMode="auto">
            <a:xfrm rot="9055474">
              <a:off x="3804" y="181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11" name="Oval 273"/>
            <p:cNvSpPr>
              <a:spLocks noChangeArrowheads="1"/>
            </p:cNvSpPr>
            <p:nvPr/>
          </p:nvSpPr>
          <p:spPr bwMode="auto">
            <a:xfrm rot="9055474">
              <a:off x="3768" y="199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12" name="Oval 274"/>
            <p:cNvSpPr>
              <a:spLocks noChangeArrowheads="1"/>
            </p:cNvSpPr>
            <p:nvPr/>
          </p:nvSpPr>
          <p:spPr bwMode="auto">
            <a:xfrm rot="9055474">
              <a:off x="3579" y="193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13" name="Oval 275"/>
            <p:cNvSpPr>
              <a:spLocks noChangeArrowheads="1"/>
            </p:cNvSpPr>
            <p:nvPr/>
          </p:nvSpPr>
          <p:spPr bwMode="auto">
            <a:xfrm rot="9055474">
              <a:off x="3820" y="197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14" name="Oval 276"/>
            <p:cNvSpPr>
              <a:spLocks noChangeArrowheads="1"/>
            </p:cNvSpPr>
            <p:nvPr/>
          </p:nvSpPr>
          <p:spPr bwMode="auto">
            <a:xfrm rot="9055474">
              <a:off x="3933" y="181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15" name="Oval 277"/>
            <p:cNvSpPr>
              <a:spLocks noChangeArrowheads="1"/>
            </p:cNvSpPr>
            <p:nvPr/>
          </p:nvSpPr>
          <p:spPr bwMode="auto">
            <a:xfrm rot="9055474">
              <a:off x="3859" y="173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16" name="Oval 278"/>
            <p:cNvSpPr>
              <a:spLocks noChangeArrowheads="1"/>
            </p:cNvSpPr>
            <p:nvPr/>
          </p:nvSpPr>
          <p:spPr bwMode="auto">
            <a:xfrm rot="9055474">
              <a:off x="3941" y="18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17" name="Oval 279"/>
            <p:cNvSpPr>
              <a:spLocks noChangeArrowheads="1"/>
            </p:cNvSpPr>
            <p:nvPr/>
          </p:nvSpPr>
          <p:spPr bwMode="auto">
            <a:xfrm rot="9055474">
              <a:off x="3618" y="169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304" name="Group 280"/>
          <p:cNvGrpSpPr>
            <a:grpSpLocks/>
          </p:cNvGrpSpPr>
          <p:nvPr/>
        </p:nvGrpSpPr>
        <p:grpSpPr bwMode="auto">
          <a:xfrm>
            <a:off x="5562600" y="2362200"/>
            <a:ext cx="833438" cy="801688"/>
            <a:chOff x="3504" y="1584"/>
            <a:chExt cx="576" cy="576"/>
          </a:xfrm>
        </p:grpSpPr>
        <p:sp>
          <p:nvSpPr>
            <p:cNvPr id="22668" name="Oval 281"/>
            <p:cNvSpPr>
              <a:spLocks noChangeArrowheads="1"/>
            </p:cNvSpPr>
            <p:nvPr/>
          </p:nvSpPr>
          <p:spPr bwMode="auto">
            <a:xfrm rot="-9571193">
              <a:off x="3504" y="1584"/>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69" name="Oval 282"/>
            <p:cNvSpPr>
              <a:spLocks noChangeArrowheads="1"/>
            </p:cNvSpPr>
            <p:nvPr/>
          </p:nvSpPr>
          <p:spPr bwMode="auto">
            <a:xfrm rot="9055474">
              <a:off x="3961" y="19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70" name="Oval 283"/>
            <p:cNvSpPr>
              <a:spLocks noChangeArrowheads="1"/>
            </p:cNvSpPr>
            <p:nvPr/>
          </p:nvSpPr>
          <p:spPr bwMode="auto">
            <a:xfrm rot="9055474">
              <a:off x="3881" y="20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71" name="Oval 284"/>
            <p:cNvSpPr>
              <a:spLocks noChangeArrowheads="1"/>
            </p:cNvSpPr>
            <p:nvPr/>
          </p:nvSpPr>
          <p:spPr bwMode="auto">
            <a:xfrm rot="9055474">
              <a:off x="3751" y="203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72" name="Oval 285"/>
            <p:cNvSpPr>
              <a:spLocks noChangeArrowheads="1"/>
            </p:cNvSpPr>
            <p:nvPr/>
          </p:nvSpPr>
          <p:spPr bwMode="auto">
            <a:xfrm rot="9055474">
              <a:off x="3705" y="190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73" name="Oval 286"/>
            <p:cNvSpPr>
              <a:spLocks noChangeArrowheads="1"/>
            </p:cNvSpPr>
            <p:nvPr/>
          </p:nvSpPr>
          <p:spPr bwMode="auto">
            <a:xfrm rot="9055474">
              <a:off x="3851" y="167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74" name="Oval 287"/>
            <p:cNvSpPr>
              <a:spLocks noChangeArrowheads="1"/>
            </p:cNvSpPr>
            <p:nvPr/>
          </p:nvSpPr>
          <p:spPr bwMode="auto">
            <a:xfrm rot="9055474">
              <a:off x="3941" y="176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75" name="Oval 288"/>
            <p:cNvSpPr>
              <a:spLocks noChangeArrowheads="1"/>
            </p:cNvSpPr>
            <p:nvPr/>
          </p:nvSpPr>
          <p:spPr bwMode="auto">
            <a:xfrm rot="9055474">
              <a:off x="3714" y="167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76" name="Oval 289"/>
            <p:cNvSpPr>
              <a:spLocks noChangeArrowheads="1"/>
            </p:cNvSpPr>
            <p:nvPr/>
          </p:nvSpPr>
          <p:spPr bwMode="auto">
            <a:xfrm rot="9055474">
              <a:off x="3598" y="176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77" name="Oval 290"/>
            <p:cNvSpPr>
              <a:spLocks noChangeArrowheads="1"/>
            </p:cNvSpPr>
            <p:nvPr/>
          </p:nvSpPr>
          <p:spPr bwMode="auto">
            <a:xfrm rot="9055474">
              <a:off x="3578" y="188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78" name="Oval 291"/>
            <p:cNvSpPr>
              <a:spLocks noChangeArrowheads="1"/>
            </p:cNvSpPr>
            <p:nvPr/>
          </p:nvSpPr>
          <p:spPr bwMode="auto">
            <a:xfrm rot="9055474">
              <a:off x="3760" y="179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79" name="Oval 292"/>
            <p:cNvSpPr>
              <a:spLocks noChangeArrowheads="1"/>
            </p:cNvSpPr>
            <p:nvPr/>
          </p:nvSpPr>
          <p:spPr bwMode="auto">
            <a:xfrm rot="9055474">
              <a:off x="3831" y="188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80" name="Oval 293"/>
            <p:cNvSpPr>
              <a:spLocks noChangeArrowheads="1"/>
            </p:cNvSpPr>
            <p:nvPr/>
          </p:nvSpPr>
          <p:spPr bwMode="auto">
            <a:xfrm rot="9055474">
              <a:off x="3669" y="19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81" name="Oval 294"/>
            <p:cNvSpPr>
              <a:spLocks noChangeArrowheads="1"/>
            </p:cNvSpPr>
            <p:nvPr/>
          </p:nvSpPr>
          <p:spPr bwMode="auto">
            <a:xfrm rot="9055474">
              <a:off x="3674" y="18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82" name="Oval 295"/>
            <p:cNvSpPr>
              <a:spLocks noChangeArrowheads="1"/>
            </p:cNvSpPr>
            <p:nvPr/>
          </p:nvSpPr>
          <p:spPr bwMode="auto">
            <a:xfrm rot="9055474">
              <a:off x="3583" y="199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83" name="Oval 296"/>
            <p:cNvSpPr>
              <a:spLocks noChangeArrowheads="1"/>
            </p:cNvSpPr>
            <p:nvPr/>
          </p:nvSpPr>
          <p:spPr bwMode="auto">
            <a:xfrm rot="9055474">
              <a:off x="3753" y="174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84" name="Oval 297"/>
            <p:cNvSpPr>
              <a:spLocks noChangeArrowheads="1"/>
            </p:cNvSpPr>
            <p:nvPr/>
          </p:nvSpPr>
          <p:spPr bwMode="auto">
            <a:xfrm rot="9055474">
              <a:off x="3882" y="194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85" name="Oval 298"/>
            <p:cNvSpPr>
              <a:spLocks noChangeArrowheads="1"/>
            </p:cNvSpPr>
            <p:nvPr/>
          </p:nvSpPr>
          <p:spPr bwMode="auto">
            <a:xfrm rot="9055474">
              <a:off x="3804" y="181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86" name="Oval 299"/>
            <p:cNvSpPr>
              <a:spLocks noChangeArrowheads="1"/>
            </p:cNvSpPr>
            <p:nvPr/>
          </p:nvSpPr>
          <p:spPr bwMode="auto">
            <a:xfrm rot="9055474">
              <a:off x="3768" y="199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87" name="Oval 300"/>
            <p:cNvSpPr>
              <a:spLocks noChangeArrowheads="1"/>
            </p:cNvSpPr>
            <p:nvPr/>
          </p:nvSpPr>
          <p:spPr bwMode="auto">
            <a:xfrm rot="9055474">
              <a:off x="3579" y="193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88" name="Oval 301"/>
            <p:cNvSpPr>
              <a:spLocks noChangeArrowheads="1"/>
            </p:cNvSpPr>
            <p:nvPr/>
          </p:nvSpPr>
          <p:spPr bwMode="auto">
            <a:xfrm rot="9055474">
              <a:off x="3820" y="197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89" name="Oval 302"/>
            <p:cNvSpPr>
              <a:spLocks noChangeArrowheads="1"/>
            </p:cNvSpPr>
            <p:nvPr/>
          </p:nvSpPr>
          <p:spPr bwMode="auto">
            <a:xfrm rot="9055474">
              <a:off x="3933" y="181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90" name="Oval 303"/>
            <p:cNvSpPr>
              <a:spLocks noChangeArrowheads="1"/>
            </p:cNvSpPr>
            <p:nvPr/>
          </p:nvSpPr>
          <p:spPr bwMode="auto">
            <a:xfrm rot="9055474">
              <a:off x="3859" y="173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91" name="Oval 304"/>
            <p:cNvSpPr>
              <a:spLocks noChangeArrowheads="1"/>
            </p:cNvSpPr>
            <p:nvPr/>
          </p:nvSpPr>
          <p:spPr bwMode="auto">
            <a:xfrm rot="9055474">
              <a:off x="3941" y="18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92" name="Oval 305"/>
            <p:cNvSpPr>
              <a:spLocks noChangeArrowheads="1"/>
            </p:cNvSpPr>
            <p:nvPr/>
          </p:nvSpPr>
          <p:spPr bwMode="auto">
            <a:xfrm rot="9055474">
              <a:off x="3618" y="169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330" name="Group 306"/>
          <p:cNvGrpSpPr>
            <a:grpSpLocks/>
          </p:cNvGrpSpPr>
          <p:nvPr/>
        </p:nvGrpSpPr>
        <p:grpSpPr bwMode="auto">
          <a:xfrm>
            <a:off x="4424363" y="3389313"/>
            <a:ext cx="833437" cy="801687"/>
            <a:chOff x="3504" y="1584"/>
            <a:chExt cx="576" cy="576"/>
          </a:xfrm>
        </p:grpSpPr>
        <p:sp>
          <p:nvSpPr>
            <p:cNvPr id="22643" name="Oval 307"/>
            <p:cNvSpPr>
              <a:spLocks noChangeArrowheads="1"/>
            </p:cNvSpPr>
            <p:nvPr/>
          </p:nvSpPr>
          <p:spPr bwMode="auto">
            <a:xfrm rot="-9571193">
              <a:off x="3504" y="1584"/>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44" name="Oval 308"/>
            <p:cNvSpPr>
              <a:spLocks noChangeArrowheads="1"/>
            </p:cNvSpPr>
            <p:nvPr/>
          </p:nvSpPr>
          <p:spPr bwMode="auto">
            <a:xfrm rot="9055474">
              <a:off x="3961" y="19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45" name="Oval 309"/>
            <p:cNvSpPr>
              <a:spLocks noChangeArrowheads="1"/>
            </p:cNvSpPr>
            <p:nvPr/>
          </p:nvSpPr>
          <p:spPr bwMode="auto">
            <a:xfrm rot="9055474">
              <a:off x="3881" y="20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46" name="Oval 310"/>
            <p:cNvSpPr>
              <a:spLocks noChangeArrowheads="1"/>
            </p:cNvSpPr>
            <p:nvPr/>
          </p:nvSpPr>
          <p:spPr bwMode="auto">
            <a:xfrm rot="9055474">
              <a:off x="3751" y="203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47" name="Oval 311"/>
            <p:cNvSpPr>
              <a:spLocks noChangeArrowheads="1"/>
            </p:cNvSpPr>
            <p:nvPr/>
          </p:nvSpPr>
          <p:spPr bwMode="auto">
            <a:xfrm rot="9055474">
              <a:off x="3705" y="190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48" name="Oval 312"/>
            <p:cNvSpPr>
              <a:spLocks noChangeArrowheads="1"/>
            </p:cNvSpPr>
            <p:nvPr/>
          </p:nvSpPr>
          <p:spPr bwMode="auto">
            <a:xfrm rot="9055474">
              <a:off x="3851" y="167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49" name="Oval 313"/>
            <p:cNvSpPr>
              <a:spLocks noChangeArrowheads="1"/>
            </p:cNvSpPr>
            <p:nvPr/>
          </p:nvSpPr>
          <p:spPr bwMode="auto">
            <a:xfrm rot="9055474">
              <a:off x="3941" y="176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50" name="Oval 314"/>
            <p:cNvSpPr>
              <a:spLocks noChangeArrowheads="1"/>
            </p:cNvSpPr>
            <p:nvPr/>
          </p:nvSpPr>
          <p:spPr bwMode="auto">
            <a:xfrm rot="9055474">
              <a:off x="3714" y="167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51" name="Oval 315"/>
            <p:cNvSpPr>
              <a:spLocks noChangeArrowheads="1"/>
            </p:cNvSpPr>
            <p:nvPr/>
          </p:nvSpPr>
          <p:spPr bwMode="auto">
            <a:xfrm rot="9055474">
              <a:off x="3598" y="176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52" name="Oval 316"/>
            <p:cNvSpPr>
              <a:spLocks noChangeArrowheads="1"/>
            </p:cNvSpPr>
            <p:nvPr/>
          </p:nvSpPr>
          <p:spPr bwMode="auto">
            <a:xfrm rot="9055474">
              <a:off x="3578" y="188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53" name="Oval 317"/>
            <p:cNvSpPr>
              <a:spLocks noChangeArrowheads="1"/>
            </p:cNvSpPr>
            <p:nvPr/>
          </p:nvSpPr>
          <p:spPr bwMode="auto">
            <a:xfrm rot="9055474">
              <a:off x="3760" y="179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54" name="Oval 318"/>
            <p:cNvSpPr>
              <a:spLocks noChangeArrowheads="1"/>
            </p:cNvSpPr>
            <p:nvPr/>
          </p:nvSpPr>
          <p:spPr bwMode="auto">
            <a:xfrm rot="9055474">
              <a:off x="3831" y="188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55" name="Oval 319"/>
            <p:cNvSpPr>
              <a:spLocks noChangeArrowheads="1"/>
            </p:cNvSpPr>
            <p:nvPr/>
          </p:nvSpPr>
          <p:spPr bwMode="auto">
            <a:xfrm rot="9055474">
              <a:off x="3669" y="19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56" name="Oval 320"/>
            <p:cNvSpPr>
              <a:spLocks noChangeArrowheads="1"/>
            </p:cNvSpPr>
            <p:nvPr/>
          </p:nvSpPr>
          <p:spPr bwMode="auto">
            <a:xfrm rot="9055474">
              <a:off x="3674" y="18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57" name="Oval 321"/>
            <p:cNvSpPr>
              <a:spLocks noChangeArrowheads="1"/>
            </p:cNvSpPr>
            <p:nvPr/>
          </p:nvSpPr>
          <p:spPr bwMode="auto">
            <a:xfrm rot="9055474">
              <a:off x="3583" y="199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58" name="Oval 322"/>
            <p:cNvSpPr>
              <a:spLocks noChangeArrowheads="1"/>
            </p:cNvSpPr>
            <p:nvPr/>
          </p:nvSpPr>
          <p:spPr bwMode="auto">
            <a:xfrm rot="9055474">
              <a:off x="3753" y="174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59" name="Oval 323"/>
            <p:cNvSpPr>
              <a:spLocks noChangeArrowheads="1"/>
            </p:cNvSpPr>
            <p:nvPr/>
          </p:nvSpPr>
          <p:spPr bwMode="auto">
            <a:xfrm rot="9055474">
              <a:off x="3882" y="194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60" name="Oval 324"/>
            <p:cNvSpPr>
              <a:spLocks noChangeArrowheads="1"/>
            </p:cNvSpPr>
            <p:nvPr/>
          </p:nvSpPr>
          <p:spPr bwMode="auto">
            <a:xfrm rot="9055474">
              <a:off x="3804" y="181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61" name="Oval 325"/>
            <p:cNvSpPr>
              <a:spLocks noChangeArrowheads="1"/>
            </p:cNvSpPr>
            <p:nvPr/>
          </p:nvSpPr>
          <p:spPr bwMode="auto">
            <a:xfrm rot="9055474">
              <a:off x="3768" y="199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62" name="Oval 326"/>
            <p:cNvSpPr>
              <a:spLocks noChangeArrowheads="1"/>
            </p:cNvSpPr>
            <p:nvPr/>
          </p:nvSpPr>
          <p:spPr bwMode="auto">
            <a:xfrm rot="9055474">
              <a:off x="3579" y="193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63" name="Oval 327"/>
            <p:cNvSpPr>
              <a:spLocks noChangeArrowheads="1"/>
            </p:cNvSpPr>
            <p:nvPr/>
          </p:nvSpPr>
          <p:spPr bwMode="auto">
            <a:xfrm rot="9055474">
              <a:off x="3820" y="197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64" name="Oval 328"/>
            <p:cNvSpPr>
              <a:spLocks noChangeArrowheads="1"/>
            </p:cNvSpPr>
            <p:nvPr/>
          </p:nvSpPr>
          <p:spPr bwMode="auto">
            <a:xfrm rot="9055474">
              <a:off x="3933" y="181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65" name="Oval 329"/>
            <p:cNvSpPr>
              <a:spLocks noChangeArrowheads="1"/>
            </p:cNvSpPr>
            <p:nvPr/>
          </p:nvSpPr>
          <p:spPr bwMode="auto">
            <a:xfrm rot="9055474">
              <a:off x="3859" y="173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66" name="Oval 330"/>
            <p:cNvSpPr>
              <a:spLocks noChangeArrowheads="1"/>
            </p:cNvSpPr>
            <p:nvPr/>
          </p:nvSpPr>
          <p:spPr bwMode="auto">
            <a:xfrm rot="9055474">
              <a:off x="3941" y="18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67" name="Oval 331"/>
            <p:cNvSpPr>
              <a:spLocks noChangeArrowheads="1"/>
            </p:cNvSpPr>
            <p:nvPr/>
          </p:nvSpPr>
          <p:spPr bwMode="auto">
            <a:xfrm rot="9055474">
              <a:off x="3618" y="169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356" name="Group 332"/>
          <p:cNvGrpSpPr>
            <a:grpSpLocks/>
          </p:cNvGrpSpPr>
          <p:nvPr/>
        </p:nvGrpSpPr>
        <p:grpSpPr bwMode="auto">
          <a:xfrm>
            <a:off x="5562600" y="3429000"/>
            <a:ext cx="833438" cy="801688"/>
            <a:chOff x="3504" y="1584"/>
            <a:chExt cx="576" cy="576"/>
          </a:xfrm>
        </p:grpSpPr>
        <p:sp>
          <p:nvSpPr>
            <p:cNvPr id="22618" name="Oval 333"/>
            <p:cNvSpPr>
              <a:spLocks noChangeArrowheads="1"/>
            </p:cNvSpPr>
            <p:nvPr/>
          </p:nvSpPr>
          <p:spPr bwMode="auto">
            <a:xfrm rot="-9571193">
              <a:off x="3504" y="1584"/>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19" name="Oval 334"/>
            <p:cNvSpPr>
              <a:spLocks noChangeArrowheads="1"/>
            </p:cNvSpPr>
            <p:nvPr/>
          </p:nvSpPr>
          <p:spPr bwMode="auto">
            <a:xfrm rot="9055474">
              <a:off x="3961" y="19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20" name="Oval 335"/>
            <p:cNvSpPr>
              <a:spLocks noChangeArrowheads="1"/>
            </p:cNvSpPr>
            <p:nvPr/>
          </p:nvSpPr>
          <p:spPr bwMode="auto">
            <a:xfrm rot="9055474">
              <a:off x="3881" y="20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21" name="Oval 336"/>
            <p:cNvSpPr>
              <a:spLocks noChangeArrowheads="1"/>
            </p:cNvSpPr>
            <p:nvPr/>
          </p:nvSpPr>
          <p:spPr bwMode="auto">
            <a:xfrm rot="9055474">
              <a:off x="3751" y="203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22" name="Oval 337"/>
            <p:cNvSpPr>
              <a:spLocks noChangeArrowheads="1"/>
            </p:cNvSpPr>
            <p:nvPr/>
          </p:nvSpPr>
          <p:spPr bwMode="auto">
            <a:xfrm rot="9055474">
              <a:off x="3705" y="190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23" name="Oval 338"/>
            <p:cNvSpPr>
              <a:spLocks noChangeArrowheads="1"/>
            </p:cNvSpPr>
            <p:nvPr/>
          </p:nvSpPr>
          <p:spPr bwMode="auto">
            <a:xfrm rot="9055474">
              <a:off x="3851" y="167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24" name="Oval 339"/>
            <p:cNvSpPr>
              <a:spLocks noChangeArrowheads="1"/>
            </p:cNvSpPr>
            <p:nvPr/>
          </p:nvSpPr>
          <p:spPr bwMode="auto">
            <a:xfrm rot="9055474">
              <a:off x="3941" y="176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25" name="Oval 340"/>
            <p:cNvSpPr>
              <a:spLocks noChangeArrowheads="1"/>
            </p:cNvSpPr>
            <p:nvPr/>
          </p:nvSpPr>
          <p:spPr bwMode="auto">
            <a:xfrm rot="9055474">
              <a:off x="3714" y="167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26" name="Oval 341"/>
            <p:cNvSpPr>
              <a:spLocks noChangeArrowheads="1"/>
            </p:cNvSpPr>
            <p:nvPr/>
          </p:nvSpPr>
          <p:spPr bwMode="auto">
            <a:xfrm rot="9055474">
              <a:off x="3598" y="176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27" name="Oval 342"/>
            <p:cNvSpPr>
              <a:spLocks noChangeArrowheads="1"/>
            </p:cNvSpPr>
            <p:nvPr/>
          </p:nvSpPr>
          <p:spPr bwMode="auto">
            <a:xfrm rot="9055474">
              <a:off x="3578" y="188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28" name="Oval 343"/>
            <p:cNvSpPr>
              <a:spLocks noChangeArrowheads="1"/>
            </p:cNvSpPr>
            <p:nvPr/>
          </p:nvSpPr>
          <p:spPr bwMode="auto">
            <a:xfrm rot="9055474">
              <a:off x="3760" y="179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29" name="Oval 344"/>
            <p:cNvSpPr>
              <a:spLocks noChangeArrowheads="1"/>
            </p:cNvSpPr>
            <p:nvPr/>
          </p:nvSpPr>
          <p:spPr bwMode="auto">
            <a:xfrm rot="9055474">
              <a:off x="3831" y="188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30" name="Oval 345"/>
            <p:cNvSpPr>
              <a:spLocks noChangeArrowheads="1"/>
            </p:cNvSpPr>
            <p:nvPr/>
          </p:nvSpPr>
          <p:spPr bwMode="auto">
            <a:xfrm rot="9055474">
              <a:off x="3669" y="19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31" name="Oval 346"/>
            <p:cNvSpPr>
              <a:spLocks noChangeArrowheads="1"/>
            </p:cNvSpPr>
            <p:nvPr/>
          </p:nvSpPr>
          <p:spPr bwMode="auto">
            <a:xfrm rot="9055474">
              <a:off x="3674" y="18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32" name="Oval 347"/>
            <p:cNvSpPr>
              <a:spLocks noChangeArrowheads="1"/>
            </p:cNvSpPr>
            <p:nvPr/>
          </p:nvSpPr>
          <p:spPr bwMode="auto">
            <a:xfrm rot="9055474">
              <a:off x="3583" y="199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33" name="Oval 348"/>
            <p:cNvSpPr>
              <a:spLocks noChangeArrowheads="1"/>
            </p:cNvSpPr>
            <p:nvPr/>
          </p:nvSpPr>
          <p:spPr bwMode="auto">
            <a:xfrm rot="9055474">
              <a:off x="3753" y="174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34" name="Oval 349"/>
            <p:cNvSpPr>
              <a:spLocks noChangeArrowheads="1"/>
            </p:cNvSpPr>
            <p:nvPr/>
          </p:nvSpPr>
          <p:spPr bwMode="auto">
            <a:xfrm rot="9055474">
              <a:off x="3882" y="194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35" name="Oval 350"/>
            <p:cNvSpPr>
              <a:spLocks noChangeArrowheads="1"/>
            </p:cNvSpPr>
            <p:nvPr/>
          </p:nvSpPr>
          <p:spPr bwMode="auto">
            <a:xfrm rot="9055474">
              <a:off x="3804" y="181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36" name="Oval 351"/>
            <p:cNvSpPr>
              <a:spLocks noChangeArrowheads="1"/>
            </p:cNvSpPr>
            <p:nvPr/>
          </p:nvSpPr>
          <p:spPr bwMode="auto">
            <a:xfrm rot="9055474">
              <a:off x="3768" y="199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37" name="Oval 352"/>
            <p:cNvSpPr>
              <a:spLocks noChangeArrowheads="1"/>
            </p:cNvSpPr>
            <p:nvPr/>
          </p:nvSpPr>
          <p:spPr bwMode="auto">
            <a:xfrm rot="9055474">
              <a:off x="3579" y="193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38" name="Oval 353"/>
            <p:cNvSpPr>
              <a:spLocks noChangeArrowheads="1"/>
            </p:cNvSpPr>
            <p:nvPr/>
          </p:nvSpPr>
          <p:spPr bwMode="auto">
            <a:xfrm rot="9055474">
              <a:off x="3820" y="197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39" name="Oval 354"/>
            <p:cNvSpPr>
              <a:spLocks noChangeArrowheads="1"/>
            </p:cNvSpPr>
            <p:nvPr/>
          </p:nvSpPr>
          <p:spPr bwMode="auto">
            <a:xfrm rot="9055474">
              <a:off x="3933" y="181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40" name="Oval 355"/>
            <p:cNvSpPr>
              <a:spLocks noChangeArrowheads="1"/>
            </p:cNvSpPr>
            <p:nvPr/>
          </p:nvSpPr>
          <p:spPr bwMode="auto">
            <a:xfrm rot="9055474">
              <a:off x="3859" y="173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41" name="Oval 356"/>
            <p:cNvSpPr>
              <a:spLocks noChangeArrowheads="1"/>
            </p:cNvSpPr>
            <p:nvPr/>
          </p:nvSpPr>
          <p:spPr bwMode="auto">
            <a:xfrm rot="9055474">
              <a:off x="3941" y="18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42" name="Oval 357"/>
            <p:cNvSpPr>
              <a:spLocks noChangeArrowheads="1"/>
            </p:cNvSpPr>
            <p:nvPr/>
          </p:nvSpPr>
          <p:spPr bwMode="auto">
            <a:xfrm rot="9055474">
              <a:off x="3618" y="169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382" name="Group 358"/>
          <p:cNvGrpSpPr>
            <a:grpSpLocks/>
          </p:cNvGrpSpPr>
          <p:nvPr/>
        </p:nvGrpSpPr>
        <p:grpSpPr bwMode="auto">
          <a:xfrm>
            <a:off x="5562600" y="4495800"/>
            <a:ext cx="833438" cy="801688"/>
            <a:chOff x="3504" y="1584"/>
            <a:chExt cx="576" cy="576"/>
          </a:xfrm>
        </p:grpSpPr>
        <p:sp>
          <p:nvSpPr>
            <p:cNvPr id="22593" name="Oval 359"/>
            <p:cNvSpPr>
              <a:spLocks noChangeArrowheads="1"/>
            </p:cNvSpPr>
            <p:nvPr/>
          </p:nvSpPr>
          <p:spPr bwMode="auto">
            <a:xfrm rot="-9571193">
              <a:off x="3504" y="1584"/>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594" name="Oval 360"/>
            <p:cNvSpPr>
              <a:spLocks noChangeArrowheads="1"/>
            </p:cNvSpPr>
            <p:nvPr/>
          </p:nvSpPr>
          <p:spPr bwMode="auto">
            <a:xfrm rot="9055474">
              <a:off x="3961" y="19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595" name="Oval 361"/>
            <p:cNvSpPr>
              <a:spLocks noChangeArrowheads="1"/>
            </p:cNvSpPr>
            <p:nvPr/>
          </p:nvSpPr>
          <p:spPr bwMode="auto">
            <a:xfrm rot="9055474">
              <a:off x="3881" y="20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596" name="Oval 362"/>
            <p:cNvSpPr>
              <a:spLocks noChangeArrowheads="1"/>
            </p:cNvSpPr>
            <p:nvPr/>
          </p:nvSpPr>
          <p:spPr bwMode="auto">
            <a:xfrm rot="9055474">
              <a:off x="3751" y="203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597" name="Oval 363"/>
            <p:cNvSpPr>
              <a:spLocks noChangeArrowheads="1"/>
            </p:cNvSpPr>
            <p:nvPr/>
          </p:nvSpPr>
          <p:spPr bwMode="auto">
            <a:xfrm rot="9055474">
              <a:off x="3705" y="190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598" name="Oval 364"/>
            <p:cNvSpPr>
              <a:spLocks noChangeArrowheads="1"/>
            </p:cNvSpPr>
            <p:nvPr/>
          </p:nvSpPr>
          <p:spPr bwMode="auto">
            <a:xfrm rot="9055474">
              <a:off x="3851" y="167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599" name="Oval 365"/>
            <p:cNvSpPr>
              <a:spLocks noChangeArrowheads="1"/>
            </p:cNvSpPr>
            <p:nvPr/>
          </p:nvSpPr>
          <p:spPr bwMode="auto">
            <a:xfrm rot="9055474">
              <a:off x="3941" y="176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00" name="Oval 366"/>
            <p:cNvSpPr>
              <a:spLocks noChangeArrowheads="1"/>
            </p:cNvSpPr>
            <p:nvPr/>
          </p:nvSpPr>
          <p:spPr bwMode="auto">
            <a:xfrm rot="9055474">
              <a:off x="3714" y="167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01" name="Oval 367"/>
            <p:cNvSpPr>
              <a:spLocks noChangeArrowheads="1"/>
            </p:cNvSpPr>
            <p:nvPr/>
          </p:nvSpPr>
          <p:spPr bwMode="auto">
            <a:xfrm rot="9055474">
              <a:off x="3598" y="176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02" name="Oval 368"/>
            <p:cNvSpPr>
              <a:spLocks noChangeArrowheads="1"/>
            </p:cNvSpPr>
            <p:nvPr/>
          </p:nvSpPr>
          <p:spPr bwMode="auto">
            <a:xfrm rot="9055474">
              <a:off x="3578" y="188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03" name="Oval 369"/>
            <p:cNvSpPr>
              <a:spLocks noChangeArrowheads="1"/>
            </p:cNvSpPr>
            <p:nvPr/>
          </p:nvSpPr>
          <p:spPr bwMode="auto">
            <a:xfrm rot="9055474">
              <a:off x="3760" y="179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04" name="Oval 370"/>
            <p:cNvSpPr>
              <a:spLocks noChangeArrowheads="1"/>
            </p:cNvSpPr>
            <p:nvPr/>
          </p:nvSpPr>
          <p:spPr bwMode="auto">
            <a:xfrm rot="9055474">
              <a:off x="3831" y="188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05" name="Oval 371"/>
            <p:cNvSpPr>
              <a:spLocks noChangeArrowheads="1"/>
            </p:cNvSpPr>
            <p:nvPr/>
          </p:nvSpPr>
          <p:spPr bwMode="auto">
            <a:xfrm rot="9055474">
              <a:off x="3669" y="19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06" name="Oval 372"/>
            <p:cNvSpPr>
              <a:spLocks noChangeArrowheads="1"/>
            </p:cNvSpPr>
            <p:nvPr/>
          </p:nvSpPr>
          <p:spPr bwMode="auto">
            <a:xfrm rot="9055474">
              <a:off x="3674" y="18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07" name="Oval 373"/>
            <p:cNvSpPr>
              <a:spLocks noChangeArrowheads="1"/>
            </p:cNvSpPr>
            <p:nvPr/>
          </p:nvSpPr>
          <p:spPr bwMode="auto">
            <a:xfrm rot="9055474">
              <a:off x="3583" y="199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08" name="Oval 374"/>
            <p:cNvSpPr>
              <a:spLocks noChangeArrowheads="1"/>
            </p:cNvSpPr>
            <p:nvPr/>
          </p:nvSpPr>
          <p:spPr bwMode="auto">
            <a:xfrm rot="9055474">
              <a:off x="3753" y="174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09" name="Oval 375"/>
            <p:cNvSpPr>
              <a:spLocks noChangeArrowheads="1"/>
            </p:cNvSpPr>
            <p:nvPr/>
          </p:nvSpPr>
          <p:spPr bwMode="auto">
            <a:xfrm rot="9055474">
              <a:off x="3882" y="194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10" name="Oval 376"/>
            <p:cNvSpPr>
              <a:spLocks noChangeArrowheads="1"/>
            </p:cNvSpPr>
            <p:nvPr/>
          </p:nvSpPr>
          <p:spPr bwMode="auto">
            <a:xfrm rot="9055474">
              <a:off x="3804" y="181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11" name="Oval 377"/>
            <p:cNvSpPr>
              <a:spLocks noChangeArrowheads="1"/>
            </p:cNvSpPr>
            <p:nvPr/>
          </p:nvSpPr>
          <p:spPr bwMode="auto">
            <a:xfrm rot="9055474">
              <a:off x="3768" y="199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12" name="Oval 378"/>
            <p:cNvSpPr>
              <a:spLocks noChangeArrowheads="1"/>
            </p:cNvSpPr>
            <p:nvPr/>
          </p:nvSpPr>
          <p:spPr bwMode="auto">
            <a:xfrm rot="9055474">
              <a:off x="3579" y="193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13" name="Oval 379"/>
            <p:cNvSpPr>
              <a:spLocks noChangeArrowheads="1"/>
            </p:cNvSpPr>
            <p:nvPr/>
          </p:nvSpPr>
          <p:spPr bwMode="auto">
            <a:xfrm rot="9055474">
              <a:off x="3820" y="197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14" name="Oval 380"/>
            <p:cNvSpPr>
              <a:spLocks noChangeArrowheads="1"/>
            </p:cNvSpPr>
            <p:nvPr/>
          </p:nvSpPr>
          <p:spPr bwMode="auto">
            <a:xfrm rot="9055474">
              <a:off x="3933" y="181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15" name="Oval 381"/>
            <p:cNvSpPr>
              <a:spLocks noChangeArrowheads="1"/>
            </p:cNvSpPr>
            <p:nvPr/>
          </p:nvSpPr>
          <p:spPr bwMode="auto">
            <a:xfrm rot="9055474">
              <a:off x="3859" y="173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16" name="Oval 382"/>
            <p:cNvSpPr>
              <a:spLocks noChangeArrowheads="1"/>
            </p:cNvSpPr>
            <p:nvPr/>
          </p:nvSpPr>
          <p:spPr bwMode="auto">
            <a:xfrm rot="9055474">
              <a:off x="3941" y="18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17" name="Oval 383"/>
            <p:cNvSpPr>
              <a:spLocks noChangeArrowheads="1"/>
            </p:cNvSpPr>
            <p:nvPr/>
          </p:nvSpPr>
          <p:spPr bwMode="auto">
            <a:xfrm rot="9055474">
              <a:off x="3618" y="169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sp>
        <p:nvSpPr>
          <p:cNvPr id="22592" name="Text Box 386"/>
          <p:cNvSpPr txBox="1">
            <a:spLocks noChangeArrowheads="1"/>
          </p:cNvSpPr>
          <p:nvPr/>
        </p:nvSpPr>
        <p:spPr bwMode="auto">
          <a:xfrm>
            <a:off x="109538" y="6400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buFont typeface="Wingdings" panose="05000000000000000000" pitchFamily="2" charset="2"/>
              <a:buNone/>
            </a:pPr>
            <a:r>
              <a:rPr lang="en-US" altLang="en-US" sz="2400">
                <a:latin typeface="Times New Roman" panose="02020603050405020304" pitchFamily="18" charset="0"/>
                <a:cs typeface="Times New Roman" panose="02020603050405020304" pitchFamily="18" charset="0"/>
              </a:rPr>
              <a:t>Kết quả thí nghiệm phản ứng giữa các nhóm máu </a:t>
            </a:r>
          </a:p>
        </p:txBody>
      </p:sp>
    </p:spTree>
    <p:extLst>
      <p:ext uri="{BB962C8B-B14F-4D97-AF65-F5344CB8AC3E}">
        <p14:creationId xmlns:p14="http://schemas.microsoft.com/office/powerpoint/2010/main" val="481087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29026"/>
                                        </p:tgtEl>
                                        <p:attrNameLst>
                                          <p:attrName>style.visibility</p:attrName>
                                        </p:attrNameLst>
                                      </p:cBhvr>
                                      <p:to>
                                        <p:strVal val="visible"/>
                                      </p:to>
                                    </p:set>
                                    <p:animEffect transition="in" filter="randombar(horizontal)">
                                      <p:cBhvr>
                                        <p:cTn id="7" dur="500"/>
                                        <p:tgtEl>
                                          <p:spTgt spid="129026"/>
                                        </p:tgtEl>
                                      </p:cBhvr>
                                    </p:animEffect>
                                  </p:childTnLst>
                                </p:cTn>
                              </p:par>
                              <p:par>
                                <p:cTn id="8" presetID="14" presetClass="entr" presetSubtype="10" fill="hold" nodeType="withEffect">
                                  <p:stCondLst>
                                    <p:cond delay="0"/>
                                  </p:stCondLst>
                                  <p:childTnLst>
                                    <p:set>
                                      <p:cBhvr>
                                        <p:cTn id="9" dur="1" fill="hold">
                                          <p:stCondLst>
                                            <p:cond delay="0"/>
                                          </p:stCondLst>
                                        </p:cTn>
                                        <p:tgtEl>
                                          <p:spTgt spid="129066"/>
                                        </p:tgtEl>
                                        <p:attrNameLst>
                                          <p:attrName>style.visibility</p:attrName>
                                        </p:attrNameLst>
                                      </p:cBhvr>
                                      <p:to>
                                        <p:strVal val="visible"/>
                                      </p:to>
                                    </p:set>
                                    <p:animEffect transition="in" filter="randombar(horizontal)">
                                      <p:cBhvr>
                                        <p:cTn id="10" dur="500"/>
                                        <p:tgtEl>
                                          <p:spTgt spid="129066"/>
                                        </p:tgtEl>
                                      </p:cBhvr>
                                    </p:animEffect>
                                  </p:childTnLst>
                                </p:cTn>
                              </p:par>
                              <p:par>
                                <p:cTn id="11" presetID="14" presetClass="entr" presetSubtype="10" fill="hold" nodeType="withEffect">
                                  <p:stCondLst>
                                    <p:cond delay="0"/>
                                  </p:stCondLst>
                                  <p:childTnLst>
                                    <p:set>
                                      <p:cBhvr>
                                        <p:cTn id="12" dur="1" fill="hold">
                                          <p:stCondLst>
                                            <p:cond delay="0"/>
                                          </p:stCondLst>
                                        </p:cTn>
                                        <p:tgtEl>
                                          <p:spTgt spid="129079"/>
                                        </p:tgtEl>
                                        <p:attrNameLst>
                                          <p:attrName>style.visibility</p:attrName>
                                        </p:attrNameLst>
                                      </p:cBhvr>
                                      <p:to>
                                        <p:strVal val="visible"/>
                                      </p:to>
                                    </p:set>
                                    <p:animEffect transition="in" filter="randombar(horizontal)">
                                      <p:cBhvr>
                                        <p:cTn id="13" dur="500"/>
                                        <p:tgtEl>
                                          <p:spTgt spid="12907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9105"/>
                                        </p:tgtEl>
                                        <p:attrNameLst>
                                          <p:attrName>style.visibility</p:attrName>
                                        </p:attrNameLst>
                                      </p:cBhvr>
                                      <p:to>
                                        <p:strVal val="visible"/>
                                      </p:to>
                                    </p:set>
                                    <p:animEffect transition="in" filter="randombar(horizontal)">
                                      <p:cBhvr>
                                        <p:cTn id="16" dur="500"/>
                                        <p:tgtEl>
                                          <p:spTgt spid="12910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29106"/>
                                        </p:tgtEl>
                                        <p:attrNameLst>
                                          <p:attrName>style.visibility</p:attrName>
                                        </p:attrNameLst>
                                      </p:cBhvr>
                                      <p:to>
                                        <p:strVal val="visible"/>
                                      </p:to>
                                    </p:set>
                                    <p:animEffect transition="in" filter="randombar(horizontal)">
                                      <p:cBhvr>
                                        <p:cTn id="19" dur="500"/>
                                        <p:tgtEl>
                                          <p:spTgt spid="12910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29107"/>
                                        </p:tgtEl>
                                        <p:attrNameLst>
                                          <p:attrName>style.visibility</p:attrName>
                                        </p:attrNameLst>
                                      </p:cBhvr>
                                      <p:to>
                                        <p:strVal val="visible"/>
                                      </p:to>
                                    </p:set>
                                    <p:animEffect transition="in" filter="randombar(horizontal)">
                                      <p:cBhvr>
                                        <p:cTn id="22" dur="500"/>
                                        <p:tgtEl>
                                          <p:spTgt spid="12910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29108"/>
                                        </p:tgtEl>
                                        <p:attrNameLst>
                                          <p:attrName>style.visibility</p:attrName>
                                        </p:attrNameLst>
                                      </p:cBhvr>
                                      <p:to>
                                        <p:strVal val="visible"/>
                                      </p:to>
                                    </p:set>
                                    <p:animEffect transition="in" filter="randombar(horizontal)">
                                      <p:cBhvr>
                                        <p:cTn id="25" dur="500"/>
                                        <p:tgtEl>
                                          <p:spTgt spid="129108"/>
                                        </p:tgtEl>
                                      </p:cBhvr>
                                    </p:animEffect>
                                  </p:childTnLst>
                                </p:cTn>
                              </p:par>
                              <p:par>
                                <p:cTn id="26" presetID="14" presetClass="entr" presetSubtype="10" fill="hold" nodeType="withEffect">
                                  <p:stCondLst>
                                    <p:cond delay="0"/>
                                  </p:stCondLst>
                                  <p:childTnLst>
                                    <p:set>
                                      <p:cBhvr>
                                        <p:cTn id="27" dur="1" fill="hold">
                                          <p:stCondLst>
                                            <p:cond delay="0"/>
                                          </p:stCondLst>
                                        </p:cTn>
                                        <p:tgtEl>
                                          <p:spTgt spid="129109"/>
                                        </p:tgtEl>
                                        <p:attrNameLst>
                                          <p:attrName>style.visibility</p:attrName>
                                        </p:attrNameLst>
                                      </p:cBhvr>
                                      <p:to>
                                        <p:strVal val="visible"/>
                                      </p:to>
                                    </p:set>
                                    <p:animEffect transition="in" filter="randombar(horizontal)">
                                      <p:cBhvr>
                                        <p:cTn id="28" dur="500"/>
                                        <p:tgtEl>
                                          <p:spTgt spid="129109"/>
                                        </p:tgtEl>
                                      </p:cBhvr>
                                    </p:animEffect>
                                  </p:childTnLst>
                                </p:cTn>
                              </p:par>
                              <p:par>
                                <p:cTn id="29" presetID="14" presetClass="entr" presetSubtype="10" fill="hold" nodeType="withEffect">
                                  <p:stCondLst>
                                    <p:cond delay="0"/>
                                  </p:stCondLst>
                                  <p:childTnLst>
                                    <p:set>
                                      <p:cBhvr>
                                        <p:cTn id="30" dur="1" fill="hold">
                                          <p:stCondLst>
                                            <p:cond delay="0"/>
                                          </p:stCondLst>
                                        </p:cTn>
                                        <p:tgtEl>
                                          <p:spTgt spid="129122"/>
                                        </p:tgtEl>
                                        <p:attrNameLst>
                                          <p:attrName>style.visibility</p:attrName>
                                        </p:attrNameLst>
                                      </p:cBhvr>
                                      <p:to>
                                        <p:strVal val="visible"/>
                                      </p:to>
                                    </p:set>
                                    <p:animEffect transition="in" filter="randombar(horizontal)">
                                      <p:cBhvr>
                                        <p:cTn id="31" dur="500"/>
                                        <p:tgtEl>
                                          <p:spTgt spid="129122"/>
                                        </p:tgtEl>
                                      </p:cBhvr>
                                    </p:animEffect>
                                  </p:childTnLst>
                                </p:cTn>
                              </p:par>
                              <p:par>
                                <p:cTn id="32" presetID="14" presetClass="entr" presetSubtype="10" fill="hold" nodeType="withEffect">
                                  <p:stCondLst>
                                    <p:cond delay="0"/>
                                  </p:stCondLst>
                                  <p:childTnLst>
                                    <p:set>
                                      <p:cBhvr>
                                        <p:cTn id="33" dur="1" fill="hold">
                                          <p:stCondLst>
                                            <p:cond delay="0"/>
                                          </p:stCondLst>
                                        </p:cTn>
                                        <p:tgtEl>
                                          <p:spTgt spid="129135"/>
                                        </p:tgtEl>
                                        <p:attrNameLst>
                                          <p:attrName>style.visibility</p:attrName>
                                        </p:attrNameLst>
                                      </p:cBhvr>
                                      <p:to>
                                        <p:strVal val="visible"/>
                                      </p:to>
                                    </p:set>
                                    <p:animEffect transition="in" filter="randombar(horizontal)">
                                      <p:cBhvr>
                                        <p:cTn id="34" dur="500"/>
                                        <p:tgtEl>
                                          <p:spTgt spid="129135"/>
                                        </p:tgtEl>
                                      </p:cBhvr>
                                    </p:animEffect>
                                  </p:childTnLst>
                                </p:cTn>
                              </p:par>
                              <p:par>
                                <p:cTn id="35" presetID="14" presetClass="entr" presetSubtype="10" fill="hold" nodeType="withEffect">
                                  <p:stCondLst>
                                    <p:cond delay="0"/>
                                  </p:stCondLst>
                                  <p:childTnLst>
                                    <p:set>
                                      <p:cBhvr>
                                        <p:cTn id="36" dur="1" fill="hold">
                                          <p:stCondLst>
                                            <p:cond delay="0"/>
                                          </p:stCondLst>
                                        </p:cTn>
                                        <p:tgtEl>
                                          <p:spTgt spid="129148"/>
                                        </p:tgtEl>
                                        <p:attrNameLst>
                                          <p:attrName>style.visibility</p:attrName>
                                        </p:attrNameLst>
                                      </p:cBhvr>
                                      <p:to>
                                        <p:strVal val="visible"/>
                                      </p:to>
                                    </p:set>
                                    <p:animEffect transition="in" filter="randombar(horizontal)">
                                      <p:cBhvr>
                                        <p:cTn id="37" dur="500"/>
                                        <p:tgtEl>
                                          <p:spTgt spid="129148"/>
                                        </p:tgtEl>
                                      </p:cBhvr>
                                    </p:animEffect>
                                  </p:childTnLst>
                                </p:cTn>
                              </p:par>
                              <p:par>
                                <p:cTn id="38" presetID="14" presetClass="entr" presetSubtype="10" fill="hold" nodeType="withEffect">
                                  <p:stCondLst>
                                    <p:cond delay="0"/>
                                  </p:stCondLst>
                                  <p:childTnLst>
                                    <p:set>
                                      <p:cBhvr>
                                        <p:cTn id="39" dur="1" fill="hold">
                                          <p:stCondLst>
                                            <p:cond delay="0"/>
                                          </p:stCondLst>
                                        </p:cTn>
                                        <p:tgtEl>
                                          <p:spTgt spid="129161"/>
                                        </p:tgtEl>
                                        <p:attrNameLst>
                                          <p:attrName>style.visibility</p:attrName>
                                        </p:attrNameLst>
                                      </p:cBhvr>
                                      <p:to>
                                        <p:strVal val="visible"/>
                                      </p:to>
                                    </p:set>
                                    <p:animEffect transition="in" filter="randombar(horizontal)">
                                      <p:cBhvr>
                                        <p:cTn id="40" dur="500"/>
                                        <p:tgtEl>
                                          <p:spTgt spid="129161"/>
                                        </p:tgtEl>
                                      </p:cBhvr>
                                    </p:animEffect>
                                  </p:childTnLst>
                                </p:cTn>
                              </p:par>
                              <p:par>
                                <p:cTn id="41" presetID="14" presetClass="entr" presetSubtype="10" fill="hold" nodeType="withEffect">
                                  <p:stCondLst>
                                    <p:cond delay="0"/>
                                  </p:stCondLst>
                                  <p:childTnLst>
                                    <p:set>
                                      <p:cBhvr>
                                        <p:cTn id="42" dur="1" fill="hold">
                                          <p:stCondLst>
                                            <p:cond delay="0"/>
                                          </p:stCondLst>
                                        </p:cTn>
                                        <p:tgtEl>
                                          <p:spTgt spid="129174"/>
                                        </p:tgtEl>
                                        <p:attrNameLst>
                                          <p:attrName>style.visibility</p:attrName>
                                        </p:attrNameLst>
                                      </p:cBhvr>
                                      <p:to>
                                        <p:strVal val="visible"/>
                                      </p:to>
                                    </p:set>
                                    <p:animEffect transition="in" filter="randombar(horizontal)">
                                      <p:cBhvr>
                                        <p:cTn id="43" dur="500"/>
                                        <p:tgtEl>
                                          <p:spTgt spid="129174"/>
                                        </p:tgtEl>
                                      </p:cBhvr>
                                    </p:animEffect>
                                  </p:childTnLst>
                                </p:cTn>
                              </p:par>
                              <p:par>
                                <p:cTn id="44" presetID="14" presetClass="entr" presetSubtype="10" fill="hold" nodeType="withEffect">
                                  <p:stCondLst>
                                    <p:cond delay="0"/>
                                  </p:stCondLst>
                                  <p:childTnLst>
                                    <p:set>
                                      <p:cBhvr>
                                        <p:cTn id="45" dur="1" fill="hold">
                                          <p:stCondLst>
                                            <p:cond delay="0"/>
                                          </p:stCondLst>
                                        </p:cTn>
                                        <p:tgtEl>
                                          <p:spTgt spid="129187"/>
                                        </p:tgtEl>
                                        <p:attrNameLst>
                                          <p:attrName>style.visibility</p:attrName>
                                        </p:attrNameLst>
                                      </p:cBhvr>
                                      <p:to>
                                        <p:strVal val="visible"/>
                                      </p:to>
                                    </p:set>
                                    <p:animEffect transition="in" filter="randombar(horizontal)">
                                      <p:cBhvr>
                                        <p:cTn id="46" dur="500"/>
                                        <p:tgtEl>
                                          <p:spTgt spid="129187"/>
                                        </p:tgtEl>
                                      </p:cBhvr>
                                    </p:animEffect>
                                  </p:childTnLst>
                                </p:cTn>
                              </p:par>
                              <p:par>
                                <p:cTn id="47" presetID="14" presetClass="entr" presetSubtype="10" fill="hold" nodeType="withEffect">
                                  <p:stCondLst>
                                    <p:cond delay="0"/>
                                  </p:stCondLst>
                                  <p:childTnLst>
                                    <p:set>
                                      <p:cBhvr>
                                        <p:cTn id="48" dur="1" fill="hold">
                                          <p:stCondLst>
                                            <p:cond delay="0"/>
                                          </p:stCondLst>
                                        </p:cTn>
                                        <p:tgtEl>
                                          <p:spTgt spid="129200"/>
                                        </p:tgtEl>
                                        <p:attrNameLst>
                                          <p:attrName>style.visibility</p:attrName>
                                        </p:attrNameLst>
                                      </p:cBhvr>
                                      <p:to>
                                        <p:strVal val="visible"/>
                                      </p:to>
                                    </p:set>
                                    <p:animEffect transition="in" filter="randombar(horizontal)">
                                      <p:cBhvr>
                                        <p:cTn id="49" dur="500"/>
                                        <p:tgtEl>
                                          <p:spTgt spid="129200"/>
                                        </p:tgtEl>
                                      </p:cBhvr>
                                    </p:animEffect>
                                  </p:childTnLst>
                                </p:cTn>
                              </p:par>
                              <p:par>
                                <p:cTn id="50" presetID="14" presetClass="entr" presetSubtype="10" fill="hold" nodeType="withEffect">
                                  <p:stCondLst>
                                    <p:cond delay="0"/>
                                  </p:stCondLst>
                                  <p:childTnLst>
                                    <p:set>
                                      <p:cBhvr>
                                        <p:cTn id="51" dur="1" fill="hold">
                                          <p:stCondLst>
                                            <p:cond delay="0"/>
                                          </p:stCondLst>
                                        </p:cTn>
                                        <p:tgtEl>
                                          <p:spTgt spid="129213"/>
                                        </p:tgtEl>
                                        <p:attrNameLst>
                                          <p:attrName>style.visibility</p:attrName>
                                        </p:attrNameLst>
                                      </p:cBhvr>
                                      <p:to>
                                        <p:strVal val="visible"/>
                                      </p:to>
                                    </p:set>
                                    <p:animEffect transition="in" filter="randombar(horizontal)">
                                      <p:cBhvr>
                                        <p:cTn id="52" dur="500"/>
                                        <p:tgtEl>
                                          <p:spTgt spid="129213"/>
                                        </p:tgtEl>
                                      </p:cBhvr>
                                    </p:animEffect>
                                  </p:childTnLst>
                                </p:cTn>
                              </p:par>
                              <p:par>
                                <p:cTn id="53" presetID="14" presetClass="entr" presetSubtype="10" fill="hold" nodeType="withEffect">
                                  <p:stCondLst>
                                    <p:cond delay="0"/>
                                  </p:stCondLst>
                                  <p:childTnLst>
                                    <p:set>
                                      <p:cBhvr>
                                        <p:cTn id="54" dur="1" fill="hold">
                                          <p:stCondLst>
                                            <p:cond delay="0"/>
                                          </p:stCondLst>
                                        </p:cTn>
                                        <p:tgtEl>
                                          <p:spTgt spid="129226"/>
                                        </p:tgtEl>
                                        <p:attrNameLst>
                                          <p:attrName>style.visibility</p:attrName>
                                        </p:attrNameLst>
                                      </p:cBhvr>
                                      <p:to>
                                        <p:strVal val="visible"/>
                                      </p:to>
                                    </p:set>
                                    <p:animEffect transition="in" filter="randombar(horizontal)">
                                      <p:cBhvr>
                                        <p:cTn id="55" dur="500"/>
                                        <p:tgtEl>
                                          <p:spTgt spid="129226"/>
                                        </p:tgtEl>
                                      </p:cBhvr>
                                    </p:animEffect>
                                  </p:childTnLst>
                                </p:cTn>
                              </p:par>
                              <p:par>
                                <p:cTn id="56" presetID="14" presetClass="entr" presetSubtype="10" fill="hold" nodeType="withEffect">
                                  <p:stCondLst>
                                    <p:cond delay="0"/>
                                  </p:stCondLst>
                                  <p:childTnLst>
                                    <p:set>
                                      <p:cBhvr>
                                        <p:cTn id="57" dur="1" fill="hold">
                                          <p:stCondLst>
                                            <p:cond delay="0"/>
                                          </p:stCondLst>
                                        </p:cTn>
                                        <p:tgtEl>
                                          <p:spTgt spid="129252"/>
                                        </p:tgtEl>
                                        <p:attrNameLst>
                                          <p:attrName>style.visibility</p:attrName>
                                        </p:attrNameLst>
                                      </p:cBhvr>
                                      <p:to>
                                        <p:strVal val="visible"/>
                                      </p:to>
                                    </p:set>
                                    <p:animEffect transition="in" filter="randombar(horizontal)">
                                      <p:cBhvr>
                                        <p:cTn id="58" dur="500"/>
                                        <p:tgtEl>
                                          <p:spTgt spid="129252"/>
                                        </p:tgtEl>
                                      </p:cBhvr>
                                    </p:animEffect>
                                  </p:childTnLst>
                                </p:cTn>
                              </p:par>
                              <p:par>
                                <p:cTn id="59" presetID="14" presetClass="entr" presetSubtype="10" fill="hold" nodeType="withEffect">
                                  <p:stCondLst>
                                    <p:cond delay="0"/>
                                  </p:stCondLst>
                                  <p:childTnLst>
                                    <p:set>
                                      <p:cBhvr>
                                        <p:cTn id="60" dur="1" fill="hold">
                                          <p:stCondLst>
                                            <p:cond delay="0"/>
                                          </p:stCondLst>
                                        </p:cTn>
                                        <p:tgtEl>
                                          <p:spTgt spid="129278"/>
                                        </p:tgtEl>
                                        <p:attrNameLst>
                                          <p:attrName>style.visibility</p:attrName>
                                        </p:attrNameLst>
                                      </p:cBhvr>
                                      <p:to>
                                        <p:strVal val="visible"/>
                                      </p:to>
                                    </p:set>
                                    <p:animEffect transition="in" filter="randombar(horizontal)">
                                      <p:cBhvr>
                                        <p:cTn id="61" dur="500"/>
                                        <p:tgtEl>
                                          <p:spTgt spid="129278"/>
                                        </p:tgtEl>
                                      </p:cBhvr>
                                    </p:animEffect>
                                  </p:childTnLst>
                                </p:cTn>
                              </p:par>
                              <p:par>
                                <p:cTn id="62" presetID="14" presetClass="entr" presetSubtype="10" fill="hold" nodeType="withEffect">
                                  <p:stCondLst>
                                    <p:cond delay="0"/>
                                  </p:stCondLst>
                                  <p:childTnLst>
                                    <p:set>
                                      <p:cBhvr>
                                        <p:cTn id="63" dur="1" fill="hold">
                                          <p:stCondLst>
                                            <p:cond delay="0"/>
                                          </p:stCondLst>
                                        </p:cTn>
                                        <p:tgtEl>
                                          <p:spTgt spid="129304"/>
                                        </p:tgtEl>
                                        <p:attrNameLst>
                                          <p:attrName>style.visibility</p:attrName>
                                        </p:attrNameLst>
                                      </p:cBhvr>
                                      <p:to>
                                        <p:strVal val="visible"/>
                                      </p:to>
                                    </p:set>
                                    <p:animEffect transition="in" filter="randombar(horizontal)">
                                      <p:cBhvr>
                                        <p:cTn id="64" dur="500"/>
                                        <p:tgtEl>
                                          <p:spTgt spid="129304"/>
                                        </p:tgtEl>
                                      </p:cBhvr>
                                    </p:animEffect>
                                  </p:childTnLst>
                                </p:cTn>
                              </p:par>
                              <p:par>
                                <p:cTn id="65" presetID="14" presetClass="entr" presetSubtype="10" fill="hold" nodeType="withEffect">
                                  <p:stCondLst>
                                    <p:cond delay="0"/>
                                  </p:stCondLst>
                                  <p:childTnLst>
                                    <p:set>
                                      <p:cBhvr>
                                        <p:cTn id="66" dur="1" fill="hold">
                                          <p:stCondLst>
                                            <p:cond delay="0"/>
                                          </p:stCondLst>
                                        </p:cTn>
                                        <p:tgtEl>
                                          <p:spTgt spid="129330"/>
                                        </p:tgtEl>
                                        <p:attrNameLst>
                                          <p:attrName>style.visibility</p:attrName>
                                        </p:attrNameLst>
                                      </p:cBhvr>
                                      <p:to>
                                        <p:strVal val="visible"/>
                                      </p:to>
                                    </p:set>
                                    <p:animEffect transition="in" filter="randombar(horizontal)">
                                      <p:cBhvr>
                                        <p:cTn id="67" dur="500"/>
                                        <p:tgtEl>
                                          <p:spTgt spid="129330"/>
                                        </p:tgtEl>
                                      </p:cBhvr>
                                    </p:animEffect>
                                  </p:childTnLst>
                                </p:cTn>
                              </p:par>
                              <p:par>
                                <p:cTn id="68" presetID="14" presetClass="entr" presetSubtype="10" fill="hold" nodeType="withEffect">
                                  <p:stCondLst>
                                    <p:cond delay="0"/>
                                  </p:stCondLst>
                                  <p:childTnLst>
                                    <p:set>
                                      <p:cBhvr>
                                        <p:cTn id="69" dur="1" fill="hold">
                                          <p:stCondLst>
                                            <p:cond delay="0"/>
                                          </p:stCondLst>
                                        </p:cTn>
                                        <p:tgtEl>
                                          <p:spTgt spid="129356"/>
                                        </p:tgtEl>
                                        <p:attrNameLst>
                                          <p:attrName>style.visibility</p:attrName>
                                        </p:attrNameLst>
                                      </p:cBhvr>
                                      <p:to>
                                        <p:strVal val="visible"/>
                                      </p:to>
                                    </p:set>
                                    <p:animEffect transition="in" filter="randombar(horizontal)">
                                      <p:cBhvr>
                                        <p:cTn id="70" dur="500"/>
                                        <p:tgtEl>
                                          <p:spTgt spid="129356"/>
                                        </p:tgtEl>
                                      </p:cBhvr>
                                    </p:animEffect>
                                  </p:childTnLst>
                                </p:cTn>
                              </p:par>
                              <p:par>
                                <p:cTn id="71" presetID="14" presetClass="entr" presetSubtype="10" fill="hold" nodeType="withEffect">
                                  <p:stCondLst>
                                    <p:cond delay="0"/>
                                  </p:stCondLst>
                                  <p:childTnLst>
                                    <p:set>
                                      <p:cBhvr>
                                        <p:cTn id="72" dur="1" fill="hold">
                                          <p:stCondLst>
                                            <p:cond delay="0"/>
                                          </p:stCondLst>
                                        </p:cTn>
                                        <p:tgtEl>
                                          <p:spTgt spid="129382"/>
                                        </p:tgtEl>
                                        <p:attrNameLst>
                                          <p:attrName>style.visibility</p:attrName>
                                        </p:attrNameLst>
                                      </p:cBhvr>
                                      <p:to>
                                        <p:strVal val="visible"/>
                                      </p:to>
                                    </p:set>
                                    <p:animEffect transition="in" filter="randombar(horizontal)">
                                      <p:cBhvr>
                                        <p:cTn id="73" dur="500"/>
                                        <p:tgtEl>
                                          <p:spTgt spid="129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105" grpId="0"/>
      <p:bldP spid="129106" grpId="0"/>
      <p:bldP spid="129107" grpId="0"/>
      <p:bldP spid="12910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p>
            <a:r>
              <a:rPr lang="en-US" dirty="0" err="1"/>
              <a:t>Quan</a:t>
            </a:r>
            <a:r>
              <a:rPr lang="en-US" dirty="0"/>
              <a:t> </a:t>
            </a:r>
            <a:r>
              <a:rPr lang="en-US" dirty="0" err="1"/>
              <a:t>sát</a:t>
            </a:r>
            <a:r>
              <a:rPr lang="en-US" dirty="0"/>
              <a:t> </a:t>
            </a:r>
            <a:r>
              <a:rPr lang="en-US" dirty="0" err="1"/>
              <a:t>chỉ</a:t>
            </a:r>
            <a:r>
              <a:rPr lang="en-US" dirty="0"/>
              <a:t> </a:t>
            </a:r>
            <a:r>
              <a:rPr lang="en-US" dirty="0" err="1"/>
              <a:t>ra</a:t>
            </a:r>
            <a:r>
              <a:rPr lang="en-US" dirty="0"/>
              <a:t> </a:t>
            </a:r>
            <a:r>
              <a:rPr lang="en-US" dirty="0" err="1"/>
              <a:t>các</a:t>
            </a:r>
            <a:r>
              <a:rPr lang="en-US" dirty="0"/>
              <a:t> </a:t>
            </a:r>
            <a:r>
              <a:rPr lang="en-US" dirty="0" err="1"/>
              <a:t>thành</a:t>
            </a:r>
            <a:r>
              <a:rPr lang="en-US" dirty="0"/>
              <a:t> </a:t>
            </a:r>
            <a:r>
              <a:rPr lang="en-US" dirty="0" err="1"/>
              <a:t>phần</a:t>
            </a:r>
            <a:r>
              <a:rPr lang="en-US" dirty="0"/>
              <a:t> </a:t>
            </a:r>
            <a:r>
              <a:rPr lang="en-US" dirty="0" err="1"/>
              <a:t>của</a:t>
            </a:r>
            <a:r>
              <a:rPr lang="en-US" dirty="0"/>
              <a:t> </a:t>
            </a:r>
            <a:r>
              <a:rPr lang="en-US" dirty="0" err="1"/>
              <a:t>máu</a:t>
            </a:r>
            <a:endParaRPr lang="en-US" dirty="0"/>
          </a:p>
        </p:txBody>
      </p:sp>
      <p:pic>
        <p:nvPicPr>
          <p:cNvPr id="1026" name="Picture 2" descr="Giải SGK Khoa học tự nhiên 8 Bài 33 (Kết nối tri thức): Máu và hệ tuần hoàn  của cơ thể ngườ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417638"/>
            <a:ext cx="9144000" cy="544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489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457200" y="0"/>
            <a:ext cx="8229600" cy="6126163"/>
          </a:xfrm>
        </p:spPr>
        <p:txBody>
          <a:bodyPr/>
          <a:lstStyle/>
          <a:p>
            <a:pPr lvl="0">
              <a:buNone/>
            </a:pPr>
            <a:r>
              <a:rPr lang="vi-VN" sz="2200" b="1" dirty="0">
                <a:latin typeface="+mj-lt"/>
              </a:rPr>
              <a:t>I. Máu</a:t>
            </a:r>
          </a:p>
          <a:p>
            <a:pPr lvl="0">
              <a:buNone/>
            </a:pPr>
            <a:r>
              <a:rPr lang="vi-VN" sz="2200" b="1" dirty="0">
                <a:latin typeface="+mj-lt"/>
              </a:rPr>
              <a:t>3. Nhóm máu và truyền máu</a:t>
            </a:r>
            <a:endParaRPr lang="vi-VN" sz="2200" dirty="0">
              <a:latin typeface="+mj-lt"/>
            </a:endParaRPr>
          </a:p>
          <a:p>
            <a:pPr>
              <a:buNone/>
            </a:pPr>
            <a:r>
              <a:rPr lang="vi-VN" sz="2200" b="1" dirty="0">
                <a:latin typeface="+mj-lt"/>
              </a:rPr>
              <a:t>Hệ ABO có 4 loại nhóm máu</a:t>
            </a:r>
            <a:endParaRPr lang="vi-VN" sz="2200" dirty="0">
              <a:latin typeface="+mj-lt"/>
            </a:endParaRPr>
          </a:p>
          <a:p>
            <a:pPr>
              <a:buNone/>
            </a:pPr>
            <a:r>
              <a:rPr lang="vi-VN" sz="2200" b="1" dirty="0">
                <a:latin typeface="+mj-lt"/>
              </a:rPr>
              <a:t>- Nhom mau A</a:t>
            </a:r>
            <a:r>
              <a:rPr lang="vi-VN" sz="2200" dirty="0">
                <a:latin typeface="+mj-lt"/>
              </a:rPr>
              <a:t>: Đặc trưng bởi sự hiện diện cho nhóm máu A là kháng nguyên A trên các tế bào hồng cầu và kháng thể B có trong huyết tương</a:t>
            </a:r>
          </a:p>
          <a:p>
            <a:pPr>
              <a:buNone/>
            </a:pPr>
            <a:r>
              <a:rPr lang="vi-VN" sz="2200" b="1" dirty="0">
                <a:latin typeface="+mj-lt"/>
              </a:rPr>
              <a:t>-Nhóm máu B</a:t>
            </a:r>
            <a:r>
              <a:rPr lang="vi-VN" sz="2200" dirty="0">
                <a:latin typeface="+mj-lt"/>
              </a:rPr>
              <a:t>: Có thể hiến máu cho những người khác có cùng nhóm máu B hoặc những người mang nhóm máu AB. Những người mang nhóm máu B có thể nhận máu từ những người mang nhóm máu O.</a:t>
            </a:r>
          </a:p>
          <a:p>
            <a:pPr>
              <a:buNone/>
            </a:pPr>
            <a:r>
              <a:rPr lang="vi-VN" sz="2200" b="1" dirty="0">
                <a:latin typeface="+mj-lt"/>
              </a:rPr>
              <a:t>-Nhóm máu AB</a:t>
            </a:r>
            <a:r>
              <a:rPr lang="vi-VN" sz="2200" dirty="0">
                <a:latin typeface="+mj-lt"/>
              </a:rPr>
              <a:t>: Có thể nhận máu từ bất cứ nhóm máu nào. Tuy nhiên, những người mang nhóm máu AB cũng chỉ có thể hiến cho những người có cùng nhóm máu AB. Nhóm máu này không phổ biến.</a:t>
            </a:r>
          </a:p>
          <a:p>
            <a:pPr>
              <a:buNone/>
            </a:pPr>
            <a:r>
              <a:rPr lang="vi-VN" sz="2200" b="1" dirty="0">
                <a:latin typeface="+mj-lt"/>
              </a:rPr>
              <a:t>-Nhóm máu O</a:t>
            </a:r>
            <a:r>
              <a:rPr lang="vi-VN" sz="2200" dirty="0">
                <a:latin typeface="+mj-lt"/>
              </a:rPr>
              <a:t>: Đây là nhóm máu phổ biến nhất. Những người mang nhóm máu O chỉ nhận máu từ những người có cùng nhóm máu O và có thể hiến máu cho tất cả những nhóm máu khác bởi nhóm máu O không có kháng nguyên A và kháng nguyên B trên tế bào hồng cầu, nhưng trong huyết tương lại có cả kháng thể A và kháng thể B</a:t>
            </a:r>
          </a:p>
          <a:p>
            <a:pPr>
              <a:buNone/>
            </a:pPr>
            <a:endParaRPr lang="vi-V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04800" y="1828800"/>
            <a:ext cx="3079689" cy="83099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vi-VN"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a:t>
            </a:r>
            <a:r>
              <a:rPr kumimoji="0" lang="vi-VN"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Hệ</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tuần</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hoàn</a:t>
            </a:r>
            <a:endPar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p:cNvSpPr txBox="1">
            <a:spLocks noChangeArrowheads="1"/>
          </p:cNvSpPr>
          <p:nvPr/>
        </p:nvSpPr>
        <p:spPr bwMode="auto">
          <a:xfrm>
            <a:off x="762000" y="2659797"/>
            <a:ext cx="6400800" cy="52322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514350" indent="-514350">
              <a:buAutoNum type="arabicPeriod"/>
            </a:pP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endParaRPr lang="en-US" sz="2800" dirty="0">
              <a:latin typeface="Times New Roman" panose="02020603050405020304" pitchFamily="18" charset="0"/>
              <a:cs typeface="Times New Roman" panose="02020603050405020304" pitchFamily="18" charset="0"/>
            </a:endParaRPr>
          </a:p>
        </p:txBody>
      </p:sp>
      <p:sp>
        <p:nvSpPr>
          <p:cNvPr id="6149" name="Slide Number Placeholder 7"/>
          <p:cNvSpPr txBox="1">
            <a:spLocks noGrp="1"/>
          </p:cNvSpPr>
          <p:nvPr>
            <p:ph type="sldNum" sz="quarter" idx="12"/>
          </p:nvPr>
        </p:nvSpPr>
        <p:spPr>
          <a:noFill/>
          <a:ln>
            <a:noFill/>
          </a:ln>
        </p:spPr>
        <p:txBody>
          <a:bodyPr anchor="ctr" anchorCtr="0"/>
          <a:lstStyle/>
          <a:p>
            <a:pPr marL="0" indent="0" algn="r">
              <a:spcBef>
                <a:spcPct val="0"/>
              </a:spcBef>
              <a:buFontTx/>
              <a:buNone/>
            </a:pPr>
            <a:fld id="{9A0DB2DC-4C9A-4742-B13C-FB6460FD3503}" type="slidenum">
              <a:rPr lang="en-US" altLang="en-US" sz="1200" dirty="0">
                <a:solidFill>
                  <a:srgbClr val="898989"/>
                </a:solidFill>
                <a:latin typeface="Arial" panose="020B0604020202020204" pitchFamily="34" charset="0"/>
                <a:cs typeface="Arial" panose="020B0604020202020204" pitchFamily="34" charset="0"/>
              </a:rPr>
              <a:pPr marL="0" indent="0" algn="r">
                <a:spcBef>
                  <a:spcPct val="0"/>
                </a:spcBef>
                <a:buFontTx/>
                <a:buNone/>
              </a:pPr>
              <a:t>21</a:t>
            </a:fld>
            <a:endParaRPr lang="en-US" altLang="en-US" sz="1200" dirty="0">
              <a:solidFill>
                <a:srgbClr val="898989"/>
              </a:solidFill>
              <a:latin typeface="Arial" panose="020B0604020202020204" pitchFamily="34" charset="0"/>
              <a:ea typeface="Arial" panose="020B0604020202020204" pitchFamily="34" charset="0"/>
              <a:cs typeface="Arial" panose="020B0604020202020204" pitchFamily="34" charset="0"/>
            </a:endParaRPr>
          </a:p>
        </p:txBody>
      </p:sp>
      <p:sp>
        <p:nvSpPr>
          <p:cNvPr id="8" name="Rectangle 2"/>
          <p:cNvSpPr/>
          <p:nvPr/>
        </p:nvSpPr>
        <p:spPr>
          <a:xfrm>
            <a:off x="36516" y="228600"/>
            <a:ext cx="8878884" cy="1371600"/>
          </a:xfrm>
          <a:prstGeom prst="rect">
            <a:avLst/>
          </a:prstGeom>
          <a:gradFill rotWithShape="1">
            <a:gsLst>
              <a:gs pos="0">
                <a:schemeClr val="bg1"/>
              </a:gs>
              <a:gs pos="100000">
                <a:srgbClr val="30ED17"/>
              </a:gs>
            </a:gsLst>
            <a:path path="shape">
              <a:fillToRect l="50000" t="50000" r="50000" b="50000"/>
            </a:path>
            <a:tileRect/>
          </a:gra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BÀI 33. MÁU VÀ HỆ TUẦN HOÀN </a:t>
            </a:r>
          </a:p>
          <a:p>
            <a:pPr marL="0" lvl="0" indent="0" algn="ctr">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CỦA CƠ THỂ NGƯỜI</a:t>
            </a:r>
            <a:r>
              <a:rPr lang="en-US" altLang="en-US" sz="4400" b="1" dirty="0">
                <a:solidFill>
                  <a:srgbClr val="FF0000"/>
                </a:solidFill>
                <a:latin typeface="Times New Roman" panose="02020603050405020304" pitchFamily="18" charset="0"/>
                <a:cs typeface="Times New Roman" panose="02020603050405020304" pitchFamily="18" charset="0"/>
              </a:rPr>
              <a:t> </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9" name="Picture 6" descr="17-1-1"/>
          <p:cNvPicPr>
            <a:picLocks noChangeAspect="1"/>
          </p:cNvPicPr>
          <p:nvPr/>
        </p:nvPicPr>
        <p:blipFill>
          <a:blip r:embed="rId2"/>
          <a:srcRect l="38531" t="17241" r="22018" b="10345"/>
          <a:stretch>
            <a:fillRect/>
          </a:stretch>
        </p:blipFill>
        <p:spPr>
          <a:xfrm>
            <a:off x="789709" y="3345009"/>
            <a:ext cx="3505200" cy="3404175"/>
          </a:xfrm>
          <a:prstGeom prst="rect">
            <a:avLst/>
          </a:prstGeom>
          <a:noFill/>
          <a:ln w="12700" cap="flat" cmpd="sng">
            <a:solidFill>
              <a:srgbClr val="000000"/>
            </a:solidFill>
            <a:prstDash val="solid"/>
            <a:miter/>
            <a:headEnd type="none" w="med" len="med"/>
            <a:tailEnd type="none" w="med" len="med"/>
          </a:ln>
        </p:spPr>
      </p:pic>
      <p:pic>
        <p:nvPicPr>
          <p:cNvPr id="10" name="Picture 2" descr="17-2,1"/>
          <p:cNvPicPr>
            <a:picLocks noGrp="1" noChangeAspect="1"/>
          </p:cNvPicPr>
          <p:nvPr>
            <p:ph sz="half" idx="1"/>
          </p:nvPr>
        </p:nvPicPr>
        <p:blipFill>
          <a:blip r:embed="rId3" cstate="print"/>
          <a:srcRect t="7500" b="8749"/>
          <a:stretch>
            <a:fillRect/>
          </a:stretch>
        </p:blipFill>
        <p:spPr>
          <a:xfrm>
            <a:off x="5029200" y="3393500"/>
            <a:ext cx="3429000" cy="3327975"/>
          </a:xfrm>
          <a:ln w="76200" cmpd="tri">
            <a:solidFill>
              <a:srgbClr val="FF33CC">
                <a:alpha val="100000"/>
              </a:srgbClr>
            </a:solidFill>
            <a:miter lim="800000"/>
            <a:headEnd/>
            <a:tailEnd/>
          </a:ln>
        </p:spPr>
      </p:pic>
    </p:spTree>
    <p:extLst>
      <p:ext uri="{BB962C8B-B14F-4D97-AF65-F5344CB8AC3E}">
        <p14:creationId xmlns:p14="http://schemas.microsoft.com/office/powerpoint/2010/main" val="172950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Box 1"/>
          <p:cNvSpPr txBox="1"/>
          <p:nvPr/>
        </p:nvSpPr>
        <p:spPr>
          <a:xfrm>
            <a:off x="304800" y="0"/>
            <a:ext cx="8839200" cy="13849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b="1" dirty="0">
                <a:solidFill>
                  <a:srgbClr val="341DBD"/>
                </a:solidFill>
                <a:latin typeface="Times New Roman" panose="02020603050405020304" pitchFamily="18" charset="0"/>
                <a:cs typeface="Times New Roman" panose="02020603050405020304" pitchFamily="18" charset="0"/>
              </a:rPr>
              <a:t>Hệ tuần ho</a:t>
            </a:r>
            <a:r>
              <a:rPr lang="en-US" altLang="en-US" sz="2800" b="1" dirty="0">
                <a:solidFill>
                  <a:srgbClr val="341DBD"/>
                </a:solidFill>
                <a:latin typeface="Times New Roman" panose="02020603050405020304" pitchFamily="18" charset="0"/>
                <a:ea typeface="Times New Roman" panose="02020603050405020304" pitchFamily="18" charset="0"/>
              </a:rPr>
              <a:t>à</a:t>
            </a:r>
            <a:r>
              <a:rPr lang="en-US" altLang="en-US" sz="2800" b="1" dirty="0">
                <a:solidFill>
                  <a:srgbClr val="341DBD"/>
                </a:solidFill>
                <a:latin typeface="Times New Roman" panose="02020603050405020304" pitchFamily="18" charset="0"/>
                <a:cs typeface="Times New Roman" panose="02020603050405020304" pitchFamily="18" charset="0"/>
              </a:rPr>
              <a:t>n gồm những cơ quan </a:t>
            </a:r>
            <a:r>
              <a:rPr lang="en-US" altLang="en-US" sz="2800" b="1" dirty="0" err="1">
                <a:solidFill>
                  <a:srgbClr val="341DBD"/>
                </a:solidFill>
                <a:latin typeface="Times New Roman" panose="02020603050405020304" pitchFamily="18" charset="0"/>
                <a:cs typeface="Times New Roman" panose="02020603050405020304" pitchFamily="18" charset="0"/>
              </a:rPr>
              <a:t>n</a:t>
            </a:r>
            <a:r>
              <a:rPr lang="en-US" altLang="en-US" sz="2800" b="1" dirty="0" err="1">
                <a:solidFill>
                  <a:srgbClr val="341DBD"/>
                </a:solidFill>
                <a:latin typeface="Times New Roman" panose="02020603050405020304" pitchFamily="18" charset="0"/>
                <a:ea typeface="Times New Roman" panose="02020603050405020304" pitchFamily="18" charset="0"/>
              </a:rPr>
              <a:t>à</a:t>
            </a:r>
            <a:r>
              <a:rPr lang="en-US" altLang="en-US" sz="2800" b="1" dirty="0" err="1">
                <a:solidFill>
                  <a:srgbClr val="341DBD"/>
                </a:solidFill>
                <a:latin typeface="Times New Roman" panose="02020603050405020304" pitchFamily="18" charset="0"/>
                <a:cs typeface="Times New Roman" panose="02020603050405020304" pitchFamily="18" charset="0"/>
              </a:rPr>
              <a:t>o</a:t>
            </a:r>
            <a:r>
              <a:rPr lang="en-US" altLang="en-US" sz="2800" b="1" dirty="0">
                <a:solidFill>
                  <a:srgbClr val="341DBD"/>
                </a:solidFill>
                <a:latin typeface="Times New Roman" panose="02020603050405020304" pitchFamily="18" charset="0"/>
                <a:cs typeface="Times New Roman" panose="02020603050405020304" pitchFamily="18" charset="0"/>
              </a:rPr>
              <a:t>?</a:t>
            </a:r>
          </a:p>
          <a:p>
            <a:pPr marL="0" lvl="0" indent="0">
              <a:spcBef>
                <a:spcPct val="0"/>
              </a:spcBef>
              <a:buFontTx/>
              <a:buNone/>
            </a:pPr>
            <a:r>
              <a:rPr lang="en-US" altLang="en-US" sz="2800" b="1" dirty="0">
                <a:solidFill>
                  <a:srgbClr val="341DBD"/>
                </a:solidFill>
                <a:latin typeface="Times New Roman" panose="02020603050405020304" pitchFamily="18" charset="0"/>
                <a:cs typeface="Times New Roman" panose="02020603050405020304" pitchFamily="18" charset="0"/>
              </a:rPr>
              <a:t> </a:t>
            </a:r>
            <a:r>
              <a:rPr lang="en-US" altLang="en-US" sz="2800" b="1" dirty="0" err="1">
                <a:solidFill>
                  <a:srgbClr val="341DBD"/>
                </a:solidFill>
                <a:latin typeface="Times New Roman" panose="02020603050405020304" pitchFamily="18" charset="0"/>
                <a:cs typeface="Times New Roman" panose="02020603050405020304" pitchFamily="18" charset="0"/>
              </a:rPr>
              <a:t>Chỉ</a:t>
            </a:r>
            <a:r>
              <a:rPr lang="en-US" altLang="en-US" sz="2800" b="1" dirty="0">
                <a:solidFill>
                  <a:srgbClr val="341DBD"/>
                </a:solidFill>
                <a:latin typeface="Times New Roman" panose="02020603050405020304" pitchFamily="18" charset="0"/>
                <a:cs typeface="Times New Roman" panose="02020603050405020304" pitchFamily="18" charset="0"/>
              </a:rPr>
              <a:t> </a:t>
            </a:r>
            <a:r>
              <a:rPr lang="en-US" altLang="en-US" sz="2800" b="1" dirty="0" err="1">
                <a:solidFill>
                  <a:srgbClr val="341DBD"/>
                </a:solidFill>
                <a:latin typeface="Times New Roman" panose="02020603050405020304" pitchFamily="18" charset="0"/>
                <a:cs typeface="Times New Roman" panose="02020603050405020304" pitchFamily="18" charset="0"/>
              </a:rPr>
              <a:t>rõ</a:t>
            </a:r>
            <a:r>
              <a:rPr lang="en-US" altLang="en-US" sz="2800" b="1" dirty="0">
                <a:solidFill>
                  <a:srgbClr val="341DBD"/>
                </a:solidFill>
                <a:latin typeface="Times New Roman" panose="02020603050405020304" pitchFamily="18" charset="0"/>
                <a:cs typeface="Times New Roman" panose="02020603050405020304" pitchFamily="18" charset="0"/>
              </a:rPr>
              <a:t> </a:t>
            </a:r>
            <a:r>
              <a:rPr lang="en-US" altLang="en-US" sz="2800" b="1" dirty="0" err="1">
                <a:solidFill>
                  <a:srgbClr val="341DBD"/>
                </a:solidFill>
                <a:latin typeface="Times New Roman" panose="02020603050405020304" pitchFamily="18" charset="0"/>
                <a:cs typeface="Times New Roman" panose="02020603050405020304" pitchFamily="18" charset="0"/>
              </a:rPr>
              <a:t>chức</a:t>
            </a:r>
            <a:r>
              <a:rPr lang="en-US" altLang="en-US" sz="2800" b="1" dirty="0">
                <a:solidFill>
                  <a:srgbClr val="341DBD"/>
                </a:solidFill>
                <a:latin typeface="Times New Roman" panose="02020603050405020304" pitchFamily="18" charset="0"/>
                <a:cs typeface="Times New Roman" panose="02020603050405020304" pitchFamily="18" charset="0"/>
              </a:rPr>
              <a:t> </a:t>
            </a:r>
            <a:r>
              <a:rPr lang="en-US" altLang="en-US" sz="2800" b="1" dirty="0" err="1">
                <a:solidFill>
                  <a:srgbClr val="341DBD"/>
                </a:solidFill>
                <a:latin typeface="Times New Roman" panose="02020603050405020304" pitchFamily="18" charset="0"/>
                <a:cs typeface="Times New Roman" panose="02020603050405020304" pitchFamily="18" charset="0"/>
              </a:rPr>
              <a:t>năng</a:t>
            </a:r>
            <a:r>
              <a:rPr lang="en-US" altLang="en-US" sz="2800" b="1" dirty="0">
                <a:solidFill>
                  <a:srgbClr val="341DBD"/>
                </a:solidFill>
                <a:latin typeface="Times New Roman" panose="02020603050405020304" pitchFamily="18" charset="0"/>
                <a:cs typeface="Times New Roman" panose="02020603050405020304" pitchFamily="18" charset="0"/>
              </a:rPr>
              <a:t> </a:t>
            </a:r>
            <a:r>
              <a:rPr lang="en-US" altLang="en-US" sz="2800" b="1" dirty="0" err="1">
                <a:solidFill>
                  <a:srgbClr val="341DBD"/>
                </a:solidFill>
                <a:latin typeface="Times New Roman" panose="02020603050405020304" pitchFamily="18" charset="0"/>
                <a:cs typeface="Times New Roman" panose="02020603050405020304" pitchFamily="18" charset="0"/>
              </a:rPr>
              <a:t>của</a:t>
            </a:r>
            <a:r>
              <a:rPr lang="en-US" altLang="en-US" sz="2800" b="1" dirty="0">
                <a:solidFill>
                  <a:srgbClr val="341DBD"/>
                </a:solidFill>
                <a:latin typeface="Times New Roman" panose="02020603050405020304" pitchFamily="18" charset="0"/>
                <a:cs typeface="Times New Roman" panose="02020603050405020304" pitchFamily="18" charset="0"/>
              </a:rPr>
              <a:t> </a:t>
            </a:r>
            <a:r>
              <a:rPr lang="en-US" altLang="en-US" sz="2800" b="1" dirty="0" err="1">
                <a:solidFill>
                  <a:srgbClr val="341DBD"/>
                </a:solidFill>
                <a:latin typeface="Times New Roman" panose="02020603050405020304" pitchFamily="18" charset="0"/>
                <a:cs typeface="Times New Roman" panose="02020603050405020304" pitchFamily="18" charset="0"/>
              </a:rPr>
              <a:t>những</a:t>
            </a:r>
            <a:r>
              <a:rPr lang="en-US" altLang="en-US" sz="2800" b="1" dirty="0">
                <a:solidFill>
                  <a:srgbClr val="341DBD"/>
                </a:solidFill>
                <a:latin typeface="Times New Roman" panose="02020603050405020304" pitchFamily="18" charset="0"/>
                <a:cs typeface="Times New Roman" panose="02020603050405020304" pitchFamily="18" charset="0"/>
              </a:rPr>
              <a:t> </a:t>
            </a:r>
            <a:r>
              <a:rPr lang="en-US" altLang="en-US" sz="2800" b="1" dirty="0" err="1">
                <a:solidFill>
                  <a:srgbClr val="341DBD"/>
                </a:solidFill>
                <a:latin typeface="Times New Roman" panose="02020603050405020304" pitchFamily="18" charset="0"/>
                <a:cs typeface="Times New Roman" panose="02020603050405020304" pitchFamily="18" charset="0"/>
              </a:rPr>
              <a:t>cơ</a:t>
            </a:r>
            <a:r>
              <a:rPr lang="en-US" altLang="en-US" sz="2800" b="1" dirty="0">
                <a:solidFill>
                  <a:srgbClr val="341DBD"/>
                </a:solidFill>
                <a:latin typeface="Times New Roman" panose="02020603050405020304" pitchFamily="18" charset="0"/>
                <a:cs typeface="Times New Roman" panose="02020603050405020304" pitchFamily="18" charset="0"/>
              </a:rPr>
              <a:t> </a:t>
            </a:r>
            <a:r>
              <a:rPr lang="en-US" altLang="en-US" sz="2800" b="1" dirty="0" err="1">
                <a:solidFill>
                  <a:srgbClr val="341DBD"/>
                </a:solidFill>
                <a:latin typeface="Times New Roman" panose="02020603050405020304" pitchFamily="18" charset="0"/>
                <a:cs typeface="Times New Roman" panose="02020603050405020304" pitchFamily="18" charset="0"/>
              </a:rPr>
              <a:t>quan</a:t>
            </a:r>
            <a:r>
              <a:rPr lang="en-US" altLang="en-US" sz="2800" b="1" dirty="0">
                <a:solidFill>
                  <a:srgbClr val="341DBD"/>
                </a:solidFill>
                <a:latin typeface="Times New Roman" panose="02020603050405020304" pitchFamily="18" charset="0"/>
                <a:cs typeface="Times New Roman" panose="02020603050405020304" pitchFamily="18" charset="0"/>
              </a:rPr>
              <a:t> </a:t>
            </a:r>
            <a:r>
              <a:rPr lang="en-US" altLang="en-US" sz="2800" b="1" dirty="0" err="1">
                <a:solidFill>
                  <a:srgbClr val="341DBD"/>
                </a:solidFill>
                <a:latin typeface="Times New Roman" panose="02020603050405020304" pitchFamily="18" charset="0"/>
                <a:cs typeface="Times New Roman" panose="02020603050405020304" pitchFamily="18" charset="0"/>
              </a:rPr>
              <a:t>đó</a:t>
            </a:r>
            <a:r>
              <a:rPr lang="en-US" altLang="en-US" sz="2800" b="1" dirty="0">
                <a:solidFill>
                  <a:srgbClr val="341DBD"/>
                </a:solidFill>
                <a:latin typeface="Times New Roman" panose="02020603050405020304" pitchFamily="18" charset="0"/>
                <a:cs typeface="Times New Roman" panose="02020603050405020304" pitchFamily="18" charset="0"/>
              </a:rPr>
              <a:t>. </a:t>
            </a:r>
          </a:p>
          <a:p>
            <a:pPr marL="0" lvl="0" indent="0">
              <a:spcBef>
                <a:spcPct val="0"/>
              </a:spcBef>
              <a:buFontTx/>
              <a:buNone/>
            </a:pPr>
            <a:r>
              <a:rPr lang="en-US" altLang="en-US" sz="2800" b="1" dirty="0" err="1">
                <a:solidFill>
                  <a:srgbClr val="341DBD"/>
                </a:solidFill>
                <a:latin typeface="Times New Roman" panose="02020603050405020304" pitchFamily="18" charset="0"/>
                <a:cs typeface="Times New Roman" panose="02020603050405020304" pitchFamily="18" charset="0"/>
              </a:rPr>
              <a:t>Từ</a:t>
            </a:r>
            <a:r>
              <a:rPr lang="en-US" altLang="en-US" sz="2800" b="1" dirty="0">
                <a:solidFill>
                  <a:srgbClr val="341DBD"/>
                </a:solidFill>
                <a:latin typeface="Times New Roman" panose="02020603050405020304" pitchFamily="18" charset="0"/>
                <a:cs typeface="Times New Roman" panose="02020603050405020304" pitchFamily="18" charset="0"/>
              </a:rPr>
              <a:t> </a:t>
            </a:r>
            <a:r>
              <a:rPr lang="en-US" altLang="en-US" sz="2800" b="1" dirty="0" err="1">
                <a:solidFill>
                  <a:srgbClr val="341DBD"/>
                </a:solidFill>
                <a:latin typeface="Times New Roman" panose="02020603050405020304" pitchFamily="18" charset="0"/>
                <a:cs typeface="Times New Roman" panose="02020603050405020304" pitchFamily="18" charset="0"/>
              </a:rPr>
              <a:t>đó</a:t>
            </a:r>
            <a:r>
              <a:rPr lang="en-US" altLang="en-US" sz="2800" b="1" dirty="0">
                <a:solidFill>
                  <a:srgbClr val="341DBD"/>
                </a:solidFill>
                <a:latin typeface="Times New Roman" panose="02020603050405020304" pitchFamily="18" charset="0"/>
                <a:cs typeface="Times New Roman" panose="02020603050405020304" pitchFamily="18" charset="0"/>
              </a:rPr>
              <a:t> </a:t>
            </a:r>
            <a:r>
              <a:rPr lang="en-US" altLang="en-US" sz="2800" b="1" dirty="0" err="1">
                <a:solidFill>
                  <a:srgbClr val="341DBD"/>
                </a:solidFill>
                <a:latin typeface="Times New Roman" panose="02020603050405020304" pitchFamily="18" charset="0"/>
                <a:cs typeface="Times New Roman" panose="02020603050405020304" pitchFamily="18" charset="0"/>
              </a:rPr>
              <a:t>chỉ</a:t>
            </a:r>
            <a:r>
              <a:rPr lang="en-US" altLang="en-US" sz="2800" b="1" dirty="0">
                <a:solidFill>
                  <a:srgbClr val="341DBD"/>
                </a:solidFill>
                <a:latin typeface="Times New Roman" panose="02020603050405020304" pitchFamily="18" charset="0"/>
                <a:cs typeface="Times New Roman" panose="02020603050405020304" pitchFamily="18" charset="0"/>
              </a:rPr>
              <a:t> </a:t>
            </a:r>
            <a:r>
              <a:rPr lang="en-US" altLang="en-US" sz="2800" b="1" dirty="0" err="1">
                <a:solidFill>
                  <a:srgbClr val="341DBD"/>
                </a:solidFill>
                <a:latin typeface="Times New Roman" panose="02020603050405020304" pitchFamily="18" charset="0"/>
                <a:cs typeface="Times New Roman" panose="02020603050405020304" pitchFamily="18" charset="0"/>
              </a:rPr>
              <a:t>ra</a:t>
            </a:r>
            <a:r>
              <a:rPr lang="en-US" altLang="en-US" sz="2800" b="1" dirty="0">
                <a:solidFill>
                  <a:srgbClr val="341DBD"/>
                </a:solidFill>
                <a:latin typeface="Times New Roman" panose="02020603050405020304" pitchFamily="18" charset="0"/>
                <a:cs typeface="Times New Roman" panose="02020603050405020304" pitchFamily="18" charset="0"/>
              </a:rPr>
              <a:t> </a:t>
            </a:r>
            <a:r>
              <a:rPr lang="en-US" altLang="en-US" sz="2800" b="1" dirty="0" err="1">
                <a:solidFill>
                  <a:srgbClr val="341DBD"/>
                </a:solidFill>
                <a:latin typeface="Times New Roman" panose="02020603050405020304" pitchFamily="18" charset="0"/>
                <a:cs typeface="Times New Roman" panose="02020603050405020304" pitchFamily="18" charset="0"/>
              </a:rPr>
              <a:t>chức</a:t>
            </a:r>
            <a:r>
              <a:rPr lang="en-US" altLang="en-US" sz="2800" b="1" dirty="0">
                <a:solidFill>
                  <a:srgbClr val="341DBD"/>
                </a:solidFill>
                <a:latin typeface="Times New Roman" panose="02020603050405020304" pitchFamily="18" charset="0"/>
                <a:cs typeface="Times New Roman" panose="02020603050405020304" pitchFamily="18" charset="0"/>
              </a:rPr>
              <a:t> </a:t>
            </a:r>
            <a:r>
              <a:rPr lang="en-US" altLang="en-US" sz="2800" b="1" dirty="0" err="1">
                <a:solidFill>
                  <a:srgbClr val="341DBD"/>
                </a:solidFill>
                <a:latin typeface="Times New Roman" panose="02020603050405020304" pitchFamily="18" charset="0"/>
                <a:cs typeface="Times New Roman" panose="02020603050405020304" pitchFamily="18" charset="0"/>
              </a:rPr>
              <a:t>năng</a:t>
            </a:r>
            <a:r>
              <a:rPr lang="en-US" altLang="en-US" sz="2800" b="1" dirty="0">
                <a:solidFill>
                  <a:srgbClr val="341DBD"/>
                </a:solidFill>
                <a:latin typeface="Times New Roman" panose="02020603050405020304" pitchFamily="18" charset="0"/>
                <a:cs typeface="Times New Roman" panose="02020603050405020304" pitchFamily="18" charset="0"/>
              </a:rPr>
              <a:t> </a:t>
            </a:r>
            <a:r>
              <a:rPr lang="en-US" altLang="en-US" sz="2800" b="1" dirty="0" err="1">
                <a:solidFill>
                  <a:srgbClr val="341DBD"/>
                </a:solidFill>
                <a:latin typeface="Times New Roman" panose="02020603050405020304" pitchFamily="18" charset="0"/>
                <a:cs typeface="Times New Roman" panose="02020603050405020304" pitchFamily="18" charset="0"/>
              </a:rPr>
              <a:t>của</a:t>
            </a:r>
            <a:r>
              <a:rPr lang="en-US" altLang="en-US" sz="2800" b="1" dirty="0">
                <a:solidFill>
                  <a:srgbClr val="341DBD"/>
                </a:solidFill>
                <a:latin typeface="Times New Roman" panose="02020603050405020304" pitchFamily="18" charset="0"/>
                <a:cs typeface="Times New Roman" panose="02020603050405020304" pitchFamily="18" charset="0"/>
              </a:rPr>
              <a:t> </a:t>
            </a:r>
            <a:r>
              <a:rPr lang="en-US" altLang="en-US" sz="2800" b="1" dirty="0" err="1">
                <a:solidFill>
                  <a:srgbClr val="341DBD"/>
                </a:solidFill>
                <a:latin typeface="Times New Roman" panose="02020603050405020304" pitchFamily="18" charset="0"/>
                <a:cs typeface="Times New Roman" panose="02020603050405020304" pitchFamily="18" charset="0"/>
              </a:rPr>
              <a:t>hệ</a:t>
            </a:r>
            <a:r>
              <a:rPr lang="en-US" altLang="en-US" sz="2800" b="1" dirty="0">
                <a:solidFill>
                  <a:srgbClr val="341DBD"/>
                </a:solidFill>
                <a:latin typeface="Times New Roman" panose="02020603050405020304" pitchFamily="18" charset="0"/>
                <a:cs typeface="Times New Roman" panose="02020603050405020304" pitchFamily="18" charset="0"/>
              </a:rPr>
              <a:t> </a:t>
            </a:r>
            <a:r>
              <a:rPr lang="en-US" altLang="en-US" sz="2800" b="1" dirty="0" err="1">
                <a:solidFill>
                  <a:srgbClr val="341DBD"/>
                </a:solidFill>
                <a:latin typeface="Times New Roman" panose="02020603050405020304" pitchFamily="18" charset="0"/>
                <a:cs typeface="Times New Roman" panose="02020603050405020304" pitchFamily="18" charset="0"/>
              </a:rPr>
              <a:t>tuần</a:t>
            </a:r>
            <a:r>
              <a:rPr lang="en-US" altLang="en-US" sz="2800" b="1" dirty="0">
                <a:solidFill>
                  <a:srgbClr val="341DBD"/>
                </a:solidFill>
                <a:latin typeface="Times New Roman" panose="02020603050405020304" pitchFamily="18" charset="0"/>
                <a:cs typeface="Times New Roman" panose="02020603050405020304" pitchFamily="18" charset="0"/>
              </a:rPr>
              <a:t> </a:t>
            </a:r>
            <a:r>
              <a:rPr lang="en-US" altLang="en-US" sz="2800" b="1" dirty="0" err="1">
                <a:solidFill>
                  <a:srgbClr val="341DBD"/>
                </a:solidFill>
                <a:latin typeface="Times New Roman" panose="02020603050405020304" pitchFamily="18" charset="0"/>
                <a:cs typeface="Times New Roman" panose="02020603050405020304" pitchFamily="18" charset="0"/>
              </a:rPr>
              <a:t>hoàn</a:t>
            </a:r>
            <a:endParaRPr lang="en-US" altLang="en-US" sz="2800" b="1" dirty="0">
              <a:solidFill>
                <a:srgbClr val="341DBD"/>
              </a:solidFill>
              <a:latin typeface="Times New Roman" panose="02020603050405020304" pitchFamily="18" charset="0"/>
              <a:ea typeface="Times New Roman" panose="02020603050405020304" pitchFamily="18" charset="0"/>
            </a:endParaRPr>
          </a:p>
        </p:txBody>
      </p:sp>
      <p:sp>
        <p:nvSpPr>
          <p:cNvPr id="10" name="Content Placeholder 9"/>
          <p:cNvSpPr>
            <a:spLocks noGrp="1"/>
          </p:cNvSpPr>
          <p:nvPr>
            <p:ph idx="1"/>
          </p:nvPr>
        </p:nvSpPr>
        <p:spPr>
          <a:xfrm>
            <a:off x="-457200" y="1384995"/>
            <a:ext cx="9372600" cy="3568005"/>
          </a:xfrm>
        </p:spPr>
        <p:txBody>
          <a:bodyPr/>
          <a:lstStyle/>
          <a:p>
            <a:pPr marL="0" indent="0">
              <a:buNone/>
            </a:pPr>
            <a:r>
              <a:rPr lang="en-US"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gồm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endParaRPr lang="en-US" sz="2400" dirty="0">
              <a:latin typeface="Times New Roman" panose="02020603050405020304" pitchFamily="18" charset="0"/>
              <a:cs typeface="Times New Roman" panose="02020603050405020304" pitchFamily="18" charset="0"/>
            </a:endParaRPr>
          </a:p>
          <a:p>
            <a:pPr marL="571500" indent="0" algn="just">
              <a:spcBef>
                <a:spcPts val="600"/>
              </a:spcBef>
              <a:spcAft>
                <a:spcPts val="600"/>
              </a:spcAft>
              <a:buNone/>
            </a:pPr>
            <a:r>
              <a:rPr lang="de-DE" sz="2400" dirty="0">
                <a:latin typeface="Times New Roman" panose="02020603050405020304" pitchFamily="18" charset="0"/>
                <a:ea typeface="Calibri" panose="020F0502020204030204" pitchFamily="34" charset="0"/>
              </a:rPr>
              <a:t>- Tim hoạt động như một chiếc bơm, vừa hút vừa đẩy máu lưu thông trong hệ tuần hoàn.</a:t>
            </a:r>
            <a:endParaRPr lang="en-US" sz="2000" dirty="0">
              <a:latin typeface="Times New Roman" panose="02020603050405020304" pitchFamily="18" charset="0"/>
              <a:ea typeface="Times New Roman" panose="02020603050405020304" pitchFamily="18" charset="0"/>
            </a:endParaRPr>
          </a:p>
          <a:p>
            <a:pPr marL="571500" indent="0" algn="just">
              <a:spcBef>
                <a:spcPts val="600"/>
              </a:spcBef>
              <a:spcAft>
                <a:spcPts val="600"/>
              </a:spcAft>
              <a:buNone/>
            </a:pPr>
            <a:r>
              <a:rPr lang="de-DE" sz="2400" dirty="0">
                <a:latin typeface="Times New Roman" panose="02020603050405020304" pitchFamily="18" charset="0"/>
                <a:ea typeface="Calibri" panose="020F0502020204030204" pitchFamily="34" charset="0"/>
              </a:rPr>
              <a:t>- Hệ mạch gồm động mạch, mao mạch, tĩnh mạch.</a:t>
            </a:r>
            <a:endParaRPr lang="en-US" sz="2000" dirty="0">
              <a:latin typeface="Times New Roman" panose="02020603050405020304" pitchFamily="18" charset="0"/>
              <a:ea typeface="Times New Roman" panose="02020603050405020304" pitchFamily="18" charset="0"/>
            </a:endParaRPr>
          </a:p>
          <a:p>
            <a:pPr marL="571500" indent="0" algn="just">
              <a:spcBef>
                <a:spcPts val="600"/>
              </a:spcBef>
              <a:spcAft>
                <a:spcPts val="600"/>
              </a:spcAft>
              <a:buNone/>
            </a:pPr>
            <a:r>
              <a:rPr lang="de-DE" sz="2400" dirty="0">
                <a:latin typeface="Times New Roman" panose="02020603050405020304" pitchFamily="18" charset="0"/>
                <a:ea typeface="Calibri" panose="020F0502020204030204" pitchFamily="34" charset="0"/>
              </a:rPr>
              <a:t>- Động mạch vận chuyển máu từ tim đến mao mạch. </a:t>
            </a:r>
            <a:endParaRPr lang="en-US" sz="2000" dirty="0">
              <a:latin typeface="Times New Roman" panose="02020603050405020304" pitchFamily="18" charset="0"/>
              <a:ea typeface="Times New Roman" panose="02020603050405020304" pitchFamily="18" charset="0"/>
            </a:endParaRPr>
          </a:p>
          <a:p>
            <a:pPr marL="571500" indent="0" algn="just">
              <a:spcBef>
                <a:spcPts val="600"/>
              </a:spcBef>
              <a:spcAft>
                <a:spcPts val="600"/>
              </a:spcAft>
              <a:buNone/>
            </a:pPr>
            <a:r>
              <a:rPr lang="de-DE" sz="2400" dirty="0">
                <a:latin typeface="Times New Roman" panose="02020603050405020304" pitchFamily="18" charset="0"/>
                <a:ea typeface="Calibri" panose="020F0502020204030204" pitchFamily="34" charset="0"/>
              </a:rPr>
              <a:t>- Mao mạch trao đổi nước, chất khí các chất giữa máu và tế bào. </a:t>
            </a:r>
            <a:endParaRPr lang="en-US" sz="2000" dirty="0">
              <a:latin typeface="Times New Roman" panose="02020603050405020304" pitchFamily="18" charset="0"/>
              <a:ea typeface="Times New Roman" panose="02020603050405020304" pitchFamily="18" charset="0"/>
            </a:endParaRPr>
          </a:p>
          <a:p>
            <a:pPr marL="571500" indent="0" algn="just">
              <a:spcBef>
                <a:spcPts val="600"/>
              </a:spcBef>
              <a:spcAft>
                <a:spcPts val="600"/>
              </a:spcAft>
              <a:buNone/>
            </a:pPr>
            <a:r>
              <a:rPr lang="de-DE" sz="2400" dirty="0">
                <a:latin typeface="Times New Roman" panose="02020603050405020304" pitchFamily="18" charset="0"/>
                <a:ea typeface="Calibri" panose="020F0502020204030204" pitchFamily="34" charset="0"/>
              </a:rPr>
              <a:t>- Tĩnh mạch trao đổi máu tại mao mạch rồi trở về tim.</a:t>
            </a:r>
          </a:p>
          <a:p>
            <a:pPr marL="914400" algn="just">
              <a:spcBef>
                <a:spcPts val="600"/>
              </a:spcBef>
              <a:spcAft>
                <a:spcPts val="600"/>
              </a:spcAft>
              <a:buFontTx/>
              <a:buChar char="-"/>
            </a:pPr>
            <a:endParaRPr lang="en-US" sz="2000" dirty="0">
              <a:latin typeface="Times New Roman" panose="02020603050405020304" pitchFamily="18" charset="0"/>
              <a:ea typeface="Times New Roman" panose="02020603050405020304" pitchFamily="18" charset="0"/>
            </a:endParaRPr>
          </a:p>
          <a:p>
            <a:pPr marL="0" indent="0">
              <a:buNone/>
            </a:pPr>
            <a:endParaRPr lang="en-US" dirty="0"/>
          </a:p>
        </p:txBody>
      </p:sp>
      <p:sp>
        <p:nvSpPr>
          <p:cNvPr id="12" name="Rectangle 11"/>
          <p:cNvSpPr/>
          <p:nvPr/>
        </p:nvSpPr>
        <p:spPr>
          <a:xfrm>
            <a:off x="-762000" y="4953000"/>
            <a:ext cx="9753600" cy="1354217"/>
          </a:xfrm>
          <a:prstGeom prst="rect">
            <a:avLst/>
          </a:prstGeom>
        </p:spPr>
        <p:txBody>
          <a:bodyPr wrap="square">
            <a:spAutoFit/>
          </a:bodyPr>
          <a:lstStyle/>
          <a:p>
            <a:pPr marL="914400" algn="just">
              <a:spcBef>
                <a:spcPts val="600"/>
              </a:spcBef>
              <a:spcAft>
                <a:spcPts val="600"/>
              </a:spcAft>
            </a:pPr>
            <a:r>
              <a:rPr lang="de-DE" sz="2400" dirty="0">
                <a:latin typeface="Times New Roman" panose="02020603050405020304" pitchFamily="18" charset="0"/>
                <a:ea typeface="Calibri" panose="020F0502020204030204" pitchFamily="34" charset="0"/>
              </a:rPr>
              <a:t>- Chức năng hệ tuần hoàn:</a:t>
            </a:r>
          </a:p>
          <a:p>
            <a:pPr marL="914400" algn="just">
              <a:spcBef>
                <a:spcPts val="600"/>
              </a:spcBef>
              <a:spcAft>
                <a:spcPts val="600"/>
              </a:spcAft>
            </a:pPr>
            <a:r>
              <a:rPr lang="de-DE" sz="2400" dirty="0">
                <a:latin typeface="Times New Roman" panose="02020603050405020304" pitchFamily="18" charset="0"/>
                <a:ea typeface="Calibri" panose="020F0502020204030204" pitchFamily="34" charset="0"/>
              </a:rPr>
              <a:t>Vận chuyển chất dinh dưỡng chất khí và chất khác đến các tế bào mô của cơ thể nhờ vòng tuần hoàn lớn và nhỏ.</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3980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6200" y="-385763"/>
            <a:ext cx="9067800" cy="6405563"/>
          </a:xfrm>
          <a:prstGeom prst="rect">
            <a:avLst/>
          </a:prstGeom>
          <a:noFill/>
          <a:ln w="9525">
            <a:noFill/>
          </a:ln>
        </p:spPr>
      </p:pic>
    </p:spTree>
    <p:extLst>
      <p:ext uri="{BB962C8B-B14F-4D97-AF65-F5344CB8AC3E}">
        <p14:creationId xmlns:p14="http://schemas.microsoft.com/office/powerpoint/2010/main" val="3817313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81000" y="1447800"/>
            <a:ext cx="6670416" cy="83099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vi-VN"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a:t>
            </a:r>
            <a:r>
              <a:rPr lang="en-US" sz="3200" b="1" dirty="0">
                <a:solidFill>
                  <a:srgbClr val="7030A0"/>
                </a:solidFill>
                <a:latin typeface="Times New Roman" panose="02020603050405020304" pitchFamily="18" charset="0"/>
                <a:cs typeface="Times New Roman" panose="02020603050405020304" pitchFamily="18" charset="0"/>
              </a:rPr>
              <a:t>II</a:t>
            </a:r>
            <a:r>
              <a:rPr kumimoji="0" lang="vi-VN"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M</a:t>
            </a:r>
            <a:r>
              <a:rPr lang="en-US" sz="3200" b="1" noProof="0" dirty="0" err="1">
                <a:solidFill>
                  <a:srgbClr val="7030A0"/>
                </a:solidFill>
                <a:latin typeface="Times New Roman" panose="02020603050405020304" pitchFamily="18" charset="0"/>
                <a:cs typeface="Times New Roman" panose="02020603050405020304" pitchFamily="18" charset="0"/>
              </a:rPr>
              <a:t>ột</a:t>
            </a:r>
            <a:r>
              <a:rPr lang="en-US" sz="3200" b="1" noProof="0" dirty="0">
                <a:solidFill>
                  <a:srgbClr val="7030A0"/>
                </a:solidFill>
                <a:latin typeface="Times New Roman" panose="02020603050405020304" pitchFamily="18" charset="0"/>
                <a:cs typeface="Times New Roman" panose="02020603050405020304" pitchFamily="18" charset="0"/>
              </a:rPr>
              <a:t> </a:t>
            </a:r>
            <a:r>
              <a:rPr lang="en-US" sz="3200" b="1" noProof="0" dirty="0" err="1">
                <a:solidFill>
                  <a:srgbClr val="7030A0"/>
                </a:solidFill>
                <a:latin typeface="Times New Roman" panose="02020603050405020304" pitchFamily="18" charset="0"/>
                <a:cs typeface="Times New Roman" panose="02020603050405020304" pitchFamily="18" charset="0"/>
              </a:rPr>
              <a:t>số</a:t>
            </a:r>
            <a:r>
              <a:rPr lang="en-US" sz="3200" b="1" noProof="0" dirty="0">
                <a:solidFill>
                  <a:srgbClr val="7030A0"/>
                </a:solidFill>
                <a:latin typeface="Times New Roman" panose="02020603050405020304" pitchFamily="18" charset="0"/>
                <a:cs typeface="Times New Roman" panose="02020603050405020304" pitchFamily="18" charset="0"/>
              </a:rPr>
              <a:t> </a:t>
            </a:r>
            <a:r>
              <a:rPr lang="en-US" sz="3200" b="1" noProof="0" dirty="0" err="1">
                <a:solidFill>
                  <a:srgbClr val="7030A0"/>
                </a:solidFill>
                <a:latin typeface="Times New Roman" panose="02020603050405020304" pitchFamily="18" charset="0"/>
                <a:cs typeface="Times New Roman" panose="02020603050405020304" pitchFamily="18" charset="0"/>
              </a:rPr>
              <a:t>bệnh</a:t>
            </a:r>
            <a:r>
              <a:rPr lang="en-US" sz="3200" b="1" noProof="0" dirty="0">
                <a:solidFill>
                  <a:srgbClr val="7030A0"/>
                </a:solidFill>
                <a:latin typeface="Times New Roman" panose="02020603050405020304" pitchFamily="18" charset="0"/>
                <a:cs typeface="Times New Roman" panose="02020603050405020304" pitchFamily="18" charset="0"/>
              </a:rPr>
              <a:t> </a:t>
            </a:r>
            <a:r>
              <a:rPr lang="en-US" sz="3200" b="1" noProof="0" dirty="0" err="1">
                <a:solidFill>
                  <a:srgbClr val="7030A0"/>
                </a:solidFill>
                <a:latin typeface="Times New Roman" panose="02020603050405020304" pitchFamily="18" charset="0"/>
                <a:cs typeface="Times New Roman" panose="02020603050405020304" pitchFamily="18" charset="0"/>
              </a:rPr>
              <a:t>về</a:t>
            </a:r>
            <a:r>
              <a:rPr lang="en-US" sz="3200" b="1" noProof="0" dirty="0">
                <a:solidFill>
                  <a:srgbClr val="7030A0"/>
                </a:solidFill>
                <a:latin typeface="Times New Roman" panose="02020603050405020304" pitchFamily="18" charset="0"/>
                <a:cs typeface="Times New Roman" panose="02020603050405020304" pitchFamily="18" charset="0"/>
              </a:rPr>
              <a:t> </a:t>
            </a:r>
            <a:r>
              <a:rPr lang="en-US" sz="3200" b="1" noProof="0" dirty="0" err="1">
                <a:solidFill>
                  <a:srgbClr val="7030A0"/>
                </a:solidFill>
                <a:latin typeface="Times New Roman" panose="02020603050405020304" pitchFamily="18" charset="0"/>
                <a:cs typeface="Times New Roman" panose="02020603050405020304" pitchFamily="18" charset="0"/>
              </a:rPr>
              <a:t>máu</a:t>
            </a:r>
            <a:r>
              <a:rPr lang="en-US" sz="3200" b="1" noProof="0" dirty="0">
                <a:solidFill>
                  <a:srgbClr val="7030A0"/>
                </a:solidFill>
                <a:latin typeface="Times New Roman" panose="02020603050405020304" pitchFamily="18" charset="0"/>
                <a:cs typeface="Times New Roman" panose="02020603050405020304" pitchFamily="18" charset="0"/>
              </a:rPr>
              <a:t> </a:t>
            </a:r>
            <a:r>
              <a:rPr lang="en-US" sz="3200" b="1" noProof="0" dirty="0" err="1">
                <a:solidFill>
                  <a:srgbClr val="7030A0"/>
                </a:solidFill>
                <a:latin typeface="Times New Roman" panose="02020603050405020304" pitchFamily="18" charset="0"/>
                <a:cs typeface="Times New Roman" panose="02020603050405020304" pitchFamily="18" charset="0"/>
              </a:rPr>
              <a:t>và</a:t>
            </a:r>
            <a:r>
              <a:rPr lang="en-US" sz="3200" b="1" noProof="0" dirty="0">
                <a:solidFill>
                  <a:srgbClr val="7030A0"/>
                </a:solidFill>
                <a:latin typeface="Times New Roman" panose="02020603050405020304" pitchFamily="18" charset="0"/>
                <a:cs typeface="Times New Roman" panose="02020603050405020304" pitchFamily="18" charset="0"/>
              </a:rPr>
              <a:t> </a:t>
            </a:r>
            <a:r>
              <a:rPr lang="en-US" sz="3200" b="1" noProof="0" dirty="0" err="1">
                <a:solidFill>
                  <a:srgbClr val="7030A0"/>
                </a:solidFill>
                <a:latin typeface="Times New Roman" panose="02020603050405020304" pitchFamily="18" charset="0"/>
                <a:cs typeface="Times New Roman" panose="02020603050405020304" pitchFamily="18" charset="0"/>
              </a:rPr>
              <a:t>tim</a:t>
            </a:r>
            <a:r>
              <a:rPr lang="en-US" sz="3200" b="1" noProof="0" dirty="0">
                <a:solidFill>
                  <a:srgbClr val="7030A0"/>
                </a:solidFill>
                <a:latin typeface="Times New Roman" panose="02020603050405020304" pitchFamily="18" charset="0"/>
                <a:cs typeface="Times New Roman" panose="02020603050405020304" pitchFamily="18" charset="0"/>
              </a:rPr>
              <a:t> </a:t>
            </a:r>
            <a:r>
              <a:rPr lang="en-US" sz="3200" b="1" noProof="0" dirty="0" err="1">
                <a:solidFill>
                  <a:srgbClr val="7030A0"/>
                </a:solidFill>
                <a:latin typeface="Times New Roman" panose="02020603050405020304" pitchFamily="18" charset="0"/>
                <a:cs typeface="Times New Roman" panose="02020603050405020304" pitchFamily="18" charset="0"/>
              </a:rPr>
              <a:t>mạch</a:t>
            </a:r>
            <a:endPar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6149" name="Slide Number Placeholder 7"/>
          <p:cNvSpPr txBox="1">
            <a:spLocks noGrp="1"/>
          </p:cNvSpPr>
          <p:nvPr>
            <p:ph type="sldNum" sz="quarter" idx="12"/>
          </p:nvPr>
        </p:nvSpPr>
        <p:spPr>
          <a:noFill/>
          <a:ln>
            <a:noFill/>
          </a:ln>
        </p:spPr>
        <p:txBody>
          <a:bodyPr anchor="ctr" anchorCtr="0"/>
          <a:lstStyle/>
          <a:p>
            <a:pPr marL="0" indent="0" algn="r">
              <a:spcBef>
                <a:spcPct val="0"/>
              </a:spcBef>
              <a:buFontTx/>
              <a:buNone/>
            </a:pPr>
            <a:fld id="{9A0DB2DC-4C9A-4742-B13C-FB6460FD3503}" type="slidenum">
              <a:rPr lang="en-US" altLang="en-US" sz="1200" dirty="0">
                <a:solidFill>
                  <a:srgbClr val="898989"/>
                </a:solidFill>
                <a:latin typeface="Arial" panose="020B0604020202020204" pitchFamily="34" charset="0"/>
                <a:cs typeface="Arial" panose="020B0604020202020204" pitchFamily="34" charset="0"/>
              </a:rPr>
              <a:pPr marL="0" indent="0" algn="r">
                <a:spcBef>
                  <a:spcPct val="0"/>
                </a:spcBef>
                <a:buFontTx/>
                <a:buNone/>
              </a:pPr>
              <a:t>24</a:t>
            </a:fld>
            <a:endParaRPr lang="en-US" altLang="en-US" sz="1200" dirty="0">
              <a:solidFill>
                <a:srgbClr val="898989"/>
              </a:solidFill>
              <a:latin typeface="Arial" panose="020B0604020202020204" pitchFamily="34" charset="0"/>
              <a:ea typeface="Arial" panose="020B0604020202020204" pitchFamily="34" charset="0"/>
              <a:cs typeface="Arial" panose="020B0604020202020204" pitchFamily="34" charset="0"/>
            </a:endParaRPr>
          </a:p>
        </p:txBody>
      </p:sp>
      <p:sp>
        <p:nvSpPr>
          <p:cNvPr id="8" name="Rectangle 2"/>
          <p:cNvSpPr/>
          <p:nvPr/>
        </p:nvSpPr>
        <p:spPr>
          <a:xfrm>
            <a:off x="36516" y="228600"/>
            <a:ext cx="8878884" cy="1371600"/>
          </a:xfrm>
          <a:prstGeom prst="rect">
            <a:avLst/>
          </a:prstGeom>
          <a:gradFill rotWithShape="1">
            <a:gsLst>
              <a:gs pos="0">
                <a:schemeClr val="bg1"/>
              </a:gs>
              <a:gs pos="100000">
                <a:srgbClr val="30ED17"/>
              </a:gs>
            </a:gsLst>
            <a:path path="shape">
              <a:fillToRect l="50000" t="50000" r="50000" b="50000"/>
            </a:path>
            <a:tileRect/>
          </a:gra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BÀI 33. MÁU VÀ HỆ TUẦN HOÀN </a:t>
            </a:r>
          </a:p>
          <a:p>
            <a:pPr marL="0" lvl="0" indent="0" algn="ctr">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CỦA CƠ THỂ NGƯỜI</a:t>
            </a:r>
            <a:r>
              <a:rPr lang="en-US" altLang="en-US" sz="4400" b="1" dirty="0">
                <a:solidFill>
                  <a:srgbClr val="FF0000"/>
                </a:solidFill>
                <a:latin typeface="Times New Roman" panose="02020603050405020304" pitchFamily="18" charset="0"/>
                <a:cs typeface="Times New Roman" panose="02020603050405020304" pitchFamily="18" charset="0"/>
              </a:rPr>
              <a:t> </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132558" y="2057400"/>
            <a:ext cx="8686800" cy="991618"/>
          </a:xfrm>
          <a:prstGeom prst="rect">
            <a:avLst/>
          </a:prstGeom>
        </p:spPr>
        <p:txBody>
          <a:bodyPr wrap="square">
            <a:spAutoFit/>
          </a:bodyPr>
          <a:lstStyle/>
          <a:p>
            <a:pPr indent="408940" algn="just">
              <a:lnSpc>
                <a:spcPct val="107000"/>
              </a:lnSpc>
              <a:spcBef>
                <a:spcPts val="600"/>
              </a:spcBef>
              <a:spcAft>
                <a:spcPts val="6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T</a:t>
            </a:r>
            <a:r>
              <a:rPr lang="en-US" sz="2800" dirty="0">
                <a:latin typeface="Times New Roman" panose="02020603050405020304" pitchFamily="18" charset="0"/>
                <a:ea typeface="Calibri" panose="020F0502020204030204" pitchFamily="34" charset="0"/>
                <a:cs typeface="Times New Roman" panose="02020603050405020304" pitchFamily="18" charset="0"/>
              </a:rPr>
              <a:t>ì</a:t>
            </a:r>
            <a:r>
              <a:rPr lang="vi-VN" sz="2800" dirty="0">
                <a:latin typeface="Times New Roman" panose="02020603050405020304" pitchFamily="18" charset="0"/>
                <a:ea typeface="Calibri" panose="020F0502020204030204" pitchFamily="34" charset="0"/>
                <a:cs typeface="Times New Roman" panose="02020603050405020304" pitchFamily="18" charset="0"/>
              </a:rPr>
              <a:t>m hiểu nguyên nhân, triệu chứng, hậu quả, của một s</a:t>
            </a:r>
            <a:r>
              <a:rPr lang="en-US" sz="2800" dirty="0">
                <a:latin typeface="Times New Roman" panose="02020603050405020304" pitchFamily="18" charset="0"/>
                <a:ea typeface="Calibri" panose="020F0502020204030204" pitchFamily="34" charset="0"/>
                <a:cs typeface="Times New Roman" panose="02020603050405020304" pitchFamily="18" charset="0"/>
              </a:rPr>
              <a:t>ố</a:t>
            </a:r>
            <a:r>
              <a:rPr lang="vi-VN" sz="2800" dirty="0">
                <a:latin typeface="Times New Roman" panose="02020603050405020304" pitchFamily="18" charset="0"/>
                <a:ea typeface="Calibri" panose="020F0502020204030204" pitchFamily="34" charset="0"/>
                <a:cs typeface="Times New Roman" panose="02020603050405020304" pitchFamily="18" charset="0"/>
              </a:rPr>
              <a:t> bệnh về máu, tim mạch.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793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58970044"/>
              </p:ext>
            </p:extLst>
          </p:nvPr>
        </p:nvGraphicFramePr>
        <p:xfrm>
          <a:off x="457200" y="274636"/>
          <a:ext cx="8229600" cy="4754564"/>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3634566997"/>
                    </a:ext>
                  </a:extLst>
                </a:gridCol>
                <a:gridCol w="2057400">
                  <a:extLst>
                    <a:ext uri="{9D8B030D-6E8A-4147-A177-3AD203B41FA5}">
                      <a16:colId xmlns:a16="http://schemas.microsoft.com/office/drawing/2014/main" val="2028169284"/>
                    </a:ext>
                  </a:extLst>
                </a:gridCol>
                <a:gridCol w="2057400">
                  <a:extLst>
                    <a:ext uri="{9D8B030D-6E8A-4147-A177-3AD203B41FA5}">
                      <a16:colId xmlns:a16="http://schemas.microsoft.com/office/drawing/2014/main" val="962258570"/>
                    </a:ext>
                  </a:extLst>
                </a:gridCol>
                <a:gridCol w="2057400">
                  <a:extLst>
                    <a:ext uri="{9D8B030D-6E8A-4147-A177-3AD203B41FA5}">
                      <a16:colId xmlns:a16="http://schemas.microsoft.com/office/drawing/2014/main" val="2632001533"/>
                    </a:ext>
                  </a:extLst>
                </a:gridCol>
              </a:tblGrid>
              <a:tr h="702231">
                <a:tc>
                  <a:txBody>
                    <a:bodyPr/>
                    <a:lstStyle/>
                    <a:p>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val="3819390539"/>
                  </a:ext>
                </a:extLst>
              </a:tr>
              <a:tr h="702231">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584485584"/>
                  </a:ext>
                </a:extLst>
              </a:tr>
              <a:tr h="702231">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20765768"/>
                  </a:ext>
                </a:extLst>
              </a:tr>
              <a:tr h="2647871">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8049381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50624542"/>
              </p:ext>
            </p:extLst>
          </p:nvPr>
        </p:nvGraphicFramePr>
        <p:xfrm>
          <a:off x="2514599" y="267708"/>
          <a:ext cx="6172201" cy="646691"/>
        </p:xfrm>
        <a:graphic>
          <a:graphicData uri="http://schemas.openxmlformats.org/drawingml/2006/table">
            <a:tbl>
              <a:tblPr firstRow="1" firstCol="1" bandRow="1">
                <a:tableStyleId>{5C22544A-7EE6-4342-B048-85BDC9FD1C3A}</a:tableStyleId>
              </a:tblPr>
              <a:tblGrid>
                <a:gridCol w="2055933">
                  <a:extLst>
                    <a:ext uri="{9D8B030D-6E8A-4147-A177-3AD203B41FA5}">
                      <a16:colId xmlns:a16="http://schemas.microsoft.com/office/drawing/2014/main" val="3780523745"/>
                    </a:ext>
                  </a:extLst>
                </a:gridCol>
                <a:gridCol w="2058134">
                  <a:extLst>
                    <a:ext uri="{9D8B030D-6E8A-4147-A177-3AD203B41FA5}">
                      <a16:colId xmlns:a16="http://schemas.microsoft.com/office/drawing/2014/main" val="2820773311"/>
                    </a:ext>
                  </a:extLst>
                </a:gridCol>
                <a:gridCol w="2058134">
                  <a:extLst>
                    <a:ext uri="{9D8B030D-6E8A-4147-A177-3AD203B41FA5}">
                      <a16:colId xmlns:a16="http://schemas.microsoft.com/office/drawing/2014/main" val="357066612"/>
                    </a:ext>
                  </a:extLst>
                </a:gridCol>
              </a:tblGrid>
              <a:tr h="646691">
                <a:tc>
                  <a:txBody>
                    <a:bodyPr/>
                    <a:lstStyle/>
                    <a:p>
                      <a:pPr>
                        <a:lnSpc>
                          <a:spcPct val="107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Thiếu máu</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Huyết áp cao</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Xơ vữa động mạch</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983086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089348152"/>
              </p:ext>
            </p:extLst>
          </p:nvPr>
        </p:nvGraphicFramePr>
        <p:xfrm>
          <a:off x="457200" y="921327"/>
          <a:ext cx="8229600" cy="983672"/>
        </p:xfrm>
        <a:graphic>
          <a:graphicData uri="http://schemas.openxmlformats.org/drawingml/2006/table">
            <a:tbl>
              <a:tblPr firstRow="1" firstCol="1" bandRow="1">
                <a:tableStyleId>{5C22544A-7EE6-4342-B048-85BDC9FD1C3A}</a:tableStyleId>
              </a:tblPr>
              <a:tblGrid>
                <a:gridCol w="2056299">
                  <a:extLst>
                    <a:ext uri="{9D8B030D-6E8A-4147-A177-3AD203B41FA5}">
                      <a16:colId xmlns:a16="http://schemas.microsoft.com/office/drawing/2014/main" val="2089104862"/>
                    </a:ext>
                  </a:extLst>
                </a:gridCol>
                <a:gridCol w="2056299">
                  <a:extLst>
                    <a:ext uri="{9D8B030D-6E8A-4147-A177-3AD203B41FA5}">
                      <a16:colId xmlns:a16="http://schemas.microsoft.com/office/drawing/2014/main" val="672165272"/>
                    </a:ext>
                  </a:extLst>
                </a:gridCol>
                <a:gridCol w="2058501">
                  <a:extLst>
                    <a:ext uri="{9D8B030D-6E8A-4147-A177-3AD203B41FA5}">
                      <a16:colId xmlns:a16="http://schemas.microsoft.com/office/drawing/2014/main" val="460036794"/>
                    </a:ext>
                  </a:extLst>
                </a:gridCol>
                <a:gridCol w="2058501">
                  <a:extLst>
                    <a:ext uri="{9D8B030D-6E8A-4147-A177-3AD203B41FA5}">
                      <a16:colId xmlns:a16="http://schemas.microsoft.com/office/drawing/2014/main" val="270605088"/>
                    </a:ext>
                  </a:extLst>
                </a:gridCol>
              </a:tblGrid>
              <a:tr h="983672">
                <a:tc>
                  <a:txBody>
                    <a:bodyPr/>
                    <a:lstStyle/>
                    <a:p>
                      <a:pPr>
                        <a:lnSpc>
                          <a:spcPct val="107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Triệu chứng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Mệt, da xanh, tim đập nhanh</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Đau đầu, khó thở,</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Trí nhớ suy giảm, teo cơ, đau thắt ngực..</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5526681"/>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147736684"/>
              </p:ext>
            </p:extLst>
          </p:nvPr>
        </p:nvGraphicFramePr>
        <p:xfrm>
          <a:off x="471053" y="1905000"/>
          <a:ext cx="8215746" cy="2438399"/>
        </p:xfrm>
        <a:graphic>
          <a:graphicData uri="http://schemas.openxmlformats.org/drawingml/2006/table">
            <a:tbl>
              <a:tblPr firstRow="1" firstCol="1" bandRow="1">
                <a:tableStyleId>{5C22544A-7EE6-4342-B048-85BDC9FD1C3A}</a:tableStyleId>
              </a:tblPr>
              <a:tblGrid>
                <a:gridCol w="2052838">
                  <a:extLst>
                    <a:ext uri="{9D8B030D-6E8A-4147-A177-3AD203B41FA5}">
                      <a16:colId xmlns:a16="http://schemas.microsoft.com/office/drawing/2014/main" val="515352601"/>
                    </a:ext>
                  </a:extLst>
                </a:gridCol>
                <a:gridCol w="2052838">
                  <a:extLst>
                    <a:ext uri="{9D8B030D-6E8A-4147-A177-3AD203B41FA5}">
                      <a16:colId xmlns:a16="http://schemas.microsoft.com/office/drawing/2014/main" val="881520705"/>
                    </a:ext>
                  </a:extLst>
                </a:gridCol>
                <a:gridCol w="2055035">
                  <a:extLst>
                    <a:ext uri="{9D8B030D-6E8A-4147-A177-3AD203B41FA5}">
                      <a16:colId xmlns:a16="http://schemas.microsoft.com/office/drawing/2014/main" val="3541018992"/>
                    </a:ext>
                  </a:extLst>
                </a:gridCol>
                <a:gridCol w="2055035">
                  <a:extLst>
                    <a:ext uri="{9D8B030D-6E8A-4147-A177-3AD203B41FA5}">
                      <a16:colId xmlns:a16="http://schemas.microsoft.com/office/drawing/2014/main" val="3927187823"/>
                    </a:ext>
                  </a:extLst>
                </a:gridCol>
              </a:tblGrid>
              <a:tr h="2438399">
                <a:tc>
                  <a:txBody>
                    <a:bodyPr/>
                    <a:lstStyle/>
                    <a:p>
                      <a:pPr>
                        <a:lnSpc>
                          <a:spcPct val="107000"/>
                        </a:lnSpc>
                        <a:spcBef>
                          <a:spcPts val="600"/>
                        </a:spcBef>
                        <a:spcAft>
                          <a:spcPts val="600"/>
                        </a:spcAft>
                      </a:pPr>
                      <a:r>
                        <a:rPr lang="vi-VN" sz="2000" dirty="0">
                          <a:effectLst/>
                          <a:latin typeface="Times New Roman" panose="02020603050405020304" pitchFamily="18" charset="0"/>
                          <a:cs typeface="Times New Roman" panose="02020603050405020304" pitchFamily="18" charset="0"/>
                        </a:rPr>
                        <a:t>Nguyên nhân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88" marR="65788" marT="0" marB="0"/>
                </a:tc>
                <a:tc>
                  <a:txBody>
                    <a:bodyPr/>
                    <a:lstStyle/>
                    <a:p>
                      <a:pPr>
                        <a:lnSpc>
                          <a:spcPct val="107000"/>
                        </a:lnSpc>
                        <a:spcBef>
                          <a:spcPts val="600"/>
                        </a:spcBef>
                        <a:spcAft>
                          <a:spcPts val="600"/>
                        </a:spcAft>
                      </a:pPr>
                      <a:r>
                        <a:rPr lang="vi-VN" sz="2000" dirty="0">
                          <a:effectLst/>
                          <a:latin typeface="Times New Roman" panose="02020603050405020304" pitchFamily="18" charset="0"/>
                          <a:cs typeface="Times New Roman" panose="02020603050405020304" pitchFamily="18" charset="0"/>
                        </a:rPr>
                        <a:t>Mất máu</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88" marR="65788" marT="0" marB="0"/>
                </a:tc>
                <a:tc>
                  <a:txBody>
                    <a:bodyPr/>
                    <a:lstStyle/>
                    <a:p>
                      <a:pPr>
                        <a:lnSpc>
                          <a:spcPct val="107000"/>
                        </a:lnSpc>
                        <a:spcBef>
                          <a:spcPts val="600"/>
                        </a:spcBef>
                        <a:spcAft>
                          <a:spcPts val="600"/>
                        </a:spcAft>
                      </a:pPr>
                      <a:r>
                        <a:rPr lang="vi-VN" sz="2000" dirty="0">
                          <a:effectLst/>
                          <a:latin typeface="Times New Roman" panose="02020603050405020304" pitchFamily="18" charset="0"/>
                          <a:cs typeface="Times New Roman" panose="02020603050405020304" pitchFamily="18" charset="0"/>
                        </a:rPr>
                        <a:t>Do luyện tập TDTT, khi tức giận, sốt</a:t>
                      </a:r>
                      <a:endParaRPr lang="en-US" sz="1800" dirty="0">
                        <a:effectLst/>
                        <a:latin typeface="Times New Roman" panose="02020603050405020304" pitchFamily="18" charset="0"/>
                        <a:cs typeface="Times New Roman" panose="02020603050405020304" pitchFamily="18" charset="0"/>
                      </a:endParaRPr>
                    </a:p>
                    <a:p>
                      <a:pPr>
                        <a:lnSpc>
                          <a:spcPct val="107000"/>
                        </a:lnSpc>
                        <a:spcBef>
                          <a:spcPts val="600"/>
                        </a:spcBef>
                        <a:spcAft>
                          <a:spcPts val="600"/>
                        </a:spcAft>
                      </a:pPr>
                      <a:r>
                        <a:rPr lang="vi-VN" sz="2000" dirty="0">
                          <a:effectLst/>
                          <a:latin typeface="Times New Roman" panose="02020603050405020304" pitchFamily="18" charset="0"/>
                          <a:cs typeface="Times New Roman" panose="02020603050405020304" pitchFamily="18" charset="0"/>
                        </a:rPr>
                        <a:t>Do chế độ ăn nhiều đường muối thức ăn nhiều chất béo</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88" marR="65788" marT="0" marB="0"/>
                </a:tc>
                <a:tc>
                  <a:txBody>
                    <a:bodyPr/>
                    <a:lstStyle/>
                    <a:p>
                      <a:pPr>
                        <a:lnSpc>
                          <a:spcPct val="107000"/>
                        </a:lnSpc>
                        <a:spcBef>
                          <a:spcPts val="600"/>
                        </a:spcBef>
                        <a:spcAft>
                          <a:spcPts val="600"/>
                        </a:spcAft>
                      </a:pPr>
                      <a:r>
                        <a:rPr lang="vi-VN" sz="2000" dirty="0">
                          <a:effectLst/>
                          <a:latin typeface="Times New Roman" panose="02020603050405020304" pitchFamily="18" charset="0"/>
                          <a:cs typeface="Times New Roman" panose="02020603050405020304" pitchFamily="18" charset="0"/>
                        </a:rPr>
                        <a:t>Do chế độ ăn chưa hợp lý, hút thuốc lá, ít vận động...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88" marR="65788" marT="0" marB="0"/>
                </a:tc>
                <a:extLst>
                  <a:ext uri="{0D108BD9-81ED-4DB2-BD59-A6C34878D82A}">
                    <a16:rowId xmlns:a16="http://schemas.microsoft.com/office/drawing/2014/main" val="1020849053"/>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161021058"/>
              </p:ext>
            </p:extLst>
          </p:nvPr>
        </p:nvGraphicFramePr>
        <p:xfrm>
          <a:off x="471053" y="4343400"/>
          <a:ext cx="8215746" cy="2286000"/>
        </p:xfrm>
        <a:graphic>
          <a:graphicData uri="http://schemas.openxmlformats.org/drawingml/2006/table">
            <a:tbl>
              <a:tblPr firstRow="1" firstCol="1" bandRow="1">
                <a:tableStyleId>{5C22544A-7EE6-4342-B048-85BDC9FD1C3A}</a:tableStyleId>
              </a:tblPr>
              <a:tblGrid>
                <a:gridCol w="2052837">
                  <a:extLst>
                    <a:ext uri="{9D8B030D-6E8A-4147-A177-3AD203B41FA5}">
                      <a16:colId xmlns:a16="http://schemas.microsoft.com/office/drawing/2014/main" val="2999818995"/>
                    </a:ext>
                  </a:extLst>
                </a:gridCol>
                <a:gridCol w="2052837">
                  <a:extLst>
                    <a:ext uri="{9D8B030D-6E8A-4147-A177-3AD203B41FA5}">
                      <a16:colId xmlns:a16="http://schemas.microsoft.com/office/drawing/2014/main" val="728759512"/>
                    </a:ext>
                  </a:extLst>
                </a:gridCol>
                <a:gridCol w="2055036">
                  <a:extLst>
                    <a:ext uri="{9D8B030D-6E8A-4147-A177-3AD203B41FA5}">
                      <a16:colId xmlns:a16="http://schemas.microsoft.com/office/drawing/2014/main" val="393671025"/>
                    </a:ext>
                  </a:extLst>
                </a:gridCol>
                <a:gridCol w="2055036">
                  <a:extLst>
                    <a:ext uri="{9D8B030D-6E8A-4147-A177-3AD203B41FA5}">
                      <a16:colId xmlns:a16="http://schemas.microsoft.com/office/drawing/2014/main" val="1930825119"/>
                    </a:ext>
                  </a:extLst>
                </a:gridCol>
              </a:tblGrid>
              <a:tr h="2286000">
                <a:tc>
                  <a:txBody>
                    <a:bodyPr/>
                    <a:lstStyle/>
                    <a:p>
                      <a:pPr>
                        <a:lnSpc>
                          <a:spcPct val="107000"/>
                        </a:lnSpc>
                        <a:spcBef>
                          <a:spcPts val="600"/>
                        </a:spcBef>
                        <a:spcAft>
                          <a:spcPts val="600"/>
                        </a:spcAft>
                      </a:pPr>
                      <a:r>
                        <a:rPr lang="vi-VN" sz="1800">
                          <a:effectLst/>
                          <a:latin typeface="Times New Roman" panose="02020603050405020304" pitchFamily="18" charset="0"/>
                          <a:cs typeface="Times New Roman" panose="02020603050405020304" pitchFamily="18" charset="0"/>
                        </a:rPr>
                        <a:t>Hậu quả</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1800">
                          <a:effectLst/>
                          <a:latin typeface="Times New Roman" panose="02020603050405020304" pitchFamily="18" charset="0"/>
                          <a:cs typeface="Times New Roman" panose="02020603050405020304" pitchFamily="18" charset="0"/>
                        </a:rPr>
                        <a:t>Giảm khả năng vận chuyển oxygen trong cơ thể.</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Gia tăng nguy cơ nhồi máu cơ tim, suy tim, suy thận, đột quỵ...</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Tăng huyết áp, giảm dòng máu, tạo máu đông dẫn đến tắc mạch..đột quỵ</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4077431"/>
                  </a:ext>
                </a:extLst>
              </a:tr>
            </a:tbl>
          </a:graphicData>
        </a:graphic>
      </p:graphicFrame>
    </p:spTree>
    <p:extLst>
      <p:ext uri="{BB962C8B-B14F-4D97-AF65-F5344CB8AC3E}">
        <p14:creationId xmlns:p14="http://schemas.microsoft.com/office/powerpoint/2010/main" val="54057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81000" y="1447800"/>
            <a:ext cx="8324266" cy="3785652"/>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vi-VN"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a:t>
            </a:r>
            <a:r>
              <a:rPr lang="en-US" sz="3200" b="1" dirty="0">
                <a:solidFill>
                  <a:srgbClr val="7030A0"/>
                </a:solidFill>
                <a:latin typeface="Times New Roman" panose="02020603050405020304" pitchFamily="18" charset="0"/>
                <a:cs typeface="Times New Roman" panose="02020603050405020304" pitchFamily="18" charset="0"/>
              </a:rPr>
              <a:t>V</a:t>
            </a:r>
            <a:r>
              <a:rPr kumimoji="0" lang="vi-VN"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Thực</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hành</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Thực</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hiện</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tình</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huống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giả</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định</a:t>
            </a:r>
            <a:r>
              <a:rPr lang="en-US" sz="3200" b="1" dirty="0">
                <a:solidFill>
                  <a:srgbClr val="7030A0"/>
                </a:solidFill>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50000"/>
              </a:lnSpc>
              <a:spcBef>
                <a:spcPct val="0"/>
              </a:spcBef>
              <a:spcAft>
                <a:spcPct val="0"/>
              </a:spcAft>
              <a:buClrTx/>
              <a:buSzTx/>
              <a:buFontTx/>
              <a:buNone/>
              <a:defRPr/>
            </a:pPr>
            <a:r>
              <a:rPr lang="en-US" sz="3200" b="1" dirty="0">
                <a:solidFill>
                  <a:srgbClr val="7030A0"/>
                </a:solidFill>
                <a:latin typeface="Times New Roman" panose="02020603050405020304" pitchFamily="18" charset="0"/>
                <a:cs typeface="Times New Roman" panose="02020603050405020304" pitchFamily="18" charset="0"/>
              </a:rPr>
              <a:t>cấp cứu người bị chảy máu, tai biến, đột quỵ</a:t>
            </a:r>
          </a:p>
          <a:p>
            <a:pPr eaLnBrk="1" hangingPunct="1">
              <a:lnSpc>
                <a:spcPct val="150000"/>
              </a:lnSpc>
              <a:defRPr/>
            </a:pPr>
            <a:r>
              <a:rPr lang="vi-VN" sz="3200" dirty="0">
                <a:latin typeface="+mj-lt"/>
              </a:rPr>
              <a:t>Các nhóm thực hành sơ cứu đột quỵ, đo huyết áp,</a:t>
            </a:r>
          </a:p>
          <a:p>
            <a:pPr eaLnBrk="1" hangingPunct="1">
              <a:lnSpc>
                <a:spcPct val="150000"/>
              </a:lnSpc>
              <a:defRPr/>
            </a:pPr>
            <a:r>
              <a:rPr lang="vi-VN" sz="3200" dirty="0">
                <a:latin typeface="+mj-lt"/>
              </a:rPr>
              <a:t> sơ cứu cầm máu giả định.</a:t>
            </a: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6149" name="Slide Number Placeholder 7"/>
          <p:cNvSpPr txBox="1">
            <a:spLocks noGrp="1"/>
          </p:cNvSpPr>
          <p:nvPr>
            <p:ph type="sldNum" sz="quarter" idx="12"/>
          </p:nvPr>
        </p:nvSpPr>
        <p:spPr>
          <a:noFill/>
          <a:ln>
            <a:noFill/>
          </a:ln>
        </p:spPr>
        <p:txBody>
          <a:bodyPr anchor="ctr" anchorCtr="0"/>
          <a:lstStyle/>
          <a:p>
            <a:pPr marL="0" indent="0" algn="r">
              <a:spcBef>
                <a:spcPct val="0"/>
              </a:spcBef>
              <a:buFontTx/>
              <a:buNone/>
            </a:pPr>
            <a:fld id="{9A0DB2DC-4C9A-4742-B13C-FB6460FD3503}" type="slidenum">
              <a:rPr lang="en-US" altLang="en-US" sz="1200" dirty="0">
                <a:solidFill>
                  <a:srgbClr val="898989"/>
                </a:solidFill>
                <a:latin typeface="Arial" panose="020B0604020202020204" pitchFamily="34" charset="0"/>
                <a:cs typeface="Arial" panose="020B0604020202020204" pitchFamily="34" charset="0"/>
              </a:rPr>
              <a:pPr marL="0" indent="0" algn="r">
                <a:spcBef>
                  <a:spcPct val="0"/>
                </a:spcBef>
                <a:buFontTx/>
                <a:buNone/>
              </a:pPr>
              <a:t>26</a:t>
            </a:fld>
            <a:endParaRPr lang="en-US" altLang="en-US" sz="1200" dirty="0">
              <a:solidFill>
                <a:srgbClr val="898989"/>
              </a:solidFill>
              <a:latin typeface="Arial" panose="020B0604020202020204" pitchFamily="34" charset="0"/>
              <a:ea typeface="Arial" panose="020B0604020202020204" pitchFamily="34" charset="0"/>
              <a:cs typeface="Arial" panose="020B0604020202020204" pitchFamily="34" charset="0"/>
            </a:endParaRPr>
          </a:p>
        </p:txBody>
      </p:sp>
      <p:sp>
        <p:nvSpPr>
          <p:cNvPr id="8" name="Rectangle 2"/>
          <p:cNvSpPr/>
          <p:nvPr/>
        </p:nvSpPr>
        <p:spPr>
          <a:xfrm>
            <a:off x="36516" y="228600"/>
            <a:ext cx="8878884" cy="1371600"/>
          </a:xfrm>
          <a:prstGeom prst="rect">
            <a:avLst/>
          </a:prstGeom>
          <a:gradFill rotWithShape="1">
            <a:gsLst>
              <a:gs pos="0">
                <a:schemeClr val="bg1"/>
              </a:gs>
              <a:gs pos="100000">
                <a:srgbClr val="30ED17"/>
              </a:gs>
            </a:gsLst>
            <a:path path="shape">
              <a:fillToRect l="50000" t="50000" r="50000" b="50000"/>
            </a:path>
            <a:tileRect/>
          </a:gra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BÀI 33. MÁU VÀ HỆ TUẦN HOÀN </a:t>
            </a:r>
          </a:p>
          <a:p>
            <a:pPr marL="0" lvl="0" indent="0" algn="ctr">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CỦA CƠ THỂ NGƯỜI</a:t>
            </a:r>
            <a:r>
              <a:rPr lang="en-US" altLang="en-US" sz="4400" b="1" dirty="0">
                <a:solidFill>
                  <a:srgbClr val="FF0000"/>
                </a:solidFill>
                <a:latin typeface="Times New Roman" panose="02020603050405020304" pitchFamily="18" charset="0"/>
                <a:cs typeface="Times New Roman" panose="02020603050405020304" pitchFamily="18" charset="0"/>
              </a:rPr>
              <a:t> </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69586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81000" y="1447800"/>
            <a:ext cx="8860118" cy="2308324"/>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lang="en-US" sz="3200" b="1" dirty="0">
                <a:solidFill>
                  <a:srgbClr val="7030A0"/>
                </a:solidFill>
                <a:latin typeface="Times New Roman" panose="02020603050405020304" pitchFamily="18" charset="0"/>
                <a:cs typeface="Times New Roman" panose="02020603050405020304" pitchFamily="18" charset="0"/>
              </a:rPr>
              <a:t>V</a:t>
            </a:r>
            <a:r>
              <a:rPr kumimoji="0" lang="vi-VN"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Dự</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án</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điều</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tra</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một</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số</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bệnh</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về</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máu</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tim</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mạch</a:t>
            </a:r>
            <a:endPar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và phong trào hiến máu nhân đạo tại địa phương</a:t>
            </a: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6149" name="Slide Number Placeholder 7"/>
          <p:cNvSpPr txBox="1">
            <a:spLocks noGrp="1"/>
          </p:cNvSpPr>
          <p:nvPr>
            <p:ph type="sldNum" sz="quarter" idx="12"/>
          </p:nvPr>
        </p:nvSpPr>
        <p:spPr>
          <a:noFill/>
          <a:ln>
            <a:noFill/>
          </a:ln>
        </p:spPr>
        <p:txBody>
          <a:bodyPr anchor="ctr" anchorCtr="0"/>
          <a:lstStyle/>
          <a:p>
            <a:pPr marL="0" indent="0" algn="r">
              <a:spcBef>
                <a:spcPct val="0"/>
              </a:spcBef>
              <a:buFontTx/>
              <a:buNone/>
            </a:pPr>
            <a:fld id="{9A0DB2DC-4C9A-4742-B13C-FB6460FD3503}" type="slidenum">
              <a:rPr lang="en-US" altLang="en-US" sz="1200" dirty="0">
                <a:solidFill>
                  <a:srgbClr val="898989"/>
                </a:solidFill>
                <a:latin typeface="Arial" panose="020B0604020202020204" pitchFamily="34" charset="0"/>
                <a:cs typeface="Arial" panose="020B0604020202020204" pitchFamily="34" charset="0"/>
              </a:rPr>
              <a:pPr marL="0" indent="0" algn="r">
                <a:spcBef>
                  <a:spcPct val="0"/>
                </a:spcBef>
                <a:buFontTx/>
                <a:buNone/>
              </a:pPr>
              <a:t>27</a:t>
            </a:fld>
            <a:endParaRPr lang="en-US" altLang="en-US" sz="1200" dirty="0">
              <a:solidFill>
                <a:srgbClr val="898989"/>
              </a:solidFill>
              <a:latin typeface="Arial" panose="020B0604020202020204" pitchFamily="34" charset="0"/>
              <a:ea typeface="Arial" panose="020B0604020202020204" pitchFamily="34" charset="0"/>
              <a:cs typeface="Arial" panose="020B0604020202020204" pitchFamily="34" charset="0"/>
            </a:endParaRPr>
          </a:p>
        </p:txBody>
      </p:sp>
      <p:sp>
        <p:nvSpPr>
          <p:cNvPr id="8" name="Rectangle 2"/>
          <p:cNvSpPr/>
          <p:nvPr/>
        </p:nvSpPr>
        <p:spPr>
          <a:xfrm>
            <a:off x="36516" y="228600"/>
            <a:ext cx="8878884" cy="1371600"/>
          </a:xfrm>
          <a:prstGeom prst="rect">
            <a:avLst/>
          </a:prstGeom>
          <a:gradFill rotWithShape="1">
            <a:gsLst>
              <a:gs pos="0">
                <a:schemeClr val="bg1"/>
              </a:gs>
              <a:gs pos="100000">
                <a:srgbClr val="30ED17"/>
              </a:gs>
            </a:gsLst>
            <a:path path="shape">
              <a:fillToRect l="50000" t="50000" r="50000" b="50000"/>
            </a:path>
            <a:tileRect/>
          </a:gra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BÀI 33. MÁU VÀ HỆ TUẦN HOÀN </a:t>
            </a:r>
          </a:p>
          <a:p>
            <a:pPr marL="0" lvl="0" indent="0" algn="ctr">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CỦA CƠ THỂ NGƯỜI</a:t>
            </a:r>
            <a:r>
              <a:rPr lang="en-US" altLang="en-US" sz="4400" b="1" dirty="0">
                <a:solidFill>
                  <a:srgbClr val="FF0000"/>
                </a:solidFill>
                <a:latin typeface="Times New Roman" panose="02020603050405020304" pitchFamily="18" charset="0"/>
                <a:cs typeface="Times New Roman" panose="02020603050405020304" pitchFamily="18" charset="0"/>
              </a:rPr>
              <a:t> </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3767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457200" y="214290"/>
            <a:ext cx="8229600" cy="6429420"/>
          </a:xfrm>
        </p:spPr>
        <p:txBody>
          <a:bodyPr/>
          <a:lstStyle/>
          <a:p>
            <a:pPr>
              <a:buNone/>
            </a:pPr>
            <a:r>
              <a:rPr lang="vi-VN" dirty="0">
                <a:latin typeface="+mj-lt"/>
              </a:rPr>
              <a:t>Nhiệm vụ: 1. Lập kế hoạch và tiến hành điều tra một số bệnh về máu và tim mạch, phong trào hiến máu nhân đạo tại địa phương.</a:t>
            </a:r>
            <a:endParaRPr lang="en-US" dirty="0">
              <a:latin typeface="+mj-lt"/>
            </a:endParaRPr>
          </a:p>
          <a:p>
            <a:pPr>
              <a:buNone/>
            </a:pPr>
            <a:r>
              <a:rPr lang="vi-VN" dirty="0">
                <a:latin typeface="+mj-lt"/>
              </a:rPr>
              <a:t>Nhiệm vụ 2. Đề xuất các biện pháp phòng chống bệnh về máu tim mạch</a:t>
            </a:r>
          </a:p>
          <a:p>
            <a:pPr>
              <a:buNone/>
            </a:pPr>
            <a:r>
              <a:rPr lang="vi-VN" dirty="0">
                <a:latin typeface="+mj-lt"/>
              </a:rPr>
              <a:t>Nhiệm vụ 3. Viết báo cáo điều tra một số bệnh về máu tim mạch theo mẫu bảng 33.2 và viết một đoạn tổng hợp thông tin tìm hiểu về phong trào hiến máu nhân đạo tại địa phương.</a:t>
            </a:r>
          </a:p>
          <a:p>
            <a:pPr>
              <a:buNone/>
            </a:pPr>
            <a:endParaRPr lang="vi-VN" dirty="0">
              <a:latin typeface="+mj-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229600" cy="4840303"/>
          </a:xfrm>
        </p:spPr>
        <p:txBody>
          <a:bodyPr/>
          <a:lstStyle/>
          <a:p>
            <a:pPr>
              <a:buNone/>
            </a:pPr>
            <a:r>
              <a:rPr lang="vi-VN" b="1" dirty="0"/>
              <a:t>Câu 1:</a:t>
            </a:r>
            <a:r>
              <a:rPr lang="vi-VN" dirty="0"/>
              <a:t> Máu gồm mấy thành phần:</a:t>
            </a:r>
          </a:p>
          <a:p>
            <a:pPr>
              <a:buNone/>
            </a:pPr>
            <a:r>
              <a:rPr lang="vi-VN" dirty="0"/>
              <a:t>   </a:t>
            </a:r>
            <a:r>
              <a:rPr lang="vi-VN" b="1" dirty="0"/>
              <a:t>A.</a:t>
            </a:r>
            <a:r>
              <a:rPr lang="vi-VN" dirty="0"/>
              <a:t> 2    	 	 </a:t>
            </a:r>
            <a:r>
              <a:rPr lang="vi-VN" b="1" dirty="0"/>
              <a:t>B.</a:t>
            </a:r>
            <a:r>
              <a:rPr lang="vi-VN" dirty="0"/>
              <a:t> 3	 	</a:t>
            </a:r>
            <a:r>
              <a:rPr lang="vi-VN" b="1" dirty="0"/>
              <a:t>C.</a:t>
            </a:r>
            <a:r>
              <a:rPr lang="vi-VN" dirty="0"/>
              <a:t> 4     	 </a:t>
            </a:r>
            <a:r>
              <a:rPr lang="vi-VN" b="1" dirty="0"/>
              <a:t>D.</a:t>
            </a:r>
            <a:r>
              <a:rPr lang="vi-VN" dirty="0"/>
              <a:t> 5</a:t>
            </a:r>
          </a:p>
          <a:p>
            <a:pPr>
              <a:buNone/>
            </a:pPr>
            <a:r>
              <a:rPr lang="vi-VN" b="1" dirty="0"/>
              <a:t>Câu 2:</a:t>
            </a:r>
            <a:r>
              <a:rPr lang="vi-VN" dirty="0"/>
              <a:t> Thành phần nào chiếm 55% thể tích của máu.</a:t>
            </a:r>
          </a:p>
          <a:p>
            <a:pPr>
              <a:buNone/>
            </a:pPr>
            <a:r>
              <a:rPr lang="vi-VN" b="1" dirty="0"/>
              <a:t>A.</a:t>
            </a:r>
            <a:r>
              <a:rPr lang="vi-VN" dirty="0"/>
              <a:t> Hồng cầu</a:t>
            </a:r>
          </a:p>
          <a:p>
            <a:pPr>
              <a:buNone/>
            </a:pPr>
            <a:r>
              <a:rPr lang="vi-VN" b="1" dirty="0"/>
              <a:t>B.</a:t>
            </a:r>
            <a:r>
              <a:rPr lang="vi-VN" dirty="0"/>
              <a:t> Bạch cầu</a:t>
            </a:r>
          </a:p>
          <a:p>
            <a:pPr>
              <a:buNone/>
            </a:pPr>
            <a:r>
              <a:rPr lang="vi-VN" b="1" dirty="0"/>
              <a:t>C.</a:t>
            </a:r>
            <a:r>
              <a:rPr lang="vi-VN" dirty="0"/>
              <a:t> Huyết tương</a:t>
            </a:r>
          </a:p>
          <a:p>
            <a:pPr>
              <a:buNone/>
            </a:pPr>
            <a:r>
              <a:rPr lang="vi-VN" b="1" dirty="0"/>
              <a:t>D.</a:t>
            </a:r>
            <a:r>
              <a:rPr lang="vi-VN" dirty="0"/>
              <a:t> Tiểu cầu</a:t>
            </a:r>
          </a:p>
          <a:p>
            <a:pPr>
              <a:buNone/>
            </a:pPr>
            <a:endParaRPr lang="vi-VN" dirty="0"/>
          </a:p>
        </p:txBody>
      </p:sp>
      <p:sp>
        <p:nvSpPr>
          <p:cNvPr id="4" name="Title 3"/>
          <p:cNvSpPr>
            <a:spLocks noGrp="1"/>
          </p:cNvSpPr>
          <p:nvPr>
            <p:ph type="title"/>
          </p:nvPr>
        </p:nvSpPr>
        <p:spPr>
          <a:prstGeom prst="ribbon2">
            <a:avLst>
              <a:gd name="adj1" fmla="val 16667"/>
              <a:gd name="adj2" fmla="val 6290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LUYỆN TẬP</a:t>
            </a:r>
            <a:endParaRPr sz="36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txBox="1">
            <a:spLocks noGrp="1"/>
          </p:cNvSpPr>
          <p:nvPr>
            <p:ph type="sldNum" sz="quarter" idx="12"/>
          </p:nvPr>
        </p:nvSpPr>
        <p:spPr>
          <a:noFill/>
          <a:ln>
            <a:noFill/>
          </a:ln>
        </p:spPr>
        <p:txBody>
          <a:bodyPr anchor="ctr" anchorCtr="0"/>
          <a:lstStyle/>
          <a:p>
            <a:pPr marL="0" indent="0" algn="r">
              <a:spcBef>
                <a:spcPct val="0"/>
              </a:spcBef>
              <a:buFontTx/>
              <a:buNone/>
            </a:pPr>
            <a:fld id="{9A0DB2DC-4C9A-4742-B13C-FB6460FD3503}" type="slidenum">
              <a:rPr lang="en-US" altLang="en-US" sz="1200" dirty="0">
                <a:solidFill>
                  <a:srgbClr val="898989"/>
                </a:solidFill>
                <a:latin typeface="Arial" panose="020B0604020202020204" pitchFamily="34" charset="0"/>
                <a:cs typeface="Arial" panose="020B0604020202020204" pitchFamily="34" charset="0"/>
              </a:rPr>
              <a:pPr marL="0" indent="0" algn="r">
                <a:spcBef>
                  <a:spcPct val="0"/>
                </a:spcBef>
                <a:buFontTx/>
                <a:buNone/>
              </a:pPr>
              <a:t>3</a:t>
            </a:fld>
            <a:endParaRPr lang="en-US" altLang="en-US" sz="1200" dirty="0">
              <a:solidFill>
                <a:srgbClr val="898989"/>
              </a:solidFill>
              <a:latin typeface="Arial" panose="020B0604020202020204" pitchFamily="34" charset="0"/>
              <a:ea typeface="Arial" panose="020B0604020202020204" pitchFamily="34" charset="0"/>
              <a:cs typeface="Arial" panose="020B0604020202020204" pitchFamily="34" charset="0"/>
            </a:endParaRPr>
          </a:p>
        </p:txBody>
      </p:sp>
      <p:pic>
        <p:nvPicPr>
          <p:cNvPr id="10243" name="Picture 2" descr="Chức năng của các tế bào máu và huyết tương | Vinmec"/>
          <p:cNvPicPr>
            <a:picLocks noChangeAspect="1"/>
          </p:cNvPicPr>
          <p:nvPr/>
        </p:nvPicPr>
        <p:blipFill>
          <a:blip r:embed="rId2"/>
          <a:stretch>
            <a:fillRect/>
          </a:stretch>
        </p:blipFill>
        <p:spPr>
          <a:xfrm>
            <a:off x="714375" y="38100"/>
            <a:ext cx="7715250" cy="6781800"/>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0" y="285728"/>
            <a:ext cx="9144000" cy="5840435"/>
          </a:xfrm>
        </p:spPr>
        <p:txBody>
          <a:bodyPr/>
          <a:lstStyle/>
          <a:p>
            <a:pPr>
              <a:buNone/>
            </a:pPr>
            <a:r>
              <a:rPr lang="vi-VN" sz="2800" b="1" dirty="0"/>
              <a:t>Câu 3:</a:t>
            </a:r>
            <a:r>
              <a:rPr lang="vi-VN" sz="2800" dirty="0"/>
              <a:t> Thành phần chiếm 45% thể tích của máu là:</a:t>
            </a:r>
          </a:p>
          <a:p>
            <a:pPr>
              <a:buNone/>
            </a:pPr>
            <a:r>
              <a:rPr lang="vi-VN" sz="2800" b="1" dirty="0"/>
              <a:t>A.</a:t>
            </a:r>
            <a:r>
              <a:rPr lang="vi-VN" sz="2800" dirty="0"/>
              <a:t> Huyết tương		</a:t>
            </a:r>
            <a:r>
              <a:rPr lang="vi-VN" sz="2800" b="1" dirty="0"/>
              <a:t>B.</a:t>
            </a:r>
            <a:r>
              <a:rPr lang="vi-VN" sz="2800" dirty="0"/>
              <a:t> Các tế bào máu</a:t>
            </a:r>
          </a:p>
          <a:p>
            <a:pPr>
              <a:buNone/>
            </a:pPr>
            <a:r>
              <a:rPr lang="vi-VN" sz="2800" b="1" dirty="0"/>
              <a:t>C.</a:t>
            </a:r>
            <a:r>
              <a:rPr lang="vi-VN" sz="2800" dirty="0"/>
              <a:t> Hồng cầu			</a:t>
            </a:r>
            <a:r>
              <a:rPr lang="vi-VN" sz="2800" b="1" dirty="0"/>
              <a:t>D.</a:t>
            </a:r>
            <a:r>
              <a:rPr lang="vi-VN" sz="2800" dirty="0"/>
              <a:t> Bạch cầu</a:t>
            </a:r>
          </a:p>
          <a:p>
            <a:pPr>
              <a:buNone/>
            </a:pPr>
            <a:r>
              <a:rPr lang="vi-VN" sz="2800" b="1" dirty="0"/>
              <a:t>Câu 4:</a:t>
            </a:r>
            <a:r>
              <a:rPr lang="vi-VN" sz="2800" dirty="0"/>
              <a:t> Thành phần của máu có đặc điểm màu vàng, lỏng là:</a:t>
            </a:r>
          </a:p>
          <a:p>
            <a:pPr>
              <a:buNone/>
            </a:pPr>
            <a:r>
              <a:rPr lang="vi-VN" sz="2800" b="1" dirty="0"/>
              <a:t>A.</a:t>
            </a:r>
            <a:r>
              <a:rPr lang="vi-VN" sz="2800" dirty="0"/>
              <a:t> Hồng cầu			</a:t>
            </a:r>
            <a:r>
              <a:rPr lang="vi-VN" sz="2800" b="1" dirty="0"/>
              <a:t>B.</a:t>
            </a:r>
            <a:r>
              <a:rPr lang="vi-VN" sz="2800" dirty="0"/>
              <a:t> Bạch cầu</a:t>
            </a:r>
          </a:p>
          <a:p>
            <a:pPr>
              <a:buNone/>
            </a:pPr>
            <a:r>
              <a:rPr lang="vi-VN" sz="2800" b="1" dirty="0"/>
              <a:t>C.</a:t>
            </a:r>
            <a:r>
              <a:rPr lang="vi-VN" sz="2800" dirty="0"/>
              <a:t> Huyết tương		</a:t>
            </a:r>
            <a:r>
              <a:rPr lang="vi-VN" sz="2800" b="1" dirty="0"/>
              <a:t>D.</a:t>
            </a:r>
            <a:r>
              <a:rPr lang="vi-VN" sz="2800" dirty="0"/>
              <a:t> Tiểu cầu</a:t>
            </a:r>
          </a:p>
          <a:p>
            <a:pPr>
              <a:buNone/>
            </a:pPr>
            <a:endParaRPr lang="vi-VN"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0" y="214290"/>
            <a:ext cx="9144000" cy="6286544"/>
          </a:xfrm>
        </p:spPr>
        <p:txBody>
          <a:bodyPr/>
          <a:lstStyle/>
          <a:p>
            <a:pPr>
              <a:buNone/>
            </a:pPr>
            <a:r>
              <a:rPr lang="vi-VN" sz="2800" b="1" dirty="0">
                <a:latin typeface="+mj-lt"/>
              </a:rPr>
              <a:t>Câu 5:</a:t>
            </a:r>
            <a:r>
              <a:rPr lang="vi-VN" sz="2800" dirty="0">
                <a:latin typeface="+mj-lt"/>
              </a:rPr>
              <a:t> Điền từ phù hợp vào chỗ trống: … là nơi vận chuyển, đồng thời là môi trường chuyển hóa của các quá trình trao đổi chất.</a:t>
            </a:r>
          </a:p>
          <a:p>
            <a:pPr>
              <a:buNone/>
            </a:pPr>
            <a:r>
              <a:rPr lang="vi-VN" sz="2800" b="1" dirty="0">
                <a:latin typeface="+mj-lt"/>
              </a:rPr>
              <a:t>A.</a:t>
            </a:r>
            <a:r>
              <a:rPr lang="vi-VN" sz="2800" dirty="0">
                <a:latin typeface="+mj-lt"/>
              </a:rPr>
              <a:t> Huyết tương			</a:t>
            </a:r>
            <a:r>
              <a:rPr lang="vi-VN" sz="2800" b="1" dirty="0">
                <a:latin typeface="+mj-lt"/>
              </a:rPr>
              <a:t>B.</a:t>
            </a:r>
            <a:r>
              <a:rPr lang="vi-VN" sz="2800" dirty="0">
                <a:latin typeface="+mj-lt"/>
              </a:rPr>
              <a:t> Hồng cầu</a:t>
            </a:r>
          </a:p>
          <a:p>
            <a:pPr>
              <a:buNone/>
            </a:pPr>
            <a:r>
              <a:rPr lang="vi-VN" sz="2800" b="1" dirty="0">
                <a:latin typeface="+mj-lt"/>
              </a:rPr>
              <a:t>C.</a:t>
            </a:r>
            <a:r>
              <a:rPr lang="vi-VN" sz="2800" dirty="0">
                <a:latin typeface="+mj-lt"/>
              </a:rPr>
              <a:t> Bạch cầu				</a:t>
            </a:r>
            <a:r>
              <a:rPr lang="vi-VN" sz="2800" b="1" dirty="0">
                <a:latin typeface="+mj-lt"/>
              </a:rPr>
              <a:t>D.</a:t>
            </a:r>
            <a:r>
              <a:rPr lang="vi-VN" sz="2800" dirty="0">
                <a:latin typeface="+mj-lt"/>
              </a:rPr>
              <a:t> Tiểu cầu</a:t>
            </a:r>
          </a:p>
          <a:p>
            <a:pPr>
              <a:buNone/>
            </a:pPr>
            <a:r>
              <a:rPr lang="vi-VN" sz="2800" b="1" dirty="0">
                <a:latin typeface="+mj-lt"/>
              </a:rPr>
              <a:t>Câu 6:</a:t>
            </a:r>
            <a:r>
              <a:rPr lang="vi-VN" sz="2800" dirty="0">
                <a:latin typeface="+mj-lt"/>
              </a:rPr>
              <a:t> Điền từ phù hợp vào chỗ trống: … là nơi vận chuyển oxi từ phổi đến tim rồi đến các cơ quan (máu đỏ tươi) và vận chuyển CO</a:t>
            </a:r>
            <a:r>
              <a:rPr lang="vi-VN" sz="2800" baseline="-25000" dirty="0">
                <a:latin typeface="+mj-lt"/>
              </a:rPr>
              <a:t>2</a:t>
            </a:r>
            <a:r>
              <a:rPr lang="vi-VN" sz="2800" dirty="0">
                <a:latin typeface="+mj-lt"/>
              </a:rPr>
              <a:t> từ các cơ quan về tim về phổi (máu đỏ thẫm)</a:t>
            </a:r>
          </a:p>
          <a:p>
            <a:pPr>
              <a:buNone/>
            </a:pPr>
            <a:r>
              <a:rPr lang="vi-VN" sz="2800" b="1" dirty="0">
                <a:latin typeface="+mj-lt"/>
              </a:rPr>
              <a:t>A.</a:t>
            </a:r>
            <a:r>
              <a:rPr lang="vi-VN" sz="2800" dirty="0">
                <a:latin typeface="+mj-lt"/>
              </a:rPr>
              <a:t> Hồng cầu				</a:t>
            </a:r>
            <a:r>
              <a:rPr lang="vi-VN" sz="2800" b="1" dirty="0">
                <a:latin typeface="+mj-lt"/>
              </a:rPr>
              <a:t>B.</a:t>
            </a:r>
            <a:r>
              <a:rPr lang="vi-VN" sz="2800" dirty="0">
                <a:latin typeface="+mj-lt"/>
              </a:rPr>
              <a:t> Bạch cầu</a:t>
            </a:r>
          </a:p>
          <a:p>
            <a:pPr>
              <a:buNone/>
            </a:pPr>
            <a:r>
              <a:rPr lang="vi-VN" sz="2800" b="1" dirty="0">
                <a:latin typeface="+mj-lt"/>
              </a:rPr>
              <a:t>C.</a:t>
            </a:r>
            <a:r>
              <a:rPr lang="vi-VN" sz="2800" dirty="0">
                <a:latin typeface="+mj-lt"/>
              </a:rPr>
              <a:t> Tiểu cầu				</a:t>
            </a:r>
            <a:r>
              <a:rPr lang="vi-VN" sz="2800" b="1" dirty="0">
                <a:latin typeface="+mj-lt"/>
              </a:rPr>
              <a:t>D.</a:t>
            </a:r>
            <a:r>
              <a:rPr lang="vi-VN" sz="2800" dirty="0">
                <a:latin typeface="+mj-lt"/>
              </a:rPr>
              <a:t> Huyết tương</a:t>
            </a:r>
          </a:p>
          <a:p>
            <a:pPr>
              <a:buNone/>
            </a:pPr>
            <a:endParaRPr lang="vi-VN" sz="2800" dirty="0">
              <a:latin typeface="+mj-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457200" y="285728"/>
            <a:ext cx="8229600" cy="5840435"/>
          </a:xfrm>
        </p:spPr>
        <p:txBody>
          <a:bodyPr/>
          <a:lstStyle/>
          <a:p>
            <a:pPr>
              <a:buNone/>
            </a:pPr>
            <a:r>
              <a:rPr lang="vi-VN" sz="2800" b="1" dirty="0">
                <a:latin typeface="+mj-lt"/>
              </a:rPr>
              <a:t>Câu 7:</a:t>
            </a:r>
            <a:r>
              <a:rPr lang="vi-VN" sz="2800" dirty="0">
                <a:latin typeface="+mj-lt"/>
              </a:rPr>
              <a:t> Trong hoạt động miễn dịch của cơ thể người, sự kết hợp của cặp nhân tố nào dưới đây diễn ra theo cơ chế chìa khoá và ổ khoá ?</a:t>
            </a:r>
          </a:p>
          <a:p>
            <a:pPr marL="514350" indent="-514350">
              <a:buAutoNum type="alphaUcPeriod"/>
            </a:pPr>
            <a:r>
              <a:rPr lang="vi-VN" sz="2800" dirty="0">
                <a:latin typeface="+mj-lt"/>
              </a:rPr>
              <a:t>Kháng nguyên – kháng thể</a:t>
            </a:r>
          </a:p>
          <a:p>
            <a:pPr marL="514350" indent="-514350">
              <a:buNone/>
            </a:pPr>
            <a:r>
              <a:rPr lang="vi-VN" sz="2800" b="1" dirty="0">
                <a:latin typeface="+mj-lt"/>
              </a:rPr>
              <a:t>B.</a:t>
            </a:r>
            <a:r>
              <a:rPr lang="vi-VN" sz="2800" dirty="0">
                <a:latin typeface="+mj-lt"/>
              </a:rPr>
              <a:t> Kháng nguyên – kháng sinh</a:t>
            </a:r>
          </a:p>
          <a:p>
            <a:pPr>
              <a:buNone/>
            </a:pPr>
            <a:r>
              <a:rPr lang="vi-VN" sz="2800" b="1" dirty="0">
                <a:latin typeface="+mj-lt"/>
              </a:rPr>
              <a:t>C.</a:t>
            </a:r>
            <a:r>
              <a:rPr lang="vi-VN" sz="2800" dirty="0">
                <a:latin typeface="+mj-lt"/>
              </a:rPr>
              <a:t> Kháng sinh – kháng thể</a:t>
            </a:r>
          </a:p>
          <a:p>
            <a:pPr>
              <a:buNone/>
            </a:pPr>
            <a:r>
              <a:rPr lang="vi-VN" sz="2800" b="1" dirty="0">
                <a:latin typeface="+mj-lt"/>
              </a:rPr>
              <a:t>D.</a:t>
            </a:r>
            <a:r>
              <a:rPr lang="vi-VN" sz="2800" dirty="0">
                <a:latin typeface="+mj-lt"/>
              </a:rPr>
              <a:t> Vi khuẩn – prôtêin độc</a:t>
            </a:r>
          </a:p>
          <a:p>
            <a:pPr>
              <a:buNone/>
            </a:pPr>
            <a:r>
              <a:rPr lang="vi-VN" sz="2800" b="1" dirty="0">
                <a:latin typeface="+mj-lt"/>
              </a:rPr>
              <a:t>Câu 8:</a:t>
            </a:r>
            <a:r>
              <a:rPr lang="vi-VN" sz="2800" dirty="0">
                <a:latin typeface="+mj-lt"/>
              </a:rPr>
              <a:t> Khi chúng ta bị ong chích thì nọc độc của ong được xem là</a:t>
            </a:r>
          </a:p>
          <a:p>
            <a:pPr>
              <a:buNone/>
            </a:pPr>
            <a:r>
              <a:rPr lang="vi-VN" sz="2800" b="1" dirty="0">
                <a:latin typeface="+mj-lt"/>
              </a:rPr>
              <a:t>A.</a:t>
            </a:r>
            <a:r>
              <a:rPr lang="vi-VN" sz="2800" dirty="0">
                <a:latin typeface="+mj-lt"/>
              </a:rPr>
              <a:t> chất kháng sinh.		</a:t>
            </a:r>
            <a:r>
              <a:rPr lang="vi-VN" sz="2800" b="1" dirty="0">
                <a:latin typeface="+mj-lt"/>
              </a:rPr>
              <a:t>B.</a:t>
            </a:r>
            <a:r>
              <a:rPr lang="vi-VN" sz="2800" dirty="0">
                <a:latin typeface="+mj-lt"/>
              </a:rPr>
              <a:t> kháng thể.</a:t>
            </a:r>
          </a:p>
          <a:p>
            <a:pPr>
              <a:buNone/>
            </a:pPr>
            <a:r>
              <a:rPr lang="vi-VN" sz="2800" b="1" dirty="0">
                <a:latin typeface="+mj-lt"/>
              </a:rPr>
              <a:t>C.</a:t>
            </a:r>
            <a:r>
              <a:rPr lang="vi-VN" sz="2800" dirty="0">
                <a:latin typeface="+mj-lt"/>
              </a:rPr>
              <a:t> kháng nguyên.		</a:t>
            </a:r>
            <a:r>
              <a:rPr lang="vi-VN" sz="2800" b="1" dirty="0">
                <a:latin typeface="+mj-lt"/>
              </a:rPr>
              <a:t>D.</a:t>
            </a:r>
            <a:r>
              <a:rPr lang="vi-VN" sz="2800" dirty="0">
                <a:latin typeface="+mj-lt"/>
              </a:rPr>
              <a:t> prôtêin độc.</a:t>
            </a:r>
          </a:p>
          <a:p>
            <a:pPr>
              <a:buNone/>
            </a:pPr>
            <a:endParaRPr lang="vi-VN" sz="2800" dirty="0">
              <a:latin typeface="+mj-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214282" y="285728"/>
            <a:ext cx="8929718" cy="5840435"/>
          </a:xfrm>
        </p:spPr>
        <p:txBody>
          <a:bodyPr/>
          <a:lstStyle/>
          <a:p>
            <a:pPr>
              <a:buNone/>
            </a:pPr>
            <a:r>
              <a:rPr lang="vi-VN" sz="2800" b="1" dirty="0">
                <a:latin typeface="+mj-lt"/>
              </a:rPr>
              <a:t>Câu 9:</a:t>
            </a:r>
            <a:r>
              <a:rPr lang="vi-VN" sz="2800" dirty="0">
                <a:latin typeface="+mj-lt"/>
              </a:rPr>
              <a:t> Sau khi tiêm phòng chúng ta sẽ không bị mắc bệnh này nữa trong tương lai, đó là miễn dịch:</a:t>
            </a:r>
          </a:p>
          <a:p>
            <a:pPr>
              <a:buNone/>
            </a:pPr>
            <a:r>
              <a:rPr lang="vi-VN" sz="2800" b="1" dirty="0">
                <a:latin typeface="+mj-lt"/>
              </a:rPr>
              <a:t>A.</a:t>
            </a:r>
            <a:r>
              <a:rPr lang="vi-VN" sz="2800" dirty="0">
                <a:latin typeface="+mj-lt"/>
              </a:rPr>
              <a:t> Miễn dịch bẩm sinh</a:t>
            </a:r>
          </a:p>
          <a:p>
            <a:pPr>
              <a:buNone/>
            </a:pPr>
            <a:r>
              <a:rPr lang="vi-VN" sz="2800" b="1" dirty="0">
                <a:latin typeface="+mj-lt"/>
              </a:rPr>
              <a:t>B.</a:t>
            </a:r>
            <a:r>
              <a:rPr lang="vi-VN" sz="2800" dirty="0">
                <a:latin typeface="+mj-lt"/>
              </a:rPr>
              <a:t> Miễn dịch tập nhiễm</a:t>
            </a:r>
          </a:p>
          <a:p>
            <a:pPr>
              <a:buNone/>
            </a:pPr>
            <a:r>
              <a:rPr lang="vi-VN" sz="2800" b="1" dirty="0">
                <a:latin typeface="+mj-lt"/>
              </a:rPr>
              <a:t>C.</a:t>
            </a:r>
            <a:r>
              <a:rPr lang="vi-VN" sz="2800" dirty="0">
                <a:latin typeface="+mj-lt"/>
              </a:rPr>
              <a:t> Miễn dịch chủ động</a:t>
            </a:r>
          </a:p>
          <a:p>
            <a:pPr>
              <a:buNone/>
            </a:pPr>
            <a:r>
              <a:rPr lang="vi-VN" sz="2800" b="1" dirty="0">
                <a:latin typeface="+mj-lt"/>
              </a:rPr>
              <a:t>D.</a:t>
            </a:r>
            <a:r>
              <a:rPr lang="vi-VN" sz="2800" dirty="0">
                <a:latin typeface="+mj-lt"/>
              </a:rPr>
              <a:t> Miễn dịch tự nhiên</a:t>
            </a:r>
          </a:p>
          <a:p>
            <a:pPr>
              <a:buNone/>
            </a:pPr>
            <a:r>
              <a:rPr lang="vi-VN" sz="2800" b="1" dirty="0">
                <a:latin typeface="+mj-lt"/>
              </a:rPr>
              <a:t>Câu 10:</a:t>
            </a:r>
            <a:r>
              <a:rPr lang="vi-VN" sz="2800" dirty="0">
                <a:latin typeface="+mj-lt"/>
              </a:rPr>
              <a:t> Trong cơ thể có 2 loại miễn dịch đó là:</a:t>
            </a:r>
          </a:p>
          <a:p>
            <a:pPr>
              <a:buNone/>
            </a:pPr>
            <a:r>
              <a:rPr lang="vi-VN" sz="2800" b="1" dirty="0">
                <a:latin typeface="+mj-lt"/>
              </a:rPr>
              <a:t>A.</a:t>
            </a:r>
            <a:r>
              <a:rPr lang="vi-VN" sz="2800" dirty="0">
                <a:latin typeface="+mj-lt"/>
              </a:rPr>
              <a:t> Miễn dịch tự nhiên, miễn dịch nhân tạo</a:t>
            </a:r>
          </a:p>
          <a:p>
            <a:pPr>
              <a:buNone/>
            </a:pPr>
            <a:r>
              <a:rPr lang="vi-VN" sz="2800" b="1" dirty="0">
                <a:latin typeface="+mj-lt"/>
              </a:rPr>
              <a:t>B.</a:t>
            </a:r>
            <a:r>
              <a:rPr lang="vi-VN" sz="2800" dirty="0">
                <a:latin typeface="+mj-lt"/>
              </a:rPr>
              <a:t> Miễn dịch bẩm sinh, miễn dịch tập nhiễm</a:t>
            </a:r>
          </a:p>
          <a:p>
            <a:pPr>
              <a:buNone/>
            </a:pPr>
            <a:r>
              <a:rPr lang="vi-VN" sz="2800" b="1" dirty="0">
                <a:latin typeface="+mj-lt"/>
              </a:rPr>
              <a:t>C.</a:t>
            </a:r>
            <a:r>
              <a:rPr lang="vi-VN" sz="2800" dirty="0">
                <a:latin typeface="+mj-lt"/>
              </a:rPr>
              <a:t> Miễn dịch bẩm sinh, miễn dịch chủ động</a:t>
            </a:r>
          </a:p>
          <a:p>
            <a:pPr>
              <a:buNone/>
            </a:pPr>
            <a:r>
              <a:rPr lang="vi-VN" sz="2800" b="1" dirty="0">
                <a:latin typeface="+mj-lt"/>
              </a:rPr>
              <a:t>D.</a:t>
            </a:r>
            <a:r>
              <a:rPr lang="vi-VN" sz="2800" dirty="0">
                <a:latin typeface="+mj-lt"/>
              </a:rPr>
              <a:t> Miễn dịch chủ động, miễn dịch tập nhiễm</a:t>
            </a:r>
          </a:p>
          <a:p>
            <a:pPr>
              <a:buNone/>
            </a:pPr>
            <a:endParaRPr lang="vi-VN" sz="2800" dirty="0">
              <a:latin typeface="+mj-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26196"/>
          </a:xfrm>
        </p:spPr>
        <p:txBody>
          <a:bodyPr/>
          <a:lstStyle/>
          <a:p>
            <a:r>
              <a:rPr lang="vi-VN" sz="3200" dirty="0"/>
              <a:t>BT1. Vận dụng hiểu biết về các bệnh đã tìm hiểu đề xuất biện pháp phòng bệnh bảo vệ hệ tuần hoàn và cơ thể. Giải thích cơ sở các biện pháp đó.</a:t>
            </a:r>
            <a:br>
              <a:rPr lang="vi-VN" sz="3200" dirty="0"/>
            </a:br>
            <a:r>
              <a:rPr lang="vi-VN" sz="3200" dirty="0"/>
              <a:t>BT2. Thực hiện các biện pháp phòng chống một số bệnh về máu và tim mạch.</a:t>
            </a:r>
            <a:br>
              <a:rPr lang="vi-VN" sz="3200" dirty="0"/>
            </a:br>
            <a:r>
              <a:rPr lang="vi-VN" sz="3200" dirty="0"/>
              <a:t>BT3. Tóm tắt nội dung bài học bằng sơ đồ tư duy</a:t>
            </a:r>
            <a:br>
              <a:rPr lang="vi-VN" dirty="0"/>
            </a:br>
            <a:endParaRPr lang="vi-VN" dirty="0"/>
          </a:p>
        </p:txBody>
      </p:sp>
      <p:sp>
        <p:nvSpPr>
          <p:cNvPr id="5" name="Content Placeholder 4"/>
          <p:cNvSpPr>
            <a:spLocks noGrp="1"/>
          </p:cNvSpPr>
          <p:nvPr>
            <p:ph idx="1"/>
          </p:nvPr>
        </p:nvSpPr>
        <p:spPr>
          <a:xfrm>
            <a:off x="457200" y="214313"/>
            <a:ext cx="8229600" cy="1071547"/>
          </a:xfrm>
          <a:prstGeom prst="ribbon2">
            <a:avLst>
              <a:gd name="adj1" fmla="val 16667"/>
              <a:gd name="adj2" fmla="val 6290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600" b="1" dirty="0">
                <a:solidFill>
                  <a:srgbClr val="FF0000"/>
                </a:solidFill>
                <a:latin typeface="Times New Roman" panose="02020603050405020304" pitchFamily="18" charset="0"/>
                <a:cs typeface="Times New Roman" panose="02020603050405020304" pitchFamily="18" charset="0"/>
              </a:rPr>
              <a:t>VẬN DỤNG</a:t>
            </a:r>
            <a:endParaRPr sz="36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4"/>
          <p:cNvSpPr/>
          <p:nvPr/>
        </p:nvSpPr>
        <p:spPr>
          <a:xfrm>
            <a:off x="0" y="0"/>
            <a:ext cx="9144000" cy="6858000"/>
          </a:xfrm>
          <a:prstGeom prst="flowChartPreparation">
            <a:avLst/>
          </a:prstGeom>
          <a:gradFill rotWithShape="1">
            <a:gsLst>
              <a:gs pos="0">
                <a:schemeClr val="accent1"/>
              </a:gs>
              <a:gs pos="100000">
                <a:srgbClr val="56F517"/>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b="1" dirty="0">
                <a:solidFill>
                  <a:srgbClr val="012029"/>
                </a:solidFill>
                <a:latin typeface="Arial" panose="020B0604020202020204" pitchFamily="34" charset="0"/>
                <a:cs typeface="Arial" panose="020B0604020202020204" pitchFamily="34" charset="0"/>
              </a:rPr>
              <a:t>- Đọc mục “Em có biết”</a:t>
            </a:r>
          </a:p>
          <a:p>
            <a:pPr marL="0" lvl="0" indent="0">
              <a:spcBef>
                <a:spcPct val="0"/>
              </a:spcBef>
              <a:buNone/>
            </a:pPr>
            <a:r>
              <a:rPr lang="en-US" altLang="en-US" sz="2800" b="1" dirty="0">
                <a:solidFill>
                  <a:srgbClr val="012029"/>
                </a:solidFill>
                <a:latin typeface="Arial" panose="020B0604020202020204" pitchFamily="34" charset="0"/>
                <a:cs typeface="Arial" panose="020B0604020202020204" pitchFamily="34" charset="0"/>
              </a:rPr>
              <a:t>- Chuẩn bị b</a:t>
            </a:r>
            <a:r>
              <a:rPr lang="en-US" altLang="en-US" sz="2800" b="1" dirty="0">
                <a:solidFill>
                  <a:srgbClr val="012029"/>
                </a:solidFill>
                <a:latin typeface="Arial" panose="020B0604020202020204" pitchFamily="34" charset="0"/>
                <a:ea typeface="Arial" panose="020B0604020202020204" pitchFamily="34" charset="0"/>
              </a:rPr>
              <a:t>à</a:t>
            </a:r>
            <a:r>
              <a:rPr lang="en-US" altLang="en-US" sz="2800" b="1" dirty="0">
                <a:solidFill>
                  <a:srgbClr val="012029"/>
                </a:solidFill>
                <a:latin typeface="Arial" panose="020B0604020202020204" pitchFamily="34" charset="0"/>
                <a:cs typeface="Arial" panose="020B0604020202020204" pitchFamily="34" charset="0"/>
              </a:rPr>
              <a:t>i 34.</a:t>
            </a:r>
            <a:endParaRPr lang="en-US" altLang="en-US" sz="2800" b="1" dirty="0">
              <a:solidFill>
                <a:srgbClr val="012029"/>
              </a:solidFill>
              <a:latin typeface="Arial" panose="020B0604020202020204" pitchFamily="34" charset="0"/>
              <a:ea typeface="Arial" panose="020B0604020202020204" pitchFamily="34" charset="0"/>
            </a:endParaRPr>
          </a:p>
        </p:txBody>
      </p:sp>
      <p:sp>
        <p:nvSpPr>
          <p:cNvPr id="25603" name="Slide Number Placeholder 1"/>
          <p:cNvSpPr txBox="1">
            <a:spLocks noGrp="1"/>
          </p:cNvSpPr>
          <p:nvPr>
            <p:ph type="sldNum" sz="quarter" idx="12"/>
          </p:nvPr>
        </p:nvSpPr>
        <p:spPr>
          <a:noFill/>
          <a:ln>
            <a:noFill/>
          </a:ln>
        </p:spPr>
        <p:txBody>
          <a:bodyPr anchor="ctr" anchorCtr="0"/>
          <a:lstStyle/>
          <a:p>
            <a:pPr marL="0" indent="0" algn="r" eaLnBrk="1" hangingPunct="1">
              <a:spcBef>
                <a:spcPct val="0"/>
              </a:spcBef>
              <a:buFontTx/>
              <a:buNone/>
            </a:pPr>
            <a:fld id="{9A0DB2DC-4C9A-4742-B13C-FB6460FD3503}" type="slidenum">
              <a:rPr lang="en-US" altLang="en-US" sz="1200" dirty="0">
                <a:latin typeface="Arial" panose="020B0604020202020204" pitchFamily="34" charset="0"/>
                <a:cs typeface="Arial" panose="020B0604020202020204" pitchFamily="34" charset="0"/>
              </a:rPr>
              <a:pPr marL="0" indent="0" algn="r" eaLnBrk="1" hangingPunct="1">
                <a:spcBef>
                  <a:spcPct val="0"/>
                </a:spcBef>
                <a:buFontTx/>
                <a:buNone/>
              </a:pPr>
              <a:t>35</a:t>
            </a:fld>
            <a:endParaRPr lang="en-US" altLang="en-US" sz="1200" dirty="0">
              <a:latin typeface="Arial" panose="020B0604020202020204" pitchFamily="34" charset="0"/>
              <a:ea typeface="Arial" panose="020B0604020202020204" pitchFamily="34" charset="0"/>
              <a:cs typeface="Arial" panose="020B0604020202020204" pitchFamily="34" charset="0"/>
            </a:endParaRPr>
          </a:p>
        </p:txBody>
      </p:sp>
      <p:sp>
        <p:nvSpPr>
          <p:cNvPr id="5" name="Rectangle 4"/>
          <p:cNvSpPr/>
          <p:nvPr/>
        </p:nvSpPr>
        <p:spPr>
          <a:xfrm>
            <a:off x="1524000" y="533400"/>
            <a:ext cx="6096000" cy="715581"/>
          </a:xfrm>
          <a:prstGeom prst="rect">
            <a:avLst/>
          </a:prstGeom>
          <a:noFill/>
          <a:ln>
            <a:solidFill>
              <a:srgbClr val="C00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Hướng</a:t>
            </a:r>
            <a:r>
              <a:rPr kumimoji="0" lang="en-US" sz="405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 </a:t>
            </a:r>
            <a:r>
              <a:rPr kumimoji="0" lang="en-US" sz="4050" b="1" i="0" u="none" strike="noStrike" kern="1200" cap="none" spc="0" normalizeH="0" baseline="0" noProof="0" err="1">
                <a:ln w="0"/>
                <a:solidFill>
                  <a:srgbClr val="FF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dẫn</a:t>
            </a:r>
            <a:r>
              <a:rPr kumimoji="0" lang="en-US" sz="4050" b="1" i="0" u="none" strike="noStrike" kern="1200" cap="none" spc="0" normalizeH="0" baseline="0" noProof="0">
                <a:ln w="0"/>
                <a:solidFill>
                  <a:srgbClr val="FF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 </a:t>
            </a:r>
            <a:r>
              <a:rPr lang="en-US" sz="4050" b="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hs</a:t>
            </a:r>
            <a:r>
              <a:rPr kumimoji="0" lang="en-US" sz="4050" b="1" i="0" u="none" strike="noStrike" kern="1200" cap="none" spc="0" normalizeH="0" baseline="0" noProof="0">
                <a:ln w="0"/>
                <a:solidFill>
                  <a:srgbClr val="FF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 học ở</a:t>
            </a:r>
            <a:r>
              <a:rPr kumimoji="0" lang="en-US" sz="4050" b="1" i="0" u="none" strike="noStrike" kern="1200" cap="none" spc="0" normalizeH="0" noProof="0">
                <a:ln w="0"/>
                <a:solidFill>
                  <a:srgbClr val="FF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 nhà</a:t>
            </a:r>
            <a:endParaRPr kumimoji="0" lang="en-US" sz="405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descr="White marble"/>
          <p:cNvSpPr txBox="1">
            <a:spLocks noChangeArrowheads="1"/>
          </p:cNvSpPr>
          <p:nvPr/>
        </p:nvSpPr>
        <p:spPr bwMode="auto">
          <a:xfrm>
            <a:off x="838200" y="228600"/>
            <a:ext cx="7086600" cy="58356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Chọn từ thích hợp điền vào chỗ trống</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p>
        </p:txBody>
      </p:sp>
      <p:sp>
        <p:nvSpPr>
          <p:cNvPr id="3" name="TextBox 2"/>
          <p:cNvSpPr txBox="1"/>
          <p:nvPr/>
        </p:nvSpPr>
        <p:spPr>
          <a:xfrm>
            <a:off x="228600" y="1066800"/>
            <a:ext cx="25146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800" dirty="0">
                <a:solidFill>
                  <a:srgbClr val="FF0000"/>
                </a:solidFill>
                <a:latin typeface="VNI-Times" pitchFamily="2" charset="0"/>
                <a:cs typeface="Arial" panose="020B0604020202020204" pitchFamily="34" charset="0"/>
              </a:rPr>
              <a:t> </a:t>
            </a:r>
            <a:r>
              <a:rPr lang="en-US" altLang="en-US" sz="2800" b="1" dirty="0">
                <a:solidFill>
                  <a:srgbClr val="FF0000"/>
                </a:solidFill>
                <a:latin typeface="Times New Roman" panose="02020603050405020304" pitchFamily="18" charset="0"/>
                <a:cs typeface="Times New Roman" panose="02020603050405020304" pitchFamily="18" charset="0"/>
              </a:rPr>
              <a:t>h</a:t>
            </a:r>
            <a:r>
              <a:rPr lang="en-US" sz="2800" b="1" dirty="0">
                <a:solidFill>
                  <a:srgbClr val="FF0000"/>
                </a:solidFill>
                <a:latin typeface="Times New Roman" panose="02020603050405020304" pitchFamily="18" charset="0"/>
                <a:cs typeface="Times New Roman" panose="02020603050405020304" pitchFamily="18" charset="0"/>
              </a:rPr>
              <a:t>uyết tương</a:t>
            </a:r>
            <a:endPar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TextBox 3"/>
          <p:cNvSpPr txBox="1"/>
          <p:nvPr/>
        </p:nvSpPr>
        <p:spPr>
          <a:xfrm>
            <a:off x="2667000" y="1066800"/>
            <a:ext cx="22098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hồng cầu</a:t>
            </a:r>
            <a:endParaRPr lang="en-US" alt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1269" name="TextBox 4"/>
          <p:cNvSpPr txBox="1"/>
          <p:nvPr/>
        </p:nvSpPr>
        <p:spPr>
          <a:xfrm>
            <a:off x="4800600" y="1066800"/>
            <a:ext cx="22098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bạch cầu</a:t>
            </a:r>
            <a:endParaRPr lang="en-US" alt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TextBox 5"/>
          <p:cNvSpPr txBox="1"/>
          <p:nvPr/>
        </p:nvSpPr>
        <p:spPr>
          <a:xfrm>
            <a:off x="6934200" y="1076325"/>
            <a:ext cx="22098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800" dirty="0">
                <a:solidFill>
                  <a:srgbClr val="FF0000"/>
                </a:solidFill>
                <a:latin typeface="VNI-Times" pitchFamily="2" charset="0"/>
                <a:cs typeface="Arial" panose="020B0604020202020204" pitchFamily="34" charset="0"/>
              </a:rPr>
              <a:t> </a:t>
            </a:r>
            <a:r>
              <a:rPr lang="en-US" altLang="en-US" sz="2800" b="1" dirty="0">
                <a:solidFill>
                  <a:srgbClr val="FF0000"/>
                </a:solidFill>
                <a:latin typeface="Times New Roman" panose="02020603050405020304" pitchFamily="18" charset="0"/>
                <a:cs typeface="Times New Roman" panose="02020603050405020304" pitchFamily="18" charset="0"/>
              </a:rPr>
              <a:t>tiểu cầu</a:t>
            </a:r>
            <a:endParaRPr lang="en-US" alt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TextBox 6"/>
          <p:cNvSpPr txBox="1"/>
          <p:nvPr/>
        </p:nvSpPr>
        <p:spPr>
          <a:xfrm>
            <a:off x="114300" y="2287588"/>
            <a:ext cx="8915400" cy="58356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b="1" dirty="0">
                <a:solidFill>
                  <a:srgbClr val="0000CC"/>
                </a:solidFill>
                <a:latin typeface=".VnTime" pitchFamily="34" charset="0"/>
                <a:cs typeface="Arial" panose="020B0604020202020204" pitchFamily="34" charset="0"/>
              </a:rPr>
              <a:t>- </a:t>
            </a:r>
            <a:r>
              <a:rPr lang="en-US" altLang="en-US" b="1" dirty="0">
                <a:solidFill>
                  <a:srgbClr val="0000CC"/>
                </a:solidFill>
                <a:latin typeface="Times New Roman" panose="02020603050405020304" pitchFamily="18" charset="0"/>
                <a:cs typeface="Times New Roman" panose="02020603050405020304" pitchFamily="18" charset="0"/>
              </a:rPr>
              <a:t>Máu gồm.....................và các tế bào máu</a:t>
            </a:r>
            <a:r>
              <a:rPr lang="en-US" altLang="en-US" b="1" dirty="0">
                <a:solidFill>
                  <a:srgbClr val="0000CC"/>
                </a:solidFill>
                <a:latin typeface=".VnTime" pitchFamily="34" charset="0"/>
                <a:cs typeface="Arial" panose="020B0604020202020204" pitchFamily="34" charset="0"/>
              </a:rPr>
              <a:t> .</a:t>
            </a:r>
            <a:endParaRPr lang="en-US" altLang="en-US" b="1" dirty="0">
              <a:solidFill>
                <a:srgbClr val="0000CC"/>
              </a:solidFill>
              <a:latin typeface="VNI-Times" pitchFamily="2" charset="0"/>
              <a:ea typeface="Arial" panose="020B0604020202020204" pitchFamily="34" charset="0"/>
            </a:endParaRPr>
          </a:p>
        </p:txBody>
      </p:sp>
      <p:sp>
        <p:nvSpPr>
          <p:cNvPr id="8" name="TextBox 7"/>
          <p:cNvSpPr txBox="1"/>
          <p:nvPr/>
        </p:nvSpPr>
        <p:spPr>
          <a:xfrm>
            <a:off x="90488" y="3109913"/>
            <a:ext cx="893921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800" b="1" dirty="0">
                <a:solidFill>
                  <a:srgbClr val="0000CC"/>
                </a:solidFill>
                <a:latin typeface=".VnTime" pitchFamily="34" charset="0"/>
                <a:cs typeface="Arial" panose="020B0604020202020204" pitchFamily="34" charset="0"/>
              </a:rPr>
              <a:t>- </a:t>
            </a:r>
            <a:r>
              <a:rPr lang="en-US" altLang="en-US" sz="2800" b="1" dirty="0">
                <a:solidFill>
                  <a:srgbClr val="0000CC"/>
                </a:solidFill>
                <a:latin typeface="Times New Roman" panose="02020603050405020304" pitchFamily="18" charset="0"/>
                <a:cs typeface="Times New Roman" panose="02020603050405020304" pitchFamily="18" charset="0"/>
              </a:rPr>
              <a:t>Các tế bào máu gồm...................., bạch cầu và  ................</a:t>
            </a:r>
            <a:endParaRPr lang="en-US" alt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1273" name="Slide Number Placeholder 1"/>
          <p:cNvSpPr txBox="1">
            <a:spLocks noGrp="1"/>
          </p:cNvSpPr>
          <p:nvPr>
            <p:ph type="sldNum" sz="quarter" idx="12"/>
          </p:nvPr>
        </p:nvSpPr>
        <p:spPr>
          <a:noFill/>
          <a:ln>
            <a:noFill/>
          </a:ln>
        </p:spPr>
        <p:txBody>
          <a:bodyPr anchor="ctr" anchorCtr="0"/>
          <a:lstStyle/>
          <a:p>
            <a:pPr marL="0" indent="0" algn="r" eaLnBrk="1" hangingPunct="1">
              <a:spcBef>
                <a:spcPct val="0"/>
              </a:spcBef>
              <a:buFontTx/>
              <a:buNone/>
            </a:pPr>
            <a:fld id="{9A0DB2DC-4C9A-4742-B13C-FB6460FD3503}" type="slidenum">
              <a:rPr lang="en-US" altLang="en-US" sz="1200" dirty="0">
                <a:latin typeface="Arial" panose="020B0604020202020204" pitchFamily="34" charset="0"/>
                <a:cs typeface="Arial" panose="020B0604020202020204" pitchFamily="34" charset="0"/>
              </a:rPr>
              <a:pPr marL="0" indent="0" algn="r" eaLnBrk="1" hangingPunct="1">
                <a:spcBef>
                  <a:spcPct val="0"/>
                </a:spcBef>
                <a:buFontTx/>
                <a:buNone/>
              </a:pPr>
              <a:t>4</a:t>
            </a:fld>
            <a:endParaRPr lang="en-US" altLang="en-US" sz="1200" dirty="0">
              <a:latin typeface="Arial" panose="020B0604020202020204" pitchFamily="34" charset="0"/>
              <a:ea typeface="Arial" panose="020B0604020202020204" pitchFamily="34" charset="0"/>
              <a:cs typeface="Arial" panose="020B0604020202020204" pitchFamily="34" charset="0"/>
            </a:endParaRPr>
          </a:p>
        </p:txBody>
      </p:sp>
      <p:sp>
        <p:nvSpPr>
          <p:cNvPr id="10" name="Rectangle 9"/>
          <p:cNvSpPr/>
          <p:nvPr/>
        </p:nvSpPr>
        <p:spPr>
          <a:xfrm>
            <a:off x="-166687" y="1397000"/>
            <a:ext cx="1295400" cy="11080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6600" dirty="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6600" dirty="0">
              <a:solidFill>
                <a:srgbClr val="FF3300"/>
              </a:solidFill>
              <a:latin typeface="Times New Roman" panose="02020603050405020304" pitchFamily="18" charset="0"/>
              <a:ea typeface="Times New Roman" panose="02020603050405020304" pitchFamily="18" charset="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grpId="0" nodeType="clickEffect">
                                  <p:stCondLst>
                                    <p:cond delay="0"/>
                                  </p:stCondLst>
                                  <p:childTnLst>
                                    <p:animMotion origin="layout" path="M -0.03108 0.01273 L 0.20642 0.175 " pathEditMode="relative" rAng="0" ptsTypes="AA">
                                      <p:cBhvr>
                                        <p:cTn id="18" dur="2000" fill="hold"/>
                                        <p:tgtEl>
                                          <p:spTgt spid="3"/>
                                        </p:tgtEl>
                                        <p:attrNameLst>
                                          <p:attrName>ppt_x</p:attrName>
                                          <p:attrName>ppt_y</p:attrName>
                                        </p:attrNameLst>
                                      </p:cBhvr>
                                      <p:rCtr x="11900" y="8100"/>
                                    </p:animMotion>
                                  </p:childTnLst>
                                </p:cTn>
                              </p:par>
                            </p:childTnLst>
                          </p:cTn>
                        </p:par>
                        <p:par>
                          <p:cTn id="19" fill="hold">
                            <p:stCondLst>
                              <p:cond delay="2000"/>
                            </p:stCondLst>
                            <p:childTnLst>
                              <p:par>
                                <p:cTn id="20" presetID="49" presetClass="path" presetSubtype="0" accel="50000" decel="50000" fill="hold" grpId="0" nodeType="afterEffect">
                                  <p:stCondLst>
                                    <p:cond delay="0"/>
                                  </p:stCondLst>
                                  <p:childTnLst>
                                    <p:animMotion origin="layout" path="M -0.05417 0.00671 L 0.11667 0.28009 " pathEditMode="relative" rAng="0" ptsTypes="AA">
                                      <p:cBhvr>
                                        <p:cTn id="21" dur="2000" fill="hold"/>
                                        <p:tgtEl>
                                          <p:spTgt spid="4"/>
                                        </p:tgtEl>
                                        <p:attrNameLst>
                                          <p:attrName>ppt_x</p:attrName>
                                          <p:attrName>ppt_y</p:attrName>
                                        </p:attrNameLst>
                                      </p:cBhvr>
                                      <p:rCtr x="8500" y="13700"/>
                                    </p:animMotion>
                                  </p:childTnLst>
                                </p:cTn>
                              </p:par>
                            </p:childTnLst>
                          </p:cTn>
                        </p:par>
                        <p:par>
                          <p:cTn id="22" fill="hold">
                            <p:stCondLst>
                              <p:cond delay="4000"/>
                            </p:stCondLst>
                            <p:childTnLst>
                              <p:par>
                                <p:cTn id="23" presetID="56" presetClass="path" presetSubtype="0" accel="50000" decel="50000" fill="hold" grpId="0" nodeType="afterEffect">
                                  <p:stCondLst>
                                    <p:cond delay="0"/>
                                  </p:stCondLst>
                                  <p:childTnLst>
                                    <p:animMotion origin="layout" path="M -0.04584 -0.0169 L 0.02916 0.28356 " pathEditMode="relative" rAng="0" ptsTypes="AA">
                                      <p:cBhvr>
                                        <p:cTn id="24" dur="2000" fill="hold"/>
                                        <p:tgtEl>
                                          <p:spTgt spid="6"/>
                                        </p:tgtEl>
                                        <p:attrNameLst>
                                          <p:attrName>ppt_x</p:attrName>
                                          <p:attrName>ppt_y</p:attrName>
                                        </p:attrNameLst>
                                      </p:cBhvr>
                                      <p:rCtr x="3800" y="15000"/>
                                    </p:animMotion>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txBox="1">
            <a:spLocks noGrp="1"/>
          </p:cNvSpPr>
          <p:nvPr>
            <p:ph type="sldNum" sz="quarter" idx="12"/>
          </p:nvPr>
        </p:nvSpPr>
        <p:spPr>
          <a:noFill/>
          <a:ln>
            <a:noFill/>
          </a:ln>
        </p:spPr>
        <p:txBody>
          <a:bodyPr anchor="ctr" anchorCtr="0"/>
          <a:lstStyle/>
          <a:p>
            <a:pPr marL="0" indent="0" algn="r" eaLnBrk="1" hangingPunct="1">
              <a:spcBef>
                <a:spcPct val="0"/>
              </a:spcBef>
              <a:buFontTx/>
              <a:buNone/>
            </a:pPr>
            <a:fld id="{9A0DB2DC-4C9A-4742-B13C-FB6460FD3503}" type="slidenum">
              <a:rPr lang="en-US" altLang="en-US" sz="1200" dirty="0">
                <a:latin typeface="Arial" panose="020B0604020202020204" pitchFamily="34" charset="0"/>
                <a:cs typeface="Arial" panose="020B0604020202020204" pitchFamily="34" charset="0"/>
              </a:rPr>
              <a:pPr marL="0" indent="0" algn="r" eaLnBrk="1" hangingPunct="1">
                <a:spcBef>
                  <a:spcPct val="0"/>
                </a:spcBef>
                <a:buFontTx/>
                <a:buNone/>
              </a:pPr>
              <a:t>5</a:t>
            </a:fld>
            <a:endParaRPr lang="en-US" altLang="en-US" sz="1200" dirty="0">
              <a:latin typeface="Arial" panose="020B0604020202020204" pitchFamily="34" charset="0"/>
              <a:ea typeface="Arial" panose="020B0604020202020204" pitchFamily="34" charset="0"/>
              <a:cs typeface="Arial" panose="020B0604020202020204" pitchFamily="34" charset="0"/>
            </a:endParaRPr>
          </a:p>
        </p:txBody>
      </p:sp>
      <p:sp>
        <p:nvSpPr>
          <p:cNvPr id="8" name="TextBox 7"/>
          <p:cNvSpPr txBox="1">
            <a:spLocks noChangeArrowheads="1"/>
          </p:cNvSpPr>
          <p:nvPr/>
        </p:nvSpPr>
        <p:spPr bwMode="auto">
          <a:xfrm>
            <a:off x="152400" y="304800"/>
            <a:ext cx="6172200" cy="2678113"/>
          </a:xfrm>
          <a:prstGeom prst="rect">
            <a:avLst/>
          </a:prstGeom>
          <a:noFill/>
          <a:ln>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lnSpc>
                <a:spcPct val="150000"/>
              </a:lnSpc>
              <a:spcBef>
                <a:spcPct val="0"/>
              </a:spcBef>
              <a:buFontTx/>
              <a:buNone/>
            </a:pPr>
            <a:r>
              <a:rPr lang="vi-VN" altLang="x-none" sz="2800" b="1" dirty="0">
                <a:solidFill>
                  <a:srgbClr val="C00000"/>
                </a:solidFill>
                <a:latin typeface="Times New Roman" panose="02020603050405020304" pitchFamily="18" charset="0"/>
                <a:cs typeface="Arial" panose="020B0604020202020204" pitchFamily="34" charset="0"/>
              </a:rPr>
              <a:t>Khi cơ thể bị mất nước nhiều (khi tiêu chảy, khi lao động nặng ra mồ hôi nhiều,...), máu có thể lưu thông dễ d</a:t>
            </a:r>
            <a:r>
              <a:rPr lang="vi-VN" altLang="x-none" sz="2800" b="1" dirty="0">
                <a:solidFill>
                  <a:srgbClr val="C00000"/>
                </a:solidFill>
                <a:latin typeface="Times New Roman" panose="02020603050405020304" pitchFamily="18" charset="0"/>
                <a:ea typeface="Arial" panose="020B0604020202020204" pitchFamily="34" charset="0"/>
              </a:rPr>
              <a:t>à</a:t>
            </a:r>
            <a:r>
              <a:rPr lang="vi-VN" altLang="x-none" sz="2800" b="1" dirty="0">
                <a:solidFill>
                  <a:srgbClr val="C00000"/>
                </a:solidFill>
                <a:latin typeface="Times New Roman" panose="02020603050405020304" pitchFamily="18" charset="0"/>
                <a:cs typeface="Arial" panose="020B0604020202020204" pitchFamily="34" charset="0"/>
              </a:rPr>
              <a:t>ng trong mạch nữa không?</a:t>
            </a:r>
            <a:endParaRPr sz="2800" b="1" dirty="0">
              <a:solidFill>
                <a:srgbClr val="C00000"/>
              </a:solidFill>
              <a:ea typeface="Arial" panose="020B0604020202020204" pitchFamily="34" charset="0"/>
            </a:endParaRPr>
          </a:p>
        </p:txBody>
      </p:sp>
      <p:sp>
        <p:nvSpPr>
          <p:cNvPr id="2" name="Rectangle 1"/>
          <p:cNvSpPr/>
          <p:nvPr/>
        </p:nvSpPr>
        <p:spPr>
          <a:xfrm>
            <a:off x="373063" y="3733800"/>
            <a:ext cx="8305800" cy="2308225"/>
          </a:xfrm>
          <a:prstGeom prst="rect">
            <a:avLst/>
          </a:prstGeom>
        </p:spPr>
        <p:txBody>
          <a:bodyPr>
            <a:spAutoFit/>
          </a:bodyPr>
          <a:lstStyle/>
          <a:p>
            <a:pPr algn="ctr">
              <a:lnSpc>
                <a:spcPct val="150000"/>
              </a:lnSpc>
              <a:buNone/>
            </a:pPr>
            <a:r>
              <a:rPr lang="vi-VN" altLang="x-none" sz="3200" dirty="0">
                <a:latin typeface="Times New Roman" panose="02020603050405020304" pitchFamily="18" charset="0"/>
              </a:rPr>
              <a:t>Khi cơ thể bị mất nhiều nước (khi bị tiêu chảy, lao động nặng ra nhiều mồ hôi...) máu khó lưu thông trong mạch vì máu mất nước =&gt;  đặc.</a:t>
            </a:r>
            <a:endParaRPr sz="3200" dirty="0">
              <a:latin typeface="Calibri" panose="020F0502020204030204" pitchFamily="34" charset="0"/>
            </a:endParaRPr>
          </a:p>
        </p:txBody>
      </p:sp>
      <p:pic>
        <p:nvPicPr>
          <p:cNvPr id="13317" name="Picture 4"/>
          <p:cNvPicPr>
            <a:picLocks noChangeAspect="1"/>
          </p:cNvPicPr>
          <p:nvPr/>
        </p:nvPicPr>
        <p:blipFill>
          <a:blip r:embed="rId2"/>
          <a:stretch>
            <a:fillRect/>
          </a:stretch>
        </p:blipFill>
        <p:spPr>
          <a:xfrm>
            <a:off x="6705600" y="152400"/>
            <a:ext cx="1981200" cy="3657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800100" y="304800"/>
            <a:ext cx="7543800" cy="523875"/>
          </a:xfrm>
          <a:prstGeom prst="rect">
            <a:avLst/>
          </a:prstGeom>
          <a:noFill/>
          <a:ln>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vi-VN" altLang="x-none" sz="2800" b="1" dirty="0">
                <a:solidFill>
                  <a:srgbClr val="C00000"/>
                </a:solidFill>
                <a:latin typeface="Times New Roman" panose="02020603050405020304" pitchFamily="18" charset="0"/>
                <a:cs typeface="Arial" panose="020B0604020202020204" pitchFamily="34" charset="0"/>
              </a:rPr>
              <a:t>Bảng</a:t>
            </a:r>
            <a:r>
              <a:rPr lang="en-US" altLang="x-none" sz="2800" b="1" dirty="0">
                <a:solidFill>
                  <a:srgbClr val="C00000"/>
                </a:solidFill>
                <a:latin typeface="Times New Roman" panose="02020603050405020304" pitchFamily="18" charset="0"/>
                <a:cs typeface="Arial" panose="020B0604020202020204" pitchFamily="34" charset="0"/>
              </a:rPr>
              <a:t> 1.</a:t>
            </a:r>
            <a:r>
              <a:rPr lang="vi-VN" altLang="x-none" sz="2800" b="1" dirty="0">
                <a:solidFill>
                  <a:srgbClr val="C00000"/>
                </a:solidFill>
                <a:latin typeface="Times New Roman" panose="02020603050405020304" pitchFamily="18" charset="0"/>
                <a:cs typeface="Arial" panose="020B0604020202020204" pitchFamily="34" charset="0"/>
              </a:rPr>
              <a:t> Th</a:t>
            </a:r>
            <a:r>
              <a:rPr lang="vi-VN" altLang="x-none" sz="2800" b="1" dirty="0">
                <a:solidFill>
                  <a:srgbClr val="C00000"/>
                </a:solidFill>
                <a:latin typeface="Times New Roman" panose="02020603050405020304" pitchFamily="18" charset="0"/>
                <a:ea typeface="Arial" panose="020B0604020202020204" pitchFamily="34" charset="0"/>
              </a:rPr>
              <a:t>à</a:t>
            </a:r>
            <a:r>
              <a:rPr lang="vi-VN" altLang="x-none" sz="2800" b="1" dirty="0">
                <a:solidFill>
                  <a:srgbClr val="C00000"/>
                </a:solidFill>
                <a:latin typeface="Times New Roman" panose="02020603050405020304" pitchFamily="18" charset="0"/>
                <a:cs typeface="Arial" panose="020B0604020202020204" pitchFamily="34" charset="0"/>
              </a:rPr>
              <a:t>nh phần chủ yếu của huyết tương</a:t>
            </a:r>
            <a:endParaRPr sz="2800" b="1" dirty="0">
              <a:solidFill>
                <a:srgbClr val="C00000"/>
              </a:solidFill>
              <a:ea typeface="Arial" panose="020B0604020202020204" pitchFamily="34" charset="0"/>
            </a:endParaRPr>
          </a:p>
        </p:txBody>
      </p:sp>
      <p:graphicFrame>
        <p:nvGraphicFramePr>
          <p:cNvPr id="14339" name="Table 14338"/>
          <p:cNvGraphicFramePr/>
          <p:nvPr/>
        </p:nvGraphicFramePr>
        <p:xfrm>
          <a:off x="99695" y="893445"/>
          <a:ext cx="8860155" cy="5877560"/>
        </p:xfrm>
        <a:graphic>
          <a:graphicData uri="http://schemas.openxmlformats.org/drawingml/2006/table">
            <a:tbl>
              <a:tblPr/>
              <a:tblGrid>
                <a:gridCol w="7670800">
                  <a:extLst>
                    <a:ext uri="{9D8B030D-6E8A-4147-A177-3AD203B41FA5}">
                      <a16:colId xmlns:a16="http://schemas.microsoft.com/office/drawing/2014/main" val="20000"/>
                    </a:ext>
                  </a:extLst>
                </a:gridCol>
                <a:gridCol w="1189355">
                  <a:extLst>
                    <a:ext uri="{9D8B030D-6E8A-4147-A177-3AD203B41FA5}">
                      <a16:colId xmlns:a16="http://schemas.microsoft.com/office/drawing/2014/main" val="20001"/>
                    </a:ext>
                  </a:extLst>
                </a:gridCol>
              </a:tblGrid>
              <a:tr h="108458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b="1" dirty="0">
                          <a:solidFill>
                            <a:srgbClr val="FF0000"/>
                          </a:solidFill>
                          <a:latin typeface="Times New Roman" panose="02020603050405020304" pitchFamily="18" charset="0"/>
                          <a:cs typeface="Times New Roman" panose="02020603050405020304" pitchFamily="18" charset="0"/>
                        </a:rPr>
                        <a:t>C</a:t>
                      </a:r>
                      <a:r>
                        <a:rPr lang="en-US" sz="3200" b="1" dirty="0">
                          <a:solidFill>
                            <a:srgbClr val="FF0000"/>
                          </a:solidFill>
                          <a:latin typeface="Times New Roman" panose="02020603050405020304" pitchFamily="18" charset="0"/>
                          <a:cs typeface="Times New Roman" panose="02020603050405020304" pitchFamily="18" charset="0"/>
                        </a:rPr>
                        <a:t>ác chất</a:t>
                      </a:r>
                    </a:p>
                  </a:txBody>
                  <a:tcPr marT="45705" marB="4570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CD5B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b="1" dirty="0">
                          <a:solidFill>
                            <a:srgbClr val="FF0000"/>
                          </a:solidFill>
                          <a:latin typeface="Times New Roman" panose="02020603050405020304" pitchFamily="18" charset="0"/>
                          <a:cs typeface="Times New Roman" panose="02020603050405020304" pitchFamily="18" charset="0"/>
                        </a:rPr>
                        <a:t>T</a:t>
                      </a:r>
                      <a:r>
                        <a:rPr lang="en-US" sz="3200" b="1" dirty="0">
                          <a:solidFill>
                            <a:srgbClr val="FF0000"/>
                          </a:solidFill>
                          <a:latin typeface="Times New Roman" panose="02020603050405020304" pitchFamily="18" charset="0"/>
                          <a:cs typeface="Times New Roman" panose="02020603050405020304" pitchFamily="18" charset="0"/>
                        </a:rPr>
                        <a:t>ỷ lệ</a:t>
                      </a:r>
                    </a:p>
                  </a:txBody>
                  <a:tcPr marT="45705" marB="4570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CD5B5"/>
                    </a:solidFill>
                  </a:tcPr>
                </a:tc>
                <a:extLst>
                  <a:ext uri="{0D108BD9-81ED-4DB2-BD59-A6C34878D82A}">
                    <a16:rowId xmlns:a16="http://schemas.microsoft.com/office/drawing/2014/main" val="10000"/>
                  </a:ext>
                </a:extLst>
              </a:tr>
              <a:tr h="7334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3200" dirty="0">
                          <a:solidFill>
                            <a:srgbClr val="000000"/>
                          </a:solidFill>
                          <a:latin typeface="Times New Roman" panose="02020603050405020304" pitchFamily="18" charset="0"/>
                          <a:cs typeface="Times New Roman" panose="02020603050405020304" pitchFamily="18" charset="0"/>
                        </a:rPr>
                        <a:t>- </a:t>
                      </a:r>
                      <a:r>
                        <a:rPr lang="vi-VN" altLang="x-none" sz="3200" dirty="0">
                          <a:solidFill>
                            <a:srgbClr val="000000"/>
                          </a:solidFill>
                          <a:latin typeface="Times New Roman" panose="02020603050405020304" pitchFamily="18" charset="0"/>
                          <a:cs typeface="Times New Roman" panose="02020603050405020304" pitchFamily="18" charset="0"/>
                        </a:rPr>
                        <a:t>Nước</a:t>
                      </a:r>
                      <a:r>
                        <a:rPr sz="3200" dirty="0">
                          <a:solidFill>
                            <a:srgbClr val="000000"/>
                          </a:solidFill>
                          <a:latin typeface="Times New Roman" panose="02020603050405020304" pitchFamily="18" charset="0"/>
                          <a:cs typeface="Times New Roman" panose="02020603050405020304" pitchFamily="18" charset="0"/>
                        </a:rPr>
                        <a:t>  </a:t>
                      </a:r>
                      <a:endParaRPr lang="en-US" sz="3200" dirty="0">
                        <a:solidFill>
                          <a:srgbClr val="000000"/>
                        </a:solidFill>
                        <a:latin typeface="Times New Roman" panose="02020603050405020304" pitchFamily="18" charset="0"/>
                        <a:cs typeface="Times New Roman" panose="02020603050405020304" pitchFamily="18" charset="0"/>
                      </a:endParaRPr>
                    </a:p>
                  </a:txBody>
                  <a:tcPr marT="45705" marB="4570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CD5B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dirty="0">
                          <a:solidFill>
                            <a:srgbClr val="000000"/>
                          </a:solidFill>
                          <a:latin typeface="Times New Roman" panose="02020603050405020304" pitchFamily="18" charset="0"/>
                          <a:cs typeface="Times New Roman" panose="02020603050405020304" pitchFamily="18" charset="0"/>
                        </a:rPr>
                        <a:t>90%</a:t>
                      </a:r>
                      <a:endParaRPr lang="en-US" sz="3200" dirty="0">
                        <a:solidFill>
                          <a:srgbClr val="000000"/>
                        </a:solidFill>
                        <a:latin typeface="Times New Roman" panose="02020603050405020304" pitchFamily="18" charset="0"/>
                        <a:cs typeface="Times New Roman" panose="02020603050405020304" pitchFamily="18" charset="0"/>
                      </a:endParaRPr>
                    </a:p>
                  </a:txBody>
                  <a:tcPr marT="45705" marB="45705"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CD5B5"/>
                    </a:solidFill>
                  </a:tcPr>
                </a:tc>
                <a:extLst>
                  <a:ext uri="{0D108BD9-81ED-4DB2-BD59-A6C34878D82A}">
                    <a16:rowId xmlns:a16="http://schemas.microsoft.com/office/drawing/2014/main" val="10001"/>
                  </a:ext>
                </a:extLst>
              </a:tr>
              <a:tr h="405955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3200" dirty="0">
                          <a:solidFill>
                            <a:srgbClr val="000000"/>
                          </a:solidFill>
                          <a:latin typeface="Times New Roman" panose="02020603050405020304" pitchFamily="18" charset="0"/>
                          <a:cs typeface="Times New Roman" panose="02020603050405020304" pitchFamily="18" charset="0"/>
                        </a:rPr>
                        <a:t>- C</a:t>
                      </a:r>
                      <a:r>
                        <a:rPr lang="en-US" sz="3200" dirty="0">
                          <a:solidFill>
                            <a:srgbClr val="000000"/>
                          </a:solidFill>
                          <a:latin typeface="Times New Roman" panose="02020603050405020304" pitchFamily="18" charset="0"/>
                          <a:cs typeface="Times New Roman" panose="02020603050405020304" pitchFamily="18" charset="0"/>
                        </a:rPr>
                        <a:t>ác chất dinh dưỡng:</a:t>
                      </a:r>
                      <a:r>
                        <a:rPr sz="3200" dirty="0">
                          <a:solidFill>
                            <a:srgbClr val="000000"/>
                          </a:solidFill>
                          <a:latin typeface="Times New Roman" panose="02020603050405020304" pitchFamily="18" charset="0"/>
                          <a:cs typeface="Times New Roman" panose="02020603050405020304" pitchFamily="18" charset="0"/>
                        </a:rPr>
                        <a:t> Pr</a:t>
                      </a:r>
                      <a:r>
                        <a:rPr lang="en-US" sz="3200" dirty="0">
                          <a:solidFill>
                            <a:srgbClr val="000000"/>
                          </a:solidFill>
                          <a:latin typeface="Times New Roman" panose="02020603050405020304" pitchFamily="18" charset="0"/>
                          <a:cs typeface="Times New Roman" panose="02020603050405020304" pitchFamily="18" charset="0"/>
                        </a:rPr>
                        <a:t>o</a:t>
                      </a:r>
                      <a:r>
                        <a:rPr sz="3200" dirty="0">
                          <a:solidFill>
                            <a:srgbClr val="000000"/>
                          </a:solidFill>
                          <a:latin typeface="Times New Roman" panose="02020603050405020304" pitchFamily="18" charset="0"/>
                          <a:cs typeface="Times New Roman" panose="02020603050405020304" pitchFamily="18" charset="0"/>
                        </a:rPr>
                        <a:t>t</a:t>
                      </a:r>
                      <a:r>
                        <a:rPr lang="en-US" sz="3200" dirty="0">
                          <a:solidFill>
                            <a:srgbClr val="000000"/>
                          </a:solidFill>
                          <a:latin typeface="Times New Roman" panose="02020603050405020304" pitchFamily="18" charset="0"/>
                          <a:cs typeface="Times New Roman" panose="02020603050405020304" pitchFamily="18" charset="0"/>
                        </a:rPr>
                        <a:t>e</a:t>
                      </a:r>
                      <a:r>
                        <a:rPr sz="3200" dirty="0">
                          <a:solidFill>
                            <a:srgbClr val="000000"/>
                          </a:solidFill>
                          <a:latin typeface="Times New Roman" panose="02020603050405020304" pitchFamily="18" charset="0"/>
                          <a:cs typeface="Times New Roman" panose="02020603050405020304" pitchFamily="18" charset="0"/>
                        </a:rPr>
                        <a:t>in, Lipit, Gluxit, Vitamin...</a:t>
                      </a:r>
                    </a:p>
                    <a:p>
                      <a:pPr lvl="0" eaLnBrk="1" hangingPunct="1">
                        <a:buChar char="-"/>
                      </a:pPr>
                      <a:r>
                        <a:rPr sz="3200" dirty="0">
                          <a:solidFill>
                            <a:srgbClr val="000000"/>
                          </a:solidFill>
                          <a:latin typeface="Times New Roman" panose="02020603050405020304" pitchFamily="18" charset="0"/>
                          <a:cs typeface="Times New Roman" panose="02020603050405020304" pitchFamily="18" charset="0"/>
                        </a:rPr>
                        <a:t> C</a:t>
                      </a:r>
                      <a:r>
                        <a:rPr lang="en-US" sz="3200" dirty="0">
                          <a:solidFill>
                            <a:srgbClr val="000000"/>
                          </a:solidFill>
                          <a:latin typeface="Times New Roman" panose="02020603050405020304" pitchFamily="18" charset="0"/>
                          <a:cs typeface="Times New Roman" panose="02020603050405020304" pitchFamily="18" charset="0"/>
                        </a:rPr>
                        <a:t>á</a:t>
                      </a:r>
                      <a:r>
                        <a:rPr sz="3200" dirty="0">
                          <a:solidFill>
                            <a:srgbClr val="000000"/>
                          </a:solidFill>
                          <a:latin typeface="Times New Roman" panose="02020603050405020304" pitchFamily="18" charset="0"/>
                          <a:cs typeface="Times New Roman" panose="02020603050405020304" pitchFamily="18" charset="0"/>
                        </a:rPr>
                        <a:t>c ch</a:t>
                      </a:r>
                      <a:r>
                        <a:rPr lang="en-US" sz="3200" dirty="0">
                          <a:solidFill>
                            <a:srgbClr val="000000"/>
                          </a:solidFill>
                          <a:latin typeface="Times New Roman" panose="02020603050405020304" pitchFamily="18" charset="0"/>
                          <a:cs typeface="Times New Roman" panose="02020603050405020304" pitchFamily="18" charset="0"/>
                        </a:rPr>
                        <a:t>ấ</a:t>
                      </a:r>
                      <a:r>
                        <a:rPr sz="3200" dirty="0">
                          <a:solidFill>
                            <a:srgbClr val="000000"/>
                          </a:solidFill>
                          <a:latin typeface="Times New Roman" panose="02020603050405020304" pitchFamily="18" charset="0"/>
                          <a:cs typeface="Times New Roman" panose="02020603050405020304" pitchFamily="18" charset="0"/>
                        </a:rPr>
                        <a:t>t c</a:t>
                      </a:r>
                      <a:r>
                        <a:rPr lang="en-US" sz="3200" dirty="0">
                          <a:solidFill>
                            <a:srgbClr val="000000"/>
                          </a:solidFill>
                          <a:latin typeface="Times New Roman" panose="02020603050405020304" pitchFamily="18" charset="0"/>
                          <a:cs typeface="Times New Roman" panose="02020603050405020304" pitchFamily="18" charset="0"/>
                        </a:rPr>
                        <a:t>ầ</a:t>
                      </a:r>
                      <a:r>
                        <a:rPr sz="3200" dirty="0">
                          <a:solidFill>
                            <a:srgbClr val="000000"/>
                          </a:solidFill>
                          <a:latin typeface="Times New Roman" panose="02020603050405020304" pitchFamily="18" charset="0"/>
                          <a:cs typeface="Times New Roman" panose="02020603050405020304" pitchFamily="18" charset="0"/>
                        </a:rPr>
                        <a:t>n thi</a:t>
                      </a:r>
                      <a:r>
                        <a:rPr lang="en-US" sz="3200" dirty="0">
                          <a:solidFill>
                            <a:srgbClr val="000000"/>
                          </a:solidFill>
                          <a:latin typeface="Times New Roman" panose="02020603050405020304" pitchFamily="18" charset="0"/>
                          <a:cs typeface="Times New Roman" panose="02020603050405020304" pitchFamily="18" charset="0"/>
                        </a:rPr>
                        <a:t>ế</a:t>
                      </a:r>
                      <a:r>
                        <a:rPr sz="3200" dirty="0">
                          <a:solidFill>
                            <a:srgbClr val="000000"/>
                          </a:solidFill>
                          <a:latin typeface="Times New Roman" panose="02020603050405020304" pitchFamily="18" charset="0"/>
                          <a:cs typeface="Times New Roman" panose="02020603050405020304" pitchFamily="18" charset="0"/>
                        </a:rPr>
                        <a:t>t kh</a:t>
                      </a:r>
                      <a:r>
                        <a:rPr lang="en-US" sz="3200" dirty="0">
                          <a:solidFill>
                            <a:srgbClr val="000000"/>
                          </a:solidFill>
                          <a:latin typeface="Times New Roman" panose="02020603050405020304" pitchFamily="18" charset="0"/>
                          <a:cs typeface="Times New Roman" panose="02020603050405020304" pitchFamily="18" charset="0"/>
                        </a:rPr>
                        <a:t>á</a:t>
                      </a:r>
                      <a:r>
                        <a:rPr sz="3200" dirty="0">
                          <a:solidFill>
                            <a:srgbClr val="000000"/>
                          </a:solidFill>
                          <a:latin typeface="Times New Roman" panose="02020603050405020304" pitchFamily="18" charset="0"/>
                          <a:cs typeface="Times New Roman" panose="02020603050405020304" pitchFamily="18" charset="0"/>
                        </a:rPr>
                        <a:t>c : Hoocm</a:t>
                      </a:r>
                      <a:r>
                        <a:rPr lang="en-US" sz="3200" dirty="0">
                          <a:solidFill>
                            <a:srgbClr val="000000"/>
                          </a:solidFill>
                          <a:latin typeface="Times New Roman" panose="02020603050405020304" pitchFamily="18" charset="0"/>
                          <a:cs typeface="Times New Roman" panose="02020603050405020304" pitchFamily="18" charset="0"/>
                        </a:rPr>
                        <a:t>ô</a:t>
                      </a:r>
                      <a:r>
                        <a:rPr sz="3200" dirty="0">
                          <a:solidFill>
                            <a:srgbClr val="000000"/>
                          </a:solidFill>
                          <a:latin typeface="Times New Roman" panose="02020603050405020304" pitchFamily="18" charset="0"/>
                          <a:cs typeface="Times New Roman" panose="02020603050405020304" pitchFamily="18" charset="0"/>
                        </a:rPr>
                        <a:t>n, kh</a:t>
                      </a:r>
                      <a:r>
                        <a:rPr lang="en-US" sz="3200" dirty="0">
                          <a:solidFill>
                            <a:srgbClr val="000000"/>
                          </a:solidFill>
                          <a:latin typeface="Times New Roman" panose="02020603050405020304" pitchFamily="18" charset="0"/>
                          <a:cs typeface="Times New Roman" panose="02020603050405020304" pitchFamily="18" charset="0"/>
                        </a:rPr>
                        <a:t>á</a:t>
                      </a:r>
                      <a:r>
                        <a:rPr sz="3200" dirty="0">
                          <a:solidFill>
                            <a:srgbClr val="000000"/>
                          </a:solidFill>
                          <a:latin typeface="Times New Roman" panose="02020603050405020304" pitchFamily="18" charset="0"/>
                          <a:cs typeface="Times New Roman" panose="02020603050405020304" pitchFamily="18" charset="0"/>
                        </a:rPr>
                        <a:t>ng th</a:t>
                      </a:r>
                      <a:r>
                        <a:rPr lang="en-US" sz="3200" dirty="0">
                          <a:solidFill>
                            <a:srgbClr val="000000"/>
                          </a:solidFill>
                          <a:latin typeface="Times New Roman" panose="02020603050405020304" pitchFamily="18" charset="0"/>
                          <a:cs typeface="Times New Roman" panose="02020603050405020304" pitchFamily="18" charset="0"/>
                        </a:rPr>
                        <a:t>ể</a:t>
                      </a:r>
                      <a:r>
                        <a:rPr sz="3200" dirty="0">
                          <a:solidFill>
                            <a:srgbClr val="000000"/>
                          </a:solidFill>
                          <a:latin typeface="Times New Roman" panose="02020603050405020304" pitchFamily="18" charset="0"/>
                          <a:cs typeface="Times New Roman" panose="02020603050405020304" pitchFamily="18" charset="0"/>
                        </a:rPr>
                        <a:t>...</a:t>
                      </a:r>
                    </a:p>
                    <a:p>
                      <a:pPr lvl="0" eaLnBrk="1" hangingPunct="1">
                        <a:buChar char="-"/>
                      </a:pPr>
                      <a:r>
                        <a:rPr sz="3200" dirty="0">
                          <a:solidFill>
                            <a:srgbClr val="000000"/>
                          </a:solidFill>
                          <a:latin typeface="Times New Roman" panose="02020603050405020304" pitchFamily="18" charset="0"/>
                          <a:cs typeface="Times New Roman" panose="02020603050405020304" pitchFamily="18" charset="0"/>
                        </a:rPr>
                        <a:t> C</a:t>
                      </a:r>
                      <a:r>
                        <a:rPr lang="en-US" sz="3200" dirty="0">
                          <a:solidFill>
                            <a:srgbClr val="000000"/>
                          </a:solidFill>
                          <a:latin typeface="Times New Roman" panose="02020603050405020304" pitchFamily="18" charset="0"/>
                          <a:cs typeface="Times New Roman" panose="02020603050405020304" pitchFamily="18" charset="0"/>
                        </a:rPr>
                        <a:t>á</a:t>
                      </a:r>
                      <a:r>
                        <a:rPr sz="3200" dirty="0">
                          <a:solidFill>
                            <a:srgbClr val="000000"/>
                          </a:solidFill>
                          <a:latin typeface="Times New Roman" panose="02020603050405020304" pitchFamily="18" charset="0"/>
                          <a:cs typeface="Times New Roman" panose="02020603050405020304" pitchFamily="18" charset="0"/>
                        </a:rPr>
                        <a:t>c l</a:t>
                      </a:r>
                      <a:r>
                        <a:rPr lang="en-US" sz="3200" dirty="0">
                          <a:solidFill>
                            <a:srgbClr val="000000"/>
                          </a:solidFill>
                          <a:latin typeface="Times New Roman" panose="02020603050405020304" pitchFamily="18" charset="0"/>
                          <a:cs typeface="Times New Roman" panose="02020603050405020304" pitchFamily="18" charset="0"/>
                        </a:rPr>
                        <a:t>ọa</a:t>
                      </a:r>
                      <a:r>
                        <a:rPr sz="3200" dirty="0">
                          <a:solidFill>
                            <a:srgbClr val="000000"/>
                          </a:solidFill>
                          <a:latin typeface="Times New Roman" panose="02020603050405020304" pitchFamily="18" charset="0"/>
                          <a:cs typeface="Times New Roman" panose="02020603050405020304" pitchFamily="18" charset="0"/>
                        </a:rPr>
                        <a:t>i mu</a:t>
                      </a:r>
                      <a:r>
                        <a:rPr lang="en-US" sz="3200" dirty="0">
                          <a:solidFill>
                            <a:srgbClr val="000000"/>
                          </a:solidFill>
                          <a:latin typeface="Times New Roman" panose="02020603050405020304" pitchFamily="18" charset="0"/>
                          <a:cs typeface="Times New Roman" panose="02020603050405020304" pitchFamily="18" charset="0"/>
                        </a:rPr>
                        <a:t>ố</a:t>
                      </a:r>
                      <a:r>
                        <a:rPr sz="3200" dirty="0">
                          <a:solidFill>
                            <a:srgbClr val="000000"/>
                          </a:solidFill>
                          <a:latin typeface="Times New Roman" panose="02020603050405020304" pitchFamily="18" charset="0"/>
                          <a:cs typeface="Times New Roman" panose="02020603050405020304" pitchFamily="18" charset="0"/>
                        </a:rPr>
                        <a:t>i kho</a:t>
                      </a:r>
                      <a:r>
                        <a:rPr lang="en-US" sz="3200" dirty="0">
                          <a:solidFill>
                            <a:srgbClr val="000000"/>
                          </a:solidFill>
                          <a:latin typeface="Times New Roman" panose="02020603050405020304" pitchFamily="18" charset="0"/>
                          <a:cs typeface="Times New Roman" panose="02020603050405020304" pitchFamily="18" charset="0"/>
                        </a:rPr>
                        <a:t>á</a:t>
                      </a:r>
                      <a:r>
                        <a:rPr sz="3200" dirty="0">
                          <a:solidFill>
                            <a:srgbClr val="000000"/>
                          </a:solidFill>
                          <a:latin typeface="Times New Roman" panose="02020603050405020304" pitchFamily="18" charset="0"/>
                          <a:cs typeface="Times New Roman" panose="02020603050405020304" pitchFamily="18" charset="0"/>
                        </a:rPr>
                        <a:t>ng.</a:t>
                      </a:r>
                    </a:p>
                    <a:p>
                      <a:pPr lvl="0" eaLnBrk="1" hangingPunct="1">
                        <a:buChar char="-"/>
                      </a:pPr>
                      <a:r>
                        <a:rPr sz="3200" dirty="0">
                          <a:solidFill>
                            <a:srgbClr val="000000"/>
                          </a:solidFill>
                          <a:latin typeface="Times New Roman" panose="02020603050405020304" pitchFamily="18" charset="0"/>
                          <a:cs typeface="Times New Roman" panose="02020603050405020304" pitchFamily="18" charset="0"/>
                        </a:rPr>
                        <a:t> C</a:t>
                      </a:r>
                      <a:r>
                        <a:rPr lang="en-US" sz="3200" dirty="0">
                          <a:solidFill>
                            <a:srgbClr val="000000"/>
                          </a:solidFill>
                          <a:latin typeface="Times New Roman" panose="02020603050405020304" pitchFamily="18" charset="0"/>
                          <a:cs typeface="Times New Roman" panose="02020603050405020304" pitchFamily="18" charset="0"/>
                        </a:rPr>
                        <a:t>á</a:t>
                      </a:r>
                      <a:r>
                        <a:rPr sz="3200" dirty="0">
                          <a:solidFill>
                            <a:srgbClr val="000000"/>
                          </a:solidFill>
                          <a:latin typeface="Times New Roman" panose="02020603050405020304" pitchFamily="18" charset="0"/>
                          <a:cs typeface="Times New Roman" panose="02020603050405020304" pitchFamily="18" charset="0"/>
                        </a:rPr>
                        <a:t>c lo</a:t>
                      </a:r>
                      <a:r>
                        <a:rPr lang="en-US" sz="3200" dirty="0">
                          <a:solidFill>
                            <a:srgbClr val="000000"/>
                          </a:solidFill>
                          <a:latin typeface="Times New Roman" panose="02020603050405020304" pitchFamily="18" charset="0"/>
                          <a:cs typeface="Times New Roman" panose="02020603050405020304" pitchFamily="18" charset="0"/>
                        </a:rPr>
                        <a:t>ạ</a:t>
                      </a:r>
                      <a:r>
                        <a:rPr sz="3200" dirty="0">
                          <a:solidFill>
                            <a:srgbClr val="000000"/>
                          </a:solidFill>
                          <a:latin typeface="Times New Roman" panose="02020603050405020304" pitchFamily="18" charset="0"/>
                          <a:cs typeface="Times New Roman" panose="02020603050405020304" pitchFamily="18" charset="0"/>
                        </a:rPr>
                        <a:t>i ch</a:t>
                      </a:r>
                      <a:r>
                        <a:rPr lang="en-US" sz="3200" dirty="0">
                          <a:solidFill>
                            <a:srgbClr val="000000"/>
                          </a:solidFill>
                          <a:latin typeface="Times New Roman" panose="02020603050405020304" pitchFamily="18" charset="0"/>
                          <a:cs typeface="Times New Roman" panose="02020603050405020304" pitchFamily="18" charset="0"/>
                        </a:rPr>
                        <a:t>ấ</a:t>
                      </a:r>
                      <a:r>
                        <a:rPr sz="3200" dirty="0">
                          <a:solidFill>
                            <a:srgbClr val="000000"/>
                          </a:solidFill>
                          <a:latin typeface="Times New Roman" panose="02020603050405020304" pitchFamily="18" charset="0"/>
                          <a:cs typeface="Times New Roman" panose="02020603050405020304" pitchFamily="18" charset="0"/>
                        </a:rPr>
                        <a:t>t th</a:t>
                      </a:r>
                      <a:r>
                        <a:rPr lang="en-US" sz="3200" dirty="0">
                          <a:solidFill>
                            <a:srgbClr val="000000"/>
                          </a:solidFill>
                          <a:latin typeface="Times New Roman" panose="02020603050405020304" pitchFamily="18" charset="0"/>
                          <a:cs typeface="Times New Roman" panose="02020603050405020304" pitchFamily="18" charset="0"/>
                        </a:rPr>
                        <a:t>ả</a:t>
                      </a:r>
                      <a:r>
                        <a:rPr sz="3200" dirty="0">
                          <a:solidFill>
                            <a:srgbClr val="000000"/>
                          </a:solidFill>
                          <a:latin typeface="Times New Roman" panose="02020603050405020304" pitchFamily="18" charset="0"/>
                          <a:cs typeface="Times New Roman" panose="02020603050405020304" pitchFamily="18" charset="0"/>
                        </a:rPr>
                        <a:t>i c</a:t>
                      </a:r>
                      <a:r>
                        <a:rPr lang="en-US" sz="3200" dirty="0">
                          <a:solidFill>
                            <a:srgbClr val="000000"/>
                          </a:solidFill>
                          <a:latin typeface="Times New Roman" panose="02020603050405020304" pitchFamily="18" charset="0"/>
                          <a:cs typeface="Times New Roman" panose="02020603050405020304" pitchFamily="18" charset="0"/>
                        </a:rPr>
                        <a:t>ủ</a:t>
                      </a:r>
                      <a:r>
                        <a:rPr sz="3200" dirty="0">
                          <a:solidFill>
                            <a:srgbClr val="000000"/>
                          </a:solidFill>
                          <a:latin typeface="Times New Roman" panose="02020603050405020304" pitchFamily="18" charset="0"/>
                          <a:cs typeface="Times New Roman" panose="02020603050405020304" pitchFamily="18" charset="0"/>
                        </a:rPr>
                        <a:t>a t</a:t>
                      </a:r>
                      <a:r>
                        <a:rPr lang="en-US" sz="3200" dirty="0">
                          <a:solidFill>
                            <a:srgbClr val="000000"/>
                          </a:solidFill>
                          <a:latin typeface="Times New Roman" panose="02020603050405020304" pitchFamily="18" charset="0"/>
                          <a:cs typeface="Times New Roman" panose="02020603050405020304" pitchFamily="18" charset="0"/>
                        </a:rPr>
                        <a:t>ế</a:t>
                      </a:r>
                      <a:r>
                        <a:rPr sz="3200" dirty="0">
                          <a:solidFill>
                            <a:srgbClr val="000000"/>
                          </a:solidFill>
                          <a:latin typeface="Times New Roman" panose="02020603050405020304" pitchFamily="18" charset="0"/>
                          <a:cs typeface="Times New Roman" panose="02020603050405020304" pitchFamily="18" charset="0"/>
                        </a:rPr>
                        <a:t> b</a:t>
                      </a:r>
                      <a:r>
                        <a:rPr lang="en-US" sz="3200" dirty="0">
                          <a:solidFill>
                            <a:srgbClr val="000000"/>
                          </a:solidFill>
                          <a:latin typeface="Times New Roman" panose="02020603050405020304" pitchFamily="18" charset="0"/>
                          <a:cs typeface="Times New Roman" panose="02020603050405020304" pitchFamily="18" charset="0"/>
                        </a:rPr>
                        <a:t>à</a:t>
                      </a:r>
                      <a:r>
                        <a:rPr sz="3200" dirty="0">
                          <a:solidFill>
                            <a:srgbClr val="000000"/>
                          </a:solidFill>
                          <a:latin typeface="Times New Roman" panose="02020603050405020304" pitchFamily="18" charset="0"/>
                          <a:cs typeface="Times New Roman" panose="02020603050405020304" pitchFamily="18" charset="0"/>
                        </a:rPr>
                        <a:t>o : ur</a:t>
                      </a:r>
                      <a:r>
                        <a:rPr lang="en-US" sz="3200" dirty="0">
                          <a:solidFill>
                            <a:srgbClr val="000000"/>
                          </a:solidFill>
                          <a:latin typeface="Times New Roman" panose="02020603050405020304" pitchFamily="18" charset="0"/>
                          <a:cs typeface="Times New Roman" panose="02020603050405020304" pitchFamily="18" charset="0"/>
                        </a:rPr>
                        <a:t>ê</a:t>
                      </a:r>
                      <a:r>
                        <a:rPr sz="3200" dirty="0">
                          <a:solidFill>
                            <a:srgbClr val="000000"/>
                          </a:solidFill>
                          <a:latin typeface="Times New Roman" panose="02020603050405020304" pitchFamily="18" charset="0"/>
                          <a:cs typeface="Times New Roman" panose="02020603050405020304" pitchFamily="18" charset="0"/>
                        </a:rPr>
                        <a:t>, axit uric,... </a:t>
                      </a:r>
                    </a:p>
                    <a:p>
                      <a:pPr lvl="0" eaLnBrk="1" hangingPunct="1">
                        <a:buNone/>
                      </a:pPr>
                      <a:endParaRPr lang="en-US" sz="3200" dirty="0">
                        <a:solidFill>
                          <a:srgbClr val="000000"/>
                        </a:solidFill>
                        <a:latin typeface="Times New Roman" panose="02020603050405020304" pitchFamily="18" charset="0"/>
                        <a:cs typeface="Times New Roman" panose="02020603050405020304" pitchFamily="18" charset="0"/>
                      </a:endParaRPr>
                    </a:p>
                  </a:txBody>
                  <a:tcPr marT="45705" marB="4570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CD5B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dirty="0">
                          <a:solidFill>
                            <a:srgbClr val="000000"/>
                          </a:solidFill>
                          <a:latin typeface="Times New Roman" panose="02020603050405020304" pitchFamily="18" charset="0"/>
                          <a:cs typeface="Times New Roman" panose="02020603050405020304" pitchFamily="18" charset="0"/>
                        </a:rPr>
                        <a:t>10%</a:t>
                      </a:r>
                      <a:endParaRPr lang="en-US" sz="3200" dirty="0">
                        <a:solidFill>
                          <a:srgbClr val="000000"/>
                        </a:solidFill>
                        <a:latin typeface="Times New Roman" panose="02020603050405020304" pitchFamily="18" charset="0"/>
                        <a:cs typeface="Times New Roman" panose="02020603050405020304" pitchFamily="18" charset="0"/>
                      </a:endParaRPr>
                    </a:p>
                  </a:txBody>
                  <a:tcPr marT="45705" marB="45705"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CD5B5"/>
                    </a:solidFill>
                  </a:tcPr>
                </a:tc>
                <a:extLst>
                  <a:ext uri="{0D108BD9-81ED-4DB2-BD59-A6C34878D82A}">
                    <a16:rowId xmlns:a16="http://schemas.microsoft.com/office/drawing/2014/main" val="10002"/>
                  </a:ext>
                </a:extLst>
              </a:tr>
            </a:tbl>
          </a:graphicData>
        </a:graphic>
      </p:graphicFrame>
      <p:sp>
        <p:nvSpPr>
          <p:cNvPr id="14353" name="Slide Number Placeholder 1"/>
          <p:cNvSpPr txBox="1">
            <a:spLocks noGrp="1"/>
          </p:cNvSpPr>
          <p:nvPr>
            <p:ph type="sldNum" sz="quarter" idx="12"/>
          </p:nvPr>
        </p:nvSpPr>
        <p:spPr>
          <a:noFill/>
          <a:ln>
            <a:noFill/>
          </a:ln>
        </p:spPr>
        <p:txBody>
          <a:bodyPr anchor="ctr" anchorCtr="0"/>
          <a:lstStyle/>
          <a:p>
            <a:pPr marL="0" indent="0" algn="r" eaLnBrk="1" hangingPunct="1">
              <a:spcBef>
                <a:spcPct val="0"/>
              </a:spcBef>
              <a:buFontTx/>
              <a:buNone/>
            </a:pPr>
            <a:fld id="{9A0DB2DC-4C9A-4742-B13C-FB6460FD3503}" type="slidenum">
              <a:rPr lang="en-US" altLang="en-US" sz="1200" dirty="0">
                <a:latin typeface="Arial" panose="020B0604020202020204" pitchFamily="34" charset="0"/>
                <a:cs typeface="Arial" panose="020B0604020202020204" pitchFamily="34" charset="0"/>
              </a:rPr>
              <a:pPr marL="0" indent="0" algn="r" eaLnBrk="1" hangingPunct="1">
                <a:spcBef>
                  <a:spcPct val="0"/>
                </a:spcBef>
                <a:buFontTx/>
                <a:buNone/>
              </a:pPr>
              <a:t>6</a:t>
            </a:fld>
            <a:endParaRPr lang="en-US" altLang="en-US" sz="1200" dirty="0">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iterate type="lt">
                                    <p:tmAbs val="75"/>
                                  </p:iterate>
                                  <p:childTnLst>
                                    <p:set>
                                      <p:cBhvr>
                                        <p:cTn id="9" dur="1" fill="hold">
                                          <p:stCondLst>
                                            <p:cond delay="74"/>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txBox="1">
            <a:spLocks noGrp="1"/>
          </p:cNvSpPr>
          <p:nvPr>
            <p:ph type="sldNum" sz="quarter" idx="12"/>
          </p:nvPr>
        </p:nvSpPr>
        <p:spPr>
          <a:noFill/>
          <a:ln>
            <a:noFill/>
          </a:ln>
        </p:spPr>
        <p:txBody>
          <a:bodyPr anchor="ctr" anchorCtr="0"/>
          <a:lstStyle/>
          <a:p>
            <a:pPr marL="0" indent="0" algn="r" eaLnBrk="1" hangingPunct="1">
              <a:spcBef>
                <a:spcPct val="0"/>
              </a:spcBef>
              <a:buFontTx/>
              <a:buNone/>
            </a:pPr>
            <a:fld id="{9A0DB2DC-4C9A-4742-B13C-FB6460FD3503}" type="slidenum">
              <a:rPr lang="en-US" altLang="en-US" sz="1200" dirty="0">
                <a:latin typeface="Arial" panose="020B0604020202020204" pitchFamily="34" charset="0"/>
                <a:cs typeface="Arial" panose="020B0604020202020204" pitchFamily="34" charset="0"/>
              </a:rPr>
              <a:pPr marL="0" indent="0" algn="r" eaLnBrk="1" hangingPunct="1">
                <a:spcBef>
                  <a:spcPct val="0"/>
                </a:spcBef>
                <a:buFontTx/>
                <a:buNone/>
              </a:pPr>
              <a:t>7</a:t>
            </a:fld>
            <a:endParaRPr lang="en-US" altLang="en-US" sz="1200" dirty="0">
              <a:latin typeface="Arial" panose="020B0604020202020204" pitchFamily="34" charset="0"/>
              <a:ea typeface="Arial" panose="020B0604020202020204" pitchFamily="34" charset="0"/>
              <a:cs typeface="Arial" panose="020B0604020202020204" pitchFamily="34" charset="0"/>
            </a:endParaRPr>
          </a:p>
        </p:txBody>
      </p:sp>
      <p:sp>
        <p:nvSpPr>
          <p:cNvPr id="8" name="TextBox 7"/>
          <p:cNvSpPr txBox="1">
            <a:spLocks noChangeArrowheads="1"/>
          </p:cNvSpPr>
          <p:nvPr/>
        </p:nvSpPr>
        <p:spPr bwMode="auto">
          <a:xfrm>
            <a:off x="373063" y="304800"/>
            <a:ext cx="8305800" cy="1384995"/>
          </a:xfrm>
          <a:prstGeom prst="rect">
            <a:avLst/>
          </a:prstGeom>
          <a:noFill/>
          <a:ln>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lnSpc>
                <a:spcPct val="150000"/>
              </a:lnSpc>
              <a:spcBef>
                <a:spcPct val="0"/>
              </a:spcBef>
              <a:buFontTx/>
              <a:buNone/>
            </a:pPr>
            <a:r>
              <a:rPr sz="2800" b="1" dirty="0">
                <a:solidFill>
                  <a:srgbClr val="C00000"/>
                </a:solidFill>
                <a:cs typeface="Arial" panose="020B0604020202020204" pitchFamily="34" charset="0"/>
              </a:rPr>
              <a:t>    </a:t>
            </a:r>
            <a:r>
              <a:rPr lang="vi-VN" altLang="x-none" sz="2800" b="1" dirty="0">
                <a:solidFill>
                  <a:srgbClr val="C00000"/>
                </a:solidFill>
                <a:latin typeface="Times New Roman" panose="02020603050405020304" pitchFamily="18" charset="0"/>
                <a:cs typeface="Arial" panose="020B0604020202020204" pitchFamily="34" charset="0"/>
              </a:rPr>
              <a:t>Th</a:t>
            </a:r>
            <a:r>
              <a:rPr lang="vi-VN" altLang="x-none" sz="2800" b="1" dirty="0">
                <a:solidFill>
                  <a:srgbClr val="C00000"/>
                </a:solidFill>
                <a:latin typeface="Times New Roman" panose="02020603050405020304" pitchFamily="18" charset="0"/>
                <a:ea typeface="Arial" panose="020B0604020202020204" pitchFamily="34" charset="0"/>
              </a:rPr>
              <a:t>à</a:t>
            </a:r>
            <a:r>
              <a:rPr lang="vi-VN" altLang="x-none" sz="2800" b="1" dirty="0">
                <a:solidFill>
                  <a:srgbClr val="C00000"/>
                </a:solidFill>
                <a:latin typeface="Times New Roman" panose="02020603050405020304" pitchFamily="18" charset="0"/>
                <a:cs typeface="Arial" panose="020B0604020202020204" pitchFamily="34" charset="0"/>
              </a:rPr>
              <a:t>nh phần chất trong huyết tương (bảng 1) có gợi ý gì về chức năng của nó?</a:t>
            </a:r>
            <a:endParaRPr sz="2800" b="1" dirty="0">
              <a:solidFill>
                <a:srgbClr val="C00000"/>
              </a:solidFill>
              <a:ea typeface="Arial" panose="020B0604020202020204" pitchFamily="34" charset="0"/>
            </a:endParaRPr>
          </a:p>
        </p:txBody>
      </p:sp>
      <p:sp>
        <p:nvSpPr>
          <p:cNvPr id="2" name="Rectangle 1"/>
          <p:cNvSpPr/>
          <p:nvPr/>
        </p:nvSpPr>
        <p:spPr>
          <a:xfrm>
            <a:off x="233363" y="3429000"/>
            <a:ext cx="8829675" cy="2228850"/>
          </a:xfrm>
          <a:prstGeom prst="rect">
            <a:avLst/>
          </a:prstGeom>
        </p:spPr>
        <p:txBody>
          <a:bodyPr>
            <a:spAutoFit/>
          </a:bodyPr>
          <a:lstStyle/>
          <a:p>
            <a:pPr algn="just">
              <a:lnSpc>
                <a:spcPct val="150000"/>
              </a:lnSpc>
              <a:buNone/>
            </a:pPr>
            <a:r>
              <a:rPr sz="3200" dirty="0">
                <a:solidFill>
                  <a:srgbClr val="341DBD"/>
                </a:solidFill>
                <a:latin typeface="Calibri" panose="020F0502020204030204" pitchFamily="34" charset="0"/>
              </a:rPr>
              <a:t>      </a:t>
            </a:r>
            <a:r>
              <a:rPr lang="vi-VN" altLang="x-none" sz="3200" dirty="0">
                <a:solidFill>
                  <a:srgbClr val="341DBD"/>
                </a:solidFill>
                <a:latin typeface="Times New Roman" panose="02020603050405020304" pitchFamily="18" charset="0"/>
              </a:rPr>
              <a:t>Huyết tương duy trì máu ở trạng thái lỏng để lưu thông dễ dàng trong mạch; vận chuyển các chất dinh dưỡng, các chất cần thiết khác và các chất thải.</a:t>
            </a:r>
            <a:endParaRPr sz="3200" dirty="0">
              <a:solidFill>
                <a:srgbClr val="341DBD"/>
              </a:solidFill>
              <a:latin typeface="Calibri" panose="020F0502020204030204" pitchFamily="34" charset="0"/>
            </a:endParaRPr>
          </a:p>
        </p:txBody>
      </p:sp>
      <p:pic>
        <p:nvPicPr>
          <p:cNvPr id="15365" name="Picture 4"/>
          <p:cNvPicPr>
            <a:picLocks noChangeAspect="1"/>
          </p:cNvPicPr>
          <p:nvPr/>
        </p:nvPicPr>
        <p:blipFill>
          <a:blip r:embed="rId2"/>
          <a:stretch>
            <a:fillRect/>
          </a:stretch>
        </p:blipFill>
        <p:spPr>
          <a:xfrm>
            <a:off x="3657600" y="1752600"/>
            <a:ext cx="1981200" cy="1981200"/>
          </a:xfrm>
          <a:prstGeom prst="rect">
            <a:avLst/>
          </a:prstGeom>
          <a:noFill/>
          <a:ln w="9525">
            <a:noFill/>
          </a:ln>
        </p:spPr>
      </p:pic>
      <p:sp>
        <p:nvSpPr>
          <p:cNvPr id="6" name="Rectangle 5"/>
          <p:cNvSpPr/>
          <p:nvPr/>
        </p:nvSpPr>
        <p:spPr>
          <a:xfrm>
            <a:off x="-36512" y="2743200"/>
            <a:ext cx="1295400" cy="11080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6600" dirty="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6600" dirty="0">
              <a:solidFill>
                <a:srgbClr val="FF3300"/>
              </a:solidFill>
              <a:latin typeface="Times New Roman" panose="02020603050405020304" pitchFamily="18" charset="0"/>
              <a:ea typeface="Times New Roman" panose="02020603050405020304" pitchFamily="18" charset="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0"/>
            <a:ext cx="8229600" cy="838200"/>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400" b="1" i="0" u="none" strike="noStrike" kern="1200" cap="none" spc="0" normalizeH="0" baseline="0" noProof="0">
              <a:ln>
                <a:noFill/>
              </a:ln>
              <a:solidFill>
                <a:srgbClr val="FF0000"/>
              </a:solidFill>
              <a:effectLst>
                <a:outerShdw blurRad="38100" dist="38100" dir="2700000" algn="tl">
                  <a:srgbClr val="C0C0C0"/>
                </a:outerShdw>
              </a:effectLst>
              <a:uLnTx/>
              <a:uFillTx/>
              <a:latin typeface="VNI-Times" pitchFamily="2" charset="0"/>
              <a:ea typeface="+mn-ea"/>
              <a:cs typeface="Arial" panose="020B0604020202020204" pitchFamily="34" charset="0"/>
            </a:endParaRPr>
          </a:p>
        </p:txBody>
      </p:sp>
      <p:sp>
        <p:nvSpPr>
          <p:cNvPr id="16387" name="Slide Number Placeholder 1"/>
          <p:cNvSpPr txBox="1">
            <a:spLocks noGrp="1"/>
          </p:cNvSpPr>
          <p:nvPr>
            <p:ph type="sldNum" sz="quarter" idx="12"/>
          </p:nvPr>
        </p:nvSpPr>
        <p:spPr>
          <a:noFill/>
          <a:ln>
            <a:noFill/>
          </a:ln>
        </p:spPr>
        <p:txBody>
          <a:bodyPr anchor="ctr" anchorCtr="0"/>
          <a:lstStyle/>
          <a:p>
            <a:pPr marL="0" indent="0" algn="r" eaLnBrk="1" hangingPunct="1">
              <a:spcBef>
                <a:spcPct val="0"/>
              </a:spcBef>
              <a:buFontTx/>
              <a:buNone/>
            </a:pPr>
            <a:fld id="{9A0DB2DC-4C9A-4742-B13C-FB6460FD3503}" type="slidenum">
              <a:rPr lang="en-US" altLang="en-US" sz="1200" dirty="0">
                <a:latin typeface="Arial" panose="020B0604020202020204" pitchFamily="34" charset="0"/>
                <a:cs typeface="Arial" panose="020B0604020202020204" pitchFamily="34" charset="0"/>
              </a:rPr>
              <a:pPr marL="0" indent="0" algn="r" eaLnBrk="1" hangingPunct="1">
                <a:spcBef>
                  <a:spcPct val="0"/>
                </a:spcBef>
                <a:buFontTx/>
                <a:buNone/>
              </a:pPr>
              <a:t>8</a:t>
            </a:fld>
            <a:endParaRPr lang="en-US" altLang="en-US" sz="1200" dirty="0">
              <a:latin typeface="Arial" panose="020B0604020202020204" pitchFamily="34" charset="0"/>
              <a:ea typeface="Arial" panose="020B0604020202020204" pitchFamily="34" charset="0"/>
              <a:cs typeface="Arial" panose="020B0604020202020204" pitchFamily="34" charset="0"/>
            </a:endParaRPr>
          </a:p>
        </p:txBody>
      </p:sp>
      <p:sp>
        <p:nvSpPr>
          <p:cNvPr id="7" name="Text Box 5"/>
          <p:cNvSpPr txBox="1">
            <a:spLocks noChangeArrowheads="1"/>
          </p:cNvSpPr>
          <p:nvPr/>
        </p:nvSpPr>
        <p:spPr bwMode="auto">
          <a:xfrm>
            <a:off x="431800" y="1257300"/>
            <a:ext cx="3965575" cy="522288"/>
          </a:xfrm>
          <a:prstGeom prst="rect">
            <a:avLst/>
          </a:prstGeom>
          <a:noFill/>
          <a:ln>
            <a:noFill/>
          </a:ln>
          <a:effectLst/>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vi-VN" altLang="x-none" sz="2800" b="1" dirty="0">
                <a:latin typeface="Times New Roman" panose="02020603050405020304" pitchFamily="18" charset="0"/>
                <a:cs typeface="Arial" panose="020B0604020202020204" pitchFamily="34" charset="0"/>
              </a:rPr>
              <a:t>Hồng cầu có đặc tính gì?</a:t>
            </a:r>
            <a:endParaRPr lang="vi-VN" altLang="x-none" sz="2800" b="1" dirty="0">
              <a:latin typeface="Times New Roman" panose="02020603050405020304" pitchFamily="18" charset="0"/>
              <a:ea typeface="Arial" panose="020B0604020202020204" pitchFamily="34" charset="0"/>
            </a:endParaRPr>
          </a:p>
        </p:txBody>
      </p:sp>
      <p:sp>
        <p:nvSpPr>
          <p:cNvPr id="9" name="Text Box 5"/>
          <p:cNvSpPr txBox="1">
            <a:spLocks noChangeArrowheads="1"/>
          </p:cNvSpPr>
          <p:nvPr/>
        </p:nvSpPr>
        <p:spPr bwMode="auto">
          <a:xfrm>
            <a:off x="457200" y="3749675"/>
            <a:ext cx="8461375" cy="1308100"/>
          </a:xfrm>
          <a:prstGeom prst="rect">
            <a:avLst/>
          </a:prstGeom>
          <a:noFill/>
          <a:ln>
            <a:noFill/>
          </a:ln>
          <a:effectLst/>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50000"/>
              </a:lnSpc>
              <a:spcBef>
                <a:spcPct val="0"/>
              </a:spcBef>
              <a:buFontTx/>
              <a:buNone/>
            </a:pPr>
            <a:r>
              <a:rPr sz="2800" b="1" dirty="0">
                <a:solidFill>
                  <a:srgbClr val="341DBD"/>
                </a:solidFill>
                <a:cs typeface="Arial" panose="020B0604020202020204" pitchFamily="34" charset="0"/>
              </a:rPr>
              <a:t>    </a:t>
            </a:r>
            <a:r>
              <a:rPr lang="vi-VN" altLang="x-none" sz="2800" b="1" dirty="0">
                <a:solidFill>
                  <a:srgbClr val="341DBD"/>
                </a:solidFill>
                <a:latin typeface="Times New Roman" panose="02020603050405020304" pitchFamily="18" charset="0"/>
                <a:cs typeface="Arial" panose="020B0604020202020204" pitchFamily="34" charset="0"/>
              </a:rPr>
              <a:t>Hồng cầu có Hb có đặc tính khi kết hợp với O</a:t>
            </a:r>
            <a:r>
              <a:rPr lang="vi-VN" altLang="x-none" sz="2800" b="1" baseline="-25000" dirty="0">
                <a:solidFill>
                  <a:srgbClr val="341DBD"/>
                </a:solidFill>
                <a:latin typeface="Times New Roman" panose="02020603050405020304" pitchFamily="18" charset="0"/>
                <a:cs typeface="Arial" panose="020B0604020202020204" pitchFamily="34" charset="0"/>
              </a:rPr>
              <a:t>2</a:t>
            </a:r>
            <a:r>
              <a:rPr lang="vi-VN" altLang="x-none" sz="2800" b="1" dirty="0">
                <a:solidFill>
                  <a:srgbClr val="341DBD"/>
                </a:solidFill>
                <a:latin typeface="Times New Roman" panose="02020603050405020304" pitchFamily="18" charset="0"/>
                <a:cs typeface="Arial" panose="020B0604020202020204" pitchFamily="34" charset="0"/>
              </a:rPr>
              <a:t> có m</a:t>
            </a:r>
            <a:r>
              <a:rPr lang="vi-VN" altLang="x-none" sz="2800" b="1" dirty="0">
                <a:solidFill>
                  <a:srgbClr val="341DBD"/>
                </a:solidFill>
                <a:latin typeface="Times New Roman" panose="02020603050405020304" pitchFamily="18" charset="0"/>
                <a:ea typeface="Arial" panose="020B0604020202020204" pitchFamily="34" charset="0"/>
              </a:rPr>
              <a:t>à</a:t>
            </a:r>
            <a:r>
              <a:rPr lang="vi-VN" altLang="x-none" sz="2800" b="1" dirty="0">
                <a:solidFill>
                  <a:srgbClr val="341DBD"/>
                </a:solidFill>
                <a:latin typeface="Times New Roman" panose="02020603050405020304" pitchFamily="18" charset="0"/>
                <a:cs typeface="Arial" panose="020B0604020202020204" pitchFamily="34" charset="0"/>
              </a:rPr>
              <a:t>u đỏ tươi, khi kết hợp với CO</a:t>
            </a:r>
            <a:r>
              <a:rPr lang="vi-VN" altLang="x-none" sz="2800" b="1" baseline="-25000" dirty="0">
                <a:solidFill>
                  <a:srgbClr val="341DBD"/>
                </a:solidFill>
                <a:latin typeface="Times New Roman" panose="02020603050405020304" pitchFamily="18" charset="0"/>
                <a:cs typeface="Arial" panose="020B0604020202020204" pitchFamily="34" charset="0"/>
              </a:rPr>
              <a:t>2 </a:t>
            </a:r>
            <a:r>
              <a:rPr lang="vi-VN" altLang="x-none" sz="2800" b="1" dirty="0">
                <a:solidFill>
                  <a:srgbClr val="341DBD"/>
                </a:solidFill>
                <a:latin typeface="Times New Roman" panose="02020603050405020304" pitchFamily="18" charset="0"/>
                <a:cs typeface="Arial" panose="020B0604020202020204" pitchFamily="34" charset="0"/>
              </a:rPr>
              <a:t>có m</a:t>
            </a:r>
            <a:r>
              <a:rPr lang="vi-VN" altLang="x-none" sz="2800" b="1" dirty="0">
                <a:solidFill>
                  <a:srgbClr val="341DBD"/>
                </a:solidFill>
                <a:latin typeface="Times New Roman" panose="02020603050405020304" pitchFamily="18" charset="0"/>
                <a:ea typeface="Arial" panose="020B0604020202020204" pitchFamily="34" charset="0"/>
              </a:rPr>
              <a:t>à</a:t>
            </a:r>
            <a:r>
              <a:rPr lang="vi-VN" altLang="x-none" sz="2800" b="1" dirty="0">
                <a:solidFill>
                  <a:srgbClr val="341DBD"/>
                </a:solidFill>
                <a:latin typeface="Times New Roman" panose="02020603050405020304" pitchFamily="18" charset="0"/>
                <a:cs typeface="Arial" panose="020B0604020202020204" pitchFamily="34" charset="0"/>
              </a:rPr>
              <a:t>u đỏ thẫm</a:t>
            </a:r>
            <a:endParaRPr lang="vi-VN" altLang="x-none" sz="2800" b="1" dirty="0">
              <a:solidFill>
                <a:srgbClr val="341DBD"/>
              </a:solidFill>
              <a:latin typeface="Times New Roman" panose="02020603050405020304" pitchFamily="18" charset="0"/>
              <a:ea typeface="Arial" panose="020B0604020202020204" pitchFamily="34" charset="0"/>
            </a:endParaRPr>
          </a:p>
        </p:txBody>
      </p:sp>
      <p:pic>
        <p:nvPicPr>
          <p:cNvPr id="16390" name="Picture 4" descr="Hồng cầu là gì? Thiếu hồng cầu có nguy hiểm không? | Vinmec"/>
          <p:cNvPicPr>
            <a:picLocks noChangeAspect="1"/>
          </p:cNvPicPr>
          <p:nvPr/>
        </p:nvPicPr>
        <p:blipFill>
          <a:blip r:embed="rId2"/>
          <a:stretch>
            <a:fillRect/>
          </a:stretch>
        </p:blipFill>
        <p:spPr>
          <a:xfrm>
            <a:off x="4397375" y="244475"/>
            <a:ext cx="4611688" cy="30718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53975" y="-3810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411" name="AutoShape 2"/>
          <p:cNvSpPr/>
          <p:nvPr/>
        </p:nvSpPr>
        <p:spPr>
          <a:xfrm>
            <a:off x="5715000" y="2590800"/>
            <a:ext cx="3124200" cy="2895600"/>
          </a:xfrm>
          <a:custGeom>
            <a:avLst/>
            <a:gdLst>
              <a:gd name="txL" fmla="*/ 5037 w 21600"/>
              <a:gd name="txT" fmla="*/ 2277 h 21600"/>
              <a:gd name="txR" fmla="*/ 16557 w 21600"/>
              <a:gd name="txB" fmla="*/ 13677 h 21600"/>
            </a:gdLst>
            <a:ahLst/>
            <a:cxnLst>
              <a:cxn ang="17694720">
                <a:pos x="2147483646" y="2147483646"/>
              </a:cxn>
              <a:cxn ang="11796480">
                <a:pos x="2147483646" y="2147483646"/>
              </a:cxn>
              <a:cxn ang="5898240">
                <a:pos x="2147483646" y="2147483646"/>
              </a:cxn>
              <a:cxn ang="0">
                <a:pos x="2147483646" y="2147483646"/>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7575">
              <a:alpha val="100000"/>
            </a:srgbClr>
          </a:solidFill>
          <a:ln w="9525" cap="flat" cmpd="sng">
            <a:solidFill>
              <a:schemeClr val="tx1">
                <a:alpha val="100000"/>
              </a:schemeClr>
            </a:solidFill>
            <a:prstDash val="solid"/>
            <a:miter lim="800000"/>
            <a:headEnd type="none" w="med" len="med"/>
            <a:tailEnd type="none" w="med" len="med"/>
          </a:ln>
        </p:spPr>
        <p:txBody>
          <a:bodyPr/>
          <a:lstStyle/>
          <a:p>
            <a:endParaRPr lang="en-US"/>
          </a:p>
        </p:txBody>
      </p:sp>
      <p:sp>
        <p:nvSpPr>
          <p:cNvPr id="17412" name="AutoShape 3"/>
          <p:cNvSpPr/>
          <p:nvPr/>
        </p:nvSpPr>
        <p:spPr>
          <a:xfrm>
            <a:off x="533400" y="2438400"/>
            <a:ext cx="2743200" cy="1752600"/>
          </a:xfrm>
          <a:prstGeom prst="flowChartAlternateProcess">
            <a:avLst/>
          </a:prstGeom>
          <a:solidFill>
            <a:srgbClr val="FFB9B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endParaRPr lang="en-US" altLang="en-US" sz="1800" dirty="0">
              <a:solidFill>
                <a:srgbClr val="FF0066"/>
              </a:solidFill>
              <a:ea typeface="Arial" panose="020B0604020202020204" pitchFamily="34" charset="0"/>
            </a:endParaRPr>
          </a:p>
        </p:txBody>
      </p:sp>
      <p:grpSp>
        <p:nvGrpSpPr>
          <p:cNvPr id="17413" name="Group 4"/>
          <p:cNvGrpSpPr/>
          <p:nvPr/>
        </p:nvGrpSpPr>
        <p:grpSpPr>
          <a:xfrm>
            <a:off x="6781800" y="3886200"/>
            <a:ext cx="838200" cy="685800"/>
            <a:chOff x="1296" y="2256"/>
            <a:chExt cx="624" cy="480"/>
          </a:xfrm>
        </p:grpSpPr>
        <p:sp>
          <p:nvSpPr>
            <p:cNvPr id="17465" name="Oval 5"/>
            <p:cNvSpPr/>
            <p:nvPr/>
          </p:nvSpPr>
          <p:spPr>
            <a:xfrm>
              <a:off x="1296" y="2256"/>
              <a:ext cx="480" cy="480"/>
            </a:xfrm>
            <a:prstGeom prst="ellipse">
              <a:avLst/>
            </a:prstGeom>
            <a:solidFill>
              <a:srgbClr val="6C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66" name="Text Box 6"/>
            <p:cNvSpPr txBox="1"/>
            <p:nvPr/>
          </p:nvSpPr>
          <p:spPr>
            <a:xfrm>
              <a:off x="1487" y="2448"/>
              <a:ext cx="433" cy="25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CO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grpSp>
        <p:nvGrpSpPr>
          <p:cNvPr id="17414" name="Group 7"/>
          <p:cNvGrpSpPr/>
          <p:nvPr/>
        </p:nvGrpSpPr>
        <p:grpSpPr>
          <a:xfrm>
            <a:off x="762000" y="3048000"/>
            <a:ext cx="914400" cy="673100"/>
            <a:chOff x="2064" y="2208"/>
            <a:chExt cx="624" cy="528"/>
          </a:xfrm>
        </p:grpSpPr>
        <p:sp>
          <p:nvSpPr>
            <p:cNvPr id="17463" name="Oval 8"/>
            <p:cNvSpPr/>
            <p:nvPr/>
          </p:nvSpPr>
          <p:spPr>
            <a:xfrm>
              <a:off x="2064" y="2208"/>
              <a:ext cx="480" cy="480"/>
            </a:xfrm>
            <a:prstGeom prst="ellipse">
              <a:avLst/>
            </a:prstGeom>
            <a:solidFill>
              <a:srgbClr val="FF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64" name="Text Box 9"/>
            <p:cNvSpPr txBox="1"/>
            <p:nvPr/>
          </p:nvSpPr>
          <p:spPr>
            <a:xfrm>
              <a:off x="2352" y="2448"/>
              <a:ext cx="336" cy="2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grpSp>
        <p:nvGrpSpPr>
          <p:cNvPr id="4" name="Group 10"/>
          <p:cNvGrpSpPr/>
          <p:nvPr/>
        </p:nvGrpSpPr>
        <p:grpSpPr>
          <a:xfrm>
            <a:off x="1676400" y="2514600"/>
            <a:ext cx="914400" cy="673100"/>
            <a:chOff x="2064" y="2208"/>
            <a:chExt cx="624" cy="528"/>
          </a:xfrm>
        </p:grpSpPr>
        <p:sp>
          <p:nvSpPr>
            <p:cNvPr id="17461" name="Oval 11"/>
            <p:cNvSpPr/>
            <p:nvPr/>
          </p:nvSpPr>
          <p:spPr>
            <a:xfrm>
              <a:off x="2064" y="2208"/>
              <a:ext cx="480" cy="480"/>
            </a:xfrm>
            <a:prstGeom prst="ellipse">
              <a:avLst/>
            </a:prstGeom>
            <a:solidFill>
              <a:srgbClr val="FF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62" name="Text Box 12"/>
            <p:cNvSpPr txBox="1"/>
            <p:nvPr/>
          </p:nvSpPr>
          <p:spPr>
            <a:xfrm>
              <a:off x="2352" y="2448"/>
              <a:ext cx="336" cy="2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grpSp>
        <p:nvGrpSpPr>
          <p:cNvPr id="17416" name="Group 13"/>
          <p:cNvGrpSpPr/>
          <p:nvPr/>
        </p:nvGrpSpPr>
        <p:grpSpPr>
          <a:xfrm>
            <a:off x="6096000" y="3048000"/>
            <a:ext cx="914400" cy="685800"/>
            <a:chOff x="1296" y="2256"/>
            <a:chExt cx="624" cy="480"/>
          </a:xfrm>
        </p:grpSpPr>
        <p:sp>
          <p:nvSpPr>
            <p:cNvPr id="17459" name="Oval 14"/>
            <p:cNvSpPr/>
            <p:nvPr/>
          </p:nvSpPr>
          <p:spPr>
            <a:xfrm>
              <a:off x="1296" y="2256"/>
              <a:ext cx="480" cy="480"/>
            </a:xfrm>
            <a:prstGeom prst="ellipse">
              <a:avLst/>
            </a:prstGeom>
            <a:solidFill>
              <a:srgbClr val="FF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60" name="Text Box 15"/>
            <p:cNvSpPr txBox="1"/>
            <p:nvPr/>
          </p:nvSpPr>
          <p:spPr>
            <a:xfrm>
              <a:off x="1487" y="2448"/>
              <a:ext cx="433" cy="25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CO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sp>
        <p:nvSpPr>
          <p:cNvPr id="17417" name="AutoShape 16"/>
          <p:cNvSpPr/>
          <p:nvPr/>
        </p:nvSpPr>
        <p:spPr>
          <a:xfrm>
            <a:off x="2286000" y="1752600"/>
            <a:ext cx="5334000" cy="1447800"/>
          </a:xfrm>
          <a:custGeom>
            <a:avLst/>
            <a:gdLst>
              <a:gd name="txL" fmla="*/ 3163 w 21600"/>
              <a:gd name="txT" fmla="*/ 3163 h 21600"/>
              <a:gd name="txR" fmla="*/ 18437 w 21600"/>
              <a:gd name="txB" fmla="*/ 18437 h 21600"/>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Lst>
            <a:rect l="txL" t="txT" r="txR" b="txB"/>
            <a:pathLst>
              <a:path w="21600" h="21600">
                <a:moveTo>
                  <a:pt x="18609" y="11225"/>
                </a:moveTo>
                <a:cubicBezTo>
                  <a:pt x="18617" y="11084"/>
                  <a:pt x="18621" y="10942"/>
                  <a:pt x="18621" y="10800"/>
                </a:cubicBezTo>
                <a:cubicBezTo>
                  <a:pt x="18621" y="6480"/>
                  <a:pt x="15119" y="2979"/>
                  <a:pt x="10800" y="2979"/>
                </a:cubicBezTo>
                <a:cubicBezTo>
                  <a:pt x="6480" y="2979"/>
                  <a:pt x="2979" y="6480"/>
                  <a:pt x="2979" y="10800"/>
                </a:cubicBezTo>
                <a:cubicBezTo>
                  <a:pt x="2978" y="10903"/>
                  <a:pt x="2981" y="11007"/>
                  <a:pt x="2985" y="11110"/>
                </a:cubicBezTo>
                <a:lnTo>
                  <a:pt x="8" y="11229"/>
                </a:lnTo>
                <a:cubicBezTo>
                  <a:pt x="2" y="11086"/>
                  <a:pt x="0" y="10943"/>
                  <a:pt x="0" y="10800"/>
                </a:cubicBezTo>
                <a:cubicBezTo>
                  <a:pt x="0" y="4835"/>
                  <a:pt x="4835" y="0"/>
                  <a:pt x="10800" y="0"/>
                </a:cubicBezTo>
                <a:cubicBezTo>
                  <a:pt x="16764" y="0"/>
                  <a:pt x="21600" y="4835"/>
                  <a:pt x="21600" y="10800"/>
                </a:cubicBezTo>
                <a:cubicBezTo>
                  <a:pt x="21600" y="10996"/>
                  <a:pt x="21594" y="11192"/>
                  <a:pt x="21583" y="11388"/>
                </a:cubicBezTo>
                <a:lnTo>
                  <a:pt x="24279" y="11535"/>
                </a:lnTo>
                <a:lnTo>
                  <a:pt x="19868" y="15491"/>
                </a:lnTo>
                <a:lnTo>
                  <a:pt x="15913" y="11078"/>
                </a:lnTo>
                <a:lnTo>
                  <a:pt x="18609" y="11225"/>
                </a:lnTo>
                <a:close/>
              </a:path>
            </a:pathLst>
          </a:custGeom>
          <a:solidFill>
            <a:srgbClr val="C00000">
              <a:alpha val="100000"/>
            </a:srgbClr>
          </a:solidFill>
          <a:ln w="9525" cap="flat" cmpd="sng">
            <a:solidFill>
              <a:schemeClr val="tx1">
                <a:alpha val="100000"/>
              </a:schemeClr>
            </a:solidFill>
            <a:prstDash val="solid"/>
            <a:miter lim="800000"/>
            <a:headEnd type="none" w="med" len="med"/>
            <a:tailEnd type="none" w="med" len="med"/>
          </a:ln>
        </p:spPr>
        <p:txBody>
          <a:bodyPr/>
          <a:lstStyle/>
          <a:p>
            <a:endParaRPr lang="en-US"/>
          </a:p>
        </p:txBody>
      </p:sp>
      <p:sp>
        <p:nvSpPr>
          <p:cNvPr id="17418" name="AutoShape 17"/>
          <p:cNvSpPr/>
          <p:nvPr/>
        </p:nvSpPr>
        <p:spPr>
          <a:xfrm rot="5807665">
            <a:off x="3852863" y="1403350"/>
            <a:ext cx="1055687" cy="6934200"/>
          </a:xfrm>
          <a:prstGeom prst="curvedLeftArrow">
            <a:avLst>
              <a:gd name="adj1" fmla="val 105423"/>
              <a:gd name="adj2" fmla="val 200731"/>
              <a:gd name="adj3" fmla="val 39537"/>
            </a:avLst>
          </a:prstGeom>
          <a:solidFill>
            <a:srgbClr val="FF696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9467" name="Text Box 18"/>
          <p:cNvSpPr txBox="1"/>
          <p:nvPr/>
        </p:nvSpPr>
        <p:spPr>
          <a:xfrm>
            <a:off x="762000" y="6053138"/>
            <a:ext cx="7620000" cy="584200"/>
          </a:xfrm>
          <a:prstGeom prst="rect">
            <a:avLst/>
          </a:prstGeom>
          <a:noFill/>
          <a:ln w="19050" cap="flat" cmpd="sng">
            <a:solidFill>
              <a:srgbClr val="FF00F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r>
              <a:rPr lang="en-US" altLang="en-US" dirty="0">
                <a:solidFill>
                  <a:srgbClr val="0000FF"/>
                </a:solidFill>
                <a:cs typeface="Arial" panose="020B0604020202020204" pitchFamily="34" charset="0"/>
              </a:rPr>
              <a:t>Sơ đồ minh hoạ chức năng của hồng cầu</a:t>
            </a:r>
            <a:endParaRPr lang="en-US" altLang="en-US" dirty="0">
              <a:solidFill>
                <a:srgbClr val="0000FF"/>
              </a:solidFill>
              <a:ea typeface="Arial" panose="020B0604020202020204" pitchFamily="34" charset="0"/>
            </a:endParaRPr>
          </a:p>
        </p:txBody>
      </p:sp>
      <p:grpSp>
        <p:nvGrpSpPr>
          <p:cNvPr id="17420" name="Group 19"/>
          <p:cNvGrpSpPr/>
          <p:nvPr/>
        </p:nvGrpSpPr>
        <p:grpSpPr>
          <a:xfrm>
            <a:off x="2362200" y="3124200"/>
            <a:ext cx="914400" cy="685800"/>
            <a:chOff x="1296" y="2256"/>
            <a:chExt cx="624" cy="480"/>
          </a:xfrm>
        </p:grpSpPr>
        <p:sp>
          <p:nvSpPr>
            <p:cNvPr id="17457" name="Oval 20"/>
            <p:cNvSpPr/>
            <p:nvPr/>
          </p:nvSpPr>
          <p:spPr>
            <a:xfrm>
              <a:off x="1296" y="2256"/>
              <a:ext cx="480" cy="480"/>
            </a:xfrm>
            <a:prstGeom prst="ellipse">
              <a:avLst/>
            </a:prstGeom>
            <a:solidFill>
              <a:srgbClr val="B0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58" name="Text Box 21"/>
            <p:cNvSpPr txBox="1"/>
            <p:nvPr/>
          </p:nvSpPr>
          <p:spPr>
            <a:xfrm>
              <a:off x="1487" y="2448"/>
              <a:ext cx="433" cy="25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CO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grpSp>
        <p:nvGrpSpPr>
          <p:cNvPr id="17421" name="Group 22"/>
          <p:cNvGrpSpPr/>
          <p:nvPr/>
        </p:nvGrpSpPr>
        <p:grpSpPr>
          <a:xfrm>
            <a:off x="7543800" y="3213100"/>
            <a:ext cx="914400" cy="673100"/>
            <a:chOff x="2064" y="2208"/>
            <a:chExt cx="624" cy="528"/>
          </a:xfrm>
        </p:grpSpPr>
        <p:sp>
          <p:nvSpPr>
            <p:cNvPr id="17455" name="Oval 23"/>
            <p:cNvSpPr/>
            <p:nvPr/>
          </p:nvSpPr>
          <p:spPr>
            <a:xfrm>
              <a:off x="2064" y="2208"/>
              <a:ext cx="480" cy="480"/>
            </a:xfrm>
            <a:prstGeom prst="ellipse">
              <a:avLst/>
            </a:prstGeom>
            <a:solidFill>
              <a:srgbClr val="FF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56" name="Text Box 24"/>
            <p:cNvSpPr txBox="1"/>
            <p:nvPr/>
          </p:nvSpPr>
          <p:spPr>
            <a:xfrm>
              <a:off x="2352" y="2448"/>
              <a:ext cx="336" cy="2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grpSp>
        <p:nvGrpSpPr>
          <p:cNvPr id="17422" name="Group 25"/>
          <p:cNvGrpSpPr/>
          <p:nvPr/>
        </p:nvGrpSpPr>
        <p:grpSpPr>
          <a:xfrm>
            <a:off x="762000" y="3048000"/>
            <a:ext cx="914400" cy="673100"/>
            <a:chOff x="2064" y="2208"/>
            <a:chExt cx="624" cy="528"/>
          </a:xfrm>
        </p:grpSpPr>
        <p:sp>
          <p:nvSpPr>
            <p:cNvPr id="17453" name="Oval 26"/>
            <p:cNvSpPr/>
            <p:nvPr/>
          </p:nvSpPr>
          <p:spPr>
            <a:xfrm>
              <a:off x="2064" y="2208"/>
              <a:ext cx="480" cy="480"/>
            </a:xfrm>
            <a:prstGeom prst="ellipse">
              <a:avLst/>
            </a:prstGeom>
            <a:solidFill>
              <a:srgbClr val="FF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54" name="Text Box 27"/>
            <p:cNvSpPr txBox="1"/>
            <p:nvPr/>
          </p:nvSpPr>
          <p:spPr>
            <a:xfrm>
              <a:off x="2352" y="2448"/>
              <a:ext cx="336" cy="2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grpSp>
        <p:nvGrpSpPr>
          <p:cNvPr id="17423" name="Group 28"/>
          <p:cNvGrpSpPr/>
          <p:nvPr/>
        </p:nvGrpSpPr>
        <p:grpSpPr>
          <a:xfrm>
            <a:off x="762000" y="3048000"/>
            <a:ext cx="914400" cy="673100"/>
            <a:chOff x="2064" y="2208"/>
            <a:chExt cx="624" cy="528"/>
          </a:xfrm>
        </p:grpSpPr>
        <p:sp>
          <p:nvSpPr>
            <p:cNvPr id="17451" name="Oval 29"/>
            <p:cNvSpPr/>
            <p:nvPr/>
          </p:nvSpPr>
          <p:spPr>
            <a:xfrm>
              <a:off x="2064" y="2208"/>
              <a:ext cx="480" cy="480"/>
            </a:xfrm>
            <a:prstGeom prst="ellipse">
              <a:avLst/>
            </a:prstGeom>
            <a:solidFill>
              <a:srgbClr val="FF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52" name="Text Box 30"/>
            <p:cNvSpPr txBox="1"/>
            <p:nvPr/>
          </p:nvSpPr>
          <p:spPr>
            <a:xfrm>
              <a:off x="2352" y="2448"/>
              <a:ext cx="336" cy="2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grpSp>
        <p:nvGrpSpPr>
          <p:cNvPr id="17424" name="Group 31"/>
          <p:cNvGrpSpPr/>
          <p:nvPr/>
        </p:nvGrpSpPr>
        <p:grpSpPr>
          <a:xfrm>
            <a:off x="1524000" y="3352800"/>
            <a:ext cx="914400" cy="685800"/>
            <a:chOff x="1296" y="2256"/>
            <a:chExt cx="624" cy="480"/>
          </a:xfrm>
        </p:grpSpPr>
        <p:sp>
          <p:nvSpPr>
            <p:cNvPr id="17449" name="Oval 32"/>
            <p:cNvSpPr/>
            <p:nvPr/>
          </p:nvSpPr>
          <p:spPr>
            <a:xfrm>
              <a:off x="1296" y="2256"/>
              <a:ext cx="480" cy="480"/>
            </a:xfrm>
            <a:prstGeom prst="ellipse">
              <a:avLst/>
            </a:prstGeom>
            <a:solidFill>
              <a:srgbClr val="FF2121"/>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50" name="Text Box 33"/>
            <p:cNvSpPr txBox="1"/>
            <p:nvPr/>
          </p:nvSpPr>
          <p:spPr>
            <a:xfrm>
              <a:off x="1487" y="2448"/>
              <a:ext cx="433" cy="25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CO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grpSp>
        <p:nvGrpSpPr>
          <p:cNvPr id="17425" name="Group 34"/>
          <p:cNvGrpSpPr/>
          <p:nvPr/>
        </p:nvGrpSpPr>
        <p:grpSpPr>
          <a:xfrm>
            <a:off x="6781800" y="3886200"/>
            <a:ext cx="838200" cy="685800"/>
            <a:chOff x="1296" y="2256"/>
            <a:chExt cx="624" cy="480"/>
          </a:xfrm>
        </p:grpSpPr>
        <p:sp>
          <p:nvSpPr>
            <p:cNvPr id="17447" name="Oval 35"/>
            <p:cNvSpPr/>
            <p:nvPr/>
          </p:nvSpPr>
          <p:spPr>
            <a:xfrm>
              <a:off x="1296" y="2256"/>
              <a:ext cx="480" cy="480"/>
            </a:xfrm>
            <a:prstGeom prst="ellipse">
              <a:avLst/>
            </a:prstGeom>
            <a:solidFill>
              <a:srgbClr val="6C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48" name="Text Box 36"/>
            <p:cNvSpPr txBox="1"/>
            <p:nvPr/>
          </p:nvSpPr>
          <p:spPr>
            <a:xfrm>
              <a:off x="1487" y="2448"/>
              <a:ext cx="433" cy="25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CO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grpSp>
        <p:nvGrpSpPr>
          <p:cNvPr id="17426" name="Group 37"/>
          <p:cNvGrpSpPr/>
          <p:nvPr/>
        </p:nvGrpSpPr>
        <p:grpSpPr>
          <a:xfrm>
            <a:off x="6781800" y="3886200"/>
            <a:ext cx="838200" cy="685800"/>
            <a:chOff x="1296" y="2256"/>
            <a:chExt cx="624" cy="480"/>
          </a:xfrm>
        </p:grpSpPr>
        <p:sp>
          <p:nvSpPr>
            <p:cNvPr id="17445" name="Oval 38"/>
            <p:cNvSpPr/>
            <p:nvPr/>
          </p:nvSpPr>
          <p:spPr>
            <a:xfrm>
              <a:off x="1296" y="2256"/>
              <a:ext cx="480" cy="480"/>
            </a:xfrm>
            <a:prstGeom prst="ellipse">
              <a:avLst/>
            </a:prstGeom>
            <a:solidFill>
              <a:srgbClr val="6C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46" name="Text Box 39"/>
            <p:cNvSpPr txBox="1"/>
            <p:nvPr/>
          </p:nvSpPr>
          <p:spPr>
            <a:xfrm>
              <a:off x="1487" y="2448"/>
              <a:ext cx="433" cy="25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CO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sp>
        <p:nvSpPr>
          <p:cNvPr id="17427" name="AutoShape 40"/>
          <p:cNvSpPr/>
          <p:nvPr/>
        </p:nvSpPr>
        <p:spPr>
          <a:xfrm>
            <a:off x="2286000" y="1752600"/>
            <a:ext cx="5334000" cy="1447800"/>
          </a:xfrm>
          <a:custGeom>
            <a:avLst/>
            <a:gdLst>
              <a:gd name="txL" fmla="*/ 3163 w 21600"/>
              <a:gd name="txT" fmla="*/ 3163 h 21600"/>
              <a:gd name="txR" fmla="*/ 18437 w 21600"/>
              <a:gd name="txB" fmla="*/ 18437 h 21600"/>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Lst>
            <a:rect l="txL" t="txT" r="txR" b="txB"/>
            <a:pathLst>
              <a:path w="21600" h="21600">
                <a:moveTo>
                  <a:pt x="18609" y="11225"/>
                </a:moveTo>
                <a:cubicBezTo>
                  <a:pt x="18617" y="11084"/>
                  <a:pt x="18621" y="10942"/>
                  <a:pt x="18621" y="10800"/>
                </a:cubicBezTo>
                <a:cubicBezTo>
                  <a:pt x="18621" y="6480"/>
                  <a:pt x="15119" y="2979"/>
                  <a:pt x="10800" y="2979"/>
                </a:cubicBezTo>
                <a:cubicBezTo>
                  <a:pt x="6480" y="2979"/>
                  <a:pt x="2979" y="6480"/>
                  <a:pt x="2979" y="10800"/>
                </a:cubicBezTo>
                <a:cubicBezTo>
                  <a:pt x="2978" y="10903"/>
                  <a:pt x="2981" y="11007"/>
                  <a:pt x="2985" y="11110"/>
                </a:cubicBezTo>
                <a:lnTo>
                  <a:pt x="8" y="11229"/>
                </a:lnTo>
                <a:cubicBezTo>
                  <a:pt x="2" y="11086"/>
                  <a:pt x="0" y="10943"/>
                  <a:pt x="0" y="10800"/>
                </a:cubicBezTo>
                <a:cubicBezTo>
                  <a:pt x="0" y="4835"/>
                  <a:pt x="4835" y="0"/>
                  <a:pt x="10800" y="0"/>
                </a:cubicBezTo>
                <a:cubicBezTo>
                  <a:pt x="16764" y="0"/>
                  <a:pt x="21600" y="4835"/>
                  <a:pt x="21600" y="10800"/>
                </a:cubicBezTo>
                <a:cubicBezTo>
                  <a:pt x="21600" y="10996"/>
                  <a:pt x="21594" y="11192"/>
                  <a:pt x="21583" y="11388"/>
                </a:cubicBezTo>
                <a:lnTo>
                  <a:pt x="24279" y="11535"/>
                </a:lnTo>
                <a:lnTo>
                  <a:pt x="19868" y="15491"/>
                </a:lnTo>
                <a:lnTo>
                  <a:pt x="15913" y="11078"/>
                </a:lnTo>
                <a:lnTo>
                  <a:pt x="18609" y="11225"/>
                </a:lnTo>
                <a:close/>
              </a:path>
            </a:pathLst>
          </a:custGeom>
          <a:solidFill>
            <a:srgbClr val="C00000">
              <a:alpha val="100000"/>
            </a:srgbClr>
          </a:solidFill>
          <a:ln w="9525" cap="flat" cmpd="sng">
            <a:solidFill>
              <a:schemeClr val="tx1">
                <a:alpha val="100000"/>
              </a:schemeClr>
            </a:solidFill>
            <a:prstDash val="solid"/>
            <a:miter lim="800000"/>
            <a:headEnd type="none" w="med" len="med"/>
            <a:tailEnd type="none" w="med" len="med"/>
          </a:ln>
        </p:spPr>
        <p:txBody>
          <a:bodyPr/>
          <a:lstStyle/>
          <a:p>
            <a:endParaRPr lang="en-US"/>
          </a:p>
        </p:txBody>
      </p:sp>
      <p:grpSp>
        <p:nvGrpSpPr>
          <p:cNvPr id="17428" name="Group 41"/>
          <p:cNvGrpSpPr/>
          <p:nvPr/>
        </p:nvGrpSpPr>
        <p:grpSpPr>
          <a:xfrm>
            <a:off x="6781800" y="3886200"/>
            <a:ext cx="838200" cy="685800"/>
            <a:chOff x="1296" y="2256"/>
            <a:chExt cx="624" cy="480"/>
          </a:xfrm>
        </p:grpSpPr>
        <p:sp>
          <p:nvSpPr>
            <p:cNvPr id="17443" name="Oval 42"/>
            <p:cNvSpPr/>
            <p:nvPr/>
          </p:nvSpPr>
          <p:spPr>
            <a:xfrm>
              <a:off x="1296" y="2256"/>
              <a:ext cx="480" cy="480"/>
            </a:xfrm>
            <a:prstGeom prst="ellipse">
              <a:avLst/>
            </a:prstGeom>
            <a:solidFill>
              <a:srgbClr val="6C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44" name="Text Box 43"/>
            <p:cNvSpPr txBox="1"/>
            <p:nvPr/>
          </p:nvSpPr>
          <p:spPr>
            <a:xfrm>
              <a:off x="1487" y="2448"/>
              <a:ext cx="433" cy="25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CO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sp>
        <p:nvSpPr>
          <p:cNvPr id="17429" name="AutoShape 44"/>
          <p:cNvSpPr/>
          <p:nvPr/>
        </p:nvSpPr>
        <p:spPr>
          <a:xfrm>
            <a:off x="2286000" y="1752600"/>
            <a:ext cx="5334000" cy="1447800"/>
          </a:xfrm>
          <a:custGeom>
            <a:avLst/>
            <a:gdLst>
              <a:gd name="txL" fmla="*/ 3163 w 21600"/>
              <a:gd name="txT" fmla="*/ 3163 h 21600"/>
              <a:gd name="txR" fmla="*/ 18437 w 21600"/>
              <a:gd name="txB" fmla="*/ 18437 h 21600"/>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Lst>
            <a:rect l="txL" t="txT" r="txR" b="txB"/>
            <a:pathLst>
              <a:path w="21600" h="21600">
                <a:moveTo>
                  <a:pt x="18609" y="11225"/>
                </a:moveTo>
                <a:cubicBezTo>
                  <a:pt x="18617" y="11084"/>
                  <a:pt x="18621" y="10942"/>
                  <a:pt x="18621" y="10800"/>
                </a:cubicBezTo>
                <a:cubicBezTo>
                  <a:pt x="18621" y="6480"/>
                  <a:pt x="15119" y="2979"/>
                  <a:pt x="10800" y="2979"/>
                </a:cubicBezTo>
                <a:cubicBezTo>
                  <a:pt x="6480" y="2979"/>
                  <a:pt x="2979" y="6480"/>
                  <a:pt x="2979" y="10800"/>
                </a:cubicBezTo>
                <a:cubicBezTo>
                  <a:pt x="2978" y="10903"/>
                  <a:pt x="2981" y="11007"/>
                  <a:pt x="2985" y="11110"/>
                </a:cubicBezTo>
                <a:lnTo>
                  <a:pt x="8" y="11229"/>
                </a:lnTo>
                <a:cubicBezTo>
                  <a:pt x="2" y="11086"/>
                  <a:pt x="0" y="10943"/>
                  <a:pt x="0" y="10800"/>
                </a:cubicBezTo>
                <a:cubicBezTo>
                  <a:pt x="0" y="4835"/>
                  <a:pt x="4835" y="0"/>
                  <a:pt x="10800" y="0"/>
                </a:cubicBezTo>
                <a:cubicBezTo>
                  <a:pt x="16764" y="0"/>
                  <a:pt x="21600" y="4835"/>
                  <a:pt x="21600" y="10800"/>
                </a:cubicBezTo>
                <a:cubicBezTo>
                  <a:pt x="21600" y="10996"/>
                  <a:pt x="21594" y="11192"/>
                  <a:pt x="21583" y="11388"/>
                </a:cubicBezTo>
                <a:lnTo>
                  <a:pt x="24279" y="11535"/>
                </a:lnTo>
                <a:lnTo>
                  <a:pt x="19868" y="15491"/>
                </a:lnTo>
                <a:lnTo>
                  <a:pt x="15913" y="11078"/>
                </a:lnTo>
                <a:lnTo>
                  <a:pt x="18609" y="11225"/>
                </a:lnTo>
                <a:close/>
              </a:path>
            </a:pathLst>
          </a:custGeom>
          <a:solidFill>
            <a:srgbClr val="C00000">
              <a:alpha val="100000"/>
            </a:srgbClr>
          </a:solidFill>
          <a:ln w="9525" cap="flat" cmpd="sng">
            <a:solidFill>
              <a:schemeClr val="tx1">
                <a:alpha val="100000"/>
              </a:schemeClr>
            </a:solidFill>
            <a:prstDash val="solid"/>
            <a:miter lim="800000"/>
            <a:headEnd type="none" w="med" len="med"/>
            <a:tailEnd type="none" w="med" len="med"/>
          </a:ln>
        </p:spPr>
        <p:txBody>
          <a:bodyPr/>
          <a:lstStyle/>
          <a:p>
            <a:endParaRPr lang="en-US"/>
          </a:p>
        </p:txBody>
      </p:sp>
      <p:grpSp>
        <p:nvGrpSpPr>
          <p:cNvPr id="17430" name="Group 45"/>
          <p:cNvGrpSpPr/>
          <p:nvPr/>
        </p:nvGrpSpPr>
        <p:grpSpPr>
          <a:xfrm>
            <a:off x="6781800" y="3886200"/>
            <a:ext cx="838200" cy="685800"/>
            <a:chOff x="1296" y="2256"/>
            <a:chExt cx="624" cy="480"/>
          </a:xfrm>
        </p:grpSpPr>
        <p:sp>
          <p:nvSpPr>
            <p:cNvPr id="17441" name="Oval 46"/>
            <p:cNvSpPr/>
            <p:nvPr/>
          </p:nvSpPr>
          <p:spPr>
            <a:xfrm>
              <a:off x="1296" y="2256"/>
              <a:ext cx="480" cy="480"/>
            </a:xfrm>
            <a:prstGeom prst="ellipse">
              <a:avLst/>
            </a:prstGeom>
            <a:solidFill>
              <a:srgbClr val="6C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42" name="Text Box 47"/>
            <p:cNvSpPr txBox="1"/>
            <p:nvPr/>
          </p:nvSpPr>
          <p:spPr>
            <a:xfrm>
              <a:off x="1487" y="2448"/>
              <a:ext cx="433" cy="25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CO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sp>
        <p:nvSpPr>
          <p:cNvPr id="102" name="Text Box 48"/>
          <p:cNvSpPr txBox="1"/>
          <p:nvPr/>
        </p:nvSpPr>
        <p:spPr>
          <a:xfrm>
            <a:off x="8001000" y="4495800"/>
            <a:ext cx="914400" cy="460375"/>
          </a:xfrm>
          <a:prstGeom prst="rect">
            <a:avLst/>
          </a:prstGeom>
          <a:noFill/>
          <a:ln w="317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2400" dirty="0">
                <a:solidFill>
                  <a:srgbClr val="FF2121"/>
                </a:solidFill>
                <a:cs typeface="Arial" panose="020B0604020202020204" pitchFamily="34" charset="0"/>
              </a:rPr>
              <a:t>Tim</a:t>
            </a:r>
            <a:endParaRPr lang="en-US" altLang="en-US" sz="2400" dirty="0">
              <a:solidFill>
                <a:srgbClr val="FF2121"/>
              </a:solidFill>
              <a:ea typeface="Arial" panose="020B0604020202020204" pitchFamily="34" charset="0"/>
            </a:endParaRPr>
          </a:p>
        </p:txBody>
      </p:sp>
      <p:sp>
        <p:nvSpPr>
          <p:cNvPr id="103" name="Text Box 49"/>
          <p:cNvSpPr txBox="1"/>
          <p:nvPr/>
        </p:nvSpPr>
        <p:spPr>
          <a:xfrm>
            <a:off x="381000" y="4184650"/>
            <a:ext cx="914400" cy="463550"/>
          </a:xfrm>
          <a:prstGeom prst="rect">
            <a:avLst/>
          </a:prstGeom>
          <a:noFill/>
          <a:ln w="6350"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2400" dirty="0">
                <a:solidFill>
                  <a:srgbClr val="CC00CC"/>
                </a:solidFill>
                <a:cs typeface="Arial" panose="020B0604020202020204" pitchFamily="34" charset="0"/>
              </a:rPr>
              <a:t>Phổi</a:t>
            </a:r>
            <a:endParaRPr lang="en-US" altLang="en-US" sz="2400" dirty="0">
              <a:solidFill>
                <a:srgbClr val="CC00CC"/>
              </a:solidFill>
              <a:ea typeface="Arial" panose="020B0604020202020204" pitchFamily="34" charset="0"/>
            </a:endParaRPr>
          </a:p>
        </p:txBody>
      </p:sp>
      <p:sp>
        <p:nvSpPr>
          <p:cNvPr id="17433" name="AutoShape 50"/>
          <p:cNvSpPr/>
          <p:nvPr/>
        </p:nvSpPr>
        <p:spPr>
          <a:xfrm>
            <a:off x="2286000" y="1752600"/>
            <a:ext cx="5334000" cy="1447800"/>
          </a:xfrm>
          <a:custGeom>
            <a:avLst/>
            <a:gdLst>
              <a:gd name="txL" fmla="*/ 3163 w 21600"/>
              <a:gd name="txT" fmla="*/ 3163 h 21600"/>
              <a:gd name="txR" fmla="*/ 18437 w 21600"/>
              <a:gd name="txB" fmla="*/ 18437 h 21600"/>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Lst>
            <a:rect l="txL" t="txT" r="txR" b="txB"/>
            <a:pathLst>
              <a:path w="21600" h="21600">
                <a:moveTo>
                  <a:pt x="18609" y="11225"/>
                </a:moveTo>
                <a:cubicBezTo>
                  <a:pt x="18617" y="11084"/>
                  <a:pt x="18621" y="10942"/>
                  <a:pt x="18621" y="10800"/>
                </a:cubicBezTo>
                <a:cubicBezTo>
                  <a:pt x="18621" y="6480"/>
                  <a:pt x="15119" y="2979"/>
                  <a:pt x="10800" y="2979"/>
                </a:cubicBezTo>
                <a:cubicBezTo>
                  <a:pt x="6480" y="2979"/>
                  <a:pt x="2979" y="6480"/>
                  <a:pt x="2979" y="10800"/>
                </a:cubicBezTo>
                <a:cubicBezTo>
                  <a:pt x="2978" y="10903"/>
                  <a:pt x="2981" y="11007"/>
                  <a:pt x="2985" y="11110"/>
                </a:cubicBezTo>
                <a:lnTo>
                  <a:pt x="8" y="11229"/>
                </a:lnTo>
                <a:cubicBezTo>
                  <a:pt x="2" y="11086"/>
                  <a:pt x="0" y="10943"/>
                  <a:pt x="0" y="10800"/>
                </a:cubicBezTo>
                <a:cubicBezTo>
                  <a:pt x="0" y="4835"/>
                  <a:pt x="4835" y="0"/>
                  <a:pt x="10800" y="0"/>
                </a:cubicBezTo>
                <a:cubicBezTo>
                  <a:pt x="16764" y="0"/>
                  <a:pt x="21600" y="4835"/>
                  <a:pt x="21600" y="10800"/>
                </a:cubicBezTo>
                <a:cubicBezTo>
                  <a:pt x="21600" y="10996"/>
                  <a:pt x="21594" y="11192"/>
                  <a:pt x="21583" y="11388"/>
                </a:cubicBezTo>
                <a:lnTo>
                  <a:pt x="24279" y="11535"/>
                </a:lnTo>
                <a:lnTo>
                  <a:pt x="19868" y="15491"/>
                </a:lnTo>
                <a:lnTo>
                  <a:pt x="15913" y="11078"/>
                </a:lnTo>
                <a:lnTo>
                  <a:pt x="18609" y="11225"/>
                </a:lnTo>
                <a:close/>
              </a:path>
            </a:pathLst>
          </a:custGeom>
          <a:solidFill>
            <a:srgbClr val="FF6565">
              <a:alpha val="100000"/>
            </a:srgbClr>
          </a:solidFill>
          <a:ln w="9525" cap="flat" cmpd="sng">
            <a:solidFill>
              <a:schemeClr val="tx1">
                <a:alpha val="100000"/>
              </a:schemeClr>
            </a:solidFill>
            <a:prstDash val="solid"/>
            <a:miter lim="800000"/>
            <a:headEnd type="none" w="med" len="med"/>
            <a:tailEnd type="none" w="med" len="med"/>
          </a:ln>
        </p:spPr>
        <p:txBody>
          <a:bodyPr/>
          <a:lstStyle/>
          <a:p>
            <a:endParaRPr lang="en-US"/>
          </a:p>
        </p:txBody>
      </p:sp>
      <p:grpSp>
        <p:nvGrpSpPr>
          <p:cNvPr id="15" name="Group 51"/>
          <p:cNvGrpSpPr/>
          <p:nvPr/>
        </p:nvGrpSpPr>
        <p:grpSpPr>
          <a:xfrm>
            <a:off x="6781800" y="3886200"/>
            <a:ext cx="914400" cy="685800"/>
            <a:chOff x="1296" y="2256"/>
            <a:chExt cx="624" cy="480"/>
          </a:xfrm>
        </p:grpSpPr>
        <p:sp>
          <p:nvSpPr>
            <p:cNvPr id="17439" name="Oval 52"/>
            <p:cNvSpPr/>
            <p:nvPr/>
          </p:nvSpPr>
          <p:spPr>
            <a:xfrm>
              <a:off x="1296" y="2256"/>
              <a:ext cx="480" cy="480"/>
            </a:xfrm>
            <a:prstGeom prst="ellipse">
              <a:avLst/>
            </a:prstGeom>
            <a:solidFill>
              <a:srgbClr val="6C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40" name="Text Box 53"/>
            <p:cNvSpPr txBox="1"/>
            <p:nvPr/>
          </p:nvSpPr>
          <p:spPr>
            <a:xfrm>
              <a:off x="1487" y="2448"/>
              <a:ext cx="433" cy="25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CO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sp>
        <p:nvSpPr>
          <p:cNvPr id="58" name="Text Box 18"/>
          <p:cNvSpPr txBox="1"/>
          <p:nvPr/>
        </p:nvSpPr>
        <p:spPr>
          <a:xfrm>
            <a:off x="784225" y="5686425"/>
            <a:ext cx="5613400" cy="584200"/>
          </a:xfrm>
          <a:prstGeom prst="rect">
            <a:avLst/>
          </a:prstGeom>
          <a:noFill/>
          <a:ln w="19050" cap="flat" cmpd="sng">
            <a:solidFill>
              <a:srgbClr val="FF00F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r>
              <a:rPr lang="en-US" altLang="en-US" dirty="0">
                <a:solidFill>
                  <a:srgbClr val="0000FF"/>
                </a:solidFill>
                <a:cs typeface="Arial" panose="020B0604020202020204" pitchFamily="34" charset="0"/>
              </a:rPr>
              <a:t>Hồng cầu vận chuyển O2 và CO2</a:t>
            </a:r>
            <a:endParaRPr lang="en-US" altLang="en-US" dirty="0">
              <a:solidFill>
                <a:srgbClr val="0000FF"/>
              </a:solidFill>
              <a:ea typeface="Arial" panose="020B0604020202020204" pitchFamily="34" charset="0"/>
            </a:endParaRPr>
          </a:p>
        </p:txBody>
      </p:sp>
      <p:sp>
        <p:nvSpPr>
          <p:cNvPr id="59" name="Rectangle 58"/>
          <p:cNvSpPr/>
          <p:nvPr/>
        </p:nvSpPr>
        <p:spPr>
          <a:xfrm>
            <a:off x="1588" y="5173663"/>
            <a:ext cx="1295400" cy="11080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6600" dirty="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6600" dirty="0">
              <a:solidFill>
                <a:srgbClr val="FF3300"/>
              </a:solidFill>
              <a:latin typeface="Times New Roman" panose="02020603050405020304" pitchFamily="18" charset="0"/>
              <a:ea typeface="Times New Roman" panose="02020603050405020304" pitchFamily="18" charset="0"/>
              <a:sym typeface="Wingdings" panose="05000000000000000000" pitchFamily="2"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10000" accel="50000" decel="50000" fill="hold" nodeType="withEffect">
                                  <p:stCondLst>
                                    <p:cond delay="1000"/>
                                  </p:stCondLst>
                                  <p:childTnLst>
                                    <p:animMotion origin="layout" path="M 0.04306 -0.02221 C 0.04445 -0.03169 0.04601 -0.04048 0.04723 -0.04996 C 0.04775 -0.05435 0.0474 -0.06013 0.05 -0.06291 C 0.05157 -0.06453 0.05365 -0.06406 0.05556 -0.06476 C 0.05973 -0.07308 0.06129 -0.06985 0.06667 -0.07586 C 0.06823 -0.07748 0.0691 -0.08025 0.07084 -0.08141 C 0.07709 -0.08604 0.08611 -0.08835 0.09306 -0.09066 C 0.10105 -0.1013 0.11198 -0.09945 0.12223 -0.10361 C 0.13004 -0.10662 0.13646 -0.11286 0.14445 -0.11471 C 0.15834 -0.11818 0.17188 -0.11911 0.18611 -0.12026 C 0.1908 -0.12096 0.20105 -0.12165 0.20556 -0.12581 C 0.20816 -0.12813 0.21059 -0.1309 0.21389 -0.13136 C 0.24063 -0.1346 0.26771 -0.1353 0.29445 -0.13691 C 0.34497 -0.13576 0.3967 -0.13691 0.44723 -0.13136 C 0.46684 -0.12604 0.47327 -0.12697 0.5 -0.12581 C 0.50521 -0.12073 0.51146 -0.11795 0.51667 -0.11286 C 0.5283 -0.1013 0.53698 -0.0932 0.54723 -0.07956 C 0.54948 -0.07655 0.55313 -0.07655 0.55556 -0.07401 C 0.56164 -0.0673 0.56789 -0.05505 0.575 -0.05181 C 0.57952 -0.04279 0.58334 -0.034 0.59028 -0.02776 C 0.59358 -0.01018 0.59132 -0.01758 0.59584 -0.00555 C 0.5974 0.00508 0.6 0.01318 0.6 0.02405 " pathEditMode="relative" rAng="0" ptsTypes="fffffffffffffffffffffA">
                                      <p:cBhvr>
                                        <p:cTn id="6" dur="2000" fill="hold"/>
                                        <p:tgtEl>
                                          <p:spTgt spid="4"/>
                                        </p:tgtEl>
                                        <p:attrNameLst>
                                          <p:attrName>ppt_x</p:attrName>
                                          <p:attrName>ppt_y</p:attrName>
                                        </p:attrNameLst>
                                      </p:cBhvr>
                                      <p:rCtr x="27800" y="-3400"/>
                                    </p:animMotion>
                                  </p:childTnLst>
                                </p:cTn>
                              </p:par>
                              <p:par>
                                <p:cTn id="7" presetID="0" presetClass="path" presetSubtype="0" repeatCount="10000" accel="50000" decel="50000" fill="hold" nodeType="withEffect">
                                  <p:stCondLst>
                                    <p:cond delay="1000"/>
                                  </p:stCondLst>
                                  <p:childTnLst>
                                    <p:animMotion origin="layout" path="M 3.33333E-6 0.03145 C -0.00157 0.06544 -0.00295 0.0821 -0.00764 0.11193 C -0.00903 0.12072 -0.01719 0.12164 -0.02066 0.12789 C -0.02518 0.1376 -0.02969 0.14408 -0.03768 0.14454 C -0.04983 0.14569 -0.06233 0.14569 -0.07466 0.14685 C -0.0967 0.16697 -0.07535 0.14916 -0.13039 0.15402 C -0.1592 0.1561 -0.18264 0.16188 -0.21094 0.16327 C -0.23091 0.1746 -0.21545 0.1672 -0.25834 0.16975 C -0.29601 0.1864 -0.375 0.16975 -0.375 0.17044 C -0.38334 0.16003 -0.38559 0.16073 -0.39653 0.15888 C -0.40747 0.14847 -0.39948 0.15402 -0.40938 0.14916 C -0.41216 0.14801 -0.41771 0.14454 -0.41771 0.14477 C -0.42604 0.13436 -0.42986 0.13205 -0.44045 0.12604 C -0.44723 0.12187 -0.45174 0.11216 -0.45764 0.10754 C -0.45938 0.10615 -0.46146 0.10638 -0.4632 0.10522 C -0.47205 0.09944 -0.47986 0.09019 -0.48889 0.08718 C -0.50139 0.07354 -0.48577 0.08996 -0.4974 0.07955 C -0.50521 0.07377 -0.51164 0.06313 -0.5191 0.05666 C -0.52309 0.05319 -0.52986 0.05157 -0.53455 0.04995 C -0.54375 0.03977 -0.54705 0.03885 -0.55591 0.02451 C -0.55782 0.02174 -0.55955 0.0185 -0.56164 0.01572 C -0.56372 0.01248 -0.56736 0.00647 -0.56736 0.0067 C -0.56927 -0.00602 -0.57032 -0.01365 -0.57726 -0.02128 C -0.57917 -0.05343 -0.57882 -0.034 -0.57882 -0.08002 " pathEditMode="relative" rAng="0" ptsTypes="fffffffffffffffffffffffA">
                                      <p:cBhvr>
                                        <p:cTn id="8" dur="2000" fill="hold"/>
                                        <p:tgtEl>
                                          <p:spTgt spid="15"/>
                                        </p:tgtEl>
                                        <p:attrNameLst>
                                          <p:attrName>ppt_x</p:attrName>
                                          <p:attrName>ppt_y</p:attrName>
                                        </p:attrNameLst>
                                      </p:cBhvr>
                                      <p:rCtr x="-29000" y="2200"/>
                                    </p:animMotion>
                                  </p:childTnLst>
                                </p:cTn>
                              </p:par>
                              <p:par>
                                <p:cTn id="9" presetID="1" presetClass="entr" presetSubtype="0" fill="hold" nodeType="withEffect">
                                  <p:stCondLst>
                                    <p:cond delay="1000"/>
                                  </p:stCondLst>
                                  <p:childTnLst>
                                    <p:set>
                                      <p:cBhvr>
                                        <p:cTn id="10" dur="1" fill="hold">
                                          <p:stCondLst>
                                            <p:cond delay="0"/>
                                          </p:stCondLst>
                                        </p:cTn>
                                        <p:tgtEl>
                                          <p:spTgt spid="103">
                                            <p:txEl>
                                              <p:pRg st="0" end="0"/>
                                            </p:txEl>
                                          </p:spTgt>
                                        </p:tgtEl>
                                        <p:attrNameLst>
                                          <p:attrName>style.visibility</p:attrName>
                                        </p:attrNameLst>
                                      </p:cBhvr>
                                      <p:to>
                                        <p:strVal val="visible"/>
                                      </p:to>
                                    </p:set>
                                  </p:childTnLst>
                                </p:cTn>
                              </p:par>
                              <p:par>
                                <p:cTn id="11" presetID="22" presetClass="emph" presetSubtype="0" repeatCount="indefinite" fill="hold" nodeType="withEffect">
                                  <p:stCondLst>
                                    <p:cond delay="1000"/>
                                  </p:stCondLst>
                                  <p:childTnLst>
                                    <p:animClr clrSpc="hsl" dir="cw">
                                      <p:cBhvr override="childStyle">
                                        <p:cTn id="12" dur="500" fill="hold"/>
                                        <p:tgtEl>
                                          <p:spTgt spid="103">
                                            <p:txEl>
                                              <p:pRg st="0" end="0"/>
                                            </p:txEl>
                                          </p:spTgt>
                                        </p:tgtEl>
                                        <p:attrNameLst>
                                          <p:attrName>style.color</p:attrName>
                                        </p:attrNameLst>
                                      </p:cBhvr>
                                      <p:by>
                                        <p:hsl h="-7200000" s="0" l="0"/>
                                      </p:by>
                                    </p:animClr>
                                    <p:animClr clrSpc="hsl" dir="cw">
                                      <p:cBhvr>
                                        <p:cTn id="13" dur="500" fill="hold"/>
                                        <p:tgtEl>
                                          <p:spTgt spid="103">
                                            <p:txEl>
                                              <p:pRg st="0" end="0"/>
                                            </p:txEl>
                                          </p:spTgt>
                                        </p:tgtEl>
                                        <p:attrNameLst>
                                          <p:attrName>fillcolor</p:attrName>
                                        </p:attrNameLst>
                                      </p:cBhvr>
                                      <p:by>
                                        <p:hsl h="-7200000" s="0" l="0"/>
                                      </p:by>
                                    </p:animClr>
                                    <p:animClr clrSpc="hsl" dir="cw">
                                      <p:cBhvr>
                                        <p:cTn id="14" dur="500" fill="hold"/>
                                        <p:tgtEl>
                                          <p:spTgt spid="103">
                                            <p:txEl>
                                              <p:pRg st="0" end="0"/>
                                            </p:txEl>
                                          </p:spTgt>
                                        </p:tgtEl>
                                        <p:attrNameLst>
                                          <p:attrName>stroke.color</p:attrName>
                                        </p:attrNameLst>
                                      </p:cBhvr>
                                      <p:by>
                                        <p:hsl h="-7200000" s="0" l="0"/>
                                      </p:by>
                                    </p:animClr>
                                    <p:set>
                                      <p:cBhvr>
                                        <p:cTn id="15" dur="500" fill="hold"/>
                                        <p:tgtEl>
                                          <p:spTgt spid="103">
                                            <p:txEl>
                                              <p:pRg st="0" end="0"/>
                                            </p:txEl>
                                          </p:spTgt>
                                        </p:tgtEl>
                                        <p:attrNameLst>
                                          <p:attrName>fill.type</p:attrName>
                                        </p:attrNameLst>
                                      </p:cBhvr>
                                      <p:to>
                                        <p:strVal val="solid"/>
                                      </p:to>
                                    </p:set>
                                  </p:childTnLst>
                                </p:cTn>
                              </p:par>
                              <p:par>
                                <p:cTn id="16" presetID="1" presetClass="entr" presetSubtype="0" fill="hold" grpId="0" nodeType="withEffect">
                                  <p:stCondLst>
                                    <p:cond delay="1000"/>
                                  </p:stCondLst>
                                  <p:childTnLst>
                                    <p:set>
                                      <p:cBhvr>
                                        <p:cTn id="17" dur="1" fill="hold">
                                          <p:stCondLst>
                                            <p:cond delay="0"/>
                                          </p:stCondLst>
                                        </p:cTn>
                                        <p:tgtEl>
                                          <p:spTgt spid="102"/>
                                        </p:tgtEl>
                                        <p:attrNameLst>
                                          <p:attrName>style.visibility</p:attrName>
                                        </p:attrNameLst>
                                      </p:cBhvr>
                                      <p:to>
                                        <p:strVal val="visible"/>
                                      </p:to>
                                    </p:set>
                                  </p:childTnLst>
                                </p:cTn>
                              </p:par>
                              <p:par>
                                <p:cTn id="18" presetID="22" presetClass="emph" presetSubtype="0" repeatCount="indefinite" fill="hold" grpId="1" nodeType="withEffect">
                                  <p:stCondLst>
                                    <p:cond delay="1000"/>
                                  </p:stCondLst>
                                  <p:childTnLst>
                                    <p:animClr clrSpc="hsl" dir="cw">
                                      <p:cBhvr override="childStyle">
                                        <p:cTn id="19" dur="500" fill="hold"/>
                                        <p:tgtEl>
                                          <p:spTgt spid="102"/>
                                        </p:tgtEl>
                                        <p:attrNameLst>
                                          <p:attrName>style.color</p:attrName>
                                        </p:attrNameLst>
                                      </p:cBhvr>
                                      <p:by>
                                        <p:hsl h="-7200000" s="0" l="0"/>
                                      </p:by>
                                    </p:animClr>
                                    <p:animClr clrSpc="hsl" dir="cw">
                                      <p:cBhvr>
                                        <p:cTn id="20" dur="500" fill="hold"/>
                                        <p:tgtEl>
                                          <p:spTgt spid="102"/>
                                        </p:tgtEl>
                                        <p:attrNameLst>
                                          <p:attrName>fillcolor</p:attrName>
                                        </p:attrNameLst>
                                      </p:cBhvr>
                                      <p:by>
                                        <p:hsl h="-7200000" s="0" l="0"/>
                                      </p:by>
                                    </p:animClr>
                                    <p:animClr clrSpc="hsl" dir="cw">
                                      <p:cBhvr>
                                        <p:cTn id="21" dur="500" fill="hold"/>
                                        <p:tgtEl>
                                          <p:spTgt spid="102"/>
                                        </p:tgtEl>
                                        <p:attrNameLst>
                                          <p:attrName>stroke.color</p:attrName>
                                        </p:attrNameLst>
                                      </p:cBhvr>
                                      <p:by>
                                        <p:hsl h="-7200000" s="0" l="0"/>
                                      </p:by>
                                    </p:animClr>
                                    <p:set>
                                      <p:cBhvr>
                                        <p:cTn id="22" dur="500" fill="hold"/>
                                        <p:tgtEl>
                                          <p:spTgt spid="102"/>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19467"/>
                                        </p:tgtEl>
                                      </p:cBhvr>
                                    </p:animEffect>
                                    <p:set>
                                      <p:cBhvr>
                                        <p:cTn id="27" dur="1" fill="hold">
                                          <p:stCondLst>
                                            <p:cond delay="499"/>
                                          </p:stCondLst>
                                        </p:cTn>
                                        <p:tgtEl>
                                          <p:spTgt spid="1946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barn(inVertical)">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barn(inVertical)">
                                      <p:cBhvr>
                                        <p:cTn id="3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animBg="1"/>
      <p:bldP spid="102" grpId="0" animBg="1"/>
      <p:bldP spid="102" grpId="1" animBg="1"/>
      <p:bldP spid="58" grpId="0" animBg="1"/>
      <p:bldP spid="5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TotalTime>
  <Words>2405</Words>
  <Application>Microsoft Office PowerPoint</Application>
  <PresentationFormat>On-screen Show (4:3)</PresentationFormat>
  <Paragraphs>244</Paragraphs>
  <Slides>35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.VnTime</vt:lpstr>
      <vt:lpstr>Arial</vt:lpstr>
      <vt:lpstr>Calibri</vt:lpstr>
      <vt:lpstr>Times New Roman</vt:lpstr>
      <vt:lpstr>VNI-Times</vt:lpstr>
      <vt:lpstr>Wingdings</vt:lpstr>
      <vt:lpstr>Office Theme</vt:lpstr>
      <vt:lpstr>PowerPoint Presentation</vt:lpstr>
      <vt:lpstr>Quan sát chỉ ra các thành phần của máu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?Tiêm vacxin có vai trò gì trong việc phòng bệnh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BT1. Vận dụng hiểu biết về các bệnh đã tìm hiểu đề xuất biện pháp phòng bệnh bảo vệ hệ tuần hoàn và cơ thể. Giải thích cơ sở các biện pháp đó. BT2. Thực hiện các biện pháp phòng chống một số bệnh về máu và tim mạch. BT3. Tóm tắt nội dung bài học bằng sơ đồ tư duy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sfsf</cp:lastModifiedBy>
  <cp:revision>1</cp:revision>
  <dcterms:created xsi:type="dcterms:W3CDTF">2019-09-23T12:37:28Z</dcterms:created>
  <dcterms:modified xsi:type="dcterms:W3CDTF">2024-03-22T23:55:30Z</dcterms:modified>
  <cp:version>n</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A3A39A77ED1C4731B83B05E1513D2855</vt:lpwstr>
  </property>
  <property fmtid="{D5CDD505-2E9C-101B-9397-08002B2CF9AE}" pid="3" name="KSOProductBuildVer">
    <vt:lpwstr>1033-11.2.0.11341</vt:lpwstr>
  </property>
</Properties>
</file>