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64" r:id="rId3"/>
    <p:sldId id="257" r:id="rId4"/>
    <p:sldId id="261" r:id="rId5"/>
    <p:sldId id="267" r:id="rId6"/>
    <p:sldId id="268" r:id="rId7"/>
    <p:sldId id="259" r:id="rId8"/>
    <p:sldId id="265" r:id="rId9"/>
    <p:sldId id="258" r:id="rId10"/>
    <p:sldId id="269" r:id="rId11"/>
    <p:sldId id="270" r:id="rId12"/>
    <p:sldId id="279" r:id="rId13"/>
    <p:sldId id="260" r:id="rId14"/>
    <p:sldId id="271" r:id="rId15"/>
    <p:sldId id="272" r:id="rId16"/>
    <p:sldId id="589" r:id="rId17"/>
    <p:sldId id="273" r:id="rId18"/>
    <p:sldId id="590" r:id="rId19"/>
    <p:sldId id="275" r:id="rId20"/>
    <p:sldId id="586" r:id="rId21"/>
    <p:sldId id="276" r:id="rId22"/>
    <p:sldId id="277" r:id="rId23"/>
    <p:sldId id="588" r:id="rId24"/>
    <p:sldId id="278" r:id="rId25"/>
    <p:sldId id="280" r:id="rId26"/>
    <p:sldId id="282" r:id="rId27"/>
    <p:sldId id="281"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8" r:id="rId43"/>
    <p:sldId id="299" r:id="rId44"/>
    <p:sldId id="305" r:id="rId45"/>
    <p:sldId id="301" r:id="rId46"/>
    <p:sldId id="300" r:id="rId47"/>
    <p:sldId id="302" r:id="rId48"/>
    <p:sldId id="303" r:id="rId49"/>
    <p:sldId id="304" r:id="rId50"/>
    <p:sldId id="306" r:id="rId51"/>
    <p:sldId id="307" r:id="rId52"/>
    <p:sldId id="308" r:id="rId53"/>
    <p:sldId id="309" r:id="rId54"/>
    <p:sldId id="262" r:id="rId55"/>
    <p:sldId id="579" r:id="rId56"/>
    <p:sldId id="580" r:id="rId57"/>
    <p:sldId id="581" r:id="rId58"/>
    <p:sldId id="266" r:id="rId59"/>
    <p:sldId id="582" r:id="rId60"/>
    <p:sldId id="583" r:id="rId61"/>
    <p:sldId id="584" r:id="rId62"/>
    <p:sldId id="26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t>27/5/2024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t>27/5/2024</a:t>
            </a:fld>
            <a:endParaRPr lang="en-US"/>
          </a:p>
        </p:txBody>
      </p:sp>
      <p:sp>
        <p:nvSpPr>
          <p:cNvPr id="5" name="Footer Placeholder 4">
            <a:extLst>
              <a:ext uri="{FF2B5EF4-FFF2-40B4-BE49-F238E27FC236}">
                <a16:creationId xmlns:a16="http://schemas.microsoft.com/office/drawing/2014/main" id="{FE176F2E-E603-33B1-8E50-DEC7BAA84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4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t>27/5/2024</a:t>
            </a:fld>
            <a:endParaRPr lang="en-US"/>
          </a:p>
        </p:txBody>
      </p:sp>
      <p:sp>
        <p:nvSpPr>
          <p:cNvPr id="5" name="Footer Placeholder 4">
            <a:extLst>
              <a:ext uri="{FF2B5EF4-FFF2-40B4-BE49-F238E27FC236}">
                <a16:creationId xmlns:a16="http://schemas.microsoft.com/office/drawing/2014/main" id="{C1E80ABD-8CE7-94C3-E7CE-C5B79986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60980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t>27/5/2024</a:t>
            </a:fld>
            <a:endParaRPr lang="en-US"/>
          </a:p>
        </p:txBody>
      </p:sp>
      <p:sp>
        <p:nvSpPr>
          <p:cNvPr id="5" name="Footer Placeholder 4">
            <a:extLst>
              <a:ext uri="{FF2B5EF4-FFF2-40B4-BE49-F238E27FC236}">
                <a16:creationId xmlns:a16="http://schemas.microsoft.com/office/drawing/2014/main" id="{291C0C2A-57DB-4888-56C5-6168ECBF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45526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t>27/5/2024</a:t>
            </a:fld>
            <a:endParaRPr lang="en-US"/>
          </a:p>
        </p:txBody>
      </p:sp>
      <p:sp>
        <p:nvSpPr>
          <p:cNvPr id="5" name="Footer Placeholder 4">
            <a:extLst>
              <a:ext uri="{FF2B5EF4-FFF2-40B4-BE49-F238E27FC236}">
                <a16:creationId xmlns:a16="http://schemas.microsoft.com/office/drawing/2014/main" id="{988A8B5C-CCFB-B140-C248-50B8252C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8369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t>27/5/2024</a:t>
            </a:fld>
            <a:endParaRPr lang="en-US"/>
          </a:p>
        </p:txBody>
      </p:sp>
      <p:sp>
        <p:nvSpPr>
          <p:cNvPr id="5" name="Footer Placeholder 4">
            <a:extLst>
              <a:ext uri="{FF2B5EF4-FFF2-40B4-BE49-F238E27FC236}">
                <a16:creationId xmlns:a16="http://schemas.microsoft.com/office/drawing/2014/main" id="{60AFC274-96E4-C20E-259A-D75EA9DD3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86808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t>27/5/2024</a:t>
            </a:fld>
            <a:endParaRPr lang="en-US"/>
          </a:p>
        </p:txBody>
      </p:sp>
      <p:sp>
        <p:nvSpPr>
          <p:cNvPr id="6" name="Footer Placeholder 5">
            <a:extLst>
              <a:ext uri="{FF2B5EF4-FFF2-40B4-BE49-F238E27FC236}">
                <a16:creationId xmlns:a16="http://schemas.microsoft.com/office/drawing/2014/main" id="{67BA82F3-5E9B-016F-53B3-CF0830FD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0566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t>27/5/2024</a:t>
            </a:fld>
            <a:endParaRPr lang="en-US"/>
          </a:p>
        </p:txBody>
      </p:sp>
      <p:sp>
        <p:nvSpPr>
          <p:cNvPr id="8" name="Footer Placeholder 7">
            <a:extLst>
              <a:ext uri="{FF2B5EF4-FFF2-40B4-BE49-F238E27FC236}">
                <a16:creationId xmlns:a16="http://schemas.microsoft.com/office/drawing/2014/main" id="{9A1D73B0-B181-E408-AF10-DE9A1220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594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t>27/5/2024</a:t>
            </a:fld>
            <a:endParaRPr lang="en-US"/>
          </a:p>
        </p:txBody>
      </p:sp>
      <p:sp>
        <p:nvSpPr>
          <p:cNvPr id="4" name="Footer Placeholder 3">
            <a:extLst>
              <a:ext uri="{FF2B5EF4-FFF2-40B4-BE49-F238E27FC236}">
                <a16:creationId xmlns:a16="http://schemas.microsoft.com/office/drawing/2014/main" id="{A958BB28-E9FD-A50A-E869-0470F0BD9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0415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t>27/5/2024</a:t>
            </a:fld>
            <a:endParaRPr lang="en-US"/>
          </a:p>
        </p:txBody>
      </p:sp>
      <p:sp>
        <p:nvSpPr>
          <p:cNvPr id="3" name="Footer Placeholder 2">
            <a:extLst>
              <a:ext uri="{FF2B5EF4-FFF2-40B4-BE49-F238E27FC236}">
                <a16:creationId xmlns:a16="http://schemas.microsoft.com/office/drawing/2014/main" id="{412A3FC6-9018-4ACC-53FD-D0F8D1D0E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8979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t>27/5/2024</a:t>
            </a:fld>
            <a:endParaRPr lang="en-US"/>
          </a:p>
        </p:txBody>
      </p:sp>
      <p:sp>
        <p:nvSpPr>
          <p:cNvPr id="6" name="Footer Placeholder 5">
            <a:extLst>
              <a:ext uri="{FF2B5EF4-FFF2-40B4-BE49-F238E27FC236}">
                <a16:creationId xmlns:a16="http://schemas.microsoft.com/office/drawing/2014/main" id="{B68404F7-2EE9-9617-7D26-C5A27C639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97782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t>27/5/2024</a:t>
            </a:fld>
            <a:endParaRPr lang="en-US"/>
          </a:p>
        </p:txBody>
      </p:sp>
      <p:sp>
        <p:nvSpPr>
          <p:cNvPr id="6" name="Footer Placeholder 5">
            <a:extLst>
              <a:ext uri="{FF2B5EF4-FFF2-40B4-BE49-F238E27FC236}">
                <a16:creationId xmlns:a16="http://schemas.microsoft.com/office/drawing/2014/main" id="{E264DEB0-1766-4CE4-23DB-BE05BF4E9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18939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t>27/5/2024</a:t>
            </a:fld>
            <a:endParaRPr lang="en-US"/>
          </a:p>
        </p:txBody>
      </p:sp>
      <p:sp>
        <p:nvSpPr>
          <p:cNvPr id="5" name="Footer Placeholder 4">
            <a:extLst>
              <a:ext uri="{FF2B5EF4-FFF2-40B4-BE49-F238E27FC236}">
                <a16:creationId xmlns:a16="http://schemas.microsoft.com/office/drawing/2014/main"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t>‹#›</a:t>
            </a:fld>
            <a:endParaRPr lang="en-US"/>
          </a:p>
        </p:txBody>
      </p:sp>
    </p:spTree>
    <p:extLst>
      <p:ext uri="{BB962C8B-B14F-4D97-AF65-F5344CB8AC3E}">
        <p14:creationId xmlns:p14="http://schemas.microsoft.com/office/powerpoint/2010/main" val="319205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2.wdp"/><Relationship Id="rId7"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40.GIF"/></Relationships>
</file>

<file path=ppt/slides/_rels/slide57.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1.mp3"/><Relationship Id="rId7" Type="http://schemas.openxmlformats.org/officeDocument/2006/relationships/image" Target="../media/image43.png"/><Relationship Id="rId12" Type="http://schemas.openxmlformats.org/officeDocument/2006/relationships/image" Target="../media/image3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1.mp3"/><Relationship Id="rId9" Type="http://schemas.openxmlformats.org/officeDocument/2006/relationships/image" Target="../media/image40.GIF"/></Relationships>
</file>

<file path=ppt/slides/_rels/slide58.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1.mp3"/><Relationship Id="rId7" Type="http://schemas.openxmlformats.org/officeDocument/2006/relationships/image" Target="../media/image47.png"/><Relationship Id="rId12" Type="http://schemas.openxmlformats.org/officeDocument/2006/relationships/image" Target="../media/image3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11" Type="http://schemas.openxmlformats.org/officeDocument/2006/relationships/image" Target="../media/image45.png"/><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1.mp3"/><Relationship Id="rId9" Type="http://schemas.openxmlformats.org/officeDocument/2006/relationships/image" Target="../media/image40.GIF"/></Relationships>
</file>

<file path=ppt/slides/_rels/slide59.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1.mp3"/><Relationship Id="rId7" Type="http://schemas.openxmlformats.org/officeDocument/2006/relationships/image" Target="../media/image50.png"/><Relationship Id="rId12" Type="http://schemas.openxmlformats.org/officeDocument/2006/relationships/image" Target="../media/image3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9.png"/><Relationship Id="rId11" Type="http://schemas.openxmlformats.org/officeDocument/2006/relationships/image" Target="../media/image45.png"/><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1.mp3"/><Relationship Id="rId9" Type="http://schemas.openxmlformats.org/officeDocument/2006/relationships/image" Target="../media/image40.GI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1.mp3"/><Relationship Id="rId7" Type="http://schemas.openxmlformats.org/officeDocument/2006/relationships/image" Target="../media/image53.png"/><Relationship Id="rId12" Type="http://schemas.openxmlformats.org/officeDocument/2006/relationships/image" Target="../media/image3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2.png"/><Relationship Id="rId11" Type="http://schemas.openxmlformats.org/officeDocument/2006/relationships/image" Target="../media/image45.png"/><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1.mp3"/><Relationship Id="rId9" Type="http://schemas.openxmlformats.org/officeDocument/2006/relationships/image" Target="../media/image40.GIF"/></Relationships>
</file>

<file path=ppt/slides/_rels/slide6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58.GIF"/><Relationship Id="rId17" Type="http://schemas.openxmlformats.org/officeDocument/2006/relationships/image" Target="../media/image36.GIF"/><Relationship Id="rId2" Type="http://schemas.openxmlformats.org/officeDocument/2006/relationships/audio" Target="../media/media3.mp3"/><Relationship Id="rId16" Type="http://schemas.openxmlformats.org/officeDocument/2006/relationships/image" Target="../media/image45.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40.GIF"/><Relationship Id="rId5" Type="http://schemas.microsoft.com/office/2007/relationships/media" Target="../media/media1.mp3"/><Relationship Id="rId15" Type="http://schemas.openxmlformats.org/officeDocument/2006/relationships/image" Target="../media/image41.png"/><Relationship Id="rId10" Type="http://schemas.openxmlformats.org/officeDocument/2006/relationships/image" Target="../media/image57.png"/><Relationship Id="rId4" Type="http://schemas.openxmlformats.org/officeDocument/2006/relationships/audio" Target="../media/media4.mp3"/><Relationship Id="rId9" Type="http://schemas.openxmlformats.org/officeDocument/2006/relationships/image" Target="../media/image56.png"/><Relationship Id="rId14" Type="http://schemas.openxmlformats.org/officeDocument/2006/relationships/image" Target="../media/image37.GIF"/></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615C1-612A-7B31-C193-EA4FCDC1E88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7DF8EAFF-39B8-FFA3-8494-C795E001AC05}"/>
              </a:ext>
            </a:extLst>
          </p:cNvPr>
          <p:cNvSpPr/>
          <p:nvPr/>
        </p:nvSpPr>
        <p:spPr>
          <a:xfrm>
            <a:off x="977582" y="30633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A. HOẠT ĐỘNG KHỞI ĐỘNG</a:t>
            </a:r>
          </a:p>
        </p:txBody>
      </p:sp>
    </p:spTree>
    <p:extLst>
      <p:ext uri="{BB962C8B-B14F-4D97-AF65-F5344CB8AC3E}">
        <p14:creationId xmlns:p14="http://schemas.microsoft.com/office/powerpoint/2010/main" val="3314756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F22D0-2EA7-0044-DB17-90AD65CF15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5C612798-73E0-2593-8C5C-7C0CD5B95905}"/>
              </a:ext>
            </a:extLst>
          </p:cNvPr>
          <p:cNvSpPr txBox="1"/>
          <p:nvPr/>
        </p:nvSpPr>
        <p:spPr>
          <a:xfrm>
            <a:off x="5154028" y="146243"/>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201FDFEF-F1DA-FBFE-68C4-75B20F440627}"/>
              </a:ext>
            </a:extLst>
          </p:cNvPr>
          <p:cNvSpPr/>
          <p:nvPr/>
        </p:nvSpPr>
        <p:spPr>
          <a:xfrm>
            <a:off x="144805" y="135533"/>
            <a:ext cx="5763065"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trả lời câu hỏi hoàn thành phiếu học tập số 1 </a:t>
            </a:r>
            <a:r>
              <a:rPr lang="en-US" sz="2400" b="1" i="1">
                <a:latin typeface="Cambria" panose="02040503050406030204" pitchFamily="18" charset="0"/>
                <a:ea typeface="Cambria" panose="02040503050406030204" pitchFamily="18" charset="0"/>
              </a:rPr>
              <a:t>(3 phút)</a:t>
            </a:r>
          </a:p>
        </p:txBody>
      </p:sp>
      <p:graphicFrame>
        <p:nvGraphicFramePr>
          <p:cNvPr id="7" name="Table 7">
            <a:extLst>
              <a:ext uri="{FF2B5EF4-FFF2-40B4-BE49-F238E27FC236}">
                <a16:creationId xmlns:a16="http://schemas.microsoft.com/office/drawing/2014/main" id="{D272A609-F985-2E21-6A51-D38FA7412BF0}"/>
              </a:ext>
            </a:extLst>
          </p:cNvPr>
          <p:cNvGraphicFramePr>
            <a:graphicFrameLocks noGrp="1"/>
          </p:cNvGraphicFramePr>
          <p:nvPr>
            <p:extLst>
              <p:ext uri="{D42A27DB-BD31-4B8C-83A1-F6EECF244321}">
                <p14:modId xmlns:p14="http://schemas.microsoft.com/office/powerpoint/2010/main" val="3630349491"/>
              </p:ext>
            </p:extLst>
          </p:nvPr>
        </p:nvGraphicFramePr>
        <p:xfrm>
          <a:off x="32510" y="2142589"/>
          <a:ext cx="12159490" cy="4727443"/>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5017935">
                  <a:extLst>
                    <a:ext uri="{9D8B030D-6E8A-4147-A177-3AD203B41FA5}">
                      <a16:colId xmlns:a16="http://schemas.microsoft.com/office/drawing/2014/main" val="3656145637"/>
                    </a:ext>
                  </a:extLst>
                </a:gridCol>
                <a:gridCol w="6919803">
                  <a:extLst>
                    <a:ext uri="{9D8B030D-6E8A-4147-A177-3AD203B41FA5}">
                      <a16:colId xmlns:a16="http://schemas.microsoft.com/office/drawing/2014/main" val="4230737217"/>
                    </a:ext>
                  </a:extLst>
                </a:gridCol>
              </a:tblGrid>
              <a:tr h="552875">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10192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Tại sao ta cần ăn nhiều loại thức ăn như vậy?</a:t>
                      </a:r>
                    </a:p>
                    <a:p>
                      <a:pPr algn="just"/>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1980223">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Kể tên</a:t>
                      </a:r>
                      <a:r>
                        <a:rPr lang="vi-VN" sz="2600">
                          <a:solidFill>
                            <a:schemeClr val="tx1"/>
                          </a:solidFill>
                          <a:latin typeface="Cambria" panose="02040503050406030204" pitchFamily="18" charset="0"/>
                          <a:ea typeface="Cambria" panose="02040503050406030204" pitchFamily="18" charset="0"/>
                        </a:rPr>
                        <a:t> các </a:t>
                      </a:r>
                      <a:r>
                        <a:rPr lang="en-US" sz="2600">
                          <a:solidFill>
                            <a:schemeClr val="tx1"/>
                          </a:solidFill>
                          <a:latin typeface="Cambria" panose="02040503050406030204" pitchFamily="18" charset="0"/>
                          <a:ea typeface="Cambria" panose="02040503050406030204" pitchFamily="18" charset="0"/>
                        </a:rPr>
                        <a:t>nhóm </a:t>
                      </a:r>
                      <a:r>
                        <a:rPr lang="vi-VN" sz="2600">
                          <a:solidFill>
                            <a:schemeClr val="tx1"/>
                          </a:solidFill>
                          <a:latin typeface="Cambria" panose="02040503050406030204" pitchFamily="18" charset="0"/>
                          <a:ea typeface="Cambria" panose="02040503050406030204" pitchFamily="18" charset="0"/>
                        </a:rPr>
                        <a:t>chất dinh dưỡng có trong các loại thức ăn trê</a:t>
                      </a:r>
                      <a:r>
                        <a:rPr lang="en-US" sz="2600">
                          <a:solidFill>
                            <a:schemeClr val="tx1"/>
                          </a:solidFill>
                          <a:latin typeface="Cambria" panose="02040503050406030204" pitchFamily="18" charset="0"/>
                          <a:ea typeface="Cambria" panose="02040503050406030204" pitchFamily="18" charset="0"/>
                        </a:rPr>
                        <a:t>n? </a:t>
                      </a:r>
                    </a:p>
                    <a:p>
                      <a:pPr algn="just"/>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8" name="Rectangle 7">
            <a:extLst>
              <a:ext uri="{FF2B5EF4-FFF2-40B4-BE49-F238E27FC236}">
                <a16:creationId xmlns:a16="http://schemas.microsoft.com/office/drawing/2014/main" id="{3FEE689D-B0B8-A3C2-F9A5-E6C52B8E93C0}"/>
              </a:ext>
            </a:extLst>
          </p:cNvPr>
          <p:cNvSpPr/>
          <p:nvPr/>
        </p:nvSpPr>
        <p:spPr>
          <a:xfrm>
            <a:off x="144805" y="1189734"/>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10" name="TextBox 9">
            <a:extLst>
              <a:ext uri="{FF2B5EF4-FFF2-40B4-BE49-F238E27FC236}">
                <a16:creationId xmlns:a16="http://schemas.microsoft.com/office/drawing/2014/main" id="{3EBD73B9-A5A5-FFCC-EAC9-FCFBEFA99274}"/>
              </a:ext>
            </a:extLst>
          </p:cNvPr>
          <p:cNvSpPr txBox="1"/>
          <p:nvPr/>
        </p:nvSpPr>
        <p:spPr>
          <a:xfrm>
            <a:off x="5360895" y="2770095"/>
            <a:ext cx="6798595" cy="2092881"/>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Các loại thực phẩm khác nhau có thành phần dinh dưỡng khác nhau.  Ta cần ăn nhiều loại thức ăn khác nhau để cung cấp cho cơ thể đầy đủ chất dinh dưỡng đảm bảo sự hoạt động bình thường và khỏe mạnh cho cơ thể. </a:t>
            </a:r>
          </a:p>
        </p:txBody>
      </p:sp>
      <p:sp>
        <p:nvSpPr>
          <p:cNvPr id="11" name="TextBox 10">
            <a:extLst>
              <a:ext uri="{FF2B5EF4-FFF2-40B4-BE49-F238E27FC236}">
                <a16:creationId xmlns:a16="http://schemas.microsoft.com/office/drawing/2014/main" id="{B6771EDC-866F-EBBC-1C35-4689ADA4EC2A}"/>
              </a:ext>
            </a:extLst>
          </p:cNvPr>
          <p:cNvSpPr txBox="1"/>
          <p:nvPr/>
        </p:nvSpPr>
        <p:spPr>
          <a:xfrm>
            <a:off x="5360894" y="5169513"/>
            <a:ext cx="6418729" cy="892552"/>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Carbonhydrate, protein, chất béo, vitamin, chất khoáng </a:t>
            </a:r>
          </a:p>
        </p:txBody>
      </p:sp>
    </p:spTree>
    <p:extLst>
      <p:ext uri="{BB962C8B-B14F-4D97-AF65-F5344CB8AC3E}">
        <p14:creationId xmlns:p14="http://schemas.microsoft.com/office/powerpoint/2010/main" val="4179771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044A12E-7194-42DC-AEE2-F3C0745F8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B09244-E6B2-3FBF-66F2-A0A5335C1F7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DC13D71-32C1-C718-4AB1-2870FCB3EB55}"/>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6661ABAB-C510-1538-7199-B0221E91F767}"/>
              </a:ext>
            </a:extLst>
          </p:cNvPr>
          <p:cNvSpPr>
            <a:spLocks noChangeArrowheads="1"/>
          </p:cNvSpPr>
          <p:nvPr/>
        </p:nvSpPr>
        <p:spPr bwMode="auto">
          <a:xfrm>
            <a:off x="2936552" y="2983877"/>
            <a:ext cx="8708600" cy="6717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Giải quyết tình huống ở hoạt động khởi động</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24C1153-28B1-3333-2115-DE87F076473C}"/>
              </a:ext>
            </a:extLst>
          </p:cNvPr>
          <p:cNvSpPr/>
          <p:nvPr/>
        </p:nvSpPr>
        <p:spPr>
          <a:xfrm>
            <a:off x="2936552" y="1983612"/>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9" name="TextBox 8">
            <a:extLst>
              <a:ext uri="{FF2B5EF4-FFF2-40B4-BE49-F238E27FC236}">
                <a16:creationId xmlns:a16="http://schemas.microsoft.com/office/drawing/2014/main" id="{CE7AC079-E8F0-1B2F-1BAC-48769312BEB7}"/>
              </a:ext>
            </a:extLst>
          </p:cNvPr>
          <p:cNvSpPr txBox="1"/>
          <p:nvPr/>
        </p:nvSpPr>
        <p:spPr>
          <a:xfrm>
            <a:off x="3551908" y="3941849"/>
            <a:ext cx="8093244" cy="2629887"/>
          </a:xfrm>
          <a:prstGeom prst="rect">
            <a:avLst/>
          </a:prstGeom>
          <a:noFill/>
        </p:spPr>
        <p:txBody>
          <a:bodyPr wrap="square">
            <a:spAutoFit/>
          </a:bodyPr>
          <a:lstStyle/>
          <a:p>
            <a:pPr algn="just">
              <a:lnSpc>
                <a:spcPct val="107000"/>
              </a:lnSpc>
              <a:spcAft>
                <a:spcPts val="800"/>
              </a:spcAft>
            </a:pPr>
            <a:r>
              <a:rPr lang="vi-VN" sz="26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6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876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8E4BE-3C22-FEA4-541C-227DB2CC1705}"/>
              </a:ext>
            </a:extLst>
          </p:cNvPr>
          <p:cNvSpPr>
            <a:spLocks noChangeArrowheads="1"/>
          </p:cNvSpPr>
          <p:nvPr/>
        </p:nvSpPr>
        <p:spPr bwMode="auto">
          <a:xfrm>
            <a:off x="-75500" y="2026096"/>
            <a:ext cx="2094203" cy="2236033"/>
          </a:xfrm>
          <a:prstGeom prst="rect">
            <a:avLst/>
          </a:prstGeom>
          <a:solidFill>
            <a:srgbClr val="00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Ăn</a:t>
            </a:r>
            <a:endParaRPr lang="vi-VN" altLang="en-US" sz="3780" b="1" dirty="0">
              <a:solidFill>
                <a:schemeClr val="bg1"/>
              </a:solidFill>
              <a:latin typeface="Cambria" panose="02040503050406030204" pitchFamily="18" charset="0"/>
              <a:ea typeface="Cambria" panose="02040503050406030204" pitchFamily="18" charset="0"/>
            </a:endParaRPr>
          </a:p>
          <a:p>
            <a:pPr algn="ctr" eaLnBrk="1" hangingPunct="1"/>
            <a:r>
              <a:rPr lang="vi-VN" altLang="en-US" sz="3780" b="1" dirty="0">
                <a:solidFill>
                  <a:schemeClr val="bg1"/>
                </a:solidFill>
                <a:latin typeface="Cambria" panose="02040503050406030204" pitchFamily="18" charset="0"/>
                <a:ea typeface="Cambria" panose="02040503050406030204" pitchFamily="18" charset="0"/>
              </a:rPr>
              <a:t>Uống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59EF1B-01AA-D922-1C96-88F55E185C8B}"/>
              </a:ext>
            </a:extLst>
          </p:cNvPr>
          <p:cNvSpPr>
            <a:spLocks noChangeArrowheads="1"/>
          </p:cNvSpPr>
          <p:nvPr/>
        </p:nvSpPr>
        <p:spPr bwMode="auto">
          <a:xfrm>
            <a:off x="2018705" y="2030742"/>
            <a:ext cx="5287058" cy="78228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a:solidFill>
                  <a:schemeClr val="bg1"/>
                </a:solidFill>
                <a:latin typeface="Cambria" panose="02040503050406030204" pitchFamily="18" charset="0"/>
                <a:ea typeface="Cambria" panose="02040503050406030204" pitchFamily="18" charset="0"/>
              </a:rPr>
              <a:t>Tiêu hóa thức ăn</a:t>
            </a:r>
          </a:p>
        </p:txBody>
      </p:sp>
      <p:sp>
        <p:nvSpPr>
          <p:cNvPr id="4" name="Rectangle 3">
            <a:extLst>
              <a:ext uri="{FF2B5EF4-FFF2-40B4-BE49-F238E27FC236}">
                <a16:creationId xmlns:a16="http://schemas.microsoft.com/office/drawing/2014/main" id="{652E9C48-142E-7B1A-050C-3A6D5EA4564C}"/>
              </a:ext>
            </a:extLst>
          </p:cNvPr>
          <p:cNvSpPr>
            <a:spLocks noChangeArrowheads="1"/>
          </p:cNvSpPr>
          <p:nvPr/>
        </p:nvSpPr>
        <p:spPr bwMode="auto">
          <a:xfrm>
            <a:off x="2018706" y="2842066"/>
            <a:ext cx="3201999" cy="70218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lí</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r>
              <a:rPr lang="en-US" altLang="en-US" sz="3360" b="1" dirty="0">
                <a:solidFill>
                  <a:schemeClr val="bg1"/>
                </a:solidFill>
                <a:latin typeface="Cambria" panose="02040503050406030204" pitchFamily="18" charset="0"/>
                <a:ea typeface="Cambria" panose="02040503050406030204" pitchFamily="18" charset="0"/>
              </a:rPr>
              <a:t> </a:t>
            </a:r>
          </a:p>
        </p:txBody>
      </p:sp>
      <p:sp>
        <p:nvSpPr>
          <p:cNvPr id="5" name="Rectangle 4">
            <a:extLst>
              <a:ext uri="{FF2B5EF4-FFF2-40B4-BE49-F238E27FC236}">
                <a16:creationId xmlns:a16="http://schemas.microsoft.com/office/drawing/2014/main" id="{DDCE52B8-C853-BB5F-1D29-C11CFB53FB85}"/>
              </a:ext>
            </a:extLst>
          </p:cNvPr>
          <p:cNvSpPr>
            <a:spLocks noChangeArrowheads="1"/>
          </p:cNvSpPr>
          <p:nvPr/>
        </p:nvSpPr>
        <p:spPr bwMode="auto">
          <a:xfrm>
            <a:off x="2018700" y="3544253"/>
            <a:ext cx="3201998" cy="72252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940" b="1" dirty="0" err="1">
                <a:solidFill>
                  <a:schemeClr val="bg1"/>
                </a:solidFill>
                <a:latin typeface="Cambria" panose="02040503050406030204" pitchFamily="18" charset="0"/>
                <a:ea typeface="Cambria" panose="02040503050406030204" pitchFamily="18" charset="0"/>
              </a:rPr>
              <a:t>Tiết</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dịch</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tiêu</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hóa</a:t>
            </a:r>
            <a:endParaRPr lang="en-US" altLang="en-US" sz="2940" b="1" dirty="0">
              <a:solidFill>
                <a:schemeClr val="bg1"/>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A53155FC-7726-386A-FE79-1EDC647CE07A}"/>
              </a:ext>
            </a:extLst>
          </p:cNvPr>
          <p:cNvSpPr>
            <a:spLocks noChangeArrowheads="1"/>
          </p:cNvSpPr>
          <p:nvPr/>
        </p:nvSpPr>
        <p:spPr bwMode="auto">
          <a:xfrm>
            <a:off x="5213454" y="2813028"/>
            <a:ext cx="2092309" cy="145374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hóa</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endParaRPr lang="en-US" altLang="en-US" sz="3360" b="1" dirty="0">
              <a:solidFill>
                <a:schemeClr val="bg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54A18E9-BFF3-BD69-C029-BBA6B17A40EC}"/>
              </a:ext>
            </a:extLst>
          </p:cNvPr>
          <p:cNvSpPr>
            <a:spLocks noChangeArrowheads="1"/>
          </p:cNvSpPr>
          <p:nvPr/>
        </p:nvSpPr>
        <p:spPr bwMode="auto">
          <a:xfrm>
            <a:off x="7305762" y="2030738"/>
            <a:ext cx="2528980" cy="2236032"/>
          </a:xfrm>
          <a:prstGeom prst="rect">
            <a:avLst/>
          </a:prstGeom>
          <a:solidFill>
            <a:schemeClr val="accent1">
              <a:lumMod val="25000"/>
            </a:schemeClr>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Hấp</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thụ</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chất</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dinh</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dưỡng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4EDA338-C184-052A-9727-E69F0457BE75}"/>
              </a:ext>
            </a:extLst>
          </p:cNvPr>
          <p:cNvSpPr>
            <a:spLocks noChangeArrowheads="1"/>
          </p:cNvSpPr>
          <p:nvPr/>
        </p:nvSpPr>
        <p:spPr bwMode="auto">
          <a:xfrm>
            <a:off x="9767917" y="2030744"/>
            <a:ext cx="2499585" cy="2236031"/>
          </a:xfrm>
          <a:prstGeom prst="rect">
            <a:avLst/>
          </a:prstGeom>
          <a:solidFill>
            <a:srgbClr val="80008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Thải</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phân</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2F42283-5D2B-3683-EDDE-9CB2DCC3B633}"/>
              </a:ext>
            </a:extLst>
          </p:cNvPr>
          <p:cNvSpPr>
            <a:spLocks noChangeArrowheads="1"/>
          </p:cNvSpPr>
          <p:nvPr/>
        </p:nvSpPr>
        <p:spPr bwMode="auto">
          <a:xfrm>
            <a:off x="-75502" y="4297242"/>
            <a:ext cx="12343000" cy="626766"/>
          </a:xfrm>
          <a:prstGeom prst="rect">
            <a:avLst/>
          </a:prstGeom>
          <a:solidFill>
            <a:srgbClr val="FF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Đẩy</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chất</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ống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378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 Box 60">
            <a:extLst>
              <a:ext uri="{FF2B5EF4-FFF2-40B4-BE49-F238E27FC236}">
                <a16:creationId xmlns:a16="http://schemas.microsoft.com/office/drawing/2014/main" id="{0F5633FF-CFE7-BC24-6D37-FB114891105D}"/>
              </a:ext>
            </a:extLst>
          </p:cNvPr>
          <p:cNvSpPr txBox="1">
            <a:spLocks noChangeArrowheads="1"/>
          </p:cNvSpPr>
          <p:nvPr/>
        </p:nvSpPr>
        <p:spPr bwMode="auto">
          <a:xfrm>
            <a:off x="633601" y="5318621"/>
            <a:ext cx="10924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Sơ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khái</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về</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hoạt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2400" b="1"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6FF6EE7-EC8D-E96B-6A69-4296BD0C1C5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DA87BBE-88FC-65F7-6CEC-9A7CCABCDF2E}"/>
              </a:ext>
            </a:extLst>
          </p:cNvPr>
          <p:cNvSpPr txBox="1"/>
          <p:nvPr/>
        </p:nvSpPr>
        <p:spPr>
          <a:xfrm>
            <a:off x="614694" y="878611"/>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Tree>
    <p:extLst>
      <p:ext uri="{BB962C8B-B14F-4D97-AF65-F5344CB8AC3E}">
        <p14:creationId xmlns:p14="http://schemas.microsoft.com/office/powerpoint/2010/main" val="276265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BE7A19-6306-9C22-6318-BE37BF90B0D7}"/>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61B21082-6322-867C-C480-0EA3DD150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760291-8E35-5A52-96FD-006D2CF6B712}"/>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339AE1EA-66FC-BF49-32DE-80F18EDC766D}"/>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6" name="Picture 75" descr="viet3">
            <a:extLst>
              <a:ext uri="{FF2B5EF4-FFF2-40B4-BE49-F238E27FC236}">
                <a16:creationId xmlns:a16="http://schemas.microsoft.com/office/drawing/2014/main" id="{1486D577-0C42-FDBB-2BB1-170710550BF1}"/>
              </a:ext>
            </a:extLst>
          </p:cNvPr>
          <p:cNvPicPr>
            <a:picLocks noChangeAspect="1" noChangeArrowheads="1" noCrop="1"/>
          </p:cNvPicPr>
          <p:nvPr/>
        </p:nvPicPr>
        <p:blipFill>
          <a:blip r:embed="rId3"/>
          <a:srcRect/>
          <a:stretch>
            <a:fillRect/>
          </a:stretch>
        </p:blipFill>
        <p:spPr bwMode="auto">
          <a:xfrm>
            <a:off x="2879401" y="2136414"/>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38FEE37-79DE-F0E3-A453-54192294158A}"/>
              </a:ext>
            </a:extLst>
          </p:cNvPr>
          <p:cNvSpPr txBox="1"/>
          <p:nvPr/>
        </p:nvSpPr>
        <p:spPr>
          <a:xfrm>
            <a:off x="3785653" y="2736502"/>
            <a:ext cx="6454588" cy="1384995"/>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Dinh dưỡng là quá trình thu nhận, biến đổi và sử dụng chất dinh dưỡng để duy trì sự sống của cơ thể.</a:t>
            </a:r>
          </a:p>
        </p:txBody>
      </p:sp>
    </p:spTree>
    <p:extLst>
      <p:ext uri="{BB962C8B-B14F-4D97-AF65-F5344CB8AC3E}">
        <p14:creationId xmlns:p14="http://schemas.microsoft.com/office/powerpoint/2010/main" val="17279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31886F-B0EE-D2AD-196C-CDBF1EFB719E}"/>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B51F209-3BE0-7505-94E3-4BEF9002C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545E3C-91F4-3E0C-7182-22560A2BAD4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F674177-582D-3F9C-B265-3C5D4F535AAA}"/>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6753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35542-1DCA-6D80-6F48-96AA05D7D8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2235" t="17142" r="17727" b="8425"/>
          <a:stretch>
            <a:fillRect/>
          </a:stretch>
        </p:blipFill>
        <p:spPr>
          <a:xfrm>
            <a:off x="4673410" y="4854315"/>
            <a:ext cx="3852025" cy="2003685"/>
          </a:xfrm>
          <a:prstGeom prst="rect">
            <a:avLst/>
          </a:prstGeom>
        </p:spPr>
      </p:pic>
      <p:pic>
        <p:nvPicPr>
          <p:cNvPr id="3" name="Picture 2">
            <a:extLst>
              <a:ext uri="{FF2B5EF4-FFF2-40B4-BE49-F238E27FC236}">
                <a16:creationId xmlns:a16="http://schemas.microsoft.com/office/drawing/2014/main" id="{43517228-B750-574E-C99E-296F9658E0D0}"/>
              </a:ext>
            </a:extLst>
          </p:cNvPr>
          <p:cNvPicPr>
            <a:picLocks noChangeAspect="1"/>
          </p:cNvPicPr>
          <p:nvPr/>
        </p:nvPicPr>
        <p:blipFill>
          <a:blip r:embed="rId4"/>
          <a:stretch>
            <a:fillRect/>
          </a:stretch>
        </p:blipFill>
        <p:spPr>
          <a:xfrm>
            <a:off x="10446069" y="27012"/>
            <a:ext cx="1686808" cy="1686808"/>
          </a:xfrm>
          <a:prstGeom prst="rect">
            <a:avLst/>
          </a:prstGeom>
        </p:spPr>
      </p:pic>
      <p:sp>
        <p:nvSpPr>
          <p:cNvPr id="4" name="Rectangle 3">
            <a:extLst>
              <a:ext uri="{FF2B5EF4-FFF2-40B4-BE49-F238E27FC236}">
                <a16:creationId xmlns:a16="http://schemas.microsoft.com/office/drawing/2014/main" id="{7C1193CF-847A-2ACE-435E-0DB62F90CADD}"/>
              </a:ext>
            </a:extLst>
          </p:cNvPr>
          <p:cNvSpPr/>
          <p:nvPr/>
        </p:nvSpPr>
        <p:spPr>
          <a:xfrm>
            <a:off x="3274916" y="706572"/>
            <a:ext cx="5719200" cy="923330"/>
          </a:xfrm>
          <a:prstGeom prst="rect">
            <a:avLst/>
          </a:prstGeom>
          <a:noFill/>
        </p:spPr>
        <p:txBody>
          <a:bodyPr wrap="none" lIns="91440" tIns="45720" rIns="91440" bIns="45720">
            <a:prstTxWarp prst="textArchUp">
              <a:avLst>
                <a:gd name="adj" fmla="val 10674407"/>
              </a:avLst>
            </a:prstTxWarp>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400" b="1" cap="none" spc="0" dirty="0">
                <a:solidFill>
                  <a:srgbClr val="7030A0"/>
                </a:solidFill>
                <a:latin typeface="Cambria" panose="02040503050406030204" charset="0"/>
                <a:ea typeface="Cambria" panose="02040503050406030204" charset="0"/>
              </a:rPr>
              <a:t>TRÒ CHƠI TIẾP SỨC</a:t>
            </a:r>
            <a:endParaRPr lang="en-US" sz="5400" b="1" cap="none" spc="0" dirty="0">
              <a:solidFill>
                <a:srgbClr val="7030A0"/>
              </a:solidFill>
              <a:latin typeface="Cambria" panose="02040503050406030204" charset="0"/>
              <a:ea typeface="Cambria" panose="02040503050406030204" charset="0"/>
            </a:endParaRPr>
          </a:p>
        </p:txBody>
      </p:sp>
      <p:pic>
        <p:nvPicPr>
          <p:cNvPr id="5" name="Picture 4">
            <a:extLst>
              <a:ext uri="{FF2B5EF4-FFF2-40B4-BE49-F238E27FC236}">
                <a16:creationId xmlns:a16="http://schemas.microsoft.com/office/drawing/2014/main" id="{7A68DCF9-7303-5F9E-756F-0F08CE90F520}"/>
              </a:ext>
            </a:extLst>
          </p:cNvPr>
          <p:cNvPicPr>
            <a:picLocks noChangeAspect="1"/>
          </p:cNvPicPr>
          <p:nvPr/>
        </p:nvPicPr>
        <p:blipFill>
          <a:blip r:embed="rId4"/>
          <a:stretch>
            <a:fillRect/>
          </a:stretch>
        </p:blipFill>
        <p:spPr>
          <a:xfrm>
            <a:off x="59122" y="27012"/>
            <a:ext cx="1686808" cy="1686808"/>
          </a:xfrm>
          <a:prstGeom prst="rect">
            <a:avLst/>
          </a:prstGeom>
        </p:spPr>
      </p:pic>
      <p:sp>
        <p:nvSpPr>
          <p:cNvPr id="6" name="Rectangle: Rounded Corners 5">
            <a:extLst>
              <a:ext uri="{FF2B5EF4-FFF2-40B4-BE49-F238E27FC236}">
                <a16:creationId xmlns:a16="http://schemas.microsoft.com/office/drawing/2014/main" id="{2A055296-CAF6-EB4E-82CF-0065FB7FB230}"/>
              </a:ext>
            </a:extLst>
          </p:cNvPr>
          <p:cNvSpPr/>
          <p:nvPr/>
        </p:nvSpPr>
        <p:spPr>
          <a:xfrm>
            <a:off x="1801433" y="1395145"/>
            <a:ext cx="8589133" cy="324857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a:solidFill>
                  <a:srgbClr val="00B050"/>
                </a:solidFill>
                <a:latin typeface="Cambria" panose="02040503050406030204" pitchFamily="18" charset="0"/>
                <a:ea typeface="Cambria" panose="02040503050406030204" pitchFamily="18" charset="0"/>
              </a:rPr>
              <a:t>Chia lớp thành 2 đội. Quan sát hình 32.1, thảo luận trong 3 phút xác định tên các cơ quan của hệ tiêu hóa tương ứng với những vị trí được đánh số. </a:t>
            </a:r>
          </a:p>
          <a:p>
            <a:pPr algn="just"/>
            <a:r>
              <a:rPr lang="en-US" sz="2600">
                <a:solidFill>
                  <a:srgbClr val="00B050"/>
                </a:solidFill>
                <a:latin typeface="Cambria" panose="02040503050406030204" pitchFamily="18" charset="0"/>
                <a:ea typeface="Cambria" panose="02040503050406030204" pitchFamily="18" charset="0"/>
              </a:rPr>
              <a:t>Giáo viên phát cho mỗi nhóm một hộp bảng tên các cơ quan của hệ tiêu hóa. </a:t>
            </a:r>
          </a:p>
          <a:p>
            <a:pPr algn="just"/>
            <a:r>
              <a:rPr lang="en-US" sz="2600">
                <a:solidFill>
                  <a:srgbClr val="00B050"/>
                </a:solidFill>
                <a:latin typeface="Cambria" panose="02040503050406030204" pitchFamily="18" charset="0"/>
                <a:ea typeface="Cambria" panose="02040503050406030204" pitchFamily="18" charset="0"/>
              </a:rPr>
              <a:t>Sau 3 phút, thành viên của mỗi nhóm lần lượt lên bảng dán các bảng tên đó hình sao cho phù hợp theo hình thức tiếp sức.  Đội đúng hơn, nhanh hơn sẽ giành chiến thắng. </a:t>
            </a:r>
          </a:p>
        </p:txBody>
      </p:sp>
    </p:spTree>
    <p:extLst>
      <p:ext uri="{BB962C8B-B14F-4D97-AF65-F5344CB8AC3E}">
        <p14:creationId xmlns:p14="http://schemas.microsoft.com/office/powerpoint/2010/main" val="3311409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18B44-1D38-0D66-3973-D87FA765B58A}"/>
              </a:ext>
            </a:extLst>
          </p:cNvPr>
          <p:cNvPicPr>
            <a:picLocks noChangeAspect="1"/>
          </p:cNvPicPr>
          <p:nvPr/>
        </p:nvPicPr>
        <p:blipFill rotWithShape="1">
          <a:blip r:embed="rId2"/>
          <a:srcRect l="19282" t="3370" r="20846"/>
          <a:stretch/>
        </p:blipFill>
        <p:spPr>
          <a:xfrm>
            <a:off x="4937764" y="-91440"/>
            <a:ext cx="3920490" cy="7040880"/>
          </a:xfrm>
          <a:prstGeom prst="rect">
            <a:avLst/>
          </a:prstGeom>
        </p:spPr>
      </p:pic>
      <p:sp>
        <p:nvSpPr>
          <p:cNvPr id="3" name="Rectangle 2">
            <a:extLst>
              <a:ext uri="{FF2B5EF4-FFF2-40B4-BE49-F238E27FC236}">
                <a16:creationId xmlns:a16="http://schemas.microsoft.com/office/drawing/2014/main" id="{4D7EF111-584B-2074-F881-BDFA68A16378}"/>
              </a:ext>
            </a:extLst>
          </p:cNvPr>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thẳng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4" name="Straight Arrow Connector 3">
            <a:extLst>
              <a:ext uri="{FF2B5EF4-FFF2-40B4-BE49-F238E27FC236}">
                <a16:creationId xmlns:a16="http://schemas.microsoft.com/office/drawing/2014/main" id="{349D8F0F-D27D-AFB6-2279-E46B16B64E30}"/>
              </a:ext>
            </a:extLst>
          </p:cNvPr>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a:extLst>
              <a:ext uri="{FF2B5EF4-FFF2-40B4-BE49-F238E27FC236}">
                <a16:creationId xmlns:a16="http://schemas.microsoft.com/office/drawing/2014/main" id="{17989340-1B5C-6E5A-B5AB-9FE3FEE8A076}"/>
              </a:ext>
            </a:extLst>
          </p:cNvPr>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Hậu môn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6" name="Straight Arrow Connector 5">
            <a:extLst>
              <a:ext uri="{FF2B5EF4-FFF2-40B4-BE49-F238E27FC236}">
                <a16:creationId xmlns:a16="http://schemas.microsoft.com/office/drawing/2014/main" id="{4936A988-2318-0677-6693-796FCC33DD40}"/>
              </a:ext>
            </a:extLst>
          </p:cNvPr>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a:extLst>
              <a:ext uri="{FF2B5EF4-FFF2-40B4-BE49-F238E27FC236}">
                <a16:creationId xmlns:a16="http://schemas.microsoft.com/office/drawing/2014/main" id="{166C034C-5955-C8C3-DBB1-4F554703A3A3}"/>
              </a:ext>
            </a:extLst>
          </p:cNvPr>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non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8" name="Straight Arrow Connector 7">
            <a:extLst>
              <a:ext uri="{FF2B5EF4-FFF2-40B4-BE49-F238E27FC236}">
                <a16:creationId xmlns:a16="http://schemas.microsoft.com/office/drawing/2014/main" id="{B2DADACD-D68A-5B10-EE38-CAF47AFDD6D3}"/>
              </a:ext>
            </a:extLst>
          </p:cNvPr>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a:extLst>
              <a:ext uri="{FF2B5EF4-FFF2-40B4-BE49-F238E27FC236}">
                <a16:creationId xmlns:a16="http://schemas.microsoft.com/office/drawing/2014/main" id="{AA180CD7-4585-B788-2AD0-E2EFEBEED0E6}"/>
              </a:ext>
            </a:extLst>
          </p:cNvPr>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Thực quản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0" name="Straight Arrow Connector 9">
            <a:extLst>
              <a:ext uri="{FF2B5EF4-FFF2-40B4-BE49-F238E27FC236}">
                <a16:creationId xmlns:a16="http://schemas.microsoft.com/office/drawing/2014/main" id="{8C563EAC-0AC9-BD19-4896-34AF8034F343}"/>
              </a:ext>
            </a:extLst>
          </p:cNvPr>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a:extLst>
              <a:ext uri="{FF2B5EF4-FFF2-40B4-BE49-F238E27FC236}">
                <a16:creationId xmlns:a16="http://schemas.microsoft.com/office/drawing/2014/main" id="{29AA9814-34A7-5572-C86A-3036FE89C3FE}"/>
              </a:ext>
            </a:extLst>
          </p:cNvPr>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Dạ dày</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2" name="Straight Arrow Connector 11">
            <a:extLst>
              <a:ext uri="{FF2B5EF4-FFF2-40B4-BE49-F238E27FC236}">
                <a16:creationId xmlns:a16="http://schemas.microsoft.com/office/drawing/2014/main" id="{E59B926A-2D7F-5A08-116A-8B51628A4185}"/>
              </a:ext>
            </a:extLst>
          </p:cNvPr>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a:extLst>
              <a:ext uri="{FF2B5EF4-FFF2-40B4-BE49-F238E27FC236}">
                <a16:creationId xmlns:a16="http://schemas.microsoft.com/office/drawing/2014/main" id="{1C016B93-7BC8-88C3-2A1C-B0339415AFDD}"/>
              </a:ext>
            </a:extLst>
          </p:cNvPr>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già</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4" name="Straight Arrow Connector 13">
            <a:extLst>
              <a:ext uri="{FF2B5EF4-FFF2-40B4-BE49-F238E27FC236}">
                <a16:creationId xmlns:a16="http://schemas.microsoft.com/office/drawing/2014/main" id="{811B8E82-40DB-C5E8-DD6A-A1E466D6784F}"/>
              </a:ext>
            </a:extLst>
          </p:cNvPr>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a:extLst>
              <a:ext uri="{FF2B5EF4-FFF2-40B4-BE49-F238E27FC236}">
                <a16:creationId xmlns:a16="http://schemas.microsoft.com/office/drawing/2014/main" id="{AE647C92-25FD-DC52-711F-BE1A0201118F}"/>
              </a:ext>
            </a:extLst>
          </p:cNvPr>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Khoang miệng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6" name="Straight Arrow Connector 15">
            <a:extLst>
              <a:ext uri="{FF2B5EF4-FFF2-40B4-BE49-F238E27FC236}">
                <a16:creationId xmlns:a16="http://schemas.microsoft.com/office/drawing/2014/main" id="{A11851F5-DAA4-156C-325E-B49728F52D62}"/>
              </a:ext>
            </a:extLst>
          </p:cNvPr>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a:extLst>
              <a:ext uri="{FF2B5EF4-FFF2-40B4-BE49-F238E27FC236}">
                <a16:creationId xmlns:a16="http://schemas.microsoft.com/office/drawing/2014/main" id="{372511E4-319F-A2C6-0A7F-4D0CD67862F6}"/>
              </a:ext>
            </a:extLst>
          </p:cNvPr>
          <p:cNvGrpSpPr/>
          <p:nvPr/>
        </p:nvGrpSpPr>
        <p:grpSpPr>
          <a:xfrm>
            <a:off x="2834005" y="1263342"/>
            <a:ext cx="8446771" cy="5558032"/>
            <a:chOff x="577485" y="1564636"/>
            <a:chExt cx="8044544" cy="5293364"/>
          </a:xfrm>
        </p:grpSpPr>
        <p:pic>
          <p:nvPicPr>
            <p:cNvPr id="18" name="Picture 17">
              <a:extLst>
                <a:ext uri="{FF2B5EF4-FFF2-40B4-BE49-F238E27FC236}">
                  <a16:creationId xmlns:a16="http://schemas.microsoft.com/office/drawing/2014/main" id="{AE2AA23E-1767-AE9B-2684-20EAE3F87C22}"/>
                </a:ext>
              </a:extLst>
            </p:cNvPr>
            <p:cNvPicPr>
              <a:picLocks noChangeAspect="1"/>
            </p:cNvPicPr>
            <p:nvPr/>
          </p:nvPicPr>
          <p:blipFill>
            <a:blip r:embed="rId3"/>
            <a:stretch>
              <a:fillRect/>
            </a:stretch>
          </p:blipFill>
          <p:spPr>
            <a:xfrm>
              <a:off x="577485" y="1564636"/>
              <a:ext cx="8044544" cy="5293364"/>
            </a:xfrm>
            <a:prstGeom prst="rect">
              <a:avLst/>
            </a:prstGeom>
          </p:spPr>
        </p:pic>
        <p:sp>
          <p:nvSpPr>
            <p:cNvPr id="19" name="Rectangle 25">
              <a:extLst>
                <a:ext uri="{FF2B5EF4-FFF2-40B4-BE49-F238E27FC236}">
                  <a16:creationId xmlns:a16="http://schemas.microsoft.com/office/drawing/2014/main" id="{B7539330-77FA-E2F0-32D7-E252BDDCA4B6}"/>
                </a:ext>
              </a:extLst>
            </p:cNvPr>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Khoang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miệng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gồm</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răng</a:t>
              </a:r>
              <a:r>
                <a:rPr lang="vi-VN"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lưỡi</a:t>
              </a:r>
              <a:r>
                <a:rPr lang="vi-VN" altLang="en-US" sz="3360" b="1" dirty="0">
                  <a:solidFill>
                    <a:srgbClr val="FFFFFF"/>
                  </a:solidFill>
                  <a:latin typeface="Cambria" panose="02040503050406030204" pitchFamily="18" charset="0"/>
                  <a:ea typeface="Cambria" panose="02040503050406030204" pitchFamily="18" charset="0"/>
                </a:rPr>
                <a:t>,......</a:t>
              </a:r>
              <a:r>
                <a:rPr lang="en-US" altLang="en-US" sz="3360" b="1" dirty="0">
                  <a:solidFill>
                    <a:srgbClr val="FFFFFF"/>
                  </a:solidFill>
                  <a:latin typeface="Cambria" panose="02040503050406030204" pitchFamily="18" charset="0"/>
                  <a:ea typeface="Cambria" panose="02040503050406030204" pitchFamily="18" charset="0"/>
                </a:rPr>
                <a:t> </a:t>
              </a:r>
            </a:p>
          </p:txBody>
        </p:sp>
      </p:grpSp>
      <p:sp>
        <p:nvSpPr>
          <p:cNvPr id="20" name="Rectangle 19">
            <a:extLst>
              <a:ext uri="{FF2B5EF4-FFF2-40B4-BE49-F238E27FC236}">
                <a16:creationId xmlns:a16="http://schemas.microsoft.com/office/drawing/2014/main" id="{00A42BD5-6F41-DEE0-6BB0-F5CA8F887E10}"/>
              </a:ext>
            </a:extLst>
          </p:cNvPr>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T</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hực</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quản</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dài</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khoảng</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25 cm</a:t>
            </a:r>
          </a:p>
        </p:txBody>
      </p:sp>
      <p:sp>
        <p:nvSpPr>
          <p:cNvPr id="21" name="Rectangle 20">
            <a:extLst>
              <a:ext uri="{FF2B5EF4-FFF2-40B4-BE49-F238E27FC236}">
                <a16:creationId xmlns:a16="http://schemas.microsoft.com/office/drawing/2014/main" id="{38BA26AC-C8DA-B9D0-1F51-5F7D18647CBE}"/>
              </a:ext>
            </a:extLst>
          </p:cNvPr>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2" name="Rectangle 21">
            <a:extLst>
              <a:ext uri="{FF2B5EF4-FFF2-40B4-BE49-F238E27FC236}">
                <a16:creationId xmlns:a16="http://schemas.microsoft.com/office/drawing/2014/main" id="{84D78B9B-8889-6688-B1D8-AA6FC935A526}"/>
              </a:ext>
            </a:extLst>
          </p:cNvPr>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A070D2F-979A-A286-656D-8B8872ACD611}"/>
              </a:ext>
            </a:extLst>
          </p:cNvPr>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già</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dài khoảng 1,2 – 1,5m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có</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dạng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chữ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U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ngược</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4" name="Rectangle 23">
            <a:extLst>
              <a:ext uri="{FF2B5EF4-FFF2-40B4-BE49-F238E27FC236}">
                <a16:creationId xmlns:a16="http://schemas.microsoft.com/office/drawing/2014/main" id="{A79CD360-81C5-B72D-86B8-E95F0B9D8EE6}"/>
              </a:ext>
            </a:extLst>
          </p:cNvPr>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thẳng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trữ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phân</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5" name="Rectangle 24">
            <a:extLst>
              <a:ext uri="{FF2B5EF4-FFF2-40B4-BE49-F238E27FC236}">
                <a16:creationId xmlns:a16="http://schemas.microsoft.com/office/drawing/2014/main" id="{D1AF915C-5A66-11DC-F42E-D683DE907020}"/>
              </a:ext>
            </a:extLst>
          </p:cNvPr>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thừa</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26" name="Straight Arrow Connector 25">
            <a:extLst>
              <a:ext uri="{FF2B5EF4-FFF2-40B4-BE49-F238E27FC236}">
                <a16:creationId xmlns:a16="http://schemas.microsoft.com/office/drawing/2014/main" id="{2B6F2540-4F40-19C0-09F4-312018101233}"/>
              </a:ext>
            </a:extLst>
          </p:cNvPr>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extLst>
      <p:ext uri="{BB962C8B-B14F-4D97-AF65-F5344CB8AC3E}">
        <p14:creationId xmlns:p14="http://schemas.microsoft.com/office/powerpoint/2010/main" val="110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30309B-7EFB-EFCC-A231-D904F0328CE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6FBE87B-4067-3D26-C7AA-F309D03B4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B0F40B-3C9E-BFB4-F022-F2111B78DED4}"/>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6" name="AutoShape 27">
            <a:extLst>
              <a:ext uri="{FF2B5EF4-FFF2-40B4-BE49-F238E27FC236}">
                <a16:creationId xmlns:a16="http://schemas.microsoft.com/office/drawing/2014/main" id="{A92F49DF-9572-D85C-ABD5-17054E20CF20}"/>
              </a:ext>
            </a:extLst>
          </p:cNvPr>
          <p:cNvSpPr>
            <a:spLocks noChangeArrowheads="1"/>
          </p:cNvSpPr>
          <p:nvPr/>
        </p:nvSpPr>
        <p:spPr bwMode="auto">
          <a:xfrm>
            <a:off x="2936552" y="3064463"/>
            <a:ext cx="8708600" cy="1150822"/>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Xác định các cơ quan của hệ tiêu hóa mà thức ăn không đi qua</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330E2766-138F-E6C8-9F7E-68C53E537E35}"/>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8" name="TextBox 7">
            <a:extLst>
              <a:ext uri="{FF2B5EF4-FFF2-40B4-BE49-F238E27FC236}">
                <a16:creationId xmlns:a16="http://schemas.microsoft.com/office/drawing/2014/main" id="{DE8B9632-F9E5-337E-970F-F4FCD0C81701}"/>
              </a:ext>
            </a:extLst>
          </p:cNvPr>
          <p:cNvSpPr txBox="1"/>
          <p:nvPr/>
        </p:nvSpPr>
        <p:spPr>
          <a:xfrm>
            <a:off x="5361788" y="5069522"/>
            <a:ext cx="3878465" cy="580928"/>
          </a:xfrm>
          <a:prstGeom prst="rect">
            <a:avLst/>
          </a:prstGeom>
          <a:noFill/>
        </p:spPr>
        <p:txBody>
          <a:bodyPr wrap="square">
            <a:spAutoFit/>
          </a:bodyPr>
          <a:lstStyle/>
          <a:p>
            <a:pPr algn="just">
              <a:lnSpc>
                <a:spcPct val="107000"/>
              </a:lnSpc>
              <a:spcAft>
                <a:spcPts val="800"/>
              </a:spcAft>
            </a:pPr>
            <a:r>
              <a:rPr lang="en-US" sz="3200">
                <a:effectLst/>
                <a:latin typeface="Cambria" panose="02040503050406030204" pitchFamily="18" charset="0"/>
                <a:ea typeface="Cambria" panose="02040503050406030204" pitchFamily="18" charset="0"/>
              </a:rPr>
              <a:t>Gan, túi mật, tụy,….</a:t>
            </a:r>
            <a:endParaRPr lang="en-US" sz="32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1554240-F115-9043-E3AD-28EBC1270F80}"/>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496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A16B3-3521-5A5B-7F7F-454C78BAE7DF}"/>
              </a:ext>
            </a:extLst>
          </p:cNvPr>
          <p:cNvPicPr>
            <a:picLocks noChangeAspect="1"/>
          </p:cNvPicPr>
          <p:nvPr/>
        </p:nvPicPr>
        <p:blipFill rotWithShape="1">
          <a:blip r:embed="rId2"/>
          <a:srcRect l="19282" t="3370" r="20846"/>
          <a:stretch/>
        </p:blipFill>
        <p:spPr>
          <a:xfrm>
            <a:off x="4937764" y="0"/>
            <a:ext cx="3920490" cy="6858000"/>
          </a:xfrm>
          <a:prstGeom prst="rect">
            <a:avLst/>
          </a:prstGeom>
        </p:spPr>
      </p:pic>
      <p:sp>
        <p:nvSpPr>
          <p:cNvPr id="3" name="Rectangle 2">
            <a:extLst>
              <a:ext uri="{FF2B5EF4-FFF2-40B4-BE49-F238E27FC236}">
                <a16:creationId xmlns:a16="http://schemas.microsoft.com/office/drawing/2014/main" id="{841A6B21-82B7-2FA8-DAB5-54654D030F11}"/>
              </a:ext>
            </a:extLst>
          </p:cNvPr>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thẳng</a:t>
            </a:r>
            <a:endParaRPr lang="en-US" sz="2940" dirty="0">
              <a:latin typeface="Cambria" panose="02040503050406030204" pitchFamily="18" charset="0"/>
              <a:ea typeface="Cambria" panose="02040503050406030204" pitchFamily="18" charset="0"/>
            </a:endParaRPr>
          </a:p>
        </p:txBody>
      </p:sp>
      <p:cxnSp>
        <p:nvCxnSpPr>
          <p:cNvPr id="4" name="Straight Arrow Connector 3">
            <a:extLst>
              <a:ext uri="{FF2B5EF4-FFF2-40B4-BE49-F238E27FC236}">
                <a16:creationId xmlns:a16="http://schemas.microsoft.com/office/drawing/2014/main" id="{3BFAC586-A9E6-8201-05AA-2E7D6CC48ACF}"/>
              </a:ext>
            </a:extLst>
          </p:cNvPr>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44F9D65-F4D7-87E6-E31A-016767E84CE5}"/>
              </a:ext>
            </a:extLst>
          </p:cNvPr>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Hậu môn</a:t>
            </a:r>
            <a:endParaRPr lang="en-US" sz="2940"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54DAEE95-DC40-7BDB-2B20-BAE443EC0D10}"/>
              </a:ext>
            </a:extLst>
          </p:cNvPr>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B710C16-B906-D3D1-EDAD-B950F1E931A4}"/>
              </a:ext>
            </a:extLst>
          </p:cNvPr>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non</a:t>
            </a:r>
            <a:endParaRPr lang="en-US" sz="294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5468208A-BDD3-9B94-F8C7-26AD7E394374}"/>
              </a:ext>
            </a:extLst>
          </p:cNvPr>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AB44A549-A68B-C7BF-2DAE-C28A33BDF41A}"/>
              </a:ext>
            </a:extLst>
          </p:cNvPr>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Thực quản</a:t>
            </a:r>
            <a:endParaRPr lang="en-US" sz="2940" dirty="0">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E50F2CB-A7C9-3CE2-1197-8DF1653FA7B9}"/>
              </a:ext>
            </a:extLst>
          </p:cNvPr>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03AB072-0057-44BE-3FF1-7EE0B2F40B24}"/>
              </a:ext>
            </a:extLst>
          </p:cNvPr>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Dạ dày</a:t>
            </a:r>
            <a:endParaRPr lang="en-US" sz="2940"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5BB94E51-5B57-62CB-730E-0151B3EBEFD9}"/>
              </a:ext>
            </a:extLst>
          </p:cNvPr>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22D195E-B3E9-E801-7184-D5273B0AEC14}"/>
              </a:ext>
            </a:extLst>
          </p:cNvPr>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già</a:t>
            </a:r>
            <a:endParaRPr lang="en-US" sz="2940"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5295975-8B8A-A4D8-5768-F72E0F7358E7}"/>
              </a:ext>
            </a:extLst>
          </p:cNvPr>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EED1691-5D57-3CA4-E71E-384B2D459AB4}"/>
              </a:ext>
            </a:extLst>
          </p:cNvPr>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Khoang miệng</a:t>
            </a:r>
            <a:endParaRPr lang="en-US" sz="2940"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096DE4EE-45A9-07F4-F81F-9765E852F849}"/>
              </a:ext>
            </a:extLst>
          </p:cNvPr>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986AD52-0715-150D-33E1-5127CAE999A8}"/>
              </a:ext>
            </a:extLst>
          </p:cNvPr>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Tuyến nước bọt</a:t>
            </a:r>
            <a:endParaRPr lang="en-US" sz="2940" dirty="0">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id="{BF544CA5-98B4-76B3-C29C-7682308DD4C5}"/>
              </a:ext>
            </a:extLst>
          </p:cNvPr>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22C397B-5499-2834-DAC1-8295859F7542}"/>
              </a:ext>
            </a:extLst>
          </p:cNvPr>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Gan</a:t>
            </a:r>
            <a:endParaRPr lang="en-US" sz="2940"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1AA40457-6ADC-C151-6C49-2BC1459C63C7}"/>
              </a:ext>
            </a:extLst>
          </p:cNvPr>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10E9969A-5B8E-6914-DC8D-489991F59A68}"/>
              </a:ext>
            </a:extLst>
          </p:cNvPr>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Túi mật</a:t>
            </a:r>
            <a:endParaRPr lang="en-US" sz="2940" dirty="0">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89F42B81-6358-C9A9-57C8-A10E185572D6}"/>
              </a:ext>
            </a:extLst>
          </p:cNvPr>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ED0B3C0-1F58-3349-AA3D-9A6E6F39DA2E}"/>
              </a:ext>
            </a:extLst>
          </p:cNvPr>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Tụy</a:t>
            </a:r>
            <a:endParaRPr lang="en-US" sz="2940" dirty="0">
              <a:latin typeface="Cambria" panose="020405030504060302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id="{16DCB94F-6614-F5A1-5659-A15BF909C612}"/>
              </a:ext>
            </a:extLst>
          </p:cNvPr>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D94F170F-0B60-A6A6-9A1D-FAD357DF65B2}"/>
              </a:ext>
            </a:extLst>
          </p:cNvPr>
          <p:cNvPicPr>
            <a:picLocks noChangeAspect="1"/>
          </p:cNvPicPr>
          <p:nvPr/>
        </p:nvPicPr>
        <p:blipFill>
          <a:blip r:embed="rId3"/>
          <a:stretch>
            <a:fillRect/>
          </a:stretch>
        </p:blipFill>
        <p:spPr>
          <a:xfrm>
            <a:off x="5944880" y="1371600"/>
            <a:ext cx="5713724" cy="5496576"/>
          </a:xfrm>
          <a:prstGeom prst="rect">
            <a:avLst/>
          </a:prstGeom>
        </p:spPr>
      </p:pic>
      <p:pic>
        <p:nvPicPr>
          <p:cNvPr id="26" name="Picture 25">
            <a:extLst>
              <a:ext uri="{FF2B5EF4-FFF2-40B4-BE49-F238E27FC236}">
                <a16:creationId xmlns:a16="http://schemas.microsoft.com/office/drawing/2014/main" id="{B5093327-E30D-8631-F889-AB910C9BE561}"/>
              </a:ext>
            </a:extLst>
          </p:cNvPr>
          <p:cNvPicPr>
            <a:picLocks noChangeAspect="1"/>
          </p:cNvPicPr>
          <p:nvPr/>
        </p:nvPicPr>
        <p:blipFill>
          <a:blip r:embed="rId4"/>
          <a:stretch>
            <a:fillRect/>
          </a:stretch>
        </p:blipFill>
        <p:spPr>
          <a:xfrm>
            <a:off x="1600200" y="0"/>
            <a:ext cx="10896599" cy="6858000"/>
          </a:xfrm>
          <a:prstGeom prst="rect">
            <a:avLst/>
          </a:prstGeom>
        </p:spPr>
      </p:pic>
      <p:cxnSp>
        <p:nvCxnSpPr>
          <p:cNvPr id="27" name="Straight Arrow Connector 26">
            <a:extLst>
              <a:ext uri="{FF2B5EF4-FFF2-40B4-BE49-F238E27FC236}">
                <a16:creationId xmlns:a16="http://schemas.microsoft.com/office/drawing/2014/main" id="{80E42C28-6559-229A-0EE5-AC428C4D5BC0}"/>
              </a:ext>
            </a:extLst>
          </p:cNvPr>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BC533F90-A8A9-A8D1-120F-FBD6011F72CD}"/>
              </a:ext>
            </a:extLst>
          </p:cNvPr>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E638A56-192A-1A2F-017E-7B8843D581BA}"/>
              </a:ext>
            </a:extLst>
          </p:cNvPr>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70F6E72-A181-EE84-F43A-DE71BDBBC912}"/>
              </a:ext>
            </a:extLst>
          </p:cNvPr>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58B803AD-FFFE-BFE9-AC20-21B27AD2436F}"/>
              </a:ext>
            </a:extLst>
          </p:cNvPr>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57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DF9D35-9CF7-B4BD-1219-CBAC582BDCF6}"/>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E43E155-5BFE-0F67-00BF-1DB0C679A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8F811-AC5D-578A-ED4B-1D56F34FC26B}"/>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AF3324E-9CA7-ECB5-903C-C5B7030509F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id="{DD357E55-D1A9-56F0-4D64-9B8A4403881D}"/>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84FCFC9-6193-59A6-BD12-0D70E47880A7}"/>
              </a:ext>
            </a:extLst>
          </p:cNvPr>
          <p:cNvSpPr txBox="1"/>
          <p:nvPr/>
        </p:nvSpPr>
        <p:spPr>
          <a:xfrm>
            <a:off x="3845859" y="2294965"/>
            <a:ext cx="6934436" cy="3244030"/>
          </a:xfrm>
          <a:prstGeom prst="rect">
            <a:avLst/>
          </a:prstGeom>
          <a:noFill/>
        </p:spPr>
        <p:txBody>
          <a:bodyPr wrap="square" rtlCol="0">
            <a:spAutoFit/>
          </a:bodyPr>
          <a:lstStyle/>
          <a:p>
            <a:pPr marL="457200" indent="-457200" algn="just">
              <a:lnSpc>
                <a:spcPct val="150000"/>
              </a:lnSpc>
              <a:buFontTx/>
              <a:buChar char="-"/>
            </a:pPr>
            <a:r>
              <a:rPr lang="en-US" sz="2800">
                <a:latin typeface="Cambria" panose="02040503050406030204" pitchFamily="18" charset="0"/>
                <a:ea typeface="Cambria" panose="02040503050406030204" pitchFamily="18" charset="0"/>
              </a:rPr>
              <a:t>Cấu tạo: </a:t>
            </a:r>
          </a:p>
          <a:p>
            <a:pPr algn="just">
              <a:lnSpc>
                <a:spcPct val="150000"/>
              </a:lnSpc>
            </a:pPr>
            <a:r>
              <a:rPr lang="vi-VN" sz="2800">
                <a:latin typeface="Cambria" panose="02040503050406030204" pitchFamily="18" charset="0"/>
                <a:ea typeface="Cambria" panose="02040503050406030204" pitchFamily="18" charset="0"/>
              </a:rPr>
              <a:t>+ Ống tiêu hóa: miệng, họng, thực quản, dạ dày, ruột non, ruột già, trực tràng, hậu môn.</a:t>
            </a:r>
          </a:p>
          <a:p>
            <a:pPr algn="just">
              <a:lnSpc>
                <a:spcPct val="150000"/>
              </a:lnSpc>
            </a:pPr>
            <a:r>
              <a:rPr lang="vi-VN" sz="2800">
                <a:latin typeface="Cambria" panose="02040503050406030204" pitchFamily="18" charset="0"/>
                <a:ea typeface="Cambria" panose="02040503050406030204" pitchFamily="18" charset="0"/>
              </a:rPr>
              <a:t>+ Tuyến tiêu hóa: Tuyến nước bọt, tuyến vị, gan, tụy, tuyến ruột.</a:t>
            </a:r>
            <a:endParaRPr lang="vi-VN" sz="28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50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7F13C2-80E8-EF9A-03DE-84AFD961D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t="7059" r="3970" b="679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8CA7A3-B67C-85E6-1CC8-2400206C3F53}"/>
              </a:ext>
            </a:extLst>
          </p:cNvPr>
          <p:cNvSpPr txBox="1"/>
          <p:nvPr/>
        </p:nvSpPr>
        <p:spPr>
          <a:xfrm>
            <a:off x="1228163" y="744070"/>
            <a:ext cx="5235389" cy="1384995"/>
          </a:xfrm>
          <a:prstGeom prst="rect">
            <a:avLst/>
          </a:prstGeom>
          <a:noFill/>
        </p:spPr>
        <p:txBody>
          <a:bodyPr wrap="square" rtlCol="0">
            <a:spAutoFit/>
          </a:bodyPr>
          <a:lstStyle/>
          <a:p>
            <a:r>
              <a:rPr lang="en-US" sz="2800">
                <a:solidFill>
                  <a:schemeClr val="bg2">
                    <a:lumMod val="25000"/>
                  </a:schemeClr>
                </a:solidFill>
                <a:latin typeface="Cambria" panose="02040503050406030204" pitchFamily="18" charset="0"/>
                <a:ea typeface="Cambria" panose="02040503050406030204" pitchFamily="18" charset="0"/>
              </a:rPr>
              <a:t>Mỗi bạn được bốc 1 viên kẹo bất kì trong hộp. Em hãy ăn viên kẹo và mô tả lại quá trình đó. </a:t>
            </a:r>
          </a:p>
        </p:txBody>
      </p:sp>
      <p:sp>
        <p:nvSpPr>
          <p:cNvPr id="5" name="TextBox 4">
            <a:extLst>
              <a:ext uri="{FF2B5EF4-FFF2-40B4-BE49-F238E27FC236}">
                <a16:creationId xmlns:a16="http://schemas.microsoft.com/office/drawing/2014/main" id="{7F905BD5-DD87-3800-CAF3-31FCCAD75468}"/>
              </a:ext>
            </a:extLst>
          </p:cNvPr>
          <p:cNvSpPr txBox="1"/>
          <p:nvPr/>
        </p:nvSpPr>
        <p:spPr>
          <a:xfrm>
            <a:off x="2962834" y="2873135"/>
            <a:ext cx="6736978" cy="3285900"/>
          </a:xfrm>
          <a:prstGeom prst="rect">
            <a:avLst/>
          </a:prstGeom>
          <a:noFill/>
        </p:spPr>
        <p:txBody>
          <a:bodyPr wrap="square" rtlCol="0">
            <a:spAutoFit/>
          </a:bodyPr>
          <a:lstStyle/>
          <a:p>
            <a:pPr algn="just">
              <a:lnSpc>
                <a:spcPct val="107000"/>
              </a:lnSpc>
              <a:spcAft>
                <a:spcPts val="800"/>
              </a:spcAft>
            </a:pPr>
            <a:r>
              <a:rPr lang="vi-VN" sz="28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8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985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8123BB-741C-B4A8-96B7-2EE4D746686C}"/>
              </a:ext>
            </a:extLst>
          </p:cNvPr>
          <p:cNvGrpSpPr/>
          <p:nvPr/>
        </p:nvGrpSpPr>
        <p:grpSpPr>
          <a:xfrm>
            <a:off x="0" y="-33178"/>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018D3506-DF54-198D-CEFD-3A398308B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EDED1C-0BD1-1EE4-89BA-45ABE4D9031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AutoShape 27">
            <a:extLst>
              <a:ext uri="{FF2B5EF4-FFF2-40B4-BE49-F238E27FC236}">
                <a16:creationId xmlns:a16="http://schemas.microsoft.com/office/drawing/2014/main" id="{D6BCDEE1-F42E-5098-D20E-E2D00F2F3D0D}"/>
              </a:ext>
            </a:extLst>
          </p:cNvPr>
          <p:cNvSpPr>
            <a:spLocks noChangeArrowheads="1"/>
          </p:cNvSpPr>
          <p:nvPr/>
        </p:nvSpPr>
        <p:spPr bwMode="auto">
          <a:xfrm>
            <a:off x="3313069" y="2990063"/>
            <a:ext cx="8332083" cy="31660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Xem video trả lời câu hỏi:</a:t>
            </a:r>
          </a:p>
          <a:p>
            <a:pPr marL="514350" indent="-514350" algn="just" eaLnBrk="1" hangingPunct="1">
              <a:spcBef>
                <a:spcPct val="50000"/>
              </a:spcBef>
              <a:buFontTx/>
              <a:buAutoNum type="arabicPeriod"/>
            </a:pPr>
            <a:r>
              <a:rPr lang="en-US" altLang="en-US" sz="3200">
                <a:solidFill>
                  <a:srgbClr val="0000CC"/>
                </a:solidFill>
                <a:latin typeface="Cambria" panose="02040503050406030204" pitchFamily="18" charset="0"/>
                <a:ea typeface="Cambria" panose="02040503050406030204" pitchFamily="18" charset="0"/>
              </a:rPr>
              <a:t>Hệ tiêu hóa có chức năng gì?  </a:t>
            </a:r>
          </a:p>
          <a:p>
            <a:pPr marL="514350" indent="-514350" algn="just" eaLnBrk="1" hangingPunct="1">
              <a:spcBef>
                <a:spcPct val="50000"/>
              </a:spcBef>
              <a:buAutoNum type="arabicPeriod"/>
            </a:pPr>
            <a:r>
              <a:rPr lang="en-US" altLang="en-US" sz="3200">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6" name="Rectangle 5">
            <a:extLst>
              <a:ext uri="{FF2B5EF4-FFF2-40B4-BE49-F238E27FC236}">
                <a16:creationId xmlns:a16="http://schemas.microsoft.com/office/drawing/2014/main" id="{44386044-672D-4C85-1B8B-7ADF10ADF7C8}"/>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Hoạt động cá nhân</a:t>
            </a:r>
            <a:endParaRPr lang="en-US" sz="2800" b="1" i="1">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3A14449-AC09-0C1D-B0E6-2A4EEBBE31B4}"/>
              </a:ext>
            </a:extLst>
          </p:cNvPr>
          <p:cNvSpPr txBox="1"/>
          <p:nvPr/>
        </p:nvSpPr>
        <p:spPr>
          <a:xfrm>
            <a:off x="2936552" y="86531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721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07E7D625-4714-3725-AB96-446AC7A97E16}"/>
              </a:ext>
            </a:extLst>
          </p:cNvPr>
          <p:cNvSpPr txBox="1">
            <a:spLocks noChangeArrowheads="1"/>
          </p:cNvSpPr>
          <p:nvPr/>
        </p:nvSpPr>
        <p:spPr>
          <a:xfrm>
            <a:off x="3729554" y="1318147"/>
            <a:ext cx="7455568" cy="6740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4200" b="1">
                <a:solidFill>
                  <a:srgbClr val="0000CC"/>
                </a:solidFill>
                <a:latin typeface="Cambria" panose="02040503050406030204" pitchFamily="18" charset="0"/>
                <a:ea typeface="Cambria" panose="02040503050406030204" pitchFamily="18" charset="0"/>
              </a:rPr>
              <a:t>Hệ tiêu hóa có chức năng gì? </a:t>
            </a:r>
            <a:endParaRPr lang="en-US" altLang="en-US" sz="4200" b="1" dirty="0">
              <a:solidFill>
                <a:srgbClr val="0000CC"/>
              </a:solidFill>
              <a:latin typeface="Cambria" panose="02040503050406030204" pitchFamily="18" charset="0"/>
              <a:ea typeface="Cambria" panose="02040503050406030204" pitchFamily="18" charset="0"/>
            </a:endParaRPr>
          </a:p>
        </p:txBody>
      </p:sp>
      <p:sp>
        <p:nvSpPr>
          <p:cNvPr id="3" name="Rectangle 34">
            <a:extLst>
              <a:ext uri="{FF2B5EF4-FFF2-40B4-BE49-F238E27FC236}">
                <a16:creationId xmlns:a16="http://schemas.microsoft.com/office/drawing/2014/main" id="{F437FEBE-D6F5-3E03-568A-F2DAB977B3A4}"/>
              </a:ext>
            </a:extLst>
          </p:cNvPr>
          <p:cNvSpPr txBox="1">
            <a:spLocks noChangeArrowheads="1"/>
          </p:cNvSpPr>
          <p:nvPr/>
        </p:nvSpPr>
        <p:spPr>
          <a:xfrm>
            <a:off x="723900" y="3589647"/>
            <a:ext cx="10744200" cy="133882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None/>
              <a:tabLst>
                <a:tab pos="4080561" algn="l"/>
                <a:tab pos="6427551" algn="r"/>
              </a:tabLst>
              <a:defRPr/>
            </a:pPr>
            <a:r>
              <a:rPr lang="en-US" sz="3000">
                <a:solidFill>
                  <a:srgbClr val="0000FF"/>
                </a:solidFill>
                <a:latin typeface="Cambria" panose="02040503050406030204" pitchFamily="18" charset="0"/>
                <a:ea typeface="Cambria" panose="02040503050406030204" pitchFamily="18" charset="0"/>
              </a:rPr>
              <a:t>  </a:t>
            </a:r>
            <a:r>
              <a:rPr lang="vi-VN" sz="3000">
                <a:solidFill>
                  <a:srgbClr val="0000FF"/>
                </a:solidFill>
                <a:latin typeface="Cambria" panose="02040503050406030204" pitchFamily="18" charset="0"/>
                <a:ea typeface="Cambria" panose="02040503050406030204" pitchFamily="18" charset="0"/>
              </a:rPr>
              <a:t>Chức năng của hệ tiêu hóa: biến đổi thức ăn thành các chất dinh dưỡng mà cơ thể có thể hấp thụ được và loại chất thải ra khỏi cơ thể.</a:t>
            </a: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9F1EF32-949F-4137-4337-B3702BC6B3B4}"/>
              </a:ext>
            </a:extLst>
          </p:cNvPr>
          <p:cNvPicPr>
            <a:picLocks noChangeAspect="1"/>
          </p:cNvPicPr>
          <p:nvPr/>
        </p:nvPicPr>
        <p:blipFill rotWithShape="1">
          <a:blip r:embed="rId2"/>
          <a:srcRect l="15705" r="18733"/>
          <a:stretch/>
        </p:blipFill>
        <p:spPr>
          <a:xfrm flipH="1">
            <a:off x="685800" y="249818"/>
            <a:ext cx="2137410" cy="3018536"/>
          </a:xfrm>
          <a:prstGeom prst="rect">
            <a:avLst/>
          </a:prstGeom>
        </p:spPr>
      </p:pic>
    </p:spTree>
    <p:extLst>
      <p:ext uri="{BB962C8B-B14F-4D97-AF65-F5344CB8AC3E}">
        <p14:creationId xmlns:p14="http://schemas.microsoft.com/office/powerpoint/2010/main" val="30688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F00E3A-AE34-BA36-5D86-56707A9683B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9F3E9D9A-C0DB-2799-B541-01D61619E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B2AB91-BBE2-D6CA-FF13-81A605D1F3A5}"/>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319D3B0-A19A-3A35-B283-23F91F31B5D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a:extLst>
              <a:ext uri="{FF2B5EF4-FFF2-40B4-BE49-F238E27FC236}">
                <a16:creationId xmlns:a16="http://schemas.microsoft.com/office/drawing/2014/main" id="{6E462584-8136-5184-D714-C36ADD74049F}"/>
              </a:ext>
            </a:extLst>
          </p:cNvPr>
          <p:cNvPicPr>
            <a:picLocks noChangeAspect="1" noChangeArrowheads="1" noCrop="1"/>
          </p:cNvPicPr>
          <p:nvPr/>
        </p:nvPicPr>
        <p:blipFill>
          <a:blip r:embed="rId3"/>
          <a:srcRect/>
          <a:stretch>
            <a:fillRect/>
          </a:stretch>
        </p:blipFill>
        <p:spPr bwMode="auto">
          <a:xfrm>
            <a:off x="3007207" y="242279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ABE3DED-A316-F3DD-954C-48AF32772474}"/>
              </a:ext>
            </a:extLst>
          </p:cNvPr>
          <p:cNvSpPr txBox="1"/>
          <p:nvPr/>
        </p:nvSpPr>
        <p:spPr>
          <a:xfrm>
            <a:off x="3834063" y="2873154"/>
            <a:ext cx="6352674" cy="1384995"/>
          </a:xfrm>
          <a:prstGeom prst="rect">
            <a:avLst/>
          </a:prstGeom>
          <a:noFill/>
        </p:spPr>
        <p:txBody>
          <a:bodyPr wrap="square">
            <a:spAutoFit/>
          </a:bodyPr>
          <a:lstStyle/>
          <a:p>
            <a:pPr algn="just"/>
            <a:r>
              <a:rPr lang="en-US" sz="2800">
                <a:solidFill>
                  <a:srgbClr val="0000FF"/>
                </a:solidFill>
                <a:latin typeface="Cambria" panose="02040503050406030204" pitchFamily="18" charset="0"/>
                <a:ea typeface="Cambria" panose="02040503050406030204" pitchFamily="18" charset="0"/>
              </a:rPr>
              <a:t>- </a:t>
            </a:r>
            <a:r>
              <a:rPr lang="vi-VN" sz="2800">
                <a:solidFill>
                  <a:srgbClr val="0000FF"/>
                </a:solidFill>
                <a:latin typeface="Cambria" panose="02040503050406030204" pitchFamily="18" charset="0"/>
                <a:ea typeface="Cambria" panose="02040503050406030204" pitchFamily="18" charset="0"/>
              </a:rPr>
              <a:t>Chức năng : biến đổi thức ăn thành các chất dinh dưỡng mà cơ thể có thể hấp thụ được và loại chất thải ra khỏi cơ thể.</a:t>
            </a:r>
            <a:endParaRPr lang="en-US" sz="2800"/>
          </a:p>
        </p:txBody>
      </p:sp>
    </p:spTree>
    <p:extLst>
      <p:ext uri="{BB962C8B-B14F-4D97-AF65-F5344CB8AC3E}">
        <p14:creationId xmlns:p14="http://schemas.microsoft.com/office/powerpoint/2010/main" val="32123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C9B2ACB5-EC69-9ABA-7DC5-10B9D4E66366}"/>
              </a:ext>
            </a:extLst>
          </p:cNvPr>
          <p:cNvSpPr txBox="1">
            <a:spLocks noChangeArrowheads="1"/>
          </p:cNvSpPr>
          <p:nvPr/>
        </p:nvSpPr>
        <p:spPr>
          <a:xfrm>
            <a:off x="3245459" y="1075822"/>
            <a:ext cx="8175576" cy="4801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2800" b="1">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3" name="Rectangle 34">
            <a:extLst>
              <a:ext uri="{FF2B5EF4-FFF2-40B4-BE49-F238E27FC236}">
                <a16:creationId xmlns:a16="http://schemas.microsoft.com/office/drawing/2014/main" id="{7F921384-79EA-8D83-E979-0C84745DCAC9}"/>
              </a:ext>
            </a:extLst>
          </p:cNvPr>
          <p:cNvSpPr txBox="1">
            <a:spLocks noChangeArrowheads="1"/>
          </p:cNvSpPr>
          <p:nvPr/>
        </p:nvSpPr>
        <p:spPr>
          <a:xfrm>
            <a:off x="1234888" y="3499133"/>
            <a:ext cx="10105464" cy="278024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en-US" sz="3200">
                <a:solidFill>
                  <a:srgbClr val="0000CC"/>
                </a:solidFill>
                <a:latin typeface="Cambria" panose="02040503050406030204" pitchFamily="18" charset="0"/>
                <a:ea typeface="Cambria" panose="02040503050406030204" pitchFamily="18" charset="0"/>
              </a:rPr>
              <a:t>Sau khi thức ăn được đưa vào miệng, thức ăn sẽ được </a:t>
            </a:r>
            <a:r>
              <a:rPr lang="en-US" sz="3200">
                <a:solidFill>
                  <a:srgbClr val="FF3399"/>
                </a:solidFill>
                <a:latin typeface="Cambria" panose="02040503050406030204" charset="0"/>
                <a:ea typeface="Cambria" panose="02040503050406030204" charset="0"/>
                <a:sym typeface="Wingdings" panose="05000000000000000000" pitchFamily="2" charset="2"/>
              </a:rPr>
              <a:t>tiêu hóa ở khoang miệng  =&gt; </a:t>
            </a:r>
            <a:r>
              <a:rPr lang="en-US" sz="3200">
                <a:solidFill>
                  <a:srgbClr val="0070C0"/>
                </a:solidFill>
                <a:latin typeface="Cambria" panose="02040503050406030204" charset="0"/>
                <a:ea typeface="Cambria" panose="02040503050406030204" charset="0"/>
                <a:sym typeface="Wingdings" panose="05000000000000000000" pitchFamily="2" charset="2"/>
              </a:rPr>
              <a:t>tiêu hóa ở dạ dày</a:t>
            </a:r>
          </a:p>
          <a:p>
            <a:pPr marL="0" indent="0" algn="just">
              <a:lnSpc>
                <a:spcPct val="100000"/>
              </a:lnSpc>
              <a:buNone/>
            </a:pPr>
            <a:r>
              <a:rPr lang="en-US" sz="3200">
                <a:solidFill>
                  <a:srgbClr val="FF0000"/>
                </a:solidFill>
                <a:latin typeface="Cambria" panose="02040503050406030204" charset="0"/>
                <a:ea typeface="Cambria" panose="02040503050406030204" charset="0"/>
                <a:sym typeface="Wingdings" panose="05000000000000000000" pitchFamily="2" charset="2"/>
              </a:rPr>
              <a:t>=&gt; tiêu hóa ở ruột non =&gt; </a:t>
            </a:r>
            <a:r>
              <a:rPr lang="en-US" sz="3200">
                <a:solidFill>
                  <a:srgbClr val="7030A0"/>
                </a:solidFill>
                <a:latin typeface="Cambria" panose="02040503050406030204" charset="0"/>
                <a:ea typeface="Cambria" panose="02040503050406030204" charset="0"/>
                <a:sym typeface="Wingdings" panose="05000000000000000000" pitchFamily="2" charset="2"/>
              </a:rPr>
              <a:t>tiêu hóa ở ruột già và trực tràng</a:t>
            </a:r>
            <a:endParaRPr lang="vi-VN" sz="3200">
              <a:solidFill>
                <a:srgbClr val="7030A0"/>
              </a:solidFill>
              <a:latin typeface="Cambria" panose="02040503050406030204" charset="0"/>
              <a:ea typeface="Cambria" panose="02040503050406030204" charset="0"/>
              <a:sym typeface="Wingdings" panose="05000000000000000000" pitchFamily="2" charset="2"/>
            </a:endParaRPr>
          </a:p>
          <a:p>
            <a:pPr algn="just">
              <a:lnSpc>
                <a:spcPct val="100000"/>
              </a:lnSpc>
              <a:buNone/>
              <a:tabLst>
                <a:tab pos="4080561" algn="l"/>
                <a:tab pos="6427551" algn="r"/>
              </a:tabLst>
              <a:defRPr/>
            </a:pP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E52530E-EDFA-FBAB-16CE-A0174399C206}"/>
              </a:ext>
            </a:extLst>
          </p:cNvPr>
          <p:cNvPicPr>
            <a:picLocks noChangeAspect="1"/>
          </p:cNvPicPr>
          <p:nvPr/>
        </p:nvPicPr>
        <p:blipFill rotWithShape="1">
          <a:blip r:embed="rId2"/>
          <a:srcRect l="15705" r="18733"/>
          <a:stretch/>
        </p:blipFill>
        <p:spPr>
          <a:xfrm flipH="1">
            <a:off x="623047" y="267747"/>
            <a:ext cx="2137410" cy="3018536"/>
          </a:xfrm>
          <a:prstGeom prst="rect">
            <a:avLst/>
          </a:prstGeom>
        </p:spPr>
      </p:pic>
    </p:spTree>
    <p:extLst>
      <p:ext uri="{BB962C8B-B14F-4D97-AF65-F5344CB8AC3E}">
        <p14:creationId xmlns:p14="http://schemas.microsoft.com/office/powerpoint/2010/main" val="11149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CABEA7E-7903-5AEC-C5FB-E8691E6B9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7A215D-A326-1130-D8DC-F13F903DE8F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66FD2D6-0420-EFC2-C263-2899EB533BEC}"/>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3">
            <a:extLst>
              <a:ext uri="{FF2B5EF4-FFF2-40B4-BE49-F238E27FC236}">
                <a16:creationId xmlns:a16="http://schemas.microsoft.com/office/drawing/2014/main" id="{59F9457A-81EF-F691-854C-A6D0AF18AE6C}"/>
              </a:ext>
            </a:extLst>
          </p:cNvPr>
          <p:cNvSpPr txBox="1"/>
          <p:nvPr/>
        </p:nvSpPr>
        <p:spPr>
          <a:xfrm>
            <a:off x="2531850" y="3449782"/>
            <a:ext cx="10253661"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a:t>
            </a:r>
            <a:r>
              <a:rPr lang="vi-VN" sz="2800" u="sng" dirty="0">
                <a:latin typeface="Cambria" panose="02040503050406030204" charset="0"/>
                <a:ea typeface="Cambria" panose="02040503050406030204" charset="0"/>
              </a:rPr>
              <a:t>nhóm: </a:t>
            </a:r>
          </a:p>
          <a:p>
            <a:pPr algn="just"/>
            <a:r>
              <a:rPr lang="vi-VN" sz="2800">
                <a:solidFill>
                  <a:srgbClr val="FF3399"/>
                </a:solidFill>
                <a:latin typeface="Cambria" panose="02040503050406030204" charset="0"/>
                <a:ea typeface="Cambria" panose="02040503050406030204" charset="0"/>
                <a:sym typeface="Wingdings" panose="05000000000000000000" pitchFamily="2" charset="2"/>
              </a:rPr>
              <a:t>Nhóm 1</a:t>
            </a:r>
            <a:r>
              <a:rPr lang="en-US" sz="2800">
                <a:solidFill>
                  <a:srgbClr val="FF3399"/>
                </a:solidFill>
                <a:latin typeface="Cambria" panose="02040503050406030204" charset="0"/>
                <a:ea typeface="Cambria" panose="02040503050406030204" charset="0"/>
                <a:sym typeface="Wingdings" panose="05000000000000000000" pitchFamily="2" charset="2"/>
              </a:rPr>
              <a:t>: Tìm hiểu quá trình tiêu hóa ở khoang miệng</a:t>
            </a:r>
          </a:p>
          <a:p>
            <a:pPr algn="just"/>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2: Tìm hiểu quá trình tiêu hóa ở dạ dày</a:t>
            </a:r>
          </a:p>
          <a:p>
            <a:pPr algn="just"/>
            <a:r>
              <a:rPr lang="en-US" sz="2800">
                <a:solidFill>
                  <a:srgbClr val="FF0000"/>
                </a:solidFill>
                <a:latin typeface="Cambria" panose="02040503050406030204" charset="0"/>
                <a:ea typeface="Cambria" panose="02040503050406030204" charset="0"/>
                <a:sym typeface="Wingdings" panose="05000000000000000000" pitchFamily="2" charset="2"/>
              </a:rPr>
              <a:t>Nhóm 3: Tìm hiểu quá trình tiêu hóa ở ruột non</a:t>
            </a:r>
            <a:endParaRPr lang="vi-VN" sz="2800" dirty="0">
              <a:solidFill>
                <a:srgbClr val="FF0000"/>
              </a:solidFill>
              <a:latin typeface="Cambria" panose="02040503050406030204" charset="0"/>
              <a:ea typeface="Cambria" panose="02040503050406030204" charset="0"/>
              <a:sym typeface="Wingdings" panose="05000000000000000000" pitchFamily="2" charset="2"/>
            </a:endParaRPr>
          </a:p>
          <a:p>
            <a:pPr algn="just"/>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4: Tìm hiểu quá trình tiêu hóa ở ruột già và trực tràng</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8" name="Rounded Rectangle 4">
            <a:extLst>
              <a:ext uri="{FF2B5EF4-FFF2-40B4-BE49-F238E27FC236}">
                <a16:creationId xmlns:a16="http://schemas.microsoft.com/office/drawing/2014/main" id="{98D3ADE7-67D0-1FB5-3A54-AAD9B770712D}"/>
              </a:ext>
            </a:extLst>
          </p:cNvPr>
          <p:cNvSpPr/>
          <p:nvPr/>
        </p:nvSpPr>
        <p:spPr>
          <a:xfrm>
            <a:off x="6518098" y="1824963"/>
            <a:ext cx="5565839" cy="1178182"/>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3200">
                <a:effectLst/>
                <a:latin typeface="Times New Roman" panose="02020603050405020304" pitchFamily="18" charset="0"/>
                <a:ea typeface="Calibri" panose="020F0502020204030204" pitchFamily="34" charset="0"/>
              </a:rPr>
              <a:t>C</a:t>
            </a:r>
            <a:r>
              <a:rPr lang="vi-VN" sz="3200">
                <a:effectLst/>
                <a:latin typeface="Times New Roman" panose="02020603050405020304" pitchFamily="18" charset="0"/>
                <a:ea typeface="Calibri" panose="020F0502020204030204" pitchFamily="34" charset="0"/>
              </a:rPr>
              <a:t>ác nhóm </a:t>
            </a:r>
            <a:r>
              <a:rPr lang="en-US" sz="3200">
                <a:effectLst/>
                <a:latin typeface="Times New Roman" panose="02020603050405020304" pitchFamily="18" charset="0"/>
                <a:ea typeface="Calibri" panose="020F0502020204030204" pitchFamily="34" charset="0"/>
              </a:rPr>
              <a:t>thảo luận và </a:t>
            </a:r>
            <a:r>
              <a:rPr lang="vi-VN" sz="3200">
                <a:effectLst/>
                <a:latin typeface="Times New Roman" panose="02020603050405020304" pitchFamily="18" charset="0"/>
                <a:ea typeface="Calibri" panose="020F0502020204030204" pitchFamily="34" charset="0"/>
              </a:rPr>
              <a:t>trình bày vào bảng nhóm</a:t>
            </a:r>
            <a:r>
              <a:rPr lang="en-US" sz="3200">
                <a:effectLst/>
                <a:latin typeface="Times New Roman" panose="02020603050405020304" pitchFamily="18" charset="0"/>
                <a:ea typeface="Calibri" panose="020F0502020204030204" pitchFamily="34" charset="0"/>
              </a:rPr>
              <a:t>. (3 phút)</a:t>
            </a:r>
          </a:p>
        </p:txBody>
      </p:sp>
      <p:sp>
        <p:nvSpPr>
          <p:cNvPr id="9" name="Flowchart: Delay 8">
            <a:extLst>
              <a:ext uri="{FF2B5EF4-FFF2-40B4-BE49-F238E27FC236}">
                <a16:creationId xmlns:a16="http://schemas.microsoft.com/office/drawing/2014/main" id="{3B8000FC-C3BF-8FF7-D075-051AD5D0D70A}"/>
              </a:ext>
            </a:extLst>
          </p:cNvPr>
          <p:cNvSpPr/>
          <p:nvPr/>
        </p:nvSpPr>
        <p:spPr>
          <a:xfrm>
            <a:off x="2097741" y="1824963"/>
            <a:ext cx="3836894"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1: </a:t>
            </a:r>
          </a:p>
          <a:p>
            <a:pPr algn="ctr"/>
            <a:r>
              <a:rPr lang="en-US" sz="3200">
                <a:solidFill>
                  <a:srgbClr val="FF3300"/>
                </a:solidFill>
                <a:latin typeface="Cambria" panose="02040503050406030204" charset="0"/>
                <a:ea typeface="Cambria" panose="02040503050406030204" charset="0"/>
              </a:rPr>
              <a:t>Nhóm chuyên gia</a:t>
            </a:r>
          </a:p>
        </p:txBody>
      </p:sp>
    </p:spTree>
    <p:extLst>
      <p:ext uri="{BB962C8B-B14F-4D97-AF65-F5344CB8AC3E}">
        <p14:creationId xmlns:p14="http://schemas.microsoft.com/office/powerpoint/2010/main" val="1183405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nền giáo án điện tử học sinh tiểu học | Background powerpoint,  Powerpoint background templates, Powerpoint background design">
            <a:extLst>
              <a:ext uri="{FF2B5EF4-FFF2-40B4-BE49-F238E27FC236}">
                <a16:creationId xmlns:a16="http://schemas.microsoft.com/office/drawing/2014/main" id="{F9902C56-C37D-F575-9E7F-68A9762BAF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BCE6F7-F99B-A0BD-6EF3-0E60470C0591}"/>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BDC09B1-1AC3-1FFD-6C22-C1F46C58A994}"/>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3">
            <a:extLst>
              <a:ext uri="{FF2B5EF4-FFF2-40B4-BE49-F238E27FC236}">
                <a16:creationId xmlns:a16="http://schemas.microsoft.com/office/drawing/2014/main" id="{096B9276-B730-32DA-3C26-DD393EB8F826}"/>
              </a:ext>
            </a:extLst>
          </p:cNvPr>
          <p:cNvSpPr txBox="1"/>
          <p:nvPr/>
        </p:nvSpPr>
        <p:spPr>
          <a:xfrm>
            <a:off x="1620031" y="3771090"/>
            <a:ext cx="4577162"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nhóm</a:t>
            </a:r>
            <a:r>
              <a:rPr lang="en-US" sz="2800" u="sng">
                <a:latin typeface="Cambria" panose="02040503050406030204" charset="0"/>
                <a:ea typeface="Cambria" panose="02040503050406030204" charset="0"/>
              </a:rPr>
              <a:t> mới</a:t>
            </a:r>
            <a:r>
              <a:rPr lang="vi-VN" sz="2800" u="sng">
                <a:latin typeface="Cambria" panose="02040503050406030204" charset="0"/>
                <a:ea typeface="Cambria" panose="02040503050406030204" charset="0"/>
              </a:rPr>
              <a:t>: </a:t>
            </a:r>
            <a:endParaRPr lang="vi-VN" sz="2800" u="sng" dirty="0">
              <a:latin typeface="Cambria" panose="02040503050406030204" charset="0"/>
              <a:ea typeface="Cambria" panose="02040503050406030204" charset="0"/>
            </a:endParaRPr>
          </a:p>
          <a:p>
            <a:pPr algn="ctr"/>
            <a:r>
              <a:rPr lang="vi-VN" sz="2800">
                <a:solidFill>
                  <a:srgbClr val="FF3399"/>
                </a:solidFill>
                <a:latin typeface="Cambria" panose="02040503050406030204" charset="0"/>
                <a:ea typeface="Cambria" panose="02040503050406030204" charset="0"/>
                <a:sym typeface="Wingdings" panose="05000000000000000000" pitchFamily="2" charset="2"/>
              </a:rPr>
              <a:t>Nhóm </a:t>
            </a:r>
            <a:r>
              <a:rPr lang="en-US" sz="2800">
                <a:solidFill>
                  <a:srgbClr val="FF3399"/>
                </a:solidFill>
                <a:latin typeface="Cambria" panose="02040503050406030204" charset="0"/>
                <a:ea typeface="Cambria" panose="02040503050406030204" charset="0"/>
                <a:sym typeface="Wingdings" panose="05000000000000000000" pitchFamily="2" charset="2"/>
              </a:rPr>
              <a:t>A</a:t>
            </a:r>
          </a:p>
          <a:p>
            <a:pPr algn="ctr"/>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B</a:t>
            </a:r>
          </a:p>
          <a:p>
            <a:pPr algn="ctr"/>
            <a:r>
              <a:rPr lang="en-US" sz="2800">
                <a:solidFill>
                  <a:srgbClr val="FF0000"/>
                </a:solidFill>
                <a:latin typeface="Cambria" panose="02040503050406030204" charset="0"/>
                <a:ea typeface="Cambria" panose="02040503050406030204" charset="0"/>
                <a:sym typeface="Wingdings" panose="05000000000000000000" pitchFamily="2" charset="2"/>
              </a:rPr>
              <a:t>Nhóm C</a:t>
            </a:r>
          </a:p>
          <a:p>
            <a:pPr algn="ctr"/>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D</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7" name="Flowchart: Delay 6">
            <a:extLst>
              <a:ext uri="{FF2B5EF4-FFF2-40B4-BE49-F238E27FC236}">
                <a16:creationId xmlns:a16="http://schemas.microsoft.com/office/drawing/2014/main" id="{A9FBC62A-40B8-209C-884C-8ADDCD401722}"/>
              </a:ext>
            </a:extLst>
          </p:cNvPr>
          <p:cNvSpPr/>
          <p:nvPr/>
        </p:nvSpPr>
        <p:spPr>
          <a:xfrm>
            <a:off x="1963270" y="1752768"/>
            <a:ext cx="3890683"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2: </a:t>
            </a:r>
          </a:p>
          <a:p>
            <a:pPr algn="ctr"/>
            <a:r>
              <a:rPr lang="en-US" sz="3200">
                <a:solidFill>
                  <a:srgbClr val="FF3300"/>
                </a:solidFill>
                <a:latin typeface="Cambria" panose="02040503050406030204" charset="0"/>
                <a:ea typeface="Cambria" panose="02040503050406030204" charset="0"/>
              </a:rPr>
              <a:t>Nhóm mảnh ghép</a:t>
            </a:r>
          </a:p>
        </p:txBody>
      </p:sp>
      <p:sp>
        <p:nvSpPr>
          <p:cNvPr id="8" name="Rounded Rectangle 4">
            <a:extLst>
              <a:ext uri="{FF2B5EF4-FFF2-40B4-BE49-F238E27FC236}">
                <a16:creationId xmlns:a16="http://schemas.microsoft.com/office/drawing/2014/main" id="{0EA795E5-FBBE-FF92-C0C5-AF4FC16EA7F9}"/>
              </a:ext>
            </a:extLst>
          </p:cNvPr>
          <p:cNvSpPr/>
          <p:nvPr/>
        </p:nvSpPr>
        <p:spPr>
          <a:xfrm>
            <a:off x="6714565" y="2616036"/>
            <a:ext cx="5199529" cy="2565561"/>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Các thành viên trong nhóm chia sẻ, trao đổi với nhau tất cả nội dung ở vòng 1 hoàn thành phiếu học tập số 2.</a:t>
            </a:r>
          </a:p>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Sau </a:t>
            </a:r>
            <a:r>
              <a:rPr lang="en-US" sz="2400">
                <a:latin typeface="Cambria" panose="02040503050406030204" pitchFamily="18" charset="0"/>
                <a:ea typeface="Cambria" panose="02040503050406030204" pitchFamily="18" charset="0"/>
              </a:rPr>
              <a:t>đó đại diện của 2 nhóm trình bày. 2 nhóm ở dưới chấm chéo. </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2365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48088C8-885D-FA53-4109-849E23FAEED5}"/>
              </a:ext>
            </a:extLst>
          </p:cNvPr>
          <p:cNvGraphicFramePr>
            <a:graphicFrameLocks noGrp="1"/>
          </p:cNvGraphicFramePr>
          <p:nvPr>
            <p:extLst>
              <p:ext uri="{D42A27DB-BD31-4B8C-83A1-F6EECF244321}">
                <p14:modId xmlns:p14="http://schemas.microsoft.com/office/powerpoint/2010/main" val="3567027399"/>
              </p:ext>
            </p:extLst>
          </p:nvPr>
        </p:nvGraphicFramePr>
        <p:xfrm>
          <a:off x="116541" y="1936375"/>
          <a:ext cx="11914093" cy="4860177"/>
        </p:xfrm>
        <a:graphic>
          <a:graphicData uri="http://schemas.openxmlformats.org/drawingml/2006/table">
            <a:tbl>
              <a:tblPr/>
              <a:tblGrid>
                <a:gridCol w="3558988">
                  <a:extLst>
                    <a:ext uri="{9D8B030D-6E8A-4147-A177-3AD203B41FA5}">
                      <a16:colId xmlns:a16="http://schemas.microsoft.com/office/drawing/2014/main" val="3435630983"/>
                    </a:ext>
                  </a:extLst>
                </a:gridCol>
                <a:gridCol w="4410636">
                  <a:extLst>
                    <a:ext uri="{9D8B030D-6E8A-4147-A177-3AD203B41FA5}">
                      <a16:colId xmlns:a16="http://schemas.microsoft.com/office/drawing/2014/main" val="1958733438"/>
                    </a:ext>
                  </a:extLst>
                </a:gridCol>
                <a:gridCol w="3944469">
                  <a:extLst>
                    <a:ext uri="{9D8B030D-6E8A-4147-A177-3AD203B41FA5}">
                      <a16:colId xmlns:a16="http://schemas.microsoft.com/office/drawing/2014/main" val="1381273693"/>
                    </a:ext>
                  </a:extLst>
                </a:gridCol>
              </a:tblGrid>
              <a:tr h="1271287">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895682"/>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228087"/>
                  </a:ext>
                </a:extLst>
              </a:tr>
              <a:tr h="80553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668362"/>
                  </a:ext>
                </a:extLst>
              </a:tr>
              <a:tr h="92682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027199"/>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303496"/>
                  </a:ext>
                </a:extLst>
              </a:tr>
            </a:tbl>
          </a:graphicData>
        </a:graphic>
      </p:graphicFrame>
      <p:sp>
        <p:nvSpPr>
          <p:cNvPr id="6" name="Rectangle 5">
            <a:extLst>
              <a:ext uri="{FF2B5EF4-FFF2-40B4-BE49-F238E27FC236}">
                <a16:creationId xmlns:a16="http://schemas.microsoft.com/office/drawing/2014/main" id="{457ECA14-751E-13CE-17CD-ACF397DF053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99C33C0-8BB9-9120-13B7-9C7D00291E94}"/>
              </a:ext>
            </a:extLst>
          </p:cNvPr>
          <p:cNvSpPr txBox="1"/>
          <p:nvPr/>
        </p:nvSpPr>
        <p:spPr>
          <a:xfrm>
            <a:off x="1493234" y="63251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DB8CCC4F-7E7F-6988-47B5-20EC135584B4}"/>
              </a:ext>
            </a:extLst>
          </p:cNvPr>
          <p:cNvSpPr txBox="1"/>
          <p:nvPr/>
        </p:nvSpPr>
        <p:spPr>
          <a:xfrm>
            <a:off x="2548217" y="1424933"/>
            <a:ext cx="8173571" cy="458715"/>
          </a:xfrm>
          <a:prstGeom prst="rect">
            <a:avLst/>
          </a:prstGeom>
          <a:noFill/>
        </p:spPr>
        <p:txBody>
          <a:bodyPr wrap="square">
            <a:spAutoFit/>
          </a:bodyPr>
          <a:lstStyle/>
          <a:p>
            <a:pPr>
              <a:lnSpc>
                <a:spcPct val="107000"/>
              </a:lnSpc>
              <a:spcAft>
                <a:spcPts val="800"/>
              </a:spcAft>
            </a:pPr>
            <a:r>
              <a:rPr lang="vi-VN" sz="24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8550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639377-D5A9-C2D8-EB20-0DD2A4859C74}"/>
              </a:ext>
            </a:extLst>
          </p:cNvPr>
          <p:cNvGraphicFramePr>
            <a:graphicFrameLocks noGrp="1"/>
          </p:cNvGraphicFramePr>
          <p:nvPr>
            <p:extLst>
              <p:ext uri="{D42A27DB-BD31-4B8C-83A1-F6EECF244321}">
                <p14:modId xmlns:p14="http://schemas.microsoft.com/office/powerpoint/2010/main" val="3578478074"/>
              </p:ext>
            </p:extLst>
          </p:nvPr>
        </p:nvGraphicFramePr>
        <p:xfrm>
          <a:off x="215155" y="2234503"/>
          <a:ext cx="11976845" cy="3882390"/>
        </p:xfrm>
        <a:graphic>
          <a:graphicData uri="http://schemas.openxmlformats.org/drawingml/2006/table">
            <a:tbl>
              <a:tblPr/>
              <a:tblGrid>
                <a:gridCol w="2214281">
                  <a:extLst>
                    <a:ext uri="{9D8B030D-6E8A-4147-A177-3AD203B41FA5}">
                      <a16:colId xmlns:a16="http://schemas.microsoft.com/office/drawing/2014/main" val="1640261873"/>
                    </a:ext>
                  </a:extLst>
                </a:gridCol>
                <a:gridCol w="6113930">
                  <a:extLst>
                    <a:ext uri="{9D8B030D-6E8A-4147-A177-3AD203B41FA5}">
                      <a16:colId xmlns:a16="http://schemas.microsoft.com/office/drawing/2014/main" val="4133351061"/>
                    </a:ext>
                  </a:extLst>
                </a:gridCol>
                <a:gridCol w="3648634">
                  <a:extLst>
                    <a:ext uri="{9D8B030D-6E8A-4147-A177-3AD203B41FA5}">
                      <a16:colId xmlns:a16="http://schemas.microsoft.com/office/drawing/2014/main" val="3369289828"/>
                    </a:ext>
                  </a:extLst>
                </a:gridCol>
              </a:tblGrid>
              <a:tr h="1133145">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88469"/>
                  </a:ext>
                </a:extLst>
              </a:tr>
              <a:tr h="2497561">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cơ học: nhai, nghiền nát, đảo trộn thức ăn với nước bọt</a:t>
                      </a:r>
                    </a:p>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hóa học: biến tinh bột chín thành đường manltose nhờ enzyme amylase</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Tinh bột chín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26881"/>
                  </a:ext>
                </a:extLst>
              </a:tr>
            </a:tbl>
          </a:graphicData>
        </a:graphic>
      </p:graphicFrame>
      <p:sp>
        <p:nvSpPr>
          <p:cNvPr id="4" name="TextBox 3">
            <a:extLst>
              <a:ext uri="{FF2B5EF4-FFF2-40B4-BE49-F238E27FC236}">
                <a16:creationId xmlns:a16="http://schemas.microsoft.com/office/drawing/2014/main" id="{EBD477CB-0465-A4C1-BC9D-F596F685060F}"/>
              </a:ext>
            </a:extLst>
          </p:cNvPr>
          <p:cNvSpPr txBox="1"/>
          <p:nvPr/>
        </p:nvSpPr>
        <p:spPr>
          <a:xfrm>
            <a:off x="1855695" y="1572000"/>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23FFBCC-46B1-A8A2-A98B-A3EC38DCFB1F}"/>
              </a:ext>
            </a:extLst>
          </p:cNvPr>
          <p:cNvSpPr/>
          <p:nvPr/>
        </p:nvSpPr>
        <p:spPr>
          <a:xfrm>
            <a:off x="0" y="0"/>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0FAB83B-2A43-57D5-03FE-9B56129DF2DB}"/>
              </a:ext>
            </a:extLst>
          </p:cNvPr>
          <p:cNvSpPr txBox="1"/>
          <p:nvPr/>
        </p:nvSpPr>
        <p:spPr>
          <a:xfrm>
            <a:off x="856739" y="73085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22537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4C4D10-B89C-A04D-E742-B4AABE33E5C7}"/>
              </a:ext>
            </a:extLst>
          </p:cNvPr>
          <p:cNvGraphicFramePr>
            <a:graphicFrameLocks noGrp="1"/>
          </p:cNvGraphicFramePr>
          <p:nvPr>
            <p:extLst>
              <p:ext uri="{D42A27DB-BD31-4B8C-83A1-F6EECF244321}">
                <p14:modId xmlns:p14="http://schemas.microsoft.com/office/powerpoint/2010/main" val="666396104"/>
              </p:ext>
            </p:extLst>
          </p:nvPr>
        </p:nvGraphicFramePr>
        <p:xfrm>
          <a:off x="80682" y="1701948"/>
          <a:ext cx="11878235" cy="5156052"/>
        </p:xfrm>
        <a:graphic>
          <a:graphicData uri="http://schemas.openxmlformats.org/drawingml/2006/table">
            <a:tbl>
              <a:tblPr/>
              <a:tblGrid>
                <a:gridCol w="1712259">
                  <a:extLst>
                    <a:ext uri="{9D8B030D-6E8A-4147-A177-3AD203B41FA5}">
                      <a16:colId xmlns:a16="http://schemas.microsoft.com/office/drawing/2014/main" val="917883055"/>
                    </a:ext>
                  </a:extLst>
                </a:gridCol>
                <a:gridCol w="6445623">
                  <a:extLst>
                    <a:ext uri="{9D8B030D-6E8A-4147-A177-3AD203B41FA5}">
                      <a16:colId xmlns:a16="http://schemas.microsoft.com/office/drawing/2014/main" val="2495272978"/>
                    </a:ext>
                  </a:extLst>
                </a:gridCol>
                <a:gridCol w="3720353">
                  <a:extLst>
                    <a:ext uri="{9D8B030D-6E8A-4147-A177-3AD203B41FA5}">
                      <a16:colId xmlns:a16="http://schemas.microsoft.com/office/drawing/2014/main" val="391676879"/>
                    </a:ext>
                  </a:extLst>
                </a:gridCol>
              </a:tblGrid>
              <a:tr h="471441">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980550"/>
                  </a:ext>
                </a:extLst>
              </a:tr>
              <a:tr h="1611716">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đảo trộn, làm nhuyễn và hòa loãng thức ăn với dịch vị.</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Một phần nhỏ tinh bột chín được phân giải nhờ enzyme amylase (đã được trộn đều ở khoang miệng) thành đường manltose </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protein chuỗi dài thành protein chuỗi ngắn nhờ ezyme pepsin </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Tinh bột chín tiếp tục biến đổi</a:t>
                      </a:r>
                    </a:p>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Protein chuỗi dài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738087"/>
                  </a:ext>
                </a:extLst>
              </a:tr>
            </a:tbl>
          </a:graphicData>
        </a:graphic>
      </p:graphicFrame>
      <p:sp>
        <p:nvSpPr>
          <p:cNvPr id="4" name="TextBox 3">
            <a:extLst>
              <a:ext uri="{FF2B5EF4-FFF2-40B4-BE49-F238E27FC236}">
                <a16:creationId xmlns:a16="http://schemas.microsoft.com/office/drawing/2014/main" id="{B6C3626D-A926-B395-13FB-ACF74C2E300F}"/>
              </a:ext>
            </a:extLst>
          </p:cNvPr>
          <p:cNvSpPr txBox="1"/>
          <p:nvPr/>
        </p:nvSpPr>
        <p:spPr>
          <a:xfrm>
            <a:off x="1739153" y="1156776"/>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B66172F-F3E2-B000-32BA-EB54F237AB2D}"/>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AE3BBDB9-5BB6-E61F-BE89-3C9AB03F87BE}"/>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8433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487064531"/>
              </p:ext>
            </p:extLst>
          </p:nvPr>
        </p:nvGraphicFramePr>
        <p:xfrm>
          <a:off x="0" y="1908579"/>
          <a:ext cx="12192000" cy="4868736"/>
        </p:xfrm>
        <a:graphic>
          <a:graphicData uri="http://schemas.openxmlformats.org/drawingml/2006/table">
            <a:tbl>
              <a:tblPr/>
              <a:tblGrid>
                <a:gridCol w="2943649">
                  <a:extLst>
                    <a:ext uri="{9D8B030D-6E8A-4147-A177-3AD203B41FA5}">
                      <a16:colId xmlns:a16="http://schemas.microsoft.com/office/drawing/2014/main" val="886942058"/>
                    </a:ext>
                  </a:extLst>
                </a:gridCol>
                <a:gridCol w="5519033">
                  <a:extLst>
                    <a:ext uri="{9D8B030D-6E8A-4147-A177-3AD203B41FA5}">
                      <a16:colId xmlns:a16="http://schemas.microsoft.com/office/drawing/2014/main" val="1625002827"/>
                    </a:ext>
                  </a:extLst>
                </a:gridCol>
                <a:gridCol w="3729318">
                  <a:extLst>
                    <a:ext uri="{9D8B030D-6E8A-4147-A177-3AD203B41FA5}">
                      <a16:colId xmlns:a16="http://schemas.microsoft.com/office/drawing/2014/main" val="743429320"/>
                    </a:ext>
                  </a:extLst>
                </a:gridCol>
              </a:tblGrid>
              <a:tr h="491009">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1178519">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co bóp và đẩy thức ăn đi trong ruột non.</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 các chất dinh dưỡng trong thức ăn đều được biến đổi thành chất đơn giản nhờ dịch tụy, dịch mật, dịch ruột.</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Các chất có trong thức ăn.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191606"/>
                  </a:ext>
                </a:extLst>
              </a:tr>
              <a:tr h="638303">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Chủ yếu là hoạt động hấp thụ lại nước, một số ít các chất, cô đặc chất bã để tạo phân và thải ra ngoài.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1259"/>
                  </a:ext>
                </a:extLst>
              </a:tr>
            </a:tbl>
          </a:graphicData>
        </a:graphic>
      </p:graphicFrame>
      <p:sp>
        <p:nvSpPr>
          <p:cNvPr id="4" name="TextBox 3">
            <a:extLst>
              <a:ext uri="{FF2B5EF4-FFF2-40B4-BE49-F238E27FC236}">
                <a16:creationId xmlns:a16="http://schemas.microsoft.com/office/drawing/2014/main" id="{76A77A57-3057-FAF7-9C08-74E92F31D94D}"/>
              </a:ext>
            </a:extLst>
          </p:cNvPr>
          <p:cNvSpPr txBox="1"/>
          <p:nvPr/>
        </p:nvSpPr>
        <p:spPr>
          <a:xfrm>
            <a:off x="1909482" y="1328402"/>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F6D3205-7AAB-E933-72B8-30CE7BB95052}"/>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168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970704-444F-5471-ED71-AC8898BFDEBE}"/>
              </a:ext>
            </a:extLst>
          </p:cNvPr>
          <p:cNvPicPr>
            <a:picLocks noChangeAspect="1"/>
          </p:cNvPicPr>
          <p:nvPr/>
        </p:nvPicPr>
        <p:blipFill>
          <a:blip r:embed="rId2"/>
          <a:stretch>
            <a:fillRect/>
          </a:stretch>
        </p:blipFill>
        <p:spPr>
          <a:xfrm>
            <a:off x="-1270" y="-1270"/>
            <a:ext cx="12193270" cy="6859270"/>
          </a:xfrm>
          <a:prstGeom prst="rect">
            <a:avLst/>
          </a:prstGeom>
        </p:spPr>
      </p:pic>
      <p:sp>
        <p:nvSpPr>
          <p:cNvPr id="7" name="Rectangles 5">
            <a:extLst>
              <a:ext uri="{FF2B5EF4-FFF2-40B4-BE49-F238E27FC236}">
                <a16:creationId xmlns:a16="http://schemas.microsoft.com/office/drawing/2014/main" id="{3C445303-898D-2260-D895-91753C65D60B}"/>
              </a:ext>
            </a:extLst>
          </p:cNvPr>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9B1BBC6-6D70-B6ED-EA91-EA3E310056EA}"/>
              </a:ext>
            </a:extLst>
          </p:cNvPr>
          <p:cNvSpPr txBox="1"/>
          <p:nvPr/>
        </p:nvSpPr>
        <p:spPr>
          <a:xfrm>
            <a:off x="610402" y="2222750"/>
            <a:ext cx="11035553" cy="2239780"/>
          </a:xfrm>
          <a:prstGeom prst="rect">
            <a:avLst/>
          </a:prstGeom>
          <a:noFill/>
        </p:spPr>
        <p:txBody>
          <a:bodyPr wrap="square">
            <a:spAutoFit/>
          </a:bodyPr>
          <a:lstStyle/>
          <a:p>
            <a:pPr algn="ctr">
              <a:lnSpc>
                <a:spcPct val="150000"/>
              </a:lnSpc>
            </a:pPr>
            <a:r>
              <a:rPr kumimoji="0" lang="en-US" altLang="en-US" sz="3600" b="1" i="0" u="none" strike="noStrike" kern="1200" cap="none" spc="0" normalizeH="0" baseline="0" noProof="0">
                <a:ln>
                  <a:noFill/>
                </a:ln>
                <a:solidFill>
                  <a:srgbClr val="E20000"/>
                </a:solidFill>
                <a:effectLst/>
                <a:uLnTx/>
                <a:uFillTx/>
                <a:latin typeface="Cambria" panose="02040503050406030204" pitchFamily="18" charset="0"/>
                <a:ea typeface="Cambria" panose="02040503050406030204" pitchFamily="18" charset="0"/>
                <a:cs typeface="Cambria" panose="02040503050406030204" charset="0"/>
              </a:rPr>
              <a:t>KHOA HỌC TỰ NHIÊN 8</a:t>
            </a:r>
          </a:p>
          <a:p>
            <a:pPr marL="30480" marR="30480" algn="ctr">
              <a:lnSpc>
                <a:spcPct val="150000"/>
              </a:lnSpc>
              <a:spcAft>
                <a:spcPts val="0"/>
              </a:spcAft>
            </a:pPr>
            <a:r>
              <a:rPr lang="vi-VN" sz="3600" b="1">
                <a:solidFill>
                  <a:srgbClr val="0070C0"/>
                </a:solidFill>
                <a:effectLst/>
                <a:latin typeface="Cambria" panose="02040503050406030204" pitchFamily="18" charset="0"/>
                <a:ea typeface="Cambria" panose="02040503050406030204" pitchFamily="18" charset="0"/>
              </a:rPr>
              <a:t>BÀI 32: DINH DƯỠNG VÀ TIÊU HOÁ Ở NGƯỜI</a:t>
            </a:r>
            <a:endParaRPr lang="vi-VN" sz="3600">
              <a:solidFill>
                <a:srgbClr val="0070C0"/>
              </a:solidFill>
              <a:effectLst/>
              <a:latin typeface="Cambria" panose="02040503050406030204" pitchFamily="18" charset="0"/>
              <a:ea typeface="Cambria" panose="02040503050406030204" pitchFamily="18" charset="0"/>
            </a:endParaRPr>
          </a:p>
          <a:p>
            <a:pPr algn="ctr">
              <a:lnSpc>
                <a:spcPct val="150000"/>
              </a:lnSpc>
            </a:pPr>
            <a:r>
              <a:rPr lang="en-US" sz="2400" i="1">
                <a:effectLst/>
                <a:latin typeface="Cambria" panose="02040503050406030204" pitchFamily="18" charset="0"/>
                <a:ea typeface="Cambria" panose="02040503050406030204" pitchFamily="18" charset="0"/>
              </a:rPr>
              <a:t>(Thời gian thực hiện: 4 tiết)</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3292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9A939-C729-6273-FEEB-20DCE771849C}"/>
              </a:ext>
            </a:extLst>
          </p:cNvPr>
          <p:cNvPicPr>
            <a:picLocks noChangeAspect="1"/>
          </p:cNvPicPr>
          <p:nvPr/>
        </p:nvPicPr>
        <p:blipFill rotWithShape="1">
          <a:blip r:embed="rId2"/>
          <a:srcRect l="15705" r="18733"/>
          <a:stretch/>
        </p:blipFill>
        <p:spPr>
          <a:xfrm flipH="1">
            <a:off x="32510" y="0"/>
            <a:ext cx="1851212" cy="1880018"/>
          </a:xfrm>
          <a:prstGeom prst="rect">
            <a:avLst/>
          </a:prstGeom>
        </p:spPr>
      </p:pic>
      <p:sp>
        <p:nvSpPr>
          <p:cNvPr id="3" name="Rectangle 2">
            <a:extLst>
              <a:ext uri="{FF2B5EF4-FFF2-40B4-BE49-F238E27FC236}">
                <a16:creationId xmlns:a16="http://schemas.microsoft.com/office/drawing/2014/main" id="{67015E3F-28D6-FC75-905D-1D11A9E035CF}"/>
              </a:ext>
            </a:extLst>
          </p:cNvPr>
          <p:cNvSpPr/>
          <p:nvPr/>
        </p:nvSpPr>
        <p:spPr>
          <a:xfrm>
            <a:off x="3604047" y="78988"/>
            <a:ext cx="6812942" cy="98641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trả lời câu hỏi vào phiếu học tập số 3:</a:t>
            </a:r>
            <a:endParaRPr lang="en-US" sz="2400" b="1" i="1">
              <a:latin typeface="Cambria" panose="02040503050406030204" pitchFamily="18" charset="0"/>
              <a:ea typeface="Cambria" panose="02040503050406030204" pitchFamily="18" charset="0"/>
            </a:endParaRPr>
          </a:p>
        </p:txBody>
      </p:sp>
      <p:graphicFrame>
        <p:nvGraphicFramePr>
          <p:cNvPr id="6" name="Table 7">
            <a:extLst>
              <a:ext uri="{FF2B5EF4-FFF2-40B4-BE49-F238E27FC236}">
                <a16:creationId xmlns:a16="http://schemas.microsoft.com/office/drawing/2014/main" id="{5BC0E010-F7D4-07FF-8B77-07C267011D49}"/>
              </a:ext>
            </a:extLst>
          </p:cNvPr>
          <p:cNvGraphicFramePr>
            <a:graphicFrameLocks noGrp="1"/>
          </p:cNvGraphicFramePr>
          <p:nvPr>
            <p:extLst>
              <p:ext uri="{D42A27DB-BD31-4B8C-83A1-F6EECF244321}">
                <p14:modId xmlns:p14="http://schemas.microsoft.com/office/powerpoint/2010/main" val="1159723229"/>
              </p:ext>
            </p:extLst>
          </p:nvPr>
        </p:nvGraphicFramePr>
        <p:xfrm>
          <a:off x="0" y="1642744"/>
          <a:ext cx="12159490" cy="5215257"/>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4287495">
                  <a:extLst>
                    <a:ext uri="{9D8B030D-6E8A-4147-A177-3AD203B41FA5}">
                      <a16:colId xmlns:a16="http://schemas.microsoft.com/office/drawing/2014/main" val="3656145637"/>
                    </a:ext>
                  </a:extLst>
                </a:gridCol>
                <a:gridCol w="7650243">
                  <a:extLst>
                    <a:ext uri="{9D8B030D-6E8A-4147-A177-3AD203B41FA5}">
                      <a16:colId xmlns:a16="http://schemas.microsoft.com/office/drawing/2014/main" val="4230737217"/>
                    </a:ext>
                  </a:extLst>
                </a:gridCol>
              </a:tblGrid>
              <a:tr h="621231">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219902">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a:t>
                      </a:r>
                      <a:r>
                        <a:rPr lang="vi-VN" sz="2400">
                          <a:effectLst/>
                          <a:latin typeface="Cambria" panose="02040503050406030204" pitchFamily="18" charset="0"/>
                          <a:ea typeface="Cambria" panose="02040503050406030204" pitchFamily="18" charset="0"/>
                        </a:rPr>
                        <a:t>Em có nhận xét gì về mỗi quan hệ giữa các cơ quan trong việc thực hiện chức năng chung của hệ tiêu hoá? Cho ví dụ.</a:t>
                      </a:r>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237412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a:t>
                      </a:r>
                      <a:r>
                        <a:rPr lang="vi-VN" sz="2400">
                          <a:effectLst/>
                          <a:latin typeface="Cambria" panose="02040503050406030204" pitchFamily="18" charset="0"/>
                          <a:ea typeface="Cambria" panose="02040503050406030204" pitchFamily="18" charset="0"/>
                        </a:rPr>
                        <a:t>Nêu mối quan hệ giữa tiêu hóa và dinh dưỡng</a:t>
                      </a:r>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7" name="TextBox 6">
            <a:extLst>
              <a:ext uri="{FF2B5EF4-FFF2-40B4-BE49-F238E27FC236}">
                <a16:creationId xmlns:a16="http://schemas.microsoft.com/office/drawing/2014/main" id="{A2EA234A-2255-6A50-D6D1-9D5023C7638E}"/>
              </a:ext>
            </a:extLst>
          </p:cNvPr>
          <p:cNvSpPr txBox="1"/>
          <p:nvPr/>
        </p:nvSpPr>
        <p:spPr>
          <a:xfrm>
            <a:off x="4025271" y="1190799"/>
            <a:ext cx="2985247"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a:t>
            </a:r>
            <a:r>
              <a:rPr lang="en-US" sz="2600" i="1">
                <a:effectLst/>
                <a:latin typeface="Cambria" panose="02040503050406030204" pitchFamily="18" charset="0"/>
                <a:ea typeface="Cambria" panose="02040503050406030204" pitchFamily="18" charset="0"/>
              </a:rPr>
              <a:t>3</a:t>
            </a:r>
            <a:endParaRPr lang="vi-VN" sz="260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869F034-AF7B-00C6-DB13-275D0E9D3C14}"/>
              </a:ext>
            </a:extLst>
          </p:cNvPr>
          <p:cNvSpPr txBox="1"/>
          <p:nvPr/>
        </p:nvSpPr>
        <p:spPr>
          <a:xfrm>
            <a:off x="4589929" y="2301343"/>
            <a:ext cx="7315200" cy="2123658"/>
          </a:xfrm>
          <a:prstGeom prst="rect">
            <a:avLst/>
          </a:prstGeom>
          <a:noFill/>
        </p:spPr>
        <p:txBody>
          <a:bodyPr wrap="square">
            <a:spAutoFit/>
          </a:bodyPr>
          <a:lstStyle/>
          <a:p>
            <a:pPr marL="0" marR="0" algn="just">
              <a:spcBef>
                <a:spcPts val="0"/>
              </a:spcBef>
              <a:spcAft>
                <a:spcPts val="0"/>
              </a:spcAft>
            </a:pPr>
            <a:r>
              <a:rPr lang="vi-VN" sz="2200" kern="100">
                <a:effectLst/>
                <a:latin typeface="Cambria" panose="02040503050406030204" pitchFamily="18" charset="0"/>
                <a:ea typeface="Cambria" panose="02040503050406030204" pitchFamily="18" charset="0"/>
              </a:rPr>
              <a:t>Các cơ quan có sự phối hợp</a:t>
            </a:r>
            <a:r>
              <a:rPr lang="en-US" sz="2200" kern="100">
                <a:effectLst/>
                <a:latin typeface="Cambria" panose="02040503050406030204" pitchFamily="18" charset="0"/>
                <a:ea typeface="Cambria" panose="02040503050406030204" pitchFamily="18" charset="0"/>
              </a:rPr>
              <a:t> chặt chẽ</a:t>
            </a:r>
            <a:r>
              <a:rPr lang="vi-VN" sz="2200" kern="100">
                <a:effectLst/>
                <a:latin typeface="Cambria" panose="02040503050406030204" pitchFamily="18" charset="0"/>
                <a:ea typeface="Cambria" panose="02040503050406030204" pitchFamily="18" charset="0"/>
              </a:rPr>
              <a:t> với nhau để thực hiện chức năng chung của hệ tiêu hoá.</a:t>
            </a:r>
            <a:endParaRPr lang="en-US" sz="2200" kern="10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2200" kern="100">
                <a:latin typeface="Cambria" panose="02040503050406030204" pitchFamily="18" charset="0"/>
                <a:ea typeface="Cambria" panose="02040503050406030204" pitchFamily="18" charset="0"/>
              </a:rPr>
              <a:t>VD: Miệng làm ướt, làm nhuyễn, đảo trộn, tiêu hoá một phần thức ăn tạo viên thức ăn =&gt; dạ dày tiếp tục co bóp, đảo trộn để thức ăn ngấm đều dịch vị, tiêu hóa thức ăn tạo chất dinh dưỡng </a:t>
            </a:r>
            <a:endParaRPr lang="vi-VN" sz="2200" kern="100">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FD684E5-626F-3F43-0751-3D4719F5DD88}"/>
              </a:ext>
            </a:extLst>
          </p:cNvPr>
          <p:cNvSpPr txBox="1"/>
          <p:nvPr/>
        </p:nvSpPr>
        <p:spPr>
          <a:xfrm>
            <a:off x="4519050" y="4436094"/>
            <a:ext cx="7584140" cy="2462213"/>
          </a:xfrm>
          <a:prstGeom prst="rect">
            <a:avLst/>
          </a:prstGeom>
          <a:noFill/>
        </p:spPr>
        <p:txBody>
          <a:bodyPr wrap="square">
            <a:spAutoFit/>
          </a:bodyPr>
          <a:lstStyle/>
          <a:p>
            <a:pPr lvl="0" algn="just">
              <a:spcBef>
                <a:spcPts val="600"/>
              </a:spcBef>
              <a:spcAft>
                <a:spcPts val="600"/>
              </a:spcAft>
            </a:pPr>
            <a:r>
              <a:rPr lang="vi-VN" sz="2200">
                <a:effectLst/>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Thông qua quá trình thu nhận, biến đổi và sử dụng các chất dinh dưỡng để duy trì sự sống cho cơ thể. Các chất không được tiêu hóa trong ống tiêu hóa sẽ tạo thành phân và được thải ra ngoài. Không có hoạt động tiêu hóa thì hoạt động dinh dưỡng không thể diễn ra một cách hiệu quả.</a:t>
            </a:r>
          </a:p>
        </p:txBody>
      </p:sp>
    </p:spTree>
    <p:extLst>
      <p:ext uri="{BB962C8B-B14F-4D97-AF65-F5344CB8AC3E}">
        <p14:creationId xmlns:p14="http://schemas.microsoft.com/office/powerpoint/2010/main" val="38209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BB4C7-E5E7-3C03-31CE-63706E44B00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C1F1DC44-98EA-EEE5-0EF9-FAEE86D10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AE41CD9-E100-45BB-8E38-BC90F816F98F}"/>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75" descr="viet3">
            <a:extLst>
              <a:ext uri="{FF2B5EF4-FFF2-40B4-BE49-F238E27FC236}">
                <a16:creationId xmlns:a16="http://schemas.microsoft.com/office/drawing/2014/main" id="{CAD26823-0C14-8298-8F3D-66DF60CA1864}"/>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A9D52D-DF05-906E-D87D-26306CBB7D12}"/>
              </a:ext>
            </a:extLst>
          </p:cNvPr>
          <p:cNvSpPr txBox="1"/>
          <p:nvPr/>
        </p:nvSpPr>
        <p:spPr>
          <a:xfrm>
            <a:off x="3731108" y="1731493"/>
            <a:ext cx="8142784" cy="5438540"/>
          </a:xfrm>
          <a:prstGeom prst="rect">
            <a:avLst/>
          </a:prstGeom>
          <a:noFill/>
        </p:spPr>
        <p:txBody>
          <a:bodyPr wrap="square">
            <a:spAutoFit/>
          </a:bodyPr>
          <a:lstStyle/>
          <a:p>
            <a:pPr marL="457200" indent="-457200" algn="just">
              <a:lnSpc>
                <a:spcPct val="125000"/>
              </a:lnSpc>
              <a:buFontTx/>
              <a:buChar char="-"/>
            </a:pPr>
            <a:r>
              <a:rPr lang="vi-VN" sz="2800">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Thông qua quá trình thu nhận, biến đổi và sử dụng các chất dinh dưỡng để duy trì sự sống cho cơ thể. Các chất không được tiêu hóa trong ống tiêu hóa sẽ tạo thành phân và được thải ra ngoài.</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 Không có hoạt động tiêu hóa thì hoạt động dinh dưỡng không thể diễn ra một cách hiệu quả.</a:t>
            </a:r>
          </a:p>
          <a:p>
            <a:pPr algn="just">
              <a:lnSpc>
                <a:spcPct val="125000"/>
              </a:lnSpc>
            </a:pPr>
            <a:endParaRPr lang="en-US" sz="2800"/>
          </a:p>
        </p:txBody>
      </p:sp>
      <p:sp>
        <p:nvSpPr>
          <p:cNvPr id="7" name="TextBox 6">
            <a:extLst>
              <a:ext uri="{FF2B5EF4-FFF2-40B4-BE49-F238E27FC236}">
                <a16:creationId xmlns:a16="http://schemas.microsoft.com/office/drawing/2014/main" id="{DDAD9FAC-3C2F-C3FC-E9AD-CFD9F188778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93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B99B89-56B1-4669-B1BF-235EA594BF5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
        <p:nvSpPr>
          <p:cNvPr id="10" name="Cloud 9">
            <a:extLst>
              <a:ext uri="{FF2B5EF4-FFF2-40B4-BE49-F238E27FC236}">
                <a16:creationId xmlns:a16="http://schemas.microsoft.com/office/drawing/2014/main" id="{A5F361AA-38FD-1B9E-6C0F-5C61449DABAA}"/>
              </a:ext>
            </a:extLst>
          </p:cNvPr>
          <p:cNvSpPr/>
          <p:nvPr/>
        </p:nvSpPr>
        <p:spPr>
          <a:xfrm>
            <a:off x="3944470" y="2278251"/>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Kể tên một số bệnh về đường tiêu hóa</a:t>
            </a:r>
          </a:p>
        </p:txBody>
      </p:sp>
      <p:sp>
        <p:nvSpPr>
          <p:cNvPr id="11" name="Cloud 10">
            <a:extLst>
              <a:ext uri="{FF2B5EF4-FFF2-40B4-BE49-F238E27FC236}">
                <a16:creationId xmlns:a16="http://schemas.microsoft.com/office/drawing/2014/main" id="{524E8470-294B-CB21-8657-6DD1A3B008DC}"/>
              </a:ext>
            </a:extLst>
          </p:cNvPr>
          <p:cNvSpPr/>
          <p:nvPr/>
        </p:nvSpPr>
        <p:spPr>
          <a:xfrm>
            <a:off x="3944469" y="2278250"/>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Đau sâu răng, đau dạ dày, viêm loét dạ dày, rối loạn tiêu hóa,….</a:t>
            </a:r>
          </a:p>
        </p:txBody>
      </p:sp>
    </p:spTree>
    <p:extLst>
      <p:ext uri="{BB962C8B-B14F-4D97-AF65-F5344CB8AC3E}">
        <p14:creationId xmlns:p14="http://schemas.microsoft.com/office/powerpoint/2010/main" val="2430007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5E06581-5787-86EC-875E-8572F144A2D4}"/>
              </a:ext>
            </a:extLst>
          </p:cNvPr>
          <p:cNvSpPr txBox="1">
            <a:spLocks noChangeArrowheads="1"/>
          </p:cNvSpPr>
          <p:nvPr/>
        </p:nvSpPr>
        <p:spPr bwMode="auto">
          <a:xfrm>
            <a:off x="267198" y="2628840"/>
            <a:ext cx="84162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3" name="Text Box 6">
            <a:extLst>
              <a:ext uri="{FF2B5EF4-FFF2-40B4-BE49-F238E27FC236}">
                <a16:creationId xmlns:a16="http://schemas.microsoft.com/office/drawing/2014/main" id="{D4C9F204-DEC0-9D9B-4895-7C71F6FC7D3F}"/>
              </a:ext>
            </a:extLst>
          </p:cNvPr>
          <p:cNvSpPr txBox="1">
            <a:spLocks noChangeArrowheads="1"/>
          </p:cNvSpPr>
          <p:nvPr/>
        </p:nvSpPr>
        <p:spPr bwMode="auto">
          <a:xfrm>
            <a:off x="267198" y="3810035"/>
            <a:ext cx="8167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 Box 7">
            <a:extLst>
              <a:ext uri="{FF2B5EF4-FFF2-40B4-BE49-F238E27FC236}">
                <a16:creationId xmlns:a16="http://schemas.microsoft.com/office/drawing/2014/main" id="{6E133860-040E-3515-FCB1-66D2B8CA72B1}"/>
              </a:ext>
            </a:extLst>
          </p:cNvPr>
          <p:cNvSpPr txBox="1">
            <a:spLocks noChangeArrowheads="1"/>
          </p:cNvSpPr>
          <p:nvPr/>
        </p:nvSpPr>
        <p:spPr bwMode="auto">
          <a:xfrm>
            <a:off x="267198" y="4991230"/>
            <a:ext cx="5945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WordArt 8">
            <a:extLst>
              <a:ext uri="{FF2B5EF4-FFF2-40B4-BE49-F238E27FC236}">
                <a16:creationId xmlns:a16="http://schemas.microsoft.com/office/drawing/2014/main" id="{196691FC-4E1D-AA96-9CC0-B99420C2D457}"/>
              </a:ext>
            </a:extLst>
          </p:cNvPr>
          <p:cNvSpPr>
            <a:spLocks noChangeArrowheads="1" noChangeShapeType="1" noTextEdit="1"/>
          </p:cNvSpPr>
          <p:nvPr/>
        </p:nvSpPr>
        <p:spPr bwMode="auto">
          <a:xfrm>
            <a:off x="1376788" y="69692"/>
            <a:ext cx="9458743" cy="1306830"/>
          </a:xfrm>
          <a:prstGeom prst="rect">
            <a:avLst/>
          </a:prstGeom>
        </p:spPr>
        <p:txBody>
          <a:bodyPr wrap="none" fromWordArt="1">
            <a:prstTxWarp prst="textDeflate">
              <a:avLst>
                <a:gd name="adj" fmla="val 26227"/>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4200" b="1" kern="10" dirty="0">
                <a:ln w="9525">
                  <a:solidFill>
                    <a:srgbClr val="000000"/>
                  </a:solidFill>
                  <a:round/>
                </a:ln>
                <a:solidFill>
                  <a:srgbClr val="FF0000"/>
                </a:solidFill>
                <a:latin typeface="Cambria" panose="02040503050406030204" pitchFamily="18" charset="0"/>
                <a:ea typeface="Cambria" panose="02040503050406030204" pitchFamily="18" charset="0"/>
              </a:rPr>
              <a:t>TẬP LÀM BÁC SĨ</a:t>
            </a:r>
          </a:p>
        </p:txBody>
      </p:sp>
      <p:sp>
        <p:nvSpPr>
          <p:cNvPr id="6" name="Text Box 9">
            <a:extLst>
              <a:ext uri="{FF2B5EF4-FFF2-40B4-BE49-F238E27FC236}">
                <a16:creationId xmlns:a16="http://schemas.microsoft.com/office/drawing/2014/main" id="{21E25724-82E7-EA03-4FEB-E663C0E34D00}"/>
              </a:ext>
            </a:extLst>
          </p:cNvPr>
          <p:cNvSpPr txBox="1">
            <a:spLocks noChangeArrowheads="1"/>
          </p:cNvSpPr>
          <p:nvPr/>
        </p:nvSpPr>
        <p:spPr bwMode="auto">
          <a:xfrm>
            <a:off x="814046" y="1324534"/>
            <a:ext cx="8629157" cy="1200329"/>
          </a:xfrm>
          <a:prstGeom prst="rect">
            <a:avLst/>
          </a:prstGeom>
          <a:noFill/>
          <a:ln w="9525">
            <a:noFill/>
            <a:miter lim="800000"/>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defRPr/>
            </a:pPr>
            <a:r>
              <a:rPr lang="vi-VN" sz="3600" b="1" i="1" dirty="0">
                <a:solidFill>
                  <a:srgbClr val="00B050"/>
                </a:solidFill>
                <a:latin typeface="Cambria" panose="02040503050406030204" pitchFamily="18" charset="0"/>
                <a:ea typeface="Cambria" panose="02040503050406030204" pitchFamily="18" charset="0"/>
              </a:rPr>
              <a:t>Hãy x</a:t>
            </a:r>
            <a:r>
              <a:rPr lang="en-US" sz="3600" b="1" i="1" dirty="0" err="1">
                <a:solidFill>
                  <a:srgbClr val="00B050"/>
                </a:solidFill>
                <a:latin typeface="Cambria" panose="02040503050406030204" pitchFamily="18" charset="0"/>
                <a:ea typeface="Cambria" panose="02040503050406030204" pitchFamily="18" charset="0"/>
              </a:rPr>
              <a:t>ác</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định</a:t>
            </a:r>
            <a:r>
              <a:rPr lang="en-US" sz="3600" b="1" i="1" dirty="0">
                <a:solidFill>
                  <a:srgbClr val="00B050"/>
                </a:solidFill>
                <a:latin typeface="Cambria" panose="02040503050406030204" pitchFamily="18" charset="0"/>
                <a:ea typeface="Cambria" panose="02040503050406030204" pitchFamily="18" charset="0"/>
              </a:rPr>
              <a:t> </a:t>
            </a:r>
            <a:r>
              <a:rPr lang="vi-VN" sz="3600" b="1" i="1" dirty="0">
                <a:solidFill>
                  <a:srgbClr val="00B050"/>
                </a:solidFill>
                <a:latin typeface="Cambria" panose="02040503050406030204" pitchFamily="18" charset="0"/>
                <a:ea typeface="Cambria" panose="02040503050406030204" pitchFamily="18" charset="0"/>
              </a:rPr>
              <a:t>các triệu chứng dưới đây </a:t>
            </a:r>
            <a:r>
              <a:rPr lang="en-US" sz="3600" b="1" i="1" dirty="0" err="1">
                <a:solidFill>
                  <a:srgbClr val="00B050"/>
                </a:solidFill>
                <a:latin typeface="Cambria" panose="02040503050406030204" pitchFamily="18" charset="0"/>
                <a:ea typeface="Cambria" panose="02040503050406030204" pitchFamily="18" charset="0"/>
              </a:rPr>
              <a:t>là</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đau</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bộ</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phận</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nào</a:t>
            </a:r>
            <a:r>
              <a:rPr lang="en-US" sz="3600" b="1" i="1" dirty="0">
                <a:solidFill>
                  <a:srgbClr val="00B050"/>
                </a:solidFill>
                <a:latin typeface="Cambria" panose="02040503050406030204" pitchFamily="18" charset="0"/>
                <a:ea typeface="Cambria" panose="02040503050406030204" pitchFamily="18" charset="0"/>
              </a:rPr>
              <a:t> ?</a:t>
            </a:r>
            <a:endParaRPr lang="en-US" sz="3600" b="1" i="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40CBF0E-D5B0-268B-650E-A6E2BB8A92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003305" y="1823085"/>
            <a:ext cx="3188696" cy="5062996"/>
          </a:xfrm>
          <a:prstGeom prst="rect">
            <a:avLst/>
          </a:prstGeom>
        </p:spPr>
      </p:pic>
    </p:spTree>
    <p:extLst>
      <p:ext uri="{BB962C8B-B14F-4D97-AF65-F5344CB8AC3E}">
        <p14:creationId xmlns:p14="http://schemas.microsoft.com/office/powerpoint/2010/main" val="536669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8B92D-8259-009C-E536-4A8B3BA59BE5}"/>
              </a:ext>
            </a:extLst>
          </p:cNvPr>
          <p:cNvPicPr>
            <a:picLocks noChangeAspect="1"/>
          </p:cNvPicPr>
          <p:nvPr/>
        </p:nvPicPr>
        <p:blipFill>
          <a:blip r:embed="rId2"/>
          <a:stretch>
            <a:fillRect/>
          </a:stretch>
        </p:blipFill>
        <p:spPr>
          <a:xfrm>
            <a:off x="8261946" y="1"/>
            <a:ext cx="3924031" cy="6869430"/>
          </a:xfrm>
          <a:prstGeom prst="rect">
            <a:avLst/>
          </a:prstGeom>
        </p:spPr>
      </p:pic>
      <p:cxnSp>
        <p:nvCxnSpPr>
          <p:cNvPr id="9" name="Straight Arrow Connector 8">
            <a:extLst>
              <a:ext uri="{FF2B5EF4-FFF2-40B4-BE49-F238E27FC236}">
                <a16:creationId xmlns:a16="http://schemas.microsoft.com/office/drawing/2014/main" id="{3E3508F8-521B-8E1F-5D4B-165873815EBE}"/>
              </a:ext>
            </a:extLst>
          </p:cNvPr>
          <p:cNvCxnSpPr/>
          <p:nvPr/>
        </p:nvCxnSpPr>
        <p:spPr>
          <a:xfrm flipH="1">
            <a:off x="10735241" y="2651431"/>
            <a:ext cx="471941" cy="801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9ED877AB-1D99-461D-4DFA-E0F1E9FEA327}"/>
              </a:ext>
            </a:extLst>
          </p:cNvPr>
          <p:cNvSpPr txBox="1">
            <a:spLocks noChangeArrowheads="1"/>
          </p:cNvSpPr>
          <p:nvPr/>
        </p:nvSpPr>
        <p:spPr bwMode="auto">
          <a:xfrm>
            <a:off x="660808" y="1374516"/>
            <a:ext cx="7727921"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11" name="WordArt 8">
            <a:extLst>
              <a:ext uri="{FF2B5EF4-FFF2-40B4-BE49-F238E27FC236}">
                <a16:creationId xmlns:a16="http://schemas.microsoft.com/office/drawing/2014/main" id="{BAAEDCAC-08B1-21F3-63C4-EE436238836D}"/>
              </a:ext>
            </a:extLst>
          </p:cNvPr>
          <p:cNvSpPr>
            <a:spLocks noChangeArrowheads="1" noChangeShapeType="1" noTextEdit="1"/>
          </p:cNvSpPr>
          <p:nvPr/>
        </p:nvSpPr>
        <p:spPr bwMode="auto">
          <a:xfrm>
            <a:off x="851582" y="52025"/>
            <a:ext cx="8432275" cy="1306830"/>
          </a:xfrm>
          <a:prstGeom prst="rect">
            <a:avLst/>
          </a:prstGeom>
        </p:spPr>
        <p:txBody>
          <a:bodyPr wrap="none" fromWordArt="1">
            <a:prstTxWarp prst="textDeflate">
              <a:avLst>
                <a:gd name="adj" fmla="val 26227"/>
              </a:avLst>
            </a:prstTxWarp>
          </a:bodyPr>
          <a:lstStyle/>
          <a:p>
            <a:pPr algn="ctr"/>
            <a:r>
              <a:rPr lang="en-US" sz="4200" b="1" kern="10" dirty="0">
                <a:ln w="9525">
                  <a:solidFill>
                    <a:srgbClr val="000000"/>
                  </a:solidFill>
                  <a:round/>
                  <a:headEnd/>
                  <a:tailEnd/>
                </a:ln>
                <a:solidFill>
                  <a:srgbClr val="FF0000"/>
                </a:solidFill>
                <a:latin typeface="Cambria" panose="02040503050406030204" pitchFamily="18" charset="0"/>
                <a:ea typeface="Cambria" panose="02040503050406030204" pitchFamily="18" charset="0"/>
              </a:rPr>
              <a:t>TẬP LÀM BÁC SĨ</a:t>
            </a:r>
          </a:p>
        </p:txBody>
      </p:sp>
      <p:pic>
        <p:nvPicPr>
          <p:cNvPr id="12" name="Picture 11">
            <a:extLst>
              <a:ext uri="{FF2B5EF4-FFF2-40B4-BE49-F238E27FC236}">
                <a16:creationId xmlns:a16="http://schemas.microsoft.com/office/drawing/2014/main" id="{F6EC27BB-BA01-69C5-7E4D-BFCA0D035C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1" y="2628003"/>
            <a:ext cx="2754176" cy="4195164"/>
          </a:xfrm>
          <a:prstGeom prst="rect">
            <a:avLst/>
          </a:prstGeom>
        </p:spPr>
      </p:pic>
      <p:sp>
        <p:nvSpPr>
          <p:cNvPr id="13" name="Text Box 10">
            <a:extLst>
              <a:ext uri="{FF2B5EF4-FFF2-40B4-BE49-F238E27FC236}">
                <a16:creationId xmlns:a16="http://schemas.microsoft.com/office/drawing/2014/main" id="{85DCAC1A-1DF0-67C2-10DA-94D574FB8A37}"/>
              </a:ext>
            </a:extLst>
          </p:cNvPr>
          <p:cNvSpPr txBox="1">
            <a:spLocks noChangeArrowheads="1"/>
          </p:cNvSpPr>
          <p:nvPr/>
        </p:nvSpPr>
        <p:spPr bwMode="auto">
          <a:xfrm>
            <a:off x="4092520" y="2882846"/>
            <a:ext cx="30219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Dạ</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dày</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 Box 6">
            <a:extLst>
              <a:ext uri="{FF2B5EF4-FFF2-40B4-BE49-F238E27FC236}">
                <a16:creationId xmlns:a16="http://schemas.microsoft.com/office/drawing/2014/main" id="{7E86ABF2-6CAB-A440-8ADA-A37913B5781C}"/>
              </a:ext>
            </a:extLst>
          </p:cNvPr>
          <p:cNvSpPr txBox="1">
            <a:spLocks noChangeArrowheads="1"/>
          </p:cNvSpPr>
          <p:nvPr/>
        </p:nvSpPr>
        <p:spPr bwMode="auto">
          <a:xfrm>
            <a:off x="851582" y="1364075"/>
            <a:ext cx="688299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id="{0ED414D5-2E48-E258-7543-772B481D463D}"/>
              </a:ext>
            </a:extLst>
          </p:cNvPr>
          <p:cNvCxnSpPr/>
          <p:nvPr/>
        </p:nvCxnSpPr>
        <p:spPr>
          <a:xfrm>
            <a:off x="9093576" y="3188977"/>
            <a:ext cx="803465" cy="526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id="{9EEFEFB5-D2AD-9319-5FA5-7FA4B1CF7A96}"/>
              </a:ext>
            </a:extLst>
          </p:cNvPr>
          <p:cNvSpPr txBox="1">
            <a:spLocks noChangeArrowheads="1"/>
          </p:cNvSpPr>
          <p:nvPr/>
        </p:nvSpPr>
        <p:spPr bwMode="auto">
          <a:xfrm>
            <a:off x="3823374" y="3399910"/>
            <a:ext cx="35602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Gan</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túi</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mật</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46CD889-9A58-EC27-86A7-EAF439DA07AD}"/>
              </a:ext>
            </a:extLst>
          </p:cNvPr>
          <p:cNvCxnSpPr/>
          <p:nvPr/>
        </p:nvCxnSpPr>
        <p:spPr>
          <a:xfrm>
            <a:off x="9081218" y="3188977"/>
            <a:ext cx="815823" cy="920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7">
            <a:extLst>
              <a:ext uri="{FF2B5EF4-FFF2-40B4-BE49-F238E27FC236}">
                <a16:creationId xmlns:a16="http://schemas.microsoft.com/office/drawing/2014/main" id="{E9E29725-01D1-23D6-4589-41A8FFDABC62}"/>
              </a:ext>
            </a:extLst>
          </p:cNvPr>
          <p:cNvSpPr txBox="1">
            <a:spLocks noChangeArrowheads="1"/>
          </p:cNvSpPr>
          <p:nvPr/>
        </p:nvSpPr>
        <p:spPr bwMode="auto">
          <a:xfrm>
            <a:off x="990600" y="1653607"/>
            <a:ext cx="59459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9" name="Straight Arrow Connector 18">
            <a:extLst>
              <a:ext uri="{FF2B5EF4-FFF2-40B4-BE49-F238E27FC236}">
                <a16:creationId xmlns:a16="http://schemas.microsoft.com/office/drawing/2014/main" id="{AE0CA6BC-C31E-96F2-1BB8-1B32F656192B}"/>
              </a:ext>
            </a:extLst>
          </p:cNvPr>
          <p:cNvCxnSpPr/>
          <p:nvPr/>
        </p:nvCxnSpPr>
        <p:spPr>
          <a:xfrm flipH="1" flipV="1">
            <a:off x="10354241" y="5226425"/>
            <a:ext cx="1421715" cy="541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2">
            <a:extLst>
              <a:ext uri="{FF2B5EF4-FFF2-40B4-BE49-F238E27FC236}">
                <a16:creationId xmlns:a16="http://schemas.microsoft.com/office/drawing/2014/main" id="{1D40B0AA-FCAB-4B5C-286E-B511AB3DEA3B}"/>
              </a:ext>
            </a:extLst>
          </p:cNvPr>
          <p:cNvSpPr txBox="1">
            <a:spLocks noChangeArrowheads="1"/>
          </p:cNvSpPr>
          <p:nvPr/>
        </p:nvSpPr>
        <p:spPr bwMode="auto">
          <a:xfrm>
            <a:off x="3557553" y="4089628"/>
            <a:ext cx="409185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Rối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loạn</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hóa</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tràng</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co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thắt</a:t>
            </a:r>
            <a:endPar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01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4" grpId="0"/>
      <p:bldP spid="14" grpId="1"/>
      <p:bldP spid="16" grpId="0"/>
      <p:bldP spid="16" grpId="1"/>
      <p:bldP spid="18"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8C003F-37EE-27E1-F895-FCB484A773F4}"/>
              </a:ext>
            </a:extLst>
          </p:cNvPr>
          <p:cNvSpPr txBox="1"/>
          <p:nvPr/>
        </p:nvSpPr>
        <p:spPr>
          <a:xfrm>
            <a:off x="1763417" y="1542879"/>
            <a:ext cx="6376535" cy="1320105"/>
          </a:xfrm>
          <a:prstGeom prst="rect">
            <a:avLst/>
          </a:prstGeom>
          <a:noFill/>
        </p:spPr>
        <p:txBody>
          <a:bodyPr wrap="square">
            <a:spAutoFit/>
          </a:bodyPr>
          <a:lstStyle/>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GV chia lớp thành 8 nhóm</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1, 2, 3, 4: trả lời câu 1,2</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5, 6, 7, 8: trả lời câu 3,4</a:t>
            </a:r>
          </a:p>
        </p:txBody>
      </p:sp>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39E9746-D630-B6B9-C70C-456BCA046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630589"/>
            <a:ext cx="2097741" cy="6227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667B86-D392-A5BE-36AC-5CFDDA9EAC4D}"/>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Rounded Rectangle 4">
            <a:extLst>
              <a:ext uri="{FF2B5EF4-FFF2-40B4-BE49-F238E27FC236}">
                <a16:creationId xmlns:a16="http://schemas.microsoft.com/office/drawing/2014/main" id="{A0D009BD-48C2-3348-1773-5CE2655A802F}"/>
              </a:ext>
            </a:extLst>
          </p:cNvPr>
          <p:cNvSpPr/>
          <p:nvPr/>
        </p:nvSpPr>
        <p:spPr>
          <a:xfrm>
            <a:off x="7360024" y="742238"/>
            <a:ext cx="4616824" cy="2355293"/>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Times New Roman" panose="02020603050405020304" pitchFamily="18" charset="0"/>
                <a:ea typeface="Calibri" panose="020F0502020204030204" pitchFamily="34" charset="0"/>
              </a:rPr>
              <a:t>C</a:t>
            </a:r>
            <a:r>
              <a:rPr lang="vi-VN" sz="2400">
                <a:effectLst/>
                <a:latin typeface="Times New Roman" panose="02020603050405020304" pitchFamily="18" charset="0"/>
                <a:ea typeface="Calibri" panose="020F0502020204030204" pitchFamily="34" charset="0"/>
              </a:rPr>
              <a:t>ác nhóm </a:t>
            </a:r>
            <a:r>
              <a:rPr lang="en-US" sz="2400">
                <a:effectLst/>
                <a:latin typeface="Times New Roman" panose="02020603050405020304" pitchFamily="18" charset="0"/>
                <a:ea typeface="Calibri" panose="020F0502020204030204" pitchFamily="34" charset="0"/>
              </a:rPr>
              <a:t>thảo luận và </a:t>
            </a:r>
            <a:r>
              <a:rPr lang="vi-VN" sz="2400">
                <a:effectLst/>
                <a:latin typeface="Times New Roman" panose="02020603050405020304" pitchFamily="18" charset="0"/>
                <a:ea typeface="Calibri" panose="020F0502020204030204" pitchFamily="34" charset="0"/>
              </a:rPr>
              <a:t>trình bày vào bảng nhóm</a:t>
            </a:r>
            <a:r>
              <a:rPr lang="en-US" sz="2400">
                <a:effectLst/>
                <a:latin typeface="Times New Roman" panose="02020603050405020304" pitchFamily="18" charset="0"/>
                <a:ea typeface="Calibri" panose="020F0502020204030204" pitchFamily="34" charset="0"/>
              </a:rPr>
              <a:t>. (5 phút)</a:t>
            </a:r>
          </a:p>
          <a:p>
            <a:pPr marL="0" indent="457200" algn="just">
              <a:lnSpc>
                <a:spcPct val="107000"/>
              </a:lnSpc>
              <a:spcAft>
                <a:spcPts val="0"/>
              </a:spcAft>
            </a:pPr>
            <a:r>
              <a:rPr lang="en-US" sz="2400">
                <a:latin typeface="Times New Roman" panose="02020603050405020304" pitchFamily="18" charset="0"/>
                <a:ea typeface="Calibri" panose="020F0502020204030204" pitchFamily="34" charset="0"/>
              </a:rPr>
              <a:t>Sau 5 phút, giáo viên bốc thăm hai nhóm bất kì lên trình bày. Các nhóm còn lại nhận xét, chấm chéo.  </a:t>
            </a:r>
            <a:endParaRPr lang="en-US" sz="240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C9A5145D-84D0-9586-3269-C22520B795C6}"/>
              </a:ext>
            </a:extLst>
          </p:cNvPr>
          <p:cNvSpPr txBox="1"/>
          <p:nvPr/>
        </p:nvSpPr>
        <p:spPr>
          <a:xfrm>
            <a:off x="2153866" y="3178279"/>
            <a:ext cx="10038134" cy="3291414"/>
          </a:xfrm>
          <a:prstGeom prst="rect">
            <a:avLst/>
          </a:prstGeom>
          <a:noFill/>
        </p:spPr>
        <p:txBody>
          <a:bodyPr wrap="square">
            <a:spAutoFit/>
          </a:bodyPr>
          <a:lstStyle/>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Quan sát Hình 32.2, thảo luận về các giai đoạn hình thành lỗ sâu răng.</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 Câu 2. Đề xuất một số biện pháp giúp phòng, chống sâu răng và các việc nên làm để hạn chế những ảnh hướng tới sức khoẻ khi đã bị sâu răng.</a:t>
            </a:r>
          </a:p>
          <a:p>
            <a:pPr algn="just">
              <a:lnSpc>
                <a:spcPct val="107000"/>
              </a:lnSpc>
              <a:spcBef>
                <a:spcPts val="600"/>
              </a:spcBef>
              <a:spcAft>
                <a:spcPts val="600"/>
              </a:spcAft>
            </a:pPr>
            <a:r>
              <a:rPr lang="vi-VN" sz="2400">
                <a:solidFill>
                  <a:srgbClr val="0070C0"/>
                </a:solidFill>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Câu 3. Người bị viêm loét dạ dày – tá tràng nên và không nên sử dụng các loại thức ăn, đồ uống nào? Em hãy kể tên và giải thích.</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4. Dựa vào thông tin trên em hãy nêu các biện pháp bảo vệ hệ tiêu hóa và cơ sở khoa học của các biện pháp đó.</a:t>
            </a:r>
          </a:p>
        </p:txBody>
      </p:sp>
      <p:sp>
        <p:nvSpPr>
          <p:cNvPr id="13" name="TextBox 12">
            <a:extLst>
              <a:ext uri="{FF2B5EF4-FFF2-40B4-BE49-F238E27FC236}">
                <a16:creationId xmlns:a16="http://schemas.microsoft.com/office/drawing/2014/main" id="{4653EA6A-A211-E0CA-A6B2-A6E2083940D2}"/>
              </a:ext>
            </a:extLst>
          </p:cNvPr>
          <p:cNvSpPr txBox="1"/>
          <p:nvPr/>
        </p:nvSpPr>
        <p:spPr>
          <a:xfrm>
            <a:off x="1681492" y="71133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1193143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F22DC-B782-D568-305F-0B3C27DA7283}"/>
              </a:ext>
            </a:extLst>
          </p:cNvPr>
          <p:cNvSpPr txBox="1"/>
          <p:nvPr/>
        </p:nvSpPr>
        <p:spPr>
          <a:xfrm>
            <a:off x="116541" y="772285"/>
            <a:ext cx="11555505" cy="5951245"/>
          </a:xfrm>
          <a:prstGeom prst="rect">
            <a:avLst/>
          </a:prstGeom>
          <a:noFill/>
        </p:spPr>
        <p:txBody>
          <a:bodyPr wrap="square">
            <a:spAutoFit/>
          </a:bodyPr>
          <a:lstStyle/>
          <a:p>
            <a:pPr indent="457200" algn="just">
              <a:lnSpc>
                <a:spcPct val="114000"/>
              </a:lnSpc>
              <a:spcBef>
                <a:spcPts val="0"/>
              </a:spcBef>
              <a:spcAft>
                <a:spcPts val="0"/>
              </a:spcAft>
            </a:pPr>
            <a:endParaRPr lang="en-US" sz="2400" b="1">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b="1">
                <a:effectLst/>
                <a:latin typeface="Cambria" panose="02040503050406030204" pitchFamily="18" charset="0"/>
                <a:ea typeface="Cambria" panose="02040503050406030204" pitchFamily="18" charset="0"/>
              </a:rPr>
              <a:t>Câu 1.</a:t>
            </a:r>
            <a:endParaRPr lang="vi-VN" sz="2400">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l: Triệu chứng ban đầu là răng đổi màu ở một vài vùng trên mặt nhai hoặc kế giữa hai răng. Lúc này người bệnh chưa cảm thấy đau hay buốt.</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2: Những vùng đổi màu trên răng biến đổi thành màu sắc tối hơn (màu nâu hoặc màu đen). Lỗ sâu ở răng xuất hiện.</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3: Lỗ sâu răng tăng dần kích thước, có thể toàn bộ mặt nhai. Người bệnh cảm thấy khó chịu, đau khi thức ăn bám vào lỗ sâu, cảm thấy buốt khi ăn thức ăn nóng hoặc lạnh.</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4: Tuỷ răng đã bị viêm, người bệnh bị đau răng kéo dài, cường độ đau gia tăng. Khi bị viêm tủy thì việc điều trị sẽ kéo dài và tốn kém. Nếu không chữa tủy thì bệnh sẽ diễn biến nghiêm trọng hơn, có thể dẫn đến vỡ cụt thân răng, mất chức năng của răng.</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Bên cạnh đó, khi bị sâu răng, hơi thở của người bệnh còn có mùi hôi.</a:t>
            </a:r>
          </a:p>
        </p:txBody>
      </p:sp>
      <p:sp>
        <p:nvSpPr>
          <p:cNvPr id="5" name="Rectangle 4">
            <a:extLst>
              <a:ext uri="{FF2B5EF4-FFF2-40B4-BE49-F238E27FC236}">
                <a16:creationId xmlns:a16="http://schemas.microsoft.com/office/drawing/2014/main" id="{A818A302-0938-5E75-2B99-F86E228F65BA}"/>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B85CC68-9418-65D2-5449-3C1348A843A2}"/>
              </a:ext>
            </a:extLst>
          </p:cNvPr>
          <p:cNvSpPr txBox="1"/>
          <p:nvPr/>
        </p:nvSpPr>
        <p:spPr>
          <a:xfrm>
            <a:off x="1036034" y="577402"/>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396835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7C9128-72D3-EA40-6553-8221BDFFFD2D}"/>
              </a:ext>
            </a:extLst>
          </p:cNvPr>
          <p:cNvSpPr txBox="1"/>
          <p:nvPr/>
        </p:nvSpPr>
        <p:spPr>
          <a:xfrm>
            <a:off x="290038" y="1590138"/>
            <a:ext cx="11611923" cy="4615623"/>
          </a:xfrm>
          <a:prstGeom prst="rect">
            <a:avLst/>
          </a:prstGeom>
          <a:noFill/>
        </p:spPr>
        <p:txBody>
          <a:bodyPr wrap="square">
            <a:spAutoFit/>
          </a:bodyPr>
          <a:lstStyle/>
          <a:p>
            <a:pPr indent="457200" algn="just">
              <a:lnSpc>
                <a:spcPct val="114000"/>
              </a:lnSpc>
              <a:spcBef>
                <a:spcPts val="0"/>
              </a:spcBef>
              <a:spcAft>
                <a:spcPts val="0"/>
              </a:spcAft>
            </a:pPr>
            <a:r>
              <a:rPr lang="vi-VN" sz="2600" b="1">
                <a:effectLst/>
                <a:latin typeface="Cambria" panose="02040503050406030204" pitchFamily="18" charset="0"/>
                <a:ea typeface="Cambria" panose="02040503050406030204" pitchFamily="18" charset="0"/>
              </a:rPr>
              <a:t>Câu 2.</a:t>
            </a:r>
            <a:r>
              <a:rPr lang="vi-VN" sz="2600">
                <a:effectLst/>
                <a:latin typeface="Cambria" panose="02040503050406030204" pitchFamily="18" charset="0"/>
                <a:ea typeface="Cambria" panose="02040503050406030204" pitchFamily="18" charset="0"/>
              </a:rPr>
              <a:t> Các biện pháp phòng, chống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Đánh răng đúng cách buổi sáng sau khi ngủ dậy và buổi tối trước khi đi ngủ.</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Lấy sạch mảng bám trên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ngọt, vệ sinh răng sạch sẽ sau khi ăn.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Khám răng định kỳ 4 đến 6 tháng một lần.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Các việc nên làm để hạn chế những ảnh hưởng tới sức khoẻ khi đã bị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quá nóng hoặc quá lạnh.</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Vệ sinh răng miệng đúng cách (đánh răng, súc miệng bằng các dung dịch vệ sinh răng miệng).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Điều trị vùng răng bị sâu ngay khi phát hiện.</a:t>
            </a:r>
          </a:p>
        </p:txBody>
      </p:sp>
      <p:sp>
        <p:nvSpPr>
          <p:cNvPr id="4" name="Rectangle 3">
            <a:extLst>
              <a:ext uri="{FF2B5EF4-FFF2-40B4-BE49-F238E27FC236}">
                <a16:creationId xmlns:a16="http://schemas.microsoft.com/office/drawing/2014/main" id="{6E0EC647-3340-82D2-3227-006D80669A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9364962-4EB0-7307-4E46-7D0781352BD6}"/>
              </a:ext>
            </a:extLst>
          </p:cNvPr>
          <p:cNvSpPr txBox="1"/>
          <p:nvPr/>
        </p:nvSpPr>
        <p:spPr>
          <a:xfrm>
            <a:off x="731233" y="84857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447171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CDA5A6-FD70-F448-8A8B-23F5A7259534}"/>
              </a:ext>
            </a:extLst>
          </p:cNvPr>
          <p:cNvSpPr txBox="1"/>
          <p:nvPr/>
        </p:nvSpPr>
        <p:spPr>
          <a:xfrm>
            <a:off x="1026458" y="1665512"/>
            <a:ext cx="10139083" cy="4308872"/>
          </a:xfrm>
          <a:prstGeom prst="rect">
            <a:avLst/>
          </a:prstGeom>
          <a:noFill/>
        </p:spPr>
        <p:txBody>
          <a:bodyPr wrap="square">
            <a:spAutoFit/>
          </a:bodyPr>
          <a:lstStyle/>
          <a:p>
            <a:pPr marR="30480" algn="just">
              <a:spcAft>
                <a:spcPts val="0"/>
              </a:spcAft>
            </a:pPr>
            <a:r>
              <a:rPr lang="vi-VN" sz="2400" b="1">
                <a:effectLst/>
                <a:latin typeface="Cambria" panose="02040503050406030204" pitchFamily="18" charset="0"/>
                <a:ea typeface="Cambria" panose="02040503050406030204" pitchFamily="18" charset="0"/>
              </a:rPr>
              <a:t>Câu 3: </a:t>
            </a:r>
            <a:endParaRPr lang="vi-VN" sz="2400">
              <a:effectLst/>
              <a:latin typeface="Cambria" panose="02040503050406030204" pitchFamily="18" charset="0"/>
              <a:ea typeface="Cambria" panose="02040503050406030204" pitchFamily="18" charset="0"/>
            </a:endParaRP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nên sử dụng các loại thức ăn, nước uống như: cơm mềm, chuối, nước ép táo, sữa chua, rau củ màu đỏ và xanh đậm, ngũ cốc, trà thảo dược, nghệ và mật ong…Vì đây là những thực phẩm giàu vitamin và khoáng chất, có tác dụng bảo vệ niêm mạc dạ dày, giúp cho việc chữa lành các vết loét hoặc có khả năng giúp giảm tiết acid.</a:t>
            </a: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không nên sử dụng: các đồ uống có cồn (rượu, bia, cà phê,…); các gia vị cay nóng (ớt, tiêu,…); đồ ăn chiên xào nhiều dầu mỡ; trái cây chua; nước ngọt, đồ uống có ga,… Vì đây là những thực phẩm dễ gây tổn thương đến niêm mạc dạ dày, làm tăng acid dạ dày, đầy bụng, khó tiêu,…</a:t>
            </a:r>
          </a:p>
        </p:txBody>
      </p:sp>
      <p:sp>
        <p:nvSpPr>
          <p:cNvPr id="4" name="Rectangle 3">
            <a:extLst>
              <a:ext uri="{FF2B5EF4-FFF2-40B4-BE49-F238E27FC236}">
                <a16:creationId xmlns:a16="http://schemas.microsoft.com/office/drawing/2014/main" id="{0F1ED53C-A955-5C11-49FE-A92E2C5AD4C3}"/>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F94544E-3003-A08F-AA37-B04D27DF6491}"/>
              </a:ext>
            </a:extLst>
          </p:cNvPr>
          <p:cNvSpPr txBox="1"/>
          <p:nvPr/>
        </p:nvSpPr>
        <p:spPr>
          <a:xfrm>
            <a:off x="731234" y="81869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808999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DBD4D2-6F6E-A39B-8592-3922A618E77D}"/>
              </a:ext>
            </a:extLst>
          </p:cNvPr>
          <p:cNvGraphicFramePr>
            <a:graphicFrameLocks noGrp="1"/>
          </p:cNvGraphicFramePr>
          <p:nvPr>
            <p:extLst>
              <p:ext uri="{D42A27DB-BD31-4B8C-83A1-F6EECF244321}">
                <p14:modId xmlns:p14="http://schemas.microsoft.com/office/powerpoint/2010/main" val="1845312811"/>
              </p:ext>
            </p:extLst>
          </p:nvPr>
        </p:nvGraphicFramePr>
        <p:xfrm>
          <a:off x="300318" y="1842888"/>
          <a:ext cx="11730318" cy="4650523"/>
        </p:xfrm>
        <a:graphic>
          <a:graphicData uri="http://schemas.openxmlformats.org/drawingml/2006/table">
            <a:tbl>
              <a:tblPr/>
              <a:tblGrid>
                <a:gridCol w="6054108">
                  <a:extLst>
                    <a:ext uri="{9D8B030D-6E8A-4147-A177-3AD203B41FA5}">
                      <a16:colId xmlns:a16="http://schemas.microsoft.com/office/drawing/2014/main" val="2963774187"/>
                    </a:ext>
                  </a:extLst>
                </a:gridCol>
                <a:gridCol w="5676210">
                  <a:extLst>
                    <a:ext uri="{9D8B030D-6E8A-4147-A177-3AD203B41FA5}">
                      <a16:colId xmlns:a16="http://schemas.microsoft.com/office/drawing/2014/main" val="1623812199"/>
                    </a:ext>
                  </a:extLst>
                </a:gridCol>
              </a:tblGrid>
              <a:tr h="371497">
                <a:tc>
                  <a:txBody>
                    <a:bodyPr/>
                    <a:lstStyle/>
                    <a:p>
                      <a:pPr marL="30480" marR="30480" algn="ctr">
                        <a:lnSpc>
                          <a:spcPct val="100000"/>
                        </a:lnSpc>
                        <a:spcAft>
                          <a:spcPts val="1200"/>
                        </a:spcAft>
                      </a:pPr>
                      <a:r>
                        <a:rPr lang="en-US" sz="2400" b="1">
                          <a:effectLst/>
                          <a:latin typeface="Cambria" panose="02040503050406030204" pitchFamily="18" charset="0"/>
                          <a:ea typeface="Cambria" panose="02040503050406030204" pitchFamily="18" charset="0"/>
                        </a:rPr>
                        <a:t>Biện pháp</a:t>
                      </a:r>
                      <a:endParaRPr lang="en-US"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vi-VN" sz="2400" b="1">
                          <a:effectLst/>
                          <a:latin typeface="Cambria" panose="02040503050406030204" pitchFamily="18" charset="0"/>
                          <a:ea typeface="Cambria" panose="02040503050406030204" pitchFamily="18" charset="0"/>
                        </a:rPr>
                        <a:t>Cơ sở khoa học</a:t>
                      </a:r>
                      <a:endParaRPr lang="vi-VN"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632773"/>
                  </a:ext>
                </a:extLst>
              </a:tr>
              <a:tr h="1394161">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Ăn chậm nhai kĩ, ăn đúng giờ, đúng bữa, hợp khẩu vị; tạo bầu không khí vui vẻ thoải mái khi ăn; sau khi ăn cần có thời gian nghỉ ngơi hợp lí.</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thuận lợi cho quá trình tiêu hóa cơ học và tiêu hóa hóa học được hiệu quả.</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303756"/>
                  </a:ext>
                </a:extLst>
              </a:tr>
              <a:tr h="882829">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Có chế độ dinh dưỡng hợp lí, xây dựng thói quen ăn uống lành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Đảm bảo đủ chất dinh dưỡng, tránh cho các cơ quan tiêu quá phải làm việc quá sức.</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13867"/>
                  </a:ext>
                </a:extLst>
              </a:tr>
              <a:tr h="627163">
                <a:tc>
                  <a:txBody>
                    <a:bodyPr/>
                    <a:lstStyle/>
                    <a:p>
                      <a:pPr marL="30480" marR="30480" algn="just">
                        <a:lnSpc>
                          <a:spcPct val="100000"/>
                        </a:lnSpc>
                        <a:spcAft>
                          <a:spcPts val="1200"/>
                        </a:spcAft>
                      </a:pPr>
                      <a:r>
                        <a:rPr lang="en-US" sz="2400">
                          <a:effectLst/>
                          <a:latin typeface="Cambria" panose="02040503050406030204" pitchFamily="18" charset="0"/>
                          <a:ea typeface="Cambria" panose="02040503050406030204" pitchFamily="18" charset="0"/>
                        </a:rPr>
                        <a:t>Ăn uống hợp vệ sinh, ăn chín uống sôi, vệ sinh răng miệng sạch sẽ.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Tránh các tác nhân gây hại cho các cơ quan tiêu hóa.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822172"/>
                  </a:ext>
                </a:extLst>
              </a:tr>
              <a:tr h="627163">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Uống đủ nước; tập thể dục thể thao phù hợp.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cho cơ thể và hệ tiêu hóa khỏe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842803"/>
                  </a:ext>
                </a:extLst>
              </a:tr>
            </a:tbl>
          </a:graphicData>
        </a:graphic>
      </p:graphicFrame>
      <p:sp>
        <p:nvSpPr>
          <p:cNvPr id="5" name="Rectangle 2">
            <a:extLst>
              <a:ext uri="{FF2B5EF4-FFF2-40B4-BE49-F238E27FC236}">
                <a16:creationId xmlns:a16="http://schemas.microsoft.com/office/drawing/2014/main" id="{C9015C69-BF37-43B9-3945-9DFA3E7A59B9}"/>
              </a:ext>
            </a:extLst>
          </p:cNvPr>
          <p:cNvSpPr>
            <a:spLocks noChangeArrowheads="1"/>
          </p:cNvSpPr>
          <p:nvPr/>
        </p:nvSpPr>
        <p:spPr bwMode="auto">
          <a:xfrm>
            <a:off x="0" y="1210893"/>
            <a:ext cx="10561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 4. </a:t>
            </a:r>
            <a:r>
              <a:rPr kumimoji="0" lang="en-US" altLang="en-US" sz="2400" b="0"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Các biện pháp bảo vệ hệ tiêu hóa và cơ sở khoa học của các biện pháp</a:t>
            </a:r>
            <a:endParaRPr kumimoji="0" lang="en-US" altLang="en-US" sz="3200" b="0"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42FA372-F894-3335-EC6C-25023F0A9069}"/>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BF1678A-EA91-55A8-C2B5-97C5FB933F51}"/>
              </a:ext>
            </a:extLst>
          </p:cNvPr>
          <p:cNvSpPr txBox="1"/>
          <p:nvPr/>
        </p:nvSpPr>
        <p:spPr>
          <a:xfrm>
            <a:off x="507116" y="55218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906860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C0E2A0-5C78-E5C3-A7AF-BB6BCF9634C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60AE12DB-C9A4-FBDE-2564-DCD16C462887}"/>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B. HOẠT ĐỘNG </a:t>
            </a:r>
          </a:p>
          <a:p>
            <a:pPr algn="ctr"/>
            <a:r>
              <a:rPr lang="en-US" sz="4800" b="1">
                <a:solidFill>
                  <a:srgbClr val="FF3399"/>
                </a:solidFill>
                <a:latin typeface="Cambria" panose="02040503050406030204" pitchFamily="18" charset="0"/>
                <a:ea typeface="Cambria" panose="02040503050406030204" pitchFamily="18" charset="0"/>
              </a:rPr>
              <a:t>HÌNH THÀNH KIẾN THỨC</a:t>
            </a:r>
          </a:p>
        </p:txBody>
      </p:sp>
    </p:spTree>
    <p:extLst>
      <p:ext uri="{BB962C8B-B14F-4D97-AF65-F5344CB8AC3E}">
        <p14:creationId xmlns:p14="http://schemas.microsoft.com/office/powerpoint/2010/main" val="166356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095F1E-89E9-420C-684F-6389A1E1505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39422198-3650-54AA-4B78-20A80A6C0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27FB94-3E20-4241-FABB-8EFBD700E67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87764E84-3840-E5C5-902B-FE3A071F4378}"/>
              </a:ext>
            </a:extLst>
          </p:cNvPr>
          <p:cNvSpPr txBox="1"/>
          <p:nvPr/>
        </p:nvSpPr>
        <p:spPr>
          <a:xfrm>
            <a:off x="2900692" y="884438"/>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pic>
        <p:nvPicPr>
          <p:cNvPr id="6" name="Picture 75" descr="viet3">
            <a:extLst>
              <a:ext uri="{FF2B5EF4-FFF2-40B4-BE49-F238E27FC236}">
                <a16:creationId xmlns:a16="http://schemas.microsoft.com/office/drawing/2014/main" id="{927538B2-E0C5-D75B-B7C5-31792B02828C}"/>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493196B-2976-6C8C-BF01-1BFD7B224083}"/>
              </a:ext>
            </a:extLst>
          </p:cNvPr>
          <p:cNvSpPr txBox="1"/>
          <p:nvPr/>
        </p:nvSpPr>
        <p:spPr>
          <a:xfrm>
            <a:off x="3657599" y="2153064"/>
            <a:ext cx="7539319" cy="1524841"/>
          </a:xfrm>
          <a:prstGeom prst="rect">
            <a:avLst/>
          </a:prstGeom>
          <a:noFill/>
        </p:spPr>
        <p:txBody>
          <a:bodyPr wrap="square">
            <a:spAutoFit/>
          </a:bodyPr>
          <a:lstStyle/>
          <a:p>
            <a:pPr marL="30480" marR="30480" indent="426720" algn="just">
              <a:lnSpc>
                <a:spcPct val="114000"/>
              </a:lnSpc>
              <a:spcAft>
                <a:spcPts val="0"/>
              </a:spcAft>
            </a:pPr>
            <a:r>
              <a:rPr lang="vi-VN" sz="2800">
                <a:effectLst/>
                <a:latin typeface="Cambria" panose="02040503050406030204" pitchFamily="18" charset="0"/>
                <a:ea typeface="Cambria" panose="02040503050406030204" pitchFamily="18" charset="0"/>
              </a:rPr>
              <a:t>Biện pháp phòng tránh: vệ sinh cơ thể</a:t>
            </a:r>
            <a:r>
              <a:rPr lang="en-US" sz="2800">
                <a:effectLst/>
                <a:latin typeface="Cambria" panose="02040503050406030204" pitchFamily="18" charset="0"/>
                <a:ea typeface="Cambria" panose="02040503050406030204" pitchFamily="18" charset="0"/>
              </a:rPr>
              <a:t> sạch sẽ</a:t>
            </a:r>
            <a:r>
              <a:rPr lang="vi-VN" sz="2800">
                <a:effectLst/>
                <a:latin typeface="Cambria" panose="02040503050406030204" pitchFamily="18" charset="0"/>
                <a:ea typeface="Cambria" panose="02040503050406030204" pitchFamily="18" charset="0"/>
              </a:rPr>
              <a:t>, rửa tay thường xuyên, đánh răng đúng cách 2 lần/ngày, có chế độ ăn uống nghỉ ngơi hợp lí…</a:t>
            </a:r>
          </a:p>
        </p:txBody>
      </p:sp>
    </p:spTree>
    <p:extLst>
      <p:ext uri="{BB962C8B-B14F-4D97-AF65-F5344CB8AC3E}">
        <p14:creationId xmlns:p14="http://schemas.microsoft.com/office/powerpoint/2010/main" val="21925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18FC2-630E-53C5-517C-98C7EC48D848}"/>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D91A2AF-7060-7400-51F1-1744F52A3491}"/>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27B8419-7A40-A8AE-8952-003048DD7CC8}"/>
              </a:ext>
            </a:extLst>
          </p:cNvPr>
          <p:cNvSpPr txBox="1"/>
          <p:nvPr/>
        </p:nvSpPr>
        <p:spPr>
          <a:xfrm>
            <a:off x="2660278" y="1994479"/>
            <a:ext cx="8231840" cy="3664401"/>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Chế độ dinh dưỡng của cơ thể người phụ thuộc vào những yếu tố nào? Cho ví dụ.</a:t>
            </a:r>
          </a:p>
          <a:p>
            <a:pPr marL="18415" indent="22860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a:p>
            <a:pPr indent="247015"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6" name="Picture 5">
            <a:extLst>
              <a:ext uri="{FF2B5EF4-FFF2-40B4-BE49-F238E27FC236}">
                <a16:creationId xmlns:a16="http://schemas.microsoft.com/office/drawing/2014/main" id="{E4183F69-FBB0-B9A6-D0AC-87008E97F316}"/>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7" name="Rectangle 6">
            <a:extLst>
              <a:ext uri="{FF2B5EF4-FFF2-40B4-BE49-F238E27FC236}">
                <a16:creationId xmlns:a16="http://schemas.microsoft.com/office/drawing/2014/main" id="{F03535C1-727E-AA82-6F4D-C35765A4F36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E2D47A7-F64E-D388-F756-D08354EBA969}"/>
              </a:ext>
            </a:extLst>
          </p:cNvPr>
          <p:cNvSpPr txBox="1"/>
          <p:nvPr/>
        </p:nvSpPr>
        <p:spPr>
          <a:xfrm>
            <a:off x="2020422" y="3151591"/>
            <a:ext cx="9511552" cy="2507289"/>
          </a:xfrm>
          <a:prstGeom prst="rect">
            <a:avLst/>
          </a:prstGeom>
          <a:solidFill>
            <a:schemeClr val="accent2">
              <a:lumMod val="20000"/>
              <a:lumOff val="80000"/>
            </a:schemeClr>
          </a:solidFill>
        </p:spPr>
        <p:txBody>
          <a:bodyPr wrap="square">
            <a:spAutoFit/>
          </a:bodyPr>
          <a:lstStyle/>
          <a:p>
            <a:pPr marL="90170" marR="30480" indent="228600" algn="just">
              <a:lnSpc>
                <a:spcPct val="114000"/>
              </a:lnSpc>
              <a:spcAft>
                <a:spcPts val="0"/>
              </a:spcAft>
            </a:pP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p>
          <a:p>
            <a:pPr marL="90170" marR="3048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VD: Trẻ em có nhu cầu dinh dưỡng cao hơn người cao tuổi.</a:t>
            </a:r>
          </a:p>
          <a:p>
            <a:pPr marL="90170" marR="30480" indent="36703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Người lao động chân tay có nhu cầu dinh dưỡng cao hơn người lao động văn phòng. </a:t>
            </a:r>
          </a:p>
        </p:txBody>
      </p:sp>
    </p:spTree>
    <p:extLst>
      <p:ext uri="{BB962C8B-B14F-4D97-AF65-F5344CB8AC3E}">
        <p14:creationId xmlns:p14="http://schemas.microsoft.com/office/powerpoint/2010/main" val="1366295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8FDB7-B4C2-7721-2B2D-52AC9C5077F5}"/>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415B4A7-B0DB-A87D-7467-14F3C555BCCD}"/>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95131821-0E35-C964-2F64-8A6C7E9C7425}"/>
              </a:ext>
            </a:extLst>
          </p:cNvPr>
          <p:cNvSpPr txBox="1"/>
          <p:nvPr/>
        </p:nvSpPr>
        <p:spPr>
          <a:xfrm>
            <a:off x="2660278" y="1994479"/>
            <a:ext cx="8231840" cy="1902829"/>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p:txBody>
      </p:sp>
      <p:pic>
        <p:nvPicPr>
          <p:cNvPr id="7" name="Picture 6">
            <a:extLst>
              <a:ext uri="{FF2B5EF4-FFF2-40B4-BE49-F238E27FC236}">
                <a16:creationId xmlns:a16="http://schemas.microsoft.com/office/drawing/2014/main" id="{3E50A02F-5F99-D798-275B-429C0F02FA87}"/>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8" name="Rectangle 7">
            <a:extLst>
              <a:ext uri="{FF2B5EF4-FFF2-40B4-BE49-F238E27FC236}">
                <a16:creationId xmlns:a16="http://schemas.microsoft.com/office/drawing/2014/main" id="{ACC1C713-0481-89DB-F82E-B55D7786ADE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pic>
        <p:nvPicPr>
          <p:cNvPr id="11" name="Picture 10" descr="A picture containing text, font, line, screenshot&#10;&#10;Description automatically generated">
            <a:extLst>
              <a:ext uri="{FF2B5EF4-FFF2-40B4-BE49-F238E27FC236}">
                <a16:creationId xmlns:a16="http://schemas.microsoft.com/office/drawing/2014/main" id="{4AD37E45-9D0A-8EEA-88AE-7ADB26031EB6}"/>
              </a:ext>
            </a:extLst>
          </p:cNvPr>
          <p:cNvPicPr>
            <a:picLocks noChangeAspect="1"/>
          </p:cNvPicPr>
          <p:nvPr/>
        </p:nvPicPr>
        <p:blipFill>
          <a:blip r:embed="rId3"/>
          <a:stretch>
            <a:fillRect/>
          </a:stretch>
        </p:blipFill>
        <p:spPr>
          <a:xfrm>
            <a:off x="2170173" y="4262075"/>
            <a:ext cx="8172729" cy="1132852"/>
          </a:xfrm>
          <a:prstGeom prst="rect">
            <a:avLst/>
          </a:prstGeom>
        </p:spPr>
      </p:pic>
      <p:pic>
        <p:nvPicPr>
          <p:cNvPr id="12" name="Picture 11">
            <a:extLst>
              <a:ext uri="{FF2B5EF4-FFF2-40B4-BE49-F238E27FC236}">
                <a16:creationId xmlns:a16="http://schemas.microsoft.com/office/drawing/2014/main" id="{288EBD2B-B425-11F2-A007-4D1336E6E9B8}"/>
              </a:ext>
            </a:extLst>
          </p:cNvPr>
          <p:cNvPicPr>
            <a:picLocks noChangeAspect="1"/>
          </p:cNvPicPr>
          <p:nvPr/>
        </p:nvPicPr>
        <p:blipFill>
          <a:blip r:embed="rId4"/>
          <a:stretch>
            <a:fillRect/>
          </a:stretch>
        </p:blipFill>
        <p:spPr>
          <a:xfrm>
            <a:off x="2170173" y="5363992"/>
            <a:ext cx="8172734" cy="954300"/>
          </a:xfrm>
          <a:prstGeom prst="rect">
            <a:avLst/>
          </a:prstGeom>
        </p:spPr>
      </p:pic>
    </p:spTree>
    <p:extLst>
      <p:ext uri="{BB962C8B-B14F-4D97-AF65-F5344CB8AC3E}">
        <p14:creationId xmlns:p14="http://schemas.microsoft.com/office/powerpoint/2010/main" val="729472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27BA8-961F-4556-0BD1-D1BD57979D01}"/>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4922C31-F29D-D67A-0D49-91122BE583A6}"/>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E498B2CB-8BAF-C183-D9FE-3FA31DC7CBC9}"/>
              </a:ext>
            </a:extLst>
          </p:cNvPr>
          <p:cNvSpPr txBox="1"/>
          <p:nvPr/>
        </p:nvSpPr>
        <p:spPr>
          <a:xfrm>
            <a:off x="2231092" y="2099713"/>
            <a:ext cx="8231840" cy="980781"/>
          </a:xfrm>
          <a:prstGeom prst="rect">
            <a:avLst/>
          </a:prstGeom>
          <a:noFill/>
        </p:spPr>
        <p:txBody>
          <a:bodyPr wrap="square">
            <a:spAutoFit/>
          </a:bodyPr>
          <a:lstStyle/>
          <a:p>
            <a:pPr indent="247015"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5" name="Picture 4">
            <a:extLst>
              <a:ext uri="{FF2B5EF4-FFF2-40B4-BE49-F238E27FC236}">
                <a16:creationId xmlns:a16="http://schemas.microsoft.com/office/drawing/2014/main" id="{455F9597-BEF9-1137-AE31-298197BD9FD4}"/>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6" name="Rectangle 5">
            <a:extLst>
              <a:ext uri="{FF2B5EF4-FFF2-40B4-BE49-F238E27FC236}">
                <a16:creationId xmlns:a16="http://schemas.microsoft.com/office/drawing/2014/main" id="{524F3506-48E7-2694-1983-D165A96A9B41}"/>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3A5B94-DC5C-8F85-B196-66576C14654C}"/>
              </a:ext>
            </a:extLst>
          </p:cNvPr>
          <p:cNvSpPr txBox="1"/>
          <p:nvPr/>
        </p:nvSpPr>
        <p:spPr>
          <a:xfrm>
            <a:off x="2288241" y="3550496"/>
            <a:ext cx="8989359" cy="2507289"/>
          </a:xfrm>
          <a:prstGeom prst="rect">
            <a:avLst/>
          </a:prstGeom>
          <a:solidFill>
            <a:schemeClr val="accent1">
              <a:lumMod val="20000"/>
              <a:lumOff val="80000"/>
            </a:schemeClr>
          </a:solidFill>
        </p:spPr>
        <p:txBody>
          <a:bodyPr wrap="square">
            <a:spAutoFit/>
          </a:bodyPr>
          <a:lstStyle/>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p>
        </p:txBody>
      </p:sp>
    </p:spTree>
    <p:extLst>
      <p:ext uri="{BB962C8B-B14F-4D97-AF65-F5344CB8AC3E}">
        <p14:creationId xmlns:p14="http://schemas.microsoft.com/office/powerpoint/2010/main" val="3841378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3F5F27-272B-8EEA-F751-472955E1E3FB}"/>
              </a:ext>
            </a:extLst>
          </p:cNvPr>
          <p:cNvGrpSpPr/>
          <p:nvPr/>
        </p:nvGrpSpPr>
        <p:grpSpPr>
          <a:xfrm>
            <a:off x="0" y="-1"/>
            <a:ext cx="12192000" cy="6858001"/>
            <a:chOff x="0" y="-1"/>
            <a:chExt cx="12192000" cy="6858001"/>
          </a:xfrm>
        </p:grpSpPr>
        <p:pic>
          <p:nvPicPr>
            <p:cNvPr id="6" name="Picture 5" descr="Hình nền giáo án điện tử học sinh tiểu học | Background powerpoint,  Powerpoint background templates, Powerpoint background design">
              <a:extLst>
                <a:ext uri="{FF2B5EF4-FFF2-40B4-BE49-F238E27FC236}">
                  <a16:creationId xmlns:a16="http://schemas.microsoft.com/office/drawing/2014/main" id="{37115079-A37C-D21C-4612-284CC2703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C1D78D-C139-F0D0-DBD9-2A7EF3E3674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8" name="Picture 75" descr="viet3">
            <a:extLst>
              <a:ext uri="{FF2B5EF4-FFF2-40B4-BE49-F238E27FC236}">
                <a16:creationId xmlns:a16="http://schemas.microsoft.com/office/drawing/2014/main" id="{E397F614-7C2E-F5EA-BE12-40AC47508C6C}"/>
              </a:ext>
            </a:extLst>
          </p:cNvPr>
          <p:cNvPicPr>
            <a:picLocks noChangeAspect="1" noChangeArrowheads="1" noCrop="1"/>
          </p:cNvPicPr>
          <p:nvPr/>
        </p:nvPicPr>
        <p:blipFill>
          <a:blip r:embed="rId3"/>
          <a:srcRect/>
          <a:stretch>
            <a:fillRect/>
          </a:stretch>
        </p:blipFill>
        <p:spPr bwMode="auto">
          <a:xfrm>
            <a:off x="2917559" y="16392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3D8C182-07AA-D5D7-7D3D-4F87E5B51447}"/>
              </a:ext>
            </a:extLst>
          </p:cNvPr>
          <p:cNvSpPr txBox="1"/>
          <p:nvPr/>
        </p:nvSpPr>
        <p:spPr>
          <a:xfrm>
            <a:off x="3729318" y="1703357"/>
            <a:ext cx="7539319" cy="4963410"/>
          </a:xfrm>
          <a:prstGeom prst="rect">
            <a:avLst/>
          </a:prstGeom>
          <a:noFill/>
        </p:spPr>
        <p:txBody>
          <a:bodyPr wrap="square">
            <a:spAutoFit/>
          </a:bodyPr>
          <a:lstStyle/>
          <a:p>
            <a:pPr marL="90170" marR="30480" indent="22860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endParaRPr lang="en-US" sz="2800">
              <a:effectLst/>
              <a:latin typeface="Cambria" panose="02040503050406030204" pitchFamily="18" charset="0"/>
              <a:ea typeface="Cambria" panose="02040503050406030204" pitchFamily="18" charset="0"/>
            </a:endParaRP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endParaRPr lang="en-US" sz="2800">
              <a:effectLst/>
              <a:latin typeface="Cambria" panose="02040503050406030204" pitchFamily="18" charset="0"/>
              <a:ea typeface="Cambria" panose="02040503050406030204" pitchFamily="18" charset="0"/>
            </a:endParaRPr>
          </a:p>
          <a:p>
            <a:pPr marL="90170" marR="30480" indent="228600" algn="just">
              <a:lnSpc>
                <a:spcPct val="114000"/>
              </a:lnSpc>
              <a:spcAft>
                <a:spcPts val="0"/>
              </a:spcAft>
            </a:pPr>
            <a:endParaRPr lang="vi-VN" sz="2800">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1CD3435-28D9-35E2-4DAF-EE68B680EBD2}"/>
              </a:ext>
            </a:extLst>
          </p:cNvPr>
          <p:cNvSpPr txBox="1"/>
          <p:nvPr/>
        </p:nvSpPr>
        <p:spPr>
          <a:xfrm>
            <a:off x="2757257" y="85341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61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3B7A5-5E1E-C714-C296-5D86337520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E811C1BE-1D74-782D-A8BD-EE8B76D1F5F9}"/>
              </a:ext>
            </a:extLst>
          </p:cNvPr>
          <p:cNvSpPr txBox="1"/>
          <p:nvPr/>
        </p:nvSpPr>
        <p:spPr>
          <a:xfrm>
            <a:off x="5154028" y="334502"/>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8CDC95DC-7083-5A8A-6BE8-DACE23947B77}"/>
              </a:ext>
            </a:extLst>
          </p:cNvPr>
          <p:cNvSpPr/>
          <p:nvPr/>
        </p:nvSpPr>
        <p:spPr>
          <a:xfrm>
            <a:off x="144805" y="323792"/>
            <a:ext cx="5763065" cy="115538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a:t>
            </a:r>
            <a:r>
              <a:rPr lang="vi-VN" sz="2400" b="1">
                <a:latin typeface="Cambria" panose="02040503050406030204" pitchFamily="18" charset="0"/>
                <a:ea typeface="Cambria" panose="02040503050406030204" pitchFamily="18" charset="0"/>
              </a:rPr>
              <a:t>thực hành xây dựng khẩu phần ăn theo hướng dẫn SGK trang 131,132 </a:t>
            </a:r>
            <a:r>
              <a:rPr lang="en-US" sz="2400" b="1" i="1">
                <a:latin typeface="Cambria" panose="02040503050406030204" pitchFamily="18" charset="0"/>
                <a:ea typeface="Cambria" panose="02040503050406030204" pitchFamily="18" charset="0"/>
              </a:rPr>
              <a:t>(7 phút</a:t>
            </a:r>
          </a:p>
        </p:txBody>
      </p:sp>
      <p:sp>
        <p:nvSpPr>
          <p:cNvPr id="5" name="Rectangle 4">
            <a:extLst>
              <a:ext uri="{FF2B5EF4-FFF2-40B4-BE49-F238E27FC236}">
                <a16:creationId xmlns:a16="http://schemas.microsoft.com/office/drawing/2014/main" id="{7026632A-1C78-3297-7602-4DC48C9AEDFB}"/>
              </a:ext>
            </a:extLst>
          </p:cNvPr>
          <p:cNvSpPr/>
          <p:nvPr/>
        </p:nvSpPr>
        <p:spPr>
          <a:xfrm>
            <a:off x="144805" y="1625420"/>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6" name="TextBox 5">
            <a:extLst>
              <a:ext uri="{FF2B5EF4-FFF2-40B4-BE49-F238E27FC236}">
                <a16:creationId xmlns:a16="http://schemas.microsoft.com/office/drawing/2014/main" id="{A82C50EC-8C14-2999-15E1-38F3A82FC6E7}"/>
              </a:ext>
            </a:extLst>
          </p:cNvPr>
          <p:cNvSpPr txBox="1"/>
          <p:nvPr/>
        </p:nvSpPr>
        <p:spPr>
          <a:xfrm>
            <a:off x="1187952" y="2960270"/>
            <a:ext cx="7342094" cy="1815882"/>
          </a:xfrm>
          <a:prstGeom prst="rect">
            <a:avLst/>
          </a:prstGeom>
          <a:noFill/>
        </p:spPr>
        <p:txBody>
          <a:bodyPr wrap="square">
            <a:spAutoFit/>
          </a:bodyPr>
          <a:lstStyle/>
          <a:p>
            <a:pPr marL="30480" marR="30480" algn="just">
              <a:spcAft>
                <a:spcPts val="1200"/>
              </a:spcAft>
            </a:pPr>
            <a:r>
              <a:rPr lang="en-US" sz="2800" b="1" dirty="0" err="1">
                <a:effectLst/>
                <a:latin typeface="Cambria" panose="02040503050406030204" pitchFamily="18" charset="0"/>
                <a:ea typeface="Cambria" panose="02040503050406030204" pitchFamily="18" charset="0"/>
              </a:rPr>
              <a:t>Hãy</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xây</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dựng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khẩu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phần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bạn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học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sinh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a:t>
            </a:r>
            <a:r>
              <a:rPr lang="en-US" sz="2800" b="1" dirty="0" err="1">
                <a:latin typeface="Cambria" panose="02040503050406030204" pitchFamily="18" charset="0"/>
                <a:ea typeface="Cambria" panose="02040503050406030204" pitchFamily="18" charset="0"/>
              </a:rPr>
              <a:t>ữ</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lớp</a:t>
            </a:r>
            <a:r>
              <a:rPr lang="en-US" sz="2800" b="1" dirty="0">
                <a:effectLst/>
                <a:latin typeface="Cambria" panose="02040503050406030204" pitchFamily="18" charset="0"/>
                <a:ea typeface="Cambria" panose="02040503050406030204" pitchFamily="18" charset="0"/>
              </a:rPr>
              <a:t> 8 </a:t>
            </a:r>
            <a:r>
              <a:rPr lang="en-US" sz="2800" b="1" dirty="0" err="1">
                <a:effectLst/>
                <a:latin typeface="Cambria" panose="02040503050406030204" pitchFamily="18" charset="0"/>
                <a:ea typeface="Cambria" panose="02040503050406030204" pitchFamily="18" charset="0"/>
              </a:rPr>
              <a:t>gồm</a:t>
            </a:r>
            <a:r>
              <a:rPr lang="en-US" sz="2800" b="1" dirty="0">
                <a:effectLst/>
                <a:latin typeface="Cambria" panose="02040503050406030204" pitchFamily="18" charset="0"/>
                <a:ea typeface="Cambria" panose="02040503050406030204" pitchFamily="18" charset="0"/>
              </a:rPr>
              <a:t> 400gam </a:t>
            </a:r>
            <a:r>
              <a:rPr lang="en-US" sz="2800" b="1" dirty="0" err="1">
                <a:effectLst/>
                <a:latin typeface="Cambria" panose="02040503050406030204" pitchFamily="18" charset="0"/>
                <a:ea typeface="Cambria" panose="02040503050406030204" pitchFamily="18" charset="0"/>
              </a:rPr>
              <a:t>gạo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tẻ</a:t>
            </a:r>
            <a:r>
              <a:rPr lang="en-US" sz="2800" b="1" dirty="0">
                <a:effectLst/>
                <a:latin typeface="Cambria" panose="02040503050406030204" pitchFamily="18" charset="0"/>
                <a:ea typeface="Cambria" panose="02040503050406030204" pitchFamily="18" charset="0"/>
              </a:rPr>
              <a:t>, 200gam </a:t>
            </a:r>
            <a:r>
              <a:rPr lang="en-US" sz="2800" b="1" dirty="0" err="1">
                <a:effectLst/>
                <a:latin typeface="Cambria" panose="02040503050406030204" pitchFamily="18" charset="0"/>
                <a:ea typeface="Cambria" panose="02040503050406030204" pitchFamily="18" charset="0"/>
              </a:rPr>
              <a:t>thịt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gà</a:t>
            </a:r>
            <a:r>
              <a:rPr lang="en-US" sz="2800" b="1" dirty="0">
                <a:effectLst/>
                <a:latin typeface="Cambria" panose="02040503050406030204" pitchFamily="18" charset="0"/>
                <a:ea typeface="Cambria" panose="02040503050406030204" pitchFamily="18" charset="0"/>
              </a:rPr>
              <a:t> ta; 300g </a:t>
            </a:r>
            <a:r>
              <a:rPr lang="en-US" sz="2800" b="1" dirty="0" err="1">
                <a:effectLst/>
                <a:latin typeface="Cambria" panose="02040503050406030204" pitchFamily="18" charset="0"/>
                <a:ea typeface="Cambria" panose="02040503050406030204" pitchFamily="18" charset="0"/>
              </a:rPr>
              <a:t>rau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đỏ</a:t>
            </a:r>
            <a:r>
              <a:rPr lang="en-US" sz="2800" b="1" dirty="0">
                <a:effectLst/>
                <a:latin typeface="Cambria" panose="02040503050406030204" pitchFamily="18" charset="0"/>
                <a:ea typeface="Cambria" panose="02040503050406030204" pitchFamily="18" charset="0"/>
              </a:rPr>
              <a:t>; 200g </a:t>
            </a:r>
            <a:r>
              <a:rPr lang="en-US" sz="2800" b="1" dirty="0" err="1">
                <a:effectLst/>
                <a:latin typeface="Cambria" panose="02040503050406030204" pitchFamily="18" charset="0"/>
                <a:ea typeface="Cambria" panose="02040503050406030204" pitchFamily="18" charset="0"/>
              </a:rPr>
              <a:t>xoài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chín</a:t>
            </a:r>
            <a:r>
              <a:rPr lang="en-US" sz="2800" b="1" dirty="0">
                <a:effectLst/>
                <a:latin typeface="Cambria" panose="02040503050406030204" pitchFamily="18" charset="0"/>
                <a:ea typeface="Cambria" panose="02040503050406030204" pitchFamily="18" charset="0"/>
              </a:rPr>
              <a:t>, 70g </a:t>
            </a:r>
            <a:r>
              <a:rPr lang="en-US" sz="2800" b="1" dirty="0" err="1">
                <a:effectLst/>
                <a:latin typeface="Cambria" panose="02040503050406030204" pitchFamily="18" charset="0"/>
                <a:ea typeface="Cambria" panose="02040503050406030204" pitchFamily="18" charset="0"/>
              </a:rPr>
              <a:t>bơ</a:t>
            </a:r>
            <a:endParaRPr lang="en-US" sz="2800" b="1" dirty="0">
              <a:effectLst/>
              <a:latin typeface="Cambria" panose="02040503050406030204" pitchFamily="18" charset="0"/>
              <a:ea typeface="Cambria" panose="02040503050406030204" pitchFamily="18" charset="0"/>
            </a:endParaRPr>
          </a:p>
        </p:txBody>
      </p:sp>
      <p:pic>
        <p:nvPicPr>
          <p:cNvPr id="1026" name="Picture 2" descr="Cách nấu cơm bằng nồi cơm điện tử Toshiba mềm deo thơm ngon khó cưỡng">
            <a:extLst>
              <a:ext uri="{FF2B5EF4-FFF2-40B4-BE49-F238E27FC236}">
                <a16:creationId xmlns:a16="http://schemas.microsoft.com/office/drawing/2014/main" id="{13ADBD52-45D3-D7E4-3220-B22C039CF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35" y="4793828"/>
            <a:ext cx="3081286" cy="1735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on da căng bóng vàng ươm từ Gà ngon LaChanh">
            <a:extLst>
              <a:ext uri="{FF2B5EF4-FFF2-40B4-BE49-F238E27FC236}">
                <a16:creationId xmlns:a16="http://schemas.microsoft.com/office/drawing/2014/main" id="{AAA2CA89-F50C-7975-C915-4F7C11EEA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47938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B98E9C-BBDC-F3B7-76E5-14B10C93F710}"/>
              </a:ext>
            </a:extLst>
          </p:cNvPr>
          <p:cNvPicPr>
            <a:picLocks noChangeAspect="1"/>
          </p:cNvPicPr>
          <p:nvPr/>
        </p:nvPicPr>
        <p:blipFill>
          <a:blip r:embed="rId6"/>
          <a:stretch>
            <a:fillRect/>
          </a:stretch>
        </p:blipFill>
        <p:spPr>
          <a:xfrm>
            <a:off x="6340288" y="4793828"/>
            <a:ext cx="2667000" cy="1714500"/>
          </a:xfrm>
          <a:prstGeom prst="rect">
            <a:avLst/>
          </a:prstGeom>
        </p:spPr>
      </p:pic>
      <p:pic>
        <p:nvPicPr>
          <p:cNvPr id="8" name="Picture 7">
            <a:extLst>
              <a:ext uri="{FF2B5EF4-FFF2-40B4-BE49-F238E27FC236}">
                <a16:creationId xmlns:a16="http://schemas.microsoft.com/office/drawing/2014/main" id="{EEB0EE4B-FF56-941F-7D53-18BB1A234342}"/>
              </a:ext>
            </a:extLst>
          </p:cNvPr>
          <p:cNvPicPr>
            <a:picLocks noChangeAspect="1"/>
          </p:cNvPicPr>
          <p:nvPr/>
        </p:nvPicPr>
        <p:blipFill>
          <a:blip r:embed="rId7"/>
          <a:stretch>
            <a:fillRect/>
          </a:stretch>
        </p:blipFill>
        <p:spPr>
          <a:xfrm>
            <a:off x="9251576" y="4793828"/>
            <a:ext cx="2809875" cy="1743075"/>
          </a:xfrm>
          <a:prstGeom prst="rect">
            <a:avLst/>
          </a:prstGeom>
        </p:spPr>
      </p:pic>
      <p:pic>
        <p:nvPicPr>
          <p:cNvPr id="9" name="Picture 8">
            <a:extLst>
              <a:ext uri="{FF2B5EF4-FFF2-40B4-BE49-F238E27FC236}">
                <a16:creationId xmlns:a16="http://schemas.microsoft.com/office/drawing/2014/main" id="{9FD0DD83-FE59-C257-3711-A0A4028360E7}"/>
              </a:ext>
            </a:extLst>
          </p:cNvPr>
          <p:cNvPicPr>
            <a:picLocks noChangeAspect="1"/>
          </p:cNvPicPr>
          <p:nvPr/>
        </p:nvPicPr>
        <p:blipFill>
          <a:blip r:embed="rId8"/>
          <a:stretch>
            <a:fillRect/>
          </a:stretch>
        </p:blipFill>
        <p:spPr>
          <a:xfrm>
            <a:off x="9251576" y="2892183"/>
            <a:ext cx="2771775" cy="1647825"/>
          </a:xfrm>
          <a:prstGeom prst="rect">
            <a:avLst/>
          </a:prstGeom>
        </p:spPr>
      </p:pic>
    </p:spTree>
    <p:extLst>
      <p:ext uri="{BB962C8B-B14F-4D97-AF65-F5344CB8AC3E}">
        <p14:creationId xmlns:p14="http://schemas.microsoft.com/office/powerpoint/2010/main" val="3028267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CE6023-D822-111F-CB84-9FAE75385855}"/>
              </a:ext>
            </a:extLst>
          </p:cNvPr>
          <p:cNvSpPr/>
          <p:nvPr/>
        </p:nvSpPr>
        <p:spPr>
          <a:xfrm>
            <a:off x="259976" y="282150"/>
            <a:ext cx="5360895"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B05D4E-2D43-8C97-A228-EB19C01E1F5E}"/>
              </a:ext>
            </a:extLst>
          </p:cNvPr>
          <p:cNvSpPr txBox="1"/>
          <p:nvPr/>
        </p:nvSpPr>
        <p:spPr>
          <a:xfrm>
            <a:off x="0" y="504105"/>
            <a:ext cx="5531224" cy="5755422"/>
          </a:xfrm>
          <a:prstGeom prst="rect">
            <a:avLst/>
          </a:prstGeom>
          <a:noFill/>
        </p:spPr>
        <p:txBody>
          <a:bodyPr wrap="square" rtlCol="0">
            <a:spAutoFit/>
          </a:bodyPr>
          <a:lstStyle/>
          <a:p>
            <a:pPr marL="457200" indent="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Hướng dẫn:</a:t>
            </a: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1: </a:t>
            </a:r>
            <a:r>
              <a:rPr lang="en-US" sz="2400">
                <a:solidFill>
                  <a:srgbClr val="000000"/>
                </a:solidFill>
                <a:effectLst/>
                <a:latin typeface="Cambria" panose="02040503050406030204" pitchFamily="18" charset="0"/>
                <a:ea typeface="Cambria" panose="02040503050406030204" pitchFamily="18" charset="0"/>
              </a:rPr>
              <a:t>Thiết lập</a:t>
            </a:r>
            <a:r>
              <a:rPr lang="vi-VN" sz="2400">
                <a:solidFill>
                  <a:srgbClr val="000000"/>
                </a:solidFill>
                <a:effectLst/>
                <a:latin typeface="Cambria" panose="02040503050406030204" pitchFamily="18" charset="0"/>
                <a:ea typeface="Cambria" panose="02040503050406030204" pitchFamily="18" charset="0"/>
              </a:rPr>
              <a:t> bảng 32.2 </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2: Điền tên thực phẩm và xác định lượng thực phẩm ăn được</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Ngô tươi</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Khối lượng cung cấp: X = 500g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thải bỏ: Y = 500 x 45% = 225g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ăn được: Z = 500 – 225 = 275 g</a:t>
            </a:r>
            <a:endParaRPr lang="vi-VN" sz="2400">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3: Xác định giá trị dinh dưỡng của loại thực phẩm</a:t>
            </a:r>
            <a:endParaRPr lang="en-US" sz="2400">
              <a:solidFill>
                <a:srgbClr val="000000"/>
              </a:solidFill>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a:t>
            </a:r>
            <a:endParaRPr lang="en-US" sz="2400">
              <a:solidFill>
                <a:srgbClr val="00000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7F7FAA4C-D59E-24E9-FBDC-D19BEE4E404D}"/>
              </a:ext>
            </a:extLst>
          </p:cNvPr>
          <p:cNvSpPr/>
          <p:nvPr/>
        </p:nvSpPr>
        <p:spPr>
          <a:xfrm>
            <a:off x="5755340" y="282150"/>
            <a:ext cx="6400800"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630B7DE-8A83-E76C-1156-54F7C4E4AA56}"/>
              </a:ext>
            </a:extLst>
          </p:cNvPr>
          <p:cNvSpPr txBox="1"/>
          <p:nvPr/>
        </p:nvSpPr>
        <p:spPr>
          <a:xfrm>
            <a:off x="5531224" y="376518"/>
            <a:ext cx="6104965" cy="5586145"/>
          </a:xfrm>
          <a:prstGeom prst="rect">
            <a:avLst/>
          </a:prstGeom>
          <a:noFill/>
        </p:spPr>
        <p:txBody>
          <a:bodyPr wrap="square" rtlCol="0">
            <a:spAutoFit/>
          </a:bodyPr>
          <a:lstStyle/>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Protein trong ngô tươi = (4.1 x 275):100 = 11,275g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năng lượng từ ngô tươi </a:t>
            </a:r>
            <a:endParaRPr lang="en-US" sz="2400">
              <a:solidFill>
                <a:srgbClr val="000000"/>
              </a:solidFill>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(196x275):100 = 539 kcal.</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Tính tương tự cho các thành phần khác và tính hết các loại thực phẩm trong khẩu phần ăn và điền số liệu vào các cột tương ứng trong bảng 32.2.</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4: Đánh giá chất lượng khẩu phần: sử dụng số liệu bảng 32.2 đối chiếu với bảng 32.1 để đánh giá và có hướng điều chỉnh khẩu phần ăn.</a:t>
            </a:r>
            <a:endParaRPr lang="vi-VN" sz="2400">
              <a:effectLst/>
              <a:latin typeface="Cambria" panose="02040503050406030204" pitchFamily="18" charset="0"/>
              <a:ea typeface="Cambria" panose="02040503050406030204" pitchFamily="18" charset="0"/>
            </a:endParaRPr>
          </a:p>
          <a:p>
            <a:pPr marL="30480" marR="30480" indent="426720" algn="just">
              <a:spcAft>
                <a:spcPts val="0"/>
              </a:spcAft>
            </a:pPr>
            <a:r>
              <a:rPr lang="vi-VN" sz="2400">
                <a:solidFill>
                  <a:srgbClr val="000000"/>
                </a:solidFill>
                <a:effectLst/>
                <a:latin typeface="Cambria" panose="02040503050406030204" pitchFamily="18" charset="0"/>
                <a:ea typeface="Cambria" panose="02040503050406030204" pitchFamily="18" charset="0"/>
              </a:rPr>
              <a:t>+ Bước 5: Báo cáo kết quả.</a:t>
            </a:r>
            <a:endParaRPr lang="en-US" sz="2400"/>
          </a:p>
        </p:txBody>
      </p:sp>
    </p:spTree>
    <p:extLst>
      <p:ext uri="{BB962C8B-B14F-4D97-AF65-F5344CB8AC3E}">
        <p14:creationId xmlns:p14="http://schemas.microsoft.com/office/powerpoint/2010/main" val="2890211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7B112F-1FCB-2C05-C932-5A2E7021E624}"/>
              </a:ext>
            </a:extLst>
          </p:cNvPr>
          <p:cNvGraphicFramePr>
            <a:graphicFrameLocks noGrp="1"/>
          </p:cNvGraphicFramePr>
          <p:nvPr>
            <p:extLst>
              <p:ext uri="{D42A27DB-BD31-4B8C-83A1-F6EECF244321}">
                <p14:modId xmlns:p14="http://schemas.microsoft.com/office/powerpoint/2010/main" val="2397486178"/>
              </p:ext>
            </p:extLst>
          </p:nvPr>
        </p:nvGraphicFramePr>
        <p:xfrm>
          <a:off x="0" y="1143895"/>
          <a:ext cx="12111315" cy="5516880"/>
        </p:xfrm>
        <a:graphic>
          <a:graphicData uri="http://schemas.openxmlformats.org/drawingml/2006/table">
            <a:tbl>
              <a:tblPr/>
              <a:tblGrid>
                <a:gridCol w="905434">
                  <a:extLst>
                    <a:ext uri="{9D8B030D-6E8A-4147-A177-3AD203B41FA5}">
                      <a16:colId xmlns:a16="http://schemas.microsoft.com/office/drawing/2014/main" val="2794151170"/>
                    </a:ext>
                  </a:extLst>
                </a:gridCol>
                <a:gridCol w="524465">
                  <a:extLst>
                    <a:ext uri="{9D8B030D-6E8A-4147-A177-3AD203B41FA5}">
                      <a16:colId xmlns:a16="http://schemas.microsoft.com/office/drawing/2014/main" val="2195527556"/>
                    </a:ext>
                  </a:extLst>
                </a:gridCol>
                <a:gridCol w="651252">
                  <a:extLst>
                    <a:ext uri="{9D8B030D-6E8A-4147-A177-3AD203B41FA5}">
                      <a16:colId xmlns:a16="http://schemas.microsoft.com/office/drawing/2014/main" val="1321804329"/>
                    </a:ext>
                  </a:extLst>
                </a:gridCol>
                <a:gridCol w="856622">
                  <a:extLst>
                    <a:ext uri="{9D8B030D-6E8A-4147-A177-3AD203B41FA5}">
                      <a16:colId xmlns:a16="http://schemas.microsoft.com/office/drawing/2014/main" val="3500541475"/>
                    </a:ext>
                  </a:extLst>
                </a:gridCol>
                <a:gridCol w="1078414">
                  <a:extLst>
                    <a:ext uri="{9D8B030D-6E8A-4147-A177-3AD203B41FA5}">
                      <a16:colId xmlns:a16="http://schemas.microsoft.com/office/drawing/2014/main" val="3515150575"/>
                    </a:ext>
                  </a:extLst>
                </a:gridCol>
                <a:gridCol w="1092794">
                  <a:extLst>
                    <a:ext uri="{9D8B030D-6E8A-4147-A177-3AD203B41FA5}">
                      <a16:colId xmlns:a16="http://schemas.microsoft.com/office/drawing/2014/main" val="3238520539"/>
                    </a:ext>
                  </a:extLst>
                </a:gridCol>
                <a:gridCol w="1314586">
                  <a:extLst>
                    <a:ext uri="{9D8B030D-6E8A-4147-A177-3AD203B41FA5}">
                      <a16:colId xmlns:a16="http://schemas.microsoft.com/office/drawing/2014/main" val="1786704856"/>
                    </a:ext>
                  </a:extLst>
                </a:gridCol>
                <a:gridCol w="938989">
                  <a:extLst>
                    <a:ext uri="{9D8B030D-6E8A-4147-A177-3AD203B41FA5}">
                      <a16:colId xmlns:a16="http://schemas.microsoft.com/office/drawing/2014/main" val="3977634270"/>
                    </a:ext>
                  </a:extLst>
                </a:gridCol>
                <a:gridCol w="938989">
                  <a:extLst>
                    <a:ext uri="{9D8B030D-6E8A-4147-A177-3AD203B41FA5}">
                      <a16:colId xmlns:a16="http://schemas.microsoft.com/office/drawing/2014/main" val="1382625691"/>
                    </a:ext>
                  </a:extLst>
                </a:gridCol>
                <a:gridCol w="651252">
                  <a:extLst>
                    <a:ext uri="{9D8B030D-6E8A-4147-A177-3AD203B41FA5}">
                      <a16:colId xmlns:a16="http://schemas.microsoft.com/office/drawing/2014/main" val="3496724404"/>
                    </a:ext>
                  </a:extLst>
                </a:gridCol>
                <a:gridCol w="651252">
                  <a:extLst>
                    <a:ext uri="{9D8B030D-6E8A-4147-A177-3AD203B41FA5}">
                      <a16:colId xmlns:a16="http://schemas.microsoft.com/office/drawing/2014/main" val="780361873"/>
                    </a:ext>
                  </a:extLst>
                </a:gridCol>
                <a:gridCol w="651252">
                  <a:extLst>
                    <a:ext uri="{9D8B030D-6E8A-4147-A177-3AD203B41FA5}">
                      <a16:colId xmlns:a16="http://schemas.microsoft.com/office/drawing/2014/main" val="3706504798"/>
                    </a:ext>
                  </a:extLst>
                </a:gridCol>
                <a:gridCol w="651252">
                  <a:extLst>
                    <a:ext uri="{9D8B030D-6E8A-4147-A177-3AD203B41FA5}">
                      <a16:colId xmlns:a16="http://schemas.microsoft.com/office/drawing/2014/main" val="2245610792"/>
                    </a:ext>
                  </a:extLst>
                </a:gridCol>
                <a:gridCol w="651252">
                  <a:extLst>
                    <a:ext uri="{9D8B030D-6E8A-4147-A177-3AD203B41FA5}">
                      <a16:colId xmlns:a16="http://schemas.microsoft.com/office/drawing/2014/main" val="3031280466"/>
                    </a:ext>
                  </a:extLst>
                </a:gridCol>
                <a:gridCol w="553510">
                  <a:extLst>
                    <a:ext uri="{9D8B030D-6E8A-4147-A177-3AD203B41FA5}">
                      <a16:colId xmlns:a16="http://schemas.microsoft.com/office/drawing/2014/main" val="3304633613"/>
                    </a:ext>
                  </a:extLst>
                </a:gridCol>
              </a:tblGrid>
              <a:tr h="900361">
                <a:tc row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Tên thực phẩm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Khối lượng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Thành phần dinh dưỡng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Năng lượng (Kcal)</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Chất khoáng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Vitamin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4664802"/>
                  </a:ext>
                </a:extLst>
              </a:tr>
              <a:tr h="500398">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Y</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Z</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Protein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Lipid</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Carbohydrate</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Calcium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Sắt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PP</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894861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Gạo tẻ</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31,29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300,57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1362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273,6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10,3</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590476"/>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Thịt gà 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07009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Rau dền đỏ</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186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6,1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166</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46547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Xoài chín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0,64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834942"/>
                  </a:ext>
                </a:extLst>
              </a:tr>
              <a:tr h="500398">
                <a:tc>
                  <a:txBody>
                    <a:bodyPr/>
                    <a:lstStyle/>
                    <a:p>
                      <a:pPr marL="30480" marR="30480" algn="ctr">
                        <a:lnSpc>
                          <a:spcPct val="100000"/>
                        </a:lnSpc>
                        <a:spcAft>
                          <a:spcPts val="1200"/>
                        </a:spcAft>
                      </a:pPr>
                      <a:r>
                        <a:rPr lang="vi-VN" sz="2000">
                          <a:solidFill>
                            <a:srgbClr val="000000"/>
                          </a:solidFill>
                          <a:effectLst/>
                          <a:latin typeface="Cambria" panose="02040503050406030204" pitchFamily="18" charset="0"/>
                          <a:ea typeface="Cambria" panose="02040503050406030204" pitchFamily="18" charset="0"/>
                        </a:rPr>
                        <a:t>Bơ</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58,45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8,4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379459"/>
                  </a:ext>
                </a:extLst>
              </a:tr>
            </a:tbl>
          </a:graphicData>
        </a:graphic>
      </p:graphicFrame>
      <p:sp>
        <p:nvSpPr>
          <p:cNvPr id="3" name="TextBox 2">
            <a:extLst>
              <a:ext uri="{FF2B5EF4-FFF2-40B4-BE49-F238E27FC236}">
                <a16:creationId xmlns:a16="http://schemas.microsoft.com/office/drawing/2014/main" id="{4D30F2FE-5E8A-214C-FBBA-ACEE7F4F3DF5}"/>
              </a:ext>
            </a:extLst>
          </p:cNvPr>
          <p:cNvSpPr txBox="1"/>
          <p:nvPr/>
        </p:nvSpPr>
        <p:spPr>
          <a:xfrm>
            <a:off x="1864659" y="508738"/>
            <a:ext cx="8157882" cy="461665"/>
          </a:xfrm>
          <a:prstGeom prst="rect">
            <a:avLst/>
          </a:prstGeom>
          <a:noFill/>
        </p:spPr>
        <p:txBody>
          <a:bodyPr wrap="square" rtlCol="0">
            <a:spAutoFit/>
          </a:bodyPr>
          <a:lstStyle/>
          <a:p>
            <a:pPr algn="ctr"/>
            <a:r>
              <a:rPr lang="en-US" sz="2400">
                <a:solidFill>
                  <a:srgbClr val="00B050"/>
                </a:solidFill>
                <a:latin typeface="Cambria" panose="02040503050406030204" pitchFamily="18" charset="0"/>
                <a:ea typeface="Cambria" panose="02040503050406030204" pitchFamily="18" charset="0"/>
              </a:rPr>
              <a:t>Bảng thành phần chất dinh dưỡng</a:t>
            </a:r>
          </a:p>
        </p:txBody>
      </p:sp>
    </p:spTree>
    <p:extLst>
      <p:ext uri="{BB962C8B-B14F-4D97-AF65-F5344CB8AC3E}">
        <p14:creationId xmlns:p14="http://schemas.microsoft.com/office/powerpoint/2010/main" val="2841842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02693C-A7B8-688F-2075-57A20518431A}"/>
              </a:ext>
            </a:extLst>
          </p:cNvPr>
          <p:cNvSpPr txBox="1"/>
          <p:nvPr/>
        </p:nvSpPr>
        <p:spPr>
          <a:xfrm>
            <a:off x="358587" y="249721"/>
            <a:ext cx="11241742" cy="4462760"/>
          </a:xfrm>
          <a:prstGeom prst="rect">
            <a:avLst/>
          </a:prstGeom>
          <a:noFill/>
        </p:spPr>
        <p:txBody>
          <a:bodyPr wrap="square">
            <a:spAutoFit/>
          </a:bodyPr>
          <a:lstStyle/>
          <a:p>
            <a:pPr marL="30480" marR="30480" algn="just">
              <a:spcAft>
                <a:spcPts val="1200"/>
              </a:spcAft>
            </a:pPr>
            <a:r>
              <a:rPr lang="vi-VN" sz="2800">
                <a:solidFill>
                  <a:srgbClr val="00B050"/>
                </a:solidFill>
                <a:effectLst/>
                <a:latin typeface="Cambria" panose="02040503050406030204" pitchFamily="18" charset="0"/>
                <a:ea typeface="Cambria" panose="02040503050406030204" pitchFamily="18" charset="0"/>
              </a:rPr>
              <a:t>*  Đánh giá chất lượng khẩu phần ăn:</a:t>
            </a: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Protein: 31,29 + 22,4 + 6,1 + 0,96 + 0,35 = 61,1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Lipid: 3,96 + 12, 6 + 0,56 + 0,5 + 58,45 = 76,07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Carbohydrate: 300,57 + 11,5 + 22,6 + 0,35 = 335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Năng lượng: 1362 + 191 + 76 + 99 + 529 = 2257 (Kcal)</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Chất khoáng: Calcium = 845,5 (mg), sắt = 22,51 (mg).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Vitamin: A = 0,52 (mg), B1 = 3,06 (mg), B2 = 2,56 (mg), PP = 23,6 (mg), C = 217,8 (mg).</a:t>
            </a:r>
            <a:endParaRPr lang="vi-VN" sz="28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5A6827F-C867-3EBF-86D7-BB29D533C0DB}"/>
              </a:ext>
            </a:extLst>
          </p:cNvPr>
          <p:cNvSpPr txBox="1"/>
          <p:nvPr/>
        </p:nvSpPr>
        <p:spPr>
          <a:xfrm>
            <a:off x="618564" y="5169059"/>
            <a:ext cx="9377081" cy="954107"/>
          </a:xfrm>
          <a:prstGeom prst="rect">
            <a:avLst/>
          </a:prstGeom>
          <a:noFill/>
        </p:spPr>
        <p:txBody>
          <a:bodyPr wrap="square">
            <a:spAutoFit/>
          </a:bodyPr>
          <a:lstStyle/>
          <a:p>
            <a:pPr marL="30480" marR="30480" algn="just">
              <a:spcAft>
                <a:spcPts val="1200"/>
              </a:spcAft>
            </a:pPr>
            <a:r>
              <a:rPr lang="en-US" sz="2800" i="1">
                <a:solidFill>
                  <a:srgbClr val="F60000"/>
                </a:solidFill>
                <a:effectLst/>
                <a:latin typeface="Cambria" panose="02040503050406030204" pitchFamily="18" charset="0"/>
                <a:ea typeface="Cambria" panose="02040503050406030204" pitchFamily="18" charset="0"/>
                <a:sym typeface="Wingdings" panose="05000000000000000000" pitchFamily="2" charset="2"/>
              </a:rPr>
              <a:t></a:t>
            </a:r>
            <a:r>
              <a:rPr lang="vi-VN" sz="2800" i="1">
                <a:solidFill>
                  <a:srgbClr val="F60000"/>
                </a:solidFill>
                <a:effectLst/>
                <a:latin typeface="Cambria" panose="02040503050406030204" pitchFamily="18" charset="0"/>
                <a:ea typeface="Cambria" panose="02040503050406030204" pitchFamily="18" charset="0"/>
              </a:rPr>
              <a:t>So sánh với các số liệu bảng 31.2, ta thấy đây là khẩu phần ăn tương đối hợp lí, đủ chất cho lứa tuổi 12 – 14.</a:t>
            </a:r>
          </a:p>
        </p:txBody>
      </p:sp>
    </p:spTree>
    <p:extLst>
      <p:ext uri="{BB962C8B-B14F-4D97-AF65-F5344CB8AC3E}">
        <p14:creationId xmlns:p14="http://schemas.microsoft.com/office/powerpoint/2010/main" val="3187505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BF4AB43-2998-214A-55BB-4056A26CB691}"/>
              </a:ext>
            </a:extLst>
          </p:cNvPr>
          <p:cNvSpPr txBox="1"/>
          <p:nvPr/>
        </p:nvSpPr>
        <p:spPr>
          <a:xfrm>
            <a:off x="318858" y="729781"/>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0F3BDEB-61D0-474D-20B6-B722F70D5004}"/>
              </a:ext>
            </a:extLst>
          </p:cNvPr>
          <p:cNvSpPr txBox="1"/>
          <p:nvPr/>
        </p:nvSpPr>
        <p:spPr>
          <a:xfrm>
            <a:off x="2866465" y="2382169"/>
            <a:ext cx="7837394" cy="2710614"/>
          </a:xfrm>
          <a:prstGeom prst="rect">
            <a:avLst/>
          </a:prstGeom>
          <a:noFill/>
        </p:spPr>
        <p:txBody>
          <a:bodyPr wrap="square">
            <a:spAutoFit/>
          </a:bodyPr>
          <a:lstStyle/>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4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pic>
        <p:nvPicPr>
          <p:cNvPr id="6" name="Picture 5">
            <a:extLst>
              <a:ext uri="{FF2B5EF4-FFF2-40B4-BE49-F238E27FC236}">
                <a16:creationId xmlns:a16="http://schemas.microsoft.com/office/drawing/2014/main" id="{775BE06B-4A9B-AC3C-6C79-2E8A1920E029}"/>
              </a:ext>
            </a:extLst>
          </p:cNvPr>
          <p:cNvPicPr>
            <a:picLocks noChangeAspect="1"/>
          </p:cNvPicPr>
          <p:nvPr/>
        </p:nvPicPr>
        <p:blipFill rotWithShape="1">
          <a:blip r:embed="rId2"/>
          <a:srcRect l="15705" r="18733"/>
          <a:stretch/>
        </p:blipFill>
        <p:spPr>
          <a:xfrm flipH="1">
            <a:off x="0" y="1487679"/>
            <a:ext cx="1654573" cy="2336654"/>
          </a:xfrm>
          <a:prstGeom prst="rect">
            <a:avLst/>
          </a:prstGeom>
        </p:spPr>
      </p:pic>
      <p:sp>
        <p:nvSpPr>
          <p:cNvPr id="7" name="Rectangle 6">
            <a:extLst>
              <a:ext uri="{FF2B5EF4-FFF2-40B4-BE49-F238E27FC236}">
                <a16:creationId xmlns:a16="http://schemas.microsoft.com/office/drawing/2014/main" id="{4171366C-B113-CAEA-627D-389DA1A74CC5}"/>
              </a:ext>
            </a:extLst>
          </p:cNvPr>
          <p:cNvSpPr/>
          <p:nvPr/>
        </p:nvSpPr>
        <p:spPr>
          <a:xfrm>
            <a:off x="6099045" y="1059134"/>
            <a:ext cx="5774097"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Xem video , 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2993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D4BCC4A0-926F-A08C-78F5-7EB89DEB444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8" name="Cloud 7">
            <a:extLst>
              <a:ext uri="{FF2B5EF4-FFF2-40B4-BE49-F238E27FC236}">
                <a16:creationId xmlns:a16="http://schemas.microsoft.com/office/drawing/2014/main" id="{A007BEDA-6794-6237-14DF-0A1C63556CD1}"/>
              </a:ext>
            </a:extLst>
          </p:cNvPr>
          <p:cNvSpPr/>
          <p:nvPr/>
        </p:nvSpPr>
        <p:spPr>
          <a:xfrm>
            <a:off x="4114800" y="1884647"/>
            <a:ext cx="7458636" cy="398723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Tại sao ta cần phải ăn uống?</a:t>
            </a:r>
          </a:p>
        </p:txBody>
      </p:sp>
      <p:pic>
        <p:nvPicPr>
          <p:cNvPr id="9" name="Picture 8">
            <a:extLst>
              <a:ext uri="{FF2B5EF4-FFF2-40B4-BE49-F238E27FC236}">
                <a16:creationId xmlns:a16="http://schemas.microsoft.com/office/drawing/2014/main" id="{9F836A2F-8ADF-7519-97D4-A5CB86C8D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2261" r="74711"/>
                    </a14:imgEffect>
                  </a14:imgLayer>
                </a14:imgProps>
              </a:ext>
            </a:extLst>
          </a:blip>
          <a:srcRect l="15705" r="18733"/>
          <a:stretch/>
        </p:blipFill>
        <p:spPr>
          <a:xfrm>
            <a:off x="9912614" y="2629189"/>
            <a:ext cx="1226717" cy="1440787"/>
          </a:xfrm>
          <a:prstGeom prst="rect">
            <a:avLst/>
          </a:prstGeom>
        </p:spPr>
      </p:pic>
      <p:sp>
        <p:nvSpPr>
          <p:cNvPr id="10" name="Cloud 9">
            <a:extLst>
              <a:ext uri="{FF2B5EF4-FFF2-40B4-BE49-F238E27FC236}">
                <a16:creationId xmlns:a16="http://schemas.microsoft.com/office/drawing/2014/main" id="{23552B43-1DCB-0136-F4CE-934594E005B2}"/>
              </a:ext>
            </a:extLst>
          </p:cNvPr>
          <p:cNvSpPr/>
          <p:nvPr/>
        </p:nvSpPr>
        <p:spPr>
          <a:xfrm>
            <a:off x="4114800" y="1884648"/>
            <a:ext cx="7458636" cy="3987234"/>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Thức ăn cung cấp chất dinh dưỡng cho cơ thể</a:t>
            </a:r>
          </a:p>
        </p:txBody>
      </p:sp>
    </p:spTree>
    <p:extLst>
      <p:ext uri="{BB962C8B-B14F-4D97-AF65-F5344CB8AC3E}">
        <p14:creationId xmlns:p14="http://schemas.microsoft.com/office/powerpoint/2010/main" val="23227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4B9DD-B7D7-DF7E-061E-77DC823B30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10E6076-3C6D-1105-3EFA-BA2E9460EA74}"/>
              </a:ext>
            </a:extLst>
          </p:cNvPr>
          <p:cNvSpPr txBox="1"/>
          <p:nvPr/>
        </p:nvSpPr>
        <p:spPr>
          <a:xfrm>
            <a:off x="318858" y="63058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099D352F-F558-2727-8D10-397947E059AF}"/>
              </a:ext>
            </a:extLst>
          </p:cNvPr>
          <p:cNvSpPr txBox="1"/>
          <p:nvPr/>
        </p:nvSpPr>
        <p:spPr>
          <a:xfrm>
            <a:off x="628140" y="3051239"/>
            <a:ext cx="9972624"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Thực phẩm bẩn là thực phẩm khi ăn vào gây ảnh hưởng đến sức khỏe người sử dung, không đảm bảo các tiêu chuẩn an toàn vệ sinh thực phẩm.</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Sử dụng thực phẩm bẩn có thể gây tiêu chảy, đau bụng, ngộ độc, ung thư…</a:t>
            </a:r>
            <a:endParaRPr lang="en-US" sz="280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E8D49CA-1298-F88C-BB09-1DEA73105881}"/>
              </a:ext>
            </a:extLst>
          </p:cNvPr>
          <p:cNvSpPr txBox="1"/>
          <p:nvPr/>
        </p:nvSpPr>
        <p:spPr>
          <a:xfrm>
            <a:off x="910528" y="1679876"/>
            <a:ext cx="9407848"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p:txBody>
      </p:sp>
    </p:spTree>
    <p:extLst>
      <p:ext uri="{BB962C8B-B14F-4D97-AF65-F5344CB8AC3E}">
        <p14:creationId xmlns:p14="http://schemas.microsoft.com/office/powerpoint/2010/main" val="22476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FA4E4-5A40-9791-899B-E227252D6A83}"/>
              </a:ext>
            </a:extLst>
          </p:cNvPr>
          <p:cNvSpPr txBox="1"/>
          <p:nvPr/>
        </p:nvSpPr>
        <p:spPr>
          <a:xfrm>
            <a:off x="793987" y="2272087"/>
            <a:ext cx="10402930"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An toàn vệ sinh thực phẩm là giữ cho thực phẩm không bị nhiễm khuẩn, nhiễm độc, biến chất.</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Để giữ vệ sinh an toàn thực phẩm cần: lựa chọn thực phẩm đảm bảo vệ sinh, nguồn gốc rõ ràng, chế biến và bảo quản đúng cách, chỉ sử dụng thực phẩm đóng hộp khi còn hạn sử dụng…</a:t>
            </a:r>
          </a:p>
        </p:txBody>
      </p:sp>
      <p:sp>
        <p:nvSpPr>
          <p:cNvPr id="6" name="TextBox 5">
            <a:extLst>
              <a:ext uri="{FF2B5EF4-FFF2-40B4-BE49-F238E27FC236}">
                <a16:creationId xmlns:a16="http://schemas.microsoft.com/office/drawing/2014/main" id="{DBCA091C-9736-E1D2-DFF8-5E2944E67A6D}"/>
              </a:ext>
            </a:extLst>
          </p:cNvPr>
          <p:cNvSpPr txBox="1"/>
          <p:nvPr/>
        </p:nvSpPr>
        <p:spPr>
          <a:xfrm>
            <a:off x="1201271" y="918819"/>
            <a:ext cx="9403976"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p:txBody>
      </p:sp>
    </p:spTree>
    <p:extLst>
      <p:ext uri="{BB962C8B-B14F-4D97-AF65-F5344CB8AC3E}">
        <p14:creationId xmlns:p14="http://schemas.microsoft.com/office/powerpoint/2010/main" val="11763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1529E-C1C5-DB0D-B8E6-E23A2B089A15}"/>
              </a:ext>
            </a:extLst>
          </p:cNvPr>
          <p:cNvSpPr txBox="1"/>
          <p:nvPr/>
        </p:nvSpPr>
        <p:spPr>
          <a:xfrm>
            <a:off x="542976" y="2385814"/>
            <a:ext cx="10784541" cy="3980962"/>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Hạn sử dụng: là giới hạn thời gian mà sản phẩm vẫn duy trì được độ an toàn và giá trị dinh dưỡng. Nên sử dụng sản phẩm trước khi hết hạn sử dụng.</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Thành phần: ghi thành phần hoặc chỉ số dinh dưỡng của sản phẩm, ngoài ra có thể nêu một số chất có thể gây kích ứng không phù hợp với một số người, cần chú ý thông tin này để tránh ảnh hưởng đến sức khỏe.</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Khối lượng tịnh: khối lượng sản phẩm có thể sử dụng…</a:t>
            </a:r>
          </a:p>
        </p:txBody>
      </p:sp>
      <p:sp>
        <p:nvSpPr>
          <p:cNvPr id="4" name="TextBox 3">
            <a:extLst>
              <a:ext uri="{FF2B5EF4-FFF2-40B4-BE49-F238E27FC236}">
                <a16:creationId xmlns:a16="http://schemas.microsoft.com/office/drawing/2014/main" id="{3C53F21F-CFF1-CD0E-F324-C46E58387AB1}"/>
              </a:ext>
            </a:extLst>
          </p:cNvPr>
          <p:cNvSpPr txBox="1"/>
          <p:nvPr/>
        </p:nvSpPr>
        <p:spPr>
          <a:xfrm>
            <a:off x="806824" y="646333"/>
            <a:ext cx="10237694" cy="1033616"/>
          </a:xfrm>
          <a:prstGeom prst="rect">
            <a:avLst/>
          </a:prstGeom>
          <a:noFill/>
        </p:spPr>
        <p:txBody>
          <a:bodyPr wrap="square">
            <a:spAutoFit/>
          </a:bodyPr>
          <a:lstStyle/>
          <a:p>
            <a:pPr marL="30480" marR="30480" indent="378460" algn="just">
              <a:lnSpc>
                <a:spcPct val="114000"/>
              </a:lnSpc>
              <a:spcAft>
                <a:spcPts val="0"/>
              </a:spcAft>
            </a:pPr>
            <a:r>
              <a:rPr lang="vi-VN" sz="28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14303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A063E-7868-4BAC-444D-F169409E64A5}"/>
              </a:ext>
            </a:extLst>
          </p:cNvPr>
          <p:cNvSpPr txBox="1"/>
          <p:nvPr/>
        </p:nvSpPr>
        <p:spPr>
          <a:xfrm>
            <a:off x="753035" y="239889"/>
            <a:ext cx="10919011" cy="1405513"/>
          </a:xfrm>
          <a:prstGeom prst="rect">
            <a:avLst/>
          </a:prstGeom>
          <a:noFill/>
        </p:spPr>
        <p:txBody>
          <a:bodyPr wrap="square">
            <a:spAutoFit/>
          </a:bodyPr>
          <a:lstStyle/>
          <a:p>
            <a:pPr algn="ctr">
              <a:spcAft>
                <a:spcPts val="800"/>
              </a:spcAft>
            </a:pPr>
            <a:r>
              <a:rPr lang="en-US" sz="2400" b="1">
                <a:solidFill>
                  <a:srgbClr val="7030A0"/>
                </a:solidFill>
                <a:effectLst/>
                <a:latin typeface="Times New Roman" panose="02020603050405020304" pitchFamily="18" charset="0"/>
                <a:ea typeface="Calibri" panose="020F0502020204030204" pitchFamily="34" charset="0"/>
              </a:rPr>
              <a:t>NHIỆM VỤ VỀ NHÀ </a:t>
            </a:r>
            <a:r>
              <a:rPr lang="vi-VN" sz="2400" b="1">
                <a:solidFill>
                  <a:srgbClr val="7030A0"/>
                </a:solidFill>
                <a:effectLst/>
                <a:latin typeface="Times New Roman" panose="02020603050405020304" pitchFamily="18" charset="0"/>
                <a:ea typeface="Calibri" panose="020F0502020204030204" pitchFamily="34" charset="0"/>
              </a:rPr>
              <a:t>THỰC HIỆN DỰ ÁN: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ĐIỀU TRA MỘT SỐ BỆNH VỀ ĐƯỜNG TIÊU HÓA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VÀ VẤN ĐỀ VỆ SINH AN TOÀN THỰC PHẨM</a:t>
            </a:r>
            <a:endParaRPr lang="vi-VN" sz="2400">
              <a:solidFill>
                <a:srgbClr val="7030A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274EBA2D-6823-6108-B1FE-874ED4EDCB0E}"/>
              </a:ext>
            </a:extLst>
          </p:cNvPr>
          <p:cNvSpPr txBox="1"/>
          <p:nvPr/>
        </p:nvSpPr>
        <p:spPr>
          <a:xfrm>
            <a:off x="340658" y="1721726"/>
            <a:ext cx="11196917" cy="4768100"/>
          </a:xfrm>
          <a:prstGeom prst="rect">
            <a:avLst/>
          </a:prstGeom>
          <a:noFill/>
        </p:spPr>
        <p:txBody>
          <a:bodyPr wrap="square">
            <a:spAutoFit/>
          </a:bodyPr>
          <a:lstStyle/>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1: Nhiệm vụ </a:t>
            </a:r>
            <a:r>
              <a:rPr lang="vi-VN" sz="2000" b="1">
                <a:effectLst/>
                <a:latin typeface="Cambria" panose="02040503050406030204" pitchFamily="18" charset="0"/>
                <a:ea typeface="Cambria" panose="02040503050406030204" pitchFamily="18" charset="0"/>
              </a:rPr>
              <a:t>a. Điều tra 1 số bệnh về đường tiêu hoá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bệnh tiêu hoá trong trường học hoặc tại địa phương như tiêu chảy, ngộ độc thực phẩm….</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 bệnh</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32.4</a:t>
            </a:r>
          </a:p>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2: Nhiệm vụ </a:t>
            </a:r>
            <a:r>
              <a:rPr lang="vi-VN" sz="2000" b="1">
                <a:effectLst/>
                <a:latin typeface="Cambria" panose="02040503050406030204" pitchFamily="18" charset="0"/>
                <a:ea typeface="Cambria" panose="02040503050406030204" pitchFamily="18" charset="0"/>
              </a:rPr>
              <a:t>b. Điều tra về vệ sinh an toàn thực phẩm tại địa phương (cần có các hình ảnh hoặc video minh hoạ)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trường hợp mất vệ sinh an toàn thực phẩm hoặc tại địa phương và tìm hiều nguyên nhân</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32.5</a:t>
            </a:r>
          </a:p>
        </p:txBody>
      </p:sp>
    </p:spTree>
    <p:extLst>
      <p:ext uri="{BB962C8B-B14F-4D97-AF65-F5344CB8AC3E}">
        <p14:creationId xmlns:p14="http://schemas.microsoft.com/office/powerpoint/2010/main" val="3619504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C. HOẠT ĐỘNG LUYỆN TẬP</a:t>
            </a:r>
          </a:p>
        </p:txBody>
      </p:sp>
    </p:spTree>
    <p:extLst>
      <p:ext uri="{BB962C8B-B14F-4D97-AF65-F5344CB8AC3E}">
        <p14:creationId xmlns:p14="http://schemas.microsoft.com/office/powerpoint/2010/main" val="1984863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endParaRPr lang="en-US" sz="3600" b="1"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1: Dinh dưỡng là gì?</a:t>
            </a:r>
          </a:p>
        </p:txBody>
      </p:sp>
      <p:sp>
        <p:nvSpPr>
          <p:cNvPr id="17" name="Rectangle 16"/>
          <p:cNvSpPr/>
          <p:nvPr/>
        </p:nvSpPr>
        <p:spPr>
          <a:xfrm>
            <a:off x="1828799" y="2045304"/>
            <a:ext cx="942638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78553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0311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2: Chất dinh dưỡng là gì?</a:t>
            </a:r>
          </a:p>
        </p:txBody>
      </p:sp>
      <p:sp>
        <p:nvSpPr>
          <p:cNvPr id="14" name="Rectangle 13"/>
          <p:cNvSpPr/>
          <p:nvPr/>
        </p:nvSpPr>
        <p:spPr>
          <a:xfrm>
            <a:off x="251011" y="1519374"/>
            <a:ext cx="11187952" cy="16450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851646" y="3542277"/>
            <a:ext cx="9986682" cy="134620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3: Tuyến nước bọt có chức năng </a:t>
            </a:r>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endPar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05853" y="1953901"/>
            <a:ext cx="9243674"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026534" y="3445689"/>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483184-216D-805F-B5FB-9D2911D83F1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B56F38B-DCAC-1A35-DFEE-1DAE2BE09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FE1EC3-3126-69A5-B4FD-735C19738AF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32E978B-983A-2EA6-3423-90FB6F0600D4}"/>
              </a:ext>
            </a:extLst>
          </p:cNvPr>
          <p:cNvSpPr txBox="1"/>
          <p:nvPr/>
        </p:nvSpPr>
        <p:spPr>
          <a:xfrm>
            <a:off x="2999305" y="1064745"/>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Cloud 5">
            <a:extLst>
              <a:ext uri="{FF2B5EF4-FFF2-40B4-BE49-F238E27FC236}">
                <a16:creationId xmlns:a16="http://schemas.microsoft.com/office/drawing/2014/main" id="{33284EB9-F706-9CC9-620D-A0A50B5E5378}"/>
              </a:ext>
            </a:extLst>
          </p:cNvPr>
          <p:cNvSpPr/>
          <p:nvPr/>
        </p:nvSpPr>
        <p:spPr>
          <a:xfrm>
            <a:off x="4114800" y="1884648"/>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Chất dinh dưỡng là gì? </a:t>
            </a:r>
          </a:p>
        </p:txBody>
      </p:sp>
    </p:spTree>
    <p:extLst>
      <p:ext uri="{BB962C8B-B14F-4D97-AF65-F5344CB8AC3E}">
        <p14:creationId xmlns:p14="http://schemas.microsoft.com/office/powerpoint/2010/main" val="1679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rgbClr val="002060"/>
                </a:solidFill>
                <a:latin typeface="Times New Roman" panose="02020603050405020304" pitchFamily="18" charset="0"/>
                <a:cs typeface="Times New Roman" panose="02020603050405020304" pitchFamily="18" charset="0"/>
              </a:rPr>
              <a:t>Đặc điểm cấu tạo </a:t>
            </a:r>
            <a:r>
              <a:rPr lang="en-US" sz="3400">
                <a:solidFill>
                  <a:srgbClr val="002060"/>
                </a:solidFill>
                <a:latin typeface="Times New Roman" panose="02020603050405020304" pitchFamily="18" charset="0"/>
                <a:cs typeface="Times New Roman" panose="02020603050405020304" pitchFamily="18" charset="0"/>
              </a:rPr>
              <a:t>nào </a:t>
            </a:r>
            <a:r>
              <a:rPr lang="vi-VN" sz="3400">
                <a:solidFill>
                  <a:srgbClr val="002060"/>
                </a:solidFill>
                <a:latin typeface="Times New Roman" panose="02020603050405020304" pitchFamily="18" charset="0"/>
                <a:cs typeface="Times New Roman" panose="02020603050405020304" pitchFamily="18" charset="0"/>
              </a:rPr>
              <a:t>của ruột non giúp chúng tăng hiệu quả hấp thụ chất dinh dưỡng</a:t>
            </a:r>
            <a:r>
              <a:rPr lang="en-US" sz="3400">
                <a:solidFill>
                  <a:srgbClr val="002060"/>
                </a:solidFill>
                <a:latin typeface="Times New Roman" panose="02020603050405020304" pitchFamily="18" charset="0"/>
                <a:cs typeface="Times New Roman" panose="02020603050405020304" pitchFamily="18" charset="0"/>
              </a:rPr>
              <a:t>? </a:t>
            </a:r>
            <a:endParaRPr lang="vi-VN" sz="34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87774"/>
            <a:ext cx="8572500" cy="1058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5346739" cy="10584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Vệ sinh an toàn thực phẩm được hiểu là?</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799" y="2045304"/>
            <a:ext cx="9386047" cy="19654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685766" cy="134550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a16="http://schemas.microsoft.com/office/drawing/2014/main" id="{B18F1758-B4C9-9CB1-9D49-6419059CBE18}"/>
              </a:ext>
            </a:extLst>
          </p:cNvPr>
          <p:cNvSpPr/>
          <p:nvPr/>
        </p:nvSpPr>
        <p:spPr>
          <a:xfrm>
            <a:off x="816218" y="1675765"/>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D. HOẠT ĐỘNG VẬN DỤNG</a:t>
            </a:r>
          </a:p>
        </p:txBody>
      </p:sp>
      <p:sp>
        <p:nvSpPr>
          <p:cNvPr id="5" name="TextBox 4">
            <a:extLst>
              <a:ext uri="{FF2B5EF4-FFF2-40B4-BE49-F238E27FC236}">
                <a16:creationId xmlns:a16="http://schemas.microsoft.com/office/drawing/2014/main" id="{D02FDCAD-53BB-DC8E-C543-54B151140BC1}"/>
              </a:ext>
            </a:extLst>
          </p:cNvPr>
          <p:cNvSpPr txBox="1"/>
          <p:nvPr/>
        </p:nvSpPr>
        <p:spPr>
          <a:xfrm>
            <a:off x="1783976" y="2671037"/>
            <a:ext cx="8668871" cy="2874954"/>
          </a:xfrm>
          <a:prstGeom prst="rect">
            <a:avLst/>
          </a:prstGeom>
          <a:noFill/>
        </p:spPr>
        <p:txBody>
          <a:bodyPr wrap="square">
            <a:spAutoFit/>
          </a:bodyPr>
          <a:lstStyle/>
          <a:p>
            <a:pPr>
              <a:lnSpc>
                <a:spcPct val="107000"/>
              </a:lnSpc>
              <a:spcAft>
                <a:spcPts val="0"/>
              </a:spcAft>
            </a:pPr>
            <a:r>
              <a:rPr lang="en-US" sz="2400">
                <a:latin typeface="Cambria" panose="02040503050406030204" pitchFamily="18" charset="0"/>
                <a:ea typeface="Cambria" panose="02040503050406030204" pitchFamily="18" charset="0"/>
              </a:rPr>
              <a:t>Mỗi h</a:t>
            </a:r>
            <a:r>
              <a:rPr lang="vi-VN" sz="2400">
                <a:effectLst/>
                <a:latin typeface="Cambria" panose="02040503050406030204" pitchFamily="18" charset="0"/>
                <a:ea typeface="Cambria" panose="02040503050406030204" pitchFamily="18" charset="0"/>
              </a:rPr>
              <a:t>ọc sinh thực hiện cá nhân tại nhà các nhiệm vụ sau:</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1. Thực hiện các biện pháp bảo quản, chế biến thực phẩm an toàn tại gia đình.</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2. Thực hiện xây dựng khẩu phần ăn cho gia đình và lưu lại hình ảnh thực hiện tại gia đình.</a:t>
            </a:r>
          </a:p>
          <a:p>
            <a:pPr algn="just">
              <a:lnSpc>
                <a:spcPct val="114000"/>
              </a:lnSpc>
              <a:spcAft>
                <a:spcPts val="0"/>
              </a:spcAft>
            </a:pPr>
            <a:r>
              <a:rPr lang="vi-VN" sz="2400">
                <a:effectLst/>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Biên tập hình ảnh, làm báo cáo bằng powerpoint hoặc canva,… nộp vào tiết học sau. </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829F9A-5066-B4C9-733A-F680C4432DDD}"/>
              </a:ext>
            </a:extLst>
          </p:cNvPr>
          <p:cNvGrpSpPr/>
          <p:nvPr/>
        </p:nvGrpSpPr>
        <p:grpSpPr>
          <a:xfrm>
            <a:off x="0" y="-1"/>
            <a:ext cx="12192000" cy="6858001"/>
            <a:chOff x="0" y="-1"/>
            <a:chExt cx="12192000" cy="6858001"/>
          </a:xfrm>
        </p:grpSpPr>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D56BC7B-2696-2328-528E-1500C2EB5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8C861DED-C302-A042-E07F-03550C60D2D9}"/>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7" name="Picture 75" descr="viet3">
            <a:extLst>
              <a:ext uri="{FF2B5EF4-FFF2-40B4-BE49-F238E27FC236}">
                <a16:creationId xmlns:a16="http://schemas.microsoft.com/office/drawing/2014/main" id="{F629B4BE-06C6-5A83-94C0-8EF629504815}"/>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DD9DF0-78A9-D72F-4F55-F54C49F7070F}"/>
              </a:ext>
            </a:extLst>
          </p:cNvPr>
          <p:cNvSpPr txBox="1"/>
          <p:nvPr/>
        </p:nvSpPr>
        <p:spPr>
          <a:xfrm>
            <a:off x="3845859" y="2294965"/>
            <a:ext cx="6454588" cy="1815882"/>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Chất dinh dưỡng là các chất có trong thức ăn mà cơ thể sử dụng làm nguyên liệu cấu tạo cơ thể và cung cấp năng lượng cho các hoạt động sống</a:t>
            </a:r>
          </a:p>
        </p:txBody>
      </p:sp>
    </p:spTree>
    <p:extLst>
      <p:ext uri="{BB962C8B-B14F-4D97-AF65-F5344CB8AC3E}">
        <p14:creationId xmlns:p14="http://schemas.microsoft.com/office/powerpoint/2010/main" val="4163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271B0B-E597-77AD-1CCC-0FC997649F31}"/>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C18EA27-5BA9-9F44-9181-E24EF94B3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A7E4A3-5FF5-BEA6-94FF-42D5EDF56040}"/>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D4F0FCEE-3D51-55B5-C872-CCCA4491D4AD}"/>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00F646DD-94AA-FD03-6B48-12C5F9755A64}"/>
              </a:ext>
            </a:extLst>
          </p:cNvPr>
          <p:cNvSpPr>
            <a:spLocks noChangeArrowheads="1"/>
          </p:cNvSpPr>
          <p:nvPr/>
        </p:nvSpPr>
        <p:spPr bwMode="auto">
          <a:xfrm>
            <a:off x="5020683" y="3948613"/>
            <a:ext cx="6472069" cy="1397102"/>
          </a:xfrm>
          <a:prstGeom prst="wedgeRoundRectCallout">
            <a:avLst>
              <a:gd name="adj1" fmla="val -40161"/>
              <a:gd name="adj2" fmla="val -86902"/>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Hãy </a:t>
            </a:r>
            <a:r>
              <a:rPr lang="en-US" altLang="en-US" sz="3200" err="1">
                <a:solidFill>
                  <a:srgbClr val="0000CC"/>
                </a:solidFill>
                <a:latin typeface="Cambria" panose="02040503050406030204" pitchFamily="18" charset="0"/>
                <a:ea typeface="Cambria" panose="02040503050406030204" pitchFamily="18" charset="0"/>
              </a:rPr>
              <a:t>kể</a:t>
            </a:r>
            <a:r>
              <a:rPr lang="en-US" altLang="en-US" sz="3200">
                <a:solidFill>
                  <a:srgbClr val="0000CC"/>
                </a:solidFill>
                <a:latin typeface="Cambria" panose="02040503050406030204" pitchFamily="18" charset="0"/>
                <a:ea typeface="Cambria" panose="02040503050406030204" pitchFamily="18" charset="0"/>
              </a:rPr>
              <a:t> tên một số loại thức ăn mà chúng ta sử dụng hằng ngày?</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790BEBF-8CF9-EE25-E37D-F3AFA30D4664}"/>
              </a:ext>
            </a:extLst>
          </p:cNvPr>
          <p:cNvSpPr/>
          <p:nvPr/>
        </p:nvSpPr>
        <p:spPr>
          <a:xfrm>
            <a:off x="3065928" y="2169698"/>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Tree>
    <p:extLst>
      <p:ext uri="{BB962C8B-B14F-4D97-AF65-F5344CB8AC3E}">
        <p14:creationId xmlns:p14="http://schemas.microsoft.com/office/powerpoint/2010/main" val="18105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Cơm</a:t>
            </a:r>
          </a:p>
        </p:txBody>
      </p:sp>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3124199" y="867449"/>
            <a:ext cx="2430195" cy="1979070"/>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8492587" y="889668"/>
            <a:ext cx="3611166" cy="2005932"/>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rPr>
              <a:t>Dầu ăn</a:t>
            </a: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Bánh mì</a:t>
            </a: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a:srcRect r="7558"/>
          <a:stretch/>
        </p:blipFill>
        <p:spPr>
          <a:xfrm>
            <a:off x="5770795" y="887597"/>
            <a:ext cx="2514600" cy="1979070"/>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Thịt</a:t>
            </a:r>
          </a:p>
        </p:txBody>
      </p:sp>
      <p:pic>
        <p:nvPicPr>
          <p:cNvPr id="40" name="Picture 39">
            <a:extLst>
              <a:ext uri="{FF2B5EF4-FFF2-40B4-BE49-F238E27FC236}">
                <a16:creationId xmlns:a16="http://schemas.microsoft.com/office/drawing/2014/main" id="{8A99D9BD-E54F-006F-C941-01CA06871EAF}"/>
              </a:ext>
            </a:extLst>
          </p:cNvPr>
          <p:cNvPicPr>
            <a:picLocks noChangeAspect="1"/>
          </p:cNvPicPr>
          <p:nvPr/>
        </p:nvPicPr>
        <p:blipFill>
          <a:blip r:embed="rId6"/>
          <a:stretch>
            <a:fillRect/>
          </a:stretch>
        </p:blipFill>
        <p:spPr>
          <a:xfrm>
            <a:off x="3033775" y="4893742"/>
            <a:ext cx="2548797" cy="1951561"/>
          </a:xfrm>
          <a:prstGeom prst="rect">
            <a:avLst/>
          </a:prstGeom>
        </p:spPr>
      </p:pic>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7"/>
          <a:srcRect t="7311" b="7819"/>
          <a:stretch/>
        </p:blipFill>
        <p:spPr>
          <a:xfrm>
            <a:off x="88247" y="3085266"/>
            <a:ext cx="2785222" cy="1812136"/>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9"/>
          <a:stretch>
            <a:fillRect/>
          </a:stretch>
        </p:blipFill>
        <p:spPr>
          <a:xfrm>
            <a:off x="3149465" y="2993191"/>
            <a:ext cx="2438164" cy="1828624"/>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Cá</a:t>
            </a: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10"/>
          <a:stretch>
            <a:fillRect/>
          </a:stretch>
        </p:blipFill>
        <p:spPr>
          <a:xfrm>
            <a:off x="5812220" y="3065118"/>
            <a:ext cx="3346005" cy="1828624"/>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Trái cây</a:t>
            </a: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1"/>
          <a:srcRect t="7186" r="2963"/>
          <a:stretch/>
        </p:blipFill>
        <p:spPr>
          <a:xfrm>
            <a:off x="5684989" y="4886603"/>
            <a:ext cx="3403578" cy="1969235"/>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Rau củ quả</a:t>
            </a: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Sữa</a:t>
            </a:r>
          </a:p>
        </p:txBody>
      </p:sp>
      <p:sp>
        <p:nvSpPr>
          <p:cNvPr id="51" name="Text Box 19">
            <a:extLst>
              <a:ext uri="{FF2B5EF4-FFF2-40B4-BE49-F238E27FC236}">
                <a16:creationId xmlns:a16="http://schemas.microsoft.com/office/drawing/2014/main" id="{DB87F6FD-E4F2-DA48-0FFD-CB1C98CB4402}"/>
              </a:ext>
            </a:extLst>
          </p:cNvPr>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Trà sữa</a:t>
            </a: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Trứng</a:t>
            </a:r>
          </a:p>
        </p:txBody>
      </p:sp>
      <p:sp>
        <p:nvSpPr>
          <p:cNvPr id="57" name="AutoShape 27">
            <a:extLst>
              <a:ext uri="{FF2B5EF4-FFF2-40B4-BE49-F238E27FC236}">
                <a16:creationId xmlns:a16="http://schemas.microsoft.com/office/drawing/2014/main" id="{D922938B-A996-3132-CE4F-E1E85AE2B46C}"/>
              </a:ext>
            </a:extLst>
          </p:cNvPr>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Một số loại thức ăn mà chúng ta sử dụng hằng ngày:</a:t>
            </a:r>
          </a:p>
        </p:txBody>
      </p:sp>
    </p:spTree>
    <p:extLst>
      <p:ext uri="{BB962C8B-B14F-4D97-AF65-F5344CB8AC3E}">
        <p14:creationId xmlns:p14="http://schemas.microsoft.com/office/powerpoint/2010/main" val="2330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lide(fromBottom)">
                                      <p:cBhvr>
                                        <p:cTn id="13" dur="500"/>
                                        <p:tgtEl>
                                          <p:spTgt spid="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lide(fromBottom)">
                                      <p:cBhvr>
                                        <p:cTn id="19" dur="500"/>
                                        <p:tgtEl>
                                          <p:spTgt spid="3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lide(fromBottom)">
                                      <p:cBhvr>
                                        <p:cTn id="22" dur="500"/>
                                        <p:tgtEl>
                                          <p:spTgt spid="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lide(fromBottom)">
                                      <p:cBhvr>
                                        <p:cTn id="25" dur="500"/>
                                        <p:tgtEl>
                                          <p:spTgt spid="4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slide(fromBottom)">
                                      <p:cBhvr>
                                        <p:cTn id="28" dur="500"/>
                                        <p:tgtEl>
                                          <p:spTgt spid="4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lide(fromBottom)">
                                      <p:cBhvr>
                                        <p:cTn id="31" dur="500"/>
                                        <p:tgtEl>
                                          <p:spTgt spid="4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lide(fromBottom)">
                                      <p:cBhvr>
                                        <p:cTn id="34" dur="500"/>
                                        <p:tgtEl>
                                          <p:spTgt spid="5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slide(fromBottom)">
                                      <p:cBhvr>
                                        <p:cTn id="37" dur="500"/>
                                        <p:tgtEl>
                                          <p:spTgt spid="5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Bottom)">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amond(in)">
                                      <p:cBhvr>
                                        <p:cTn id="4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P spid="5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TotalTime>
  <Words>5647</Words>
  <Application>Microsoft Office PowerPoint</Application>
  <PresentationFormat>Widescreen</PresentationFormat>
  <Paragraphs>497</Paragraphs>
  <Slides>62</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Thơm</dc:creator>
  <cp:lastModifiedBy>Admin</cp:lastModifiedBy>
  <cp:revision>143</cp:revision>
  <dcterms:created xsi:type="dcterms:W3CDTF">2023-07-22T07:34:43Z</dcterms:created>
  <dcterms:modified xsi:type="dcterms:W3CDTF">2024-05-27T04:00:55Z</dcterms:modified>
</cp:coreProperties>
</file>