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301" r:id="rId2"/>
    <p:sldId id="256" r:id="rId3"/>
    <p:sldId id="257" r:id="rId4"/>
    <p:sldId id="258" r:id="rId5"/>
    <p:sldId id="302" r:id="rId6"/>
    <p:sldId id="303" r:id="rId7"/>
    <p:sldId id="283" r:id="rId8"/>
    <p:sldId id="290" r:id="rId9"/>
    <p:sldId id="304" r:id="rId10"/>
    <p:sldId id="287" r:id="rId11"/>
    <p:sldId id="289" r:id="rId12"/>
    <p:sldId id="292" r:id="rId13"/>
    <p:sldId id="291" r:id="rId14"/>
    <p:sldId id="288" r:id="rId15"/>
    <p:sldId id="261" r:id="rId16"/>
    <p:sldId id="262" r:id="rId17"/>
    <p:sldId id="279" r:id="rId18"/>
    <p:sldId id="293" r:id="rId19"/>
    <p:sldId id="294" r:id="rId20"/>
    <p:sldId id="277" r:id="rId21"/>
    <p:sldId id="265" r:id="rId22"/>
    <p:sldId id="266" r:id="rId23"/>
    <p:sldId id="267" r:id="rId24"/>
    <p:sldId id="282" r:id="rId25"/>
    <p:sldId id="281" r:id="rId26"/>
    <p:sldId id="268" r:id="rId27"/>
    <p:sldId id="284" r:id="rId28"/>
    <p:sldId id="285" r:id="rId29"/>
    <p:sldId id="273" r:id="rId30"/>
  </p:sldIdLst>
  <p:sldSz cx="18288000" cy="10287000"/>
  <p:notesSz cx="6858000" cy="9144000"/>
  <p:embeddedFontLst>
    <p:embeddedFont>
      <p:font typeface="Tahoma" panose="020B0604030504040204" pitchFamily="34"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0" autoAdjust="0"/>
    <p:restoredTop sz="94622" autoAdjust="0"/>
  </p:normalViewPr>
  <p:slideViewPr>
    <p:cSldViewPr>
      <p:cViewPr varScale="1">
        <p:scale>
          <a:sx n="58" d="100"/>
          <a:sy n="58" d="100"/>
        </p:scale>
        <p:origin x="8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AD9D4-CD1B-4EC2-8D9A-078140BB0E46}" type="datetimeFigureOut">
              <a:rPr lang="vi-VN" smtClean="0"/>
              <a:t>26/05/2024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252752-19ED-4054-B541-A11535941F6A}" type="slidenum">
              <a:rPr lang="vi-VN" smtClean="0"/>
              <a:t>‹#›</a:t>
            </a:fld>
            <a:endParaRPr lang="vi-VN"/>
          </a:p>
        </p:txBody>
      </p:sp>
    </p:spTree>
    <p:extLst>
      <p:ext uri="{BB962C8B-B14F-4D97-AF65-F5344CB8AC3E}">
        <p14:creationId xmlns:p14="http://schemas.microsoft.com/office/powerpoint/2010/main" val="1443467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dirty="0"/>
              <a:t> </a:t>
            </a:r>
            <a:r>
              <a:rPr lang="en-US" dirty="0" err="1"/>
              <a:t>viên</a:t>
            </a:r>
            <a:r>
              <a:rPr lang="en-US" dirty="0"/>
              <a:t> </a:t>
            </a:r>
            <a:r>
              <a:rPr lang="en-US" dirty="0" err="1"/>
              <a:t>nhấn</a:t>
            </a:r>
            <a:r>
              <a:rPr lang="en-US" dirty="0"/>
              <a:t> </a:t>
            </a:r>
            <a:r>
              <a:rPr lang="en-US" dirty="0" err="1"/>
              <a:t>mạnh</a:t>
            </a:r>
            <a:r>
              <a:rPr lang="en-US" dirty="0"/>
              <a:t> </a:t>
            </a:r>
            <a:r>
              <a:rPr lang="en-US" dirty="0" err="1"/>
              <a:t>quy</a:t>
            </a:r>
            <a:r>
              <a:rPr lang="en-US" dirty="0"/>
              <a:t> </a:t>
            </a:r>
            <a:r>
              <a:rPr lang="vi-VN" dirty="0"/>
              <a:t>ư</a:t>
            </a:r>
            <a:r>
              <a:rPr lang="en-US" dirty="0" err="1"/>
              <a:t>ớc</a:t>
            </a:r>
            <a:r>
              <a:rPr lang="en-US" dirty="0"/>
              <a:t> </a:t>
            </a:r>
            <a:r>
              <a:rPr lang="en-US" dirty="0" err="1"/>
              <a:t>chiều</a:t>
            </a:r>
            <a:r>
              <a:rPr lang="en-US" dirty="0"/>
              <a:t> </a:t>
            </a:r>
            <a:r>
              <a:rPr lang="en-US" dirty="0" err="1"/>
              <a:t>dòng</a:t>
            </a:r>
            <a:r>
              <a:rPr lang="en-US" dirty="0"/>
              <a:t> </a:t>
            </a:r>
            <a:r>
              <a:rPr lang="en-US" dirty="0" err="1"/>
              <a:t>điện</a:t>
            </a:r>
            <a:r>
              <a:rPr lang="en-US" dirty="0"/>
              <a:t>.</a:t>
            </a:r>
          </a:p>
        </p:txBody>
      </p:sp>
      <p:sp>
        <p:nvSpPr>
          <p:cNvPr id="4" name="Slide Number Placeholder 3"/>
          <p:cNvSpPr>
            <a:spLocks noGrp="1"/>
          </p:cNvSpPr>
          <p:nvPr>
            <p:ph type="sldNum" sz="quarter" idx="5"/>
          </p:nvPr>
        </p:nvSpPr>
        <p:spPr/>
        <p:txBody>
          <a:bodyPr/>
          <a:lstStyle/>
          <a:p>
            <a:fld id="{3E252752-19ED-4054-B541-A11535941F6A}" type="slidenum">
              <a:rPr lang="vi-VN" smtClean="0"/>
              <a:t>13</a:t>
            </a:fld>
            <a:endParaRPr lang="vi-VN"/>
          </a:p>
        </p:txBody>
      </p:sp>
    </p:spTree>
    <p:extLst>
      <p:ext uri="{BB962C8B-B14F-4D97-AF65-F5344CB8AC3E}">
        <p14:creationId xmlns:p14="http://schemas.microsoft.com/office/powerpoint/2010/main" val="2475853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dirty="0"/>
              <a:t> </a:t>
            </a:r>
            <a:r>
              <a:rPr lang="en-US" dirty="0" err="1"/>
              <a:t>viên</a:t>
            </a:r>
            <a:r>
              <a:rPr lang="en-US" dirty="0"/>
              <a:t> </a:t>
            </a:r>
            <a:r>
              <a:rPr lang="en-US" dirty="0" err="1"/>
              <a:t>nhấn</a:t>
            </a:r>
            <a:r>
              <a:rPr lang="en-US" dirty="0"/>
              <a:t> </a:t>
            </a:r>
            <a:r>
              <a:rPr lang="en-US" dirty="0" err="1"/>
              <a:t>mạnh</a:t>
            </a:r>
            <a:r>
              <a:rPr lang="en-US" dirty="0"/>
              <a:t> </a:t>
            </a:r>
            <a:r>
              <a:rPr lang="en-US" dirty="0" err="1"/>
              <a:t>quy</a:t>
            </a:r>
            <a:r>
              <a:rPr lang="en-US" dirty="0"/>
              <a:t> </a:t>
            </a:r>
            <a:r>
              <a:rPr lang="vi-VN" dirty="0"/>
              <a:t>ư</a:t>
            </a:r>
            <a:r>
              <a:rPr lang="en-US" dirty="0" err="1"/>
              <a:t>ớc</a:t>
            </a:r>
            <a:r>
              <a:rPr lang="en-US" dirty="0"/>
              <a:t> </a:t>
            </a:r>
            <a:r>
              <a:rPr lang="en-US" dirty="0" err="1"/>
              <a:t>chiều</a:t>
            </a:r>
            <a:r>
              <a:rPr lang="en-US" dirty="0"/>
              <a:t> </a:t>
            </a:r>
            <a:r>
              <a:rPr lang="en-US" dirty="0" err="1"/>
              <a:t>dòng</a:t>
            </a:r>
            <a:r>
              <a:rPr lang="en-US" dirty="0"/>
              <a:t> </a:t>
            </a:r>
            <a:r>
              <a:rPr lang="en-US" dirty="0" err="1"/>
              <a:t>điện</a:t>
            </a:r>
            <a:r>
              <a:rPr lang="en-US" dirty="0"/>
              <a:t>.</a:t>
            </a:r>
          </a:p>
        </p:txBody>
      </p:sp>
      <p:sp>
        <p:nvSpPr>
          <p:cNvPr id="4" name="Slide Number Placeholder 3"/>
          <p:cNvSpPr>
            <a:spLocks noGrp="1"/>
          </p:cNvSpPr>
          <p:nvPr>
            <p:ph type="sldNum" sz="quarter" idx="5"/>
          </p:nvPr>
        </p:nvSpPr>
        <p:spPr/>
        <p:txBody>
          <a:bodyPr/>
          <a:lstStyle/>
          <a:p>
            <a:fld id="{3E252752-19ED-4054-B541-A11535941F6A}" type="slidenum">
              <a:rPr lang="vi-VN" smtClean="0"/>
              <a:t>14</a:t>
            </a:fld>
            <a:endParaRPr lang="vi-VN"/>
          </a:p>
        </p:txBody>
      </p:sp>
    </p:spTree>
    <p:extLst>
      <p:ext uri="{BB962C8B-B14F-4D97-AF65-F5344CB8AC3E}">
        <p14:creationId xmlns:p14="http://schemas.microsoft.com/office/powerpoint/2010/main" val="2388151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3E252752-19ED-4054-B541-A11535941F6A}" type="slidenum">
              <a:rPr lang="vi-VN" smtClean="0"/>
              <a:t>21</a:t>
            </a:fld>
            <a:endParaRPr lang="vi-VN"/>
          </a:p>
        </p:txBody>
      </p:sp>
    </p:spTree>
    <p:extLst>
      <p:ext uri="{BB962C8B-B14F-4D97-AF65-F5344CB8AC3E}">
        <p14:creationId xmlns:p14="http://schemas.microsoft.com/office/powerpoint/2010/main" val="2158055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7EE86D2-87DF-90F8-31CA-B5187AF5A728}"/>
              </a:ext>
            </a:extLst>
          </p:cNvPr>
          <p:cNvSpPr/>
          <p:nvPr userDrawn="1"/>
        </p:nvSpPr>
        <p:spPr>
          <a:xfrm>
            <a:off x="283029" y="239489"/>
            <a:ext cx="17700171" cy="9753600"/>
          </a:xfrm>
          <a:prstGeom prst="roundRect">
            <a:avLst>
              <a:gd name="adj" fmla="val 7292"/>
            </a:avLst>
          </a:prstGeom>
          <a:no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roup 14">
            <a:extLst>
              <a:ext uri="{FF2B5EF4-FFF2-40B4-BE49-F238E27FC236}">
                <a16:creationId xmlns:a16="http://schemas.microsoft.com/office/drawing/2014/main" id="{619596DF-2F5B-B522-37F2-A68C8A3FA634}"/>
              </a:ext>
            </a:extLst>
          </p:cNvPr>
          <p:cNvGrpSpPr/>
          <p:nvPr userDrawn="1"/>
        </p:nvGrpSpPr>
        <p:grpSpPr>
          <a:xfrm>
            <a:off x="16132628" y="195947"/>
            <a:ext cx="1872344" cy="1719944"/>
            <a:chOff x="7866743" y="1088572"/>
            <a:chExt cx="1248229" cy="1146629"/>
          </a:xfrm>
        </p:grpSpPr>
        <p:sp>
          <p:nvSpPr>
            <p:cNvPr id="11" name="Rectangle 10">
              <a:extLst>
                <a:ext uri="{FF2B5EF4-FFF2-40B4-BE49-F238E27FC236}">
                  <a16:creationId xmlns:a16="http://schemas.microsoft.com/office/drawing/2014/main" id="{CBEBDAB6-E8FE-D613-8311-5BF156834B78}"/>
                </a:ext>
              </a:extLst>
            </p:cNvPr>
            <p:cNvSpPr/>
            <p:nvPr userDrawn="1"/>
          </p:nvSpPr>
          <p:spPr>
            <a:xfrm>
              <a:off x="7866743" y="1088572"/>
              <a:ext cx="1248229" cy="1146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Graphic 9" descr="Solar system outline">
              <a:extLst>
                <a:ext uri="{FF2B5EF4-FFF2-40B4-BE49-F238E27FC236}">
                  <a16:creationId xmlns:a16="http://schemas.microsoft.com/office/drawing/2014/main" id="{8DF537F4-FF20-0EE5-F9F6-F89337F96B4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46571" y="1117600"/>
              <a:ext cx="1088572" cy="1088572"/>
            </a:xfrm>
            <a:prstGeom prst="rect">
              <a:avLst/>
            </a:prstGeom>
          </p:spPr>
        </p:pic>
      </p:grpSp>
    </p:spTree>
    <p:extLst>
      <p:ext uri="{BB962C8B-B14F-4D97-AF65-F5344CB8AC3E}">
        <p14:creationId xmlns:p14="http://schemas.microsoft.com/office/powerpoint/2010/main" val="18805672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70.png"/><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4.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68.jpe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0.svg"/><Relationship Id="rId18" Type="http://schemas.openxmlformats.org/officeDocument/2006/relationships/image" Target="../media/image47.png"/><Relationship Id="rId3" Type="http://schemas.openxmlformats.org/officeDocument/2006/relationships/image" Target="../media/image56.svg"/><Relationship Id="rId7" Type="http://schemas.openxmlformats.org/officeDocument/2006/relationships/image" Target="../media/image58.svg"/><Relationship Id="rId12" Type="http://schemas.openxmlformats.org/officeDocument/2006/relationships/image" Target="../media/image59.png"/><Relationship Id="rId17" Type="http://schemas.openxmlformats.org/officeDocument/2006/relationships/image" Target="../media/image62.svg"/><Relationship Id="rId2" Type="http://schemas.openxmlformats.org/officeDocument/2006/relationships/image" Target="../media/image55.png"/><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27.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26.png"/><Relationship Id="rId19" Type="http://schemas.openxmlformats.org/officeDocument/2006/relationships/image" Target="../media/image48.svg"/><Relationship Id="rId4" Type="http://schemas.openxmlformats.org/officeDocument/2006/relationships/image" Target="../media/image12.png"/><Relationship Id="rId9" Type="http://schemas.openxmlformats.org/officeDocument/2006/relationships/image" Target="../media/image21.svg"/><Relationship Id="rId1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15.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28.png"/><Relationship Id="rId12" Type="http://schemas.openxmlformats.org/officeDocument/2006/relationships/image" Target="../media/image81.svg"/><Relationship Id="rId17" Type="http://schemas.openxmlformats.org/officeDocument/2006/relationships/image" Target="../media/image84.png"/><Relationship Id="rId2" Type="http://schemas.openxmlformats.org/officeDocument/2006/relationships/image" Target="../media/image7.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80.png"/><Relationship Id="rId5" Type="http://schemas.openxmlformats.org/officeDocument/2006/relationships/image" Target="../media/image22.png"/><Relationship Id="rId15" Type="http://schemas.openxmlformats.org/officeDocument/2006/relationships/image" Target="../media/image14.png"/><Relationship Id="rId10" Type="http://schemas.openxmlformats.org/officeDocument/2006/relationships/image" Target="../media/image27.svg"/><Relationship Id="rId4" Type="http://schemas.openxmlformats.org/officeDocument/2006/relationships/image" Target="../media/image79.svg"/><Relationship Id="rId9" Type="http://schemas.openxmlformats.org/officeDocument/2006/relationships/image" Target="../media/image26.png"/><Relationship Id="rId14" Type="http://schemas.openxmlformats.org/officeDocument/2006/relationships/image" Target="../media/image83.svg"/></Relationships>
</file>

<file path=ppt/slides/_rels/slide16.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27.svg"/><Relationship Id="rId17" Type="http://schemas.openxmlformats.org/officeDocument/2006/relationships/image" Target="../media/image28.png"/><Relationship Id="rId2" Type="http://schemas.openxmlformats.org/officeDocument/2006/relationships/image" Target="../media/image7.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26.png"/><Relationship Id="rId5" Type="http://schemas.openxmlformats.org/officeDocument/2006/relationships/image" Target="../media/image43.png"/><Relationship Id="rId15" Type="http://schemas.openxmlformats.org/officeDocument/2006/relationships/image" Target="../media/image22.png"/><Relationship Id="rId10" Type="http://schemas.openxmlformats.org/officeDocument/2006/relationships/image" Target="../media/image35.svg"/><Relationship Id="rId4" Type="http://schemas.openxmlformats.org/officeDocument/2006/relationships/image" Target="../media/image42.svg"/><Relationship Id="rId9" Type="http://schemas.openxmlformats.org/officeDocument/2006/relationships/image" Target="../media/image34.png"/><Relationship Id="rId14"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23.sv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0.svg"/><Relationship Id="rId18" Type="http://schemas.openxmlformats.org/officeDocument/2006/relationships/image" Target="../media/image47.png"/><Relationship Id="rId3" Type="http://schemas.openxmlformats.org/officeDocument/2006/relationships/image" Target="../media/image56.svg"/><Relationship Id="rId7" Type="http://schemas.openxmlformats.org/officeDocument/2006/relationships/image" Target="../media/image58.svg"/><Relationship Id="rId12" Type="http://schemas.openxmlformats.org/officeDocument/2006/relationships/image" Target="../media/image59.png"/><Relationship Id="rId17" Type="http://schemas.openxmlformats.org/officeDocument/2006/relationships/image" Target="../media/image62.svg"/><Relationship Id="rId2" Type="http://schemas.openxmlformats.org/officeDocument/2006/relationships/image" Target="../media/image55.png"/><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27.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26.png"/><Relationship Id="rId19" Type="http://schemas.openxmlformats.org/officeDocument/2006/relationships/image" Target="../media/image48.svg"/><Relationship Id="rId4" Type="http://schemas.openxmlformats.org/officeDocument/2006/relationships/image" Target="../media/image12.png"/><Relationship Id="rId9" Type="http://schemas.openxmlformats.org/officeDocument/2006/relationships/image" Target="../media/image21.svg"/><Relationship Id="rId1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svg"/><Relationship Id="rId26" Type="http://schemas.openxmlformats.org/officeDocument/2006/relationships/image" Target="../media/image31.sv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7.jpeg"/><Relationship Id="rId16" Type="http://schemas.openxmlformats.org/officeDocument/2006/relationships/image" Target="../media/image21.svg"/><Relationship Id="rId20" Type="http://schemas.openxmlformats.org/officeDocument/2006/relationships/image" Target="../media/image25.svg"/><Relationship Id="rId29"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24" Type="http://schemas.openxmlformats.org/officeDocument/2006/relationships/image" Target="../media/image29.svg"/><Relationship Id="rId32" Type="http://schemas.openxmlformats.org/officeDocument/2006/relationships/image" Target="../media/image37.sv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svg"/><Relationship Id="rId10" Type="http://schemas.openxmlformats.org/officeDocument/2006/relationships/image" Target="../media/image15.sv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 Id="rId22" Type="http://schemas.openxmlformats.org/officeDocument/2006/relationships/image" Target="../media/image27.svg"/><Relationship Id="rId27" Type="http://schemas.openxmlformats.org/officeDocument/2006/relationships/image" Target="../media/image32.png"/><Relationship Id="rId30" Type="http://schemas.openxmlformats.org/officeDocument/2006/relationships/image" Target="../media/image35.svg"/></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7.jpeg"/><Relationship Id="rId7" Type="http://schemas.openxmlformats.org/officeDocument/2006/relationships/image" Target="../media/image93.sv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23.svg"/><Relationship Id="rId5" Type="http://schemas.openxmlformats.org/officeDocument/2006/relationships/image" Target="../media/image91.svg"/><Relationship Id="rId15" Type="http://schemas.openxmlformats.org/officeDocument/2006/relationships/image" Target="../media/image95.jpeg"/><Relationship Id="rId10" Type="http://schemas.openxmlformats.org/officeDocument/2006/relationships/image" Target="../media/image22.png"/><Relationship Id="rId4" Type="http://schemas.openxmlformats.org/officeDocument/2006/relationships/image" Target="../media/image90.png"/><Relationship Id="rId9" Type="http://schemas.openxmlformats.org/officeDocument/2006/relationships/image" Target="../media/image25.svg"/><Relationship Id="rId14" Type="http://schemas.openxmlformats.org/officeDocument/2006/relationships/image" Target="../media/image94.png"/></Relationships>
</file>

<file path=ppt/slides/_rels/slide22.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27.svg"/><Relationship Id="rId17" Type="http://schemas.openxmlformats.org/officeDocument/2006/relationships/image" Target="../media/image28.png"/><Relationship Id="rId2" Type="http://schemas.openxmlformats.org/officeDocument/2006/relationships/image" Target="../media/image7.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26.png"/><Relationship Id="rId5" Type="http://schemas.openxmlformats.org/officeDocument/2006/relationships/image" Target="../media/image43.png"/><Relationship Id="rId15" Type="http://schemas.openxmlformats.org/officeDocument/2006/relationships/image" Target="../media/image22.png"/><Relationship Id="rId10" Type="http://schemas.openxmlformats.org/officeDocument/2006/relationships/image" Target="../media/image35.svg"/><Relationship Id="rId4" Type="http://schemas.openxmlformats.org/officeDocument/2006/relationships/image" Target="../media/image42.svg"/><Relationship Id="rId9" Type="http://schemas.openxmlformats.org/officeDocument/2006/relationships/image" Target="../media/image34.png"/><Relationship Id="rId14" Type="http://schemas.openxmlformats.org/officeDocument/2006/relationships/image" Target="../media/image25.svg"/></Relationships>
</file>

<file path=ppt/slides/_rels/slide2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25.svg"/><Relationship Id="rId17" Type="http://schemas.openxmlformats.org/officeDocument/2006/relationships/image" Target="../media/image98.png"/><Relationship Id="rId2" Type="http://schemas.openxmlformats.org/officeDocument/2006/relationships/image" Target="../media/image7.jpeg"/><Relationship Id="rId16"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24.png"/><Relationship Id="rId5" Type="http://schemas.openxmlformats.org/officeDocument/2006/relationships/image" Target="../media/image96.png"/><Relationship Id="rId15" Type="http://schemas.openxmlformats.org/officeDocument/2006/relationships/image" Target="../media/image28.png"/><Relationship Id="rId10" Type="http://schemas.openxmlformats.org/officeDocument/2006/relationships/image" Target="../media/image27.svg"/><Relationship Id="rId4" Type="http://schemas.openxmlformats.org/officeDocument/2006/relationships/image" Target="../media/image11.svg"/><Relationship Id="rId9" Type="http://schemas.openxmlformats.org/officeDocument/2006/relationships/image" Target="../media/image26.png"/><Relationship Id="rId14" Type="http://schemas.openxmlformats.org/officeDocument/2006/relationships/image" Target="../media/image23.svg"/></Relationships>
</file>

<file path=ppt/slides/_rels/slide2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98.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25.svg"/><Relationship Id="rId17" Type="http://schemas.openxmlformats.org/officeDocument/2006/relationships/image" Target="../media/image99.png"/><Relationship Id="rId2" Type="http://schemas.openxmlformats.org/officeDocument/2006/relationships/image" Target="../media/image7.jpeg"/><Relationship Id="rId16"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24.png"/><Relationship Id="rId5" Type="http://schemas.openxmlformats.org/officeDocument/2006/relationships/image" Target="../media/image96.png"/><Relationship Id="rId15" Type="http://schemas.openxmlformats.org/officeDocument/2006/relationships/image" Target="../media/image28.png"/><Relationship Id="rId10" Type="http://schemas.openxmlformats.org/officeDocument/2006/relationships/image" Target="../media/image27.svg"/><Relationship Id="rId4" Type="http://schemas.openxmlformats.org/officeDocument/2006/relationships/image" Target="../media/image11.svg"/><Relationship Id="rId9" Type="http://schemas.openxmlformats.org/officeDocument/2006/relationships/image" Target="../media/image26.png"/><Relationship Id="rId14" Type="http://schemas.openxmlformats.org/officeDocument/2006/relationships/image" Target="../media/image23.svg"/></Relationships>
</file>

<file path=ppt/slides/_rels/slide25.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25.svg"/><Relationship Id="rId17" Type="http://schemas.openxmlformats.org/officeDocument/2006/relationships/image" Target="../media/image100.png"/><Relationship Id="rId2" Type="http://schemas.openxmlformats.org/officeDocument/2006/relationships/image" Target="../media/image7.jpeg"/><Relationship Id="rId16"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24.png"/><Relationship Id="rId5" Type="http://schemas.openxmlformats.org/officeDocument/2006/relationships/image" Target="../media/image96.png"/><Relationship Id="rId15" Type="http://schemas.openxmlformats.org/officeDocument/2006/relationships/image" Target="../media/image28.png"/><Relationship Id="rId10" Type="http://schemas.openxmlformats.org/officeDocument/2006/relationships/image" Target="../media/image27.svg"/><Relationship Id="rId4" Type="http://schemas.openxmlformats.org/officeDocument/2006/relationships/image" Target="../media/image11.svg"/><Relationship Id="rId9" Type="http://schemas.openxmlformats.org/officeDocument/2006/relationships/image" Target="../media/image26.png"/><Relationship Id="rId14" Type="http://schemas.openxmlformats.org/officeDocument/2006/relationships/image" Target="../media/image23.svg"/></Relationships>
</file>

<file path=ppt/slides/_rels/slide2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03.png"/><Relationship Id="rId3"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02.svg"/><Relationship Id="rId11" Type="http://schemas.openxmlformats.org/officeDocument/2006/relationships/image" Target="../media/image28.png"/><Relationship Id="rId5" Type="http://schemas.openxmlformats.org/officeDocument/2006/relationships/image" Target="../media/image101.png"/><Relationship Id="rId10" Type="http://schemas.openxmlformats.org/officeDocument/2006/relationships/image" Target="../media/image23.svg"/><Relationship Id="rId4" Type="http://schemas.openxmlformats.org/officeDocument/2006/relationships/image" Target="../media/image39.svg"/><Relationship Id="rId9" Type="http://schemas.openxmlformats.org/officeDocument/2006/relationships/image" Target="../media/image22.png"/><Relationship Id="rId14" Type="http://schemas.openxmlformats.org/officeDocument/2006/relationships/image" Target="../media/image104.png"/></Relationships>
</file>

<file path=ppt/slides/_rels/slide27.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27.svg"/><Relationship Id="rId17" Type="http://schemas.openxmlformats.org/officeDocument/2006/relationships/image" Target="../media/image28.png"/><Relationship Id="rId2" Type="http://schemas.openxmlformats.org/officeDocument/2006/relationships/image" Target="../media/image7.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26.png"/><Relationship Id="rId5" Type="http://schemas.openxmlformats.org/officeDocument/2006/relationships/image" Target="../media/image43.png"/><Relationship Id="rId15" Type="http://schemas.openxmlformats.org/officeDocument/2006/relationships/image" Target="../media/image22.png"/><Relationship Id="rId10" Type="http://schemas.openxmlformats.org/officeDocument/2006/relationships/image" Target="../media/image35.svg"/><Relationship Id="rId4" Type="http://schemas.openxmlformats.org/officeDocument/2006/relationships/image" Target="../media/image42.svg"/><Relationship Id="rId9" Type="http://schemas.openxmlformats.org/officeDocument/2006/relationships/image" Target="../media/image34.png"/><Relationship Id="rId14" Type="http://schemas.openxmlformats.org/officeDocument/2006/relationships/image" Target="../media/image25.svg"/></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svg"/><Relationship Id="rId26" Type="http://schemas.openxmlformats.org/officeDocument/2006/relationships/image" Target="../media/image31.sv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7.jpeg"/><Relationship Id="rId16" Type="http://schemas.openxmlformats.org/officeDocument/2006/relationships/image" Target="../media/image21.svg"/><Relationship Id="rId20" Type="http://schemas.openxmlformats.org/officeDocument/2006/relationships/image" Target="../media/image25.svg"/><Relationship Id="rId29"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24" Type="http://schemas.openxmlformats.org/officeDocument/2006/relationships/image" Target="../media/image29.svg"/><Relationship Id="rId32" Type="http://schemas.openxmlformats.org/officeDocument/2006/relationships/image" Target="../media/image37.sv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svg"/><Relationship Id="rId10" Type="http://schemas.openxmlformats.org/officeDocument/2006/relationships/image" Target="../media/image15.sv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 Id="rId22" Type="http://schemas.openxmlformats.org/officeDocument/2006/relationships/image" Target="../media/image27.svg"/><Relationship Id="rId27" Type="http://schemas.openxmlformats.org/officeDocument/2006/relationships/image" Target="../media/image32.png"/><Relationship Id="rId30" Type="http://schemas.openxmlformats.org/officeDocument/2006/relationships/image" Target="../media/image106.sv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4.png"/><Relationship Id="rId3" Type="http://schemas.openxmlformats.org/officeDocument/2006/relationships/image" Target="../media/image38.png"/><Relationship Id="rId7" Type="http://schemas.openxmlformats.org/officeDocument/2006/relationships/image" Target="../media/image16.png"/><Relationship Id="rId12" Type="http://schemas.openxmlformats.org/officeDocument/2006/relationships/image" Target="../media/image27.svg"/><Relationship Id="rId17" Type="http://schemas.openxmlformats.org/officeDocument/2006/relationships/image" Target="../media/image40.png"/><Relationship Id="rId2" Type="http://schemas.openxmlformats.org/officeDocument/2006/relationships/image" Target="../media/image7.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6.png"/><Relationship Id="rId5" Type="http://schemas.openxmlformats.org/officeDocument/2006/relationships/image" Target="../media/image8.png"/><Relationship Id="rId15" Type="http://schemas.openxmlformats.org/officeDocument/2006/relationships/image" Target="../media/image22.png"/><Relationship Id="rId10" Type="http://schemas.openxmlformats.org/officeDocument/2006/relationships/image" Target="../media/image21.svg"/><Relationship Id="rId4" Type="http://schemas.openxmlformats.org/officeDocument/2006/relationships/image" Target="../media/image39.svg"/><Relationship Id="rId9" Type="http://schemas.openxmlformats.org/officeDocument/2006/relationships/image" Target="../media/image20.png"/><Relationship Id="rId14" Type="http://schemas.openxmlformats.org/officeDocument/2006/relationships/image" Target="../media/image25.svg"/></Relationships>
</file>

<file path=ppt/slides/_rels/slide4.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47.png"/><Relationship Id="rId18" Type="http://schemas.openxmlformats.org/officeDocument/2006/relationships/image" Target="../media/image50.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27.svg"/><Relationship Id="rId17" Type="http://schemas.openxmlformats.org/officeDocument/2006/relationships/image" Target="../media/image49.png"/><Relationship Id="rId2" Type="http://schemas.openxmlformats.org/officeDocument/2006/relationships/image" Target="../media/image7.jpeg"/><Relationship Id="rId16" Type="http://schemas.openxmlformats.org/officeDocument/2006/relationships/image" Target="../media/image23.svg"/><Relationship Id="rId20"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26.png"/><Relationship Id="rId5" Type="http://schemas.openxmlformats.org/officeDocument/2006/relationships/image" Target="../media/image43.png"/><Relationship Id="rId15" Type="http://schemas.openxmlformats.org/officeDocument/2006/relationships/image" Target="../media/image22.png"/><Relationship Id="rId10" Type="http://schemas.openxmlformats.org/officeDocument/2006/relationships/image" Target="../media/image35.svg"/><Relationship Id="rId19" Type="http://schemas.openxmlformats.org/officeDocument/2006/relationships/image" Target="../media/image51.png"/><Relationship Id="rId4" Type="http://schemas.openxmlformats.org/officeDocument/2006/relationships/image" Target="../media/image42.svg"/><Relationship Id="rId9" Type="http://schemas.openxmlformats.org/officeDocument/2006/relationships/image" Target="../media/image34.png"/><Relationship Id="rId14" Type="http://schemas.openxmlformats.org/officeDocument/2006/relationships/image" Target="../media/image48.svg"/></Relationships>
</file>

<file path=ppt/slides/_rels/slide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0.svg"/><Relationship Id="rId18" Type="http://schemas.openxmlformats.org/officeDocument/2006/relationships/image" Target="../media/image47.png"/><Relationship Id="rId3" Type="http://schemas.openxmlformats.org/officeDocument/2006/relationships/image" Target="../media/image56.svg"/><Relationship Id="rId7" Type="http://schemas.openxmlformats.org/officeDocument/2006/relationships/image" Target="../media/image58.svg"/><Relationship Id="rId12" Type="http://schemas.openxmlformats.org/officeDocument/2006/relationships/image" Target="../media/image59.png"/><Relationship Id="rId17" Type="http://schemas.openxmlformats.org/officeDocument/2006/relationships/image" Target="../media/image62.svg"/><Relationship Id="rId2" Type="http://schemas.openxmlformats.org/officeDocument/2006/relationships/image" Target="../media/image55.png"/><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27.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26.png"/><Relationship Id="rId19" Type="http://schemas.openxmlformats.org/officeDocument/2006/relationships/image" Target="../media/image48.svg"/><Relationship Id="rId4" Type="http://schemas.openxmlformats.org/officeDocument/2006/relationships/image" Target="../media/image12.png"/><Relationship Id="rId9" Type="http://schemas.openxmlformats.org/officeDocument/2006/relationships/image" Target="../media/image21.sv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 y="9395000"/>
            <a:ext cx="9143999" cy="669414"/>
          </a:xfrm>
          <a:prstGeom prst="rect">
            <a:avLst/>
          </a:prstGeom>
          <a:noFill/>
        </p:spPr>
        <p:txBody>
          <a:bodyPr wrap="square">
            <a:spAutoFit/>
          </a:bodyPr>
          <a:lstStyle/>
          <a:p>
            <a:pPr algn="ctr" eaLnBrk="1" hangingPunct="1"/>
            <a:r>
              <a:rPr lang="en-US" altLang="x-none" sz="3750" b="1" dirty="0">
                <a:solidFill>
                  <a:srgbClr val="0000FF"/>
                </a:solidFill>
                <a:effectLst>
                  <a:outerShdw blurRad="38100" dist="38100" dir="2700000">
                    <a:srgbClr val="C0C0C0"/>
                  </a:outerShdw>
                </a:effectLst>
              </a:rPr>
              <a:t>MỘT </a:t>
            </a:r>
            <a:r>
              <a:rPr lang="en-US" altLang="x-none" sz="3750" b="1">
                <a:solidFill>
                  <a:srgbClr val="0000FF"/>
                </a:solidFill>
                <a:effectLst>
                  <a:outerShdw blurRad="38100" dist="38100" dir="2700000">
                    <a:srgbClr val="C0C0C0"/>
                  </a:outerShdw>
                </a:effectLst>
              </a:rPr>
              <a:t>SỐ SƠ ĐỒ, HÌNH ẢNH MẠCH ĐIỆN</a:t>
            </a:r>
            <a:endParaRPr lang="en-US" altLang="x-none" sz="3750" b="1" dirty="0">
              <a:solidFill>
                <a:srgbClr val="0000FF"/>
              </a:solidFill>
              <a:effectLst>
                <a:outerShdw blurRad="38100" dist="38100" dir="2700000">
                  <a:srgbClr val="C0C0C0"/>
                </a:outerShdw>
              </a:effectLst>
            </a:endParaRPr>
          </a:p>
        </p:txBody>
      </p:sp>
      <p:pic>
        <p:nvPicPr>
          <p:cNvPr id="2" name="Picture 1">
            <a:extLst>
              <a:ext uri="{FF2B5EF4-FFF2-40B4-BE49-F238E27FC236}">
                <a16:creationId xmlns:a16="http://schemas.microsoft.com/office/drawing/2014/main" id="{6ED634AA-94D7-9752-A4EC-ABF322D19653}"/>
              </a:ext>
            </a:extLst>
          </p:cNvPr>
          <p:cNvPicPr>
            <a:picLocks noChangeAspect="1"/>
          </p:cNvPicPr>
          <p:nvPr/>
        </p:nvPicPr>
        <p:blipFill>
          <a:blip r:embed="rId2"/>
          <a:stretch>
            <a:fillRect/>
          </a:stretch>
        </p:blipFill>
        <p:spPr>
          <a:xfrm>
            <a:off x="1714500" y="5120639"/>
            <a:ext cx="5303520" cy="4362006"/>
          </a:xfrm>
          <a:prstGeom prst="rect">
            <a:avLst/>
          </a:prstGeom>
        </p:spPr>
      </p:pic>
      <p:pic>
        <p:nvPicPr>
          <p:cNvPr id="3" name="Picture 2">
            <a:extLst>
              <a:ext uri="{FF2B5EF4-FFF2-40B4-BE49-F238E27FC236}">
                <a16:creationId xmlns:a16="http://schemas.microsoft.com/office/drawing/2014/main" id="{146A013E-1DEF-A924-F305-B9DB6A35339A}"/>
              </a:ext>
            </a:extLst>
          </p:cNvPr>
          <p:cNvPicPr>
            <a:picLocks noChangeAspect="1"/>
          </p:cNvPicPr>
          <p:nvPr/>
        </p:nvPicPr>
        <p:blipFill rotWithShape="1">
          <a:blip r:embed="rId3"/>
          <a:srcRect l="2323" t="14921" r="-2323" b="-72"/>
          <a:stretch/>
        </p:blipFill>
        <p:spPr>
          <a:xfrm>
            <a:off x="9157749" y="122091"/>
            <a:ext cx="9130251" cy="5021409"/>
          </a:xfrm>
          <a:prstGeom prst="rect">
            <a:avLst/>
          </a:prstGeom>
        </p:spPr>
      </p:pic>
      <p:pic>
        <p:nvPicPr>
          <p:cNvPr id="4" name="Picture 3">
            <a:extLst>
              <a:ext uri="{FF2B5EF4-FFF2-40B4-BE49-F238E27FC236}">
                <a16:creationId xmlns:a16="http://schemas.microsoft.com/office/drawing/2014/main" id="{0279E65F-D012-9EF4-9919-8C49EE59A369}"/>
              </a:ext>
            </a:extLst>
          </p:cNvPr>
          <p:cNvPicPr>
            <a:picLocks noChangeAspect="1"/>
          </p:cNvPicPr>
          <p:nvPr/>
        </p:nvPicPr>
        <p:blipFill>
          <a:blip r:embed="rId4"/>
          <a:stretch>
            <a:fillRect/>
          </a:stretch>
        </p:blipFill>
        <p:spPr>
          <a:xfrm>
            <a:off x="9521190" y="5336017"/>
            <a:ext cx="7052310" cy="4568825"/>
          </a:xfrm>
          <a:prstGeom prst="rect">
            <a:avLst/>
          </a:prstGeom>
        </p:spPr>
      </p:pic>
      <p:pic>
        <p:nvPicPr>
          <p:cNvPr id="5" name="Picture 4">
            <a:extLst>
              <a:ext uri="{FF2B5EF4-FFF2-40B4-BE49-F238E27FC236}">
                <a16:creationId xmlns:a16="http://schemas.microsoft.com/office/drawing/2014/main" id="{BA9DA34A-1166-B369-E9F5-4547B99D9924}"/>
              </a:ext>
            </a:extLst>
          </p:cNvPr>
          <p:cNvPicPr>
            <a:picLocks noChangeAspect="1"/>
          </p:cNvPicPr>
          <p:nvPr/>
        </p:nvPicPr>
        <p:blipFill>
          <a:blip r:embed="rId5"/>
          <a:stretch>
            <a:fillRect/>
          </a:stretch>
        </p:blipFill>
        <p:spPr>
          <a:xfrm>
            <a:off x="468650" y="286396"/>
            <a:ext cx="8109629" cy="48571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99AF284-7F2C-49B8-B3BB-CDB149CCD56F}"/>
              </a:ext>
            </a:extLst>
          </p:cNvPr>
          <p:cNvGraphicFramePr>
            <a:graphicFrameLocks noGrp="1"/>
          </p:cNvGraphicFramePr>
          <p:nvPr>
            <p:extLst>
              <p:ext uri="{D42A27DB-BD31-4B8C-83A1-F6EECF244321}">
                <p14:modId xmlns:p14="http://schemas.microsoft.com/office/powerpoint/2010/main" val="2204823131"/>
              </p:ext>
            </p:extLst>
          </p:nvPr>
        </p:nvGraphicFramePr>
        <p:xfrm>
          <a:off x="331073" y="492661"/>
          <a:ext cx="17804527" cy="8473440"/>
        </p:xfrm>
        <a:graphic>
          <a:graphicData uri="http://schemas.openxmlformats.org/drawingml/2006/table">
            <a:tbl>
              <a:tblPr firstRow="1" firstCol="1" bandRow="1">
                <a:tableStyleId>{5C22544A-7EE6-4342-B048-85BDC9FD1C3A}</a:tableStyleId>
              </a:tblPr>
              <a:tblGrid>
                <a:gridCol w="4390469">
                  <a:extLst>
                    <a:ext uri="{9D8B030D-6E8A-4147-A177-3AD203B41FA5}">
                      <a16:colId xmlns:a16="http://schemas.microsoft.com/office/drawing/2014/main" val="1423448663"/>
                    </a:ext>
                  </a:extLst>
                </a:gridCol>
                <a:gridCol w="1995394">
                  <a:extLst>
                    <a:ext uri="{9D8B030D-6E8A-4147-A177-3AD203B41FA5}">
                      <a16:colId xmlns:a16="http://schemas.microsoft.com/office/drawing/2014/main" val="4028140610"/>
                    </a:ext>
                  </a:extLst>
                </a:gridCol>
                <a:gridCol w="3618517">
                  <a:extLst>
                    <a:ext uri="{9D8B030D-6E8A-4147-A177-3AD203B41FA5}">
                      <a16:colId xmlns:a16="http://schemas.microsoft.com/office/drawing/2014/main" val="1903210471"/>
                    </a:ext>
                  </a:extLst>
                </a:gridCol>
                <a:gridCol w="7800147">
                  <a:extLst>
                    <a:ext uri="{9D8B030D-6E8A-4147-A177-3AD203B41FA5}">
                      <a16:colId xmlns:a16="http://schemas.microsoft.com/office/drawing/2014/main" val="4135127623"/>
                    </a:ext>
                  </a:extLst>
                </a:gridCol>
              </a:tblGrid>
              <a:tr h="382724">
                <a:tc gridSpan="4">
                  <a:txBody>
                    <a:bodyPr/>
                    <a:lstStyle/>
                    <a:p>
                      <a:pPr algn="ctr"/>
                      <a:r>
                        <a:rPr lang="en-US" sz="2800" dirty="0">
                          <a:solidFill>
                            <a:srgbClr val="FF0000"/>
                          </a:solidFill>
                          <a:effectLst/>
                          <a:latin typeface="Arial" panose="020B0604020202020204" pitchFamily="34" charset="0"/>
                          <a:cs typeface="Arial" panose="020B0604020202020204" pitchFamily="34" charset="0"/>
                        </a:rPr>
                        <a:t>PHIẾU HỌC TẬP SỐ 1</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2056521"/>
                  </a:ext>
                </a:extLst>
              </a:tr>
              <a:tr h="648502">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cs typeface="Arial" panose="020B0604020202020204" pitchFamily="34" charset="0"/>
                      </a:endParaRPr>
                    </a:p>
                    <a:p>
                      <a:pPr algn="ct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Tên</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Công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dụng</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Kí</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hiệu</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156768"/>
                  </a:ext>
                </a:extLst>
              </a:tr>
              <a:tr h="1176539">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Nguồn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Cung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cấp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năng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lượng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1230434"/>
                  </a:ext>
                </a:extLst>
              </a:tr>
              <a:tr h="765447">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a:solidFill>
                            <a:schemeClr val="tx1"/>
                          </a:solidFill>
                          <a:effectLst/>
                          <a:latin typeface="Arial" panose="020B0604020202020204" pitchFamily="34" charset="0"/>
                          <a:cs typeface="Arial" panose="020B0604020202020204" pitchFamily="34" charset="0"/>
                        </a:rPr>
                        <a:t>Bóng đèn</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Phát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sáng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tín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a:t>
                      </a:r>
                      <a:r>
                        <a:rPr lang="en-US" sz="2400" dirty="0">
                          <a:solidFill>
                            <a:schemeClr val="tx1"/>
                          </a:solidFill>
                          <a:effectLst/>
                          <a:latin typeface="Arial" panose="020B0604020202020204" pitchFamily="34" charset="0"/>
                          <a:cs typeface="Arial" panose="020B0604020202020204" pitchFamily="34" charset="0"/>
                        </a:rPr>
                        <a:t> qua </a:t>
                      </a:r>
                      <a:r>
                        <a:rPr lang="en-US" sz="2400" dirty="0" err="1">
                          <a:solidFill>
                            <a:schemeClr val="tx1"/>
                          </a:solidFill>
                          <a:effectLst/>
                          <a:latin typeface="Arial" panose="020B0604020202020204" pitchFamily="34" charset="0"/>
                          <a:cs typeface="Arial" panose="020B0604020202020204" pitchFamily="34" charset="0"/>
                        </a:rPr>
                        <a:t>đoạn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chứa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9097193"/>
                  </a:ext>
                </a:extLst>
              </a:tr>
              <a:tr h="1530894">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a:solidFill>
                            <a:schemeClr val="tx1"/>
                          </a:solidFill>
                          <a:effectLst/>
                          <a:latin typeface="Arial" panose="020B0604020202020204" pitchFamily="34" charset="0"/>
                          <a:cs typeface="Arial" panose="020B0604020202020204" pitchFamily="34" charset="0"/>
                        </a:rPr>
                        <a:t>Dây nối</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nối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kết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thành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a:t>
                      </a:r>
                    </a:p>
                    <a:p>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màu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biệt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đoạn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với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nhau</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7988803"/>
                  </a:ext>
                </a:extLst>
              </a:tr>
            </a:tbl>
          </a:graphicData>
        </a:graphic>
      </p:graphicFrame>
      <p:pic>
        <p:nvPicPr>
          <p:cNvPr id="7182" name="Picture 52">
            <a:extLst>
              <a:ext uri="{FF2B5EF4-FFF2-40B4-BE49-F238E27FC236}">
                <a16:creationId xmlns:a16="http://schemas.microsoft.com/office/drawing/2014/main" id="{69A8FA02-D811-4ABC-9097-1980DD8F0A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84" y="1721799"/>
            <a:ext cx="4183830" cy="2354901"/>
          </a:xfrm>
          <a:prstGeom prst="rect">
            <a:avLst/>
          </a:prstGeom>
          <a:noFill/>
          <a:extLst>
            <a:ext uri="{909E8E84-426E-40DD-AFC4-6F175D3DCCD1}">
              <a14:hiddenFill xmlns:a14="http://schemas.microsoft.com/office/drawing/2010/main">
                <a:solidFill>
                  <a:srgbClr val="FFFFFF"/>
                </a:solidFill>
              </a14:hiddenFill>
            </a:ext>
          </a:extLst>
        </p:spPr>
      </p:pic>
      <p:pic>
        <p:nvPicPr>
          <p:cNvPr id="7181" name="Picture 4">
            <a:extLst>
              <a:ext uri="{FF2B5EF4-FFF2-40B4-BE49-F238E27FC236}">
                <a16:creationId xmlns:a16="http://schemas.microsoft.com/office/drawing/2014/main" id="{586CBF98-55F7-4B4B-BE09-31D77A386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7840" y="1844584"/>
            <a:ext cx="7090733" cy="1622516"/>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53">
            <a:extLst>
              <a:ext uri="{FF2B5EF4-FFF2-40B4-BE49-F238E27FC236}">
                <a16:creationId xmlns:a16="http://schemas.microsoft.com/office/drawing/2014/main" id="{75DF8B56-9F5B-447A-9053-15BBF848D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980" y="4492921"/>
            <a:ext cx="3101467" cy="2250779"/>
          </a:xfrm>
          <a:prstGeom prst="rect">
            <a:avLst/>
          </a:prstGeom>
          <a:noFill/>
          <a:extLst>
            <a:ext uri="{909E8E84-426E-40DD-AFC4-6F175D3DCCD1}">
              <a14:hiddenFill xmlns:a14="http://schemas.microsoft.com/office/drawing/2010/main">
                <a:solidFill>
                  <a:srgbClr val="FFFFFF"/>
                </a:solidFill>
              </a14:hiddenFill>
            </a:ext>
          </a:extLst>
        </p:spPr>
      </p:pic>
      <p:pic>
        <p:nvPicPr>
          <p:cNvPr id="7179" name="Picture 6">
            <a:extLst>
              <a:ext uri="{FF2B5EF4-FFF2-40B4-BE49-F238E27FC236}">
                <a16:creationId xmlns:a16="http://schemas.microsoft.com/office/drawing/2014/main" id="{2AB3B5E1-3444-4495-8688-C490ECEDB7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3400" y="4660164"/>
            <a:ext cx="4418158" cy="134879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54">
            <a:extLst>
              <a:ext uri="{FF2B5EF4-FFF2-40B4-BE49-F238E27FC236}">
                <a16:creationId xmlns:a16="http://schemas.microsoft.com/office/drawing/2014/main" id="{75979A89-3D0D-45E7-B383-7E38BFEA11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980" y="6938452"/>
            <a:ext cx="3152331" cy="2015048"/>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8">
            <a:extLst>
              <a:ext uri="{FF2B5EF4-FFF2-40B4-BE49-F238E27FC236}">
                <a16:creationId xmlns:a16="http://schemas.microsoft.com/office/drawing/2014/main" id="{9627515F-7A80-4D2F-A296-FE8A3425BD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86139" y="7115321"/>
            <a:ext cx="5229269" cy="1348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182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99AF284-7F2C-49B8-B3BB-CDB149CCD56F}"/>
              </a:ext>
            </a:extLst>
          </p:cNvPr>
          <p:cNvGraphicFramePr>
            <a:graphicFrameLocks noGrp="1"/>
          </p:cNvGraphicFramePr>
          <p:nvPr>
            <p:extLst>
              <p:ext uri="{D42A27DB-BD31-4B8C-83A1-F6EECF244321}">
                <p14:modId xmlns:p14="http://schemas.microsoft.com/office/powerpoint/2010/main" val="3404547371"/>
              </p:ext>
            </p:extLst>
          </p:nvPr>
        </p:nvGraphicFramePr>
        <p:xfrm>
          <a:off x="331073" y="492661"/>
          <a:ext cx="17804527" cy="8473440"/>
        </p:xfrm>
        <a:graphic>
          <a:graphicData uri="http://schemas.openxmlformats.org/drawingml/2006/table">
            <a:tbl>
              <a:tblPr firstRow="1" firstCol="1" bandRow="1">
                <a:tableStyleId>{5C22544A-7EE6-4342-B048-85BDC9FD1C3A}</a:tableStyleId>
              </a:tblPr>
              <a:tblGrid>
                <a:gridCol w="4390469">
                  <a:extLst>
                    <a:ext uri="{9D8B030D-6E8A-4147-A177-3AD203B41FA5}">
                      <a16:colId xmlns:a16="http://schemas.microsoft.com/office/drawing/2014/main" val="1423448663"/>
                    </a:ext>
                  </a:extLst>
                </a:gridCol>
                <a:gridCol w="1995394">
                  <a:extLst>
                    <a:ext uri="{9D8B030D-6E8A-4147-A177-3AD203B41FA5}">
                      <a16:colId xmlns:a16="http://schemas.microsoft.com/office/drawing/2014/main" val="4028140610"/>
                    </a:ext>
                  </a:extLst>
                </a:gridCol>
                <a:gridCol w="3618517">
                  <a:extLst>
                    <a:ext uri="{9D8B030D-6E8A-4147-A177-3AD203B41FA5}">
                      <a16:colId xmlns:a16="http://schemas.microsoft.com/office/drawing/2014/main" val="1903210471"/>
                    </a:ext>
                  </a:extLst>
                </a:gridCol>
                <a:gridCol w="7800147">
                  <a:extLst>
                    <a:ext uri="{9D8B030D-6E8A-4147-A177-3AD203B41FA5}">
                      <a16:colId xmlns:a16="http://schemas.microsoft.com/office/drawing/2014/main" val="4135127623"/>
                    </a:ext>
                  </a:extLst>
                </a:gridCol>
              </a:tblGrid>
              <a:tr h="382724">
                <a:tc gridSpan="4">
                  <a:txBody>
                    <a:bodyPr/>
                    <a:lstStyle/>
                    <a:p>
                      <a:pPr algn="ctr"/>
                      <a:r>
                        <a:rPr lang="en-US" sz="2800" dirty="0">
                          <a:solidFill>
                            <a:srgbClr val="FF0000"/>
                          </a:solidFill>
                          <a:effectLst/>
                          <a:latin typeface="Arial" panose="020B0604020202020204" pitchFamily="34" charset="0"/>
                          <a:cs typeface="Arial" panose="020B0604020202020204" pitchFamily="34" charset="0"/>
                        </a:rPr>
                        <a:t>PHIẾU HỌC TẬP SỐ 1</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2056521"/>
                  </a:ext>
                </a:extLst>
              </a:tr>
              <a:tr h="648502">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cs typeface="Arial" panose="020B0604020202020204" pitchFamily="34" charset="0"/>
                      </a:endParaRPr>
                    </a:p>
                    <a:p>
                      <a:pPr algn="ct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Tên</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Công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dụng</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Kí</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hiệu</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156768"/>
                  </a:ext>
                </a:extLst>
              </a:tr>
              <a:tr h="1176539">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Công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tăc</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a:solidFill>
                            <a:schemeClr val="tx1"/>
                          </a:solidFill>
                          <a:effectLst/>
                          <a:latin typeface="Arial" panose="020B0604020202020204" pitchFamily="34" charset="0"/>
                          <a:cs typeface="Arial" panose="020B0604020202020204" pitchFamily="34" charset="0"/>
                        </a:rPr>
                        <a:t>Đóng và ngát dòng điện</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1230434"/>
                  </a:ext>
                </a:extLst>
              </a:tr>
              <a:tr h="765447">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a:solidFill>
                            <a:schemeClr val="tx1"/>
                          </a:solidFill>
                          <a:effectLst/>
                          <a:latin typeface="Arial" panose="020B0604020202020204" pitchFamily="34" charset="0"/>
                          <a:cs typeface="Arial" panose="020B0604020202020204" pitchFamily="34" charset="0"/>
                        </a:rPr>
                        <a:t>Điện trở</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Cản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trở</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9097193"/>
                  </a:ext>
                </a:extLst>
              </a:tr>
              <a:tr h="1530894">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Chuông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err="1">
                          <a:solidFill>
                            <a:schemeClr val="tx1"/>
                          </a:solidFill>
                          <a:effectLst/>
                          <a:latin typeface="Arial" panose="020B0604020202020204" pitchFamily="34" charset="0"/>
                          <a:cs typeface="Arial" panose="020B0604020202020204" pitchFamily="34" charset="0"/>
                        </a:rPr>
                        <a:t>Phát</a:t>
                      </a:r>
                      <a:r>
                        <a:rPr lang="en-US" sz="2400" dirty="0">
                          <a:solidFill>
                            <a:schemeClr val="tx1"/>
                          </a:solidFill>
                          <a:effectLst/>
                          <a:latin typeface="Arial" panose="020B0604020202020204" pitchFamily="34" charset="0"/>
                          <a:cs typeface="Arial" panose="020B0604020202020204" pitchFamily="34" charset="0"/>
                        </a:rPr>
                        <a:t> ra </a:t>
                      </a:r>
                      <a:r>
                        <a:rPr lang="en-US" sz="2400" dirty="0" err="1">
                          <a:solidFill>
                            <a:schemeClr val="tx1"/>
                          </a:solidFill>
                          <a:effectLst/>
                          <a:latin typeface="Arial" panose="020B0604020202020204" pitchFamily="34" charset="0"/>
                          <a:cs typeface="Arial" panose="020B0604020202020204" pitchFamily="34" charset="0"/>
                        </a:rPr>
                        <a:t>âm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được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cung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cấp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7988803"/>
                  </a:ext>
                </a:extLst>
              </a:tr>
            </a:tbl>
          </a:graphicData>
        </a:graphic>
      </p:graphicFrame>
      <p:pic>
        <p:nvPicPr>
          <p:cNvPr id="9" name="Picture 8">
            <a:extLst>
              <a:ext uri="{FF2B5EF4-FFF2-40B4-BE49-F238E27FC236}">
                <a16:creationId xmlns:a16="http://schemas.microsoft.com/office/drawing/2014/main" id="{D8267709-F82A-4FB6-810C-52A021182F15}"/>
              </a:ext>
            </a:extLst>
          </p:cNvPr>
          <p:cNvPicPr/>
          <p:nvPr/>
        </p:nvPicPr>
        <p:blipFill>
          <a:blip r:embed="rId2"/>
          <a:stretch>
            <a:fillRect/>
          </a:stretch>
        </p:blipFill>
        <p:spPr>
          <a:xfrm>
            <a:off x="1066800" y="1866900"/>
            <a:ext cx="2971800" cy="2209800"/>
          </a:xfrm>
          <a:prstGeom prst="rect">
            <a:avLst/>
          </a:prstGeom>
        </p:spPr>
      </p:pic>
      <p:pic>
        <p:nvPicPr>
          <p:cNvPr id="10" name="Picture 9">
            <a:extLst>
              <a:ext uri="{FF2B5EF4-FFF2-40B4-BE49-F238E27FC236}">
                <a16:creationId xmlns:a16="http://schemas.microsoft.com/office/drawing/2014/main" id="{4CD29746-7594-4B0F-9D95-FABD2CA7C687}"/>
              </a:ext>
            </a:extLst>
          </p:cNvPr>
          <p:cNvPicPr/>
          <p:nvPr/>
        </p:nvPicPr>
        <p:blipFill>
          <a:blip r:embed="rId3"/>
          <a:stretch>
            <a:fillRect/>
          </a:stretch>
        </p:blipFill>
        <p:spPr>
          <a:xfrm>
            <a:off x="1219200" y="4533900"/>
            <a:ext cx="2971800" cy="2209799"/>
          </a:xfrm>
          <a:prstGeom prst="rect">
            <a:avLst/>
          </a:prstGeom>
        </p:spPr>
      </p:pic>
      <p:pic>
        <p:nvPicPr>
          <p:cNvPr id="11" name="Picture 10" descr="https://tse3.mm.bing.net/th?id=OIP.fKPiQ9uKzgDYLy4Ba3-pCQAAAA&amp;pid=Api&amp;P=0&amp;h=180">
            <a:extLst>
              <a:ext uri="{FF2B5EF4-FFF2-40B4-BE49-F238E27FC236}">
                <a16:creationId xmlns:a16="http://schemas.microsoft.com/office/drawing/2014/main" id="{609EF79F-0B77-4891-8B0F-7A675B47B82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6895732"/>
            <a:ext cx="2362200" cy="2070369"/>
          </a:xfrm>
          <a:prstGeom prst="rect">
            <a:avLst/>
          </a:prstGeom>
          <a:noFill/>
          <a:ln>
            <a:noFill/>
          </a:ln>
        </p:spPr>
      </p:pic>
      <p:pic>
        <p:nvPicPr>
          <p:cNvPr id="12" name="Picture 11">
            <a:extLst>
              <a:ext uri="{FF2B5EF4-FFF2-40B4-BE49-F238E27FC236}">
                <a16:creationId xmlns:a16="http://schemas.microsoft.com/office/drawing/2014/main" id="{ABA46E7E-FDE3-4814-8622-863330DE281B}"/>
              </a:ext>
            </a:extLst>
          </p:cNvPr>
          <p:cNvPicPr/>
          <p:nvPr/>
        </p:nvPicPr>
        <p:blipFill>
          <a:blip r:embed="rId5"/>
          <a:stretch>
            <a:fillRect/>
          </a:stretch>
        </p:blipFill>
        <p:spPr>
          <a:xfrm>
            <a:off x="11887200" y="4733925"/>
            <a:ext cx="4495800" cy="1323975"/>
          </a:xfrm>
          <a:prstGeom prst="rect">
            <a:avLst/>
          </a:prstGeom>
        </p:spPr>
      </p:pic>
      <p:pic>
        <p:nvPicPr>
          <p:cNvPr id="13" name="Picture 12">
            <a:extLst>
              <a:ext uri="{FF2B5EF4-FFF2-40B4-BE49-F238E27FC236}">
                <a16:creationId xmlns:a16="http://schemas.microsoft.com/office/drawing/2014/main" id="{249AFAA0-831E-4596-A5C0-92710CFDDCB8}"/>
              </a:ext>
            </a:extLst>
          </p:cNvPr>
          <p:cNvPicPr/>
          <p:nvPr/>
        </p:nvPicPr>
        <p:blipFill>
          <a:blip r:embed="rId6"/>
          <a:stretch>
            <a:fillRect/>
          </a:stretch>
        </p:blipFill>
        <p:spPr>
          <a:xfrm>
            <a:off x="13624560" y="7200900"/>
            <a:ext cx="1920240" cy="1301885"/>
          </a:xfrm>
          <a:prstGeom prst="rect">
            <a:avLst/>
          </a:prstGeom>
        </p:spPr>
      </p:pic>
      <p:pic>
        <p:nvPicPr>
          <p:cNvPr id="14" name="Picture 13">
            <a:extLst>
              <a:ext uri="{FF2B5EF4-FFF2-40B4-BE49-F238E27FC236}">
                <a16:creationId xmlns:a16="http://schemas.microsoft.com/office/drawing/2014/main" id="{098F8F7D-A6FB-4AE2-8484-48E08E714FD7}"/>
              </a:ext>
            </a:extLst>
          </p:cNvPr>
          <p:cNvPicPr/>
          <p:nvPr/>
        </p:nvPicPr>
        <p:blipFill>
          <a:blip r:embed="rId7"/>
          <a:stretch>
            <a:fillRect/>
          </a:stretch>
        </p:blipFill>
        <p:spPr>
          <a:xfrm>
            <a:off x="11734800" y="2095500"/>
            <a:ext cx="5486400" cy="1720582"/>
          </a:xfrm>
          <a:prstGeom prst="rect">
            <a:avLst/>
          </a:prstGeom>
        </p:spPr>
      </p:pic>
    </p:spTree>
    <p:extLst>
      <p:ext uri="{BB962C8B-B14F-4D97-AF65-F5344CB8AC3E}">
        <p14:creationId xmlns:p14="http://schemas.microsoft.com/office/powerpoint/2010/main" val="2546450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69488" y="-876300"/>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sp>
        <p:nvSpPr>
          <p:cNvPr id="17" name="Freeform 17"/>
          <p:cNvSpPr/>
          <p:nvPr/>
        </p:nvSpPr>
        <p:spPr>
          <a:xfrm>
            <a:off x="15908221" y="7258248"/>
            <a:ext cx="2702157" cy="3230840"/>
          </a:xfrm>
          <a:custGeom>
            <a:avLst/>
            <a:gdLst/>
            <a:ahLst/>
            <a:cxnLst/>
            <a:rect l="l" t="t" r="r" b="b"/>
            <a:pathLst>
              <a:path w="2702157" h="3230840">
                <a:moveTo>
                  <a:pt x="0" y="0"/>
                </a:moveTo>
                <a:lnTo>
                  <a:pt x="2702158" y="0"/>
                </a:lnTo>
                <a:lnTo>
                  <a:pt x="2702158" y="3230840"/>
                </a:lnTo>
                <a:lnTo>
                  <a:pt x="0" y="32308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rot="-1236592">
            <a:off x="905513" y="7313616"/>
            <a:ext cx="1316169" cy="2752444"/>
          </a:xfrm>
          <a:custGeom>
            <a:avLst/>
            <a:gdLst/>
            <a:ahLst/>
            <a:cxnLst/>
            <a:rect l="l" t="t" r="r" b="b"/>
            <a:pathLst>
              <a:path w="1316169" h="2752444">
                <a:moveTo>
                  <a:pt x="0" y="0"/>
                </a:moveTo>
                <a:lnTo>
                  <a:pt x="1316169" y="0"/>
                </a:lnTo>
                <a:lnTo>
                  <a:pt x="1316169" y="2752445"/>
                </a:lnTo>
                <a:lnTo>
                  <a:pt x="0" y="27524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a:off x="-187722" y="44454"/>
            <a:ext cx="2963744" cy="2893691"/>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rot="-1103996">
            <a:off x="16007855" y="595433"/>
            <a:ext cx="1896188" cy="3364204"/>
          </a:xfrm>
          <a:custGeom>
            <a:avLst/>
            <a:gdLst/>
            <a:ahLst/>
            <a:cxnLst/>
            <a:rect l="l" t="t" r="r" b="b"/>
            <a:pathLst>
              <a:path w="1896188" h="3364204">
                <a:moveTo>
                  <a:pt x="0" y="0"/>
                </a:moveTo>
                <a:lnTo>
                  <a:pt x="1896188" y="0"/>
                </a:lnTo>
                <a:lnTo>
                  <a:pt x="1896188" y="3364205"/>
                </a:lnTo>
                <a:lnTo>
                  <a:pt x="0" y="33642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1" name="Group 21"/>
          <p:cNvGrpSpPr/>
          <p:nvPr/>
        </p:nvGrpSpPr>
        <p:grpSpPr>
          <a:xfrm>
            <a:off x="1717687" y="4678387"/>
            <a:ext cx="229651" cy="229651"/>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3" name="Freeform 23"/>
          <p:cNvSpPr/>
          <p:nvPr/>
        </p:nvSpPr>
        <p:spPr>
          <a:xfrm>
            <a:off x="796669" y="427106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rot="-771795">
            <a:off x="322580" y="9449844"/>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1637367" y="6352043"/>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26" name="Group 26"/>
          <p:cNvGrpSpPr>
            <a:grpSpLocks noChangeAspect="1"/>
          </p:cNvGrpSpPr>
          <p:nvPr/>
        </p:nvGrpSpPr>
        <p:grpSpPr>
          <a:xfrm rot="-874149">
            <a:off x="702580" y="5602252"/>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a:grpSpLocks noChangeAspect="1"/>
          </p:cNvGrpSpPr>
          <p:nvPr/>
        </p:nvGrpSpPr>
        <p:grpSpPr>
          <a:xfrm rot="10171898">
            <a:off x="1583303" y="3464058"/>
            <a:ext cx="498419" cy="262574"/>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17544116" y="4522721"/>
            <a:ext cx="229651" cy="229651"/>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2" name="Freeform 32"/>
          <p:cNvSpPr/>
          <p:nvPr/>
        </p:nvSpPr>
        <p:spPr>
          <a:xfrm>
            <a:off x="17544628" y="696553"/>
            <a:ext cx="488240" cy="4838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3" name="Freeform 33"/>
          <p:cNvSpPr/>
          <p:nvPr/>
        </p:nvSpPr>
        <p:spPr>
          <a:xfrm rot="-771795">
            <a:off x="17442085" y="5897299"/>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4" name="Freeform 34"/>
          <p:cNvSpPr/>
          <p:nvPr/>
        </p:nvSpPr>
        <p:spPr>
          <a:xfrm>
            <a:off x="16523523" y="495745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35" name="Group 35"/>
          <p:cNvGrpSpPr>
            <a:grpSpLocks noChangeAspect="1"/>
          </p:cNvGrpSpPr>
          <p:nvPr/>
        </p:nvGrpSpPr>
        <p:grpSpPr>
          <a:xfrm rot="-874149">
            <a:off x="16506344" y="6632665"/>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16" name="TextBox 15"/>
          <p:cNvSpPr txBox="1"/>
          <p:nvPr/>
        </p:nvSpPr>
        <p:spPr>
          <a:xfrm>
            <a:off x="6363517" y="1836088"/>
            <a:ext cx="5943600" cy="769441"/>
          </a:xfrm>
          <a:prstGeom prst="rect">
            <a:avLst/>
          </a:prstGeom>
          <a:noFill/>
        </p:spPr>
        <p:txBody>
          <a:bodyPr wrap="square" rtlCol="0">
            <a:spAutoFit/>
          </a:bodyPr>
          <a:lstStyle/>
          <a:p>
            <a:r>
              <a:rPr lang="en-US" sz="4400" b="1" dirty="0">
                <a:solidFill>
                  <a:srgbClr val="FF0000"/>
                </a:solidFill>
                <a:latin typeface="Arial" pitchFamily="34" charset="0"/>
                <a:cs typeface="Arial" pitchFamily="34" charset="0"/>
              </a:rPr>
              <a:t>HOẠT ĐỘNG NHÓM</a:t>
            </a:r>
          </a:p>
        </p:txBody>
      </p:sp>
      <p:sp>
        <p:nvSpPr>
          <p:cNvPr id="38" name="TextBox 37"/>
          <p:cNvSpPr txBox="1"/>
          <p:nvPr/>
        </p:nvSpPr>
        <p:spPr>
          <a:xfrm>
            <a:off x="3693024" y="3292569"/>
            <a:ext cx="11022307" cy="1200329"/>
          </a:xfrm>
          <a:prstGeom prst="rect">
            <a:avLst/>
          </a:prstGeom>
          <a:noFill/>
        </p:spPr>
        <p:txBody>
          <a:bodyPr wrap="square" rtlCol="0">
            <a:spAutoFit/>
          </a:bodyPr>
          <a:lstStyle/>
          <a:p>
            <a:pPr algn="ctr"/>
            <a:r>
              <a:rPr lang="en-US" sz="3600" dirty="0" err="1">
                <a:latin typeface="Arial" pitchFamily="34" charset="0"/>
                <a:cs typeface="Arial" pitchFamily="34" charset="0"/>
              </a:rPr>
              <a:t>Các</a:t>
            </a:r>
            <a:r>
              <a:rPr lang="en-US" sz="3600" dirty="0">
                <a:latin typeface="Arial" pitchFamily="34" charset="0"/>
                <a:cs typeface="Arial" pitchFamily="34" charset="0"/>
              </a:rPr>
              <a:t> </a:t>
            </a:r>
            <a:r>
              <a:rPr lang="en-US" sz="3600" dirty="0" err="1">
                <a:latin typeface="Arial" pitchFamily="34" charset="0"/>
                <a:cs typeface="Arial" pitchFamily="34" charset="0"/>
              </a:rPr>
              <a:t>nhóm</a:t>
            </a:r>
            <a:r>
              <a:rPr lang="en-US" sz="3600" dirty="0">
                <a:latin typeface="Arial" pitchFamily="34" charset="0"/>
                <a:cs typeface="Arial" pitchFamily="34" charset="0"/>
              </a:rPr>
              <a:t> </a:t>
            </a:r>
            <a:r>
              <a:rPr lang="en-US" sz="3600" dirty="0" err="1">
                <a:latin typeface="Arial" pitchFamily="34" charset="0"/>
                <a:cs typeface="Arial" pitchFamily="34" charset="0"/>
              </a:rPr>
              <a:t>đọc</a:t>
            </a:r>
            <a:r>
              <a:rPr lang="en-US" sz="3600" dirty="0">
                <a:latin typeface="Arial" pitchFamily="34" charset="0"/>
                <a:cs typeface="Arial" pitchFamily="34" charset="0"/>
              </a:rPr>
              <a:t> </a:t>
            </a:r>
            <a:r>
              <a:rPr lang="en-US" sz="3600" dirty="0" err="1">
                <a:latin typeface="Arial" pitchFamily="34" charset="0"/>
                <a:cs typeface="Arial" pitchFamily="34" charset="0"/>
              </a:rPr>
              <a:t>thông</a:t>
            </a:r>
            <a:r>
              <a:rPr lang="en-US" sz="3600" dirty="0">
                <a:latin typeface="Arial" pitchFamily="34" charset="0"/>
                <a:cs typeface="Arial" pitchFamily="34" charset="0"/>
              </a:rPr>
              <a:t> tin SGK </a:t>
            </a:r>
            <a:r>
              <a:rPr lang="en-US" sz="3600" dirty="0" err="1">
                <a:latin typeface="Arial" pitchFamily="34" charset="0"/>
                <a:cs typeface="Arial" pitchFamily="34" charset="0"/>
              </a:rPr>
              <a:t>và</a:t>
            </a:r>
            <a:r>
              <a:rPr lang="en-US" sz="3600" dirty="0">
                <a:latin typeface="Arial" pitchFamily="34" charset="0"/>
                <a:cs typeface="Arial" pitchFamily="34" charset="0"/>
              </a:rPr>
              <a:t> </a:t>
            </a:r>
            <a:r>
              <a:rPr lang="en-US" sz="3600" dirty="0" err="1">
                <a:latin typeface="Arial" pitchFamily="34" charset="0"/>
                <a:cs typeface="Arial" pitchFamily="34" charset="0"/>
              </a:rPr>
              <a:t>hoàn</a:t>
            </a:r>
            <a:r>
              <a:rPr lang="en-US" sz="3600" dirty="0">
                <a:latin typeface="Arial" pitchFamily="34" charset="0"/>
                <a:cs typeface="Arial" pitchFamily="34" charset="0"/>
              </a:rPr>
              <a:t> </a:t>
            </a:r>
            <a:r>
              <a:rPr lang="en-US" sz="3600" dirty="0" err="1">
                <a:latin typeface="Arial" pitchFamily="34" charset="0"/>
                <a:cs typeface="Arial" pitchFamily="34" charset="0"/>
              </a:rPr>
              <a:t>thành</a:t>
            </a:r>
            <a:r>
              <a:rPr lang="en-US" sz="3600" dirty="0">
                <a:latin typeface="Arial" pitchFamily="34" charset="0"/>
                <a:cs typeface="Arial" pitchFamily="34" charset="0"/>
              </a:rPr>
              <a:t> </a:t>
            </a:r>
            <a:r>
              <a:rPr lang="en-US" sz="3600" dirty="0" err="1">
                <a:latin typeface="Arial" pitchFamily="34" charset="0"/>
                <a:cs typeface="Arial" pitchFamily="34" charset="0"/>
              </a:rPr>
              <a:t>phiếu</a:t>
            </a:r>
            <a:r>
              <a:rPr lang="en-US" sz="3600" dirty="0">
                <a:latin typeface="Arial" pitchFamily="34" charset="0"/>
                <a:cs typeface="Arial" pitchFamily="34" charset="0"/>
              </a:rPr>
              <a:t> </a:t>
            </a:r>
            <a:r>
              <a:rPr lang="en-US" sz="3600" dirty="0" err="1">
                <a:latin typeface="Arial" pitchFamily="34" charset="0"/>
                <a:cs typeface="Arial" pitchFamily="34" charset="0"/>
              </a:rPr>
              <a:t>học</a:t>
            </a:r>
            <a:r>
              <a:rPr lang="en-US" sz="3600" dirty="0">
                <a:latin typeface="Arial" pitchFamily="34" charset="0"/>
                <a:cs typeface="Arial" pitchFamily="34" charset="0"/>
              </a:rPr>
              <a:t> </a:t>
            </a:r>
            <a:r>
              <a:rPr lang="en-US" sz="3600" dirty="0" err="1">
                <a:latin typeface="Arial" pitchFamily="34" charset="0"/>
                <a:cs typeface="Arial" pitchFamily="34" charset="0"/>
              </a:rPr>
              <a:t>tập</a:t>
            </a:r>
            <a:r>
              <a:rPr lang="en-US" sz="3600" dirty="0">
                <a:latin typeface="Arial" pitchFamily="34" charset="0"/>
                <a:cs typeface="Arial" pitchFamily="34" charset="0"/>
              </a:rPr>
              <a:t> 2. (</a:t>
            </a:r>
            <a:r>
              <a:rPr lang="en-US" sz="3600" dirty="0" err="1">
                <a:latin typeface="Arial" pitchFamily="34" charset="0"/>
                <a:cs typeface="Arial" pitchFamily="34" charset="0"/>
              </a:rPr>
              <a:t>Thời</a:t>
            </a:r>
            <a:r>
              <a:rPr lang="en-US" sz="3600" dirty="0">
                <a:latin typeface="Arial" pitchFamily="34" charset="0"/>
                <a:cs typeface="Arial" pitchFamily="34" charset="0"/>
              </a:rPr>
              <a:t> </a:t>
            </a:r>
            <a:r>
              <a:rPr lang="en-US" sz="3600" dirty="0" err="1">
                <a:latin typeface="Arial" pitchFamily="34" charset="0"/>
                <a:cs typeface="Arial" pitchFamily="34" charset="0"/>
              </a:rPr>
              <a:t>gian</a:t>
            </a:r>
            <a:r>
              <a:rPr lang="en-US" sz="3600" dirty="0">
                <a:latin typeface="Arial" pitchFamily="34" charset="0"/>
                <a:cs typeface="Arial" pitchFamily="34" charset="0"/>
              </a:rPr>
              <a:t>: 5 </a:t>
            </a:r>
            <a:r>
              <a:rPr lang="en-US" sz="3600" dirty="0" err="1">
                <a:latin typeface="Arial" pitchFamily="34" charset="0"/>
                <a:cs typeface="Arial" pitchFamily="34" charset="0"/>
              </a:rPr>
              <a:t>phút</a:t>
            </a:r>
            <a:r>
              <a:rPr lang="en-US" sz="3600" dirty="0">
                <a:latin typeface="Arial" pitchFamily="34" charset="0"/>
                <a:cs typeface="Arial" pitchFamily="34" charset="0"/>
              </a:rPr>
              <a:t>)</a:t>
            </a:r>
          </a:p>
        </p:txBody>
      </p:sp>
    </p:spTree>
    <p:extLst>
      <p:ext uri="{BB962C8B-B14F-4D97-AF65-F5344CB8AC3E}">
        <p14:creationId xmlns:p14="http://schemas.microsoft.com/office/powerpoint/2010/main" val="211915151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7296541-D1F4-4FBA-8E9C-7C5207278075}"/>
              </a:ext>
            </a:extLst>
          </p:cNvPr>
          <p:cNvGraphicFramePr>
            <a:graphicFrameLocks noGrp="1"/>
          </p:cNvGraphicFramePr>
          <p:nvPr>
            <p:extLst>
              <p:ext uri="{D42A27DB-BD31-4B8C-83A1-F6EECF244321}">
                <p14:modId xmlns:p14="http://schemas.microsoft.com/office/powerpoint/2010/main" val="2323394190"/>
              </p:ext>
            </p:extLst>
          </p:nvPr>
        </p:nvGraphicFramePr>
        <p:xfrm>
          <a:off x="685800" y="114300"/>
          <a:ext cx="17221200" cy="9788122"/>
        </p:xfrm>
        <a:graphic>
          <a:graphicData uri="http://schemas.openxmlformats.org/drawingml/2006/table">
            <a:tbl>
              <a:tblPr firstRow="1" firstCol="1" bandRow="1">
                <a:tableStyleId>{5C22544A-7EE6-4342-B048-85BDC9FD1C3A}</a:tableStyleId>
              </a:tblPr>
              <a:tblGrid>
                <a:gridCol w="8001000">
                  <a:extLst>
                    <a:ext uri="{9D8B030D-6E8A-4147-A177-3AD203B41FA5}">
                      <a16:colId xmlns:a16="http://schemas.microsoft.com/office/drawing/2014/main" val="3891526408"/>
                    </a:ext>
                  </a:extLst>
                </a:gridCol>
                <a:gridCol w="9220200">
                  <a:extLst>
                    <a:ext uri="{9D8B030D-6E8A-4147-A177-3AD203B41FA5}">
                      <a16:colId xmlns:a16="http://schemas.microsoft.com/office/drawing/2014/main" val="1696713568"/>
                    </a:ext>
                  </a:extLst>
                </a:gridCol>
              </a:tblGrid>
              <a:tr h="550751">
                <a:tc gridSpan="2">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dirty="0">
                          <a:solidFill>
                            <a:srgbClr val="FF0000"/>
                          </a:solidFill>
                          <a:effectLst/>
                          <a:latin typeface="Arial" panose="020B0604020202020204" pitchFamily="34" charset="0"/>
                          <a:cs typeface="Arial" panose="020B0604020202020204" pitchFamily="34" charset="0"/>
                        </a:rPr>
                        <a:t>PHIẾU HỌC TẬP SỐ 2</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355680591"/>
                  </a:ext>
                </a:extLst>
              </a:tr>
              <a:tr h="1529865">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effectLst/>
                          <a:latin typeface="Arial" panose="020B0604020202020204" pitchFamily="34" charset="0"/>
                          <a:cs typeface="Arial" panose="020B0604020202020204" pitchFamily="34" charset="0"/>
                        </a:rPr>
                        <a:t>1. </a:t>
                      </a:r>
                      <a:r>
                        <a:rPr lang="en-US" sz="2400" dirty="0" err="1">
                          <a:solidFill>
                            <a:schemeClr val="tx1"/>
                          </a:solidFill>
                          <a:effectLst/>
                          <a:latin typeface="Arial" panose="020B0604020202020204" pitchFamily="34" charset="0"/>
                          <a:cs typeface="Arial" panose="020B0604020202020204" pitchFamily="34" charset="0"/>
                        </a:rPr>
                        <a:t>Dùng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kí</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22.1 (SGK)</a:t>
                      </a:r>
                    </a:p>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2113850"/>
                  </a:ext>
                </a:extLst>
              </a:tr>
              <a:tr h="917919">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effectLst/>
                          <a:latin typeface="Arial" panose="020B0604020202020204" pitchFamily="34" charset="0"/>
                          <a:cs typeface="Arial" panose="020B0604020202020204" pitchFamily="34" charset="0"/>
                        </a:rPr>
                        <a:t>2. </a:t>
                      </a:r>
                      <a:r>
                        <a:rPr lang="en-US" sz="2400" dirty="0" err="1">
                          <a:solidFill>
                            <a:schemeClr val="tx1"/>
                          </a:solidFill>
                          <a:effectLst/>
                          <a:latin typeface="Arial" panose="020B0604020202020204" pitchFamily="34" charset="0"/>
                          <a:cs typeface="Arial" panose="020B0604020202020204" pitchFamily="34" charset="0"/>
                        </a:rPr>
                        <a:t>Gọi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được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đánh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số</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từ</a:t>
                      </a:r>
                      <a:r>
                        <a:rPr lang="en-US" sz="2400" dirty="0">
                          <a:solidFill>
                            <a:schemeClr val="tx1"/>
                          </a:solidFill>
                          <a:effectLst/>
                          <a:latin typeface="Arial" panose="020B0604020202020204" pitchFamily="34" charset="0"/>
                          <a:cs typeface="Arial" panose="020B0604020202020204" pitchFamily="34" charset="0"/>
                        </a:rPr>
                        <a:t> 1 </a:t>
                      </a:r>
                      <a:r>
                        <a:rPr lang="en-US" sz="2400" dirty="0" err="1">
                          <a:solidFill>
                            <a:schemeClr val="tx1"/>
                          </a:solidFill>
                          <a:effectLst/>
                          <a:latin typeface="Arial" panose="020B0604020202020204" pitchFamily="34" charset="0"/>
                          <a:cs typeface="Arial" panose="020B0604020202020204" pitchFamily="34" charset="0"/>
                        </a:rPr>
                        <a:t>đến</a:t>
                      </a:r>
                      <a:r>
                        <a:rPr lang="en-US" sz="2400" dirty="0">
                          <a:solidFill>
                            <a:schemeClr val="tx1"/>
                          </a:solidFill>
                          <a:effectLst/>
                          <a:latin typeface="Arial" panose="020B0604020202020204" pitchFamily="34" charset="0"/>
                          <a:cs typeface="Arial" panose="020B0604020202020204" pitchFamily="34" charset="0"/>
                        </a:rPr>
                        <a:t> 4 ở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22.2 (SGK)</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1. ………..  2. ………..3. ………..4. ………..</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8191456"/>
                  </a:ext>
                </a:extLst>
              </a:tr>
              <a:tr h="2470213">
                <a:tc gridSpan="2">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3. </a:t>
                      </a:r>
                      <a:r>
                        <a:rPr lang="en-US" sz="2400" b="1" kern="1200" dirty="0" err="1">
                          <a:solidFill>
                            <a:schemeClr val="tx1"/>
                          </a:solidFill>
                          <a:effectLst/>
                          <a:latin typeface="Arial" panose="020B0604020202020204" pitchFamily="34" charset="0"/>
                          <a:ea typeface="+mn-ea"/>
                          <a:cs typeface="Arial" panose="020B0604020202020204" pitchFamily="34" charset="0"/>
                        </a:rPr>
                        <a:t>Sử</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dụng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mạch</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điện</a:t>
                      </a:r>
                      <a:r>
                        <a:rPr lang="en-US" sz="2400" b="1" kern="1200" dirty="0">
                          <a:solidFill>
                            <a:schemeClr val="tx1"/>
                          </a:solidFill>
                          <a:effectLst/>
                          <a:latin typeface="Arial" panose="020B0604020202020204" pitchFamily="34" charset="0"/>
                          <a:ea typeface="+mn-ea"/>
                          <a:cs typeface="Arial" panose="020B0604020202020204" pitchFamily="34" charset="0"/>
                        </a:rPr>
                        <a:t> ở </a:t>
                      </a:r>
                      <a:r>
                        <a:rPr lang="en-US" sz="2400" b="1" kern="1200" dirty="0" err="1">
                          <a:solidFill>
                            <a:schemeClr val="tx1"/>
                          </a:solidFill>
                          <a:effectLst/>
                          <a:latin typeface="Arial" panose="020B0604020202020204" pitchFamily="34" charset="0"/>
                          <a:ea typeface="+mn-ea"/>
                          <a:cs typeface="Arial" panose="020B0604020202020204" pitchFamily="34" charset="0"/>
                        </a:rPr>
                        <a:t>phần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khởi</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động</a:t>
                      </a:r>
                      <a:r>
                        <a:rPr lang="en-US" sz="2400" b="1" kern="1200" dirty="0">
                          <a:solidFill>
                            <a:schemeClr val="tx1"/>
                          </a:solidFill>
                          <a:effectLst/>
                          <a:latin typeface="Arial" panose="020B0604020202020204" pitchFamily="34" charset="0"/>
                          <a:ea typeface="+mn-ea"/>
                          <a:cs typeface="Arial" panose="020B0604020202020204" pitchFamily="34" charset="0"/>
                        </a:rPr>
                        <a:t>, so </a:t>
                      </a:r>
                      <a:r>
                        <a:rPr lang="en-US" sz="2400" b="1" kern="1200" dirty="0" err="1">
                          <a:solidFill>
                            <a:schemeClr val="tx1"/>
                          </a:solidFill>
                          <a:effectLst/>
                          <a:latin typeface="Arial" panose="020B0604020202020204" pitchFamily="34" charset="0"/>
                          <a:ea typeface="+mn-ea"/>
                          <a:cs typeface="Arial" panose="020B0604020202020204" pitchFamily="34" charset="0"/>
                        </a:rPr>
                        <a:t>sánh</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với</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mạch</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đã</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vẽ</a:t>
                      </a:r>
                      <a:r>
                        <a:rPr lang="en-US" sz="2400" b="1" kern="1200" dirty="0">
                          <a:solidFill>
                            <a:schemeClr val="tx1"/>
                          </a:solidFill>
                          <a:effectLst/>
                          <a:latin typeface="Arial" panose="020B0604020202020204" pitchFamily="34" charset="0"/>
                          <a:ea typeface="+mn-ea"/>
                          <a:cs typeface="Arial" panose="020B0604020202020204" pitchFamily="34" charset="0"/>
                        </a:rPr>
                        <a:t> ở </a:t>
                      </a:r>
                      <a:r>
                        <a:rPr lang="en-US" sz="2400" b="1" kern="1200" dirty="0" err="1">
                          <a:solidFill>
                            <a:schemeClr val="tx1"/>
                          </a:solidFill>
                          <a:effectLst/>
                          <a:latin typeface="Arial" panose="020B0604020202020204" pitchFamily="34" charset="0"/>
                          <a:ea typeface="+mn-ea"/>
                          <a:cs typeface="Arial" panose="020B0604020202020204" pitchFamily="34" charset="0"/>
                        </a:rPr>
                        <a:t>câu</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số</a:t>
                      </a:r>
                      <a:r>
                        <a:rPr lang="en-US" sz="2400" b="1" kern="1200" dirty="0">
                          <a:solidFill>
                            <a:schemeClr val="tx1"/>
                          </a:solidFill>
                          <a:effectLst/>
                          <a:latin typeface="Arial" panose="020B0604020202020204" pitchFamily="34" charset="0"/>
                          <a:ea typeface="+mn-ea"/>
                          <a:cs typeface="Arial" panose="020B0604020202020204" pitchFamily="34" charset="0"/>
                        </a:rPr>
                        <a:t> 1. </a:t>
                      </a:r>
                      <a:r>
                        <a:rPr lang="en-US" sz="2400" b="1" kern="1200" dirty="0" err="1">
                          <a:solidFill>
                            <a:schemeClr val="tx1"/>
                          </a:solidFill>
                          <a:effectLst/>
                          <a:latin typeface="Arial" panose="020B0604020202020204" pitchFamily="34" charset="0"/>
                          <a:ea typeface="+mn-ea"/>
                          <a:cs typeface="Arial" panose="020B0604020202020204" pitchFamily="34" charset="0"/>
                        </a:rPr>
                        <a:t>Nếu</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chưa</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đúng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lắp</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lại</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Đóng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công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tắc</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để</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đảm</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bảo</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mạch</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điện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kín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và</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đèn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phát</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sáng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Nếu</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đèn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không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phát</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sáng</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hãy</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tìm</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nguyên</a:t>
                      </a:r>
                      <a:r>
                        <a:rPr lang="en-US" sz="2400" b="1" kern="1200" dirty="0">
                          <a:solidFill>
                            <a:schemeClr val="tx1"/>
                          </a:solidFill>
                          <a:effectLst/>
                          <a:latin typeface="Arial" panose="020B0604020202020204" pitchFamily="34" charset="0"/>
                          <a:ea typeface="+mn-ea"/>
                          <a:cs typeface="Arial" panose="020B0604020202020204" pitchFamily="34" charset="0"/>
                        </a:rPr>
                        <a:t> </a:t>
                      </a:r>
                      <a:r>
                        <a:rPr lang="en-US" sz="2400" b="1" kern="1200" dirty="0" err="1">
                          <a:solidFill>
                            <a:schemeClr val="tx1"/>
                          </a:solidFill>
                          <a:effectLst/>
                          <a:latin typeface="Arial" panose="020B0604020202020204" pitchFamily="34" charset="0"/>
                          <a:ea typeface="+mn-ea"/>
                          <a:cs typeface="Arial" panose="020B0604020202020204" pitchFamily="34" charset="0"/>
                        </a:rPr>
                        <a:t>nhân</a:t>
                      </a:r>
                      <a:r>
                        <a:rPr lang="en-US" sz="2400" b="1" kern="1200" dirty="0">
                          <a:solidFill>
                            <a:schemeClr val="tx1"/>
                          </a:solidFill>
                          <a:effectLst/>
                          <a:latin typeface="Arial" panose="020B0604020202020204" pitchFamily="34" charset="0"/>
                          <a:ea typeface="+mn-ea"/>
                          <a:cs typeface="Arial" panose="020B0604020202020204" pitchFamily="34" charset="0"/>
                        </a:rPr>
                        <a:t>? </a:t>
                      </a:r>
                      <a:endParaRPr lang="en-US" sz="2400" dirty="0">
                        <a:solidFill>
                          <a:schemeClr val="tx1"/>
                        </a:solidFill>
                        <a:effectLst/>
                        <a:latin typeface="Arial" panose="020B060402020202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227416272"/>
                  </a:ext>
                </a:extLst>
              </a:tr>
              <a:tr h="4149322">
                <a:tc gridSpan="2">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4. </a:t>
                      </a:r>
                      <a:r>
                        <a:rPr lang="en-US" sz="2400" dirty="0" err="1">
                          <a:solidFill>
                            <a:schemeClr val="tx1"/>
                          </a:solidFill>
                          <a:effectLst/>
                          <a:latin typeface="Arial" panose="020B0604020202020204" pitchFamily="34" charset="0"/>
                          <a:cs typeface="Arial" panose="020B0604020202020204" pitchFamily="34" charset="0"/>
                        </a:rPr>
                        <a:t>Vẽ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mũi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chỉ</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chiều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sau</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2675908"/>
                  </a:ext>
                </a:extLst>
              </a:tr>
            </a:tbl>
          </a:graphicData>
        </a:graphic>
      </p:graphicFrame>
      <p:pic>
        <p:nvPicPr>
          <p:cNvPr id="6" name="Picture 5" descr="Vẽ sơ đồ của mạch điện trong Hình 22.1 | KHTN 8 kết nối | Tech12h">
            <a:extLst>
              <a:ext uri="{FF2B5EF4-FFF2-40B4-BE49-F238E27FC236}">
                <a16:creationId xmlns:a16="http://schemas.microsoft.com/office/drawing/2014/main" id="{504E8C85-8337-44C4-95E2-47F626EF3BB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343400" y="6286500"/>
            <a:ext cx="9601200" cy="3352800"/>
          </a:xfrm>
          <a:prstGeom prst="rect">
            <a:avLst/>
          </a:prstGeom>
          <a:noFill/>
          <a:ln>
            <a:noFill/>
          </a:ln>
        </p:spPr>
      </p:pic>
    </p:spTree>
    <p:extLst>
      <p:ext uri="{BB962C8B-B14F-4D97-AF65-F5344CB8AC3E}">
        <p14:creationId xmlns:p14="http://schemas.microsoft.com/office/powerpoint/2010/main" val="3501898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7296541-D1F4-4FBA-8E9C-7C5207278075}"/>
              </a:ext>
            </a:extLst>
          </p:cNvPr>
          <p:cNvGraphicFramePr>
            <a:graphicFrameLocks noGrp="1"/>
          </p:cNvGraphicFramePr>
          <p:nvPr>
            <p:extLst>
              <p:ext uri="{D42A27DB-BD31-4B8C-83A1-F6EECF244321}">
                <p14:modId xmlns:p14="http://schemas.microsoft.com/office/powerpoint/2010/main" val="997969838"/>
              </p:ext>
            </p:extLst>
          </p:nvPr>
        </p:nvGraphicFramePr>
        <p:xfrm>
          <a:off x="685800" y="114300"/>
          <a:ext cx="17221200" cy="9945054"/>
        </p:xfrm>
        <a:graphic>
          <a:graphicData uri="http://schemas.openxmlformats.org/drawingml/2006/table">
            <a:tbl>
              <a:tblPr firstRow="1" firstCol="1" bandRow="1">
                <a:tableStyleId>{5C22544A-7EE6-4342-B048-85BDC9FD1C3A}</a:tableStyleId>
              </a:tblPr>
              <a:tblGrid>
                <a:gridCol w="8001000">
                  <a:extLst>
                    <a:ext uri="{9D8B030D-6E8A-4147-A177-3AD203B41FA5}">
                      <a16:colId xmlns:a16="http://schemas.microsoft.com/office/drawing/2014/main" val="3891526408"/>
                    </a:ext>
                  </a:extLst>
                </a:gridCol>
                <a:gridCol w="9220200">
                  <a:extLst>
                    <a:ext uri="{9D8B030D-6E8A-4147-A177-3AD203B41FA5}">
                      <a16:colId xmlns:a16="http://schemas.microsoft.com/office/drawing/2014/main" val="1696713568"/>
                    </a:ext>
                  </a:extLst>
                </a:gridCol>
              </a:tblGrid>
              <a:tr h="550751">
                <a:tc gridSpan="2">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dirty="0">
                          <a:solidFill>
                            <a:srgbClr val="FF0000"/>
                          </a:solidFill>
                          <a:effectLst/>
                          <a:latin typeface="Arial" panose="020B0604020202020204" pitchFamily="34" charset="0"/>
                          <a:cs typeface="Arial" panose="020B0604020202020204" pitchFamily="34" charset="0"/>
                        </a:rPr>
                        <a:t>PHIẾU HỌC TẬP SỐ 2</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355680591"/>
                  </a:ext>
                </a:extLst>
              </a:tr>
              <a:tr h="1529865">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effectLst/>
                          <a:latin typeface="Arial" panose="020B0604020202020204" pitchFamily="34" charset="0"/>
                          <a:cs typeface="Arial" panose="020B0604020202020204" pitchFamily="34" charset="0"/>
                        </a:rPr>
                        <a:t>1. </a:t>
                      </a:r>
                      <a:r>
                        <a:rPr lang="en-US" sz="2400" dirty="0" err="1">
                          <a:solidFill>
                            <a:schemeClr val="tx1"/>
                          </a:solidFill>
                          <a:effectLst/>
                          <a:latin typeface="Arial" panose="020B0604020202020204" pitchFamily="34" charset="0"/>
                          <a:cs typeface="Arial" panose="020B0604020202020204" pitchFamily="34" charset="0"/>
                        </a:rPr>
                        <a:t>Dùng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kí</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để</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22.1.</a:t>
                      </a:r>
                    </a:p>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2113850"/>
                  </a:ext>
                </a:extLst>
              </a:tr>
              <a:tr h="917919">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chemeClr val="tx1"/>
                          </a:solidFill>
                          <a:effectLst/>
                          <a:latin typeface="Arial" panose="020B0604020202020204" pitchFamily="34" charset="0"/>
                          <a:cs typeface="Arial" panose="020B0604020202020204" pitchFamily="34" charset="0"/>
                        </a:rPr>
                        <a:t>2. </a:t>
                      </a:r>
                      <a:r>
                        <a:rPr lang="en-US" sz="2400" dirty="0" err="1">
                          <a:solidFill>
                            <a:schemeClr val="tx1"/>
                          </a:solidFill>
                          <a:effectLst/>
                          <a:latin typeface="Arial" panose="020B0604020202020204" pitchFamily="34" charset="0"/>
                          <a:cs typeface="Arial" panose="020B0604020202020204" pitchFamily="34" charset="0"/>
                        </a:rPr>
                        <a:t>Gọi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được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đánh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số</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từ</a:t>
                      </a:r>
                      <a:r>
                        <a:rPr lang="en-US" sz="2400" dirty="0">
                          <a:solidFill>
                            <a:schemeClr val="tx1"/>
                          </a:solidFill>
                          <a:effectLst/>
                          <a:latin typeface="Arial" panose="020B0604020202020204" pitchFamily="34" charset="0"/>
                          <a:cs typeface="Arial" panose="020B0604020202020204" pitchFamily="34" charset="0"/>
                        </a:rPr>
                        <a:t> 1 </a:t>
                      </a:r>
                      <a:r>
                        <a:rPr lang="en-US" sz="2400" dirty="0" err="1">
                          <a:solidFill>
                            <a:schemeClr val="tx1"/>
                          </a:solidFill>
                          <a:effectLst/>
                          <a:latin typeface="Arial" panose="020B0604020202020204" pitchFamily="34" charset="0"/>
                          <a:cs typeface="Arial" panose="020B0604020202020204" pitchFamily="34" charset="0"/>
                        </a:rPr>
                        <a:t>đến</a:t>
                      </a:r>
                      <a:r>
                        <a:rPr lang="en-US" sz="2400" dirty="0">
                          <a:solidFill>
                            <a:schemeClr val="tx1"/>
                          </a:solidFill>
                          <a:effectLst/>
                          <a:latin typeface="Arial" panose="020B0604020202020204" pitchFamily="34" charset="0"/>
                          <a:cs typeface="Arial" panose="020B0604020202020204" pitchFamily="34" charset="0"/>
                        </a:rPr>
                        <a:t> 4 ở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sau</a:t>
                      </a:r>
                      <a:r>
                        <a:rPr lang="en-US" sz="2400" dirty="0">
                          <a:solidFill>
                            <a:schemeClr val="tx1"/>
                          </a:solidFill>
                          <a:effectLst/>
                          <a:latin typeface="Arial" panose="020B0604020202020204" pitchFamily="34" charset="0"/>
                          <a:cs typeface="Arial" panose="020B0604020202020204" pitchFamily="34" charset="0"/>
                        </a:rPr>
                        <a:t>: </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1. </a:t>
                      </a:r>
                      <a:r>
                        <a:rPr lang="en-US" sz="2400" dirty="0" err="1">
                          <a:solidFill>
                            <a:schemeClr val="tx1"/>
                          </a:solidFill>
                          <a:effectLst/>
                          <a:latin typeface="Arial" panose="020B0604020202020204" pitchFamily="34" charset="0"/>
                          <a:cs typeface="Arial" panose="020B0604020202020204" pitchFamily="34" charset="0"/>
                        </a:rPr>
                        <a:t>Nguồn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2. </a:t>
                      </a:r>
                      <a:r>
                        <a:rPr lang="en-US" sz="2400" dirty="0" err="1">
                          <a:solidFill>
                            <a:schemeClr val="tx1"/>
                          </a:solidFill>
                          <a:effectLst/>
                          <a:latin typeface="Arial" panose="020B0604020202020204" pitchFamily="34" charset="0"/>
                          <a:cs typeface="Arial" panose="020B0604020202020204" pitchFamily="34" charset="0"/>
                        </a:rPr>
                        <a:t>Công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tắc</a:t>
                      </a:r>
                      <a:r>
                        <a:rPr lang="en-US" sz="2400" dirty="0">
                          <a:solidFill>
                            <a:schemeClr val="tx1"/>
                          </a:solidFill>
                          <a:effectLst/>
                          <a:latin typeface="Arial" panose="020B0604020202020204" pitchFamily="34" charset="0"/>
                          <a:cs typeface="Arial" panose="020B0604020202020204" pitchFamily="34" charset="0"/>
                        </a:rPr>
                        <a:t>       3.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r>
                        <a:rPr lang="en-US" sz="2400" dirty="0">
                          <a:solidFill>
                            <a:schemeClr val="tx1"/>
                          </a:solidFill>
                          <a:effectLst/>
                          <a:latin typeface="Arial" panose="020B0604020202020204" pitchFamily="34" charset="0"/>
                          <a:cs typeface="Arial" panose="020B0604020202020204" pitchFamily="34" charset="0"/>
                        </a:rPr>
                        <a:t>          4.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trở</a:t>
                      </a:r>
                      <a:endParaRPr lang="en-US" sz="2400" dirty="0">
                        <a:solidFill>
                          <a:schemeClr val="tx1"/>
                        </a:solidFill>
                        <a:effectLst/>
                        <a:latin typeface="Arial" panose="020B060402020202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8191456"/>
                  </a:ext>
                </a:extLst>
              </a:tr>
              <a:tr h="2148543">
                <a:tc gridSpan="2">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3.  </a:t>
                      </a:r>
                      <a:r>
                        <a:rPr lang="en-US" sz="2400" dirty="0" err="1">
                          <a:solidFill>
                            <a:schemeClr val="tx1"/>
                          </a:solidFill>
                          <a:effectLst/>
                          <a:latin typeface="Arial" panose="020B0604020202020204" pitchFamily="34" charset="0"/>
                          <a:cs typeface="Arial" panose="020B0604020202020204" pitchFamily="34" charset="0"/>
                        </a:rPr>
                        <a:t>Nguyên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sáng</a:t>
                      </a:r>
                      <a:r>
                        <a:rPr lang="en-US" sz="2400" dirty="0">
                          <a:solidFill>
                            <a:schemeClr val="tx1"/>
                          </a:solidFill>
                          <a:effectLst/>
                          <a:latin typeface="Arial" panose="020B0604020202020204" pitchFamily="34" charset="0"/>
                          <a:cs typeface="Arial" panose="020B0604020202020204" pitchFamily="34" charset="0"/>
                        </a:rPr>
                        <a:t>:</a:t>
                      </a:r>
                    </a:p>
                    <a:p>
                      <a:pPr marL="30480" marR="30480" algn="just">
                        <a:lnSpc>
                          <a:spcPct val="150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Kiểm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xem</a:t>
                      </a:r>
                      <a:r>
                        <a:rPr lang="en-US" sz="2400" dirty="0">
                          <a:solidFill>
                            <a:schemeClr val="tx1"/>
                          </a:solidFill>
                          <a:effectLst/>
                          <a:latin typeface="Arial" panose="020B0604020202020204" pitchFamily="34" charset="0"/>
                          <a:cs typeface="Arial" panose="020B0604020202020204" pitchFamily="34" charset="0"/>
                        </a:rPr>
                        <a:t> pin </a:t>
                      </a:r>
                      <a:r>
                        <a:rPr lang="en-US" sz="2400" dirty="0" err="1">
                          <a:solidFill>
                            <a:schemeClr val="tx1"/>
                          </a:solidFill>
                          <a:effectLst/>
                          <a:latin typeface="Arial" panose="020B0604020202020204" pitchFamily="34" charset="0"/>
                          <a:cs typeface="Arial" panose="020B0604020202020204" pitchFamily="34" charset="0"/>
                        </a:rPr>
                        <a:t>còn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hay </a:t>
                      </a:r>
                      <a:r>
                        <a:rPr lang="en-US" sz="2400" dirty="0" err="1">
                          <a:solidFill>
                            <a:schemeClr val="tx1"/>
                          </a:solidFill>
                          <a:effectLst/>
                          <a:latin typeface="Arial" panose="020B0604020202020204" pitchFamily="34" charset="0"/>
                          <a:cs typeface="Arial" panose="020B0604020202020204" pitchFamily="34" charset="0"/>
                        </a:rPr>
                        <a:t>hết</a:t>
                      </a:r>
                      <a:r>
                        <a:rPr lang="en-US" sz="2400" dirty="0">
                          <a:solidFill>
                            <a:schemeClr val="tx1"/>
                          </a:solidFill>
                          <a:effectLst/>
                          <a:latin typeface="Arial" panose="020B0604020202020204" pitchFamily="34" charset="0"/>
                          <a:cs typeface="Arial" panose="020B0604020202020204" pitchFamily="34" charset="0"/>
                        </a:rPr>
                        <a:t> ⇒⇒ </a:t>
                      </a:r>
                      <a:r>
                        <a:rPr lang="en-US" sz="2400" dirty="0" err="1">
                          <a:solidFill>
                            <a:schemeClr val="tx1"/>
                          </a:solidFill>
                          <a:effectLst/>
                          <a:latin typeface="Arial" panose="020B0604020202020204" pitchFamily="34" charset="0"/>
                          <a:cs typeface="Arial" panose="020B0604020202020204" pitchFamily="34" charset="0"/>
                        </a:rPr>
                        <a:t>Nếu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hết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thì</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thay</a:t>
                      </a:r>
                      <a:r>
                        <a:rPr lang="en-US" sz="2400" dirty="0">
                          <a:solidFill>
                            <a:schemeClr val="tx1"/>
                          </a:solidFill>
                          <a:effectLst/>
                          <a:latin typeface="Arial" panose="020B0604020202020204" pitchFamily="34" charset="0"/>
                          <a:cs typeface="Arial" panose="020B0604020202020204" pitchFamily="34" charset="0"/>
                        </a:rPr>
                        <a:t> pin </a:t>
                      </a:r>
                      <a:r>
                        <a:rPr lang="en-US" sz="2400" dirty="0" err="1">
                          <a:solidFill>
                            <a:schemeClr val="tx1"/>
                          </a:solidFill>
                          <a:effectLst/>
                          <a:latin typeface="Arial" panose="020B0604020202020204" pitchFamily="34" charset="0"/>
                          <a:cs typeface="Arial" panose="020B0604020202020204" pitchFamily="34" charset="0"/>
                        </a:rPr>
                        <a:t>mới</a:t>
                      </a:r>
                      <a:r>
                        <a:rPr lang="en-US" sz="2400" dirty="0">
                          <a:solidFill>
                            <a:schemeClr val="tx1"/>
                          </a:solidFill>
                          <a:effectLst/>
                          <a:latin typeface="Arial" panose="020B0604020202020204" pitchFamily="34" charset="0"/>
                          <a:cs typeface="Arial" panose="020B0604020202020204" pitchFamily="34" charset="0"/>
                        </a:rPr>
                        <a:t>.</a:t>
                      </a:r>
                    </a:p>
                    <a:p>
                      <a:pPr marL="30480" marR="30480" algn="just">
                        <a:lnSpc>
                          <a:spcPct val="150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Kiểm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còn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dây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tóc</a:t>
                      </a:r>
                      <a:r>
                        <a:rPr lang="en-US" sz="2400" dirty="0">
                          <a:solidFill>
                            <a:schemeClr val="tx1"/>
                          </a:solidFill>
                          <a:effectLst/>
                          <a:latin typeface="Arial" panose="020B0604020202020204" pitchFamily="34" charset="0"/>
                          <a:cs typeface="Arial" panose="020B0604020202020204" pitchFamily="34" charset="0"/>
                        </a:rPr>
                        <a:t> hay </a:t>
                      </a:r>
                      <a:r>
                        <a:rPr lang="en-US" sz="2400" dirty="0" err="1">
                          <a:solidFill>
                            <a:schemeClr val="tx1"/>
                          </a:solidFill>
                          <a:effectLst/>
                          <a:latin typeface="Arial" panose="020B0604020202020204" pitchFamily="34" charset="0"/>
                          <a:cs typeface="Arial" panose="020B0604020202020204" pitchFamily="34" charset="0"/>
                        </a:rPr>
                        <a:t>đứt</a:t>
                      </a:r>
                      <a:r>
                        <a:rPr lang="en-US" sz="2400" dirty="0">
                          <a:solidFill>
                            <a:schemeClr val="tx1"/>
                          </a:solidFill>
                          <a:effectLst/>
                          <a:latin typeface="Arial" panose="020B0604020202020204" pitchFamily="34" charset="0"/>
                          <a:cs typeface="Arial" panose="020B0604020202020204" pitchFamily="34" charset="0"/>
                        </a:rPr>
                        <a:t> ⇒⇒ </a:t>
                      </a:r>
                      <a:r>
                        <a:rPr lang="en-US" sz="2400" dirty="0" err="1">
                          <a:solidFill>
                            <a:schemeClr val="tx1"/>
                          </a:solidFill>
                          <a:effectLst/>
                          <a:latin typeface="Arial" panose="020B0604020202020204" pitchFamily="34" charset="0"/>
                          <a:cs typeface="Arial" panose="020B0604020202020204" pitchFamily="34" charset="0"/>
                        </a:rPr>
                        <a:t>Nếu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hỏng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thì</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mới</a:t>
                      </a:r>
                      <a:r>
                        <a:rPr lang="en-US" sz="2400" dirty="0">
                          <a:solidFill>
                            <a:schemeClr val="tx1"/>
                          </a:solidFill>
                          <a:effectLst/>
                          <a:latin typeface="Arial" panose="020B0604020202020204" pitchFamily="34" charset="0"/>
                          <a:cs typeface="Arial" panose="020B0604020202020204" pitchFamily="34" charset="0"/>
                        </a:rPr>
                        <a:t>.</a:t>
                      </a:r>
                    </a:p>
                    <a:p>
                      <a:pPr>
                        <a:lnSpc>
                          <a:spcPct val="150000"/>
                        </a:lnSpc>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Kiểm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đoạn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dây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nối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chỗ</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nào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bị</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hở</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chốt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cắm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mấu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nối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đã</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chặt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chưa</a:t>
                      </a:r>
                      <a:r>
                        <a:rPr lang="en-US" sz="2400" dirty="0">
                          <a:solidFill>
                            <a:schemeClr val="tx1"/>
                          </a:solidFill>
                          <a:effectLst/>
                          <a:latin typeface="Arial" panose="020B0604020202020204" pitchFamily="34" charset="0"/>
                          <a:cs typeface="Arial" panose="020B0604020202020204" pitchFamily="34" charset="0"/>
                        </a:rPr>
                        <a:t>,…. ⇒⇒ </a:t>
                      </a:r>
                      <a:r>
                        <a:rPr lang="en-US" sz="2400" dirty="0" err="1">
                          <a:solidFill>
                            <a:schemeClr val="tx1"/>
                          </a:solidFill>
                          <a:effectLst/>
                          <a:latin typeface="Arial" panose="020B0604020202020204" pitchFamily="34" charset="0"/>
                          <a:cs typeface="Arial" panose="020B0604020202020204" pitchFamily="34" charset="0"/>
                        </a:rPr>
                        <a:t>Nếu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chưa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thì</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chỉnh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lại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kín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hoặc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thay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dây</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khác</a:t>
                      </a:r>
                      <a:r>
                        <a:rPr lang="en-US" sz="2400" dirty="0">
                          <a:solidFill>
                            <a:schemeClr val="tx1"/>
                          </a:solidFill>
                          <a:effectLst/>
                          <a:latin typeface="Arial" panose="020B0604020202020204" pitchFamily="34" charset="0"/>
                          <a:cs typeface="Arial" panose="020B0604020202020204" pitchFamily="34" charset="0"/>
                        </a:rPr>
                        <a:t>.</a:t>
                      </a: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227416272"/>
                  </a:ext>
                </a:extLst>
              </a:tr>
              <a:tr h="4149322">
                <a:tc gridSpan="2">
                  <a:txBody>
                    <a:bodyPr/>
                    <a:lstStyle/>
                    <a:p>
                      <a:pPr>
                        <a:lnSpc>
                          <a:spcPct val="150000"/>
                        </a:lnSpc>
                      </a:pPr>
                      <a:r>
                        <a:rPr lang="en-US" sz="2400" dirty="0">
                          <a:solidFill>
                            <a:schemeClr val="tx1"/>
                          </a:solidFill>
                          <a:effectLst/>
                          <a:latin typeface="Arial" panose="020B0604020202020204" pitchFamily="34" charset="0"/>
                          <a:cs typeface="Arial" panose="020B0604020202020204" pitchFamily="34" charset="0"/>
                        </a:rPr>
                        <a:t>4. </a:t>
                      </a:r>
                      <a:r>
                        <a:rPr lang="en-US" sz="2400" dirty="0" err="1">
                          <a:solidFill>
                            <a:schemeClr val="tx1"/>
                          </a:solidFill>
                          <a:effectLst/>
                          <a:latin typeface="Arial" panose="020B0604020202020204" pitchFamily="34" charset="0"/>
                          <a:cs typeface="Arial" panose="020B0604020202020204" pitchFamily="34" charset="0"/>
                        </a:rPr>
                        <a:t>Vẽ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mũi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tên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chỉ</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chiều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sau</a:t>
                      </a: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nSpc>
                          <a:spcPct val="150000"/>
                        </a:lnSpc>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2675908"/>
                  </a:ext>
                </a:extLst>
              </a:tr>
            </a:tbl>
          </a:graphicData>
        </a:graphic>
      </p:graphicFrame>
      <p:pic>
        <p:nvPicPr>
          <p:cNvPr id="4" name="Picture 3" descr="Dòng điện cung cấp bởi pin hoặc acquy có chiều không đổi gọi là dòng điện một chiều">
            <a:extLst>
              <a:ext uri="{FF2B5EF4-FFF2-40B4-BE49-F238E27FC236}">
                <a16:creationId xmlns:a16="http://schemas.microsoft.com/office/drawing/2014/main" id="{363C797A-0346-4A0E-A7E7-FFB6068075B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733800" y="6667500"/>
            <a:ext cx="8763000" cy="3316266"/>
          </a:xfrm>
          <a:prstGeom prst="rect">
            <a:avLst/>
          </a:prstGeom>
          <a:noFill/>
          <a:ln>
            <a:noFill/>
          </a:ln>
        </p:spPr>
      </p:pic>
      <p:pic>
        <p:nvPicPr>
          <p:cNvPr id="5" name="Picture 4">
            <a:extLst>
              <a:ext uri="{FF2B5EF4-FFF2-40B4-BE49-F238E27FC236}">
                <a16:creationId xmlns:a16="http://schemas.microsoft.com/office/drawing/2014/main" id="{6BF03F70-9007-4B83-A5A2-1B2DA09F40CD}"/>
              </a:ext>
            </a:extLst>
          </p:cNvPr>
          <p:cNvPicPr>
            <a:picLocks noChangeAspect="1"/>
          </p:cNvPicPr>
          <p:nvPr/>
        </p:nvPicPr>
        <p:blipFill>
          <a:blip r:embed="rId4"/>
          <a:stretch>
            <a:fillRect/>
          </a:stretch>
        </p:blipFill>
        <p:spPr>
          <a:xfrm>
            <a:off x="11277599" y="723900"/>
            <a:ext cx="3046771" cy="1409700"/>
          </a:xfrm>
          <a:prstGeom prst="rect">
            <a:avLst/>
          </a:prstGeom>
        </p:spPr>
      </p:pic>
    </p:spTree>
    <p:extLst>
      <p:ext uri="{BB962C8B-B14F-4D97-AF65-F5344CB8AC3E}">
        <p14:creationId xmlns:p14="http://schemas.microsoft.com/office/powerpoint/2010/main" val="819712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729838"/>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2446287" y="5272322"/>
            <a:ext cx="13145335" cy="2031325"/>
          </a:xfrm>
          <a:prstGeom prst="rect">
            <a:avLst/>
          </a:prstGeom>
        </p:spPr>
        <p:txBody>
          <a:bodyPr wrap="square" lIns="0" tIns="0" rIns="0" bIns="0" rtlCol="0" anchor="t">
            <a:spAutoFit/>
          </a:bodyPr>
          <a:lstStyle/>
          <a:p>
            <a:pPr algn="just"/>
            <a:r>
              <a:rPr lang="vi-VN" sz="4400" dirty="0">
                <a:solidFill>
                  <a:schemeClr val="tx1">
                    <a:lumMod val="95000"/>
                    <a:lumOff val="5000"/>
                  </a:schemeClr>
                </a:solidFill>
              </a:rPr>
              <a:t>- Quy ước: chiều dòng điện trong mạch kín là chiều từ cực dương của nguồn điện qua dây nối và các dụng cụ tiêu thụ điện tới cực âm của nguồn điện. </a:t>
            </a:r>
          </a:p>
        </p:txBody>
      </p:sp>
      <p:sp>
        <p:nvSpPr>
          <p:cNvPr id="18" name="TextBox 18"/>
          <p:cNvSpPr txBox="1"/>
          <p:nvPr/>
        </p:nvSpPr>
        <p:spPr>
          <a:xfrm>
            <a:off x="3112396" y="1547120"/>
            <a:ext cx="6028963" cy="846386"/>
          </a:xfrm>
          <a:prstGeom prst="rect">
            <a:avLst/>
          </a:prstGeom>
        </p:spPr>
        <p:txBody>
          <a:bodyPr lIns="0" tIns="0" rIns="0" bIns="0" rtlCol="0" anchor="t">
            <a:spAutoFit/>
          </a:bodyPr>
          <a:lstStyle/>
          <a:p>
            <a:pPr>
              <a:lnSpc>
                <a:spcPts val="6599"/>
              </a:lnSpc>
            </a:pPr>
            <a:r>
              <a:rPr lang="en-US" sz="7200" spc="181" dirty="0">
                <a:solidFill>
                  <a:srgbClr val="00AD9C"/>
                </a:solidFill>
                <a:latin typeface="Arial" panose="020B0604020202020204" pitchFamily="34" charset="0"/>
                <a:cs typeface="Arial" panose="020B0604020202020204" pitchFamily="34" charset="0"/>
              </a:rPr>
              <a:t>KẾT LUẬN:</a:t>
            </a:r>
          </a:p>
        </p:txBody>
      </p:sp>
      <p:sp>
        <p:nvSpPr>
          <p:cNvPr id="19" name="TextBox 19"/>
          <p:cNvSpPr txBox="1"/>
          <p:nvPr/>
        </p:nvSpPr>
        <p:spPr>
          <a:xfrm>
            <a:off x="2470290" y="3461337"/>
            <a:ext cx="13145335" cy="1354217"/>
          </a:xfrm>
          <a:prstGeom prst="rect">
            <a:avLst/>
          </a:prstGeom>
        </p:spPr>
        <p:txBody>
          <a:bodyPr wrap="square" lIns="0" tIns="0" rIns="0" bIns="0" rtlCol="0" anchor="t">
            <a:spAutoFit/>
          </a:bodyPr>
          <a:lstStyle/>
          <a:p>
            <a:pPr algn="just"/>
            <a:r>
              <a:rPr lang="vi-VN" sz="4400" dirty="0">
                <a:solidFill>
                  <a:schemeClr val="tx1">
                    <a:lumMod val="95000"/>
                    <a:lumOff val="5000"/>
                  </a:schemeClr>
                </a:solidFill>
              </a:rPr>
              <a:t>- Mạch điện đơn giản gồm nguồn điện, dây nối, công tắc, và các thiết bị tiêu thụ năng lượng điện.</a:t>
            </a:r>
          </a:p>
        </p:txBody>
      </p:sp>
      <p:grpSp>
        <p:nvGrpSpPr>
          <p:cNvPr id="23" name="Group 23"/>
          <p:cNvGrpSpPr/>
          <p:nvPr/>
        </p:nvGrpSpPr>
        <p:grpSpPr>
          <a:xfrm>
            <a:off x="17459967" y="7123861"/>
            <a:ext cx="229651" cy="229651"/>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5" name="Freeform 25"/>
          <p:cNvSpPr/>
          <p:nvPr/>
        </p:nvSpPr>
        <p:spPr>
          <a:xfrm>
            <a:off x="1997324" y="9199366"/>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26"/>
          <p:cNvSpPr/>
          <p:nvPr/>
        </p:nvSpPr>
        <p:spPr>
          <a:xfrm>
            <a:off x="17211222" y="641341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7" name="Group 27"/>
          <p:cNvGrpSpPr>
            <a:grpSpLocks noChangeAspect="1"/>
          </p:cNvGrpSpPr>
          <p:nvPr/>
        </p:nvGrpSpPr>
        <p:grpSpPr>
          <a:xfrm rot="1990763">
            <a:off x="17306832" y="1449253"/>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29" name="Freeform 29"/>
          <p:cNvSpPr/>
          <p:nvPr/>
        </p:nvSpPr>
        <p:spPr>
          <a:xfrm>
            <a:off x="548722" y="6812751"/>
            <a:ext cx="568596" cy="509669"/>
          </a:xfrm>
          <a:custGeom>
            <a:avLst/>
            <a:gdLst/>
            <a:ahLst/>
            <a:cxnLst/>
            <a:rect l="l" t="t" r="r" b="b"/>
            <a:pathLst>
              <a:path w="568596" h="509669">
                <a:moveTo>
                  <a:pt x="0" y="0"/>
                </a:moveTo>
                <a:lnTo>
                  <a:pt x="568596" y="0"/>
                </a:lnTo>
                <a:lnTo>
                  <a:pt x="568596" y="509670"/>
                </a:lnTo>
                <a:lnTo>
                  <a:pt x="0" y="509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0" name="Freeform 30"/>
          <p:cNvSpPr/>
          <p:nvPr/>
        </p:nvSpPr>
        <p:spPr>
          <a:xfrm rot="3052269">
            <a:off x="17372950" y="92834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31"/>
          <p:cNvSpPr/>
          <p:nvPr/>
        </p:nvSpPr>
        <p:spPr>
          <a:xfrm rot="-331895">
            <a:off x="14975964" y="7258101"/>
            <a:ext cx="1801985" cy="2095331"/>
          </a:xfrm>
          <a:custGeom>
            <a:avLst/>
            <a:gdLst/>
            <a:ahLst/>
            <a:cxnLst/>
            <a:rect l="l" t="t" r="r" b="b"/>
            <a:pathLst>
              <a:path w="1801985" h="2095331">
                <a:moveTo>
                  <a:pt x="0" y="0"/>
                </a:moveTo>
                <a:lnTo>
                  <a:pt x="1801985" y="0"/>
                </a:lnTo>
                <a:lnTo>
                  <a:pt x="1801985" y="2095331"/>
                </a:lnTo>
                <a:lnTo>
                  <a:pt x="0" y="20953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32"/>
          <p:cNvSpPr/>
          <p:nvPr/>
        </p:nvSpPr>
        <p:spPr>
          <a:xfrm>
            <a:off x="-731899" y="7440321"/>
            <a:ext cx="2374268" cy="2838799"/>
          </a:xfrm>
          <a:custGeom>
            <a:avLst/>
            <a:gdLst/>
            <a:ahLst/>
            <a:cxnLst/>
            <a:rect l="l" t="t" r="r" b="b"/>
            <a:pathLst>
              <a:path w="2374268" h="2838799">
                <a:moveTo>
                  <a:pt x="0" y="0"/>
                </a:moveTo>
                <a:lnTo>
                  <a:pt x="2374268" y="0"/>
                </a:lnTo>
                <a:lnTo>
                  <a:pt x="2374268" y="2838799"/>
                </a:lnTo>
                <a:lnTo>
                  <a:pt x="0" y="28387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3" name="Freeform 33"/>
          <p:cNvSpPr/>
          <p:nvPr/>
        </p:nvSpPr>
        <p:spPr>
          <a:xfrm rot="-1056088">
            <a:off x="15923713" y="-627653"/>
            <a:ext cx="3735971" cy="1107206"/>
          </a:xfrm>
          <a:custGeom>
            <a:avLst/>
            <a:gdLst/>
            <a:ahLst/>
            <a:cxnLst/>
            <a:rect l="l" t="t" r="r" b="b"/>
            <a:pathLst>
              <a:path w="3735971" h="1107206">
                <a:moveTo>
                  <a:pt x="0" y="0"/>
                </a:moveTo>
                <a:lnTo>
                  <a:pt x="3735970" y="0"/>
                </a:lnTo>
                <a:lnTo>
                  <a:pt x="3735970" y="1107205"/>
                </a:lnTo>
                <a:lnTo>
                  <a:pt x="0" y="110720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4" name="Freeform 34"/>
          <p:cNvSpPr/>
          <p:nvPr/>
        </p:nvSpPr>
        <p:spPr>
          <a:xfrm>
            <a:off x="1803051" y="947029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5" name="Freeform 35"/>
          <p:cNvSpPr/>
          <p:nvPr/>
        </p:nvSpPr>
        <p:spPr>
          <a:xfrm>
            <a:off x="13274410" y="8786518"/>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6" name="Freeform 36"/>
          <p:cNvSpPr/>
          <p:nvPr/>
        </p:nvSpPr>
        <p:spPr>
          <a:xfrm>
            <a:off x="16642626" y="970380"/>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7" name="Freeform 37"/>
          <p:cNvSpPr/>
          <p:nvPr/>
        </p:nvSpPr>
        <p:spPr>
          <a:xfrm>
            <a:off x="12204577" y="855048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38" name="Group 38"/>
          <p:cNvGrpSpPr>
            <a:grpSpLocks noChangeAspect="1"/>
          </p:cNvGrpSpPr>
          <p:nvPr/>
        </p:nvGrpSpPr>
        <p:grpSpPr>
          <a:xfrm rot="1990763">
            <a:off x="16178558" y="8783478"/>
            <a:ext cx="498419" cy="262574"/>
            <a:chOff x="0" y="0"/>
            <a:chExt cx="1610360" cy="848360"/>
          </a:xfrm>
        </p:grpSpPr>
        <p:sp>
          <p:nvSpPr>
            <p:cNvPr id="39" name="Freeform 3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40" name="Picture 39"/>
          <p:cNvPicPr>
            <a:picLocks noChangeAspect="1"/>
          </p:cNvPicPr>
          <p:nvPr/>
        </p:nvPicPr>
        <p:blipFill>
          <a:blip r:embed="rId17"/>
          <a:stretch>
            <a:fillRect/>
          </a:stretch>
        </p:blipFill>
        <p:spPr>
          <a:xfrm>
            <a:off x="688633" y="707457"/>
            <a:ext cx="2067140" cy="2294359"/>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23446"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7" name="TextBox 17"/>
          <p:cNvSpPr txBox="1"/>
          <p:nvPr/>
        </p:nvSpPr>
        <p:spPr>
          <a:xfrm>
            <a:off x="1455509" y="2731136"/>
            <a:ext cx="4993986" cy="2412364"/>
          </a:xfrm>
          <a:prstGeom prst="rect">
            <a:avLst/>
          </a:prstGeom>
        </p:spPr>
        <p:txBody>
          <a:bodyPr lIns="0" tIns="0" rIns="0" bIns="0" rtlCol="0" anchor="t">
            <a:spAutoFit/>
          </a:bodyPr>
          <a:lstStyle/>
          <a:p>
            <a:pPr>
              <a:lnSpc>
                <a:spcPts val="18099"/>
              </a:lnSpc>
            </a:pPr>
            <a:r>
              <a:rPr lang="en-US" sz="18099" spc="597" dirty="0">
                <a:solidFill>
                  <a:srgbClr val="003933"/>
                </a:solidFill>
                <a:latin typeface="Marykate"/>
              </a:rPr>
              <a:t>02</a:t>
            </a:r>
          </a:p>
        </p:txBody>
      </p:sp>
      <p:sp>
        <p:nvSpPr>
          <p:cNvPr id="18" name="Freeform 18"/>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873501">
            <a:off x="11928939" y="930411"/>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rot="-6816188">
            <a:off x="14734598" y="987425"/>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rot="776812">
            <a:off x="11654327" y="4757458"/>
            <a:ext cx="1403466" cy="2756808"/>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2" name="Group 22"/>
          <p:cNvGrpSpPr/>
          <p:nvPr/>
        </p:nvGrpSpPr>
        <p:grpSpPr>
          <a:xfrm>
            <a:off x="17259300" y="626213"/>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4" name="Freeform 24"/>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25"/>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6" name="Freeform 26"/>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1" name="Freeform 31"/>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2" name="Freeform 32"/>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5" name="TextBox 34"/>
          <p:cNvSpPr txBox="1"/>
          <p:nvPr/>
        </p:nvSpPr>
        <p:spPr>
          <a:xfrm>
            <a:off x="912235" y="5096099"/>
            <a:ext cx="10456965" cy="3139321"/>
          </a:xfrm>
          <a:prstGeom prst="rect">
            <a:avLst/>
          </a:prstGeom>
          <a:noFill/>
        </p:spPr>
        <p:txBody>
          <a:bodyPr wrap="square" rtlCol="0">
            <a:spAutoFit/>
          </a:bodyPr>
          <a:lstStyle/>
          <a:p>
            <a:r>
              <a:rPr lang="en-US" sz="6600" b="1" dirty="0">
                <a:solidFill>
                  <a:srgbClr val="009999"/>
                </a:solidFill>
                <a:latin typeface="Arial" panose="020B0604020202020204" pitchFamily="34" charset="0"/>
                <a:cs typeface="Arial" panose="020B0604020202020204" pitchFamily="34" charset="0"/>
              </a:rPr>
              <a:t>CÔNG DỤNG CỦA CẦU CHÌ, CẦU DAO, RƠLE VÀ CHUÔNG ĐIỆN</a:t>
            </a:r>
            <a:endParaRPr lang="vi-VN" sz="6600" b="1" dirty="0">
              <a:solidFill>
                <a:srgbClr val="009999"/>
              </a:solidFill>
              <a:latin typeface="Arial" panose="020B0604020202020204" pitchFamily="34" charset="0"/>
              <a:cs typeface="Arial" panose="020B060402020202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21" name="TextBox 21"/>
          <p:cNvSpPr txBox="1"/>
          <p:nvPr/>
        </p:nvSpPr>
        <p:spPr>
          <a:xfrm>
            <a:off x="1199723" y="751448"/>
            <a:ext cx="9163135" cy="1661993"/>
          </a:xfrm>
          <a:prstGeom prst="rect">
            <a:avLst/>
          </a:prstGeom>
        </p:spPr>
        <p:txBody>
          <a:bodyPr wrap="square" lIns="0" tIns="0" rIns="0" bIns="0" rtlCol="0" anchor="t">
            <a:spAutoFit/>
          </a:bodyPr>
          <a:lstStyle/>
          <a:p>
            <a:r>
              <a:rPr lang="vi-VN" sz="3600" dirty="0"/>
              <a:t>- Do nhiều nguyên nhân, dòng điện tăng lên đột ngột mạch điện bị cháy, gây hỏa hoạn → chập điện → hư hại</a:t>
            </a:r>
            <a:r>
              <a:rPr lang="en-US" sz="3600" dirty="0"/>
              <a:t> </a:t>
            </a:r>
            <a:r>
              <a:rPr lang="en-US" sz="3600" dirty="0" err="1">
                <a:latin typeface="Arial" panose="020B0604020202020204" pitchFamily="34" charset="0"/>
                <a:cs typeface="Arial" panose="020B0604020202020204" pitchFamily="34" charset="0"/>
              </a:rPr>
              <a:t>đồ</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sản</a:t>
            </a:r>
            <a:r>
              <a:rPr lang="en-US" sz="3600" dirty="0">
                <a:latin typeface="Arial" panose="020B0604020202020204" pitchFamily="34" charset="0"/>
                <a:cs typeface="Arial" panose="020B0604020202020204" pitchFamily="34" charset="0"/>
              </a:rPr>
              <a:t>.</a:t>
            </a:r>
            <a:endParaRPr lang="en-US" sz="3600" dirty="0">
              <a:solidFill>
                <a:srgbClr val="003933"/>
              </a:solidFill>
              <a:latin typeface="Arial" panose="020B0604020202020204" pitchFamily="34" charset="0"/>
              <a:cs typeface="Arial" panose="020B0604020202020204" pitchFamily="34" charset="0"/>
            </a:endParaRPr>
          </a:p>
        </p:txBody>
      </p:sp>
      <p:sp>
        <p:nvSpPr>
          <p:cNvPr id="22" name="TextBox 22"/>
          <p:cNvSpPr txBox="1"/>
          <p:nvPr/>
        </p:nvSpPr>
        <p:spPr>
          <a:xfrm>
            <a:off x="1228040" y="3624976"/>
            <a:ext cx="9476837" cy="1107996"/>
          </a:xfrm>
          <a:prstGeom prst="rect">
            <a:avLst/>
          </a:prstGeom>
        </p:spPr>
        <p:txBody>
          <a:bodyPr wrap="square" lIns="0" tIns="0" rIns="0" bIns="0" rtlCol="0" anchor="t">
            <a:spAutoFit/>
          </a:bodyPr>
          <a:lstStyle/>
          <a:p>
            <a:r>
              <a:rPr lang="en-US" sz="3600" dirty="0">
                <a:latin typeface="Arial" panose="020B0604020202020204" pitchFamily="34" charset="0"/>
                <a:cs typeface="Arial" panose="020B0604020202020204" pitchFamily="34" charset="0"/>
              </a:rPr>
              <a:t>- Mạch điện có các thiết bị an toàn để giữ an toàn cho người và thiết bị:</a:t>
            </a:r>
            <a:endParaRPr lang="vi-VN" sz="3600" dirty="0">
              <a:latin typeface="Arial" panose="020B0604020202020204" pitchFamily="34" charset="0"/>
              <a:cs typeface="Arial" panose="020B0604020202020204" pitchFamily="34" charset="0"/>
            </a:endParaRPr>
          </a:p>
        </p:txBody>
      </p:sp>
      <p:grpSp>
        <p:nvGrpSpPr>
          <p:cNvPr id="25" name="Group 25"/>
          <p:cNvGrpSpPr/>
          <p:nvPr/>
        </p:nvGrpSpPr>
        <p:grpSpPr>
          <a:xfrm>
            <a:off x="17324840" y="3740747"/>
            <a:ext cx="229651" cy="229651"/>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8" name="Freeform 28"/>
          <p:cNvSpPr/>
          <p:nvPr/>
        </p:nvSpPr>
        <p:spPr>
          <a:xfrm>
            <a:off x="15148820" y="414682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32" name="Picture 31"/>
          <p:cNvPicPr>
            <a:picLocks noChangeAspect="1"/>
          </p:cNvPicPr>
          <p:nvPr/>
        </p:nvPicPr>
        <p:blipFill>
          <a:blip r:embed="rId5"/>
          <a:stretch>
            <a:fillRect/>
          </a:stretch>
        </p:blipFill>
        <p:spPr>
          <a:xfrm>
            <a:off x="10783326" y="591506"/>
            <a:ext cx="6909497" cy="4320254"/>
          </a:xfrm>
          <a:prstGeom prst="rect">
            <a:avLst/>
          </a:prstGeom>
          <a:ln w="12700">
            <a:solidFill>
              <a:schemeClr val="tx1"/>
            </a:solidFill>
          </a:ln>
        </p:spPr>
      </p:pic>
      <p:pic>
        <p:nvPicPr>
          <p:cNvPr id="33" name="Picture 32"/>
          <p:cNvPicPr>
            <a:picLocks noChangeAspect="1"/>
          </p:cNvPicPr>
          <p:nvPr/>
        </p:nvPicPr>
        <p:blipFill>
          <a:blip r:embed="rId6"/>
          <a:stretch>
            <a:fillRect/>
          </a:stretch>
        </p:blipFill>
        <p:spPr>
          <a:xfrm>
            <a:off x="1715242" y="5003149"/>
            <a:ext cx="14625744" cy="4636151"/>
          </a:xfrm>
          <a:prstGeom prst="rect">
            <a:avLst/>
          </a:prstGeom>
        </p:spPr>
      </p:pic>
    </p:spTree>
    <p:extLst>
      <p:ext uri="{BB962C8B-B14F-4D97-AF65-F5344CB8AC3E}">
        <p14:creationId xmlns:p14="http://schemas.microsoft.com/office/powerpoint/2010/main" val="3501674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par>
                                <p:cTn id="8" presetID="21" presetClass="entr" presetSubtype="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heel(1)">
                                      <p:cBhvr>
                                        <p:cTn id="10" dur="2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randombar(horizontal)">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69488" y="-876300"/>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sp>
        <p:nvSpPr>
          <p:cNvPr id="17" name="Freeform 17"/>
          <p:cNvSpPr/>
          <p:nvPr/>
        </p:nvSpPr>
        <p:spPr>
          <a:xfrm>
            <a:off x="15908221" y="7258248"/>
            <a:ext cx="2702157" cy="3230840"/>
          </a:xfrm>
          <a:custGeom>
            <a:avLst/>
            <a:gdLst/>
            <a:ahLst/>
            <a:cxnLst/>
            <a:rect l="l" t="t" r="r" b="b"/>
            <a:pathLst>
              <a:path w="2702157" h="3230840">
                <a:moveTo>
                  <a:pt x="0" y="0"/>
                </a:moveTo>
                <a:lnTo>
                  <a:pt x="2702158" y="0"/>
                </a:lnTo>
                <a:lnTo>
                  <a:pt x="2702158" y="3230840"/>
                </a:lnTo>
                <a:lnTo>
                  <a:pt x="0" y="32308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rot="-1236592">
            <a:off x="905513" y="7313616"/>
            <a:ext cx="1316169" cy="2752444"/>
          </a:xfrm>
          <a:custGeom>
            <a:avLst/>
            <a:gdLst/>
            <a:ahLst/>
            <a:cxnLst/>
            <a:rect l="l" t="t" r="r" b="b"/>
            <a:pathLst>
              <a:path w="1316169" h="2752444">
                <a:moveTo>
                  <a:pt x="0" y="0"/>
                </a:moveTo>
                <a:lnTo>
                  <a:pt x="1316169" y="0"/>
                </a:lnTo>
                <a:lnTo>
                  <a:pt x="1316169" y="2752445"/>
                </a:lnTo>
                <a:lnTo>
                  <a:pt x="0" y="27524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a:off x="-187722" y="44454"/>
            <a:ext cx="2963744" cy="2893691"/>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rot="-1103996">
            <a:off x="16007855" y="595433"/>
            <a:ext cx="1896188" cy="3364204"/>
          </a:xfrm>
          <a:custGeom>
            <a:avLst/>
            <a:gdLst/>
            <a:ahLst/>
            <a:cxnLst/>
            <a:rect l="l" t="t" r="r" b="b"/>
            <a:pathLst>
              <a:path w="1896188" h="3364204">
                <a:moveTo>
                  <a:pt x="0" y="0"/>
                </a:moveTo>
                <a:lnTo>
                  <a:pt x="1896188" y="0"/>
                </a:lnTo>
                <a:lnTo>
                  <a:pt x="1896188" y="3364205"/>
                </a:lnTo>
                <a:lnTo>
                  <a:pt x="0" y="33642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1" name="Group 21"/>
          <p:cNvGrpSpPr/>
          <p:nvPr/>
        </p:nvGrpSpPr>
        <p:grpSpPr>
          <a:xfrm>
            <a:off x="1717687" y="4678387"/>
            <a:ext cx="229651" cy="229651"/>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3" name="Freeform 23"/>
          <p:cNvSpPr/>
          <p:nvPr/>
        </p:nvSpPr>
        <p:spPr>
          <a:xfrm>
            <a:off x="796669" y="427106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rot="-771795">
            <a:off x="322580" y="9449844"/>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1637367" y="6352043"/>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26" name="Group 26"/>
          <p:cNvGrpSpPr>
            <a:grpSpLocks noChangeAspect="1"/>
          </p:cNvGrpSpPr>
          <p:nvPr/>
        </p:nvGrpSpPr>
        <p:grpSpPr>
          <a:xfrm rot="-874149">
            <a:off x="702580" y="5602252"/>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a:grpSpLocks noChangeAspect="1"/>
          </p:cNvGrpSpPr>
          <p:nvPr/>
        </p:nvGrpSpPr>
        <p:grpSpPr>
          <a:xfrm rot="10171898">
            <a:off x="1583303" y="3464058"/>
            <a:ext cx="498419" cy="262574"/>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17544116" y="4522721"/>
            <a:ext cx="229651" cy="229651"/>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2" name="Freeform 32"/>
          <p:cNvSpPr/>
          <p:nvPr/>
        </p:nvSpPr>
        <p:spPr>
          <a:xfrm>
            <a:off x="17544628" y="696553"/>
            <a:ext cx="488240" cy="4838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3" name="Freeform 33"/>
          <p:cNvSpPr/>
          <p:nvPr/>
        </p:nvSpPr>
        <p:spPr>
          <a:xfrm rot="-771795">
            <a:off x="17442085" y="5897299"/>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4" name="Freeform 34"/>
          <p:cNvSpPr/>
          <p:nvPr/>
        </p:nvSpPr>
        <p:spPr>
          <a:xfrm>
            <a:off x="16523523" y="495745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35" name="Group 35"/>
          <p:cNvGrpSpPr>
            <a:grpSpLocks noChangeAspect="1"/>
          </p:cNvGrpSpPr>
          <p:nvPr/>
        </p:nvGrpSpPr>
        <p:grpSpPr>
          <a:xfrm rot="-874149">
            <a:off x="16506344" y="6632665"/>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16" name="TextBox 15"/>
          <p:cNvSpPr txBox="1"/>
          <p:nvPr/>
        </p:nvSpPr>
        <p:spPr>
          <a:xfrm>
            <a:off x="6363517" y="1836088"/>
            <a:ext cx="5943600" cy="769441"/>
          </a:xfrm>
          <a:prstGeom prst="rect">
            <a:avLst/>
          </a:prstGeom>
          <a:noFill/>
        </p:spPr>
        <p:txBody>
          <a:bodyPr wrap="square" rtlCol="0">
            <a:spAutoFit/>
          </a:bodyPr>
          <a:lstStyle/>
          <a:p>
            <a:r>
              <a:rPr lang="en-US" sz="4400" b="1" dirty="0">
                <a:solidFill>
                  <a:srgbClr val="FF0000"/>
                </a:solidFill>
                <a:latin typeface="Arial" pitchFamily="34" charset="0"/>
                <a:cs typeface="Arial" pitchFamily="34" charset="0"/>
              </a:rPr>
              <a:t>HOẠT ĐỘNG NHÓM</a:t>
            </a:r>
          </a:p>
        </p:txBody>
      </p:sp>
      <p:sp>
        <p:nvSpPr>
          <p:cNvPr id="38" name="TextBox 37"/>
          <p:cNvSpPr txBox="1"/>
          <p:nvPr/>
        </p:nvSpPr>
        <p:spPr>
          <a:xfrm>
            <a:off x="3693024" y="3292569"/>
            <a:ext cx="11022307" cy="1754326"/>
          </a:xfrm>
          <a:prstGeom prst="rect">
            <a:avLst/>
          </a:prstGeom>
          <a:noFill/>
        </p:spPr>
        <p:txBody>
          <a:bodyPr wrap="square" rtlCol="0">
            <a:spAutoFit/>
          </a:bodyPr>
          <a:lstStyle/>
          <a:p>
            <a:pPr algn="ctr"/>
            <a:r>
              <a:rPr lang="en-US" sz="3600" dirty="0" err="1">
                <a:latin typeface="Arial" pitchFamily="34" charset="0"/>
                <a:cs typeface="Arial" pitchFamily="34" charset="0"/>
              </a:rPr>
              <a:t>Các</a:t>
            </a:r>
            <a:r>
              <a:rPr lang="en-US" sz="3600" dirty="0">
                <a:latin typeface="Arial" pitchFamily="34" charset="0"/>
                <a:cs typeface="Arial" pitchFamily="34" charset="0"/>
              </a:rPr>
              <a:t> </a:t>
            </a:r>
            <a:r>
              <a:rPr lang="en-US" sz="3600" dirty="0" err="1">
                <a:latin typeface="Arial" pitchFamily="34" charset="0"/>
                <a:cs typeface="Arial" pitchFamily="34" charset="0"/>
              </a:rPr>
              <a:t>nhóm</a:t>
            </a:r>
            <a:r>
              <a:rPr lang="en-US" sz="3600" dirty="0">
                <a:latin typeface="Arial" pitchFamily="34" charset="0"/>
                <a:cs typeface="Arial" pitchFamily="34" charset="0"/>
              </a:rPr>
              <a:t> </a:t>
            </a:r>
            <a:r>
              <a:rPr lang="en-US" sz="3600" dirty="0" err="1">
                <a:latin typeface="Arial" pitchFamily="34" charset="0"/>
                <a:cs typeface="Arial" pitchFamily="34" charset="0"/>
              </a:rPr>
              <a:t>đọc</a:t>
            </a:r>
            <a:r>
              <a:rPr lang="en-US" sz="3600" dirty="0">
                <a:latin typeface="Arial" pitchFamily="34" charset="0"/>
                <a:cs typeface="Arial" pitchFamily="34" charset="0"/>
              </a:rPr>
              <a:t> </a:t>
            </a:r>
            <a:r>
              <a:rPr lang="en-US" sz="3600" dirty="0" err="1">
                <a:latin typeface="Arial" pitchFamily="34" charset="0"/>
                <a:cs typeface="Arial" pitchFamily="34" charset="0"/>
              </a:rPr>
              <a:t>thông</a:t>
            </a:r>
            <a:r>
              <a:rPr lang="en-US" sz="3600" dirty="0">
                <a:latin typeface="Arial" pitchFamily="34" charset="0"/>
                <a:cs typeface="Arial" pitchFamily="34" charset="0"/>
              </a:rPr>
              <a:t> tin SGK </a:t>
            </a:r>
            <a:r>
              <a:rPr lang="en-US" sz="3600" dirty="0" err="1">
                <a:latin typeface="Arial" pitchFamily="34" charset="0"/>
                <a:cs typeface="Arial" pitchFamily="34" charset="0"/>
              </a:rPr>
              <a:t>tìm</a:t>
            </a:r>
            <a:r>
              <a:rPr lang="en-US" sz="3600" dirty="0">
                <a:latin typeface="Arial" pitchFamily="34" charset="0"/>
                <a:cs typeface="Arial" pitchFamily="34" charset="0"/>
              </a:rPr>
              <a:t> </a:t>
            </a:r>
            <a:r>
              <a:rPr lang="en-US" sz="3600" dirty="0" err="1">
                <a:latin typeface="Arial" pitchFamily="34" charset="0"/>
                <a:cs typeface="Arial" pitchFamily="34" charset="0"/>
              </a:rPr>
              <a:t>hiểu</a:t>
            </a:r>
            <a:r>
              <a:rPr lang="en-US" sz="3600" dirty="0">
                <a:latin typeface="Arial" pitchFamily="34" charset="0"/>
                <a:cs typeface="Arial" pitchFamily="34" charset="0"/>
              </a:rPr>
              <a:t> </a:t>
            </a:r>
            <a:r>
              <a:rPr lang="en-US" sz="3600" dirty="0" err="1">
                <a:latin typeface="Arial" pitchFamily="34" charset="0"/>
                <a:cs typeface="Arial" pitchFamily="34" charset="0"/>
              </a:rPr>
              <a:t>về</a:t>
            </a:r>
            <a:r>
              <a:rPr lang="en-US" sz="3600" dirty="0">
                <a:latin typeface="Arial" pitchFamily="34" charset="0"/>
                <a:cs typeface="Arial" pitchFamily="34" charset="0"/>
              </a:rPr>
              <a:t> </a:t>
            </a:r>
            <a:r>
              <a:rPr lang="en-US" sz="3600" dirty="0" err="1">
                <a:latin typeface="Arial" pitchFamily="34" charset="0"/>
                <a:cs typeface="Arial" pitchFamily="34" charset="0"/>
              </a:rPr>
              <a:t>cầu</a:t>
            </a:r>
            <a:r>
              <a:rPr lang="en-US" sz="3600" dirty="0">
                <a:latin typeface="Arial" pitchFamily="34" charset="0"/>
                <a:cs typeface="Arial" pitchFamily="34" charset="0"/>
              </a:rPr>
              <a:t> </a:t>
            </a:r>
            <a:r>
              <a:rPr lang="en-US" sz="3600" dirty="0" err="1">
                <a:latin typeface="Arial" pitchFamily="34" charset="0"/>
                <a:cs typeface="Arial" pitchFamily="34" charset="0"/>
              </a:rPr>
              <a:t>chì</a:t>
            </a:r>
            <a:r>
              <a:rPr lang="en-US" sz="3600" dirty="0">
                <a:latin typeface="Arial" pitchFamily="34" charset="0"/>
                <a:cs typeface="Arial" pitchFamily="34" charset="0"/>
              </a:rPr>
              <a:t>, </a:t>
            </a:r>
            <a:r>
              <a:rPr lang="en-US" sz="3600" dirty="0" err="1">
                <a:latin typeface="Arial" pitchFamily="34" charset="0"/>
                <a:cs typeface="Arial" pitchFamily="34" charset="0"/>
              </a:rPr>
              <a:t>cầu</a:t>
            </a:r>
            <a:r>
              <a:rPr lang="en-US" sz="3600" dirty="0">
                <a:latin typeface="Arial" pitchFamily="34" charset="0"/>
                <a:cs typeface="Arial" pitchFamily="34" charset="0"/>
              </a:rPr>
              <a:t> </a:t>
            </a:r>
            <a:r>
              <a:rPr lang="en-US" sz="3600" dirty="0" err="1">
                <a:latin typeface="Arial" pitchFamily="34" charset="0"/>
                <a:cs typeface="Arial" pitchFamily="34" charset="0"/>
              </a:rPr>
              <a:t>dao</a:t>
            </a:r>
            <a:r>
              <a:rPr lang="en-US" sz="3600" dirty="0">
                <a:latin typeface="Arial" pitchFamily="34" charset="0"/>
                <a:cs typeface="Arial" pitchFamily="34" charset="0"/>
              </a:rPr>
              <a:t>, </a:t>
            </a:r>
            <a:r>
              <a:rPr lang="en-US" sz="3600" dirty="0" err="1">
                <a:latin typeface="Arial" pitchFamily="34" charset="0"/>
                <a:cs typeface="Arial" pitchFamily="34" charset="0"/>
              </a:rPr>
              <a:t>chuông</a:t>
            </a:r>
            <a:r>
              <a:rPr lang="en-US" sz="3600" dirty="0">
                <a:latin typeface="Arial" pitchFamily="34" charset="0"/>
                <a:cs typeface="Arial" pitchFamily="34" charset="0"/>
              </a:rPr>
              <a:t> </a:t>
            </a:r>
            <a:r>
              <a:rPr lang="en-US" sz="3600" dirty="0" err="1">
                <a:latin typeface="Arial" pitchFamily="34" charset="0"/>
                <a:cs typeface="Arial" pitchFamily="34" charset="0"/>
              </a:rPr>
              <a:t>điện</a:t>
            </a:r>
            <a:r>
              <a:rPr lang="en-US" sz="3600" dirty="0">
                <a:latin typeface="Arial" pitchFamily="34" charset="0"/>
                <a:cs typeface="Arial" pitchFamily="34" charset="0"/>
              </a:rPr>
              <a:t> </a:t>
            </a:r>
            <a:r>
              <a:rPr lang="en-US" sz="3600" dirty="0" err="1">
                <a:latin typeface="Arial" pitchFamily="34" charset="0"/>
                <a:cs typeface="Arial" pitchFamily="34" charset="0"/>
              </a:rPr>
              <a:t>và</a:t>
            </a:r>
            <a:r>
              <a:rPr lang="en-US" sz="3600" dirty="0">
                <a:latin typeface="Arial" pitchFamily="34" charset="0"/>
                <a:cs typeface="Arial" pitchFamily="34" charset="0"/>
              </a:rPr>
              <a:t> </a:t>
            </a:r>
            <a:r>
              <a:rPr lang="en-US" sz="3600" dirty="0" err="1">
                <a:latin typeface="Arial" pitchFamily="34" charset="0"/>
                <a:cs typeface="Arial" pitchFamily="34" charset="0"/>
              </a:rPr>
              <a:t>hoàn</a:t>
            </a:r>
            <a:r>
              <a:rPr lang="en-US" sz="3600" dirty="0">
                <a:latin typeface="Arial" pitchFamily="34" charset="0"/>
                <a:cs typeface="Arial" pitchFamily="34" charset="0"/>
              </a:rPr>
              <a:t> </a:t>
            </a:r>
            <a:r>
              <a:rPr lang="en-US" sz="3600" dirty="0" err="1">
                <a:latin typeface="Arial" pitchFamily="34" charset="0"/>
                <a:cs typeface="Arial" pitchFamily="34" charset="0"/>
              </a:rPr>
              <a:t>thành</a:t>
            </a:r>
            <a:r>
              <a:rPr lang="en-US" sz="3600" dirty="0">
                <a:latin typeface="Arial" pitchFamily="34" charset="0"/>
                <a:cs typeface="Arial" pitchFamily="34" charset="0"/>
              </a:rPr>
              <a:t> </a:t>
            </a:r>
            <a:r>
              <a:rPr lang="en-US" sz="3600" dirty="0" err="1">
                <a:latin typeface="Arial" pitchFamily="34" charset="0"/>
                <a:cs typeface="Arial" pitchFamily="34" charset="0"/>
              </a:rPr>
              <a:t>phiếu</a:t>
            </a:r>
            <a:r>
              <a:rPr lang="en-US" sz="3600" dirty="0">
                <a:latin typeface="Arial" pitchFamily="34" charset="0"/>
                <a:cs typeface="Arial" pitchFamily="34" charset="0"/>
              </a:rPr>
              <a:t> </a:t>
            </a:r>
            <a:r>
              <a:rPr lang="en-US" sz="3600" dirty="0" err="1">
                <a:latin typeface="Arial" pitchFamily="34" charset="0"/>
                <a:cs typeface="Arial" pitchFamily="34" charset="0"/>
              </a:rPr>
              <a:t>học</a:t>
            </a:r>
            <a:r>
              <a:rPr lang="en-US" sz="3600" dirty="0">
                <a:latin typeface="Arial" pitchFamily="34" charset="0"/>
                <a:cs typeface="Arial" pitchFamily="34" charset="0"/>
              </a:rPr>
              <a:t> </a:t>
            </a:r>
            <a:r>
              <a:rPr lang="en-US" sz="3600" dirty="0" err="1">
                <a:latin typeface="Arial" pitchFamily="34" charset="0"/>
                <a:cs typeface="Arial" pitchFamily="34" charset="0"/>
              </a:rPr>
              <a:t>tập</a:t>
            </a:r>
            <a:r>
              <a:rPr lang="en-US" sz="3600" dirty="0">
                <a:latin typeface="Arial" pitchFamily="34" charset="0"/>
                <a:cs typeface="Arial" pitchFamily="34" charset="0"/>
              </a:rPr>
              <a:t> 3. (</a:t>
            </a:r>
            <a:r>
              <a:rPr lang="en-US" sz="3600" dirty="0" err="1">
                <a:latin typeface="Arial" pitchFamily="34" charset="0"/>
                <a:cs typeface="Arial" pitchFamily="34" charset="0"/>
              </a:rPr>
              <a:t>Thời</a:t>
            </a:r>
            <a:r>
              <a:rPr lang="en-US" sz="3600" dirty="0">
                <a:latin typeface="Arial" pitchFamily="34" charset="0"/>
                <a:cs typeface="Arial" pitchFamily="34" charset="0"/>
              </a:rPr>
              <a:t> </a:t>
            </a:r>
            <a:r>
              <a:rPr lang="en-US" sz="3600" dirty="0" err="1">
                <a:latin typeface="Arial" pitchFamily="34" charset="0"/>
                <a:cs typeface="Arial" pitchFamily="34" charset="0"/>
              </a:rPr>
              <a:t>gian</a:t>
            </a:r>
            <a:r>
              <a:rPr lang="en-US" sz="3600" dirty="0">
                <a:latin typeface="Arial" pitchFamily="34" charset="0"/>
                <a:cs typeface="Arial" pitchFamily="34" charset="0"/>
              </a:rPr>
              <a:t>: 5 </a:t>
            </a:r>
            <a:r>
              <a:rPr lang="en-US" sz="3600" dirty="0" err="1">
                <a:latin typeface="Arial" pitchFamily="34" charset="0"/>
                <a:cs typeface="Arial" pitchFamily="34" charset="0"/>
              </a:rPr>
              <a:t>phút</a:t>
            </a:r>
            <a:r>
              <a:rPr lang="en-US" sz="3600" dirty="0">
                <a:latin typeface="Arial" pitchFamily="34" charset="0"/>
                <a:cs typeface="Arial" pitchFamily="34" charset="0"/>
              </a:rPr>
              <a:t>)</a:t>
            </a:r>
          </a:p>
        </p:txBody>
      </p:sp>
    </p:spTree>
    <p:extLst>
      <p:ext uri="{BB962C8B-B14F-4D97-AF65-F5344CB8AC3E}">
        <p14:creationId xmlns:p14="http://schemas.microsoft.com/office/powerpoint/2010/main" val="1426989615"/>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44172" y="-1258172"/>
            <a:ext cx="18288000" cy="10287000"/>
          </a:xfrm>
          <a:prstGeom prst="rect">
            <a:avLst/>
          </a:prstGeom>
        </p:spPr>
      </p:pic>
      <p:graphicFrame>
        <p:nvGraphicFramePr>
          <p:cNvPr id="16" name="Table 15">
            <a:extLst>
              <a:ext uri="{FF2B5EF4-FFF2-40B4-BE49-F238E27FC236}">
                <a16:creationId xmlns:a16="http://schemas.microsoft.com/office/drawing/2014/main" id="{00F7C097-6E3E-40F7-895D-78F1EACB7699}"/>
              </a:ext>
            </a:extLst>
          </p:cNvPr>
          <p:cNvGraphicFramePr>
            <a:graphicFrameLocks noGrp="1"/>
          </p:cNvGraphicFramePr>
          <p:nvPr>
            <p:extLst>
              <p:ext uri="{D42A27DB-BD31-4B8C-83A1-F6EECF244321}">
                <p14:modId xmlns:p14="http://schemas.microsoft.com/office/powerpoint/2010/main" val="4166110277"/>
              </p:ext>
            </p:extLst>
          </p:nvPr>
        </p:nvGraphicFramePr>
        <p:xfrm>
          <a:off x="570168" y="293094"/>
          <a:ext cx="17236008" cy="9875047"/>
        </p:xfrm>
        <a:graphic>
          <a:graphicData uri="http://schemas.openxmlformats.org/drawingml/2006/table">
            <a:tbl>
              <a:tblPr firstRow="1" firstCol="1" bandRow="1">
                <a:tableStyleId>{5C22544A-7EE6-4342-B048-85BDC9FD1C3A}</a:tableStyleId>
              </a:tblPr>
              <a:tblGrid>
                <a:gridCol w="8618004">
                  <a:extLst>
                    <a:ext uri="{9D8B030D-6E8A-4147-A177-3AD203B41FA5}">
                      <a16:colId xmlns:a16="http://schemas.microsoft.com/office/drawing/2014/main" val="3119716700"/>
                    </a:ext>
                  </a:extLst>
                </a:gridCol>
                <a:gridCol w="8618004">
                  <a:extLst>
                    <a:ext uri="{9D8B030D-6E8A-4147-A177-3AD203B41FA5}">
                      <a16:colId xmlns:a16="http://schemas.microsoft.com/office/drawing/2014/main" val="1357652583"/>
                    </a:ext>
                  </a:extLst>
                </a:gridCol>
              </a:tblGrid>
              <a:tr h="685800">
                <a:tc gridSpan="2">
                  <a:txBody>
                    <a:bodyPr/>
                    <a:lstStyle/>
                    <a:p>
                      <a:pPr algn="ctr"/>
                      <a:r>
                        <a:rPr lang="en-US" sz="2400" dirty="0">
                          <a:solidFill>
                            <a:srgbClr val="FF0000"/>
                          </a:solidFill>
                          <a:effectLst/>
                          <a:latin typeface="Arial" panose="020B0604020202020204" pitchFamily="34" charset="0"/>
                          <a:cs typeface="Arial" panose="020B0604020202020204" pitchFamily="34" charset="0"/>
                        </a:rPr>
                        <a:t>PHIẾU HỌC TẬP SỐ 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233493322"/>
                  </a:ext>
                </a:extLst>
              </a:tr>
              <a:tr h="491058">
                <a:tc>
                  <a:txBody>
                    <a:bodyPr/>
                    <a:lstStyle/>
                    <a:p>
                      <a:pPr algn="ctr"/>
                      <a:r>
                        <a:rPr lang="en-US" sz="2400">
                          <a:solidFill>
                            <a:schemeClr val="tx1"/>
                          </a:solidFill>
                          <a:effectLst/>
                          <a:latin typeface="Arial" panose="020B0604020202020204" pitchFamily="34" charset="0"/>
                          <a:cs typeface="Arial" panose="020B0604020202020204" pitchFamily="34" charset="0"/>
                        </a:rPr>
                        <a:t>Tên thiết bị</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Công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dụng</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5877959"/>
                  </a:ext>
                </a:extLst>
              </a:tr>
              <a:tr h="2209876">
                <a:tc>
                  <a:txBody>
                    <a:bodyPr/>
                    <a:lstStyle/>
                    <a:p>
                      <a:r>
                        <a:rPr lang="en-US" sz="2400" dirty="0" err="1">
                          <a:solidFill>
                            <a:schemeClr val="tx1"/>
                          </a:solidFill>
                          <a:effectLst/>
                          <a:latin typeface="Arial" panose="020B0604020202020204" pitchFamily="34" charset="0"/>
                          <a:cs typeface="Arial" panose="020B0604020202020204" pitchFamily="34" charset="0"/>
                        </a:rPr>
                        <a:t>Cầu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chì</a:t>
                      </a:r>
                      <a:r>
                        <a:rPr lang="en-US" sz="2400" dirty="0">
                          <a:solidFill>
                            <a:schemeClr val="tx1"/>
                          </a:solidFill>
                          <a:effectLst/>
                          <a:latin typeface="Arial" panose="020B0604020202020204" pitchFamily="34" charset="0"/>
                          <a:cs typeface="Arial" panose="020B0604020202020204" pitchFamily="34" charset="0"/>
                        </a:rPr>
                        <a:t> </a:t>
                      </a: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3427183"/>
                  </a:ext>
                </a:extLst>
              </a:tr>
              <a:tr h="2343115">
                <a:tc>
                  <a:txBody>
                    <a:bodyPr/>
                    <a:lstStyle/>
                    <a:p>
                      <a:r>
                        <a:rPr lang="en-US" sz="2400" dirty="0" err="1">
                          <a:solidFill>
                            <a:schemeClr val="tx1"/>
                          </a:solidFill>
                          <a:effectLst/>
                          <a:latin typeface="Arial" panose="020B0604020202020204" pitchFamily="34" charset="0"/>
                          <a:cs typeface="Arial" panose="020B0604020202020204" pitchFamily="34" charset="0"/>
                        </a:rPr>
                        <a:t>Cầu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dao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tự</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động</a:t>
                      </a:r>
                      <a:endParaRPr lang="en-US" sz="2400" dirty="0">
                        <a:solidFill>
                          <a:schemeClr val="tx1"/>
                        </a:solidFill>
                        <a:effectLst/>
                        <a:latin typeface="Arial" panose="020B060402020202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6835494"/>
                  </a:ext>
                </a:extLst>
              </a:tr>
              <a:tr h="1950638">
                <a:tc>
                  <a:txBody>
                    <a:bodyPr/>
                    <a:lstStyle/>
                    <a:p>
                      <a:r>
                        <a:rPr lang="en-US" sz="2400" dirty="0" err="1">
                          <a:solidFill>
                            <a:schemeClr val="tx1"/>
                          </a:solidFill>
                          <a:effectLst/>
                          <a:latin typeface="Arial" panose="020B0604020202020204" pitchFamily="34" charset="0"/>
                          <a:cs typeface="Arial" panose="020B0604020202020204" pitchFamily="34" charset="0"/>
                        </a:rPr>
                        <a:t>Rơle</a:t>
                      </a:r>
                      <a:endParaRPr lang="en-US" sz="2400" dirty="0">
                        <a:solidFill>
                          <a:schemeClr val="tx1"/>
                        </a:solidFill>
                        <a:effectLst/>
                        <a:latin typeface="Arial" panose="020B060402020202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50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8889125"/>
                  </a:ext>
                </a:extLst>
              </a:tr>
              <a:tr h="1950638">
                <a:tc gridSpan="2">
                  <a:txBody>
                    <a:bodyPr/>
                    <a:lstStyle/>
                    <a:p>
                      <a:pPr>
                        <a:lnSpc>
                          <a:spcPct val="115000"/>
                        </a:lnSpc>
                        <a:spcAft>
                          <a:spcPts val="500"/>
                        </a:spcAft>
                      </a:pP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Tìm</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giống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nhau</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cầu</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chì</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cầu</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dao</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rơ</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le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điện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Nhà</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em</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có</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lắp</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chuông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không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Chuông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thường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đặt</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ở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vị</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trí</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nào</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trong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nhà</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Nó</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có</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công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dụng</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gì</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nSpc>
                          <a:spcPct val="115000"/>
                        </a:lnSpc>
                        <a:spcAft>
                          <a:spcPts val="50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2772404"/>
                  </a:ext>
                </a:extLst>
              </a:tr>
            </a:tbl>
          </a:graphicData>
        </a:graphic>
      </p:graphicFrame>
      <p:pic>
        <p:nvPicPr>
          <p:cNvPr id="4111" name="Picture 33">
            <a:extLst>
              <a:ext uri="{FF2B5EF4-FFF2-40B4-BE49-F238E27FC236}">
                <a16:creationId xmlns:a16="http://schemas.microsoft.com/office/drawing/2014/main" id="{8381FD7C-4976-4520-A8F3-802A058EE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719252"/>
            <a:ext cx="2286000" cy="172010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34">
            <a:extLst>
              <a:ext uri="{FF2B5EF4-FFF2-40B4-BE49-F238E27FC236}">
                <a16:creationId xmlns:a16="http://schemas.microsoft.com/office/drawing/2014/main" id="{3EB25A47-585D-447D-BF58-2263C0D35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6134100"/>
            <a:ext cx="2286000" cy="2037950"/>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35">
            <a:extLst>
              <a:ext uri="{FF2B5EF4-FFF2-40B4-BE49-F238E27FC236}">
                <a16:creationId xmlns:a16="http://schemas.microsoft.com/office/drawing/2014/main" id="{A788D1D1-9544-4CD2-BE62-2F6D5BAC2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829798"/>
            <a:ext cx="1981200" cy="2023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6607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2774775" y="3786343"/>
            <a:ext cx="12553091" cy="1846659"/>
          </a:xfrm>
          <a:prstGeom prst="rect">
            <a:avLst/>
          </a:prstGeom>
        </p:spPr>
        <p:txBody>
          <a:bodyPr lIns="0" tIns="0" rIns="0" bIns="0" rtlCol="0" anchor="t">
            <a:spAutoFit/>
          </a:bodyPr>
          <a:lstStyle/>
          <a:p>
            <a:pPr algn="ctr"/>
            <a:r>
              <a:rPr lang="en-US" sz="6000" b="1" i="1" spc="783" dirty="0">
                <a:solidFill>
                  <a:srgbClr val="00AD9C"/>
                </a:solidFill>
                <a:latin typeface="Arial" panose="020B0604020202020204" pitchFamily="34" charset="0"/>
                <a:cs typeface="Arial" panose="020B0604020202020204" pitchFamily="34" charset="0"/>
              </a:rPr>
              <a:t>BÀI 22</a:t>
            </a:r>
          </a:p>
          <a:p>
            <a:pPr algn="ctr"/>
            <a:r>
              <a:rPr lang="en-US" sz="6000" b="1" i="1" spc="783" dirty="0">
                <a:solidFill>
                  <a:srgbClr val="00AD9C"/>
                </a:solidFill>
                <a:latin typeface="Arial" panose="020B0604020202020204" pitchFamily="34" charset="0"/>
                <a:cs typeface="Arial" panose="020B0604020202020204" pitchFamily="34" charset="0"/>
              </a:rPr>
              <a:t>MẠCH ĐIỆN ĐƠN GIẢN</a:t>
            </a:r>
          </a:p>
        </p:txBody>
      </p:sp>
      <p:sp>
        <p:nvSpPr>
          <p:cNvPr id="17" name="Freeform 17"/>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Freeform 22"/>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3" name="Freeform 23"/>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4" name="Freeform 24"/>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5" name="TextBox 25"/>
          <p:cNvSpPr txBox="1"/>
          <p:nvPr/>
        </p:nvSpPr>
        <p:spPr>
          <a:xfrm>
            <a:off x="5415711" y="6681890"/>
            <a:ext cx="6495075" cy="384721"/>
          </a:xfrm>
          <a:prstGeom prst="rect">
            <a:avLst/>
          </a:prstGeom>
        </p:spPr>
        <p:txBody>
          <a:bodyPr lIns="0" tIns="0" rIns="0" bIns="0" rtlCol="0" anchor="t">
            <a:spAutoFit/>
          </a:bodyPr>
          <a:lstStyle/>
          <a:p>
            <a:pPr algn="ctr">
              <a:lnSpc>
                <a:spcPts val="2971"/>
              </a:lnSpc>
              <a:spcBef>
                <a:spcPct val="0"/>
              </a:spcBef>
            </a:pPr>
            <a:r>
              <a:rPr lang="en-US" sz="2971" b="1" spc="374" dirty="0">
                <a:solidFill>
                  <a:srgbClr val="00030A"/>
                </a:solidFill>
                <a:latin typeface="Arial" panose="020B0604020202020204" pitchFamily="34" charset="0"/>
                <a:cs typeface="Arial" panose="020B0604020202020204" pitchFamily="34" charset="0"/>
              </a:rPr>
              <a:t>(2 </a:t>
            </a:r>
            <a:r>
              <a:rPr lang="en-US" sz="2971" b="1" spc="374" dirty="0" err="1">
                <a:solidFill>
                  <a:srgbClr val="00030A"/>
                </a:solidFill>
                <a:latin typeface="Arial" panose="020B0604020202020204" pitchFamily="34" charset="0"/>
                <a:cs typeface="Arial" panose="020B0604020202020204" pitchFamily="34" charset="0"/>
              </a:rPr>
              <a:t>tiết</a:t>
            </a:r>
            <a:r>
              <a:rPr lang="en-US" sz="2971" b="1" spc="374" dirty="0">
                <a:solidFill>
                  <a:srgbClr val="00030A"/>
                </a:solidFill>
                <a:latin typeface="Arial" panose="020B0604020202020204" pitchFamily="34" charset="0"/>
                <a:cs typeface="Arial" panose="020B0604020202020204" pitchFamily="34" charset="0"/>
              </a:rPr>
              <a:t>)</a:t>
            </a:r>
          </a:p>
        </p:txBody>
      </p:sp>
      <p:sp>
        <p:nvSpPr>
          <p:cNvPr id="26" name="Freeform 26"/>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7" name="Freeform 27"/>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28" name="Group 28"/>
          <p:cNvGrpSpPr>
            <a:grpSpLocks noChangeAspect="1"/>
          </p:cNvGrpSpPr>
          <p:nvPr/>
        </p:nvGrpSpPr>
        <p:grpSpPr>
          <a:xfrm rot="1977585">
            <a:off x="17291502" y="858834"/>
            <a:ext cx="512498" cy="269991"/>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2030890" y="4603934"/>
            <a:ext cx="229651" cy="229651"/>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2" name="Freeform 32"/>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3" name="Freeform 33"/>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4" name="Freeform 34"/>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35" name="Group 35"/>
          <p:cNvGrpSpPr/>
          <p:nvPr/>
        </p:nvGrpSpPr>
        <p:grpSpPr>
          <a:xfrm>
            <a:off x="2490694" y="9376318"/>
            <a:ext cx="229651" cy="229651"/>
            <a:chOff x="0" y="0"/>
            <a:chExt cx="6350000" cy="6350000"/>
          </a:xfrm>
        </p:grpSpPr>
        <p:sp>
          <p:nvSpPr>
            <p:cNvPr id="36" name="Freeform 3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7" name="Freeform 37"/>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8" name="Freeform 38"/>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39" name="Group 39"/>
          <p:cNvGrpSpPr>
            <a:grpSpLocks noChangeAspect="1"/>
          </p:cNvGrpSpPr>
          <p:nvPr/>
        </p:nvGrpSpPr>
        <p:grpSpPr>
          <a:xfrm rot="1977585">
            <a:off x="3370855" y="9474682"/>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1" name="Freeform 41"/>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nvGrpSpPr>
          <p:cNvPr id="42" name="Group 42"/>
          <p:cNvGrpSpPr/>
          <p:nvPr/>
        </p:nvGrpSpPr>
        <p:grpSpPr>
          <a:xfrm>
            <a:off x="14170004" y="614952"/>
            <a:ext cx="252393" cy="252393"/>
            <a:chOff x="0" y="0"/>
            <a:chExt cx="6350000" cy="6350000"/>
          </a:xfrm>
        </p:grpSpPr>
        <p:sp>
          <p:nvSpPr>
            <p:cNvPr id="43" name="Freeform 4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4" name="Group 44"/>
          <p:cNvGrpSpPr/>
          <p:nvPr/>
        </p:nvGrpSpPr>
        <p:grpSpPr>
          <a:xfrm>
            <a:off x="2102176" y="1987440"/>
            <a:ext cx="229651" cy="229651"/>
            <a:chOff x="0" y="0"/>
            <a:chExt cx="6350000" cy="6350000"/>
          </a:xfrm>
        </p:grpSpPr>
        <p:sp>
          <p:nvSpPr>
            <p:cNvPr id="45" name="Freeform 4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6" name="Group 46"/>
          <p:cNvGrpSpPr>
            <a:grpSpLocks noChangeAspect="1"/>
          </p:cNvGrpSpPr>
          <p:nvPr/>
        </p:nvGrpSpPr>
        <p:grpSpPr>
          <a:xfrm rot="-921396">
            <a:off x="16540798" y="9558525"/>
            <a:ext cx="547777" cy="288577"/>
            <a:chOff x="0" y="0"/>
            <a:chExt cx="1610360" cy="848360"/>
          </a:xfrm>
        </p:grpSpPr>
        <p:sp>
          <p:nvSpPr>
            <p:cNvPr id="47" name="Freeform 4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8" name="Freeform 48"/>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49" name="Freeform 49"/>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0" name="Freeform 50"/>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51" name="Freeform 51"/>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2" name="Freeform 52"/>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53" name="Freeform 53"/>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54" name="Freeform 54"/>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55" name="Group 55"/>
          <p:cNvGrpSpPr/>
          <p:nvPr/>
        </p:nvGrpSpPr>
        <p:grpSpPr>
          <a:xfrm>
            <a:off x="17374128" y="5789409"/>
            <a:ext cx="208069" cy="208069"/>
            <a:chOff x="0" y="0"/>
            <a:chExt cx="6350000" cy="6350000"/>
          </a:xfrm>
        </p:grpSpPr>
        <p:sp>
          <p:nvSpPr>
            <p:cNvPr id="56" name="Freeform 5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57" name="Freeform 57"/>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58" name="Freeform 58"/>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9" name="Freeform 59"/>
          <p:cNvSpPr/>
          <p:nvPr/>
        </p:nvSpPr>
        <p:spPr>
          <a:xfrm>
            <a:off x="5565863" y="375966"/>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60" name="Freeform 60"/>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61" name="Group 61"/>
          <p:cNvGrpSpPr/>
          <p:nvPr/>
        </p:nvGrpSpPr>
        <p:grpSpPr>
          <a:xfrm>
            <a:off x="12018872" y="362559"/>
            <a:ext cx="252393" cy="252393"/>
            <a:chOff x="0" y="0"/>
            <a:chExt cx="6350000" cy="6350000"/>
          </a:xfrm>
        </p:grpSpPr>
        <p:sp>
          <p:nvSpPr>
            <p:cNvPr id="62" name="Freeform 6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5C7E"/>
            </a:solidFill>
          </p:spPr>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44172" y="-1258172"/>
            <a:ext cx="18288000" cy="10287000"/>
          </a:xfrm>
          <a:prstGeom prst="rect">
            <a:avLst/>
          </a:prstGeom>
        </p:spPr>
      </p:pic>
      <p:graphicFrame>
        <p:nvGraphicFramePr>
          <p:cNvPr id="16" name="Table 15">
            <a:extLst>
              <a:ext uri="{FF2B5EF4-FFF2-40B4-BE49-F238E27FC236}">
                <a16:creationId xmlns:a16="http://schemas.microsoft.com/office/drawing/2014/main" id="{00F7C097-6E3E-40F7-895D-78F1EACB7699}"/>
              </a:ext>
            </a:extLst>
          </p:cNvPr>
          <p:cNvGraphicFramePr>
            <a:graphicFrameLocks noGrp="1"/>
          </p:cNvGraphicFramePr>
          <p:nvPr>
            <p:extLst>
              <p:ext uri="{D42A27DB-BD31-4B8C-83A1-F6EECF244321}">
                <p14:modId xmlns:p14="http://schemas.microsoft.com/office/powerpoint/2010/main" val="1217020860"/>
              </p:ext>
            </p:extLst>
          </p:nvPr>
        </p:nvGraphicFramePr>
        <p:xfrm>
          <a:off x="570168" y="293094"/>
          <a:ext cx="17236008" cy="9814087"/>
        </p:xfrm>
        <a:graphic>
          <a:graphicData uri="http://schemas.openxmlformats.org/drawingml/2006/table">
            <a:tbl>
              <a:tblPr firstRow="1" firstCol="1" bandRow="1">
                <a:tableStyleId>{5C22544A-7EE6-4342-B048-85BDC9FD1C3A}</a:tableStyleId>
              </a:tblPr>
              <a:tblGrid>
                <a:gridCol w="8618004">
                  <a:extLst>
                    <a:ext uri="{9D8B030D-6E8A-4147-A177-3AD203B41FA5}">
                      <a16:colId xmlns:a16="http://schemas.microsoft.com/office/drawing/2014/main" val="3119716700"/>
                    </a:ext>
                  </a:extLst>
                </a:gridCol>
                <a:gridCol w="8618004">
                  <a:extLst>
                    <a:ext uri="{9D8B030D-6E8A-4147-A177-3AD203B41FA5}">
                      <a16:colId xmlns:a16="http://schemas.microsoft.com/office/drawing/2014/main" val="1357652583"/>
                    </a:ext>
                  </a:extLst>
                </a:gridCol>
              </a:tblGrid>
              <a:tr h="685800">
                <a:tc gridSpan="2">
                  <a:txBody>
                    <a:bodyPr/>
                    <a:lstStyle/>
                    <a:p>
                      <a:pPr algn="ctr"/>
                      <a:r>
                        <a:rPr lang="en-US" sz="2800" dirty="0">
                          <a:solidFill>
                            <a:srgbClr val="FF0000"/>
                          </a:solidFill>
                          <a:effectLst/>
                          <a:latin typeface="Arial" panose="020B0604020202020204" pitchFamily="34" charset="0"/>
                          <a:cs typeface="Arial" panose="020B0604020202020204" pitchFamily="34" charset="0"/>
                        </a:rPr>
                        <a:t>PHIẾU HỌC TẬP SỐ 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233493322"/>
                  </a:ext>
                </a:extLst>
              </a:tr>
              <a:tr h="491058">
                <a:tc>
                  <a:txBody>
                    <a:bodyPr/>
                    <a:lstStyle/>
                    <a:p>
                      <a:pPr algn="ctr"/>
                      <a:r>
                        <a:rPr lang="en-US" sz="2800" dirty="0" err="1">
                          <a:solidFill>
                            <a:schemeClr val="tx1"/>
                          </a:solidFill>
                          <a:effectLst/>
                          <a:latin typeface="Arial" panose="020B0604020202020204" pitchFamily="34" charset="0"/>
                          <a:cs typeface="Arial" panose="020B0604020202020204" pitchFamily="34" charset="0"/>
                        </a:rPr>
                        <a:t>Tên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thiết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bị</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1" dirty="0" err="1">
                          <a:solidFill>
                            <a:schemeClr val="tx1"/>
                          </a:solidFill>
                          <a:effectLst/>
                          <a:latin typeface="Arial" panose="020B0604020202020204" pitchFamily="34" charset="0"/>
                          <a:cs typeface="Arial" panose="020B0604020202020204" pitchFamily="34" charset="0"/>
                        </a:rPr>
                        <a:t>Công</a:t>
                      </a:r>
                      <a:r>
                        <a:rPr lang="en-US" sz="2800" b="1" dirty="0">
                          <a:solidFill>
                            <a:schemeClr val="tx1"/>
                          </a:solidFill>
                          <a:effectLst/>
                          <a:latin typeface="Arial" panose="020B0604020202020204" pitchFamily="34" charset="0"/>
                          <a:cs typeface="Arial" panose="020B0604020202020204" pitchFamily="34" charset="0"/>
                        </a:rPr>
                        <a:t> </a:t>
                      </a:r>
                      <a:r>
                        <a:rPr lang="en-US" sz="2800" b="1" dirty="0" err="1">
                          <a:solidFill>
                            <a:schemeClr val="tx1"/>
                          </a:solidFill>
                          <a:effectLst/>
                          <a:latin typeface="Arial" panose="020B0604020202020204" pitchFamily="34" charset="0"/>
                          <a:cs typeface="Arial" panose="020B0604020202020204" pitchFamily="34" charset="0"/>
                        </a:rPr>
                        <a:t>dụng</a:t>
                      </a:r>
                      <a:endParaRPr lang="en-US" sz="28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5877959"/>
                  </a:ext>
                </a:extLst>
              </a:tr>
              <a:tr h="2209876">
                <a:tc>
                  <a:txBody>
                    <a:bodyPr/>
                    <a:lstStyle/>
                    <a:p>
                      <a:r>
                        <a:rPr lang="en-US" sz="2800" dirty="0" err="1">
                          <a:solidFill>
                            <a:schemeClr val="tx1"/>
                          </a:solidFill>
                          <a:effectLst/>
                          <a:latin typeface="Arial" panose="020B0604020202020204" pitchFamily="34" charset="0"/>
                          <a:cs typeface="Arial" panose="020B0604020202020204" pitchFamily="34" charset="0"/>
                        </a:rPr>
                        <a:t>Cầu</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chì</a:t>
                      </a:r>
                      <a:r>
                        <a:rPr lang="en-US" sz="2800" dirty="0">
                          <a:solidFill>
                            <a:schemeClr val="tx1"/>
                          </a:solidFill>
                          <a:effectLst/>
                          <a:latin typeface="Arial" panose="020B0604020202020204" pitchFamily="34" charset="0"/>
                          <a:cs typeface="Arial" panose="020B0604020202020204" pitchFamily="34" charset="0"/>
                        </a:rPr>
                        <a:t> </a:t>
                      </a: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err="1">
                          <a:solidFill>
                            <a:schemeClr val="tx1"/>
                          </a:solidFill>
                          <a:effectLst/>
                          <a:latin typeface="Arial" panose="020B0604020202020204" pitchFamily="34" charset="0"/>
                          <a:cs typeface="Arial" panose="020B0604020202020204" pitchFamily="34" charset="0"/>
                        </a:rPr>
                        <a:t>Bảo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vệ</a:t>
                      </a:r>
                      <a:r>
                        <a:rPr lang="en-US" sz="2800" dirty="0">
                          <a:solidFill>
                            <a:schemeClr val="tx1"/>
                          </a:solidFill>
                          <a:effectLst/>
                          <a:latin typeface="Arial" panose="020B0604020202020204" pitchFamily="34" charset="0"/>
                          <a:cs typeface="Arial" panose="020B0604020202020204" pitchFamily="34" charset="0"/>
                        </a:rPr>
                        <a:t> an </a:t>
                      </a:r>
                      <a:r>
                        <a:rPr lang="en-US" sz="2800" dirty="0" err="1">
                          <a:solidFill>
                            <a:schemeClr val="tx1"/>
                          </a:solidFill>
                          <a:effectLst/>
                          <a:latin typeface="Arial" panose="020B0604020202020204" pitchFamily="34" charset="0"/>
                          <a:cs typeface="Arial" panose="020B0604020202020204" pitchFamily="34" charset="0"/>
                        </a:rPr>
                        <a:t>toàn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cho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thiết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bị</a:t>
                      </a:r>
                      <a:r>
                        <a:rPr lang="en-US" sz="2800" dirty="0">
                          <a:solidFill>
                            <a:schemeClr val="tx1"/>
                          </a:solidFill>
                          <a:effectLst/>
                          <a:latin typeface="Arial" panose="020B0604020202020204" pitchFamily="34" charset="0"/>
                          <a:cs typeface="Arial" panose="020B0604020202020204" pitchFamily="34" charset="0"/>
                        </a:rPr>
                        <a:t> </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3427183"/>
                  </a:ext>
                </a:extLst>
              </a:tr>
              <a:tr h="2343115">
                <a:tc>
                  <a:txBody>
                    <a:bodyPr/>
                    <a:lstStyle/>
                    <a:p>
                      <a:r>
                        <a:rPr lang="en-US" sz="2800" dirty="0" err="1">
                          <a:solidFill>
                            <a:schemeClr val="tx1"/>
                          </a:solidFill>
                          <a:effectLst/>
                          <a:latin typeface="Arial" panose="020B0604020202020204" pitchFamily="34" charset="0"/>
                          <a:cs typeface="Arial" panose="020B0604020202020204" pitchFamily="34" charset="0"/>
                        </a:rPr>
                        <a:t>Cầu</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dao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tự</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động</a:t>
                      </a:r>
                      <a:endParaRPr lang="en-US" sz="2800" dirty="0">
                        <a:solidFill>
                          <a:schemeClr val="tx1"/>
                        </a:solidFill>
                        <a:effectLst/>
                        <a:latin typeface="Arial" panose="020B060402020202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err="1">
                          <a:solidFill>
                            <a:schemeClr val="tx1"/>
                          </a:solidFill>
                          <a:effectLst/>
                          <a:latin typeface="Arial" panose="020B0604020202020204" pitchFamily="34" charset="0"/>
                          <a:cs typeface="Arial" panose="020B0604020202020204" pitchFamily="34" charset="0"/>
                        </a:rPr>
                        <a:t>Đưa</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dòng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điện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vào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trong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mạch</a:t>
                      </a:r>
                      <a:endParaRPr lang="en-US" sz="2800" dirty="0">
                        <a:solidFill>
                          <a:schemeClr val="tx1"/>
                        </a:solidFill>
                        <a:effectLst/>
                        <a:latin typeface="Arial" panose="020B0604020202020204" pitchFamily="34" charset="0"/>
                        <a:cs typeface="Arial" panose="020B0604020202020204" pitchFamily="34" charset="0"/>
                      </a:endParaRPr>
                    </a:p>
                    <a:p>
                      <a:r>
                        <a:rPr lang="en-US" sz="2800" dirty="0" err="1">
                          <a:solidFill>
                            <a:schemeClr val="tx1"/>
                          </a:solidFill>
                          <a:effectLst/>
                          <a:latin typeface="Arial" panose="020B0604020202020204" pitchFamily="34" charset="0"/>
                          <a:cs typeface="Arial" panose="020B0604020202020204" pitchFamily="34" charset="0"/>
                        </a:rPr>
                        <a:t>Cầu</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dao</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có</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tác</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dụng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ngắt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mạch</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như</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cầu</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chì</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6835494"/>
                  </a:ext>
                </a:extLst>
              </a:tr>
              <a:tr h="1635075">
                <a:tc>
                  <a:txBody>
                    <a:bodyPr/>
                    <a:lstStyle/>
                    <a:p>
                      <a:r>
                        <a:rPr lang="en-US" sz="2800" dirty="0" err="1">
                          <a:solidFill>
                            <a:schemeClr val="tx1"/>
                          </a:solidFill>
                          <a:effectLst/>
                          <a:latin typeface="Arial" panose="020B0604020202020204" pitchFamily="34" charset="0"/>
                          <a:cs typeface="Arial" panose="020B0604020202020204" pitchFamily="34" charset="0"/>
                        </a:rPr>
                        <a:t>Rơle</a:t>
                      </a:r>
                      <a:endParaRPr lang="en-US" sz="2800" dirty="0">
                        <a:solidFill>
                          <a:schemeClr val="tx1"/>
                        </a:solidFill>
                        <a:effectLst/>
                        <a:latin typeface="Arial" panose="020B060402020202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500"/>
                        </a:spcAft>
                      </a:pPr>
                      <a:r>
                        <a:rPr lang="en-US" sz="2800" dirty="0" err="1">
                          <a:solidFill>
                            <a:schemeClr val="tx1"/>
                          </a:solidFill>
                          <a:effectLst/>
                          <a:latin typeface="Arial" panose="020B0604020202020204" pitchFamily="34" charset="0"/>
                          <a:cs typeface="Arial" panose="020B0604020202020204" pitchFamily="34" charset="0"/>
                        </a:rPr>
                        <a:t>Rơle</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hoạt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động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như</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một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công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tắc</a:t>
                      </a:r>
                      <a:endParaRPr lang="en-US" sz="2800" dirty="0">
                        <a:solidFill>
                          <a:schemeClr val="tx1"/>
                        </a:solidFill>
                        <a:effectLst/>
                        <a:latin typeface="Arial" panose="020B0604020202020204" pitchFamily="34" charset="0"/>
                        <a:cs typeface="Arial" panose="020B0604020202020204" pitchFamily="34" charset="0"/>
                      </a:endParaRPr>
                    </a:p>
                    <a:p>
                      <a:pPr>
                        <a:lnSpc>
                          <a:spcPct val="115000"/>
                        </a:lnSpc>
                        <a:spcAft>
                          <a:spcPts val="500"/>
                        </a:spcAft>
                      </a:pPr>
                      <a:r>
                        <a:rPr lang="en-US" sz="2800" dirty="0" err="1">
                          <a:solidFill>
                            <a:schemeClr val="tx1"/>
                          </a:solidFill>
                          <a:effectLst/>
                          <a:latin typeface="Arial" panose="020B0604020202020204" pitchFamily="34" charset="0"/>
                          <a:cs typeface="Arial" panose="020B0604020202020204" pitchFamily="34" charset="0"/>
                        </a:rPr>
                        <a:t>Đóng</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ngắt</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mạch</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điện</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tự</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động</a:t>
                      </a:r>
                      <a:endParaRPr lang="en-US" sz="2800" dirty="0">
                        <a:solidFill>
                          <a:schemeClr val="tx1"/>
                        </a:solidFill>
                        <a:effectLst/>
                        <a:latin typeface="Arial" panose="020B0604020202020204" pitchFamily="34" charset="0"/>
                        <a:cs typeface="Arial" panose="020B0604020202020204" pitchFamily="34" charset="0"/>
                      </a:endParaRPr>
                    </a:p>
                    <a:p>
                      <a:pPr>
                        <a:lnSpc>
                          <a:spcPct val="115000"/>
                        </a:lnSpc>
                        <a:spcAft>
                          <a:spcPts val="500"/>
                        </a:spcAft>
                      </a:pPr>
                      <a:r>
                        <a:rPr lang="en-US" sz="2800" dirty="0">
                          <a:solidFill>
                            <a:schemeClr val="tx1"/>
                          </a:solidFill>
                          <a:effectLst/>
                          <a:latin typeface="Arial" panose="020B0604020202020204" pitchFamily="34" charset="0"/>
                          <a:cs typeface="Arial" panose="020B0604020202020204" pitchFamily="34" charset="0"/>
                        </a:rPr>
                        <a:t> </a:t>
                      </a:r>
                      <a:endPar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8889125"/>
                  </a:ext>
                </a:extLst>
              </a:tr>
              <a:tr h="1950638">
                <a:tc gridSpan="2">
                  <a:txBody>
                    <a:bodyPr/>
                    <a:lstStyle/>
                    <a:p>
                      <a:pPr marL="0" marR="0" lvl="0" indent="0" algn="l" defTabSz="914400" rtl="0" eaLnBrk="1" fontAlgn="auto" latinLnBrk="0" hangingPunct="1">
                        <a:lnSpc>
                          <a:spcPct val="115000"/>
                        </a:lnSpc>
                        <a:spcBef>
                          <a:spcPts val="0"/>
                        </a:spcBef>
                        <a:spcAft>
                          <a:spcPts val="5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Giống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Đều</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ngắt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mạch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xảy</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ra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cố</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15000"/>
                        </a:lnSpc>
                        <a:spcBef>
                          <a:spcPts val="0"/>
                        </a:spcBef>
                        <a:spcAft>
                          <a:spcPts val="5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lắp</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thường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cửa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ấn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dòng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chạy</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qua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chuông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kêu</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sẽ</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biết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muốn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nSpc>
                          <a:spcPct val="115000"/>
                        </a:lnSpc>
                        <a:spcAft>
                          <a:spcPts val="50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2772404"/>
                  </a:ext>
                </a:extLst>
              </a:tr>
            </a:tbl>
          </a:graphicData>
        </a:graphic>
      </p:graphicFrame>
      <p:pic>
        <p:nvPicPr>
          <p:cNvPr id="4111" name="Picture 33">
            <a:extLst>
              <a:ext uri="{FF2B5EF4-FFF2-40B4-BE49-F238E27FC236}">
                <a16:creationId xmlns:a16="http://schemas.microsoft.com/office/drawing/2014/main" id="{8381FD7C-4976-4520-A8F3-802A058EE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719252"/>
            <a:ext cx="2286000" cy="172010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34">
            <a:extLst>
              <a:ext uri="{FF2B5EF4-FFF2-40B4-BE49-F238E27FC236}">
                <a16:creationId xmlns:a16="http://schemas.microsoft.com/office/drawing/2014/main" id="{3EB25A47-585D-447D-BF58-2263C0D35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6057900"/>
            <a:ext cx="2286000" cy="2037950"/>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35">
            <a:extLst>
              <a:ext uri="{FF2B5EF4-FFF2-40B4-BE49-F238E27FC236}">
                <a16:creationId xmlns:a16="http://schemas.microsoft.com/office/drawing/2014/main" id="{A788D1D1-9544-4CD2-BE62-2F6D5BAC2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829798"/>
            <a:ext cx="1981200" cy="2023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681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4000"/>
          </a:blip>
          <a:srcRect l="-25046" t="21875" r="-25046" b="21875"/>
          <a:stretch>
            <a:fillRect/>
          </a:stretch>
        </p:blipFill>
        <p:spPr>
          <a:xfrm>
            <a:off x="1862241" y="-342502"/>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7" name="TextBox 17"/>
          <p:cNvSpPr txBox="1"/>
          <p:nvPr/>
        </p:nvSpPr>
        <p:spPr>
          <a:xfrm>
            <a:off x="1541674" y="1098778"/>
            <a:ext cx="2835745" cy="528286"/>
          </a:xfrm>
          <a:prstGeom prst="rect">
            <a:avLst/>
          </a:prstGeom>
          <a:solidFill>
            <a:schemeClr val="accent6">
              <a:lumMod val="20000"/>
              <a:lumOff val="80000"/>
            </a:schemeClr>
          </a:solidFill>
        </p:spPr>
        <p:txBody>
          <a:bodyPr wrap="square" lIns="0" tIns="0" rIns="0" bIns="0" rtlCol="0" anchor="t">
            <a:spAutoFit/>
          </a:bodyPr>
          <a:lstStyle/>
          <a:p>
            <a:pPr algn="ctr">
              <a:lnSpc>
                <a:spcPts val="4400"/>
              </a:lnSpc>
            </a:pPr>
            <a:r>
              <a:rPr lang="en-US" sz="3600" b="1" dirty="0">
                <a:solidFill>
                  <a:srgbClr val="FF0000"/>
                </a:solidFill>
                <a:latin typeface="Arial" panose="020B0604020202020204" pitchFamily="34" charset="0"/>
                <a:cs typeface="Arial" panose="020B0604020202020204" pitchFamily="34" charset="0"/>
              </a:rPr>
              <a:t>CÂU HỎI:</a:t>
            </a:r>
          </a:p>
        </p:txBody>
      </p:sp>
      <p:sp>
        <p:nvSpPr>
          <p:cNvPr id="20" name="TextBox 20"/>
          <p:cNvSpPr txBox="1"/>
          <p:nvPr/>
        </p:nvSpPr>
        <p:spPr>
          <a:xfrm>
            <a:off x="1188434" y="3390966"/>
            <a:ext cx="8377650" cy="1661993"/>
          </a:xfrm>
          <a:prstGeom prst="rect">
            <a:avLst/>
          </a:prstGeom>
        </p:spPr>
        <p:txBody>
          <a:bodyPr wrap="square" lIns="0" tIns="0" rIns="0" bIns="0" rtlCol="0" anchor="t">
            <a:spAutoFit/>
          </a:bodyPr>
          <a:lstStyle/>
          <a:p>
            <a:pPr algn="just"/>
            <a:r>
              <a:rPr lang="en-US" sz="3600" dirty="0">
                <a:latin typeface="Arial" panose="020B0604020202020204" pitchFamily="34" charset="0"/>
                <a:cs typeface="Arial" panose="020B0604020202020204" pitchFamily="34" charset="0"/>
              </a:rPr>
              <a:t>Trả lời:   Vì nó có nhiều ưu điểm hơn, tự đóng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ngắt</a:t>
            </a:r>
            <a:r>
              <a:rPr lang="en-US" sz="3600" dirty="0">
                <a:latin typeface="Arial" panose="020B0604020202020204" pitchFamily="34" charset="0"/>
                <a:cs typeface="Arial" panose="020B0604020202020204" pitchFamily="34" charset="0"/>
              </a:rPr>
              <a:t> mạch điện khi cần thiết.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Rơle</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có nhiều loại:</a:t>
            </a:r>
            <a:endParaRPr lang="vi-VN" sz="3600" dirty="0">
              <a:latin typeface="Arial" panose="020B0604020202020204" pitchFamily="34" charset="0"/>
              <a:cs typeface="Arial" panose="020B0604020202020204" pitchFamily="34" charset="0"/>
            </a:endParaRPr>
          </a:p>
        </p:txBody>
      </p:sp>
      <p:sp>
        <p:nvSpPr>
          <p:cNvPr id="21" name="TextBox 21"/>
          <p:cNvSpPr txBox="1"/>
          <p:nvPr/>
        </p:nvSpPr>
        <p:spPr>
          <a:xfrm>
            <a:off x="1229502" y="5309393"/>
            <a:ext cx="8336582" cy="1661993"/>
          </a:xfrm>
          <a:prstGeom prst="rect">
            <a:avLst/>
          </a:prstGeom>
        </p:spPr>
        <p:txBody>
          <a:bodyPr wrap="square" lIns="0" tIns="0" rIns="0" bIns="0" rtlCol="0" anchor="t">
            <a:spAutoFit/>
          </a:bodyPr>
          <a:lstStyle/>
          <a:p>
            <a:pPr algn="just"/>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rơle</a:t>
            </a:r>
            <a:r>
              <a:rPr lang="en-US" sz="3600" dirty="0">
                <a:latin typeface="Arial" panose="020B0604020202020204" pitchFamily="34" charset="0"/>
                <a:cs typeface="Arial" panose="020B0604020202020204" pitchFamily="34" charset="0"/>
              </a:rPr>
              <a:t> đóng công tác mạch ở vị trí 1 và vị trí 2 sẽ có dòng điện chạy qua làm cho bóng đèn sáng:</a:t>
            </a:r>
            <a:endParaRPr lang="vi-VN" sz="3600" dirty="0">
              <a:latin typeface="Arial" panose="020B0604020202020204" pitchFamily="34" charset="0"/>
              <a:cs typeface="Arial" panose="020B0604020202020204" pitchFamily="34" charset="0"/>
            </a:endParaRPr>
          </a:p>
        </p:txBody>
      </p:sp>
      <p:sp>
        <p:nvSpPr>
          <p:cNvPr id="23" name="Freeform 23"/>
          <p:cNvSpPr/>
          <p:nvPr/>
        </p:nvSpPr>
        <p:spPr>
          <a:xfrm rot="802746" flipH="1">
            <a:off x="-1333486" y="-329486"/>
            <a:ext cx="2964842" cy="2964842"/>
          </a:xfrm>
          <a:custGeom>
            <a:avLst/>
            <a:gdLst/>
            <a:ahLst/>
            <a:cxnLst/>
            <a:rect l="l" t="t" r="r" b="b"/>
            <a:pathLst>
              <a:path w="2964842" h="2964842">
                <a:moveTo>
                  <a:pt x="2964843" y="0"/>
                </a:moveTo>
                <a:lnTo>
                  <a:pt x="0" y="0"/>
                </a:lnTo>
                <a:lnTo>
                  <a:pt x="0" y="2964843"/>
                </a:lnTo>
                <a:lnTo>
                  <a:pt x="2964843" y="2964843"/>
                </a:lnTo>
                <a:lnTo>
                  <a:pt x="2964843"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rot="-1407288">
            <a:off x="16796253" y="7896261"/>
            <a:ext cx="1451157" cy="2574634"/>
          </a:xfrm>
          <a:custGeom>
            <a:avLst/>
            <a:gdLst/>
            <a:ahLst/>
            <a:cxnLst/>
            <a:rect l="l" t="t" r="r" b="b"/>
            <a:pathLst>
              <a:path w="1451157" h="2574634">
                <a:moveTo>
                  <a:pt x="0" y="0"/>
                </a:moveTo>
                <a:lnTo>
                  <a:pt x="1451157" y="0"/>
                </a:lnTo>
                <a:lnTo>
                  <a:pt x="1451157" y="2574634"/>
                </a:lnTo>
                <a:lnTo>
                  <a:pt x="0" y="2574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5" name="Group 25"/>
          <p:cNvGrpSpPr/>
          <p:nvPr/>
        </p:nvGrpSpPr>
        <p:grpSpPr>
          <a:xfrm>
            <a:off x="17433266" y="1271388"/>
            <a:ext cx="229651" cy="229651"/>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7" name="Freeform 27"/>
          <p:cNvSpPr/>
          <p:nvPr/>
        </p:nvSpPr>
        <p:spPr>
          <a:xfrm rot="-771795">
            <a:off x="17208555" y="728636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445810" y="1320478"/>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9" name="Group 29"/>
          <p:cNvGrpSpPr>
            <a:grpSpLocks noChangeAspect="1"/>
          </p:cNvGrpSpPr>
          <p:nvPr/>
        </p:nvGrpSpPr>
        <p:grpSpPr>
          <a:xfrm rot="-874149">
            <a:off x="16535871" y="9575563"/>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1" name="Freeform 31"/>
          <p:cNvSpPr/>
          <p:nvPr/>
        </p:nvSpPr>
        <p:spPr>
          <a:xfrm>
            <a:off x="16107516" y="9184544"/>
            <a:ext cx="511826" cy="458783"/>
          </a:xfrm>
          <a:custGeom>
            <a:avLst/>
            <a:gdLst/>
            <a:ahLst/>
            <a:cxnLst/>
            <a:rect l="l" t="t" r="r" b="b"/>
            <a:pathLst>
              <a:path w="511826" h="458783">
                <a:moveTo>
                  <a:pt x="0" y="0"/>
                </a:moveTo>
                <a:lnTo>
                  <a:pt x="511827" y="0"/>
                </a:lnTo>
                <a:lnTo>
                  <a:pt x="511827" y="458783"/>
                </a:lnTo>
                <a:lnTo>
                  <a:pt x="0" y="4587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32" name="Group 32"/>
          <p:cNvGrpSpPr/>
          <p:nvPr/>
        </p:nvGrpSpPr>
        <p:grpSpPr>
          <a:xfrm>
            <a:off x="1773925" y="748855"/>
            <a:ext cx="229651" cy="229651"/>
            <a:chOff x="0" y="0"/>
            <a:chExt cx="6350000" cy="6350000"/>
          </a:xfrm>
        </p:grpSpPr>
        <p:sp>
          <p:nvSpPr>
            <p:cNvPr id="33" name="Freeform 3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4" name="Freeform 34"/>
          <p:cNvSpPr/>
          <p:nvPr/>
        </p:nvSpPr>
        <p:spPr>
          <a:xfrm rot="-771795">
            <a:off x="17216979" y="685645"/>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35" name="Group 35"/>
          <p:cNvGrpSpPr>
            <a:grpSpLocks noChangeAspect="1"/>
          </p:cNvGrpSpPr>
          <p:nvPr/>
        </p:nvGrpSpPr>
        <p:grpSpPr>
          <a:xfrm rot="-874149">
            <a:off x="693707" y="1755614"/>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7" name="TextBox 36"/>
          <p:cNvSpPr txBox="1"/>
          <p:nvPr/>
        </p:nvSpPr>
        <p:spPr>
          <a:xfrm>
            <a:off x="981611" y="1939300"/>
            <a:ext cx="8584473" cy="1200329"/>
          </a:xfrm>
          <a:prstGeom prst="rect">
            <a:avLst/>
          </a:prstGeom>
          <a:noFill/>
        </p:spPr>
        <p:txBody>
          <a:bodyPr wrap="square" rtlCol="0">
            <a:spAutoFit/>
          </a:bodyPr>
          <a:lstStyle/>
          <a:p>
            <a:pPr algn="just"/>
            <a:r>
              <a:rPr lang="en-US" sz="3600" dirty="0">
                <a:latin typeface="Arial" panose="020B0604020202020204" pitchFamily="34" charset="0"/>
                <a:cs typeface="Arial" panose="020B0604020202020204" pitchFamily="34" charset="0"/>
              </a:rPr>
              <a:t>Tại sao hiện nay người ta sử dụng </a:t>
            </a:r>
            <a:r>
              <a:rPr lang="en-US" sz="3600" dirty="0" err="1">
                <a:latin typeface="Arial" panose="020B0604020202020204" pitchFamily="34" charset="0"/>
                <a:cs typeface="Arial" panose="020B0604020202020204" pitchFamily="34" charset="0"/>
              </a:rPr>
              <a:t>rơle</a:t>
            </a:r>
            <a:r>
              <a:rPr lang="en-US" sz="3600" dirty="0">
                <a:latin typeface="Arial" panose="020B0604020202020204" pitchFamily="34" charset="0"/>
                <a:cs typeface="Arial" panose="020B0604020202020204" pitchFamily="34" charset="0"/>
              </a:rPr>
              <a:t> điện nhiều hơn?</a:t>
            </a:r>
            <a:endParaRPr lang="vi-VN" sz="3600" dirty="0">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14"/>
          <a:stretch>
            <a:fillRect/>
          </a:stretch>
        </p:blipFill>
        <p:spPr>
          <a:xfrm>
            <a:off x="10337467" y="5274924"/>
            <a:ext cx="6365892" cy="2911218"/>
          </a:xfrm>
          <a:prstGeom prst="rect">
            <a:avLst/>
          </a:prstGeom>
          <a:ln w="12700">
            <a:solidFill>
              <a:schemeClr val="tx1"/>
            </a:solidFill>
          </a:ln>
        </p:spPr>
      </p:pic>
      <p:sp>
        <p:nvSpPr>
          <p:cNvPr id="40" name="Rectangle 39"/>
          <p:cNvSpPr/>
          <p:nvPr/>
        </p:nvSpPr>
        <p:spPr>
          <a:xfrm>
            <a:off x="1483225" y="7430798"/>
            <a:ext cx="3088775" cy="620619"/>
          </a:xfrm>
          <a:prstGeom prst="rect">
            <a:avLst/>
          </a:prstGeom>
          <a:solidFill>
            <a:schemeClr val="accent6">
              <a:lumMod val="20000"/>
              <a:lumOff val="80000"/>
            </a:schemeClr>
          </a:solidFill>
        </p:spPr>
        <p:txBody>
          <a:bodyPr wrap="square">
            <a:spAutoFit/>
          </a:bodyPr>
          <a:lstStyle/>
          <a:p>
            <a:pPr algn="ctr">
              <a:lnSpc>
                <a:spcPts val="4400"/>
              </a:lnSpc>
            </a:pPr>
            <a:r>
              <a:rPr lang="en-US" sz="3600" b="1" dirty="0">
                <a:solidFill>
                  <a:srgbClr val="FF0000"/>
                </a:solidFill>
                <a:latin typeface="Arial" panose="020B0604020202020204" pitchFamily="34" charset="0"/>
                <a:cs typeface="Arial" panose="020B0604020202020204" pitchFamily="34" charset="0"/>
              </a:rPr>
              <a:t>* KẾT LUẬN:</a:t>
            </a:r>
          </a:p>
        </p:txBody>
      </p:sp>
      <p:sp>
        <p:nvSpPr>
          <p:cNvPr id="41" name="TextBox 40"/>
          <p:cNvSpPr txBox="1"/>
          <p:nvPr/>
        </p:nvSpPr>
        <p:spPr>
          <a:xfrm>
            <a:off x="1187644" y="8378134"/>
            <a:ext cx="15099781" cy="1323439"/>
          </a:xfrm>
          <a:prstGeom prst="rect">
            <a:avLst/>
          </a:prstGeom>
          <a:noFill/>
        </p:spPr>
        <p:txBody>
          <a:bodyPr wrap="square" rtlCol="0">
            <a:spAutoFit/>
          </a:bodyPr>
          <a:lstStyle/>
          <a:p>
            <a:pPr algn="just"/>
            <a:r>
              <a:rPr lang="en-US" sz="4000" dirty="0">
                <a:solidFill>
                  <a:srgbClr val="FF0000"/>
                </a:solidFill>
                <a:latin typeface="Arial" panose="020B0604020202020204" pitchFamily="34" charset="0"/>
                <a:cs typeface="Arial" panose="020B0604020202020204" pitchFamily="34" charset="0"/>
              </a:rPr>
              <a:t>=&gt; Cầu chì, role, cầu dao tự động có tác dụng bảo vệ mạch điện. Chuông điện có tác dụng phát tín hiệu bằng âm thanh.</a:t>
            </a:r>
            <a:endParaRPr lang="vi-VN" sz="4000" dirty="0">
              <a:solidFill>
                <a:srgbClr val="FF0000"/>
              </a:solidFill>
              <a:latin typeface="Arial" panose="020B0604020202020204" pitchFamily="34" charset="0"/>
              <a:cs typeface="Arial" panose="020B0604020202020204" pitchFamily="34" charset="0"/>
            </a:endParaRPr>
          </a:p>
        </p:txBody>
      </p:sp>
      <p:pic>
        <p:nvPicPr>
          <p:cNvPr id="1026" name="Picture 2" descr="CÁC LOẠI RƠLE BẢO VỆ MÁY BIẾN ÁP BẠN CẦN BIẾT TOÀN PHÚC ELECTRIC">
            <a:extLst>
              <a:ext uri="{FF2B5EF4-FFF2-40B4-BE49-F238E27FC236}">
                <a16:creationId xmlns:a16="http://schemas.microsoft.com/office/drawing/2014/main" id="{3F9534D1-8F6F-4D51-BD93-ADD8D50F355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69626" y="770372"/>
            <a:ext cx="5715000" cy="42862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edge">
                                      <p:cBhvr>
                                        <p:cTn id="7" dur="2000"/>
                                        <p:tgtEl>
                                          <p:spTgt spid="17"/>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edge">
                                      <p:cBhvr>
                                        <p:cTn id="10" dur="20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randombar(horizontal)">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500" fill="hold"/>
                                        <p:tgtEl>
                                          <p:spTgt spid="40"/>
                                        </p:tgtEl>
                                        <p:attrNameLst>
                                          <p:attrName>ppt_x</p:attrName>
                                        </p:attrNameLst>
                                      </p:cBhvr>
                                      <p:tavLst>
                                        <p:tav tm="0">
                                          <p:val>
                                            <p:strVal val="#ppt_x"/>
                                          </p:val>
                                        </p:tav>
                                        <p:tav tm="100000">
                                          <p:val>
                                            <p:strVal val="#ppt_x"/>
                                          </p:val>
                                        </p:tav>
                                      </p:tavLst>
                                    </p:anim>
                                    <p:anim calcmode="lin" valueType="num">
                                      <p:cBhvr additive="base">
                                        <p:cTn id="3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 calcmode="lin" valueType="num">
                                      <p:cBhvr>
                                        <p:cTn id="40" dur="500" fill="hold"/>
                                        <p:tgtEl>
                                          <p:spTgt spid="41"/>
                                        </p:tgtEl>
                                        <p:attrNameLst>
                                          <p:attrName>ppt_w</p:attrName>
                                        </p:attrNameLst>
                                      </p:cBhvr>
                                      <p:tavLst>
                                        <p:tav tm="0">
                                          <p:val>
                                            <p:fltVal val="0"/>
                                          </p:val>
                                        </p:tav>
                                        <p:tav tm="100000">
                                          <p:val>
                                            <p:strVal val="#ppt_w"/>
                                          </p:val>
                                        </p:tav>
                                      </p:tavLst>
                                    </p:anim>
                                    <p:anim calcmode="lin" valueType="num">
                                      <p:cBhvr>
                                        <p:cTn id="41" dur="500" fill="hold"/>
                                        <p:tgtEl>
                                          <p:spTgt spid="4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P spid="21" grpId="0"/>
      <p:bldP spid="37" grpId="0"/>
      <p:bldP spid="40" grpId="0" animBg="1"/>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674258" y="18069"/>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7" name="TextBox 17"/>
          <p:cNvSpPr txBox="1"/>
          <p:nvPr/>
        </p:nvSpPr>
        <p:spPr>
          <a:xfrm>
            <a:off x="1532530" y="3337347"/>
            <a:ext cx="4993986" cy="2412364"/>
          </a:xfrm>
          <a:prstGeom prst="rect">
            <a:avLst/>
          </a:prstGeom>
        </p:spPr>
        <p:txBody>
          <a:bodyPr lIns="0" tIns="0" rIns="0" bIns="0" rtlCol="0" anchor="t">
            <a:spAutoFit/>
          </a:bodyPr>
          <a:lstStyle/>
          <a:p>
            <a:pPr>
              <a:lnSpc>
                <a:spcPts val="18099"/>
              </a:lnSpc>
            </a:pPr>
            <a:r>
              <a:rPr lang="en-US" sz="18099" spc="597" dirty="0">
                <a:solidFill>
                  <a:srgbClr val="003933"/>
                </a:solidFill>
                <a:latin typeface="Marykate"/>
              </a:rPr>
              <a:t>03</a:t>
            </a:r>
          </a:p>
        </p:txBody>
      </p:sp>
      <p:sp>
        <p:nvSpPr>
          <p:cNvPr id="18" name="Freeform 18"/>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873501">
            <a:off x="11928939" y="930411"/>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rot="-6816188">
            <a:off x="14734598" y="987425"/>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rot="776812">
            <a:off x="11654327" y="4757458"/>
            <a:ext cx="1403466" cy="2756808"/>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2" name="Group 22"/>
          <p:cNvGrpSpPr/>
          <p:nvPr/>
        </p:nvGrpSpPr>
        <p:grpSpPr>
          <a:xfrm>
            <a:off x="17259300" y="626213"/>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4" name="Freeform 24"/>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25"/>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6" name="Freeform 26"/>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1" name="Freeform 31"/>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2" name="Freeform 32"/>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5" name="TextBox 34"/>
          <p:cNvSpPr txBox="1"/>
          <p:nvPr/>
        </p:nvSpPr>
        <p:spPr>
          <a:xfrm>
            <a:off x="2806390" y="5381479"/>
            <a:ext cx="10456965" cy="1323439"/>
          </a:xfrm>
          <a:prstGeom prst="rect">
            <a:avLst/>
          </a:prstGeom>
          <a:noFill/>
        </p:spPr>
        <p:txBody>
          <a:bodyPr wrap="square" rtlCol="0">
            <a:spAutoFit/>
          </a:bodyPr>
          <a:lstStyle/>
          <a:p>
            <a:r>
              <a:rPr lang="en-US" sz="8000" b="1" dirty="0">
                <a:solidFill>
                  <a:srgbClr val="009999"/>
                </a:solidFill>
                <a:latin typeface="Arial" panose="020B0604020202020204" pitchFamily="34" charset="0"/>
                <a:cs typeface="Arial" panose="020B0604020202020204" pitchFamily="34" charset="0"/>
              </a:rPr>
              <a:t>LUYỆN TẬP</a:t>
            </a:r>
            <a:endParaRPr lang="vi-VN" sz="8000" b="1" dirty="0">
              <a:solidFill>
                <a:srgbClr val="009999"/>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299932" y="-121161"/>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26" name="Freeform 26"/>
          <p:cNvSpPr/>
          <p:nvPr/>
        </p:nvSpPr>
        <p:spPr>
          <a:xfrm rot="746637">
            <a:off x="14680776" y="4894879"/>
            <a:ext cx="3820781" cy="5458258"/>
          </a:xfrm>
          <a:custGeom>
            <a:avLst/>
            <a:gdLst/>
            <a:ahLst/>
            <a:cxnLst/>
            <a:rect l="l" t="t" r="r" b="b"/>
            <a:pathLst>
              <a:path w="3820781" h="5458258">
                <a:moveTo>
                  <a:pt x="0" y="0"/>
                </a:moveTo>
                <a:lnTo>
                  <a:pt x="3820781" y="0"/>
                </a:lnTo>
                <a:lnTo>
                  <a:pt x="3820781" y="5458258"/>
                </a:lnTo>
                <a:lnTo>
                  <a:pt x="0" y="5458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27"/>
          <p:cNvSpPr/>
          <p:nvPr/>
        </p:nvSpPr>
        <p:spPr>
          <a:xfrm rot="9137809">
            <a:off x="25765" y="-61616"/>
            <a:ext cx="1625250" cy="157501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28"/>
          <p:cNvSpPr/>
          <p:nvPr/>
        </p:nvSpPr>
        <p:spPr>
          <a:xfrm>
            <a:off x="16133157" y="102401"/>
            <a:ext cx="1959868" cy="1913544"/>
          </a:xfrm>
          <a:custGeom>
            <a:avLst/>
            <a:gdLst/>
            <a:ahLst/>
            <a:cxnLst/>
            <a:rect l="l" t="t" r="r" b="b"/>
            <a:pathLst>
              <a:path w="1959868" h="1913544">
                <a:moveTo>
                  <a:pt x="0" y="0"/>
                </a:moveTo>
                <a:lnTo>
                  <a:pt x="1959868" y="0"/>
                </a:lnTo>
                <a:lnTo>
                  <a:pt x="1959868" y="1913543"/>
                </a:lnTo>
                <a:lnTo>
                  <a:pt x="0" y="19135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Freeform 29"/>
          <p:cNvSpPr/>
          <p:nvPr/>
        </p:nvSpPr>
        <p:spPr>
          <a:xfrm>
            <a:off x="17379182" y="502233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30"/>
          <p:cNvSpPr/>
          <p:nvPr/>
        </p:nvSpPr>
        <p:spPr>
          <a:xfrm rot="-771795">
            <a:off x="15577921" y="740028"/>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1" name="Freeform 31"/>
          <p:cNvSpPr/>
          <p:nvPr/>
        </p:nvSpPr>
        <p:spPr>
          <a:xfrm>
            <a:off x="14235506" y="9200770"/>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32" name="Group 32"/>
          <p:cNvGrpSpPr>
            <a:grpSpLocks noChangeAspect="1"/>
          </p:cNvGrpSpPr>
          <p:nvPr/>
        </p:nvGrpSpPr>
        <p:grpSpPr>
          <a:xfrm rot="-874149">
            <a:off x="1831656" y="636259"/>
            <a:ext cx="498419" cy="262574"/>
            <a:chOff x="0" y="0"/>
            <a:chExt cx="1610360" cy="848360"/>
          </a:xfrm>
        </p:grpSpPr>
        <p:sp>
          <p:nvSpPr>
            <p:cNvPr id="33" name="Freeform 3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4" name="Group 34"/>
          <p:cNvGrpSpPr/>
          <p:nvPr/>
        </p:nvGrpSpPr>
        <p:grpSpPr>
          <a:xfrm>
            <a:off x="17419201" y="4269698"/>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6" name="Freeform 36"/>
          <p:cNvSpPr/>
          <p:nvPr/>
        </p:nvSpPr>
        <p:spPr>
          <a:xfrm>
            <a:off x="17141114" y="1967952"/>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7" name="TextBox 36"/>
          <p:cNvSpPr txBox="1"/>
          <p:nvPr/>
        </p:nvSpPr>
        <p:spPr>
          <a:xfrm>
            <a:off x="1172053" y="1477416"/>
            <a:ext cx="14961104" cy="255454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Câu 1. Chiều dòng điện được quy ước là chiều:</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A. Từ cực dương qua dây dẫn và dụng cụ điện tới cực âm của nguồn.</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B. Chuyển dời có hướng của các điện tích.</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C. Dịch chuyển của các electron.</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D. Từ cực âm qua dây dẫn và dụng cụ điện tới cực dương của nguồn.</a:t>
            </a:r>
            <a:endParaRPr lang="vi-VN" sz="3200" dirty="0">
              <a:latin typeface="Arial" panose="020B0604020202020204" pitchFamily="34" charset="0"/>
              <a:cs typeface="Arial" panose="020B0604020202020204" pitchFamily="34" charset="0"/>
            </a:endParaRPr>
          </a:p>
        </p:txBody>
      </p:sp>
      <p:sp>
        <p:nvSpPr>
          <p:cNvPr id="38" name="TextBox 37"/>
          <p:cNvSpPr txBox="1"/>
          <p:nvPr/>
        </p:nvSpPr>
        <p:spPr>
          <a:xfrm>
            <a:off x="1202099" y="5220684"/>
            <a:ext cx="14335444" cy="3046988"/>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Câu 2. Sơ đồ của mạch điện là gì?</a:t>
            </a:r>
            <a:endParaRPr lang="vi-VN" sz="3200" dirty="0">
              <a:latin typeface="Arial" panose="020B0604020202020204" pitchFamily="34" charset="0"/>
              <a:cs typeface="Arial" panose="020B0604020202020204" pitchFamily="34" charset="0"/>
            </a:endParaRPr>
          </a:p>
          <a:p>
            <a:r>
              <a:rPr lang="en-US" sz="3200" dirty="0" err="1">
                <a:latin typeface="Arial" panose="020B0604020202020204" pitchFamily="34" charset="0"/>
                <a:cs typeface="Arial" panose="020B0604020202020204" pitchFamily="34" charset="0"/>
              </a:rPr>
              <a:t>A.Là</a:t>
            </a:r>
            <a:r>
              <a:rPr lang="en-US" sz="3200" dirty="0">
                <a:latin typeface="Arial" panose="020B0604020202020204" pitchFamily="34" charset="0"/>
                <a:cs typeface="Arial" panose="020B0604020202020204" pitchFamily="34" charset="0"/>
              </a:rPr>
              <a:t> ảnh chụp mạch điện thật.</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B. Là hình vẽ biểu diễn mạch điện bằng các kí hiệu của các bộ phận mạch điện.</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C. Là hình vẽ mạch điện thật đúng như kích thước của nó.</a:t>
            </a:r>
            <a:endParaRPr lang="vi-VN"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D. Là hình vẽ mạch điện thật nhưng với kích thước được thu nhỏ. </a:t>
            </a:r>
            <a:endParaRPr lang="vi-VN" sz="3200" dirty="0">
              <a:latin typeface="Arial" panose="020B0604020202020204" pitchFamily="34" charset="0"/>
              <a:cs typeface="Arial" panose="020B0604020202020204" pitchFamily="34" charset="0"/>
            </a:endParaRPr>
          </a:p>
        </p:txBody>
      </p:sp>
      <p:sp>
        <p:nvSpPr>
          <p:cNvPr id="39" name="Donut 38"/>
          <p:cNvSpPr/>
          <p:nvPr/>
        </p:nvSpPr>
        <p:spPr>
          <a:xfrm>
            <a:off x="1035970" y="1837853"/>
            <a:ext cx="653293" cy="908722"/>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0000"/>
              </a:solidFill>
            </a:endParaRPr>
          </a:p>
        </p:txBody>
      </p:sp>
      <p:pic>
        <p:nvPicPr>
          <p:cNvPr id="40" name="Picture 39"/>
          <p:cNvPicPr>
            <a:picLocks noChangeAspect="1"/>
          </p:cNvPicPr>
          <p:nvPr/>
        </p:nvPicPr>
        <p:blipFill>
          <a:blip r:embed="rId17"/>
          <a:stretch>
            <a:fillRect/>
          </a:stretch>
        </p:blipFill>
        <p:spPr>
          <a:xfrm>
            <a:off x="1102815" y="6027772"/>
            <a:ext cx="676715" cy="938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randombar(horizontal)">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randombar(horizontal)">
                                      <p:cBhvr>
                                        <p:cTn id="2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156897" y="-1902163"/>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26" name="Freeform 26"/>
          <p:cNvSpPr/>
          <p:nvPr/>
        </p:nvSpPr>
        <p:spPr>
          <a:xfrm rot="746637">
            <a:off x="14680776" y="4894879"/>
            <a:ext cx="3820781" cy="5458258"/>
          </a:xfrm>
          <a:custGeom>
            <a:avLst/>
            <a:gdLst/>
            <a:ahLst/>
            <a:cxnLst/>
            <a:rect l="l" t="t" r="r" b="b"/>
            <a:pathLst>
              <a:path w="3820781" h="5458258">
                <a:moveTo>
                  <a:pt x="0" y="0"/>
                </a:moveTo>
                <a:lnTo>
                  <a:pt x="3820781" y="0"/>
                </a:lnTo>
                <a:lnTo>
                  <a:pt x="3820781" y="5458258"/>
                </a:lnTo>
                <a:lnTo>
                  <a:pt x="0" y="5458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27"/>
          <p:cNvSpPr/>
          <p:nvPr/>
        </p:nvSpPr>
        <p:spPr>
          <a:xfrm rot="9137809">
            <a:off x="25765" y="-61616"/>
            <a:ext cx="1625250" cy="157501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28"/>
          <p:cNvSpPr/>
          <p:nvPr/>
        </p:nvSpPr>
        <p:spPr>
          <a:xfrm>
            <a:off x="16133157" y="102401"/>
            <a:ext cx="1959868" cy="1913544"/>
          </a:xfrm>
          <a:custGeom>
            <a:avLst/>
            <a:gdLst/>
            <a:ahLst/>
            <a:cxnLst/>
            <a:rect l="l" t="t" r="r" b="b"/>
            <a:pathLst>
              <a:path w="1959868" h="1913544">
                <a:moveTo>
                  <a:pt x="0" y="0"/>
                </a:moveTo>
                <a:lnTo>
                  <a:pt x="1959868" y="0"/>
                </a:lnTo>
                <a:lnTo>
                  <a:pt x="1959868" y="1913543"/>
                </a:lnTo>
                <a:lnTo>
                  <a:pt x="0" y="19135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Freeform 29"/>
          <p:cNvSpPr/>
          <p:nvPr/>
        </p:nvSpPr>
        <p:spPr>
          <a:xfrm>
            <a:off x="17379182" y="502233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30"/>
          <p:cNvSpPr/>
          <p:nvPr/>
        </p:nvSpPr>
        <p:spPr>
          <a:xfrm rot="-771795">
            <a:off x="15577921" y="740028"/>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1" name="Freeform 31"/>
          <p:cNvSpPr/>
          <p:nvPr/>
        </p:nvSpPr>
        <p:spPr>
          <a:xfrm>
            <a:off x="14235506" y="9200770"/>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32" name="Group 32"/>
          <p:cNvGrpSpPr>
            <a:grpSpLocks noChangeAspect="1"/>
          </p:cNvGrpSpPr>
          <p:nvPr/>
        </p:nvGrpSpPr>
        <p:grpSpPr>
          <a:xfrm rot="-874149">
            <a:off x="1831656" y="636259"/>
            <a:ext cx="498419" cy="262574"/>
            <a:chOff x="0" y="0"/>
            <a:chExt cx="1610360" cy="848360"/>
          </a:xfrm>
        </p:grpSpPr>
        <p:sp>
          <p:nvSpPr>
            <p:cNvPr id="33" name="Freeform 3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4" name="Group 34"/>
          <p:cNvGrpSpPr/>
          <p:nvPr/>
        </p:nvGrpSpPr>
        <p:grpSpPr>
          <a:xfrm>
            <a:off x="17419201" y="4269698"/>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6" name="Freeform 36"/>
          <p:cNvSpPr/>
          <p:nvPr/>
        </p:nvSpPr>
        <p:spPr>
          <a:xfrm>
            <a:off x="17141114" y="1967952"/>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0" name="Rectangle 19"/>
          <p:cNvSpPr/>
          <p:nvPr/>
        </p:nvSpPr>
        <p:spPr>
          <a:xfrm>
            <a:off x="1542323" y="1640341"/>
            <a:ext cx="11602856" cy="584775"/>
          </a:xfrm>
          <a:prstGeom prst="rect">
            <a:avLst/>
          </a:prstGeom>
        </p:spPr>
        <p:txBody>
          <a:bodyPr wrap="none">
            <a:spAutoFit/>
          </a:bodyPr>
          <a:lstStyle/>
          <a:p>
            <a:r>
              <a:rPr lang="en-US" sz="3200" b="1" dirty="0">
                <a:latin typeface="Arial" panose="020B0604020202020204" pitchFamily="34" charset="0"/>
                <a:ea typeface="Times New Roman" panose="02020603050405020304" pitchFamily="18" charset="0"/>
                <a:cs typeface="Arial" panose="020B0604020202020204" pitchFamily="34" charset="0"/>
              </a:rPr>
              <a:t>Câu 3. Nguồn điện được kí hiệu bằng kí hiệu nào sau đây?</a:t>
            </a:r>
            <a:endParaRPr lang="vi-VN" sz="3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1" name="Picture 20"/>
          <p:cNvPicPr>
            <a:picLocks noChangeAspect="1"/>
          </p:cNvPicPr>
          <p:nvPr/>
        </p:nvPicPr>
        <p:blipFill>
          <a:blip r:embed="rId17"/>
          <a:stretch>
            <a:fillRect/>
          </a:stretch>
        </p:blipFill>
        <p:spPr>
          <a:xfrm>
            <a:off x="1303353" y="2471965"/>
            <a:ext cx="13396215" cy="2750124"/>
          </a:xfrm>
          <a:prstGeom prst="rect">
            <a:avLst/>
          </a:prstGeom>
        </p:spPr>
      </p:pic>
      <p:sp>
        <p:nvSpPr>
          <p:cNvPr id="22" name="Rectangle 21"/>
          <p:cNvSpPr/>
          <p:nvPr/>
        </p:nvSpPr>
        <p:spPr>
          <a:xfrm>
            <a:off x="1422241" y="5564084"/>
            <a:ext cx="11125161" cy="584775"/>
          </a:xfrm>
          <a:prstGeom prst="rect">
            <a:avLst/>
          </a:prstGeom>
        </p:spPr>
        <p:txBody>
          <a:bodyPr wrap="none">
            <a:spAutoFit/>
          </a:bodyPr>
          <a:lstStyle/>
          <a:p>
            <a:r>
              <a:rPr lang="vi-VN" sz="3200" b="1" dirty="0">
                <a:ea typeface="Times New Roman" panose="02020603050405020304" pitchFamily="18" charset="0"/>
              </a:rPr>
              <a:t>Câu 4. Bóng đèn được kí hiệu bằng kí hiệu nào sau đây:</a:t>
            </a:r>
            <a:endParaRPr lang="vi-VN" sz="3200" dirty="0">
              <a:effectLst/>
              <a:ea typeface="Times New Roman" panose="02020603050405020304" pitchFamily="18" charset="0"/>
            </a:endParaRPr>
          </a:p>
        </p:txBody>
      </p:sp>
      <p:pic>
        <p:nvPicPr>
          <p:cNvPr id="23" name="Picture 22"/>
          <p:cNvPicPr>
            <a:picLocks noChangeAspect="1"/>
          </p:cNvPicPr>
          <p:nvPr/>
        </p:nvPicPr>
        <p:blipFill>
          <a:blip r:embed="rId17"/>
          <a:stretch>
            <a:fillRect/>
          </a:stretch>
        </p:blipFill>
        <p:spPr>
          <a:xfrm>
            <a:off x="1418502" y="6542071"/>
            <a:ext cx="12817003" cy="2631217"/>
          </a:xfrm>
          <a:prstGeom prst="rect">
            <a:avLst/>
          </a:prstGeom>
        </p:spPr>
      </p:pic>
      <p:pic>
        <p:nvPicPr>
          <p:cNvPr id="24" name="Picture 23"/>
          <p:cNvPicPr>
            <a:picLocks noChangeAspect="1"/>
          </p:cNvPicPr>
          <p:nvPr/>
        </p:nvPicPr>
        <p:blipFill>
          <a:blip r:embed="rId18"/>
          <a:stretch>
            <a:fillRect/>
          </a:stretch>
        </p:blipFill>
        <p:spPr>
          <a:xfrm>
            <a:off x="7663102" y="8384837"/>
            <a:ext cx="676715" cy="938865"/>
          </a:xfrm>
          <a:prstGeom prst="rect">
            <a:avLst/>
          </a:prstGeom>
        </p:spPr>
      </p:pic>
      <p:pic>
        <p:nvPicPr>
          <p:cNvPr id="25" name="Picture 24"/>
          <p:cNvPicPr>
            <a:picLocks noChangeAspect="1"/>
          </p:cNvPicPr>
          <p:nvPr/>
        </p:nvPicPr>
        <p:blipFill>
          <a:blip r:embed="rId18"/>
          <a:stretch>
            <a:fillRect/>
          </a:stretch>
        </p:blipFill>
        <p:spPr>
          <a:xfrm>
            <a:off x="1469149" y="4454221"/>
            <a:ext cx="676715" cy="938865"/>
          </a:xfrm>
          <a:prstGeom prst="rect">
            <a:avLst/>
          </a:prstGeom>
        </p:spPr>
      </p:pic>
    </p:spTree>
    <p:extLst>
      <p:ext uri="{BB962C8B-B14F-4D97-AF65-F5344CB8AC3E}">
        <p14:creationId xmlns:p14="http://schemas.microsoft.com/office/powerpoint/2010/main" val="2496901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299932" y="-121161"/>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26" name="Freeform 26"/>
          <p:cNvSpPr/>
          <p:nvPr/>
        </p:nvSpPr>
        <p:spPr>
          <a:xfrm rot="746637">
            <a:off x="14680776" y="4894879"/>
            <a:ext cx="3820781" cy="5458258"/>
          </a:xfrm>
          <a:custGeom>
            <a:avLst/>
            <a:gdLst/>
            <a:ahLst/>
            <a:cxnLst/>
            <a:rect l="l" t="t" r="r" b="b"/>
            <a:pathLst>
              <a:path w="3820781" h="5458258">
                <a:moveTo>
                  <a:pt x="0" y="0"/>
                </a:moveTo>
                <a:lnTo>
                  <a:pt x="3820781" y="0"/>
                </a:lnTo>
                <a:lnTo>
                  <a:pt x="3820781" y="5458258"/>
                </a:lnTo>
                <a:lnTo>
                  <a:pt x="0" y="5458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27"/>
          <p:cNvSpPr/>
          <p:nvPr/>
        </p:nvSpPr>
        <p:spPr>
          <a:xfrm rot="9137809">
            <a:off x="25765" y="-61616"/>
            <a:ext cx="1625250" cy="1575015"/>
          </a:xfrm>
          <a:custGeom>
            <a:avLst/>
            <a:gdLst/>
            <a:ahLst/>
            <a:cxnLst/>
            <a:rect l="l" t="t" r="r" b="b"/>
            <a:pathLst>
              <a:path w="1625250" h="1575015">
                <a:moveTo>
                  <a:pt x="0" y="0"/>
                </a:moveTo>
                <a:lnTo>
                  <a:pt x="1625250" y="0"/>
                </a:lnTo>
                <a:lnTo>
                  <a:pt x="1625250" y="1575015"/>
                </a:lnTo>
                <a:lnTo>
                  <a:pt x="0" y="157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28"/>
          <p:cNvSpPr/>
          <p:nvPr/>
        </p:nvSpPr>
        <p:spPr>
          <a:xfrm>
            <a:off x="16133157" y="102401"/>
            <a:ext cx="1959868" cy="1913544"/>
          </a:xfrm>
          <a:custGeom>
            <a:avLst/>
            <a:gdLst/>
            <a:ahLst/>
            <a:cxnLst/>
            <a:rect l="l" t="t" r="r" b="b"/>
            <a:pathLst>
              <a:path w="1959868" h="1913544">
                <a:moveTo>
                  <a:pt x="0" y="0"/>
                </a:moveTo>
                <a:lnTo>
                  <a:pt x="1959868" y="0"/>
                </a:lnTo>
                <a:lnTo>
                  <a:pt x="1959868" y="1913543"/>
                </a:lnTo>
                <a:lnTo>
                  <a:pt x="0" y="19135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Freeform 29"/>
          <p:cNvSpPr/>
          <p:nvPr/>
        </p:nvSpPr>
        <p:spPr>
          <a:xfrm>
            <a:off x="17379182" y="5022339"/>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30"/>
          <p:cNvSpPr/>
          <p:nvPr/>
        </p:nvSpPr>
        <p:spPr>
          <a:xfrm rot="-771795">
            <a:off x="15577921" y="740028"/>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1" name="Freeform 31"/>
          <p:cNvSpPr/>
          <p:nvPr/>
        </p:nvSpPr>
        <p:spPr>
          <a:xfrm>
            <a:off x="14235506" y="9200770"/>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32" name="Group 32"/>
          <p:cNvGrpSpPr>
            <a:grpSpLocks noChangeAspect="1"/>
          </p:cNvGrpSpPr>
          <p:nvPr/>
        </p:nvGrpSpPr>
        <p:grpSpPr>
          <a:xfrm rot="-874149">
            <a:off x="1831656" y="636259"/>
            <a:ext cx="498419" cy="262574"/>
            <a:chOff x="0" y="0"/>
            <a:chExt cx="1610360" cy="848360"/>
          </a:xfrm>
        </p:grpSpPr>
        <p:sp>
          <p:nvSpPr>
            <p:cNvPr id="33" name="Freeform 3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4" name="Group 34"/>
          <p:cNvGrpSpPr/>
          <p:nvPr/>
        </p:nvGrpSpPr>
        <p:grpSpPr>
          <a:xfrm>
            <a:off x="17419201" y="4269698"/>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6" name="Freeform 36"/>
          <p:cNvSpPr/>
          <p:nvPr/>
        </p:nvSpPr>
        <p:spPr>
          <a:xfrm>
            <a:off x="17141114" y="1967952"/>
            <a:ext cx="568596" cy="509669"/>
          </a:xfrm>
          <a:custGeom>
            <a:avLst/>
            <a:gdLst/>
            <a:ahLst/>
            <a:cxnLst/>
            <a:rect l="l" t="t" r="r" b="b"/>
            <a:pathLst>
              <a:path w="568596" h="509669">
                <a:moveTo>
                  <a:pt x="0" y="0"/>
                </a:moveTo>
                <a:lnTo>
                  <a:pt x="568597" y="0"/>
                </a:lnTo>
                <a:lnTo>
                  <a:pt x="568597" y="509669"/>
                </a:lnTo>
                <a:lnTo>
                  <a:pt x="0" y="509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4" name="Rectangle 23"/>
          <p:cNvSpPr/>
          <p:nvPr/>
        </p:nvSpPr>
        <p:spPr>
          <a:xfrm>
            <a:off x="3039612" y="2248152"/>
            <a:ext cx="11234166" cy="584775"/>
          </a:xfrm>
          <a:prstGeom prst="rect">
            <a:avLst/>
          </a:prstGeom>
        </p:spPr>
        <p:txBody>
          <a:bodyPr wrap="none">
            <a:spAutoFit/>
          </a:bodyPr>
          <a:lstStyle/>
          <a:p>
            <a:r>
              <a:rPr lang="en-US" sz="3200" b="1" dirty="0">
                <a:solidFill>
                  <a:srgbClr val="1D1D00"/>
                </a:solidFill>
                <a:latin typeface="Arial" panose="020B0604020202020204" pitchFamily="34" charset="0"/>
                <a:ea typeface="Times New Roman" panose="02020603050405020304" pitchFamily="18" charset="0"/>
                <a:cs typeface="Arial" panose="020B0604020202020204" pitchFamily="34" charset="0"/>
              </a:rPr>
              <a:t>Câu 8: </a:t>
            </a:r>
            <a:r>
              <a:rPr lang="en-US" sz="3200" dirty="0">
                <a:solidFill>
                  <a:srgbClr val="1D1D00"/>
                </a:solidFill>
                <a:latin typeface="Arial" panose="020B0604020202020204" pitchFamily="34" charset="0"/>
                <a:ea typeface="Times New Roman" panose="02020603050405020304" pitchFamily="18" charset="0"/>
                <a:cs typeface="Arial" panose="020B0604020202020204" pitchFamily="34" charset="0"/>
              </a:rPr>
              <a:t>Nêu các thiết bị điện mà em thấy được ở xe đạp điện</a:t>
            </a:r>
            <a:r>
              <a:rPr lang="en-US" sz="3200" dirty="0">
                <a:solidFill>
                  <a:srgbClr val="1D1D00"/>
                </a:solidFill>
                <a:latin typeface="Times New Roman" panose="02020603050405020304" pitchFamily="18" charset="0"/>
                <a:ea typeface="Times New Roman" panose="02020603050405020304" pitchFamily="18" charset="0"/>
              </a:rPr>
              <a:t>.</a:t>
            </a:r>
            <a:endParaRPr lang="vi-VN" sz="3200" dirty="0">
              <a:effectLst/>
              <a:latin typeface="Times New Roman" panose="02020603050405020304" pitchFamily="18" charset="0"/>
              <a:ea typeface="Times New Roman" panose="02020603050405020304" pitchFamily="18" charset="0"/>
            </a:endParaRPr>
          </a:p>
        </p:txBody>
      </p:sp>
      <p:pic>
        <p:nvPicPr>
          <p:cNvPr id="25" name="Picture 24"/>
          <p:cNvPicPr>
            <a:picLocks noChangeAspect="1"/>
          </p:cNvPicPr>
          <p:nvPr/>
        </p:nvPicPr>
        <p:blipFill>
          <a:blip r:embed="rId17"/>
          <a:stretch>
            <a:fillRect/>
          </a:stretch>
        </p:blipFill>
        <p:spPr>
          <a:xfrm>
            <a:off x="1012524" y="3239296"/>
            <a:ext cx="5999391" cy="4651380"/>
          </a:xfrm>
          <a:prstGeom prst="rect">
            <a:avLst/>
          </a:prstGeom>
        </p:spPr>
      </p:pic>
      <p:sp>
        <p:nvSpPr>
          <p:cNvPr id="40" name="Rectangle 39"/>
          <p:cNvSpPr/>
          <p:nvPr/>
        </p:nvSpPr>
        <p:spPr>
          <a:xfrm>
            <a:off x="8252449" y="4898363"/>
            <a:ext cx="8240101" cy="1569660"/>
          </a:xfrm>
          <a:prstGeom prst="rect">
            <a:avLst/>
          </a:prstGeom>
        </p:spPr>
        <p:txBody>
          <a:bodyPr wrap="square">
            <a:spAutoFit/>
          </a:bodyPr>
          <a:lstStyle/>
          <a:p>
            <a:pPr indent="342265"/>
            <a:r>
              <a:rPr lang="en-US" sz="3200" dirty="0">
                <a:solidFill>
                  <a:srgbClr val="FF0000"/>
                </a:solidFill>
                <a:latin typeface="Arial" panose="020B0604020202020204" pitchFamily="34" charset="0"/>
                <a:ea typeface="Times New Roman" panose="02020603050405020304" pitchFamily="18" charset="0"/>
                <a:cs typeface="Arial" panose="020B0604020202020204" pitchFamily="34" charset="0"/>
              </a:rPr>
              <a:t>Đáp án: </a:t>
            </a:r>
            <a:r>
              <a:rPr lang="en-US" sz="3200" dirty="0">
                <a:latin typeface="Arial" panose="020B0604020202020204" pitchFamily="34" charset="0"/>
                <a:ea typeface="Times New Roman" panose="02020603050405020304" pitchFamily="18" charset="0"/>
                <a:cs typeface="Arial" panose="020B0604020202020204" pitchFamily="34" charset="0"/>
              </a:rPr>
              <a:t>Bình </a:t>
            </a:r>
            <a:r>
              <a:rPr lang="en-US" sz="3200" dirty="0" err="1">
                <a:latin typeface="Arial" panose="020B0604020202020204" pitchFamily="34" charset="0"/>
                <a:ea typeface="Times New Roman" panose="02020603050405020304" pitchFamily="18" charset="0"/>
                <a:cs typeface="Arial" panose="020B0604020202020204" pitchFamily="34" charset="0"/>
              </a:rPr>
              <a:t>acquy</a:t>
            </a:r>
            <a:r>
              <a:rPr lang="en-US" sz="3200" dirty="0">
                <a:latin typeface="Arial" panose="020B0604020202020204" pitchFamily="34" charset="0"/>
                <a:ea typeface="Times New Roman" panose="02020603050405020304" pitchFamily="18" charset="0"/>
                <a:cs typeface="Arial" panose="020B0604020202020204" pitchFamily="34" charset="0"/>
              </a:rPr>
              <a:t>, tay ga, ổ khóa, đèn, còi, xi nhan.</a:t>
            </a:r>
          </a:p>
          <a:p>
            <a:pPr indent="342265"/>
            <a:r>
              <a:rPr lang="en-US"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endParaRPr lang="vi-VN"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121369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randombar(horizontal)">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191317"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21" name="Freeform 21"/>
          <p:cNvSpPr/>
          <p:nvPr/>
        </p:nvSpPr>
        <p:spPr>
          <a:xfrm rot="3594573">
            <a:off x="14728533" y="1392322"/>
            <a:ext cx="2218029" cy="2584567"/>
          </a:xfrm>
          <a:custGeom>
            <a:avLst/>
            <a:gdLst/>
            <a:ahLst/>
            <a:cxnLst/>
            <a:rect l="l" t="t" r="r" b="b"/>
            <a:pathLst>
              <a:path w="2218029" h="2584567">
                <a:moveTo>
                  <a:pt x="0" y="0"/>
                </a:moveTo>
                <a:lnTo>
                  <a:pt x="2218028" y="0"/>
                </a:lnTo>
                <a:lnTo>
                  <a:pt x="2218028" y="2584567"/>
                </a:lnTo>
                <a:lnTo>
                  <a:pt x="0" y="25845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2" name="Freeform 22"/>
          <p:cNvSpPr/>
          <p:nvPr/>
        </p:nvSpPr>
        <p:spPr>
          <a:xfrm rot="-954746">
            <a:off x="12114116" y="6253078"/>
            <a:ext cx="3253200" cy="3253200"/>
          </a:xfrm>
          <a:custGeom>
            <a:avLst/>
            <a:gdLst/>
            <a:ahLst/>
            <a:cxnLst/>
            <a:rect l="l" t="t" r="r" b="b"/>
            <a:pathLst>
              <a:path w="3253200" h="3253200">
                <a:moveTo>
                  <a:pt x="0" y="0"/>
                </a:moveTo>
                <a:lnTo>
                  <a:pt x="3253201" y="0"/>
                </a:lnTo>
                <a:lnTo>
                  <a:pt x="3253201" y="3253201"/>
                </a:lnTo>
                <a:lnTo>
                  <a:pt x="0" y="32532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3" name="Freeform 23"/>
          <p:cNvSpPr/>
          <p:nvPr/>
        </p:nvSpPr>
        <p:spPr>
          <a:xfrm rot="-771795">
            <a:off x="16825736" y="8834083"/>
            <a:ext cx="396638" cy="376445"/>
          </a:xfrm>
          <a:custGeom>
            <a:avLst/>
            <a:gdLst/>
            <a:ahLst/>
            <a:cxnLst/>
            <a:rect l="l" t="t" r="r" b="b"/>
            <a:pathLst>
              <a:path w="396638" h="376445">
                <a:moveTo>
                  <a:pt x="0" y="0"/>
                </a:moveTo>
                <a:lnTo>
                  <a:pt x="396638" y="0"/>
                </a:lnTo>
                <a:lnTo>
                  <a:pt x="396638" y="376445"/>
                </a:lnTo>
                <a:lnTo>
                  <a:pt x="0" y="3764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Freeform 24"/>
          <p:cNvSpPr/>
          <p:nvPr/>
        </p:nvSpPr>
        <p:spPr>
          <a:xfrm>
            <a:off x="16045483" y="5143500"/>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5" name="Group 25"/>
          <p:cNvGrpSpPr/>
          <p:nvPr/>
        </p:nvGrpSpPr>
        <p:grpSpPr>
          <a:xfrm>
            <a:off x="14473103" y="4644516"/>
            <a:ext cx="220918" cy="220918"/>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7" name="Freeform 27"/>
          <p:cNvSpPr/>
          <p:nvPr/>
        </p:nvSpPr>
        <p:spPr>
          <a:xfrm>
            <a:off x="15295910" y="7936327"/>
            <a:ext cx="541637" cy="485504"/>
          </a:xfrm>
          <a:custGeom>
            <a:avLst/>
            <a:gdLst/>
            <a:ahLst/>
            <a:cxnLst/>
            <a:rect l="l" t="t" r="r" b="b"/>
            <a:pathLst>
              <a:path w="541637" h="485504">
                <a:moveTo>
                  <a:pt x="0" y="0"/>
                </a:moveTo>
                <a:lnTo>
                  <a:pt x="541637" y="0"/>
                </a:lnTo>
                <a:lnTo>
                  <a:pt x="541637" y="485504"/>
                </a:lnTo>
                <a:lnTo>
                  <a:pt x="0" y="4855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28" name="Group 28"/>
          <p:cNvGrpSpPr>
            <a:grpSpLocks noChangeAspect="1"/>
          </p:cNvGrpSpPr>
          <p:nvPr/>
        </p:nvGrpSpPr>
        <p:grpSpPr>
          <a:xfrm rot="7527603">
            <a:off x="16590283" y="6554557"/>
            <a:ext cx="583271" cy="307275"/>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17259300" y="1132026"/>
            <a:ext cx="220918" cy="220918"/>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2" name="Freeform 32"/>
          <p:cNvSpPr/>
          <p:nvPr/>
        </p:nvSpPr>
        <p:spPr>
          <a:xfrm rot="-771795">
            <a:off x="13775394" y="1065726"/>
            <a:ext cx="372482" cy="353519"/>
          </a:xfrm>
          <a:custGeom>
            <a:avLst/>
            <a:gdLst/>
            <a:ahLst/>
            <a:cxnLst/>
            <a:rect l="l" t="t" r="r" b="b"/>
            <a:pathLst>
              <a:path w="372482" h="353519">
                <a:moveTo>
                  <a:pt x="0" y="0"/>
                </a:moveTo>
                <a:lnTo>
                  <a:pt x="372481" y="0"/>
                </a:lnTo>
                <a:lnTo>
                  <a:pt x="372481" y="353519"/>
                </a:lnTo>
                <a:lnTo>
                  <a:pt x="0" y="3535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3" name="Freeform 33"/>
          <p:cNvSpPr/>
          <p:nvPr/>
        </p:nvSpPr>
        <p:spPr>
          <a:xfrm rot="-771795">
            <a:off x="1054178" y="1265927"/>
            <a:ext cx="396638" cy="376445"/>
          </a:xfrm>
          <a:custGeom>
            <a:avLst/>
            <a:gdLst/>
            <a:ahLst/>
            <a:cxnLst/>
            <a:rect l="l" t="t" r="r" b="b"/>
            <a:pathLst>
              <a:path w="396638" h="376445">
                <a:moveTo>
                  <a:pt x="0" y="0"/>
                </a:moveTo>
                <a:lnTo>
                  <a:pt x="396638" y="0"/>
                </a:lnTo>
                <a:lnTo>
                  <a:pt x="396638" y="376446"/>
                </a:lnTo>
                <a:lnTo>
                  <a:pt x="0" y="3764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4" name="Freeform 34"/>
          <p:cNvSpPr/>
          <p:nvPr/>
        </p:nvSpPr>
        <p:spPr>
          <a:xfrm>
            <a:off x="920132" y="512695"/>
            <a:ext cx="449334" cy="456809"/>
          </a:xfrm>
          <a:custGeom>
            <a:avLst/>
            <a:gdLst/>
            <a:ahLst/>
            <a:cxnLst/>
            <a:rect l="l" t="t" r="r" b="b"/>
            <a:pathLst>
              <a:path w="449334" h="456809">
                <a:moveTo>
                  <a:pt x="0" y="0"/>
                </a:moveTo>
                <a:lnTo>
                  <a:pt x="449334" y="0"/>
                </a:lnTo>
                <a:lnTo>
                  <a:pt x="449334" y="456809"/>
                </a:lnTo>
                <a:lnTo>
                  <a:pt x="0" y="4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5" name="Freeform 35"/>
          <p:cNvSpPr/>
          <p:nvPr/>
        </p:nvSpPr>
        <p:spPr>
          <a:xfrm>
            <a:off x="405625" y="1454149"/>
            <a:ext cx="541637" cy="485504"/>
          </a:xfrm>
          <a:custGeom>
            <a:avLst/>
            <a:gdLst/>
            <a:ahLst/>
            <a:cxnLst/>
            <a:rect l="l" t="t" r="r" b="b"/>
            <a:pathLst>
              <a:path w="541637" h="485504">
                <a:moveTo>
                  <a:pt x="0" y="0"/>
                </a:moveTo>
                <a:lnTo>
                  <a:pt x="541637" y="0"/>
                </a:lnTo>
                <a:lnTo>
                  <a:pt x="541637" y="485504"/>
                </a:lnTo>
                <a:lnTo>
                  <a:pt x="0" y="4855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36" name="Group 36"/>
          <p:cNvGrpSpPr>
            <a:grpSpLocks noChangeAspect="1"/>
          </p:cNvGrpSpPr>
          <p:nvPr/>
        </p:nvGrpSpPr>
        <p:grpSpPr>
          <a:xfrm rot="7527603">
            <a:off x="286651" y="876593"/>
            <a:ext cx="583271" cy="307275"/>
            <a:chOff x="0" y="0"/>
            <a:chExt cx="1610360" cy="848360"/>
          </a:xfrm>
        </p:grpSpPr>
        <p:sp>
          <p:nvSpPr>
            <p:cNvPr id="37" name="Freeform 3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8" name="Group 38"/>
          <p:cNvGrpSpPr/>
          <p:nvPr/>
        </p:nvGrpSpPr>
        <p:grpSpPr>
          <a:xfrm>
            <a:off x="1844201" y="949411"/>
            <a:ext cx="220918" cy="220918"/>
            <a:chOff x="0" y="0"/>
            <a:chExt cx="6350000" cy="6350000"/>
          </a:xfrm>
        </p:grpSpPr>
        <p:sp>
          <p:nvSpPr>
            <p:cNvPr id="39" name="Freeform 3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40" name="Rectangle 39"/>
          <p:cNvSpPr/>
          <p:nvPr/>
        </p:nvSpPr>
        <p:spPr>
          <a:xfrm>
            <a:off x="1508393" y="1088640"/>
            <a:ext cx="11362938" cy="1569660"/>
          </a:xfrm>
          <a:prstGeom prst="rect">
            <a:avLst/>
          </a:prstGeom>
        </p:spPr>
        <p:txBody>
          <a:bodyPr wrap="square">
            <a:spAutoFit/>
          </a:bodyPr>
          <a:lstStyle/>
          <a:p>
            <a:r>
              <a:rPr lang="en-US" sz="3200" b="1" dirty="0">
                <a:solidFill>
                  <a:srgbClr val="050500"/>
                </a:solidFill>
                <a:latin typeface="Arial" panose="020B0604020202020204" pitchFamily="34" charset="0"/>
                <a:ea typeface="Times New Roman" panose="02020603050405020304" pitchFamily="18" charset="0"/>
                <a:cs typeface="Arial" panose="020B0604020202020204" pitchFamily="34" charset="0"/>
              </a:rPr>
              <a:t>Câu 9:</a:t>
            </a:r>
            <a:r>
              <a:rPr lang="en-US" sz="3200" dirty="0">
                <a:solidFill>
                  <a:srgbClr val="050500"/>
                </a:solidFill>
                <a:latin typeface="Arial" panose="020B0604020202020204" pitchFamily="34" charset="0"/>
                <a:ea typeface="Times New Roman" panose="02020603050405020304" pitchFamily="18" charset="0"/>
                <a:cs typeface="Arial" panose="020B0604020202020204" pitchFamily="34" charset="0"/>
              </a:rPr>
              <a:t> Vẽ một sơ đồ mạch điện đơn giản mô tả nguồn điện của xe đạp điện đang cung cấp dòng điện cho còi (có vai trò như chuông điện) </a:t>
            </a:r>
            <a:endParaRPr lang="vi-VN" sz="3200" dirty="0">
              <a:latin typeface="Arial" panose="020B0604020202020204" pitchFamily="34" charset="0"/>
              <a:ea typeface="Times New Roman" panose="02020603050405020304" pitchFamily="18" charset="0"/>
              <a:cs typeface="Arial" panose="020B0604020202020204" pitchFamily="34" charset="0"/>
            </a:endParaRPr>
          </a:p>
        </p:txBody>
      </p:sp>
      <p:pic>
        <p:nvPicPr>
          <p:cNvPr id="42" name="Picture 41"/>
          <p:cNvPicPr>
            <a:picLocks noChangeAspect="1"/>
          </p:cNvPicPr>
          <p:nvPr/>
        </p:nvPicPr>
        <p:blipFill>
          <a:blip r:embed="rId13"/>
          <a:stretch>
            <a:fillRect/>
          </a:stretch>
        </p:blipFill>
        <p:spPr>
          <a:xfrm>
            <a:off x="8872665" y="2188540"/>
            <a:ext cx="5244254" cy="3139764"/>
          </a:xfrm>
          <a:prstGeom prst="rect">
            <a:avLst/>
          </a:prstGeom>
        </p:spPr>
      </p:pic>
      <p:pic>
        <p:nvPicPr>
          <p:cNvPr id="43" name="Picture 42"/>
          <p:cNvPicPr>
            <a:picLocks noChangeAspect="1"/>
          </p:cNvPicPr>
          <p:nvPr/>
        </p:nvPicPr>
        <p:blipFill>
          <a:blip r:embed="rId14"/>
          <a:stretch>
            <a:fillRect/>
          </a:stretch>
        </p:blipFill>
        <p:spPr>
          <a:xfrm>
            <a:off x="5265114" y="6630823"/>
            <a:ext cx="6008538" cy="2805874"/>
          </a:xfrm>
          <a:prstGeom prst="rect">
            <a:avLst/>
          </a:prstGeom>
        </p:spPr>
      </p:pic>
      <p:sp>
        <p:nvSpPr>
          <p:cNvPr id="44" name="TextBox 43"/>
          <p:cNvSpPr txBox="1"/>
          <p:nvPr/>
        </p:nvSpPr>
        <p:spPr>
          <a:xfrm>
            <a:off x="920132" y="5077857"/>
            <a:ext cx="7523778" cy="2062103"/>
          </a:xfrm>
          <a:prstGeom prst="rect">
            <a:avLst/>
          </a:prstGeom>
          <a:noFill/>
        </p:spPr>
        <p:txBody>
          <a:bodyPr wrap="square" rtlCol="0">
            <a:spAutoFit/>
          </a:bodyPr>
          <a:lstStyle/>
          <a:p>
            <a:r>
              <a:rPr lang="en-US" sz="3200" b="1" dirty="0">
                <a:solidFill>
                  <a:srgbClr val="050500"/>
                </a:solidFill>
                <a:latin typeface="Arial" panose="020B0604020202020204" pitchFamily="34" charset="0"/>
                <a:ea typeface="Times New Roman" panose="02020603050405020304" pitchFamily="18" charset="0"/>
                <a:cs typeface="Arial" panose="020B0604020202020204" pitchFamily="34" charset="0"/>
              </a:rPr>
              <a:t>Câu 10: </a:t>
            </a:r>
            <a:r>
              <a:rPr lang="en-US" sz="3200" dirty="0">
                <a:solidFill>
                  <a:srgbClr val="050500"/>
                </a:solidFill>
                <a:latin typeface="Arial" panose="020B0604020202020204" pitchFamily="34" charset="0"/>
                <a:ea typeface="Times New Roman" panose="02020603050405020304" pitchFamily="18" charset="0"/>
                <a:cs typeface="Arial" panose="020B0604020202020204" pitchFamily="34" charset="0"/>
              </a:rPr>
              <a:t>Vẽ sơ đồ mạch điện để mô tả cách mắc các bộ phận chính của đèn pin: hai pin, bóng đèn, công tác và các dây nối.</a:t>
            </a:r>
            <a:endParaRPr lang="vi-VN" sz="3200" dirty="0">
              <a:ea typeface="Times New Roman" panose="02020603050405020304" pitchFamily="18" charset="0"/>
              <a:cs typeface="Arial" panose="020B0604020202020204" pitchFamily="34" charset="0"/>
            </a:endParaRPr>
          </a:p>
        </p:txBody>
      </p:sp>
      <p:sp>
        <p:nvSpPr>
          <p:cNvPr id="45" name="TextBox 44"/>
          <p:cNvSpPr txBox="1"/>
          <p:nvPr/>
        </p:nvSpPr>
        <p:spPr>
          <a:xfrm>
            <a:off x="6034420" y="3135004"/>
            <a:ext cx="2362200" cy="584775"/>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Đáp án:</a:t>
            </a:r>
            <a:endParaRPr lang="vi-VN" sz="3200" dirty="0">
              <a:solidFill>
                <a:srgbClr val="FF0000"/>
              </a:solidFill>
              <a:latin typeface="Arial" panose="020B0604020202020204" pitchFamily="34" charset="0"/>
              <a:cs typeface="Arial" panose="020B0604020202020204" pitchFamily="34" charset="0"/>
            </a:endParaRPr>
          </a:p>
        </p:txBody>
      </p:sp>
      <p:sp>
        <p:nvSpPr>
          <p:cNvPr id="46" name="TextBox 45"/>
          <p:cNvSpPr txBox="1"/>
          <p:nvPr/>
        </p:nvSpPr>
        <p:spPr>
          <a:xfrm>
            <a:off x="3607045" y="6893603"/>
            <a:ext cx="2362200" cy="584775"/>
          </a:xfrm>
          <a:prstGeom prst="rect">
            <a:avLst/>
          </a:prstGeom>
          <a:noFill/>
        </p:spPr>
        <p:txBody>
          <a:bodyPr wrap="square" rtlCol="0">
            <a:spAutoFit/>
          </a:bodyPr>
          <a:lstStyle/>
          <a:p>
            <a:r>
              <a:rPr lang="en-US" sz="3200" dirty="0">
                <a:solidFill>
                  <a:srgbClr val="FF0000"/>
                </a:solidFill>
                <a:latin typeface="Arial" panose="020B0604020202020204" pitchFamily="34" charset="0"/>
                <a:cs typeface="Arial" panose="020B0604020202020204" pitchFamily="34" charset="0"/>
              </a:rPr>
              <a:t>Đáp án:</a:t>
            </a:r>
            <a:endParaRPr lang="vi-VN" sz="3200"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randombar(horizontal)">
                                      <p:cBhvr>
                                        <p:cTn id="14" dur="500"/>
                                        <p:tgtEl>
                                          <p:spTgt spid="45"/>
                                        </p:tgtEl>
                                      </p:cBhvr>
                                    </p:animEffect>
                                  </p:childTnLst>
                                </p:cTn>
                              </p:par>
                              <p:par>
                                <p:cTn id="15" presetID="14" presetClass="entr" presetSubtype="1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randombar(horizont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1000"/>
                                        <p:tgtEl>
                                          <p:spTgt spid="44"/>
                                        </p:tgtEl>
                                      </p:cBhvr>
                                    </p:animEffect>
                                    <p:anim calcmode="lin" valueType="num">
                                      <p:cBhvr>
                                        <p:cTn id="23" dur="1000" fill="hold"/>
                                        <p:tgtEl>
                                          <p:spTgt spid="44"/>
                                        </p:tgtEl>
                                        <p:attrNameLst>
                                          <p:attrName>ppt_x</p:attrName>
                                        </p:attrNameLst>
                                      </p:cBhvr>
                                      <p:tavLst>
                                        <p:tav tm="0">
                                          <p:val>
                                            <p:strVal val="#ppt_x"/>
                                          </p:val>
                                        </p:tav>
                                        <p:tav tm="100000">
                                          <p:val>
                                            <p:strVal val="#ppt_x"/>
                                          </p:val>
                                        </p:tav>
                                      </p:tavLst>
                                    </p:anim>
                                    <p:anim calcmode="lin" valueType="num">
                                      <p:cBhvr>
                                        <p:cTn id="2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randombar(horizontal)">
                                      <p:cBhvr>
                                        <p:cTn id="29" dur="500"/>
                                        <p:tgtEl>
                                          <p:spTgt spid="46"/>
                                        </p:tgtEl>
                                      </p:cBhvr>
                                    </p:animEffect>
                                  </p:childTnLst>
                                </p:cTn>
                              </p:par>
                              <p:par>
                                <p:cTn id="30" presetID="14" presetClass="entr" presetSubtype="1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randombar(horizontal)">
                                      <p:cBhvr>
                                        <p:cTn id="3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4" grpId="0"/>
      <p:bldP spid="45" grpId="0"/>
      <p:bldP spid="4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674258" y="18069"/>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F2BC2A"/>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F2BC2A"/>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sp>
        <p:nvSpPr>
          <p:cNvPr id="17" name="TextBox 17"/>
          <p:cNvSpPr txBox="1"/>
          <p:nvPr/>
        </p:nvSpPr>
        <p:spPr>
          <a:xfrm>
            <a:off x="1532530" y="3337347"/>
            <a:ext cx="4993986" cy="2412364"/>
          </a:xfrm>
          <a:prstGeom prst="rect">
            <a:avLst/>
          </a:prstGeom>
        </p:spPr>
        <p:txBody>
          <a:bodyPr lIns="0" tIns="0" rIns="0" bIns="0" rtlCol="0" anchor="t">
            <a:spAutoFit/>
          </a:bodyPr>
          <a:lstStyle/>
          <a:p>
            <a:pPr>
              <a:lnSpc>
                <a:spcPts val="18099"/>
              </a:lnSpc>
            </a:pPr>
            <a:r>
              <a:rPr lang="en-US" sz="18099" spc="597" dirty="0">
                <a:solidFill>
                  <a:srgbClr val="003933"/>
                </a:solidFill>
                <a:latin typeface="Marykate"/>
              </a:rPr>
              <a:t>04</a:t>
            </a:r>
          </a:p>
        </p:txBody>
      </p:sp>
      <p:sp>
        <p:nvSpPr>
          <p:cNvPr id="18" name="Freeform 18"/>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873501">
            <a:off x="11928939" y="930411"/>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rot="-6816188">
            <a:off x="14734598" y="987425"/>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rot="776812">
            <a:off x="11654327" y="4757458"/>
            <a:ext cx="1403466" cy="2756808"/>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2" name="Group 22"/>
          <p:cNvGrpSpPr/>
          <p:nvPr/>
        </p:nvGrpSpPr>
        <p:grpSpPr>
          <a:xfrm>
            <a:off x="17259300" y="626213"/>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4" name="Freeform 24"/>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25"/>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6" name="Freeform 26"/>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1" name="Freeform 31"/>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2" name="Freeform 32"/>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5" name="TextBox 34"/>
          <p:cNvSpPr txBox="1"/>
          <p:nvPr/>
        </p:nvSpPr>
        <p:spPr>
          <a:xfrm>
            <a:off x="2806390" y="5381479"/>
            <a:ext cx="10456965" cy="1323439"/>
          </a:xfrm>
          <a:prstGeom prst="rect">
            <a:avLst/>
          </a:prstGeom>
          <a:noFill/>
        </p:spPr>
        <p:txBody>
          <a:bodyPr wrap="square" rtlCol="0">
            <a:spAutoFit/>
          </a:bodyPr>
          <a:lstStyle/>
          <a:p>
            <a:r>
              <a:rPr lang="en-US" sz="8000" b="1" dirty="0">
                <a:solidFill>
                  <a:srgbClr val="009999"/>
                </a:solidFill>
                <a:latin typeface="Arial" panose="020B0604020202020204" pitchFamily="34" charset="0"/>
                <a:cs typeface="Arial" panose="020B0604020202020204" pitchFamily="34" charset="0"/>
              </a:rPr>
              <a:t>VẬN DỤNG</a:t>
            </a:r>
            <a:endParaRPr lang="vi-VN" sz="8000" b="1" dirty="0">
              <a:solidFill>
                <a:srgbClr val="009999"/>
              </a:solidFill>
              <a:cs typeface="Arial" panose="020B0604020202020204" pitchFamily="34" charset="0"/>
            </a:endParaRPr>
          </a:p>
        </p:txBody>
      </p:sp>
    </p:spTree>
    <p:extLst>
      <p:ext uri="{BB962C8B-B14F-4D97-AF65-F5344CB8AC3E}">
        <p14:creationId xmlns:p14="http://schemas.microsoft.com/office/powerpoint/2010/main" val="21441872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20782" y="359625"/>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graphicFrame>
        <p:nvGraphicFramePr>
          <p:cNvPr id="36" name="Table 35"/>
          <p:cNvGraphicFramePr>
            <a:graphicFrameLocks noGrp="1"/>
          </p:cNvGraphicFramePr>
          <p:nvPr>
            <p:extLst>
              <p:ext uri="{D42A27DB-BD31-4B8C-83A1-F6EECF244321}">
                <p14:modId xmlns:p14="http://schemas.microsoft.com/office/powerpoint/2010/main" val="790727005"/>
              </p:ext>
            </p:extLst>
          </p:nvPr>
        </p:nvGraphicFramePr>
        <p:xfrm>
          <a:off x="2667000" y="3843456"/>
          <a:ext cx="12649200" cy="2402588"/>
        </p:xfrm>
        <a:graphic>
          <a:graphicData uri="http://schemas.openxmlformats.org/drawingml/2006/table">
            <a:tbl>
              <a:tblPr firstRow="1" firstCol="1" bandRow="1">
                <a:tableStyleId>{5C22544A-7EE6-4342-B048-85BDC9FD1C3A}</a:tableStyleId>
              </a:tblPr>
              <a:tblGrid>
                <a:gridCol w="1592691">
                  <a:extLst>
                    <a:ext uri="{9D8B030D-6E8A-4147-A177-3AD203B41FA5}">
                      <a16:colId xmlns:a16="http://schemas.microsoft.com/office/drawing/2014/main" val="20000"/>
                    </a:ext>
                  </a:extLst>
                </a:gridCol>
                <a:gridCol w="2727580">
                  <a:extLst>
                    <a:ext uri="{9D8B030D-6E8A-4147-A177-3AD203B41FA5}">
                      <a16:colId xmlns:a16="http://schemas.microsoft.com/office/drawing/2014/main" val="20001"/>
                    </a:ext>
                  </a:extLst>
                </a:gridCol>
                <a:gridCol w="2362107">
                  <a:extLst>
                    <a:ext uri="{9D8B030D-6E8A-4147-A177-3AD203B41FA5}">
                      <a16:colId xmlns:a16="http://schemas.microsoft.com/office/drawing/2014/main" val="20002"/>
                    </a:ext>
                  </a:extLst>
                </a:gridCol>
                <a:gridCol w="2000482">
                  <a:extLst>
                    <a:ext uri="{9D8B030D-6E8A-4147-A177-3AD203B41FA5}">
                      <a16:colId xmlns:a16="http://schemas.microsoft.com/office/drawing/2014/main" val="20003"/>
                    </a:ext>
                  </a:extLst>
                </a:gridCol>
                <a:gridCol w="3966340">
                  <a:extLst>
                    <a:ext uri="{9D8B030D-6E8A-4147-A177-3AD203B41FA5}">
                      <a16:colId xmlns:a16="http://schemas.microsoft.com/office/drawing/2014/main" val="20004"/>
                    </a:ext>
                  </a:extLst>
                </a:gridCol>
              </a:tblGrid>
              <a:tr h="899727">
                <a:tc>
                  <a:txBody>
                    <a:bodyPr/>
                    <a:lstStyle/>
                    <a:p>
                      <a:pPr marR="241300" indent="-228600" algn="ctr">
                        <a:lnSpc>
                          <a:spcPct val="120000"/>
                        </a:lnSpc>
                        <a:spcAft>
                          <a:spcPts val="0"/>
                        </a:spcAft>
                        <a:tabLst>
                          <a:tab pos="243205" algn="l"/>
                        </a:tabLst>
                      </a:pPr>
                      <a:r>
                        <a:rPr lang="nl-NL" sz="2800" b="1" dirty="0">
                          <a:solidFill>
                            <a:schemeClr val="tx1"/>
                          </a:solidFill>
                          <a:effectLst/>
                          <a:latin typeface="Arial" pitchFamily="34" charset="0"/>
                          <a:cs typeface="Arial" pitchFamily="34" charset="0"/>
                        </a:rPr>
                        <a:t>STT</a:t>
                      </a:r>
                      <a:endParaRPr lang="en-US" sz="2800" b="1" dirty="0">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ctr">
                        <a:lnSpc>
                          <a:spcPct val="120000"/>
                        </a:lnSpc>
                        <a:spcAft>
                          <a:spcPts val="0"/>
                        </a:spcAft>
                        <a:tabLst>
                          <a:tab pos="243205" algn="l"/>
                        </a:tabLst>
                      </a:pPr>
                      <a:r>
                        <a:rPr lang="nl-NL" sz="2800" b="1">
                          <a:solidFill>
                            <a:schemeClr val="tx1"/>
                          </a:solidFill>
                          <a:effectLst/>
                          <a:latin typeface="Arial" pitchFamily="34" charset="0"/>
                          <a:cs typeface="Arial" pitchFamily="34" charset="0"/>
                        </a:rPr>
                        <a:t>Tên đồ dùng điện</a:t>
                      </a:r>
                      <a:endParaRPr lang="en-US" sz="2800" b="1">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R="241300" indent="-228600" algn="ctr">
                        <a:lnSpc>
                          <a:spcPct val="120000"/>
                        </a:lnSpc>
                        <a:spcAft>
                          <a:spcPts val="0"/>
                        </a:spcAft>
                        <a:tabLst>
                          <a:tab pos="243205" algn="l"/>
                        </a:tabLst>
                      </a:pPr>
                      <a:r>
                        <a:rPr lang="nl-NL" sz="2800" b="1">
                          <a:solidFill>
                            <a:schemeClr val="tx1"/>
                          </a:solidFill>
                          <a:effectLst/>
                          <a:latin typeface="Arial" pitchFamily="34" charset="0"/>
                          <a:cs typeface="Arial" pitchFamily="34" charset="0"/>
                        </a:rPr>
                        <a:t>Công suất</a:t>
                      </a:r>
                      <a:endParaRPr lang="en-US" sz="2800" b="1">
                        <a:solidFill>
                          <a:schemeClr val="tx1"/>
                        </a:solidFill>
                        <a:effectLst/>
                        <a:latin typeface="Arial" pitchFamily="34" charset="0"/>
                        <a:cs typeface="Arial" pitchFamily="34" charset="0"/>
                      </a:endParaRPr>
                    </a:p>
                    <a:p>
                      <a:pPr marR="241300" indent="-228600" algn="ctr">
                        <a:lnSpc>
                          <a:spcPct val="120000"/>
                        </a:lnSpc>
                        <a:spcAft>
                          <a:spcPts val="0"/>
                        </a:spcAft>
                        <a:tabLst>
                          <a:tab pos="243205" algn="l"/>
                        </a:tabLst>
                      </a:pPr>
                      <a:r>
                        <a:rPr lang="nl-NL" sz="2800" b="1">
                          <a:solidFill>
                            <a:schemeClr val="tx1"/>
                          </a:solidFill>
                          <a:effectLst/>
                          <a:latin typeface="Arial" pitchFamily="34" charset="0"/>
                          <a:cs typeface="Arial" pitchFamily="34" charset="0"/>
                        </a:rPr>
                        <a:t>(W)</a:t>
                      </a:r>
                      <a:endParaRPr lang="en-US" sz="2800" b="1">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ctr">
                        <a:lnSpc>
                          <a:spcPct val="120000"/>
                        </a:lnSpc>
                        <a:spcAft>
                          <a:spcPts val="0"/>
                        </a:spcAft>
                        <a:tabLst>
                          <a:tab pos="243205" algn="l"/>
                        </a:tabLst>
                      </a:pPr>
                      <a:r>
                        <a:rPr lang="nl-NL" sz="2800" b="1">
                          <a:solidFill>
                            <a:schemeClr val="tx1"/>
                          </a:solidFill>
                          <a:effectLst/>
                          <a:latin typeface="Arial" pitchFamily="34" charset="0"/>
                          <a:cs typeface="Arial" pitchFamily="34" charset="0"/>
                        </a:rPr>
                        <a:t>Số lượng</a:t>
                      </a:r>
                      <a:endParaRPr lang="en-US" sz="2800" b="1">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ctr">
                        <a:lnSpc>
                          <a:spcPct val="120000"/>
                        </a:lnSpc>
                        <a:spcAft>
                          <a:spcPts val="0"/>
                        </a:spcAft>
                        <a:tabLst>
                          <a:tab pos="243205" algn="l"/>
                        </a:tabLst>
                      </a:pPr>
                      <a:r>
                        <a:rPr lang="nl-NL" sz="2800" b="1" dirty="0">
                          <a:solidFill>
                            <a:schemeClr val="tx1"/>
                          </a:solidFill>
                          <a:effectLst/>
                          <a:latin typeface="Arial" pitchFamily="34" charset="0"/>
                          <a:cs typeface="Arial" pitchFamily="34" charset="0"/>
                        </a:rPr>
                        <a:t>Thời gian sử dụng trong ngày t(h)</a:t>
                      </a:r>
                      <a:endParaRPr lang="en-US" sz="2800" b="1" dirty="0">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433022">
                <a:tc>
                  <a:txBody>
                    <a:bodyPr/>
                    <a:lstStyle/>
                    <a:p>
                      <a:pPr marR="241300" indent="-228600" algn="just">
                        <a:lnSpc>
                          <a:spcPct val="120000"/>
                        </a:lnSpc>
                        <a:spcAft>
                          <a:spcPts val="0"/>
                        </a:spcAft>
                        <a:tabLst>
                          <a:tab pos="243205" algn="l"/>
                        </a:tabLst>
                      </a:pPr>
                      <a:r>
                        <a:rPr lang="nl-NL" sz="2800" b="1">
                          <a:solidFill>
                            <a:schemeClr val="tx1"/>
                          </a:solidFill>
                          <a:effectLst/>
                          <a:latin typeface="Arial" pitchFamily="34" charset="0"/>
                          <a:cs typeface="Arial" pitchFamily="34" charset="0"/>
                        </a:rPr>
                        <a:t>1</a:t>
                      </a:r>
                      <a:endParaRPr lang="en-US" sz="2800" b="1">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dirty="0">
                          <a:solidFill>
                            <a:schemeClr val="tx1"/>
                          </a:solidFill>
                          <a:effectLst/>
                        </a:rPr>
                        <a:t> </a:t>
                      </a:r>
                      <a:endParaRPr lang="en-US" sz="2800" b="1" dirty="0">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433022">
                <a:tc>
                  <a:txBody>
                    <a:bodyPr/>
                    <a:lstStyle/>
                    <a:p>
                      <a:pPr marR="241300" indent="-228600" algn="just">
                        <a:lnSpc>
                          <a:spcPct val="120000"/>
                        </a:lnSpc>
                        <a:spcAft>
                          <a:spcPts val="0"/>
                        </a:spcAft>
                        <a:tabLst>
                          <a:tab pos="243205" algn="l"/>
                        </a:tabLst>
                      </a:pPr>
                      <a:r>
                        <a:rPr lang="nl-NL" sz="2800" b="1">
                          <a:solidFill>
                            <a:schemeClr val="tx1"/>
                          </a:solidFill>
                          <a:effectLst/>
                          <a:latin typeface="Arial" pitchFamily="34" charset="0"/>
                          <a:cs typeface="Arial" pitchFamily="34" charset="0"/>
                        </a:rPr>
                        <a:t>2</a:t>
                      </a:r>
                      <a:endParaRPr lang="en-US" sz="2800" b="1">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r h="433022">
                <a:tc>
                  <a:txBody>
                    <a:bodyPr/>
                    <a:lstStyle/>
                    <a:p>
                      <a:pPr marR="241300" indent="-228600" algn="just">
                        <a:lnSpc>
                          <a:spcPct val="120000"/>
                        </a:lnSpc>
                        <a:spcAft>
                          <a:spcPts val="0"/>
                        </a:spcAft>
                        <a:tabLst>
                          <a:tab pos="243205" algn="l"/>
                        </a:tabLst>
                      </a:pPr>
                      <a:r>
                        <a:rPr lang="nl-NL" sz="2800" b="1" dirty="0">
                          <a:solidFill>
                            <a:schemeClr val="tx1"/>
                          </a:solidFill>
                          <a:effectLst/>
                          <a:latin typeface="Arial" pitchFamily="34" charset="0"/>
                          <a:cs typeface="Arial" pitchFamily="34" charset="0"/>
                        </a:rPr>
                        <a:t>3</a:t>
                      </a:r>
                      <a:endParaRPr lang="en-US" sz="2800" b="1" dirty="0">
                        <a:solidFill>
                          <a:schemeClr val="tx1"/>
                        </a:solidFill>
                        <a:effectLst/>
                        <a:latin typeface="Arial" pitchFamily="34" charset="0"/>
                        <a:ea typeface="Arial"/>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dirty="0">
                          <a:solidFill>
                            <a:schemeClr val="tx1"/>
                          </a:solidFill>
                          <a:effectLst/>
                        </a:rPr>
                        <a:t> </a:t>
                      </a:r>
                      <a:endParaRPr lang="en-US" sz="2800" b="1" dirty="0">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dirty="0">
                          <a:solidFill>
                            <a:schemeClr val="tx1"/>
                          </a:solidFill>
                          <a:effectLst/>
                        </a:rPr>
                        <a:t> </a:t>
                      </a:r>
                      <a:endParaRPr lang="en-US" sz="2800" b="1" dirty="0">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a:solidFill>
                            <a:schemeClr val="tx1"/>
                          </a:solidFill>
                          <a:effectLst/>
                        </a:rPr>
                        <a:t> </a:t>
                      </a:r>
                      <a:endParaRPr lang="en-US" sz="2800" b="1">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R="241300" indent="-228600" algn="just">
                        <a:lnSpc>
                          <a:spcPct val="120000"/>
                        </a:lnSpc>
                        <a:spcAft>
                          <a:spcPts val="0"/>
                        </a:spcAft>
                        <a:tabLst>
                          <a:tab pos="243205" algn="l"/>
                        </a:tabLst>
                      </a:pPr>
                      <a:r>
                        <a:rPr lang="nl-NL" sz="2800" b="1" dirty="0">
                          <a:solidFill>
                            <a:schemeClr val="tx1"/>
                          </a:solidFill>
                          <a:effectLst/>
                        </a:rPr>
                        <a:t> </a:t>
                      </a:r>
                      <a:endParaRPr lang="en-US" sz="2800" b="1" dirty="0">
                        <a:solidFill>
                          <a:schemeClr val="tx1"/>
                        </a:solidFill>
                        <a:effectLst/>
                        <a:latin typeface="Arial"/>
                        <a:ea typeface="Arial"/>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bl>
          </a:graphicData>
        </a:graphic>
      </p:graphicFrame>
      <p:sp>
        <p:nvSpPr>
          <p:cNvPr id="38" name="TextBox 37"/>
          <p:cNvSpPr txBox="1"/>
          <p:nvPr/>
        </p:nvSpPr>
        <p:spPr>
          <a:xfrm>
            <a:off x="1752600" y="6793881"/>
            <a:ext cx="14630400" cy="1077218"/>
          </a:xfrm>
          <a:prstGeom prst="rect">
            <a:avLst/>
          </a:prstGeom>
          <a:noFill/>
        </p:spPr>
        <p:txBody>
          <a:bodyPr wrap="square" rtlCol="0">
            <a:spAutoFit/>
          </a:bodyPr>
          <a:lstStyle/>
          <a:p>
            <a:r>
              <a:rPr lang="en-US" sz="3200" dirty="0">
                <a:solidFill>
                  <a:srgbClr val="000000"/>
                </a:solidFill>
                <a:latin typeface="Arial" pitchFamily="34" charset="0"/>
                <a:ea typeface="Times New Roman"/>
                <a:cs typeface="Arial" pitchFamily="34" charset="0"/>
              </a:rPr>
              <a:t>2. </a:t>
            </a:r>
            <a:r>
              <a:rPr lang="en-US" sz="3200" dirty="0">
                <a:latin typeface="Arial" pitchFamily="34" charset="0"/>
                <a:ea typeface="Times New Roman"/>
                <a:cs typeface="Arial" pitchFamily="34" charset="0"/>
              </a:rPr>
              <a:t>Quan sát và chỉ ra những biểu hiện sử dụng đồ dùng điện không an toàn. Qua đó, đánh giá về mức độ sử dụng điện an toàn trong gia đình.</a:t>
            </a:r>
            <a:endParaRPr lang="en-US" sz="3200" dirty="0">
              <a:latin typeface="Arial" pitchFamily="34" charset="0"/>
              <a:cs typeface="Arial" pitchFamily="34" charset="0"/>
            </a:endParaRPr>
          </a:p>
        </p:txBody>
      </p:sp>
      <p:sp>
        <p:nvSpPr>
          <p:cNvPr id="16" name="Rectangle 15">
            <a:extLst>
              <a:ext uri="{FF2B5EF4-FFF2-40B4-BE49-F238E27FC236}">
                <a16:creationId xmlns:a16="http://schemas.microsoft.com/office/drawing/2014/main" id="{69C90571-8F8D-4129-8E0F-EB0F4D402B7B}"/>
              </a:ext>
            </a:extLst>
          </p:cNvPr>
          <p:cNvSpPr/>
          <p:nvPr/>
        </p:nvSpPr>
        <p:spPr>
          <a:xfrm>
            <a:off x="1369765" y="8177412"/>
            <a:ext cx="14734309" cy="1219886"/>
          </a:xfrm>
          <a:prstGeom prst="rect">
            <a:avLst/>
          </a:prstGeom>
        </p:spPr>
        <p:txBody>
          <a:bodyPr wrap="square">
            <a:spAutoFit/>
          </a:bodyPr>
          <a:lstStyle/>
          <a:p>
            <a:pPr lvl="0" indent="342265" algn="just">
              <a:lnSpc>
                <a:spcPct val="120000"/>
              </a:lnSpc>
            </a:pPr>
            <a:r>
              <a:rPr lang="en-US" sz="3200" dirty="0">
                <a:solidFill>
                  <a:prstClr val="black"/>
                </a:solidFill>
                <a:latin typeface="Arial" pitchFamily="34" charset="0"/>
                <a:ea typeface="Arial"/>
                <a:cs typeface="Arial" pitchFamily="34" charset="0"/>
              </a:rPr>
              <a:t>3. </a:t>
            </a:r>
            <a:r>
              <a:rPr lang="vi-VN" sz="3200" dirty="0">
                <a:solidFill>
                  <a:prstClr val="black"/>
                </a:solidFill>
                <a:ea typeface="Arial"/>
                <a:cs typeface="Arial" pitchFamily="34" charset="0"/>
              </a:rPr>
              <a:t>Đề xuất những việc làm cụ thể để việc sử dụng điện năng trong gia đình em được an toàn</a:t>
            </a:r>
            <a:r>
              <a:rPr lang="en-US" sz="3200" dirty="0">
                <a:solidFill>
                  <a:prstClr val="black"/>
                </a:solidFill>
                <a:latin typeface="Arial" pitchFamily="34" charset="0"/>
                <a:ea typeface="Arial"/>
                <a:cs typeface="Arial" pitchFamily="34" charset="0"/>
              </a:rPr>
              <a:t>.</a:t>
            </a:r>
          </a:p>
        </p:txBody>
      </p:sp>
      <p:sp>
        <p:nvSpPr>
          <p:cNvPr id="17" name="Rectangle 16">
            <a:extLst>
              <a:ext uri="{FF2B5EF4-FFF2-40B4-BE49-F238E27FC236}">
                <a16:creationId xmlns:a16="http://schemas.microsoft.com/office/drawing/2014/main" id="{A0C4EF64-0A8F-4593-87A7-533E9CDEE9F8}"/>
              </a:ext>
            </a:extLst>
          </p:cNvPr>
          <p:cNvSpPr/>
          <p:nvPr/>
        </p:nvSpPr>
        <p:spPr>
          <a:xfrm>
            <a:off x="1116316" y="2343624"/>
            <a:ext cx="15437634" cy="1176797"/>
          </a:xfrm>
          <a:prstGeom prst="rect">
            <a:avLst/>
          </a:prstGeom>
        </p:spPr>
        <p:txBody>
          <a:bodyPr wrap="square">
            <a:spAutoFit/>
          </a:bodyPr>
          <a:lstStyle/>
          <a:p>
            <a:pPr marL="457200" lvl="0" algn="just">
              <a:lnSpc>
                <a:spcPct val="115000"/>
              </a:lnSpc>
            </a:pPr>
            <a:r>
              <a:rPr lang="en-US" sz="3200" dirty="0">
                <a:solidFill>
                  <a:srgbClr val="000000"/>
                </a:solidFill>
                <a:latin typeface="Arial" pitchFamily="34" charset="0"/>
                <a:ea typeface="Times New Roman"/>
                <a:cs typeface="Arial" pitchFamily="34" charset="0"/>
              </a:rPr>
              <a:t>1.</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Lập</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danh</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sách</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các</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đồ</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dùng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điện</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được</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sử</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dụng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trong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gia</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đình</a:t>
            </a:r>
            <a:r>
              <a:rPr lang="en-US" sz="3200" dirty="0">
                <a:solidFill>
                  <a:prstClr val="black"/>
                </a:solidFill>
                <a:latin typeface="Arial" pitchFamily="34" charset="0"/>
                <a:ea typeface="Times New Roman"/>
                <a:cs typeface="Arial" pitchFamily="34" charset="0"/>
              </a:rPr>
              <a:t> bao </a:t>
            </a:r>
            <a:r>
              <a:rPr lang="en-US" sz="3200" dirty="0" err="1">
                <a:solidFill>
                  <a:prstClr val="black"/>
                </a:solidFill>
                <a:latin typeface="Arial" pitchFamily="34" charset="0"/>
                <a:ea typeface="Times New Roman"/>
                <a:cs typeface="Arial" pitchFamily="34" charset="0"/>
              </a:rPr>
              <a:t>gồm</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tên</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công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suất</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số</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lượng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và</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thời</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gian</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sử</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dụng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trong</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một</a:t>
            </a:r>
            <a:r>
              <a:rPr lang="en-US" sz="3200" dirty="0">
                <a:solidFill>
                  <a:prstClr val="black"/>
                </a:solidFill>
                <a:latin typeface="Arial" pitchFamily="34" charset="0"/>
                <a:ea typeface="Times New Roman"/>
                <a:cs typeface="Arial" pitchFamily="34" charset="0"/>
              </a:rPr>
              <a:t> </a:t>
            </a:r>
            <a:r>
              <a:rPr lang="en-US" sz="3200" dirty="0" err="1">
                <a:solidFill>
                  <a:prstClr val="black"/>
                </a:solidFill>
                <a:latin typeface="Arial" pitchFamily="34" charset="0"/>
                <a:ea typeface="Times New Roman"/>
                <a:cs typeface="Arial" pitchFamily="34" charset="0"/>
              </a:rPr>
              <a:t>ngày</a:t>
            </a:r>
            <a:r>
              <a:rPr lang="en-US" sz="3200" dirty="0">
                <a:solidFill>
                  <a:prstClr val="black"/>
                </a:solidFill>
                <a:latin typeface="Arial" pitchFamily="34" charset="0"/>
                <a:ea typeface="Times New Roman"/>
                <a:cs typeface="Arial" pitchFamily="34" charset="0"/>
              </a:rPr>
              <a:t>.</a:t>
            </a:r>
          </a:p>
        </p:txBody>
      </p:sp>
      <p:sp>
        <p:nvSpPr>
          <p:cNvPr id="18" name="TextBox 17">
            <a:extLst>
              <a:ext uri="{FF2B5EF4-FFF2-40B4-BE49-F238E27FC236}">
                <a16:creationId xmlns:a16="http://schemas.microsoft.com/office/drawing/2014/main" id="{0B2FFCBC-4DDA-4740-9DF4-3D48AB34941C}"/>
              </a:ext>
            </a:extLst>
          </p:cNvPr>
          <p:cNvSpPr txBox="1"/>
          <p:nvPr/>
        </p:nvSpPr>
        <p:spPr>
          <a:xfrm>
            <a:off x="4591361" y="1228766"/>
            <a:ext cx="9001366" cy="523220"/>
          </a:xfrm>
          <a:prstGeom prst="rect">
            <a:avLst/>
          </a:prstGeom>
          <a:solidFill>
            <a:schemeClr val="accent2">
              <a:lumMod val="20000"/>
              <a:lumOff val="80000"/>
            </a:schemeClr>
          </a:solidFill>
        </p:spPr>
        <p:txBody>
          <a:bodyPr wrap="square" rtlCol="0">
            <a:spAutoFit/>
          </a:bodyPr>
          <a:lstStyle/>
          <a:p>
            <a:r>
              <a:rPr lang="en-US" sz="2800" b="1" dirty="0">
                <a:latin typeface="Arial" panose="020B0604020202020204" pitchFamily="34" charset="0"/>
                <a:cs typeface="Arial" panose="020B0604020202020204" pitchFamily="34" charset="0"/>
              </a:rPr>
              <a:t>CÁ NHÂN VỀ NHÀ THỰC HIỆN CÁC YÊU CẦU SAU</a:t>
            </a:r>
          </a:p>
        </p:txBody>
      </p:sp>
    </p:spTree>
    <p:extLst>
      <p:ext uri="{BB962C8B-B14F-4D97-AF65-F5344CB8AC3E}">
        <p14:creationId xmlns:p14="http://schemas.microsoft.com/office/powerpoint/2010/main" val="321013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958186" y="-813016"/>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3075642" y="3578421"/>
            <a:ext cx="12226202" cy="2012438"/>
          </a:xfrm>
          <a:prstGeom prst="rect">
            <a:avLst/>
          </a:prstGeom>
        </p:spPr>
        <p:txBody>
          <a:bodyPr lIns="0" tIns="0" rIns="0" bIns="0" rtlCol="0" anchor="t">
            <a:spAutoFit/>
          </a:bodyPr>
          <a:lstStyle/>
          <a:p>
            <a:pPr algn="ctr">
              <a:lnSpc>
                <a:spcPts val="15104"/>
              </a:lnSpc>
            </a:pPr>
            <a:r>
              <a:rPr lang="en-US" sz="15104" spc="453" dirty="0">
                <a:solidFill>
                  <a:srgbClr val="00AD9C"/>
                </a:solidFill>
                <a:latin typeface="Marykate"/>
              </a:rPr>
              <a:t>THANK YOU!</a:t>
            </a:r>
          </a:p>
        </p:txBody>
      </p:sp>
      <p:sp>
        <p:nvSpPr>
          <p:cNvPr id="19" name="Freeform 19"/>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Freeform 20"/>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Freeform 21"/>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2" name="Freeform 22"/>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Freeform 23"/>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Freeform 24"/>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25"/>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6" name="Freeform 26"/>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7" name="Freeform 27"/>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8" name="Freeform 28"/>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29" name="Group 29"/>
          <p:cNvGrpSpPr>
            <a:grpSpLocks noChangeAspect="1"/>
          </p:cNvGrpSpPr>
          <p:nvPr/>
        </p:nvGrpSpPr>
        <p:grpSpPr>
          <a:xfrm rot="1977585">
            <a:off x="17291502" y="858834"/>
            <a:ext cx="512498" cy="269991"/>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1" name="Group 31"/>
          <p:cNvGrpSpPr/>
          <p:nvPr/>
        </p:nvGrpSpPr>
        <p:grpSpPr>
          <a:xfrm>
            <a:off x="2030890" y="4603934"/>
            <a:ext cx="229651" cy="229651"/>
            <a:chOff x="0" y="0"/>
            <a:chExt cx="6350000" cy="6350000"/>
          </a:xfrm>
        </p:grpSpPr>
        <p:sp>
          <p:nvSpPr>
            <p:cNvPr id="32" name="Freeform 3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3" name="Freeform 33"/>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4" name="Freeform 34"/>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5" name="Freeform 35"/>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36" name="Group 36"/>
          <p:cNvGrpSpPr/>
          <p:nvPr/>
        </p:nvGrpSpPr>
        <p:grpSpPr>
          <a:xfrm>
            <a:off x="2490694" y="9376318"/>
            <a:ext cx="229651" cy="229651"/>
            <a:chOff x="0" y="0"/>
            <a:chExt cx="6350000" cy="6350000"/>
          </a:xfrm>
        </p:grpSpPr>
        <p:sp>
          <p:nvSpPr>
            <p:cNvPr id="37" name="Freeform 3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8" name="Freeform 38"/>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9" name="Freeform 39"/>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40" name="Group 40"/>
          <p:cNvGrpSpPr>
            <a:grpSpLocks noChangeAspect="1"/>
          </p:cNvGrpSpPr>
          <p:nvPr/>
        </p:nvGrpSpPr>
        <p:grpSpPr>
          <a:xfrm rot="1977585">
            <a:off x="3370855" y="9474682"/>
            <a:ext cx="498419" cy="262574"/>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2" name="Freeform 42"/>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nvGrpSpPr>
          <p:cNvPr id="43" name="Group 43"/>
          <p:cNvGrpSpPr/>
          <p:nvPr/>
        </p:nvGrpSpPr>
        <p:grpSpPr>
          <a:xfrm>
            <a:off x="14170004" y="614952"/>
            <a:ext cx="252393" cy="252393"/>
            <a:chOff x="0" y="0"/>
            <a:chExt cx="6350000" cy="6350000"/>
          </a:xfrm>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5" name="Group 45"/>
          <p:cNvGrpSpPr/>
          <p:nvPr/>
        </p:nvGrpSpPr>
        <p:grpSpPr>
          <a:xfrm>
            <a:off x="2102176" y="1987440"/>
            <a:ext cx="229651" cy="229651"/>
            <a:chOff x="0" y="0"/>
            <a:chExt cx="6350000" cy="6350000"/>
          </a:xfrm>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7" name="Group 47"/>
          <p:cNvGrpSpPr>
            <a:grpSpLocks noChangeAspect="1"/>
          </p:cNvGrpSpPr>
          <p:nvPr/>
        </p:nvGrpSpPr>
        <p:grpSpPr>
          <a:xfrm rot="-921396">
            <a:off x="16540798" y="9558525"/>
            <a:ext cx="547777" cy="288577"/>
            <a:chOff x="0" y="0"/>
            <a:chExt cx="1610360" cy="848360"/>
          </a:xfrm>
        </p:grpSpPr>
        <p:sp>
          <p:nvSpPr>
            <p:cNvPr id="48" name="Freeform 4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9" name="Freeform 49"/>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50" name="Freeform 50"/>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51" name="Freeform 51"/>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52" name="Freeform 52"/>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3" name="Freeform 53"/>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54" name="Freeform 54"/>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55" name="Freeform 55"/>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56" name="Group 56"/>
          <p:cNvGrpSpPr/>
          <p:nvPr/>
        </p:nvGrpSpPr>
        <p:grpSpPr>
          <a:xfrm>
            <a:off x="17823320" y="5426640"/>
            <a:ext cx="208069" cy="208069"/>
            <a:chOff x="0" y="0"/>
            <a:chExt cx="6350000" cy="6350000"/>
          </a:xfrm>
        </p:grpSpPr>
        <p:sp>
          <p:nvSpPr>
            <p:cNvPr id="57" name="Freeform 5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58" name="Freeform 58"/>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59" name="Freeform 59"/>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0" name="Freeform 60"/>
          <p:cNvSpPr/>
          <p:nvPr/>
        </p:nvSpPr>
        <p:spPr>
          <a:xfrm>
            <a:off x="5565863" y="407424"/>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61" name="Freeform 61"/>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62" name="Group 62"/>
          <p:cNvGrpSpPr/>
          <p:nvPr/>
        </p:nvGrpSpPr>
        <p:grpSpPr>
          <a:xfrm>
            <a:off x="12145068" y="653113"/>
            <a:ext cx="252393" cy="252393"/>
            <a:chOff x="0" y="0"/>
            <a:chExt cx="6350000" cy="6350000"/>
          </a:xfrm>
        </p:grpSpPr>
        <p:sp>
          <p:nvSpPr>
            <p:cNvPr id="63" name="Freeform 6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BC2A"/>
            </a:solidFill>
          </p:spPr>
        </p:sp>
      </p:grpSp>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3581400" y="0"/>
            <a:ext cx="249174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6995684" y="1828004"/>
            <a:ext cx="4746576" cy="1453475"/>
          </a:xfrm>
          <a:prstGeom prst="rect">
            <a:avLst/>
          </a:prstGeom>
        </p:spPr>
        <p:txBody>
          <a:bodyPr wrap="square" lIns="0" tIns="0" rIns="0" bIns="0" rtlCol="0" anchor="t">
            <a:spAutoFit/>
          </a:bodyPr>
          <a:lstStyle/>
          <a:p>
            <a:pPr algn="ctr">
              <a:lnSpc>
                <a:spcPts val="12970"/>
              </a:lnSpc>
            </a:pPr>
            <a:r>
              <a:rPr lang="en-US" sz="6000" b="1" spc="359" dirty="0">
                <a:solidFill>
                  <a:srgbClr val="00AD9C"/>
                </a:solidFill>
                <a:latin typeface="Marykate"/>
              </a:rPr>
              <a:t>MỞ ĐẦU</a:t>
            </a:r>
          </a:p>
        </p:txBody>
      </p:sp>
      <p:sp>
        <p:nvSpPr>
          <p:cNvPr id="17" name="TextBox 17"/>
          <p:cNvSpPr txBox="1"/>
          <p:nvPr/>
        </p:nvSpPr>
        <p:spPr>
          <a:xfrm>
            <a:off x="4620582" y="4024815"/>
            <a:ext cx="9046835" cy="1000274"/>
          </a:xfrm>
          <a:prstGeom prst="rect">
            <a:avLst/>
          </a:prstGeom>
        </p:spPr>
        <p:txBody>
          <a:bodyPr wrap="square" lIns="0" tIns="0" rIns="0" bIns="0" rtlCol="0" anchor="t">
            <a:spAutoFit/>
          </a:bodyPr>
          <a:lstStyle/>
          <a:p>
            <a:pPr algn="ctr">
              <a:lnSpc>
                <a:spcPts val="3926"/>
              </a:lnSpc>
            </a:pPr>
            <a:r>
              <a:rPr lang="en-US" sz="4000" dirty="0">
                <a:latin typeface="Arial" panose="020B0604020202020204" pitchFamily="34" charset="0"/>
                <a:ea typeface="Times New Roman" panose="02020603050405020304" pitchFamily="18" charset="0"/>
                <a:cs typeface="Arial" panose="020B0604020202020204" pitchFamily="34" charset="0"/>
              </a:rPr>
              <a:t>“</a:t>
            </a:r>
            <a:r>
              <a:rPr lang="en-US" sz="4000" dirty="0" err="1">
                <a:latin typeface="Arial" panose="020B0604020202020204" pitchFamily="34" charset="0"/>
                <a:ea typeface="Times New Roman" panose="02020603050405020304" pitchFamily="18" charset="0"/>
                <a:cs typeface="Arial" panose="020B0604020202020204" pitchFamily="34" charset="0"/>
              </a:rPr>
              <a:t>Lắp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mạch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điện</a:t>
            </a:r>
            <a:r>
              <a:rPr lang="en-US" sz="4000" dirty="0">
                <a:latin typeface="Arial" panose="020B0604020202020204" pitchFamily="34" charset="0"/>
                <a:ea typeface="Times New Roman" panose="02020603050405020304" pitchFamily="18" charset="0"/>
                <a:cs typeface="Arial" panose="020B0604020202020204" pitchFamily="34" charset="0"/>
              </a:rPr>
              <a:t> với </a:t>
            </a:r>
            <a:r>
              <a:rPr lang="en-US" sz="4000" dirty="0" err="1">
                <a:latin typeface="Arial" panose="020B0604020202020204" pitchFamily="34" charset="0"/>
                <a:ea typeface="Times New Roman" panose="02020603050405020304" pitchFamily="18" charset="0"/>
                <a:cs typeface="Arial" panose="020B0604020202020204" pitchFamily="34" charset="0"/>
              </a:rPr>
              <a:t>các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dụng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cụ</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này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như</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thế</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nào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để</a:t>
            </a:r>
            <a:r>
              <a:rPr lang="en-US" sz="4000" dirty="0">
                <a:latin typeface="Arial" panose="020B0604020202020204" pitchFamily="34" charset="0"/>
                <a:ea typeface="Times New Roman" panose="02020603050405020304" pitchFamily="18" charset="0"/>
                <a:cs typeface="Arial" panose="020B0604020202020204" pitchFamily="34" charset="0"/>
              </a:rPr>
              <a:t> bóng đèn phát sáng?”</a:t>
            </a:r>
            <a:endParaRPr lang="en-US" sz="4000" dirty="0">
              <a:solidFill>
                <a:srgbClr val="003933"/>
              </a:solidFill>
              <a:latin typeface="Arial" panose="020B0604020202020204" pitchFamily="34" charset="0"/>
              <a:cs typeface="Arial" panose="020B0604020202020204" pitchFamily="34" charset="0"/>
            </a:endParaRPr>
          </a:p>
        </p:txBody>
      </p:sp>
      <p:sp>
        <p:nvSpPr>
          <p:cNvPr id="18" name="Freeform 18"/>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2" name="Group 22"/>
          <p:cNvGrpSpPr/>
          <p:nvPr/>
        </p:nvGrpSpPr>
        <p:grpSpPr>
          <a:xfrm>
            <a:off x="1860140" y="4039872"/>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4" name="Freeform 24"/>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25"/>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26" name="Group 26"/>
          <p:cNvGrpSpPr>
            <a:grpSpLocks noChangeAspect="1"/>
          </p:cNvGrpSpPr>
          <p:nvPr/>
        </p:nvGrpSpPr>
        <p:grpSpPr>
          <a:xfrm rot="1977585">
            <a:off x="3269116" y="9426276"/>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p:nvPr/>
        </p:nvGrpSpPr>
        <p:grpSpPr>
          <a:xfrm>
            <a:off x="2030890" y="9258300"/>
            <a:ext cx="229651" cy="229651"/>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0" name="Freeform 30"/>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31" name="Group 31"/>
          <p:cNvGrpSpPr>
            <a:grpSpLocks noChangeAspect="1"/>
          </p:cNvGrpSpPr>
          <p:nvPr/>
        </p:nvGrpSpPr>
        <p:grpSpPr>
          <a:xfrm rot="-874149">
            <a:off x="1053712" y="5439604"/>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3" name="Freeform 33"/>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34" name="Group 34"/>
          <p:cNvGrpSpPr/>
          <p:nvPr/>
        </p:nvGrpSpPr>
        <p:grpSpPr>
          <a:xfrm rot="-2074858">
            <a:off x="15366099" y="2674126"/>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6" name="Freeform 36"/>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7" name="Freeform 37"/>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8" name="Freeform 38"/>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39" name="Group 39"/>
          <p:cNvGrpSpPr>
            <a:grpSpLocks noChangeAspect="1"/>
          </p:cNvGrpSpPr>
          <p:nvPr/>
        </p:nvGrpSpPr>
        <p:grpSpPr>
          <a:xfrm rot="-2949008">
            <a:off x="15866380" y="4469518"/>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a:grpSpLocks noChangeAspect="1"/>
          </p:cNvGrpSpPr>
          <p:nvPr/>
        </p:nvGrpSpPr>
        <p:grpSpPr>
          <a:xfrm rot="-2949008">
            <a:off x="14359241" y="9446041"/>
            <a:ext cx="498419" cy="262574"/>
            <a:chOff x="0" y="0"/>
            <a:chExt cx="1610360" cy="848360"/>
          </a:xfrm>
        </p:grpSpPr>
        <p:sp>
          <p:nvSpPr>
            <p:cNvPr id="42" name="Freeform 4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3" name="Group 43"/>
          <p:cNvGrpSpPr/>
          <p:nvPr/>
        </p:nvGrpSpPr>
        <p:grpSpPr>
          <a:xfrm>
            <a:off x="15738452" y="6288751"/>
            <a:ext cx="229651" cy="229651"/>
            <a:chOff x="0" y="0"/>
            <a:chExt cx="6350000" cy="6350000"/>
          </a:xfrm>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46" name="TextBox 45"/>
          <p:cNvSpPr txBox="1"/>
          <p:nvPr/>
        </p:nvSpPr>
        <p:spPr>
          <a:xfrm>
            <a:off x="5075603" y="743973"/>
            <a:ext cx="8442148" cy="369332"/>
          </a:xfrm>
          <a:prstGeom prst="rect">
            <a:avLst/>
          </a:prstGeom>
          <a:noFill/>
        </p:spPr>
        <p:txBody>
          <a:bodyPr wrap="square" rtlCol="0">
            <a:spAutoFit/>
          </a:bodyPr>
          <a:lstStyle/>
          <a:p>
            <a:r>
              <a:rPr lang="en-US" dirty="0"/>
              <a:t>_______________________________________________________________________</a:t>
            </a:r>
            <a:endParaRPr lang="vi-VN" dirty="0"/>
          </a:p>
        </p:txBody>
      </p:sp>
      <p:sp>
        <p:nvSpPr>
          <p:cNvPr id="47" name="TextBox 46"/>
          <p:cNvSpPr txBox="1"/>
          <p:nvPr/>
        </p:nvSpPr>
        <p:spPr>
          <a:xfrm>
            <a:off x="5075603" y="9010642"/>
            <a:ext cx="8442148" cy="369332"/>
          </a:xfrm>
          <a:prstGeom prst="rect">
            <a:avLst/>
          </a:prstGeom>
          <a:noFill/>
        </p:spPr>
        <p:txBody>
          <a:bodyPr wrap="square" rtlCol="0">
            <a:spAutoFit/>
          </a:bodyPr>
          <a:lstStyle/>
          <a:p>
            <a:r>
              <a:rPr lang="en-US" dirty="0"/>
              <a:t>_______________________________________________________________________</a:t>
            </a:r>
            <a:endParaRPr lang="vi-VN" dirty="0"/>
          </a:p>
        </p:txBody>
      </p:sp>
      <p:pic>
        <p:nvPicPr>
          <p:cNvPr id="48" name="Picture 47"/>
          <p:cNvPicPr>
            <a:picLocks noChangeAspect="1"/>
          </p:cNvPicPr>
          <p:nvPr/>
        </p:nvPicPr>
        <p:blipFill>
          <a:blip r:embed="rId17"/>
          <a:stretch>
            <a:fillRect/>
          </a:stretch>
        </p:blipFill>
        <p:spPr>
          <a:xfrm>
            <a:off x="4668121" y="5058287"/>
            <a:ext cx="8635037" cy="395235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1000"/>
                                        <p:tgtEl>
                                          <p:spTgt spid="48"/>
                                        </p:tgtEl>
                                      </p:cBhvr>
                                    </p:animEffect>
                                    <p:anim calcmode="lin" valueType="num">
                                      <p:cBhvr>
                                        <p:cTn id="19" dur="1000" fill="hold"/>
                                        <p:tgtEl>
                                          <p:spTgt spid="48"/>
                                        </p:tgtEl>
                                        <p:attrNameLst>
                                          <p:attrName>ppt_x</p:attrName>
                                        </p:attrNameLst>
                                      </p:cBhvr>
                                      <p:tavLst>
                                        <p:tav tm="0">
                                          <p:val>
                                            <p:strVal val="#ppt_x"/>
                                          </p:val>
                                        </p:tav>
                                        <p:tav tm="100000">
                                          <p:val>
                                            <p:strVal val="#ppt_x"/>
                                          </p:val>
                                        </p:tav>
                                      </p:tavLst>
                                    </p:anim>
                                    <p:anim calcmode="lin" valueType="num">
                                      <p:cBhvr>
                                        <p:cTn id="2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294820"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sp>
        <p:nvSpPr>
          <p:cNvPr id="16" name="Freeform 16"/>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rot="-873501">
            <a:off x="11928939" y="428795"/>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rot="-6816188">
            <a:off x="14692549" y="757774"/>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9"/>
          <p:cNvSpPr/>
          <p:nvPr/>
        </p:nvSpPr>
        <p:spPr>
          <a:xfrm rot="776812">
            <a:off x="11654327" y="4757458"/>
            <a:ext cx="1403466" cy="2756808"/>
          </a:xfrm>
          <a:custGeom>
            <a:avLst/>
            <a:gdLst/>
            <a:ahLst/>
            <a:cxnLst/>
            <a:rect l="l" t="t" r="r" b="b"/>
            <a:pathLst>
              <a:path w="1403466" h="2756808">
                <a:moveTo>
                  <a:pt x="0" y="0"/>
                </a:moveTo>
                <a:lnTo>
                  <a:pt x="1403466" y="0"/>
                </a:lnTo>
                <a:lnTo>
                  <a:pt x="1403466" y="2756809"/>
                </a:lnTo>
                <a:lnTo>
                  <a:pt x="0" y="2756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0" name="Group 20"/>
          <p:cNvGrpSpPr/>
          <p:nvPr/>
        </p:nvGrpSpPr>
        <p:grpSpPr>
          <a:xfrm>
            <a:off x="17144474" y="913874"/>
            <a:ext cx="229651" cy="229651"/>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2" name="Freeform 22"/>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3" name="Freeform 23"/>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4" name="Freeform 24"/>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9" name="Freeform 29"/>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0" name="Freeform 30"/>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4" name="TextBox 34"/>
          <p:cNvSpPr txBox="1"/>
          <p:nvPr/>
        </p:nvSpPr>
        <p:spPr>
          <a:xfrm>
            <a:off x="1455509" y="2034543"/>
            <a:ext cx="4993986" cy="2412364"/>
          </a:xfrm>
          <a:prstGeom prst="rect">
            <a:avLst/>
          </a:prstGeom>
        </p:spPr>
        <p:txBody>
          <a:bodyPr lIns="0" tIns="0" rIns="0" bIns="0" rtlCol="0" anchor="t">
            <a:spAutoFit/>
          </a:bodyPr>
          <a:lstStyle/>
          <a:p>
            <a:pPr>
              <a:lnSpc>
                <a:spcPts val="18099"/>
              </a:lnSpc>
            </a:pPr>
            <a:r>
              <a:rPr lang="en-US" sz="18099" spc="597" dirty="0">
                <a:solidFill>
                  <a:srgbClr val="003933"/>
                </a:solidFill>
                <a:latin typeface="Marykate"/>
              </a:rPr>
              <a:t>01</a:t>
            </a:r>
          </a:p>
        </p:txBody>
      </p:sp>
      <p:sp>
        <p:nvSpPr>
          <p:cNvPr id="36" name="TextBox 35"/>
          <p:cNvSpPr txBox="1"/>
          <p:nvPr/>
        </p:nvSpPr>
        <p:spPr>
          <a:xfrm>
            <a:off x="1206599" y="4480106"/>
            <a:ext cx="10056467" cy="3785652"/>
          </a:xfrm>
          <a:prstGeom prst="rect">
            <a:avLst/>
          </a:prstGeom>
          <a:noFill/>
        </p:spPr>
        <p:txBody>
          <a:bodyPr wrap="square" rtlCol="0">
            <a:spAutoFit/>
          </a:bodyPr>
          <a:lstStyle/>
          <a:p>
            <a:r>
              <a:rPr lang="en-US" sz="8000" b="1" dirty="0">
                <a:solidFill>
                  <a:srgbClr val="009999"/>
                </a:solidFill>
                <a:latin typeface="Arial" panose="020B0604020202020204" pitchFamily="34" charset="0"/>
                <a:cs typeface="Arial" panose="020B0604020202020204" pitchFamily="34" charset="0"/>
              </a:rPr>
              <a:t>MẠCH ĐIỆN VÀ CÁC BỘ PHẬN CỦA MẠCH ĐIỆN</a:t>
            </a:r>
            <a:endParaRPr lang="vi-VN" sz="8000" b="1" dirty="0">
              <a:solidFill>
                <a:srgbClr val="009999"/>
              </a:solidFill>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57E80A8-F4AF-4FFF-AA6F-B4890F0577FA}"/>
              </a:ext>
            </a:extLst>
          </p:cNvPr>
          <p:cNvSpPr txBox="1"/>
          <p:nvPr/>
        </p:nvSpPr>
        <p:spPr>
          <a:xfrm>
            <a:off x="2251710" y="419639"/>
            <a:ext cx="13784580" cy="873701"/>
          </a:xfrm>
          <a:prstGeom prst="rect">
            <a:avLst/>
          </a:prstGeom>
          <a:noFill/>
        </p:spPr>
        <p:txBody>
          <a:bodyPr wrap="square">
            <a:spAutoFit/>
          </a:bodyPr>
          <a:lstStyle/>
          <a:p>
            <a:pPr algn="ctr">
              <a:lnSpc>
                <a:spcPct val="115000"/>
              </a:lnSpc>
              <a:spcAft>
                <a:spcPts val="1500"/>
              </a:spcAft>
            </a:pPr>
            <a:r>
              <a:rPr lang="en-US" sz="4800" b="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BÀI 22. MẠCH ĐIỆN ĐƠN GIẢN</a:t>
            </a:r>
            <a:endParaRPr lang="vi-VN" sz="4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Top Corners One Rounded and One Snipped 22">
            <a:extLst>
              <a:ext uri="{FF2B5EF4-FFF2-40B4-BE49-F238E27FC236}">
                <a16:creationId xmlns:a16="http://schemas.microsoft.com/office/drawing/2014/main" id="{93F91DE4-E525-3EDE-19FF-D480E6303924}"/>
              </a:ext>
            </a:extLst>
          </p:cNvPr>
          <p:cNvSpPr/>
          <p:nvPr/>
        </p:nvSpPr>
        <p:spPr>
          <a:xfrm>
            <a:off x="1417320" y="3244861"/>
            <a:ext cx="15384780" cy="1304279"/>
          </a:xfrm>
          <a:prstGeom prst="snipRoundRect">
            <a:avLst>
              <a:gd name="adj1" fmla="val 2398"/>
              <a:gd name="adj2" fmla="val 16667"/>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11" name="TextBox 10">
            <a:extLst>
              <a:ext uri="{FF2B5EF4-FFF2-40B4-BE49-F238E27FC236}">
                <a16:creationId xmlns:a16="http://schemas.microsoft.com/office/drawing/2014/main" id="{AE58D873-8EF1-9678-DBF6-F4E1742FD530}"/>
              </a:ext>
            </a:extLst>
          </p:cNvPr>
          <p:cNvSpPr txBox="1"/>
          <p:nvPr/>
        </p:nvSpPr>
        <p:spPr>
          <a:xfrm>
            <a:off x="1405890" y="3140840"/>
            <a:ext cx="14996160" cy="1384995"/>
          </a:xfrm>
          <a:prstGeom prst="rect">
            <a:avLst/>
          </a:prstGeom>
          <a:noFill/>
          <a:ln>
            <a:noFill/>
          </a:ln>
        </p:spPr>
        <p:txBody>
          <a:bodyPr wrap="square">
            <a:spAutoFit/>
          </a:bodyPr>
          <a:lstStyle/>
          <a:p>
            <a:pPr algn="just"/>
            <a:r>
              <a:rPr lang="nl-NL" sz="4200">
                <a:solidFill>
                  <a:srgbClr val="0000FF"/>
                </a:solidFill>
                <a:latin typeface="Tahoma" panose="020B0604030504040204" pitchFamily="34" charset="0"/>
                <a:ea typeface="Tahoma" panose="020B0604030504040204" pitchFamily="34" charset="0"/>
                <a:cs typeface="Tahoma" panose="020B0604030504040204" pitchFamily="34" charset="0"/>
              </a:rPr>
              <a:t>? </a:t>
            </a:r>
            <a:r>
              <a:rPr lang="vi-VN" sz="4200">
                <a:solidFill>
                  <a:srgbClr val="0000FF"/>
                </a:solidFill>
                <a:latin typeface="Tahoma" panose="020B0604030504040204" pitchFamily="34" charset="0"/>
                <a:ea typeface="Tahoma" panose="020B0604030504040204" pitchFamily="34" charset="0"/>
                <a:cs typeface="Tahoma" panose="020B0604030504040204" pitchFamily="34" charset="0"/>
              </a:rPr>
              <a:t>Có một pin, một bóng đèn pin, một công tắc, các đoạn dây nối (hình bên). Làm cách nào để bóng đèn pin phát sáng</a:t>
            </a:r>
            <a:r>
              <a:rPr lang="nl-NL" sz="4200">
                <a:solidFill>
                  <a:srgbClr val="0000FF"/>
                </a:solidFill>
                <a:latin typeface="Tahoma" panose="020B0604030504040204" pitchFamily="34" charset="0"/>
                <a:ea typeface="Tahoma" panose="020B0604030504040204" pitchFamily="34" charset="0"/>
                <a:cs typeface="Tahoma" panose="020B0604030504040204" pitchFamily="34" charset="0"/>
              </a:rPr>
              <a:t>?</a:t>
            </a:r>
            <a:endParaRPr lang="vi-VN" sz="420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grpSp>
        <p:nvGrpSpPr>
          <p:cNvPr id="25" name="Group 24">
            <a:extLst>
              <a:ext uri="{FF2B5EF4-FFF2-40B4-BE49-F238E27FC236}">
                <a16:creationId xmlns:a16="http://schemas.microsoft.com/office/drawing/2014/main" id="{091EBC08-2AA9-D0B9-B95D-A8C2DDF60EC4}"/>
              </a:ext>
            </a:extLst>
          </p:cNvPr>
          <p:cNvGrpSpPr/>
          <p:nvPr/>
        </p:nvGrpSpPr>
        <p:grpSpPr>
          <a:xfrm>
            <a:off x="661209" y="1126932"/>
            <a:ext cx="8482791" cy="1580828"/>
            <a:chOff x="440806" y="949408"/>
            <a:chExt cx="5655194" cy="1053885"/>
          </a:xfrm>
        </p:grpSpPr>
        <p:grpSp>
          <p:nvGrpSpPr>
            <p:cNvPr id="17" name="Group 16">
              <a:extLst>
                <a:ext uri="{FF2B5EF4-FFF2-40B4-BE49-F238E27FC236}">
                  <a16:creationId xmlns:a16="http://schemas.microsoft.com/office/drawing/2014/main" id="{6AD5F667-F81F-1BAB-615F-8CCA264E074B}"/>
                </a:ext>
              </a:extLst>
            </p:cNvPr>
            <p:cNvGrpSpPr/>
            <p:nvPr/>
          </p:nvGrpSpPr>
          <p:grpSpPr>
            <a:xfrm>
              <a:off x="440806" y="949408"/>
              <a:ext cx="5655194" cy="1053885"/>
              <a:chOff x="883403" y="609815"/>
              <a:chExt cx="5655194" cy="1053885"/>
            </a:xfrm>
          </p:grpSpPr>
          <p:sp>
            <p:nvSpPr>
              <p:cNvPr id="18" name="Oval 17">
                <a:extLst>
                  <a:ext uri="{FF2B5EF4-FFF2-40B4-BE49-F238E27FC236}">
                    <a16:creationId xmlns:a16="http://schemas.microsoft.com/office/drawing/2014/main" id="{ECF1D806-BDD1-2281-39EA-CBC87045006A}"/>
                  </a:ext>
                </a:extLst>
              </p:cNvPr>
              <p:cNvSpPr/>
              <p:nvPr/>
            </p:nvSpPr>
            <p:spPr>
              <a:xfrm>
                <a:off x="883403" y="609815"/>
                <a:ext cx="1053885" cy="10538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19" name="Oval 18">
                <a:extLst>
                  <a:ext uri="{FF2B5EF4-FFF2-40B4-BE49-F238E27FC236}">
                    <a16:creationId xmlns:a16="http://schemas.microsoft.com/office/drawing/2014/main" id="{D76916AB-5F30-9035-88A0-392DE998E0A3}"/>
                  </a:ext>
                </a:extLst>
              </p:cNvPr>
              <p:cNvSpPr/>
              <p:nvPr/>
            </p:nvSpPr>
            <p:spPr>
              <a:xfrm>
                <a:off x="1041284" y="754250"/>
                <a:ext cx="765015" cy="76501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20" name="Freeform: Shape 19">
                <a:extLst>
                  <a:ext uri="{FF2B5EF4-FFF2-40B4-BE49-F238E27FC236}">
                    <a16:creationId xmlns:a16="http://schemas.microsoft.com/office/drawing/2014/main" id="{A318B410-F54B-2B63-53BA-9925EA5F287A}"/>
                  </a:ext>
                </a:extLst>
              </p:cNvPr>
              <p:cNvSpPr/>
              <p:nvPr/>
            </p:nvSpPr>
            <p:spPr>
              <a:xfrm>
                <a:off x="1683433" y="825236"/>
                <a:ext cx="4855164" cy="646331"/>
              </a:xfrm>
              <a:custGeom>
                <a:avLst/>
                <a:gdLst>
                  <a:gd name="connsiteX0" fmla="*/ 0 w 4855164"/>
                  <a:gd name="connsiteY0" fmla="*/ 0 h 646331"/>
                  <a:gd name="connsiteX1" fmla="*/ 4855164 w 4855164"/>
                  <a:gd name="connsiteY1" fmla="*/ 0 h 646331"/>
                  <a:gd name="connsiteX2" fmla="*/ 4855164 w 4855164"/>
                  <a:gd name="connsiteY2" fmla="*/ 646331 h 646331"/>
                  <a:gd name="connsiteX3" fmla="*/ 0 w 4855164"/>
                  <a:gd name="connsiteY3" fmla="*/ 646331 h 646331"/>
                  <a:gd name="connsiteX4" fmla="*/ 0 w 4855164"/>
                  <a:gd name="connsiteY4" fmla="*/ 614562 h 646331"/>
                  <a:gd name="connsiteX5" fmla="*/ 25359 w 4855164"/>
                  <a:gd name="connsiteY5" fmla="*/ 593639 h 646331"/>
                  <a:gd name="connsiteX6" fmla="*/ 137393 w 4855164"/>
                  <a:gd name="connsiteY6" fmla="*/ 323165 h 646331"/>
                  <a:gd name="connsiteX7" fmla="*/ 25359 w 4855164"/>
                  <a:gd name="connsiteY7" fmla="*/ 52691 h 646331"/>
                  <a:gd name="connsiteX8" fmla="*/ 0 w 4855164"/>
                  <a:gd name="connsiteY8" fmla="*/ 31768 h 646331"/>
                  <a:gd name="connsiteX9" fmla="*/ 0 w 4855164"/>
                  <a:gd name="connsiteY9"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5164" h="646331">
                    <a:moveTo>
                      <a:pt x="0" y="0"/>
                    </a:moveTo>
                    <a:lnTo>
                      <a:pt x="4855164" y="0"/>
                    </a:lnTo>
                    <a:lnTo>
                      <a:pt x="4855164" y="646331"/>
                    </a:lnTo>
                    <a:lnTo>
                      <a:pt x="0" y="646331"/>
                    </a:lnTo>
                    <a:lnTo>
                      <a:pt x="0" y="614562"/>
                    </a:lnTo>
                    <a:lnTo>
                      <a:pt x="25359" y="593639"/>
                    </a:lnTo>
                    <a:cubicBezTo>
                      <a:pt x="94579" y="524419"/>
                      <a:pt x="137393" y="428792"/>
                      <a:pt x="137393" y="323165"/>
                    </a:cubicBezTo>
                    <a:cubicBezTo>
                      <a:pt x="137393" y="217539"/>
                      <a:pt x="94579" y="121912"/>
                      <a:pt x="25359" y="52691"/>
                    </a:cubicBezTo>
                    <a:lnTo>
                      <a:pt x="0" y="31768"/>
                    </a:lnTo>
                    <a:lnTo>
                      <a:pt x="0"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2700"/>
              </a:p>
            </p:txBody>
          </p:sp>
        </p:grpSp>
        <p:sp>
          <p:nvSpPr>
            <p:cNvPr id="21" name="TextBox 20">
              <a:extLst>
                <a:ext uri="{FF2B5EF4-FFF2-40B4-BE49-F238E27FC236}">
                  <a16:creationId xmlns:a16="http://schemas.microsoft.com/office/drawing/2014/main" id="{A91E7A53-6089-548A-B026-D3F295C587E5}"/>
                </a:ext>
              </a:extLst>
            </p:cNvPr>
            <p:cNvSpPr txBox="1"/>
            <p:nvPr/>
          </p:nvSpPr>
          <p:spPr>
            <a:xfrm>
              <a:off x="2227489" y="1208586"/>
              <a:ext cx="1887957" cy="504753"/>
            </a:xfrm>
            <a:prstGeom prst="rect">
              <a:avLst/>
            </a:prstGeom>
            <a:noFill/>
          </p:spPr>
          <p:txBody>
            <a:bodyPr wrap="square">
              <a:spAutoFit/>
            </a:bodyPr>
            <a:lstStyle/>
            <a:p>
              <a:pPr marL="342900" indent="-342900" defTabSz="1371600">
                <a:lnSpc>
                  <a:spcPct val="90000"/>
                </a:lnSpc>
                <a:spcBef>
                  <a:spcPts val="1500"/>
                </a:spcBef>
                <a:buFont typeface="Arial" panose="020B0604020202020204" pitchFamily="34" charset="0"/>
                <a:buChar char="•"/>
              </a:pPr>
              <a:r>
                <a:rPr lang="en-US" sz="4800">
                  <a:solidFill>
                    <a:srgbClr val="0000CC"/>
                  </a:solidFill>
                </a:rPr>
                <a:t>Mở đầu </a:t>
              </a:r>
              <a:endParaRPr lang="vi-VN" sz="4800">
                <a:solidFill>
                  <a:srgbClr val="0000CC"/>
                </a:solidFill>
              </a:endParaRPr>
            </a:p>
          </p:txBody>
        </p:sp>
      </p:grpSp>
      <p:pic>
        <p:nvPicPr>
          <p:cNvPr id="26" name="Picture 25">
            <a:extLst>
              <a:ext uri="{FF2B5EF4-FFF2-40B4-BE49-F238E27FC236}">
                <a16:creationId xmlns:a16="http://schemas.microsoft.com/office/drawing/2014/main" id="{58FB4093-5AB6-22F7-C0E9-CC3693E4CEA2}"/>
              </a:ext>
            </a:extLst>
          </p:cNvPr>
          <p:cNvPicPr>
            <a:picLocks noChangeAspect="1"/>
          </p:cNvPicPr>
          <p:nvPr/>
        </p:nvPicPr>
        <p:blipFill>
          <a:blip r:embed="rId2"/>
          <a:stretch>
            <a:fillRect/>
          </a:stretch>
        </p:blipFill>
        <p:spPr>
          <a:xfrm>
            <a:off x="10499420" y="5200651"/>
            <a:ext cx="5902631" cy="3769028"/>
          </a:xfrm>
          <a:prstGeom prst="rect">
            <a:avLst/>
          </a:prstGeom>
        </p:spPr>
      </p:pic>
      <p:sp>
        <p:nvSpPr>
          <p:cNvPr id="27" name="Rectangle 26">
            <a:extLst>
              <a:ext uri="{FF2B5EF4-FFF2-40B4-BE49-F238E27FC236}">
                <a16:creationId xmlns:a16="http://schemas.microsoft.com/office/drawing/2014/main" id="{C1AFC469-0D1A-62EC-01CB-E58AB9AFEEA2}"/>
              </a:ext>
            </a:extLst>
          </p:cNvPr>
          <p:cNvSpPr/>
          <p:nvPr/>
        </p:nvSpPr>
        <p:spPr>
          <a:xfrm>
            <a:off x="1076741" y="5715002"/>
            <a:ext cx="7315200" cy="376902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28" name="TextBox 27">
            <a:extLst>
              <a:ext uri="{FF2B5EF4-FFF2-40B4-BE49-F238E27FC236}">
                <a16:creationId xmlns:a16="http://schemas.microsoft.com/office/drawing/2014/main" id="{216628AB-5748-3CEA-B876-3C3B34CDBD1B}"/>
              </a:ext>
            </a:extLst>
          </p:cNvPr>
          <p:cNvSpPr txBox="1"/>
          <p:nvPr/>
        </p:nvSpPr>
        <p:spPr>
          <a:xfrm>
            <a:off x="3600935" y="6455885"/>
            <a:ext cx="2266814" cy="2241126"/>
          </a:xfrm>
          <a:prstGeom prst="rect">
            <a:avLst/>
          </a:prstGeom>
          <a:noFill/>
        </p:spPr>
        <p:txBody>
          <a:bodyPr wrap="square">
            <a:spAutoFit/>
          </a:bodyPr>
          <a:lstStyle/>
          <a:p>
            <a:pPr algn="ctr">
              <a:lnSpc>
                <a:spcPct val="115000"/>
              </a:lnSpc>
              <a:spcAft>
                <a:spcPts val="1500"/>
              </a:spcAft>
            </a:pPr>
            <a:r>
              <a:rPr lang="en-US" sz="13200" b="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13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8F7EF91A-DA33-588F-B92C-2399CB2E4971}"/>
              </a:ext>
            </a:extLst>
          </p:cNvPr>
          <p:cNvSpPr txBox="1"/>
          <p:nvPr/>
        </p:nvSpPr>
        <p:spPr>
          <a:xfrm>
            <a:off x="548640" y="5715002"/>
            <a:ext cx="8595360" cy="3323987"/>
          </a:xfrm>
          <a:prstGeom prst="rect">
            <a:avLst/>
          </a:prstGeom>
          <a:noFill/>
          <a:ln>
            <a:noFill/>
          </a:ln>
        </p:spPr>
        <p:txBody>
          <a:bodyPr wrap="square">
            <a:spAutoFit/>
          </a:bodyPr>
          <a:lstStyle>
            <a:defPPr>
              <a:defRPr lang="vi-VN"/>
            </a:defPPr>
            <a:lvl1pPr algn="just">
              <a:defRPr sz="2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defRPr>
            </a:lvl1pPr>
          </a:lstStyle>
          <a:p>
            <a:r>
              <a:rPr lang="nl-NL" sz="4200">
                <a:latin typeface="Tahoma" panose="020B0604030504040204" pitchFamily="34" charset="0"/>
                <a:ea typeface="Tahoma" panose="020B0604030504040204" pitchFamily="34" charset="0"/>
                <a:cs typeface="Tahoma" panose="020B0604030504040204" pitchFamily="34" charset="0"/>
              </a:rPr>
              <a:t>- </a:t>
            </a:r>
            <a:r>
              <a:rPr lang="vi-VN" sz="4200">
                <a:latin typeface="Tahoma" panose="020B0604030504040204" pitchFamily="34" charset="0"/>
                <a:ea typeface="Tahoma" panose="020B0604030504040204" pitchFamily="34" charset="0"/>
                <a:cs typeface="Tahoma" panose="020B0604030504040204" pitchFamily="34" charset="0"/>
              </a:rPr>
              <a:t>Để bóng đèn pin phát sáng, ta phải dùng các đoạn dây nối để nối các dụng cụ: pin, bóng đèn, công tắc với nhau theo Hình 22.1 thành một mạch kín, gọi là mạch điện. </a:t>
            </a:r>
          </a:p>
        </p:txBody>
      </p:sp>
    </p:spTree>
    <p:extLst>
      <p:ext uri="{BB962C8B-B14F-4D97-AF65-F5344CB8AC3E}">
        <p14:creationId xmlns:p14="http://schemas.microsoft.com/office/powerpoint/2010/main" val="46785622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linds(horizontal)">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iterate type="wd">
                                    <p:tmPct val="10000"/>
                                  </p:iterate>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childTnLst>
                          </p:cTn>
                        </p:par>
                        <p:par>
                          <p:cTn id="17" fill="hold">
                            <p:stCondLst>
                              <p:cond delay="205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500" fill="hold"/>
                                        <p:tgtEl>
                                          <p:spTgt spid="27"/>
                                        </p:tgtEl>
                                        <p:attrNameLst>
                                          <p:attrName>ppt_x</p:attrName>
                                        </p:attrNameLst>
                                      </p:cBhvr>
                                      <p:tavLst>
                                        <p:tav tm="0">
                                          <p:val>
                                            <p:strVal val="#ppt_x"/>
                                          </p:val>
                                        </p:tav>
                                        <p:tav tm="100000">
                                          <p:val>
                                            <p:strVal val="#ppt_x"/>
                                          </p:val>
                                        </p:tav>
                                      </p:tavLst>
                                    </p:anim>
                                    <p:anim calcmode="lin" valueType="num">
                                      <p:cBhvr additive="base">
                                        <p:cTn id="21" dur="500" fill="hold"/>
                                        <p:tgtEl>
                                          <p:spTgt spid="2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40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2050" fill="hold"/>
                                        <p:tgtEl>
                                          <p:spTgt spid="28"/>
                                        </p:tgtEl>
                                        <p:attrNameLst>
                                          <p:attrName>ppt_x</p:attrName>
                                        </p:attrNameLst>
                                      </p:cBhvr>
                                      <p:tavLst>
                                        <p:tav tm="0">
                                          <p:val>
                                            <p:strVal val="#ppt_x"/>
                                          </p:val>
                                        </p:tav>
                                        <p:tav tm="100000">
                                          <p:val>
                                            <p:strVal val="#ppt_x"/>
                                          </p:val>
                                        </p:tav>
                                      </p:tavLst>
                                    </p:anim>
                                    <p:anim calcmode="lin" valueType="num">
                                      <p:cBhvr additive="base">
                                        <p:cTn id="25" dur="20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27"/>
                                        </p:tgtEl>
                                        <p:attrNameLst>
                                          <p:attrName>ppt_x</p:attrName>
                                        </p:attrNameLst>
                                      </p:cBhvr>
                                      <p:tavLst>
                                        <p:tav tm="0">
                                          <p:val>
                                            <p:strVal val="ppt_x"/>
                                          </p:val>
                                        </p:tav>
                                        <p:tav tm="100000">
                                          <p:val>
                                            <p:strVal val="ppt_x"/>
                                          </p:val>
                                        </p:tav>
                                      </p:tavLst>
                                    </p:anim>
                                    <p:anim calcmode="lin" valueType="num">
                                      <p:cBhvr additive="base">
                                        <p:cTn id="30" dur="500"/>
                                        <p:tgtEl>
                                          <p:spTgt spid="27"/>
                                        </p:tgtEl>
                                        <p:attrNameLst>
                                          <p:attrName>ppt_y</p:attrName>
                                        </p:attrNameLst>
                                      </p:cBhvr>
                                      <p:tavLst>
                                        <p:tav tm="0">
                                          <p:val>
                                            <p:strVal val="ppt_y"/>
                                          </p:val>
                                        </p:tav>
                                        <p:tav tm="100000">
                                          <p:val>
                                            <p:strVal val="1+ppt_h/2"/>
                                          </p:val>
                                        </p:tav>
                                      </p:tavLst>
                                    </p:anim>
                                    <p:set>
                                      <p:cBhvr>
                                        <p:cTn id="31" dur="1" fill="hold">
                                          <p:stCondLst>
                                            <p:cond delay="499"/>
                                          </p:stCondLst>
                                        </p:cTn>
                                        <p:tgtEl>
                                          <p:spTgt spid="27"/>
                                        </p:tgtEl>
                                        <p:attrNameLst>
                                          <p:attrName>style.visibility</p:attrName>
                                        </p:attrNameLst>
                                      </p:cBhvr>
                                      <p:to>
                                        <p:strVal val="hidden"/>
                                      </p:to>
                                    </p:set>
                                  </p:childTnLst>
                                </p:cTn>
                              </p:par>
                              <p:par>
                                <p:cTn id="32" presetID="2" presetClass="exit" presetSubtype="4" fill="hold" grpId="1" nodeType="withEffect">
                                  <p:stCondLst>
                                    <p:cond delay="0"/>
                                  </p:stCondLst>
                                  <p:childTnLst>
                                    <p:anim calcmode="lin" valueType="num">
                                      <p:cBhvr additive="base">
                                        <p:cTn id="33" dur="500"/>
                                        <p:tgtEl>
                                          <p:spTgt spid="28"/>
                                        </p:tgtEl>
                                        <p:attrNameLst>
                                          <p:attrName>ppt_x</p:attrName>
                                        </p:attrNameLst>
                                      </p:cBhvr>
                                      <p:tavLst>
                                        <p:tav tm="0">
                                          <p:val>
                                            <p:strVal val="ppt_x"/>
                                          </p:val>
                                        </p:tav>
                                        <p:tav tm="100000">
                                          <p:val>
                                            <p:strVal val="ppt_x"/>
                                          </p:val>
                                        </p:tav>
                                      </p:tavLst>
                                    </p:anim>
                                    <p:anim calcmode="lin" valueType="num">
                                      <p:cBhvr additive="base">
                                        <p:cTn id="34" dur="500"/>
                                        <p:tgtEl>
                                          <p:spTgt spid="28"/>
                                        </p:tgtEl>
                                        <p:attrNameLst>
                                          <p:attrName>ppt_y</p:attrName>
                                        </p:attrNameLst>
                                      </p:cBhvr>
                                      <p:tavLst>
                                        <p:tav tm="0">
                                          <p:val>
                                            <p:strVal val="ppt_y"/>
                                          </p:val>
                                        </p:tav>
                                        <p:tav tm="100000">
                                          <p:val>
                                            <p:strVal val="1+ppt_h/2"/>
                                          </p:val>
                                        </p:tav>
                                      </p:tavLst>
                                    </p:anim>
                                    <p:set>
                                      <p:cBhvr>
                                        <p:cTn id="35" dur="1" fill="hold">
                                          <p:stCondLst>
                                            <p:cond delay="499"/>
                                          </p:stCondLst>
                                        </p:cTn>
                                        <p:tgtEl>
                                          <p:spTgt spid="28"/>
                                        </p:tgtEl>
                                        <p:attrNameLst>
                                          <p:attrName>style.visibility</p:attrName>
                                        </p:attrNameLst>
                                      </p:cBhvr>
                                      <p:to>
                                        <p:strVal val="hidden"/>
                                      </p:to>
                                    </p:set>
                                  </p:childTnLst>
                                </p:cTn>
                              </p:par>
                              <p:par>
                                <p:cTn id="36" presetID="3" presetClass="entr" presetSubtype="1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linds(horizontal)">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p:bldP spid="27" grpId="0" animBg="1"/>
      <p:bldP spid="27" grpId="1" animBg="1"/>
      <p:bldP spid="28" grpId="0"/>
      <p:bldP spid="28" grpId="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0E4A99-D7AE-D40D-1CD8-3C302AF734ED}"/>
              </a:ext>
            </a:extLst>
          </p:cNvPr>
          <p:cNvSpPr/>
          <p:nvPr/>
        </p:nvSpPr>
        <p:spPr>
          <a:xfrm>
            <a:off x="2051097" y="1441532"/>
            <a:ext cx="11557788" cy="1051476"/>
          </a:xfrm>
          <a:custGeom>
            <a:avLst/>
            <a:gdLst>
              <a:gd name="connsiteX0" fmla="*/ 0 w 4855164"/>
              <a:gd name="connsiteY0" fmla="*/ 0 h 646331"/>
              <a:gd name="connsiteX1" fmla="*/ 4855164 w 4855164"/>
              <a:gd name="connsiteY1" fmla="*/ 0 h 646331"/>
              <a:gd name="connsiteX2" fmla="*/ 4855164 w 4855164"/>
              <a:gd name="connsiteY2" fmla="*/ 646331 h 646331"/>
              <a:gd name="connsiteX3" fmla="*/ 0 w 4855164"/>
              <a:gd name="connsiteY3" fmla="*/ 646331 h 646331"/>
              <a:gd name="connsiteX4" fmla="*/ 0 w 4855164"/>
              <a:gd name="connsiteY4" fmla="*/ 614562 h 646331"/>
              <a:gd name="connsiteX5" fmla="*/ 25359 w 4855164"/>
              <a:gd name="connsiteY5" fmla="*/ 593639 h 646331"/>
              <a:gd name="connsiteX6" fmla="*/ 137393 w 4855164"/>
              <a:gd name="connsiteY6" fmla="*/ 323165 h 646331"/>
              <a:gd name="connsiteX7" fmla="*/ 25359 w 4855164"/>
              <a:gd name="connsiteY7" fmla="*/ 52691 h 646331"/>
              <a:gd name="connsiteX8" fmla="*/ 0 w 4855164"/>
              <a:gd name="connsiteY8" fmla="*/ 31768 h 646331"/>
              <a:gd name="connsiteX9" fmla="*/ 0 w 4855164"/>
              <a:gd name="connsiteY9"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5164" h="646331">
                <a:moveTo>
                  <a:pt x="0" y="0"/>
                </a:moveTo>
                <a:lnTo>
                  <a:pt x="4855164" y="0"/>
                </a:lnTo>
                <a:lnTo>
                  <a:pt x="4855164" y="646331"/>
                </a:lnTo>
                <a:lnTo>
                  <a:pt x="0" y="646331"/>
                </a:lnTo>
                <a:lnTo>
                  <a:pt x="0" y="614562"/>
                </a:lnTo>
                <a:lnTo>
                  <a:pt x="25359" y="593639"/>
                </a:lnTo>
                <a:cubicBezTo>
                  <a:pt x="94579" y="524419"/>
                  <a:pt x="137393" y="428792"/>
                  <a:pt x="137393" y="323165"/>
                </a:cubicBezTo>
                <a:cubicBezTo>
                  <a:pt x="137393" y="217539"/>
                  <a:pt x="94579" y="121912"/>
                  <a:pt x="25359" y="52691"/>
                </a:cubicBezTo>
                <a:lnTo>
                  <a:pt x="0" y="31768"/>
                </a:lnTo>
                <a:lnTo>
                  <a:pt x="0" y="0"/>
                </a:lnTo>
                <a:close/>
              </a:path>
            </a:pathLst>
          </a:custGeom>
          <a:solidFill>
            <a:srgbClr val="90C149">
              <a:lumMod val="60000"/>
              <a:lumOff val="40000"/>
            </a:srgbClr>
          </a:solidFill>
          <a:ln w="12700" cap="flat" cmpd="sng" algn="ctr">
            <a:noFill/>
            <a:prstDash val="solid"/>
            <a:miter lim="800000"/>
          </a:ln>
          <a:effectLst/>
        </p:spPr>
        <p:txBody>
          <a:bodyPr wrap="square" rtlCol="0" anchor="ctr">
            <a:noAutofit/>
          </a:bodyPr>
          <a:lstStyle/>
          <a:p>
            <a:pPr algn="ctr" defTabSz="685800">
              <a:defRPr/>
            </a:pPr>
            <a:endParaRPr lang="vi-VN" sz="2700" kern="0">
              <a:solidFill>
                <a:prstClr val="white"/>
              </a:solidFill>
              <a:latin typeface="Arial" panose="020B0604020202020204" pitchFamily="34" charset="0"/>
            </a:endParaRPr>
          </a:p>
        </p:txBody>
      </p:sp>
      <p:grpSp>
        <p:nvGrpSpPr>
          <p:cNvPr id="4" name="Group 3">
            <a:extLst>
              <a:ext uri="{FF2B5EF4-FFF2-40B4-BE49-F238E27FC236}">
                <a16:creationId xmlns:a16="http://schemas.microsoft.com/office/drawing/2014/main" id="{FD194832-1521-030E-0B60-DB8EBA7BCB09}"/>
              </a:ext>
            </a:extLst>
          </p:cNvPr>
          <p:cNvGrpSpPr/>
          <p:nvPr/>
        </p:nvGrpSpPr>
        <p:grpSpPr>
          <a:xfrm>
            <a:off x="661209" y="1074420"/>
            <a:ext cx="1714500" cy="1714500"/>
            <a:chOff x="440806" y="716280"/>
            <a:chExt cx="1143000" cy="1143000"/>
          </a:xfrm>
        </p:grpSpPr>
        <p:sp>
          <p:nvSpPr>
            <p:cNvPr id="14" name="Oval 13">
              <a:extLst>
                <a:ext uri="{FF2B5EF4-FFF2-40B4-BE49-F238E27FC236}">
                  <a16:creationId xmlns:a16="http://schemas.microsoft.com/office/drawing/2014/main" id="{22BE8988-76A1-66CD-2671-7877589C236E}"/>
                </a:ext>
              </a:extLst>
            </p:cNvPr>
            <p:cNvSpPr/>
            <p:nvPr/>
          </p:nvSpPr>
          <p:spPr>
            <a:xfrm>
              <a:off x="440806" y="716280"/>
              <a:ext cx="1143000" cy="1143000"/>
            </a:xfrm>
            <a:prstGeom prst="ellipse">
              <a:avLst/>
            </a:prstGeom>
            <a:solidFill>
              <a:srgbClr val="CD3333"/>
            </a:solidFill>
            <a:ln w="12700" cap="flat" cmpd="sng" algn="ctr">
              <a:noFill/>
              <a:prstDash val="solid"/>
              <a:miter lim="800000"/>
            </a:ln>
            <a:effectLst/>
          </p:spPr>
          <p:txBody>
            <a:bodyPr rtlCol="0" anchor="ctr"/>
            <a:lstStyle/>
            <a:p>
              <a:pPr algn="ctr" defTabSz="685800">
                <a:defRPr/>
              </a:pPr>
              <a:endParaRPr lang="vi-VN" sz="2700" kern="0">
                <a:solidFill>
                  <a:prstClr val="white"/>
                </a:solidFill>
                <a:latin typeface="Arial" panose="020B0604020202020204" pitchFamily="34" charset="0"/>
              </a:endParaRPr>
            </a:p>
          </p:txBody>
        </p:sp>
        <p:sp>
          <p:nvSpPr>
            <p:cNvPr id="15" name="Oval 14">
              <a:extLst>
                <a:ext uri="{FF2B5EF4-FFF2-40B4-BE49-F238E27FC236}">
                  <a16:creationId xmlns:a16="http://schemas.microsoft.com/office/drawing/2014/main" id="{FFDB6189-F3EE-4B5E-DC38-E2DB0C42C323}"/>
                </a:ext>
              </a:extLst>
            </p:cNvPr>
            <p:cNvSpPr/>
            <p:nvPr/>
          </p:nvSpPr>
          <p:spPr>
            <a:xfrm>
              <a:off x="596254" y="872928"/>
              <a:ext cx="832104" cy="829704"/>
            </a:xfrm>
            <a:prstGeom prst="ellipse">
              <a:avLst/>
            </a:prstGeom>
            <a:solidFill>
              <a:srgbClr val="FE6D4B">
                <a:lumMod val="20000"/>
                <a:lumOff val="80000"/>
              </a:srgbClr>
            </a:solidFill>
            <a:ln w="12700" cap="flat" cmpd="sng" algn="ctr">
              <a:noFill/>
              <a:prstDash val="solid"/>
              <a:miter lim="800000"/>
            </a:ln>
            <a:effectLst/>
          </p:spPr>
          <p:txBody>
            <a:bodyPr rtlCol="0" anchor="ctr"/>
            <a:lstStyle/>
            <a:p>
              <a:pPr algn="ctr" defTabSz="685800">
                <a:defRPr/>
              </a:pPr>
              <a:endParaRPr lang="vi-VN" sz="2700" kern="0">
                <a:solidFill>
                  <a:prstClr val="white"/>
                </a:solidFill>
                <a:latin typeface="Arial" panose="020B0604020202020204" pitchFamily="34" charset="0"/>
              </a:endParaRPr>
            </a:p>
          </p:txBody>
        </p:sp>
      </p:grpSp>
      <p:sp>
        <p:nvSpPr>
          <p:cNvPr id="6" name="TextBox 5">
            <a:extLst>
              <a:ext uri="{FF2B5EF4-FFF2-40B4-BE49-F238E27FC236}">
                <a16:creationId xmlns:a16="http://schemas.microsoft.com/office/drawing/2014/main" id="{B57E80A8-F4AF-4FFF-AA6F-B4890F0577FA}"/>
              </a:ext>
            </a:extLst>
          </p:cNvPr>
          <p:cNvSpPr txBox="1"/>
          <p:nvPr/>
        </p:nvSpPr>
        <p:spPr>
          <a:xfrm>
            <a:off x="2251710" y="419639"/>
            <a:ext cx="13784580" cy="873701"/>
          </a:xfrm>
          <a:prstGeom prst="rect">
            <a:avLst/>
          </a:prstGeom>
          <a:noFill/>
        </p:spPr>
        <p:txBody>
          <a:bodyPr wrap="square">
            <a:spAutoFit/>
          </a:bodyPr>
          <a:lstStyle/>
          <a:p>
            <a:pPr algn="ctr">
              <a:lnSpc>
                <a:spcPct val="115000"/>
              </a:lnSpc>
              <a:spcAft>
                <a:spcPts val="1500"/>
              </a:spcAft>
            </a:pPr>
            <a:r>
              <a:rPr lang="en-US" sz="4800" b="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BÀI 22. MẠCH ĐIỆN ĐƠN GIẢN</a:t>
            </a:r>
            <a:endParaRPr lang="vi-VN" sz="4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55DB39A-4E91-6ADB-2F1E-E58010EBA27A}"/>
              </a:ext>
            </a:extLst>
          </p:cNvPr>
          <p:cNvSpPr txBox="1"/>
          <p:nvPr/>
        </p:nvSpPr>
        <p:spPr>
          <a:xfrm>
            <a:off x="1394680" y="1482590"/>
            <a:ext cx="11932700" cy="776046"/>
          </a:xfrm>
          <a:prstGeom prst="rect">
            <a:avLst/>
          </a:prstGeom>
          <a:noFill/>
        </p:spPr>
        <p:txBody>
          <a:bodyPr wrap="square">
            <a:spAutoFit/>
          </a:bodyPr>
          <a:lstStyle/>
          <a:p>
            <a:pPr algn="just">
              <a:lnSpc>
                <a:spcPct val="115000"/>
              </a:lnSpc>
              <a:spcAft>
                <a:spcPts val="1500"/>
              </a:spcAft>
            </a:pPr>
            <a:r>
              <a:rPr lang="nl-NL" sz="42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I.      Mạch điện và các bộ phận của mạch điện</a:t>
            </a:r>
            <a:endParaRPr lang="vi-VN" sz="420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55BD592-0A89-E293-56B9-4E543F6F542F}"/>
              </a:ext>
            </a:extLst>
          </p:cNvPr>
          <p:cNvSpPr txBox="1"/>
          <p:nvPr/>
        </p:nvSpPr>
        <p:spPr>
          <a:xfrm>
            <a:off x="661209" y="4381867"/>
            <a:ext cx="16940991" cy="3614836"/>
          </a:xfrm>
          <a:prstGeom prst="rect">
            <a:avLst/>
          </a:prstGeom>
          <a:noFill/>
        </p:spPr>
        <p:txBody>
          <a:bodyPr wrap="square">
            <a:spAutoFit/>
          </a:bodyPr>
          <a:lstStyle/>
          <a:p>
            <a:pPr>
              <a:lnSpc>
                <a:spcPct val="115000"/>
              </a:lnSpc>
            </a:pPr>
            <a:r>
              <a:rPr lang="en-US" sz="4200">
                <a:solidFill>
                  <a:srgbClr val="0000FF"/>
                </a:solidFill>
                <a:latin typeface="Tahoma" panose="020B0604030504040204" pitchFamily="34" charset="0"/>
                <a:ea typeface="Tahoma" panose="020B0604030504040204" pitchFamily="34" charset="0"/>
                <a:cs typeface="Tahoma" panose="020B0604030504040204" pitchFamily="34" charset="0"/>
              </a:rPr>
              <a:t>- </a:t>
            </a:r>
            <a:r>
              <a:rPr lang="vi-VN" sz="4200">
                <a:solidFill>
                  <a:srgbClr val="0000FF"/>
                </a:solidFill>
                <a:latin typeface="Tahoma" panose="020B0604030504040204" pitchFamily="34" charset="0"/>
                <a:ea typeface="Tahoma" panose="020B0604030504040204" pitchFamily="34" charset="0"/>
                <a:cs typeface="Tahoma" panose="020B0604030504040204" pitchFamily="34" charset="0"/>
              </a:rPr>
              <a:t>Bất cứ mạch điện nào cũng gồm các bộ phận: nguồn điện, dây nối và các thiết bị tiêu thụ năng lượng điện (bóng đèn, động cơ điện, bếp điện, quạt điện, ti vi,...).</a:t>
            </a:r>
          </a:p>
          <a:p>
            <a:r>
              <a:rPr lang="en-US" sz="4200">
                <a:solidFill>
                  <a:srgbClr val="0000FF"/>
                </a:solidFill>
                <a:latin typeface="Tahoma" panose="020B0604030504040204" pitchFamily="34" charset="0"/>
                <a:ea typeface="Tahoma" panose="020B0604030504040204" pitchFamily="34" charset="0"/>
                <a:cs typeface="Tahoma" panose="020B0604030504040204" pitchFamily="34" charset="0"/>
              </a:rPr>
              <a:t>- </a:t>
            </a:r>
            <a:r>
              <a:rPr lang="vi-VN" sz="4200">
                <a:solidFill>
                  <a:srgbClr val="0000FF"/>
                </a:solidFill>
                <a:latin typeface="Tahoma" panose="020B0604030504040204" pitchFamily="34" charset="0"/>
                <a:ea typeface="Tahoma" panose="020B0604030504040204" pitchFamily="34" charset="0"/>
                <a:cs typeface="Tahoma" panose="020B0604030504040204" pitchFamily="34" charset="0"/>
              </a:rPr>
              <a:t>Nhằm mô tả đơn giản một mạch điện và lắp mạch điện đúng yêu cầu, người ta sử dụng kí hiệu biểu thị các bộ phận của mạch điện như </a:t>
            </a:r>
          </a:p>
        </p:txBody>
      </p:sp>
      <p:grpSp>
        <p:nvGrpSpPr>
          <p:cNvPr id="7" name="Group 6">
            <a:extLst>
              <a:ext uri="{FF2B5EF4-FFF2-40B4-BE49-F238E27FC236}">
                <a16:creationId xmlns:a16="http://schemas.microsoft.com/office/drawing/2014/main" id="{3B74D8A0-273B-F1D2-6C0E-4A61AE7E2424}"/>
              </a:ext>
            </a:extLst>
          </p:cNvPr>
          <p:cNvGrpSpPr/>
          <p:nvPr/>
        </p:nvGrpSpPr>
        <p:grpSpPr>
          <a:xfrm>
            <a:off x="407254" y="2992181"/>
            <a:ext cx="16827767" cy="960120"/>
            <a:chOff x="271502" y="1994787"/>
            <a:chExt cx="11218511" cy="640080"/>
          </a:xfrm>
        </p:grpSpPr>
        <p:sp>
          <p:nvSpPr>
            <p:cNvPr id="11" name="TextBox 10">
              <a:extLst>
                <a:ext uri="{FF2B5EF4-FFF2-40B4-BE49-F238E27FC236}">
                  <a16:creationId xmlns:a16="http://schemas.microsoft.com/office/drawing/2014/main" id="{AE58D873-8EF1-9678-DBF6-F4E1742FD530}"/>
                </a:ext>
              </a:extLst>
            </p:cNvPr>
            <p:cNvSpPr txBox="1"/>
            <p:nvPr/>
          </p:nvSpPr>
          <p:spPr>
            <a:xfrm>
              <a:off x="701987" y="2015928"/>
              <a:ext cx="10788026" cy="492443"/>
            </a:xfrm>
            <a:prstGeom prst="rect">
              <a:avLst/>
            </a:prstGeom>
            <a:noFill/>
          </p:spPr>
          <p:txBody>
            <a:bodyPr wrap="square">
              <a:spAutoFit/>
            </a:bodyPr>
            <a:lstStyle/>
            <a:p>
              <a:pPr algn="just"/>
              <a:r>
                <a:rPr lang="en-US" sz="4200">
                  <a:solidFill>
                    <a:srgbClr val="0000FF"/>
                  </a:solidFill>
                  <a:latin typeface="Tahoma" panose="020B0604030504040204" pitchFamily="34" charset="0"/>
                  <a:ea typeface="Tahoma" panose="020B0604030504040204" pitchFamily="34" charset="0"/>
                  <a:cs typeface="Tahoma" panose="020B0604030504040204" pitchFamily="34" charset="0"/>
                </a:rPr>
                <a:t>   M</a:t>
              </a:r>
              <a:r>
                <a:rPr lang="vi-VN" sz="4200">
                  <a:solidFill>
                    <a:srgbClr val="0000FF"/>
                  </a:solidFill>
                  <a:latin typeface="Tahoma" panose="020B0604030504040204" pitchFamily="34" charset="0"/>
                  <a:ea typeface="Tahoma" panose="020B0604030504040204" pitchFamily="34" charset="0"/>
                  <a:cs typeface="Tahoma" panose="020B0604030504040204" pitchFamily="34" charset="0"/>
                </a:rPr>
                <a:t>ạch điện nói chung thông thường gồm những bộ phận nào?</a:t>
              </a:r>
            </a:p>
          </p:txBody>
        </p:sp>
        <p:pic>
          <p:nvPicPr>
            <p:cNvPr id="5" name="Picture 4" descr="A red and white question mark&#10;&#10;Description automatically generated with medium confidence">
              <a:extLst>
                <a:ext uri="{FF2B5EF4-FFF2-40B4-BE49-F238E27FC236}">
                  <a16:creationId xmlns:a16="http://schemas.microsoft.com/office/drawing/2014/main" id="{B5E371EF-E0EC-6907-8334-099D15AC5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02" y="1994787"/>
              <a:ext cx="734518" cy="640080"/>
            </a:xfrm>
            <a:prstGeom prst="rect">
              <a:avLst/>
            </a:prstGeom>
          </p:spPr>
        </p:pic>
      </p:grpSp>
    </p:spTree>
    <p:extLst>
      <p:ext uri="{BB962C8B-B14F-4D97-AF65-F5344CB8AC3E}">
        <p14:creationId xmlns:p14="http://schemas.microsoft.com/office/powerpoint/2010/main" val="6123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69488" y="-876300"/>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solidFill>
                    <a:prstClr val="black"/>
                  </a:solidFill>
                </a:endParaRPr>
              </a:p>
            </p:txBody>
          </p:sp>
        </p:grpSp>
      </p:grpSp>
      <p:sp>
        <p:nvSpPr>
          <p:cNvPr id="17" name="Freeform 17"/>
          <p:cNvSpPr/>
          <p:nvPr/>
        </p:nvSpPr>
        <p:spPr>
          <a:xfrm>
            <a:off x="15908221" y="7258248"/>
            <a:ext cx="2702157" cy="3230840"/>
          </a:xfrm>
          <a:custGeom>
            <a:avLst/>
            <a:gdLst/>
            <a:ahLst/>
            <a:cxnLst/>
            <a:rect l="l" t="t" r="r" b="b"/>
            <a:pathLst>
              <a:path w="2702157" h="3230840">
                <a:moveTo>
                  <a:pt x="0" y="0"/>
                </a:moveTo>
                <a:lnTo>
                  <a:pt x="2702158" y="0"/>
                </a:lnTo>
                <a:lnTo>
                  <a:pt x="2702158" y="3230840"/>
                </a:lnTo>
                <a:lnTo>
                  <a:pt x="0" y="32308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rot="-1236592">
            <a:off x="905513" y="7313616"/>
            <a:ext cx="1316169" cy="2752444"/>
          </a:xfrm>
          <a:custGeom>
            <a:avLst/>
            <a:gdLst/>
            <a:ahLst/>
            <a:cxnLst/>
            <a:rect l="l" t="t" r="r" b="b"/>
            <a:pathLst>
              <a:path w="1316169" h="2752444">
                <a:moveTo>
                  <a:pt x="0" y="0"/>
                </a:moveTo>
                <a:lnTo>
                  <a:pt x="1316169" y="0"/>
                </a:lnTo>
                <a:lnTo>
                  <a:pt x="1316169" y="2752445"/>
                </a:lnTo>
                <a:lnTo>
                  <a:pt x="0" y="27524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a:off x="-187722" y="44454"/>
            <a:ext cx="2963744" cy="2893691"/>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rot="-1103996">
            <a:off x="16007855" y="595433"/>
            <a:ext cx="1896188" cy="3364204"/>
          </a:xfrm>
          <a:custGeom>
            <a:avLst/>
            <a:gdLst/>
            <a:ahLst/>
            <a:cxnLst/>
            <a:rect l="l" t="t" r="r" b="b"/>
            <a:pathLst>
              <a:path w="1896188" h="3364204">
                <a:moveTo>
                  <a:pt x="0" y="0"/>
                </a:moveTo>
                <a:lnTo>
                  <a:pt x="1896188" y="0"/>
                </a:lnTo>
                <a:lnTo>
                  <a:pt x="1896188" y="3364205"/>
                </a:lnTo>
                <a:lnTo>
                  <a:pt x="0" y="33642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1" name="Group 21"/>
          <p:cNvGrpSpPr/>
          <p:nvPr/>
        </p:nvGrpSpPr>
        <p:grpSpPr>
          <a:xfrm>
            <a:off x="1717687" y="4678387"/>
            <a:ext cx="229651" cy="229651"/>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23" name="Freeform 23"/>
          <p:cNvSpPr/>
          <p:nvPr/>
        </p:nvSpPr>
        <p:spPr>
          <a:xfrm>
            <a:off x="796669" y="427106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rot="-771795">
            <a:off x="322580" y="9449844"/>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1637367" y="6352043"/>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26" name="Group 26"/>
          <p:cNvGrpSpPr>
            <a:grpSpLocks noChangeAspect="1"/>
          </p:cNvGrpSpPr>
          <p:nvPr/>
        </p:nvGrpSpPr>
        <p:grpSpPr>
          <a:xfrm rot="-874149">
            <a:off x="702580" y="5602252"/>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a:grpSpLocks noChangeAspect="1"/>
          </p:cNvGrpSpPr>
          <p:nvPr/>
        </p:nvGrpSpPr>
        <p:grpSpPr>
          <a:xfrm rot="10171898">
            <a:off x="1583303" y="3464058"/>
            <a:ext cx="498419" cy="262574"/>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17544116" y="4522721"/>
            <a:ext cx="229651" cy="229651"/>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32" name="Freeform 32"/>
          <p:cNvSpPr/>
          <p:nvPr/>
        </p:nvSpPr>
        <p:spPr>
          <a:xfrm>
            <a:off x="17544628" y="696553"/>
            <a:ext cx="488240" cy="4838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3" name="Freeform 33"/>
          <p:cNvSpPr/>
          <p:nvPr/>
        </p:nvSpPr>
        <p:spPr>
          <a:xfrm rot="-771795">
            <a:off x="17442085" y="5897299"/>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4" name="Freeform 34"/>
          <p:cNvSpPr/>
          <p:nvPr/>
        </p:nvSpPr>
        <p:spPr>
          <a:xfrm>
            <a:off x="16523523" y="495745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35" name="Group 35"/>
          <p:cNvGrpSpPr>
            <a:grpSpLocks noChangeAspect="1"/>
          </p:cNvGrpSpPr>
          <p:nvPr/>
        </p:nvGrpSpPr>
        <p:grpSpPr>
          <a:xfrm rot="-874149">
            <a:off x="16506344" y="6632665"/>
            <a:ext cx="498419" cy="262574"/>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16" name="TextBox 15"/>
          <p:cNvSpPr txBox="1"/>
          <p:nvPr/>
        </p:nvSpPr>
        <p:spPr>
          <a:xfrm>
            <a:off x="4876800" y="2384458"/>
            <a:ext cx="9829800" cy="769441"/>
          </a:xfrm>
          <a:prstGeom prst="rect">
            <a:avLst/>
          </a:prstGeom>
          <a:noFill/>
        </p:spPr>
        <p:txBody>
          <a:bodyPr wrap="square" rtlCol="0">
            <a:spAutoFit/>
          </a:bodyPr>
          <a:lstStyle/>
          <a:p>
            <a:r>
              <a:rPr lang="en-US" sz="4400" dirty="0">
                <a:solidFill>
                  <a:srgbClr val="FF0000"/>
                </a:solidFill>
                <a:latin typeface="Arial" pitchFamily="34" charset="0"/>
                <a:cs typeface="Arial" pitchFamily="34" charset="0"/>
              </a:rPr>
              <a:t>TRÒ CHƠI: “AI NHANH HƠN”</a:t>
            </a:r>
          </a:p>
        </p:txBody>
      </p:sp>
      <p:sp>
        <p:nvSpPr>
          <p:cNvPr id="38" name="TextBox 37"/>
          <p:cNvSpPr txBox="1"/>
          <p:nvPr/>
        </p:nvSpPr>
        <p:spPr>
          <a:xfrm>
            <a:off x="3074693" y="3892734"/>
            <a:ext cx="12347402" cy="3416320"/>
          </a:xfrm>
          <a:prstGeom prst="rect">
            <a:avLst/>
          </a:prstGeom>
          <a:noFill/>
        </p:spPr>
        <p:txBody>
          <a:bodyPr wrap="square" rtlCol="0">
            <a:spAutoFit/>
          </a:bodyPr>
          <a:lstStyle/>
          <a:p>
            <a:pPr algn="just"/>
            <a:r>
              <a:rPr lang="en-US" sz="3600" dirty="0">
                <a:latin typeface="Arial" pitchFamily="34" charset="0"/>
                <a:cs typeface="Arial" pitchFamily="34" charset="0"/>
              </a:rPr>
              <a:t>Luật chơi như sau: Các nhóm chọn các nội dung trong xấp thông tin mà giáo viên phát cho để dán vào các ô tương ứng trong phiếu học tập số 1. Nhóm nào nhanh hơn và đúng nhiều nhất sẽ dành chiến thắng. (Thời gian tối đa cho trò chơi này là 5 phút)</a:t>
            </a:r>
          </a:p>
          <a:p>
            <a:endParaRPr lang="en-US" sz="3600" dirty="0"/>
          </a:p>
        </p:txBody>
      </p:sp>
    </p:spTree>
    <p:extLst>
      <p:ext uri="{BB962C8B-B14F-4D97-AF65-F5344CB8AC3E}">
        <p14:creationId xmlns:p14="http://schemas.microsoft.com/office/powerpoint/2010/main" val="2397609595"/>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99AF284-7F2C-49B8-B3BB-CDB149CCD56F}"/>
              </a:ext>
            </a:extLst>
          </p:cNvPr>
          <p:cNvGraphicFramePr>
            <a:graphicFrameLocks noGrp="1"/>
          </p:cNvGraphicFramePr>
          <p:nvPr>
            <p:extLst>
              <p:ext uri="{D42A27DB-BD31-4B8C-83A1-F6EECF244321}">
                <p14:modId xmlns:p14="http://schemas.microsoft.com/office/powerpoint/2010/main" val="2383758614"/>
              </p:ext>
            </p:extLst>
          </p:nvPr>
        </p:nvGraphicFramePr>
        <p:xfrm>
          <a:off x="331073" y="492661"/>
          <a:ext cx="17804527" cy="8473440"/>
        </p:xfrm>
        <a:graphic>
          <a:graphicData uri="http://schemas.openxmlformats.org/drawingml/2006/table">
            <a:tbl>
              <a:tblPr firstRow="1" firstCol="1" bandRow="1">
                <a:tableStyleId>{5C22544A-7EE6-4342-B048-85BDC9FD1C3A}</a:tableStyleId>
              </a:tblPr>
              <a:tblGrid>
                <a:gridCol w="4390469">
                  <a:extLst>
                    <a:ext uri="{9D8B030D-6E8A-4147-A177-3AD203B41FA5}">
                      <a16:colId xmlns:a16="http://schemas.microsoft.com/office/drawing/2014/main" val="1423448663"/>
                    </a:ext>
                  </a:extLst>
                </a:gridCol>
                <a:gridCol w="1995394">
                  <a:extLst>
                    <a:ext uri="{9D8B030D-6E8A-4147-A177-3AD203B41FA5}">
                      <a16:colId xmlns:a16="http://schemas.microsoft.com/office/drawing/2014/main" val="4028140610"/>
                    </a:ext>
                  </a:extLst>
                </a:gridCol>
                <a:gridCol w="3618517">
                  <a:extLst>
                    <a:ext uri="{9D8B030D-6E8A-4147-A177-3AD203B41FA5}">
                      <a16:colId xmlns:a16="http://schemas.microsoft.com/office/drawing/2014/main" val="1903210471"/>
                    </a:ext>
                  </a:extLst>
                </a:gridCol>
                <a:gridCol w="7800147">
                  <a:extLst>
                    <a:ext uri="{9D8B030D-6E8A-4147-A177-3AD203B41FA5}">
                      <a16:colId xmlns:a16="http://schemas.microsoft.com/office/drawing/2014/main" val="4135127623"/>
                    </a:ext>
                  </a:extLst>
                </a:gridCol>
              </a:tblGrid>
              <a:tr h="382724">
                <a:tc gridSpan="4">
                  <a:txBody>
                    <a:bodyPr/>
                    <a:lstStyle/>
                    <a:p>
                      <a:pPr algn="ctr"/>
                      <a:r>
                        <a:rPr lang="en-US" sz="2800" dirty="0">
                          <a:solidFill>
                            <a:srgbClr val="FF0000"/>
                          </a:solidFill>
                          <a:effectLst/>
                          <a:latin typeface="Arial" panose="020B0604020202020204" pitchFamily="34" charset="0"/>
                          <a:cs typeface="Arial" panose="020B0604020202020204" pitchFamily="34" charset="0"/>
                        </a:rPr>
                        <a:t>PHIẾU HỌC TẬP SỐ 1</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2056521"/>
                  </a:ext>
                </a:extLst>
              </a:tr>
              <a:tr h="648502">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cs typeface="Arial" panose="020B0604020202020204" pitchFamily="34" charset="0"/>
                      </a:endParaRPr>
                    </a:p>
                    <a:p>
                      <a:pPr algn="ct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Tên</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Công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dụng</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Kí</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hiệu</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156768"/>
                  </a:ext>
                </a:extLst>
              </a:tr>
              <a:tr h="1176539">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1230434"/>
                  </a:ext>
                </a:extLst>
              </a:tr>
              <a:tr h="765447">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9097193"/>
                  </a:ext>
                </a:extLst>
              </a:tr>
              <a:tr h="1530894">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7988803"/>
                  </a:ext>
                </a:extLst>
              </a:tr>
            </a:tbl>
          </a:graphicData>
        </a:graphic>
      </p:graphicFrame>
      <p:pic>
        <p:nvPicPr>
          <p:cNvPr id="3" name="Picture 52">
            <a:extLst>
              <a:ext uri="{FF2B5EF4-FFF2-40B4-BE49-F238E27FC236}">
                <a16:creationId xmlns:a16="http://schemas.microsoft.com/office/drawing/2014/main" id="{354D6797-EEFA-9323-BB73-33DA2C2CF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84" y="1721799"/>
            <a:ext cx="4183830" cy="23549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3">
            <a:extLst>
              <a:ext uri="{FF2B5EF4-FFF2-40B4-BE49-F238E27FC236}">
                <a16:creationId xmlns:a16="http://schemas.microsoft.com/office/drawing/2014/main" id="{905D34E2-CBA9-6935-748D-F573BBA81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980" y="4492921"/>
            <a:ext cx="3101467" cy="22507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4">
            <a:extLst>
              <a:ext uri="{FF2B5EF4-FFF2-40B4-BE49-F238E27FC236}">
                <a16:creationId xmlns:a16="http://schemas.microsoft.com/office/drawing/2014/main" id="{B0CBA745-812D-5ED1-A11B-020CAB61F1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980" y="6938452"/>
            <a:ext cx="3152331" cy="2015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217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99AF284-7F2C-49B8-B3BB-CDB149CCD56F}"/>
              </a:ext>
            </a:extLst>
          </p:cNvPr>
          <p:cNvGraphicFramePr>
            <a:graphicFrameLocks noGrp="1"/>
          </p:cNvGraphicFramePr>
          <p:nvPr>
            <p:extLst>
              <p:ext uri="{D42A27DB-BD31-4B8C-83A1-F6EECF244321}">
                <p14:modId xmlns:p14="http://schemas.microsoft.com/office/powerpoint/2010/main" val="3157292679"/>
              </p:ext>
            </p:extLst>
          </p:nvPr>
        </p:nvGraphicFramePr>
        <p:xfrm>
          <a:off x="331073" y="492661"/>
          <a:ext cx="17804527" cy="8473440"/>
        </p:xfrm>
        <a:graphic>
          <a:graphicData uri="http://schemas.openxmlformats.org/drawingml/2006/table">
            <a:tbl>
              <a:tblPr firstRow="1" firstCol="1" bandRow="1">
                <a:tableStyleId>{5C22544A-7EE6-4342-B048-85BDC9FD1C3A}</a:tableStyleId>
              </a:tblPr>
              <a:tblGrid>
                <a:gridCol w="4390469">
                  <a:extLst>
                    <a:ext uri="{9D8B030D-6E8A-4147-A177-3AD203B41FA5}">
                      <a16:colId xmlns:a16="http://schemas.microsoft.com/office/drawing/2014/main" val="1423448663"/>
                    </a:ext>
                  </a:extLst>
                </a:gridCol>
                <a:gridCol w="1995394">
                  <a:extLst>
                    <a:ext uri="{9D8B030D-6E8A-4147-A177-3AD203B41FA5}">
                      <a16:colId xmlns:a16="http://schemas.microsoft.com/office/drawing/2014/main" val="4028140610"/>
                    </a:ext>
                  </a:extLst>
                </a:gridCol>
                <a:gridCol w="3618517">
                  <a:extLst>
                    <a:ext uri="{9D8B030D-6E8A-4147-A177-3AD203B41FA5}">
                      <a16:colId xmlns:a16="http://schemas.microsoft.com/office/drawing/2014/main" val="1903210471"/>
                    </a:ext>
                  </a:extLst>
                </a:gridCol>
                <a:gridCol w="7800147">
                  <a:extLst>
                    <a:ext uri="{9D8B030D-6E8A-4147-A177-3AD203B41FA5}">
                      <a16:colId xmlns:a16="http://schemas.microsoft.com/office/drawing/2014/main" val="4135127623"/>
                    </a:ext>
                  </a:extLst>
                </a:gridCol>
              </a:tblGrid>
              <a:tr h="382724">
                <a:tc gridSpan="4">
                  <a:txBody>
                    <a:bodyPr/>
                    <a:lstStyle/>
                    <a:p>
                      <a:pPr algn="ctr"/>
                      <a:r>
                        <a:rPr lang="en-US" sz="2800" dirty="0">
                          <a:solidFill>
                            <a:srgbClr val="FF0000"/>
                          </a:solidFill>
                          <a:effectLst/>
                          <a:latin typeface="Arial" panose="020B0604020202020204" pitchFamily="34" charset="0"/>
                          <a:cs typeface="Arial" panose="020B0604020202020204" pitchFamily="34" charset="0"/>
                        </a:rPr>
                        <a:t>PHIẾU HỌC TẬP SỐ 1</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2056521"/>
                  </a:ext>
                </a:extLst>
              </a:tr>
              <a:tr h="648502">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cs typeface="Arial" panose="020B0604020202020204" pitchFamily="34" charset="0"/>
                      </a:endParaRPr>
                    </a:p>
                    <a:p>
                      <a:pPr algn="ct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Tên</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thiết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bị</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Công</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dụng</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err="1">
                          <a:solidFill>
                            <a:schemeClr val="tx1"/>
                          </a:solidFill>
                          <a:effectLst/>
                          <a:latin typeface="Arial" panose="020B0604020202020204" pitchFamily="34" charset="0"/>
                          <a:cs typeface="Arial" panose="020B0604020202020204" pitchFamily="34" charset="0"/>
                        </a:rPr>
                        <a:t>Kí</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hiệu</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156768"/>
                  </a:ext>
                </a:extLst>
              </a:tr>
              <a:tr h="1176539">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1230434"/>
                  </a:ext>
                </a:extLst>
              </a:tr>
              <a:tr h="765447">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9097193"/>
                  </a:ext>
                </a:extLst>
              </a:tr>
              <a:tr h="1530894">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6176" marR="361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7988803"/>
                  </a:ext>
                </a:extLst>
              </a:tr>
            </a:tbl>
          </a:graphicData>
        </a:graphic>
      </p:graphicFrame>
      <p:pic>
        <p:nvPicPr>
          <p:cNvPr id="9" name="Picture 8">
            <a:extLst>
              <a:ext uri="{FF2B5EF4-FFF2-40B4-BE49-F238E27FC236}">
                <a16:creationId xmlns:a16="http://schemas.microsoft.com/office/drawing/2014/main" id="{D8267709-F82A-4FB6-810C-52A021182F15}"/>
              </a:ext>
            </a:extLst>
          </p:cNvPr>
          <p:cNvPicPr/>
          <p:nvPr/>
        </p:nvPicPr>
        <p:blipFill>
          <a:blip r:embed="rId2"/>
          <a:stretch>
            <a:fillRect/>
          </a:stretch>
        </p:blipFill>
        <p:spPr>
          <a:xfrm>
            <a:off x="1066800" y="1866900"/>
            <a:ext cx="2971800" cy="2209800"/>
          </a:xfrm>
          <a:prstGeom prst="rect">
            <a:avLst/>
          </a:prstGeom>
        </p:spPr>
      </p:pic>
      <p:pic>
        <p:nvPicPr>
          <p:cNvPr id="10" name="Picture 9">
            <a:extLst>
              <a:ext uri="{FF2B5EF4-FFF2-40B4-BE49-F238E27FC236}">
                <a16:creationId xmlns:a16="http://schemas.microsoft.com/office/drawing/2014/main" id="{4CD29746-7594-4B0F-9D95-FABD2CA7C687}"/>
              </a:ext>
            </a:extLst>
          </p:cNvPr>
          <p:cNvPicPr/>
          <p:nvPr/>
        </p:nvPicPr>
        <p:blipFill>
          <a:blip r:embed="rId3"/>
          <a:stretch>
            <a:fillRect/>
          </a:stretch>
        </p:blipFill>
        <p:spPr>
          <a:xfrm>
            <a:off x="1219200" y="4533900"/>
            <a:ext cx="2971800" cy="2209799"/>
          </a:xfrm>
          <a:prstGeom prst="rect">
            <a:avLst/>
          </a:prstGeom>
        </p:spPr>
      </p:pic>
      <p:pic>
        <p:nvPicPr>
          <p:cNvPr id="11" name="Picture 10" descr="https://tse3.mm.bing.net/th?id=OIP.fKPiQ9uKzgDYLy4Ba3-pCQAAAA&amp;pid=Api&amp;P=0&amp;h=180">
            <a:extLst>
              <a:ext uri="{FF2B5EF4-FFF2-40B4-BE49-F238E27FC236}">
                <a16:creationId xmlns:a16="http://schemas.microsoft.com/office/drawing/2014/main" id="{609EF79F-0B77-4891-8B0F-7A675B47B82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6895732"/>
            <a:ext cx="2362200" cy="2070369"/>
          </a:xfrm>
          <a:prstGeom prst="rect">
            <a:avLst/>
          </a:prstGeom>
          <a:noFill/>
          <a:ln>
            <a:noFill/>
          </a:ln>
        </p:spPr>
      </p:pic>
    </p:spTree>
    <p:extLst>
      <p:ext uri="{BB962C8B-B14F-4D97-AF65-F5344CB8AC3E}">
        <p14:creationId xmlns:p14="http://schemas.microsoft.com/office/powerpoint/2010/main" val="5029698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1637</Words>
  <Application>Microsoft Office PowerPoint</Application>
  <PresentationFormat>Custom</PresentationFormat>
  <Paragraphs>248</Paragraphs>
  <Slides>29</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Tahoma</vt:lpstr>
      <vt:lpstr>Calibri</vt:lpstr>
      <vt:lpstr>Marykate</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and Green Doodle Hand drawn Science Project Presentation</dc:title>
  <dc:creator>Admin</dc:creator>
  <cp:lastModifiedBy>sfsf</cp:lastModifiedBy>
  <cp:revision>40</cp:revision>
  <dcterms:created xsi:type="dcterms:W3CDTF">2006-08-16T00:00:00Z</dcterms:created>
  <dcterms:modified xsi:type="dcterms:W3CDTF">2024-05-26T13:25:30Z</dcterms:modified>
  <dc:identifier>DAFnxbZOGA8</dc:identifier>
</cp:coreProperties>
</file>