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90"/>
  </p:notesMasterIdLst>
  <p:sldIdLst>
    <p:sldId id="256" r:id="rId3"/>
    <p:sldId id="257" r:id="rId4"/>
    <p:sldId id="259" r:id="rId5"/>
    <p:sldId id="258" r:id="rId6"/>
    <p:sldId id="261" r:id="rId7"/>
    <p:sldId id="1799" r:id="rId8"/>
    <p:sldId id="1800" r:id="rId9"/>
    <p:sldId id="1780" r:id="rId10"/>
    <p:sldId id="1776" r:id="rId11"/>
    <p:sldId id="1777" r:id="rId12"/>
    <p:sldId id="383" r:id="rId13"/>
    <p:sldId id="382" r:id="rId14"/>
    <p:sldId id="263" r:id="rId15"/>
    <p:sldId id="367" r:id="rId16"/>
    <p:sldId id="1812" r:id="rId17"/>
    <p:sldId id="363" r:id="rId18"/>
    <p:sldId id="1778" r:id="rId19"/>
    <p:sldId id="1785" r:id="rId20"/>
    <p:sldId id="1786" r:id="rId21"/>
    <p:sldId id="1787" r:id="rId22"/>
    <p:sldId id="1791" r:id="rId23"/>
    <p:sldId id="1792" r:id="rId24"/>
    <p:sldId id="1790" r:id="rId25"/>
    <p:sldId id="334" r:id="rId26"/>
    <p:sldId id="376" r:id="rId27"/>
    <p:sldId id="368" r:id="rId28"/>
    <p:sldId id="369" r:id="rId29"/>
    <p:sldId id="374" r:id="rId30"/>
    <p:sldId id="370" r:id="rId31"/>
    <p:sldId id="371" r:id="rId32"/>
    <p:sldId id="372" r:id="rId33"/>
    <p:sldId id="373" r:id="rId34"/>
    <p:sldId id="1793" r:id="rId35"/>
    <p:sldId id="286" r:id="rId36"/>
    <p:sldId id="391" r:id="rId37"/>
    <p:sldId id="1794" r:id="rId38"/>
    <p:sldId id="1795" r:id="rId39"/>
    <p:sldId id="1796" r:id="rId40"/>
    <p:sldId id="1797" r:id="rId41"/>
    <p:sldId id="324" r:id="rId42"/>
    <p:sldId id="310" r:id="rId43"/>
    <p:sldId id="325" r:id="rId44"/>
    <p:sldId id="326" r:id="rId45"/>
    <p:sldId id="327" r:id="rId46"/>
    <p:sldId id="314" r:id="rId47"/>
    <p:sldId id="328" r:id="rId48"/>
    <p:sldId id="329" r:id="rId49"/>
    <p:sldId id="330" r:id="rId50"/>
    <p:sldId id="331" r:id="rId51"/>
    <p:sldId id="332" r:id="rId52"/>
    <p:sldId id="333" r:id="rId53"/>
    <p:sldId id="1798" r:id="rId54"/>
    <p:sldId id="393" r:id="rId55"/>
    <p:sldId id="267" r:id="rId56"/>
    <p:sldId id="1801" r:id="rId57"/>
    <p:sldId id="403" r:id="rId58"/>
    <p:sldId id="404" r:id="rId59"/>
    <p:sldId id="405" r:id="rId60"/>
    <p:sldId id="406" r:id="rId61"/>
    <p:sldId id="407" r:id="rId62"/>
    <p:sldId id="408" r:id="rId63"/>
    <p:sldId id="1803" r:id="rId64"/>
    <p:sldId id="1779" r:id="rId65"/>
    <p:sldId id="1804" r:id="rId66"/>
    <p:sldId id="1805" r:id="rId67"/>
    <p:sldId id="1806" r:id="rId68"/>
    <p:sldId id="1807" r:id="rId69"/>
    <p:sldId id="410" r:id="rId70"/>
    <p:sldId id="1808" r:id="rId71"/>
    <p:sldId id="1802" r:id="rId72"/>
    <p:sldId id="414" r:id="rId73"/>
    <p:sldId id="1809" r:id="rId74"/>
    <p:sldId id="1810" r:id="rId75"/>
    <p:sldId id="409" r:id="rId76"/>
    <p:sldId id="1811" r:id="rId77"/>
    <p:sldId id="271" r:id="rId78"/>
    <p:sldId id="1775" r:id="rId79"/>
    <p:sldId id="287" r:id="rId80"/>
    <p:sldId id="288" r:id="rId81"/>
    <p:sldId id="289" r:id="rId82"/>
    <p:sldId id="290" r:id="rId83"/>
    <p:sldId id="291" r:id="rId84"/>
    <p:sldId id="292" r:id="rId85"/>
    <p:sldId id="293" r:id="rId86"/>
    <p:sldId id="294" r:id="rId87"/>
    <p:sldId id="295" r:id="rId88"/>
    <p:sldId id="275" r:id="rId8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CC"/>
    <a:srgbClr val="CC00CC"/>
    <a:srgbClr val="FF99FF"/>
    <a:srgbClr val="9F6431"/>
    <a:srgbClr val="CA7D32"/>
    <a:srgbClr val="161F30"/>
    <a:srgbClr val="444D54"/>
    <a:srgbClr val="BC6B2A"/>
    <a:srgbClr val="192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660"/>
  </p:normalViewPr>
  <p:slideViewPr>
    <p:cSldViewPr showGuides="1">
      <p:cViewPr varScale="1">
        <p:scale>
          <a:sx n="88" d="100"/>
          <a:sy n="88" d="100"/>
        </p:scale>
        <p:origin x="87" y="9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E3EAF-82F0-40B5-AE52-F903CB3D3F99}" type="datetimeFigureOut">
              <a:rPr lang="vi-VN" smtClean="0"/>
              <a:t>31/10/2024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128EA-DEF1-4ADD-B11F-C23EF868FC2B}" type="slidenum">
              <a:rPr lang="vi-VN" smtClean="0"/>
              <a:t>‹#›</a:t>
            </a:fld>
            <a:endParaRPr lang="vi-VN"/>
          </a:p>
        </p:txBody>
      </p:sp>
    </p:spTree>
    <p:extLst>
      <p:ext uri="{BB962C8B-B14F-4D97-AF65-F5344CB8AC3E}">
        <p14:creationId xmlns:p14="http://schemas.microsoft.com/office/powerpoint/2010/main" val="134587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Nguyên tắc sắp xếp các nguyên tố để dễ dàng nhận ra tính chất của chúng</a:t>
            </a:r>
          </a:p>
          <a:p>
            <a:pPr algn="l" latinLnBrk="0"/>
            <a:r>
              <a:rPr lang="vi-VN" b="0" i="0" dirty="0">
                <a:solidFill>
                  <a:srgbClr val="333333"/>
                </a:solidFill>
                <a:effectLst/>
                <a:latin typeface="OpenSans"/>
              </a:rPr>
              <a:t>   + Các nguyên tố hóa học được xếp theo chiều tăng dần của điện tích hạt nhân</a:t>
            </a:r>
          </a:p>
          <a:p>
            <a:pPr algn="l" latinLnBrk="0"/>
            <a:r>
              <a:rPr lang="vi-VN" b="0" i="0" dirty="0">
                <a:solidFill>
                  <a:srgbClr val="333333"/>
                </a:solidFill>
                <a:effectLst/>
                <a:latin typeface="OpenSans"/>
              </a:rPr>
              <a:t>   + Các nguyên tố trong cùng một hàng có cùng số lớp electron trong nguyên tử</a:t>
            </a:r>
          </a:p>
          <a:p>
            <a:pPr algn="l" latinLnBrk="0"/>
            <a:r>
              <a:rPr lang="vi-VN" b="0" i="0" dirty="0">
                <a:solidFill>
                  <a:srgbClr val="333333"/>
                </a:solidFill>
                <a:effectLst/>
                <a:latin typeface="OpenSans"/>
              </a:rPr>
              <a:t>   + Các nguyên tố trong cùng cột có tính chất gần giống nhau</a:t>
            </a:r>
          </a:p>
          <a:p>
            <a:endParaRPr lang="vi-VN" dirty="0"/>
          </a:p>
        </p:txBody>
      </p:sp>
      <p:sp>
        <p:nvSpPr>
          <p:cNvPr id="4" name="Slide Number Placeholder 3"/>
          <p:cNvSpPr>
            <a:spLocks noGrp="1"/>
          </p:cNvSpPr>
          <p:nvPr>
            <p:ph type="sldNum" sz="quarter" idx="5"/>
          </p:nvPr>
        </p:nvSpPr>
        <p:spPr/>
        <p:txBody>
          <a:bodyPr/>
          <a:lstStyle/>
          <a:p>
            <a:fld id="{198128EA-DEF1-4ADD-B11F-C23EF868FC2B}" type="slidenum">
              <a:rPr lang="vi-VN" smtClean="0"/>
              <a:t>3</a:t>
            </a:fld>
            <a:endParaRPr lang="vi-VN"/>
          </a:p>
        </p:txBody>
      </p:sp>
    </p:spTree>
    <p:extLst>
      <p:ext uri="{BB962C8B-B14F-4D97-AF65-F5344CB8AC3E}">
        <p14:creationId xmlns:p14="http://schemas.microsoft.com/office/powerpoint/2010/main" val="1934510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latinLnBrk="0"/>
            <a:r>
              <a:rPr lang="vi-VN" dirty="0"/>
              <a:t>-	Hầu hết các nguyên tó thuộc nhóm IA, nhóm IIA, nhóm 111A và một số nguyên tó ở các nhóm IVA, VA, VIA.</a:t>
            </a:r>
          </a:p>
          <a:p>
            <a:pPr algn="l" latinLnBrk="0"/>
            <a:r>
              <a:rPr lang="vi-VN" dirty="0"/>
              <a:t>-	Các nguyên tổ thuộc nhóm IB đển VIIIB, các nguyên tố lanthanide và các nguyên tó actinide được xếp riêng thành hai hàng ở cuối bàng.</a:t>
            </a:r>
          </a:p>
          <a:p>
            <a:pPr algn="l" latinLnBrk="0"/>
            <a:endParaRPr lang="vi-VN" dirty="0"/>
          </a:p>
        </p:txBody>
      </p:sp>
    </p:spTree>
    <p:extLst>
      <p:ext uri="{BB962C8B-B14F-4D97-AF65-F5344CB8AC3E}">
        <p14:creationId xmlns:p14="http://schemas.microsoft.com/office/powerpoint/2010/main" val="1551166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Nguyên tố Al:</a:t>
            </a:r>
          </a:p>
          <a:p>
            <a:pPr algn="l" latinLnBrk="0"/>
            <a:r>
              <a:rPr lang="vi-VN" b="0" i="0" dirty="0">
                <a:solidFill>
                  <a:srgbClr val="333333"/>
                </a:solidFill>
                <a:effectLst/>
                <a:latin typeface="OpenSans"/>
              </a:rPr>
              <a:t>   + Số thứ tự: 13</a:t>
            </a:r>
          </a:p>
          <a:p>
            <a:pPr algn="l" latinLnBrk="0"/>
            <a:r>
              <a:rPr lang="vi-VN" b="0" i="0" dirty="0">
                <a:solidFill>
                  <a:srgbClr val="333333"/>
                </a:solidFill>
                <a:effectLst/>
                <a:latin typeface="OpenSans"/>
              </a:rPr>
              <a:t>   + Chu kì: 3</a:t>
            </a:r>
          </a:p>
          <a:p>
            <a:pPr algn="l" latinLnBrk="0"/>
            <a:r>
              <a:rPr lang="vi-VN" b="0" i="0" dirty="0">
                <a:solidFill>
                  <a:srgbClr val="333333"/>
                </a:solidFill>
                <a:effectLst/>
                <a:latin typeface="OpenSans"/>
              </a:rPr>
              <a:t>   + Nhóm: IIIA</a:t>
            </a:r>
          </a:p>
          <a:p>
            <a:pPr algn="l" latinLnBrk="0"/>
            <a:r>
              <a:rPr lang="vi-VN" b="0" i="0" dirty="0">
                <a:solidFill>
                  <a:srgbClr val="333333"/>
                </a:solidFill>
                <a:effectLst/>
                <a:latin typeface="OpenSans"/>
              </a:rPr>
              <a:t>- Nguyên tố Ca:</a:t>
            </a:r>
          </a:p>
          <a:p>
            <a:pPr algn="l" latinLnBrk="0"/>
            <a:r>
              <a:rPr lang="vi-VN" b="0" i="0" dirty="0">
                <a:solidFill>
                  <a:srgbClr val="333333"/>
                </a:solidFill>
                <a:effectLst/>
                <a:latin typeface="OpenSans"/>
              </a:rPr>
              <a:t>   + Số thứ tự: 20</a:t>
            </a:r>
          </a:p>
          <a:p>
            <a:pPr algn="l" latinLnBrk="0"/>
            <a:r>
              <a:rPr lang="vi-VN" b="0" i="0" dirty="0">
                <a:solidFill>
                  <a:srgbClr val="333333"/>
                </a:solidFill>
                <a:effectLst/>
                <a:latin typeface="OpenSans"/>
              </a:rPr>
              <a:t>   + Chu kì: 4</a:t>
            </a:r>
          </a:p>
          <a:p>
            <a:pPr algn="l" latinLnBrk="0"/>
            <a:r>
              <a:rPr lang="vi-VN" b="0" i="0" dirty="0">
                <a:solidFill>
                  <a:srgbClr val="333333"/>
                </a:solidFill>
                <a:effectLst/>
                <a:latin typeface="OpenSans"/>
              </a:rPr>
              <a:t>   + Nhóm: IIA</a:t>
            </a:r>
          </a:p>
          <a:p>
            <a:pPr algn="l" latinLnBrk="0"/>
            <a:r>
              <a:rPr lang="vi-VN" b="0" i="0" dirty="0">
                <a:solidFill>
                  <a:srgbClr val="333333"/>
                </a:solidFill>
                <a:effectLst/>
                <a:latin typeface="OpenSans"/>
              </a:rPr>
              <a:t>- Nguyên tố Na:</a:t>
            </a:r>
          </a:p>
          <a:p>
            <a:pPr algn="l" latinLnBrk="0"/>
            <a:r>
              <a:rPr lang="vi-VN" b="0" i="0" dirty="0">
                <a:solidFill>
                  <a:srgbClr val="333333"/>
                </a:solidFill>
                <a:effectLst/>
                <a:latin typeface="OpenSans"/>
              </a:rPr>
              <a:t>   + Số thứ tự: 11</a:t>
            </a:r>
          </a:p>
          <a:p>
            <a:pPr algn="l" latinLnBrk="0"/>
            <a:r>
              <a:rPr lang="vi-VN" b="0" i="0" dirty="0">
                <a:solidFill>
                  <a:srgbClr val="333333"/>
                </a:solidFill>
                <a:effectLst/>
                <a:latin typeface="OpenSans"/>
              </a:rPr>
              <a:t>   + Chu kì: 3</a:t>
            </a:r>
          </a:p>
          <a:p>
            <a:pPr algn="l" latinLnBrk="0"/>
            <a:r>
              <a:rPr lang="vi-VN" b="0" i="0" dirty="0">
                <a:solidFill>
                  <a:srgbClr val="333333"/>
                </a:solidFill>
                <a:effectLst/>
                <a:latin typeface="OpenSans"/>
              </a:rPr>
              <a:t>   + Nhóm: IA</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Trong Hình 4.6:</a:t>
            </a:r>
          </a:p>
          <a:p>
            <a:pPr algn="l" latinLnBrk="0"/>
            <a:r>
              <a:rPr lang="vi-VN" b="0" i="0" dirty="0">
                <a:solidFill>
                  <a:srgbClr val="333333"/>
                </a:solidFill>
                <a:effectLst/>
                <a:latin typeface="OpenSans"/>
              </a:rPr>
              <a:t>   + Nhôm có tính dẻo, được dùng làm màng bọc thực phẩm</a:t>
            </a:r>
          </a:p>
          <a:p>
            <a:pPr algn="l" latinLnBrk="0"/>
            <a:r>
              <a:rPr lang="vi-VN" b="0" i="0" dirty="0">
                <a:solidFill>
                  <a:srgbClr val="333333"/>
                </a:solidFill>
                <a:effectLst/>
                <a:latin typeface="OpenSans"/>
              </a:rPr>
              <a:t>   + Sắt cứng, bền với môi trường, được dùng làm công trình xây dựng</a:t>
            </a:r>
          </a:p>
          <a:p>
            <a:pPr algn="l" latinLnBrk="0"/>
            <a:r>
              <a:rPr lang="vi-VN" b="0" i="0" dirty="0">
                <a:solidFill>
                  <a:srgbClr val="333333"/>
                </a:solidFill>
                <a:effectLst/>
                <a:latin typeface="OpenSans"/>
              </a:rPr>
              <a:t>   + Đồng có tính dẫn điện tốt, được dùng làm lõi dây điện</a:t>
            </a:r>
          </a:p>
          <a:p>
            <a:endParaRPr lang="vi-VN" dirty="0"/>
          </a:p>
        </p:txBody>
      </p:sp>
      <p:sp>
        <p:nvSpPr>
          <p:cNvPr id="4" name="Slide Number Placeholder 3"/>
          <p:cNvSpPr>
            <a:spLocks noGrp="1"/>
          </p:cNvSpPr>
          <p:nvPr>
            <p:ph type="sldNum" sz="quarter" idx="5"/>
          </p:nvPr>
        </p:nvSpPr>
        <p:spPr/>
        <p:txBody>
          <a:bodyPr/>
          <a:lstStyle/>
          <a:p>
            <a:fld id="{198128EA-DEF1-4ADD-B11F-C23EF868FC2B}" type="slidenum">
              <a:rPr lang="vi-VN" smtClean="0"/>
              <a:t>63</a:t>
            </a:fld>
            <a:endParaRPr lang="vi-VN"/>
          </a:p>
        </p:txBody>
      </p:sp>
    </p:spTree>
    <p:extLst>
      <p:ext uri="{BB962C8B-B14F-4D97-AF65-F5344CB8AC3E}">
        <p14:creationId xmlns:p14="http://schemas.microsoft.com/office/powerpoint/2010/main" val="3272837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latinLnBrk="0"/>
            <a:r>
              <a:rPr lang="vi-VN" dirty="0"/>
              <a:t>-Hãu hết các nguyên tó thuộc nhóm VIIA, VIA, VA.</a:t>
            </a:r>
          </a:p>
          <a:p>
            <a:pPr algn="l" latinLnBrk="0"/>
            <a:r>
              <a:rPr lang="vi-VN" dirty="0"/>
              <a:t>-Một sổ nguyên tó thuộc nhóm IVA, 11IA.</a:t>
            </a:r>
          </a:p>
          <a:p>
            <a:pPr algn="l" latinLnBrk="0"/>
            <a:endParaRPr lang="vi-VN" dirty="0"/>
          </a:p>
          <a:p>
            <a:pPr algn="l" latinLnBrk="0"/>
            <a:r>
              <a:rPr lang="vi-VN" dirty="0"/>
              <a:t>Nguyên tố H ở nhóm IA</a:t>
            </a:r>
          </a:p>
          <a:p>
            <a:pPr algn="l" latinLnBrk="0"/>
            <a:endParaRPr lang="vi-VN" dirty="0"/>
          </a:p>
        </p:txBody>
      </p:sp>
    </p:spTree>
    <p:extLst>
      <p:ext uri="{BB962C8B-B14F-4D97-AF65-F5344CB8AC3E}">
        <p14:creationId xmlns:p14="http://schemas.microsoft.com/office/powerpoint/2010/main" val="106076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Nguyên tố oxygen (O)</a:t>
            </a:r>
          </a:p>
          <a:p>
            <a:pPr algn="l" latinLnBrk="0"/>
            <a:r>
              <a:rPr lang="vi-VN" b="0" i="0" dirty="0">
                <a:solidFill>
                  <a:srgbClr val="333333"/>
                </a:solidFill>
                <a:effectLst/>
                <a:latin typeface="OpenSans"/>
              </a:rPr>
              <a:t>   + Số thứ tự: 8</a:t>
            </a:r>
          </a:p>
          <a:p>
            <a:pPr algn="l" latinLnBrk="0"/>
            <a:r>
              <a:rPr lang="vi-VN" b="0" i="0" dirty="0">
                <a:solidFill>
                  <a:srgbClr val="333333"/>
                </a:solidFill>
                <a:effectLst/>
                <a:latin typeface="OpenSans"/>
              </a:rPr>
              <a:t>   + Chu kì: 2</a:t>
            </a:r>
          </a:p>
          <a:p>
            <a:pPr algn="l" latinLnBrk="0"/>
            <a:r>
              <a:rPr lang="vi-VN" b="0" i="0" dirty="0">
                <a:solidFill>
                  <a:srgbClr val="333333"/>
                </a:solidFill>
                <a:effectLst/>
                <a:latin typeface="OpenSans"/>
              </a:rPr>
              <a:t>   + Nhóm: VIA</a:t>
            </a:r>
          </a:p>
          <a:p>
            <a:pPr algn="l" latinLnBrk="0"/>
            <a:r>
              <a:rPr lang="vi-VN" b="0" i="0" dirty="0">
                <a:solidFill>
                  <a:srgbClr val="333333"/>
                </a:solidFill>
                <a:effectLst/>
                <a:latin typeface="OpenSans"/>
              </a:rPr>
              <a:t>- Nguyên tố chlorine (Cl)</a:t>
            </a:r>
          </a:p>
          <a:p>
            <a:pPr algn="l" latinLnBrk="0"/>
            <a:r>
              <a:rPr lang="vi-VN" b="0" i="0" dirty="0">
                <a:solidFill>
                  <a:srgbClr val="333333"/>
                </a:solidFill>
                <a:effectLst/>
                <a:latin typeface="OpenSans"/>
              </a:rPr>
              <a:t>   + Số thứ tự: 17</a:t>
            </a:r>
          </a:p>
          <a:p>
            <a:pPr algn="l" latinLnBrk="0"/>
            <a:r>
              <a:rPr lang="vi-VN" b="0" i="0" dirty="0">
                <a:solidFill>
                  <a:srgbClr val="333333"/>
                </a:solidFill>
                <a:effectLst/>
                <a:latin typeface="OpenSans"/>
              </a:rPr>
              <a:t>   + Chu kì: 3</a:t>
            </a:r>
          </a:p>
          <a:p>
            <a:pPr algn="l" latinLnBrk="0"/>
            <a:r>
              <a:rPr lang="vi-VN" b="0" i="0" dirty="0">
                <a:solidFill>
                  <a:srgbClr val="333333"/>
                </a:solidFill>
                <a:effectLst/>
                <a:latin typeface="OpenSans"/>
              </a:rPr>
              <a:t>   +  Nhóm: VIIA</a:t>
            </a:r>
          </a:p>
          <a:p>
            <a:pPr algn="l" latinLnBrk="0"/>
            <a:r>
              <a:rPr lang="vi-VN" b="0" i="0" dirty="0">
                <a:solidFill>
                  <a:srgbClr val="333333"/>
                </a:solidFill>
                <a:effectLst/>
                <a:latin typeface="OpenSans"/>
              </a:rPr>
              <a:t>- Nguyên tố sulfur (S)</a:t>
            </a:r>
          </a:p>
          <a:p>
            <a:pPr algn="l" latinLnBrk="0"/>
            <a:r>
              <a:rPr lang="vi-VN" b="0" i="0" dirty="0">
                <a:solidFill>
                  <a:srgbClr val="333333"/>
                </a:solidFill>
                <a:effectLst/>
                <a:latin typeface="OpenSans"/>
              </a:rPr>
              <a:t>   + Số thứ tự: 16</a:t>
            </a:r>
          </a:p>
          <a:p>
            <a:pPr algn="l" latinLnBrk="0"/>
            <a:r>
              <a:rPr lang="vi-VN" b="0" i="0" dirty="0">
                <a:solidFill>
                  <a:srgbClr val="333333"/>
                </a:solidFill>
                <a:effectLst/>
                <a:latin typeface="OpenSans"/>
              </a:rPr>
              <a:t>   + Chu kì: 3</a:t>
            </a:r>
          </a:p>
          <a:p>
            <a:pPr algn="l" latinLnBrk="0"/>
            <a:r>
              <a:rPr lang="vi-VN" b="0" i="0" dirty="0">
                <a:solidFill>
                  <a:srgbClr val="333333"/>
                </a:solidFill>
                <a:effectLst/>
                <a:latin typeface="OpenSans"/>
              </a:rPr>
              <a:t>   + Nhóm: VIIA</a:t>
            </a:r>
          </a:p>
          <a:p>
            <a:pPr algn="l" latinLnBrk="0"/>
            <a:r>
              <a:rPr lang="vi-VN" b="0" i="0" dirty="0">
                <a:solidFill>
                  <a:srgbClr val="333333"/>
                </a:solidFill>
                <a:effectLst/>
                <a:latin typeface="OpenSans"/>
              </a:rPr>
              <a:t>- Nguyên tố bromine (Br)</a:t>
            </a:r>
          </a:p>
          <a:p>
            <a:pPr algn="l" latinLnBrk="0"/>
            <a:r>
              <a:rPr lang="vi-VN" b="0" i="0" dirty="0">
                <a:solidFill>
                  <a:srgbClr val="333333"/>
                </a:solidFill>
                <a:effectLst/>
                <a:latin typeface="OpenSans"/>
              </a:rPr>
              <a:t>   + Số thứ tự: 35</a:t>
            </a:r>
          </a:p>
          <a:p>
            <a:pPr algn="l" latinLnBrk="0"/>
            <a:r>
              <a:rPr lang="vi-VN" b="0" i="0" dirty="0">
                <a:solidFill>
                  <a:srgbClr val="333333"/>
                </a:solidFill>
                <a:effectLst/>
                <a:latin typeface="OpenSans"/>
              </a:rPr>
              <a:t>   + Chu kì: 4</a:t>
            </a:r>
          </a:p>
          <a:p>
            <a:pPr algn="l" latinLnBrk="0"/>
            <a:r>
              <a:rPr lang="vi-VN" b="0" i="0" dirty="0">
                <a:solidFill>
                  <a:srgbClr val="333333"/>
                </a:solidFill>
                <a:effectLst/>
                <a:latin typeface="OpenSans"/>
              </a:rPr>
              <a:t>   + Nhóm: VIIA</a:t>
            </a:r>
          </a:p>
          <a:p>
            <a:endParaRPr lang="vi-VN" dirty="0"/>
          </a:p>
        </p:txBody>
      </p:sp>
      <p:sp>
        <p:nvSpPr>
          <p:cNvPr id="4" name="Slide Number Placeholder 3"/>
          <p:cNvSpPr>
            <a:spLocks noGrp="1"/>
          </p:cNvSpPr>
          <p:nvPr>
            <p:ph type="sldNum" sz="quarter" idx="5"/>
          </p:nvPr>
        </p:nvSpPr>
        <p:spPr/>
        <p:txBody>
          <a:bodyPr/>
          <a:lstStyle/>
          <a:p>
            <a:fld id="{198128EA-DEF1-4ADD-B11F-C23EF868FC2B}" type="slidenum">
              <a:rPr lang="vi-VN" smtClean="0"/>
              <a:t>69</a:t>
            </a:fld>
            <a:endParaRPr lang="vi-VN"/>
          </a:p>
        </p:txBody>
      </p:sp>
    </p:spTree>
    <p:extLst>
      <p:ext uri="{BB962C8B-B14F-4D97-AF65-F5344CB8AC3E}">
        <p14:creationId xmlns:p14="http://schemas.microsoft.com/office/powerpoint/2010/main" val="1783223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latinLnBrk="0"/>
            <a:r>
              <a:rPr lang="vi-VN" dirty="0"/>
              <a:t>Trong bàng tuấn hoàn, nguyên tố khí hiếm nằm ở nhóm VIIIA</a:t>
            </a:r>
          </a:p>
        </p:txBody>
      </p:sp>
    </p:spTree>
    <p:extLst>
      <p:ext uri="{BB962C8B-B14F-4D97-AF65-F5344CB8AC3E}">
        <p14:creationId xmlns:p14="http://schemas.microsoft.com/office/powerpoint/2010/main" val="3639287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r>
              <a:rPr lang="vi-VN" b="1" i="0" dirty="0">
                <a:solidFill>
                  <a:srgbClr val="333333"/>
                </a:solidFill>
                <a:effectLst/>
                <a:latin typeface="OpenSansBold"/>
              </a:rPr>
              <a:t>1.</a:t>
            </a:r>
            <a:r>
              <a:rPr lang="vi-VN" b="0" i="0" dirty="0">
                <a:solidFill>
                  <a:srgbClr val="333333"/>
                </a:solidFill>
                <a:effectLst/>
                <a:latin typeface="OpenSans"/>
              </a:rPr>
              <a:t> Khí hiếm Neon</a:t>
            </a:r>
          </a:p>
          <a:p>
            <a:pPr algn="l" rtl="0" latinLnBrk="0"/>
            <a:r>
              <a:rPr lang="vi-VN" b="0" i="0" dirty="0">
                <a:solidFill>
                  <a:srgbClr val="333333"/>
                </a:solidFill>
                <a:effectLst/>
                <a:latin typeface="OpenSans"/>
              </a:rPr>
              <a:t>   + Số thứ tự: 10</a:t>
            </a:r>
          </a:p>
          <a:p>
            <a:pPr algn="l" rtl="0" latinLnBrk="0"/>
            <a:r>
              <a:rPr lang="vi-VN" b="0" i="0" dirty="0">
                <a:solidFill>
                  <a:srgbClr val="333333"/>
                </a:solidFill>
                <a:effectLst/>
                <a:latin typeface="OpenSans"/>
              </a:rPr>
              <a:t>   + Chu kì: 2</a:t>
            </a:r>
          </a:p>
          <a:p>
            <a:pPr algn="l" rtl="0" latinLnBrk="0"/>
            <a:r>
              <a:rPr lang="vi-VN" b="0" i="0" dirty="0">
                <a:solidFill>
                  <a:srgbClr val="333333"/>
                </a:solidFill>
                <a:effectLst/>
                <a:latin typeface="OpenSans"/>
              </a:rPr>
              <a:t>   + Nhóm: VIIIA</a:t>
            </a:r>
          </a:p>
          <a:p>
            <a:pPr algn="l" rtl="0" latinLnBrk="0"/>
            <a:r>
              <a:rPr lang="vi-VN" b="1" i="0" dirty="0">
                <a:solidFill>
                  <a:srgbClr val="333333"/>
                </a:solidFill>
                <a:effectLst/>
                <a:latin typeface="OpenSansBold"/>
              </a:rPr>
              <a:t>2.</a:t>
            </a:r>
            <a:r>
              <a:rPr lang="vi-VN" b="0" i="0" dirty="0">
                <a:solidFill>
                  <a:srgbClr val="333333"/>
                </a:solidFill>
                <a:effectLst/>
                <a:latin typeface="OpenSans"/>
              </a:rPr>
              <a:t> Bảng tuần hoàn các nguyên tố hóa học gồm các nguyên tố: kim loại (màu xanh), phi kim (màu hồng) và khí hiếm (màu vàng). Xem ở Bảng tuần hoàn trang 25</a:t>
            </a:r>
          </a:p>
          <a:p>
            <a:pPr algn="l" rtl="0" latinLnBrk="0"/>
            <a:r>
              <a:rPr lang="vi-VN" b="0" i="0" dirty="0">
                <a:solidFill>
                  <a:srgbClr val="333333"/>
                </a:solidFill>
                <a:effectLst/>
                <a:latin typeface="OpenSans"/>
              </a:rPr>
              <a:t>=&gt; Đáp án D</a:t>
            </a:r>
          </a:p>
        </p:txBody>
      </p:sp>
      <p:sp>
        <p:nvSpPr>
          <p:cNvPr id="4" name="Slide Number Placeholder 3"/>
          <p:cNvSpPr>
            <a:spLocks noGrp="1"/>
          </p:cNvSpPr>
          <p:nvPr>
            <p:ph type="sldNum" sz="quarter" idx="5"/>
          </p:nvPr>
        </p:nvSpPr>
        <p:spPr/>
        <p:txBody>
          <a:bodyPr/>
          <a:lstStyle/>
          <a:p>
            <a:fld id="{198128EA-DEF1-4ADD-B11F-C23EF868FC2B}" type="slidenum">
              <a:rPr lang="vi-VN" smtClean="0"/>
              <a:t>72</a:t>
            </a:fld>
            <a:endParaRPr lang="vi-VN"/>
          </a:p>
        </p:txBody>
      </p:sp>
    </p:spTree>
    <p:extLst>
      <p:ext uri="{BB962C8B-B14F-4D97-AF65-F5344CB8AC3E}">
        <p14:creationId xmlns:p14="http://schemas.microsoft.com/office/powerpoint/2010/main" val="33357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r>
              <a:rPr lang="vi-VN" b="1" i="0" dirty="0">
                <a:solidFill>
                  <a:srgbClr val="333333"/>
                </a:solidFill>
                <a:effectLst/>
                <a:latin typeface="OpenSansBold"/>
              </a:rPr>
              <a:t>3.</a:t>
            </a:r>
            <a:endParaRPr lang="vi-VN" b="0" i="0" dirty="0">
              <a:solidFill>
                <a:srgbClr val="333333"/>
              </a:solidFill>
              <a:effectLst/>
              <a:latin typeface="OpenSans"/>
            </a:endParaRPr>
          </a:p>
          <a:p>
            <a:pPr algn="l" rtl="0" latinLnBrk="0"/>
            <a:r>
              <a:rPr lang="vi-VN" b="0" i="0" dirty="0">
                <a:solidFill>
                  <a:srgbClr val="333333"/>
                </a:solidFill>
                <a:effectLst/>
                <a:latin typeface="OpenSans"/>
              </a:rPr>
              <a:t>a) </a:t>
            </a:r>
          </a:p>
          <a:p>
            <a:pPr algn="l" rtl="0" latinLnBrk="0"/>
            <a:r>
              <a:rPr lang="vi-VN" b="0" i="0" dirty="0">
                <a:solidFill>
                  <a:srgbClr val="333333"/>
                </a:solidFill>
                <a:effectLst/>
                <a:latin typeface="OpenSans"/>
              </a:rPr>
              <a:t>- Các nguyên tố kim loại là: Ba, Rb, Cu, Fe</a:t>
            </a:r>
          </a:p>
          <a:p>
            <a:pPr algn="l" rtl="0" latinLnBrk="0"/>
            <a:r>
              <a:rPr lang="vi-VN" b="0" i="0" dirty="0">
                <a:solidFill>
                  <a:srgbClr val="333333"/>
                </a:solidFill>
                <a:effectLst/>
                <a:latin typeface="OpenSans"/>
              </a:rPr>
              <a:t>- Các nguyên tố phi kim là: P, Si</a:t>
            </a:r>
          </a:p>
          <a:p>
            <a:pPr algn="l" rtl="0" latinLnBrk="0"/>
            <a:r>
              <a:rPr lang="vi-VN" b="0" i="0" dirty="0">
                <a:solidFill>
                  <a:srgbClr val="333333"/>
                </a:solidFill>
                <a:effectLst/>
                <a:latin typeface="OpenSans"/>
              </a:rPr>
              <a:t>b) Ứng dụng của nguyên tố Nhôm (Al) trong đời sống</a:t>
            </a:r>
          </a:p>
          <a:p>
            <a:pPr algn="l" rtl="0" latinLnBrk="0"/>
            <a:r>
              <a:rPr lang="vi-VN" b="0" i="0" dirty="0">
                <a:solidFill>
                  <a:srgbClr val="333333"/>
                </a:solidFill>
                <a:effectLst/>
                <a:latin typeface="OpenSans"/>
              </a:rPr>
              <a:t>- Được dùng để chế tạo máy bay, ô tô, tên lửa, tàu vũ trụ</a:t>
            </a:r>
          </a:p>
          <a:p>
            <a:pPr algn="l" rtl="0" latinLnBrk="0"/>
            <a:r>
              <a:rPr lang="vi-VN" b="0" i="0" dirty="0">
                <a:solidFill>
                  <a:srgbClr val="333333"/>
                </a:solidFill>
                <a:effectLst/>
                <a:latin typeface="OpenSans"/>
              </a:rPr>
              <a:t>- Dùng trong xây dựng nhà cửa và trang trí nội thất</a:t>
            </a:r>
          </a:p>
          <a:p>
            <a:pPr algn="l" rtl="0" latinLnBrk="0"/>
            <a:r>
              <a:rPr lang="vi-VN" b="0" i="0" dirty="0">
                <a:solidFill>
                  <a:srgbClr val="333333"/>
                </a:solidFill>
                <a:effectLst/>
                <a:latin typeface="OpenSans"/>
              </a:rPr>
              <a:t>- Dụng cụ nhà bếp vì dẫn nhiệt tốt, ít bị gỉ và không độc</a:t>
            </a:r>
          </a:p>
          <a:p>
            <a:pPr algn="l" rtl="0" latinLnBrk="0"/>
            <a:r>
              <a:rPr lang="vi-VN" b="0" i="0" dirty="0">
                <a:solidFill>
                  <a:srgbClr val="333333"/>
                </a:solidFill>
                <a:effectLst/>
                <a:latin typeface="OpenSans"/>
              </a:rPr>
              <a:t>- Bột nhôm trộn với bột sắt oxit để thực hiện phản ứng nhiệt nhôm dùng hàn đường ray</a:t>
            </a:r>
          </a:p>
        </p:txBody>
      </p:sp>
      <p:sp>
        <p:nvSpPr>
          <p:cNvPr id="4" name="Slide Number Placeholder 3"/>
          <p:cNvSpPr>
            <a:spLocks noGrp="1"/>
          </p:cNvSpPr>
          <p:nvPr>
            <p:ph type="sldNum" sz="quarter" idx="5"/>
          </p:nvPr>
        </p:nvSpPr>
        <p:spPr/>
        <p:txBody>
          <a:bodyPr/>
          <a:lstStyle/>
          <a:p>
            <a:fld id="{198128EA-DEF1-4ADD-B11F-C23EF868FC2B}" type="slidenum">
              <a:rPr lang="vi-VN" smtClean="0"/>
              <a:t>73</a:t>
            </a:fld>
            <a:endParaRPr lang="vi-VN"/>
          </a:p>
        </p:txBody>
      </p:sp>
    </p:spTree>
    <p:extLst>
      <p:ext uri="{BB962C8B-B14F-4D97-AF65-F5344CB8AC3E}">
        <p14:creationId xmlns:p14="http://schemas.microsoft.com/office/powerpoint/2010/main" val="235150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r>
              <a:rPr lang="vi-VN" b="1" i="0" dirty="0">
                <a:solidFill>
                  <a:srgbClr val="333333"/>
                </a:solidFill>
                <a:effectLst/>
                <a:latin typeface="OpenSansBold"/>
              </a:rPr>
              <a:t>3.</a:t>
            </a:r>
            <a:endParaRPr lang="vi-VN" b="0" i="0" dirty="0">
              <a:solidFill>
                <a:srgbClr val="333333"/>
              </a:solidFill>
              <a:effectLst/>
              <a:latin typeface="OpenSans"/>
            </a:endParaRPr>
          </a:p>
          <a:p>
            <a:pPr algn="l" rtl="0" latinLnBrk="0"/>
            <a:r>
              <a:rPr lang="vi-VN" b="0" i="0" dirty="0">
                <a:solidFill>
                  <a:srgbClr val="333333"/>
                </a:solidFill>
                <a:effectLst/>
                <a:latin typeface="OpenSans"/>
              </a:rPr>
              <a:t>a) </a:t>
            </a:r>
          </a:p>
          <a:p>
            <a:pPr algn="l" rtl="0" latinLnBrk="0"/>
            <a:r>
              <a:rPr lang="vi-VN" b="0" i="0" dirty="0">
                <a:solidFill>
                  <a:srgbClr val="333333"/>
                </a:solidFill>
                <a:effectLst/>
                <a:latin typeface="OpenSans"/>
              </a:rPr>
              <a:t>- Các nguyên tố kim loại là: Ba, Rb, Cu, Fe</a:t>
            </a:r>
          </a:p>
          <a:p>
            <a:pPr algn="l" rtl="0" latinLnBrk="0"/>
            <a:r>
              <a:rPr lang="vi-VN" b="0" i="0" dirty="0">
                <a:solidFill>
                  <a:srgbClr val="333333"/>
                </a:solidFill>
                <a:effectLst/>
                <a:latin typeface="OpenSans"/>
              </a:rPr>
              <a:t>- Các nguyên tố phi kim là: P, Si</a:t>
            </a:r>
          </a:p>
          <a:p>
            <a:pPr algn="l" rtl="0" latinLnBrk="0"/>
            <a:r>
              <a:rPr lang="vi-VN" b="0" i="0" dirty="0">
                <a:solidFill>
                  <a:srgbClr val="333333"/>
                </a:solidFill>
                <a:effectLst/>
                <a:latin typeface="OpenSans"/>
              </a:rPr>
              <a:t>b) Ứng dụng của nguyên tố Nhôm (Al) trong đời sống</a:t>
            </a:r>
          </a:p>
          <a:p>
            <a:pPr algn="l" rtl="0" latinLnBrk="0"/>
            <a:r>
              <a:rPr lang="vi-VN" b="0" i="0" dirty="0">
                <a:solidFill>
                  <a:srgbClr val="333333"/>
                </a:solidFill>
                <a:effectLst/>
                <a:latin typeface="OpenSans"/>
              </a:rPr>
              <a:t>- Được dùng để chế tạo máy bay, ô tô, tên lửa, tàu vũ trụ</a:t>
            </a:r>
          </a:p>
          <a:p>
            <a:pPr algn="l" rtl="0" latinLnBrk="0"/>
            <a:r>
              <a:rPr lang="vi-VN" b="0" i="0" dirty="0">
                <a:solidFill>
                  <a:srgbClr val="333333"/>
                </a:solidFill>
                <a:effectLst/>
                <a:latin typeface="OpenSans"/>
              </a:rPr>
              <a:t>- Dùng trong xây dựng nhà cửa và trang trí nội thất</a:t>
            </a:r>
          </a:p>
          <a:p>
            <a:pPr algn="l" rtl="0" latinLnBrk="0"/>
            <a:r>
              <a:rPr lang="vi-VN" b="0" i="0" dirty="0">
                <a:solidFill>
                  <a:srgbClr val="333333"/>
                </a:solidFill>
                <a:effectLst/>
                <a:latin typeface="OpenSans"/>
              </a:rPr>
              <a:t>- Dụng cụ nhà bếp vì dẫn nhiệt tốt, ít bị gỉ và không độc</a:t>
            </a:r>
          </a:p>
          <a:p>
            <a:pPr algn="l" rtl="0" latinLnBrk="0"/>
            <a:r>
              <a:rPr lang="vi-VN" b="0" i="0" dirty="0">
                <a:solidFill>
                  <a:srgbClr val="333333"/>
                </a:solidFill>
                <a:effectLst/>
                <a:latin typeface="OpenSans"/>
              </a:rPr>
              <a:t>- Bột nhôm trộn với bột sắt oxit để thực hiện phản ứng nhiệt nhôm dùng hàn đường ray</a:t>
            </a:r>
          </a:p>
        </p:txBody>
      </p:sp>
      <p:sp>
        <p:nvSpPr>
          <p:cNvPr id="4" name="Slide Number Placeholder 3"/>
          <p:cNvSpPr>
            <a:spLocks noGrp="1"/>
          </p:cNvSpPr>
          <p:nvPr>
            <p:ph type="sldNum" sz="quarter" idx="5"/>
          </p:nvPr>
        </p:nvSpPr>
        <p:spPr/>
        <p:txBody>
          <a:bodyPr/>
          <a:lstStyle/>
          <a:p>
            <a:fld id="{198128EA-DEF1-4ADD-B11F-C23EF868FC2B}" type="slidenum">
              <a:rPr lang="vi-VN" smtClean="0"/>
              <a:t>75</a:t>
            </a:fld>
            <a:endParaRPr lang="vi-VN"/>
          </a:p>
        </p:txBody>
      </p:sp>
    </p:spTree>
    <p:extLst>
      <p:ext uri="{BB962C8B-B14F-4D97-AF65-F5344CB8AC3E}">
        <p14:creationId xmlns:p14="http://schemas.microsoft.com/office/powerpoint/2010/main" val="1788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Sự thay đổi số electron ở lớp ngoài cùng trong cùng 1 hàng khi đi từ trái sang phải:</a:t>
            </a:r>
          </a:p>
          <a:p>
            <a:pPr algn="l" latinLnBrk="0"/>
            <a:r>
              <a:rPr lang="vi-VN" b="0" i="0" dirty="0">
                <a:solidFill>
                  <a:srgbClr val="333333"/>
                </a:solidFill>
                <a:effectLst/>
                <a:latin typeface="OpenSans"/>
              </a:rPr>
              <a:t>   + Hàng thứ 1: Số electron ở lớp ngoài cùng tăng dần từ 1 đến 2</a:t>
            </a:r>
          </a:p>
          <a:p>
            <a:pPr algn="l" latinLnBrk="0"/>
            <a:r>
              <a:rPr lang="vi-VN" b="0" i="0" dirty="0">
                <a:solidFill>
                  <a:srgbClr val="333333"/>
                </a:solidFill>
                <a:effectLst/>
                <a:latin typeface="OpenSans"/>
              </a:rPr>
              <a:t>   + Hàng thứ 2: Số electron ở lớp ngoài cùng tăng dần từ 1 đến 8</a:t>
            </a:r>
          </a:p>
          <a:p>
            <a:pPr algn="l" latinLnBrk="0"/>
            <a:r>
              <a:rPr lang="vi-VN" b="0" i="0" dirty="0">
                <a:solidFill>
                  <a:srgbClr val="333333"/>
                </a:solidFill>
                <a:effectLst/>
                <a:latin typeface="OpenSans"/>
              </a:rPr>
              <a:t>   + Hàng thứ 3: Số electron ở lớp ngoài cùng tăng dần từ 1 đến 8</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Sự thay đổi số electron ở lớp ngoài cùng trong cùng 1 cột khi đi từ trên xuống dưới: Trong cùng 1 cột, các nguyên tử có số electron ở lớp ngoài cùng bằng nhau. Ví dụ</a:t>
            </a:r>
          </a:p>
          <a:p>
            <a:pPr algn="l" latinLnBrk="0"/>
            <a:r>
              <a:rPr lang="vi-VN" b="0" i="0" dirty="0">
                <a:solidFill>
                  <a:srgbClr val="333333"/>
                </a:solidFill>
                <a:effectLst/>
                <a:latin typeface="OpenSans"/>
              </a:rPr>
              <a:t>   + Cột 1: Số electron ở lớp ngoài cùng = 1</a:t>
            </a:r>
          </a:p>
          <a:p>
            <a:pPr algn="l" latinLnBrk="0"/>
            <a:r>
              <a:rPr lang="vi-VN" b="0" i="0" dirty="0">
                <a:solidFill>
                  <a:srgbClr val="333333"/>
                </a:solidFill>
                <a:effectLst/>
                <a:latin typeface="OpenSans"/>
              </a:rPr>
              <a:t>   + Cột 2: Số electron ở lớp ngoài cùng = 2</a:t>
            </a:r>
          </a:p>
          <a:p>
            <a:pPr algn="l" latinLnBrk="0"/>
            <a:r>
              <a:rPr lang="vi-VN" b="0" i="0" dirty="0">
                <a:solidFill>
                  <a:srgbClr val="333333"/>
                </a:solidFill>
                <a:effectLst/>
                <a:latin typeface="OpenSans"/>
              </a:rPr>
              <a:t>   + Cột 8: Trừ He, số electron ở lớp ngoài cùng = 8</a:t>
            </a:r>
          </a:p>
          <a:p>
            <a:endParaRPr lang="vi-VN" dirty="0"/>
          </a:p>
        </p:txBody>
      </p:sp>
      <p:sp>
        <p:nvSpPr>
          <p:cNvPr id="4" name="Slide Number Placeholder 3"/>
          <p:cNvSpPr>
            <a:spLocks noGrp="1"/>
          </p:cNvSpPr>
          <p:nvPr>
            <p:ph type="sldNum" sz="quarter" idx="5"/>
          </p:nvPr>
        </p:nvSpPr>
        <p:spPr/>
        <p:txBody>
          <a:bodyPr/>
          <a:lstStyle/>
          <a:p>
            <a:fld id="{198128EA-DEF1-4ADD-B11F-C23EF868FC2B}" type="slidenum">
              <a:rPr lang="vi-VN" smtClean="0"/>
              <a:t>8</a:t>
            </a:fld>
            <a:endParaRPr lang="vi-VN"/>
          </a:p>
        </p:txBody>
      </p:sp>
    </p:spTree>
    <p:extLst>
      <p:ext uri="{BB962C8B-B14F-4D97-AF65-F5344CB8AC3E}">
        <p14:creationId xmlns:p14="http://schemas.microsoft.com/office/powerpoint/2010/main" val="370568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99b7ced8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99b7ced8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latinLnBrk="0"/>
            <a:endParaRPr lang="vi-VN" dirty="0"/>
          </a:p>
        </p:txBody>
      </p:sp>
    </p:spTree>
    <p:extLst>
      <p:ext uri="{BB962C8B-B14F-4D97-AF65-F5344CB8AC3E}">
        <p14:creationId xmlns:p14="http://schemas.microsoft.com/office/powerpoint/2010/main" val="1098043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latinLnBrk="0"/>
            <a:endParaRPr lang="vi-VN" dirty="0"/>
          </a:p>
        </p:txBody>
      </p:sp>
    </p:spTree>
    <p:extLst>
      <p:ext uri="{BB962C8B-B14F-4D97-AF65-F5344CB8AC3E}">
        <p14:creationId xmlns:p14="http://schemas.microsoft.com/office/powerpoint/2010/main" val="840816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Các nguyên tố xung quanh nguyên tố C là: B, N, Si</a:t>
            </a:r>
          </a:p>
          <a:p>
            <a:pPr algn="l" latinLnBrk="0"/>
            <a:r>
              <a:rPr lang="vi-VN" b="0" i="0" dirty="0">
                <a:solidFill>
                  <a:srgbClr val="333333"/>
                </a:solidFill>
                <a:effectLst/>
                <a:latin typeface="OpenSans"/>
              </a:rPr>
              <a:t>- Nguyên tố B:</a:t>
            </a:r>
          </a:p>
          <a:p>
            <a:pPr algn="l" latinLnBrk="0"/>
            <a:r>
              <a:rPr lang="vi-VN" b="0" i="0" dirty="0">
                <a:solidFill>
                  <a:srgbClr val="333333"/>
                </a:solidFill>
                <a:effectLst/>
                <a:latin typeface="OpenSans"/>
              </a:rPr>
              <a:t>   + Tên: Boron</a:t>
            </a:r>
          </a:p>
          <a:p>
            <a:pPr algn="l" latinLnBrk="0"/>
            <a:r>
              <a:rPr lang="vi-VN" b="0" i="0" dirty="0">
                <a:solidFill>
                  <a:srgbClr val="333333"/>
                </a:solidFill>
                <a:effectLst/>
                <a:latin typeface="OpenSans"/>
              </a:rPr>
              <a:t>   + Kí hiệu hóa học: B</a:t>
            </a:r>
          </a:p>
          <a:p>
            <a:pPr algn="l" latinLnBrk="0"/>
            <a:r>
              <a:rPr lang="vi-VN" b="0" i="0" dirty="0">
                <a:solidFill>
                  <a:srgbClr val="333333"/>
                </a:solidFill>
                <a:effectLst/>
                <a:latin typeface="OpenSans"/>
              </a:rPr>
              <a:t>   + Điện tích hạt nhân: 5</a:t>
            </a:r>
          </a:p>
          <a:p>
            <a:pPr algn="l" latinLnBrk="0"/>
            <a:r>
              <a:rPr lang="vi-VN" b="0" i="0" dirty="0">
                <a:solidFill>
                  <a:srgbClr val="333333"/>
                </a:solidFill>
                <a:effectLst/>
                <a:latin typeface="OpenSans"/>
              </a:rPr>
              <a:t>- Nguyên tố N:</a:t>
            </a:r>
          </a:p>
          <a:p>
            <a:pPr algn="l" latinLnBrk="0"/>
            <a:r>
              <a:rPr lang="vi-VN" b="0" i="0" dirty="0">
                <a:solidFill>
                  <a:srgbClr val="333333"/>
                </a:solidFill>
                <a:effectLst/>
                <a:latin typeface="OpenSans"/>
              </a:rPr>
              <a:t>   + Tên: Nitrogen</a:t>
            </a:r>
          </a:p>
          <a:p>
            <a:pPr algn="l" latinLnBrk="0"/>
            <a:r>
              <a:rPr lang="vi-VN" b="0" i="0" dirty="0">
                <a:solidFill>
                  <a:srgbClr val="333333"/>
                </a:solidFill>
                <a:effectLst/>
                <a:latin typeface="OpenSans"/>
              </a:rPr>
              <a:t>   + Kí hiệu hóa học: N</a:t>
            </a:r>
          </a:p>
          <a:p>
            <a:pPr algn="l" latinLnBrk="0"/>
            <a:r>
              <a:rPr lang="vi-VN" b="0" i="0" dirty="0">
                <a:solidFill>
                  <a:srgbClr val="333333"/>
                </a:solidFill>
                <a:effectLst/>
                <a:latin typeface="OpenSans"/>
              </a:rPr>
              <a:t>   + Điện tích hạt nhân: 7</a:t>
            </a:r>
          </a:p>
          <a:p>
            <a:pPr algn="l" latinLnBrk="0"/>
            <a:r>
              <a:rPr lang="vi-VN" b="0" i="0" dirty="0">
                <a:solidFill>
                  <a:srgbClr val="333333"/>
                </a:solidFill>
                <a:effectLst/>
                <a:latin typeface="OpenSans"/>
              </a:rPr>
              <a:t>- Nguyên tố Si:</a:t>
            </a:r>
          </a:p>
          <a:p>
            <a:pPr algn="l" latinLnBrk="0"/>
            <a:r>
              <a:rPr lang="vi-VN" b="0" i="0" dirty="0">
                <a:solidFill>
                  <a:srgbClr val="333333"/>
                </a:solidFill>
                <a:effectLst/>
                <a:latin typeface="OpenSans"/>
              </a:rPr>
              <a:t>   + Tên: silicon</a:t>
            </a:r>
          </a:p>
          <a:p>
            <a:pPr algn="l" latinLnBrk="0"/>
            <a:r>
              <a:rPr lang="vi-VN" b="0" i="0" dirty="0">
                <a:solidFill>
                  <a:srgbClr val="333333"/>
                </a:solidFill>
                <a:effectLst/>
                <a:latin typeface="OpenSans"/>
              </a:rPr>
              <a:t>   + Kí hiệu hóa học: Si</a:t>
            </a:r>
          </a:p>
          <a:p>
            <a:pPr algn="l" latinLnBrk="0"/>
            <a:r>
              <a:rPr lang="vi-VN" b="0" i="0" dirty="0">
                <a:solidFill>
                  <a:srgbClr val="333333"/>
                </a:solidFill>
                <a:effectLst/>
                <a:latin typeface="OpenSans"/>
              </a:rPr>
              <a:t>   + Điện tích hạt nhân: 14</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Chu kì là dãy các nguyên tố mà nguyên tử của chúng có cùng số lớp electron</a:t>
            </a:r>
          </a:p>
          <a:p>
            <a:pPr algn="l" latinLnBrk="0"/>
            <a:r>
              <a:rPr lang="vi-VN" b="0" i="0" dirty="0">
                <a:solidFill>
                  <a:srgbClr val="333333"/>
                </a:solidFill>
                <a:effectLst/>
                <a:latin typeface="OpenSans"/>
              </a:rPr>
              <a:t>=&gt; Nguyên tử các nguyên tố thuộc chu kì 3 đều có 3 lớp electron</a:t>
            </a:r>
          </a:p>
          <a:p>
            <a:endParaRPr lang="vi-VN" dirty="0"/>
          </a:p>
        </p:txBody>
      </p:sp>
      <p:sp>
        <p:nvSpPr>
          <p:cNvPr id="4" name="Slide Number Placeholder 3"/>
          <p:cNvSpPr>
            <a:spLocks noGrp="1"/>
          </p:cNvSpPr>
          <p:nvPr>
            <p:ph type="sldNum" sz="quarter" idx="5"/>
          </p:nvPr>
        </p:nvSpPr>
        <p:spPr/>
        <p:txBody>
          <a:bodyPr/>
          <a:lstStyle/>
          <a:p>
            <a:fld id="{198128EA-DEF1-4ADD-B11F-C23EF868FC2B}" type="slidenum">
              <a:rPr lang="vi-VN" smtClean="0"/>
              <a:t>33</a:t>
            </a:fld>
            <a:endParaRPr lang="vi-VN"/>
          </a:p>
        </p:txBody>
      </p:sp>
    </p:spTree>
    <p:extLst>
      <p:ext uri="{BB962C8B-B14F-4D97-AF65-F5344CB8AC3E}">
        <p14:creationId xmlns:p14="http://schemas.microsoft.com/office/powerpoint/2010/main" val="956234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xl_extra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2" name="Google Shape;1372;xl_extra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1440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latinLnBrk="0"/>
            <a:endParaRPr lang="vi-VN" dirty="0"/>
          </a:p>
        </p:txBody>
      </p:sp>
    </p:spTree>
    <p:extLst>
      <p:ext uri="{BB962C8B-B14F-4D97-AF65-F5344CB8AC3E}">
        <p14:creationId xmlns:p14="http://schemas.microsoft.com/office/powerpoint/2010/main" val="147362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Al thuộc nhóm IIIA =&gt; Al có 3 electron ở lớp ngoài cùng</a:t>
            </a:r>
          </a:p>
          <a:p>
            <a:pPr algn="l" latinLnBrk="0"/>
            <a:r>
              <a:rPr lang="vi-VN" b="0" i="0" dirty="0">
                <a:solidFill>
                  <a:srgbClr val="333333"/>
                </a:solidFill>
                <a:effectLst/>
                <a:latin typeface="OpenSans"/>
              </a:rPr>
              <a:t>- S thuộc nhóm VIA =&gt; S có 6 electron ở lớp ngoài cùng</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Beryllium thuộc chu kì 2 nhóm IIA</a:t>
            </a:r>
          </a:p>
          <a:p>
            <a:pPr algn="l" latinLnBrk="0"/>
            <a:r>
              <a:rPr lang="vi-VN" b="0" i="0" dirty="0">
                <a:solidFill>
                  <a:srgbClr val="333333"/>
                </a:solidFill>
                <a:effectLst/>
                <a:latin typeface="OpenSans"/>
              </a:rPr>
              <a:t>=&gt; Có nguyên tố Magnesium thuộc chu kì 3 nhóm IIA (cùng nhóm với nguyên tố beryllium)</a:t>
            </a:r>
          </a:p>
          <a:p>
            <a:endParaRPr lang="vi-VN" dirty="0"/>
          </a:p>
        </p:txBody>
      </p:sp>
      <p:sp>
        <p:nvSpPr>
          <p:cNvPr id="4" name="Slide Number Placeholder 3"/>
          <p:cNvSpPr>
            <a:spLocks noGrp="1"/>
          </p:cNvSpPr>
          <p:nvPr>
            <p:ph type="sldNum" sz="quarter" idx="5"/>
          </p:nvPr>
        </p:nvSpPr>
        <p:spPr/>
        <p:txBody>
          <a:bodyPr/>
          <a:lstStyle/>
          <a:p>
            <a:fld id="{198128EA-DEF1-4ADD-B11F-C23EF868FC2B}" type="slidenum">
              <a:rPr lang="vi-VN" smtClean="0"/>
              <a:t>52</a:t>
            </a:fld>
            <a:endParaRPr lang="vi-VN"/>
          </a:p>
        </p:txBody>
      </p:sp>
    </p:spTree>
    <p:extLst>
      <p:ext uri="{BB962C8B-B14F-4D97-AF65-F5344CB8AC3E}">
        <p14:creationId xmlns:p14="http://schemas.microsoft.com/office/powerpoint/2010/main" val="214162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15AF27-AFFA-4C56-B2DF-5C6FA7CD6B4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D9910AA-7AF7-4642-B9F8-EADB5FB45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AE8A392-254C-4B57-8907-4A4996D7BA70}"/>
              </a:ext>
            </a:extLst>
          </p:cNvPr>
          <p:cNvSpPr>
            <a:spLocks noGrp="1"/>
          </p:cNvSpPr>
          <p:nvPr>
            <p:ph type="dt" sz="half" idx="10"/>
          </p:nvPr>
        </p:nvSpPr>
        <p:spPr/>
        <p:txBody>
          <a:bodyPr/>
          <a:lstStyle/>
          <a:p>
            <a:fld id="{1A6601EB-C126-4447-BBF8-17F5E305CB8C}" type="datetimeFigureOut">
              <a:rPr lang="zh-CN" altLang="en-US" smtClean="0"/>
              <a:t>2024/10/31</a:t>
            </a:fld>
            <a:endParaRPr lang="zh-CN" altLang="en-US"/>
          </a:p>
        </p:txBody>
      </p:sp>
      <p:sp>
        <p:nvSpPr>
          <p:cNvPr id="5" name="页脚占位符 4">
            <a:extLst>
              <a:ext uri="{FF2B5EF4-FFF2-40B4-BE49-F238E27FC236}">
                <a16:creationId xmlns:a16="http://schemas.microsoft.com/office/drawing/2014/main" id="{30BEC387-8846-4C9E-8C3C-9B7AF58233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7FF815E-500F-44C9-83B6-42981D8AD03A}"/>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348539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A11B53-3CBA-40F2-90C6-257FF710BB7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45C2C69-C399-442D-AE6B-29742AAECC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E9654D8-6784-4FAA-A13E-EDA46725A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D85D19-98C3-4CB4-B31D-21A4253C20ED}"/>
              </a:ext>
            </a:extLst>
          </p:cNvPr>
          <p:cNvSpPr>
            <a:spLocks noGrp="1"/>
          </p:cNvSpPr>
          <p:nvPr>
            <p:ph type="dt" sz="half" idx="10"/>
          </p:nvPr>
        </p:nvSpPr>
        <p:spPr/>
        <p:txBody>
          <a:bodyPr/>
          <a:lstStyle/>
          <a:p>
            <a:fld id="{1A6601EB-C126-4447-BBF8-17F5E305CB8C}" type="datetimeFigureOut">
              <a:rPr lang="zh-CN" altLang="en-US" smtClean="0"/>
              <a:t>2024/10/31</a:t>
            </a:fld>
            <a:endParaRPr lang="zh-CN" altLang="en-US"/>
          </a:p>
        </p:txBody>
      </p:sp>
      <p:sp>
        <p:nvSpPr>
          <p:cNvPr id="6" name="页脚占位符 5">
            <a:extLst>
              <a:ext uri="{FF2B5EF4-FFF2-40B4-BE49-F238E27FC236}">
                <a16:creationId xmlns:a16="http://schemas.microsoft.com/office/drawing/2014/main" id="{C73CA018-7C68-4AAB-A188-0C1E06D89B9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0FFD3DB-2EA8-4704-A93B-3730E1409F72}"/>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873016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9B4F04-3662-44F7-8FB3-DC714DA598F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7B7D908-E385-484D-90EB-EFB3ECD186A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264DCC9-D9B3-4FB0-A6A0-D57BD089FBB6}"/>
              </a:ext>
            </a:extLst>
          </p:cNvPr>
          <p:cNvSpPr>
            <a:spLocks noGrp="1"/>
          </p:cNvSpPr>
          <p:nvPr>
            <p:ph type="dt" sz="half" idx="10"/>
          </p:nvPr>
        </p:nvSpPr>
        <p:spPr/>
        <p:txBody>
          <a:bodyPr/>
          <a:lstStyle/>
          <a:p>
            <a:fld id="{1A6601EB-C126-4447-BBF8-17F5E305CB8C}" type="datetimeFigureOut">
              <a:rPr lang="zh-CN" altLang="en-US" smtClean="0"/>
              <a:t>2024/10/31</a:t>
            </a:fld>
            <a:endParaRPr lang="zh-CN" altLang="en-US"/>
          </a:p>
        </p:txBody>
      </p:sp>
      <p:sp>
        <p:nvSpPr>
          <p:cNvPr id="5" name="页脚占位符 4">
            <a:extLst>
              <a:ext uri="{FF2B5EF4-FFF2-40B4-BE49-F238E27FC236}">
                <a16:creationId xmlns:a16="http://schemas.microsoft.com/office/drawing/2014/main" id="{041251EB-63D6-4A50-BE85-D992203379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E757F0-6FE0-422B-A45E-8C24BF6DAEA1}"/>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974166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AD3920B-3B47-448C-886D-1C06DB8EECA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9F35C36-07D5-4065-B04A-1EEFE0D92FC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B4F7CB-6902-43A4-B700-11DC9FB77B07}"/>
              </a:ext>
            </a:extLst>
          </p:cNvPr>
          <p:cNvSpPr>
            <a:spLocks noGrp="1"/>
          </p:cNvSpPr>
          <p:nvPr>
            <p:ph type="dt" sz="half" idx="10"/>
          </p:nvPr>
        </p:nvSpPr>
        <p:spPr/>
        <p:txBody>
          <a:bodyPr/>
          <a:lstStyle/>
          <a:p>
            <a:fld id="{1A6601EB-C126-4447-BBF8-17F5E305CB8C}" type="datetimeFigureOut">
              <a:rPr lang="zh-CN" altLang="en-US" smtClean="0"/>
              <a:t>2024/10/31</a:t>
            </a:fld>
            <a:endParaRPr lang="zh-CN" altLang="en-US"/>
          </a:p>
        </p:txBody>
      </p:sp>
      <p:sp>
        <p:nvSpPr>
          <p:cNvPr id="5" name="页脚占位符 4">
            <a:extLst>
              <a:ext uri="{FF2B5EF4-FFF2-40B4-BE49-F238E27FC236}">
                <a16:creationId xmlns:a16="http://schemas.microsoft.com/office/drawing/2014/main" id="{47290444-C260-4798-88CA-0F86B5D79B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DD4419-7A8A-4092-A0DA-973C970DC472}"/>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365399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2EAF9AC8-937D-4154-8837-9362F702FC28}"/>
              </a:ext>
            </a:extLst>
          </p:cNvPr>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dirty="0"/>
              <a:t>Image Placeholder</a:t>
            </a:r>
          </a:p>
        </p:txBody>
      </p:sp>
    </p:spTree>
    <p:extLst>
      <p:ext uri="{BB962C8B-B14F-4D97-AF65-F5344CB8AC3E}">
        <p14:creationId xmlns:p14="http://schemas.microsoft.com/office/powerpoint/2010/main" val="1583967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5"/>
        <p:cNvGrpSpPr/>
        <p:nvPr/>
      </p:nvGrpSpPr>
      <p:grpSpPr>
        <a:xfrm>
          <a:off x="0" y="0"/>
          <a:ext cx="0" cy="0"/>
          <a:chOff x="0" y="0"/>
          <a:chExt cx="0" cy="0"/>
        </a:xfrm>
      </p:grpSpPr>
      <p:sp>
        <p:nvSpPr>
          <p:cNvPr id="286" name="Google Shape;286;p8"/>
          <p:cNvSpPr/>
          <p:nvPr/>
        </p:nvSpPr>
        <p:spPr>
          <a:xfrm>
            <a:off x="-848533" y="2232067"/>
            <a:ext cx="6258800" cy="6258800"/>
          </a:xfrm>
          <a:prstGeom prst="ellipse">
            <a:avLst/>
          </a:prstGeom>
          <a:solidFill>
            <a:srgbClr val="99D7EF">
              <a:alpha val="562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8"/>
          <p:cNvSpPr txBox="1">
            <a:spLocks noGrp="1"/>
          </p:cNvSpPr>
          <p:nvPr>
            <p:ph type="title"/>
          </p:nvPr>
        </p:nvSpPr>
        <p:spPr>
          <a:xfrm>
            <a:off x="958467" y="2978833"/>
            <a:ext cx="4314000" cy="34820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Tree>
    <p:extLst>
      <p:ext uri="{BB962C8B-B14F-4D97-AF65-F5344CB8AC3E}">
        <p14:creationId xmlns:p14="http://schemas.microsoft.com/office/powerpoint/2010/main" val="1174562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96"/>
        <p:cNvGrpSpPr/>
        <p:nvPr/>
      </p:nvGrpSpPr>
      <p:grpSpPr>
        <a:xfrm>
          <a:off x="0" y="0"/>
          <a:ext cx="0" cy="0"/>
          <a:chOff x="0" y="0"/>
          <a:chExt cx="0" cy="0"/>
        </a:xfrm>
      </p:grpSpPr>
    </p:spTree>
    <p:extLst>
      <p:ext uri="{BB962C8B-B14F-4D97-AF65-F5344CB8AC3E}">
        <p14:creationId xmlns:p14="http://schemas.microsoft.com/office/powerpoint/2010/main" val="806556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09600" y="2867800"/>
            <a:ext cx="10972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64398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2024/10/31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1679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2024/10/31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4382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07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7560C3-E16A-49D4-9792-4DD1376F9A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AB89F2-D8E4-4F72-A617-C0604F22F6A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0E854AA-35EC-4732-8E6F-DE25B2D8C20A}"/>
              </a:ext>
            </a:extLst>
          </p:cNvPr>
          <p:cNvSpPr>
            <a:spLocks noGrp="1"/>
          </p:cNvSpPr>
          <p:nvPr>
            <p:ph type="dt" sz="half" idx="10"/>
          </p:nvPr>
        </p:nvSpPr>
        <p:spPr/>
        <p:txBody>
          <a:bodyPr/>
          <a:lstStyle/>
          <a:p>
            <a:fld id="{1A6601EB-C126-4447-BBF8-17F5E305CB8C}" type="datetimeFigureOut">
              <a:rPr lang="zh-CN" altLang="en-US" smtClean="0"/>
              <a:t>2024/10/31</a:t>
            </a:fld>
            <a:endParaRPr lang="zh-CN" altLang="en-US"/>
          </a:p>
        </p:txBody>
      </p:sp>
      <p:sp>
        <p:nvSpPr>
          <p:cNvPr id="5" name="页脚占位符 4">
            <a:extLst>
              <a:ext uri="{FF2B5EF4-FFF2-40B4-BE49-F238E27FC236}">
                <a16:creationId xmlns:a16="http://schemas.microsoft.com/office/drawing/2014/main" id="{CC674558-AAA8-4CCC-9981-37A5FC4078E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AB9922-31E4-4E46-AE64-D80B5EB876CB}"/>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771153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7F5706-52E5-4EFB-9B0A-E89C11DC11B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512414-2EA1-4FCC-9C48-6FB9F65BFB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D15713F-4904-4AAF-8BBE-6796A979A132}"/>
              </a:ext>
            </a:extLst>
          </p:cNvPr>
          <p:cNvSpPr>
            <a:spLocks noGrp="1"/>
          </p:cNvSpPr>
          <p:nvPr>
            <p:ph type="dt" sz="half" idx="10"/>
          </p:nvPr>
        </p:nvSpPr>
        <p:spPr/>
        <p:txBody>
          <a:bodyPr/>
          <a:lstStyle/>
          <a:p>
            <a:fld id="{1A6601EB-C126-4447-BBF8-17F5E305CB8C}" type="datetimeFigureOut">
              <a:rPr lang="zh-CN" altLang="en-US" smtClean="0"/>
              <a:t>2024/10/31</a:t>
            </a:fld>
            <a:endParaRPr lang="zh-CN" altLang="en-US"/>
          </a:p>
        </p:txBody>
      </p:sp>
      <p:sp>
        <p:nvSpPr>
          <p:cNvPr id="5" name="页脚占位符 4">
            <a:extLst>
              <a:ext uri="{FF2B5EF4-FFF2-40B4-BE49-F238E27FC236}">
                <a16:creationId xmlns:a16="http://schemas.microsoft.com/office/drawing/2014/main" id="{F808A32A-6340-4870-AEC8-7542EB6A49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F5176C2-5B6D-42D3-AFB4-F6CFDB1FB05D}"/>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90456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71F5AD-C7D1-4345-85AD-5554733337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899FB17-45E9-4535-9729-FFBF9436E77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D92347C-4527-43CB-9D38-AFB1C100C13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A800B84-6A91-4ACD-A925-F252737BBEF9}"/>
              </a:ext>
            </a:extLst>
          </p:cNvPr>
          <p:cNvSpPr>
            <a:spLocks noGrp="1"/>
          </p:cNvSpPr>
          <p:nvPr>
            <p:ph type="dt" sz="half" idx="10"/>
          </p:nvPr>
        </p:nvSpPr>
        <p:spPr/>
        <p:txBody>
          <a:bodyPr/>
          <a:lstStyle/>
          <a:p>
            <a:fld id="{1A6601EB-C126-4447-BBF8-17F5E305CB8C}" type="datetimeFigureOut">
              <a:rPr lang="zh-CN" altLang="en-US" smtClean="0"/>
              <a:t>2024/10/31</a:t>
            </a:fld>
            <a:endParaRPr lang="zh-CN" altLang="en-US"/>
          </a:p>
        </p:txBody>
      </p:sp>
      <p:sp>
        <p:nvSpPr>
          <p:cNvPr id="6" name="页脚占位符 5">
            <a:extLst>
              <a:ext uri="{FF2B5EF4-FFF2-40B4-BE49-F238E27FC236}">
                <a16:creationId xmlns:a16="http://schemas.microsoft.com/office/drawing/2014/main" id="{B8C6208D-42CE-436C-B600-4935CEB1E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1A06258-76CF-42B6-80C6-97878847AD93}"/>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658081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48BAA8-3DBF-4D48-A3B1-D80717F0A1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EF1F01-E49A-41A0-BEB4-347E27F6C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6F2E41D-FF6E-40F6-B4A4-C90D1BC7671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2F7BD5-CB09-44E1-A126-6D64B48BC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7391747-B156-44FF-B912-2A1EA9FAF5D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263E1CA-15DD-4EF0-8760-C6C64D500EF9}"/>
              </a:ext>
            </a:extLst>
          </p:cNvPr>
          <p:cNvSpPr>
            <a:spLocks noGrp="1"/>
          </p:cNvSpPr>
          <p:nvPr>
            <p:ph type="dt" sz="half" idx="10"/>
          </p:nvPr>
        </p:nvSpPr>
        <p:spPr/>
        <p:txBody>
          <a:bodyPr/>
          <a:lstStyle/>
          <a:p>
            <a:fld id="{1A6601EB-C126-4447-BBF8-17F5E305CB8C}" type="datetimeFigureOut">
              <a:rPr lang="zh-CN" altLang="en-US" smtClean="0"/>
              <a:t>2024/10/31</a:t>
            </a:fld>
            <a:endParaRPr lang="zh-CN" altLang="en-US"/>
          </a:p>
        </p:txBody>
      </p:sp>
      <p:sp>
        <p:nvSpPr>
          <p:cNvPr id="8" name="页脚占位符 7">
            <a:extLst>
              <a:ext uri="{FF2B5EF4-FFF2-40B4-BE49-F238E27FC236}">
                <a16:creationId xmlns:a16="http://schemas.microsoft.com/office/drawing/2014/main" id="{E120C972-9C7B-496D-8C76-6199F128AE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552376-9146-4446-BAE6-5CAFFD3F09BE}"/>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2806842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48BAA8-3DBF-4D48-A3B1-D80717F0A1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EF1F01-E49A-41A0-BEB4-347E27F6C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6F2E41D-FF6E-40F6-B4A4-C90D1BC7671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2F7BD5-CB09-44E1-A126-6D64B48BC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7391747-B156-44FF-B912-2A1EA9FAF5D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263E1CA-15DD-4EF0-8760-C6C64D500EF9}"/>
              </a:ext>
            </a:extLst>
          </p:cNvPr>
          <p:cNvSpPr>
            <a:spLocks noGrp="1"/>
          </p:cNvSpPr>
          <p:nvPr>
            <p:ph type="dt" sz="half" idx="10"/>
          </p:nvPr>
        </p:nvSpPr>
        <p:spPr/>
        <p:txBody>
          <a:bodyPr/>
          <a:lstStyle/>
          <a:p>
            <a:fld id="{1A6601EB-C126-4447-BBF8-17F5E305CB8C}" type="datetimeFigureOut">
              <a:rPr lang="zh-CN" altLang="en-US" smtClean="0"/>
              <a:t>2024/10/31</a:t>
            </a:fld>
            <a:endParaRPr lang="zh-CN" altLang="en-US"/>
          </a:p>
        </p:txBody>
      </p:sp>
      <p:sp>
        <p:nvSpPr>
          <p:cNvPr id="8" name="页脚占位符 7">
            <a:extLst>
              <a:ext uri="{FF2B5EF4-FFF2-40B4-BE49-F238E27FC236}">
                <a16:creationId xmlns:a16="http://schemas.microsoft.com/office/drawing/2014/main" id="{E120C972-9C7B-496D-8C76-6199F128AE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552376-9146-4446-BAE6-5CAFFD3F09BE}"/>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
        <p:nvSpPr>
          <p:cNvPr id="11" name="TextBox 10"/>
          <p:cNvSpPr txBox="1"/>
          <p:nvPr userDrawn="1"/>
        </p:nvSpPr>
        <p:spPr>
          <a:xfrm>
            <a:off x="839416"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479028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65CF23-0A45-4958-BC6B-0FD988CF341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1E309B4-E01D-4F9E-B25A-6FD2877FD416}"/>
              </a:ext>
            </a:extLst>
          </p:cNvPr>
          <p:cNvSpPr>
            <a:spLocks noGrp="1"/>
          </p:cNvSpPr>
          <p:nvPr>
            <p:ph type="dt" sz="half" idx="10"/>
          </p:nvPr>
        </p:nvSpPr>
        <p:spPr/>
        <p:txBody>
          <a:bodyPr/>
          <a:lstStyle/>
          <a:p>
            <a:fld id="{1A6601EB-C126-4447-BBF8-17F5E305CB8C}" type="datetimeFigureOut">
              <a:rPr lang="zh-CN" altLang="en-US" smtClean="0"/>
              <a:t>2024/10/31</a:t>
            </a:fld>
            <a:endParaRPr lang="zh-CN" altLang="en-US"/>
          </a:p>
        </p:txBody>
      </p:sp>
      <p:sp>
        <p:nvSpPr>
          <p:cNvPr id="4" name="页脚占位符 3">
            <a:extLst>
              <a:ext uri="{FF2B5EF4-FFF2-40B4-BE49-F238E27FC236}">
                <a16:creationId xmlns:a16="http://schemas.microsoft.com/office/drawing/2014/main" id="{965C6044-FC7F-46A4-B070-074B4EE703B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B2E2464-027E-44D4-A8BF-0DE768F8F54E}"/>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875662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61B12AF-4F56-4286-84D0-261AD5D752F0}"/>
              </a:ext>
            </a:extLst>
          </p:cNvPr>
          <p:cNvSpPr>
            <a:spLocks noGrp="1"/>
          </p:cNvSpPr>
          <p:nvPr>
            <p:ph type="dt" sz="half" idx="10"/>
          </p:nvPr>
        </p:nvSpPr>
        <p:spPr/>
        <p:txBody>
          <a:bodyPr/>
          <a:lstStyle/>
          <a:p>
            <a:fld id="{1A6601EB-C126-4447-BBF8-17F5E305CB8C}" type="datetimeFigureOut">
              <a:rPr lang="zh-CN" altLang="en-US" smtClean="0"/>
              <a:t>2024/10/31</a:t>
            </a:fld>
            <a:endParaRPr lang="zh-CN" altLang="en-US"/>
          </a:p>
        </p:txBody>
      </p:sp>
      <p:sp>
        <p:nvSpPr>
          <p:cNvPr id="3" name="页脚占位符 2">
            <a:extLst>
              <a:ext uri="{FF2B5EF4-FFF2-40B4-BE49-F238E27FC236}">
                <a16:creationId xmlns:a16="http://schemas.microsoft.com/office/drawing/2014/main" id="{B5D1C82F-BB69-4E28-955D-F10F1D54671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C8E366D-B496-431E-A03A-D2965B0DDCB4}"/>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382688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BF2F03-878F-4C46-BB3E-6E5C9E7221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0B64B07-622E-4E55-B16C-0D44D3D33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B8222CB-B025-4B6E-A620-EDEEC0891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C92DF5-3703-44D7-8637-57B909F9B9A4}"/>
              </a:ext>
            </a:extLst>
          </p:cNvPr>
          <p:cNvSpPr>
            <a:spLocks noGrp="1"/>
          </p:cNvSpPr>
          <p:nvPr>
            <p:ph type="dt" sz="half" idx="10"/>
          </p:nvPr>
        </p:nvSpPr>
        <p:spPr/>
        <p:txBody>
          <a:bodyPr/>
          <a:lstStyle/>
          <a:p>
            <a:fld id="{1A6601EB-C126-4447-BBF8-17F5E305CB8C}" type="datetimeFigureOut">
              <a:rPr lang="zh-CN" altLang="en-US" smtClean="0"/>
              <a:t>2024/10/31</a:t>
            </a:fld>
            <a:endParaRPr lang="zh-CN" altLang="en-US"/>
          </a:p>
        </p:txBody>
      </p:sp>
      <p:sp>
        <p:nvSpPr>
          <p:cNvPr id="6" name="页脚占位符 5">
            <a:extLst>
              <a:ext uri="{FF2B5EF4-FFF2-40B4-BE49-F238E27FC236}">
                <a16:creationId xmlns:a16="http://schemas.microsoft.com/office/drawing/2014/main" id="{DE03A790-69AE-4FF8-BB64-8D67B0B79D2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C16C697-C457-44A3-BA4D-31C177886DB4}"/>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756189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8FC3637-3419-45C5-9904-B77690ABF7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F1DED18-C055-40B7-9F80-DED1F24ACB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4624080-CD6C-48B8-9654-3E06AAE33A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601EB-C126-4447-BBF8-17F5E305CB8C}" type="datetimeFigureOut">
              <a:rPr lang="zh-CN" altLang="en-US" smtClean="0"/>
              <a:t>2024/10/31</a:t>
            </a:fld>
            <a:endParaRPr lang="zh-CN" altLang="en-US"/>
          </a:p>
        </p:txBody>
      </p:sp>
      <p:sp>
        <p:nvSpPr>
          <p:cNvPr id="5" name="页脚占位符 4">
            <a:extLst>
              <a:ext uri="{FF2B5EF4-FFF2-40B4-BE49-F238E27FC236}">
                <a16:creationId xmlns:a16="http://schemas.microsoft.com/office/drawing/2014/main" id="{1C4B8EAC-D2E8-41BE-AC98-1BDF43754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A64DE4E-AAB5-4CA5-9F36-211F16264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70651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 id="2147483667" r:id="rId13"/>
    <p:sldLayoutId id="2147483668" r:id="rId14"/>
    <p:sldLayoutId id="2147483669" r:id="rId15"/>
    <p:sldLayoutId id="2147483670"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317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1.webp"/><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1.PNG"/><Relationship Id="rId5" Type="http://schemas.microsoft.com/office/2007/relationships/hdphoto" Target="../media/hdphoto3.wdp"/><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7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 Id="rId5" Type="http://schemas.openxmlformats.org/officeDocument/2006/relationships/image" Target="../media/image50.jpeg"/><Relationship Id="rId4" Type="http://schemas.openxmlformats.org/officeDocument/2006/relationships/image" Target="../media/image49.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Layout" Target="../slideLayouts/slideLayout1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rgbClr val="192437"/>
            </a:gs>
            <a:gs pos="74000">
              <a:srgbClr val="070404"/>
            </a:gs>
            <a:gs pos="83000">
              <a:srgbClr val="070404"/>
            </a:gs>
            <a:gs pos="100000">
              <a:srgbClr val="070404"/>
            </a:gs>
          </a:gsLst>
          <a:lin ang="5400000" scaled="1"/>
          <a:tileRect/>
        </a:gradFill>
        <a:effectLst/>
      </p:bgPr>
    </p:bg>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64C8A9B5-8363-4872-99C9-17106FFEEA10}"/>
              </a:ext>
            </a:extLst>
          </p:cNvPr>
          <p:cNvGrpSpPr/>
          <p:nvPr/>
        </p:nvGrpSpPr>
        <p:grpSpPr>
          <a:xfrm>
            <a:off x="0" y="0"/>
            <a:ext cx="12192000" cy="6869420"/>
            <a:chOff x="0" y="0"/>
            <a:chExt cx="12192000" cy="6869420"/>
          </a:xfrm>
        </p:grpSpPr>
        <p:sp>
          <p:nvSpPr>
            <p:cNvPr id="9" name="矩形 8">
              <a:extLst>
                <a:ext uri="{FF2B5EF4-FFF2-40B4-BE49-F238E27FC236}">
                  <a16:creationId xmlns:a16="http://schemas.microsoft.com/office/drawing/2014/main" id="{6405FFDB-8E77-4252-B704-AA53799BEE3D}"/>
                </a:ext>
              </a:extLst>
            </p:cNvPr>
            <p:cNvSpPr/>
            <p:nvPr/>
          </p:nvSpPr>
          <p:spPr>
            <a:xfrm>
              <a:off x="0" y="0"/>
              <a:ext cx="12192000" cy="6858000"/>
            </a:xfrm>
            <a:prstGeom prst="rect">
              <a:avLst/>
            </a:prstGeom>
            <a:gradFill>
              <a:gsLst>
                <a:gs pos="22000">
                  <a:srgbClr val="192437"/>
                </a:gs>
                <a:gs pos="74000">
                  <a:srgbClr val="070404"/>
                </a:gs>
                <a:gs pos="83000">
                  <a:srgbClr val="070404"/>
                </a:gs>
                <a:gs pos="100000">
                  <a:srgbClr val="07040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C96C0283-68CC-47CF-9F89-505415CDAD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8" name="图片 7">
              <a:extLst>
                <a:ext uri="{FF2B5EF4-FFF2-40B4-BE49-F238E27FC236}">
                  <a16:creationId xmlns:a16="http://schemas.microsoft.com/office/drawing/2014/main" id="{6275551D-81FC-4B14-A114-D9399ED42D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479554" y="1490972"/>
              <a:ext cx="6858002" cy="3898893"/>
            </a:xfrm>
            <a:prstGeom prst="rect">
              <a:avLst/>
            </a:prstGeom>
          </p:spPr>
        </p:pic>
      </p:grpSp>
      <p:pic>
        <p:nvPicPr>
          <p:cNvPr id="17" name="图片 16">
            <a:extLst>
              <a:ext uri="{FF2B5EF4-FFF2-40B4-BE49-F238E27FC236}">
                <a16:creationId xmlns:a16="http://schemas.microsoft.com/office/drawing/2014/main" id="{13ED247B-E7FF-48A5-B4C2-BC1019182FB8}"/>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Blur radius="86"/>
                    </a14:imgEffect>
                  </a14:imgLayer>
                </a14:imgProps>
              </a:ext>
              <a:ext uri="{28A0092B-C50C-407E-A947-70E740481C1C}">
                <a14:useLocalDpi xmlns:a14="http://schemas.microsoft.com/office/drawing/2010/main"/>
              </a:ext>
            </a:extLst>
          </a:blip>
          <a:srcRect/>
          <a:stretch>
            <a:fillRect/>
          </a:stretch>
        </p:blipFill>
        <p:spPr>
          <a:xfrm>
            <a:off x="1235460" y="1156087"/>
            <a:ext cx="9721080" cy="4545829"/>
          </a:xfrm>
          <a:custGeom>
            <a:avLst/>
            <a:gdLst>
              <a:gd name="connsiteX0" fmla="*/ 547954 w 9721080"/>
              <a:gd name="connsiteY0" fmla="*/ 0 h 4545829"/>
              <a:gd name="connsiteX1" fmla="*/ 9173126 w 9721080"/>
              <a:gd name="connsiteY1" fmla="*/ 0 h 4545829"/>
              <a:gd name="connsiteX2" fmla="*/ 9721080 w 9721080"/>
              <a:gd name="connsiteY2" fmla="*/ 547954 h 4545829"/>
              <a:gd name="connsiteX3" fmla="*/ 9721080 w 9721080"/>
              <a:gd name="connsiteY3" fmla="*/ 3997875 h 4545829"/>
              <a:gd name="connsiteX4" fmla="*/ 9173126 w 9721080"/>
              <a:gd name="connsiteY4" fmla="*/ 4545829 h 4545829"/>
              <a:gd name="connsiteX5" fmla="*/ 547954 w 9721080"/>
              <a:gd name="connsiteY5" fmla="*/ 4545829 h 4545829"/>
              <a:gd name="connsiteX6" fmla="*/ 0 w 9721080"/>
              <a:gd name="connsiteY6" fmla="*/ 3997875 h 4545829"/>
              <a:gd name="connsiteX7" fmla="*/ 0 w 9721080"/>
              <a:gd name="connsiteY7" fmla="*/ 547954 h 4545829"/>
              <a:gd name="connsiteX8" fmla="*/ 547954 w 9721080"/>
              <a:gd name="connsiteY8" fmla="*/ 0 h 454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1080" h="4545829">
                <a:moveTo>
                  <a:pt x="547954" y="0"/>
                </a:moveTo>
                <a:lnTo>
                  <a:pt x="9173126" y="0"/>
                </a:lnTo>
                <a:cubicBezTo>
                  <a:pt x="9475753" y="0"/>
                  <a:pt x="9721080" y="245327"/>
                  <a:pt x="9721080" y="547954"/>
                </a:cubicBezTo>
                <a:lnTo>
                  <a:pt x="9721080" y="3997875"/>
                </a:lnTo>
                <a:cubicBezTo>
                  <a:pt x="9721080" y="4300502"/>
                  <a:pt x="9475753" y="4545829"/>
                  <a:pt x="9173126" y="4545829"/>
                </a:cubicBezTo>
                <a:lnTo>
                  <a:pt x="547954" y="4545829"/>
                </a:lnTo>
                <a:cubicBezTo>
                  <a:pt x="245327" y="4545829"/>
                  <a:pt x="0" y="4300502"/>
                  <a:pt x="0" y="3997875"/>
                </a:cubicBezTo>
                <a:lnTo>
                  <a:pt x="0" y="547954"/>
                </a:lnTo>
                <a:cubicBezTo>
                  <a:pt x="0" y="245327"/>
                  <a:pt x="245327" y="0"/>
                  <a:pt x="547954" y="0"/>
                </a:cubicBezTo>
                <a:close/>
              </a:path>
            </a:pathLst>
          </a:custGeom>
        </p:spPr>
      </p:pic>
      <p:sp>
        <p:nvSpPr>
          <p:cNvPr id="15" name="矩形: 圆角 14">
            <a:extLst>
              <a:ext uri="{FF2B5EF4-FFF2-40B4-BE49-F238E27FC236}">
                <a16:creationId xmlns:a16="http://schemas.microsoft.com/office/drawing/2014/main" id="{12E7C9F8-0C6A-45D3-ABD6-D4301C4D985C}"/>
              </a:ext>
            </a:extLst>
          </p:cNvPr>
          <p:cNvSpPr/>
          <p:nvPr/>
        </p:nvSpPr>
        <p:spPr>
          <a:xfrm>
            <a:off x="1235460" y="1156086"/>
            <a:ext cx="9721080" cy="4545829"/>
          </a:xfrm>
          <a:prstGeom prst="roundRect">
            <a:avLst>
              <a:gd name="adj" fmla="val 12054"/>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圆角 26">
            <a:extLst>
              <a:ext uri="{FF2B5EF4-FFF2-40B4-BE49-F238E27FC236}">
                <a16:creationId xmlns:a16="http://schemas.microsoft.com/office/drawing/2014/main" id="{8D3490DA-80A6-474D-A21F-F23D7F2DBFED}"/>
              </a:ext>
            </a:extLst>
          </p:cNvPr>
          <p:cNvSpPr/>
          <p:nvPr/>
        </p:nvSpPr>
        <p:spPr>
          <a:xfrm>
            <a:off x="1523492" y="1417146"/>
            <a:ext cx="9145017" cy="4023708"/>
          </a:xfrm>
          <a:prstGeom prst="roundRect">
            <a:avLst>
              <a:gd name="adj" fmla="val 5421"/>
            </a:avLst>
          </a:prstGeom>
          <a:noFill/>
          <a:ln w="317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TextBox 7">
            <a:extLst>
              <a:ext uri="{FF2B5EF4-FFF2-40B4-BE49-F238E27FC236}">
                <a16:creationId xmlns:a16="http://schemas.microsoft.com/office/drawing/2014/main" id="{2AA896BE-72F0-40DC-9617-AA6640F150F9}"/>
              </a:ext>
            </a:extLst>
          </p:cNvPr>
          <p:cNvSpPr txBox="1"/>
          <p:nvPr/>
        </p:nvSpPr>
        <p:spPr>
          <a:xfrm>
            <a:off x="2240167" y="2401973"/>
            <a:ext cx="7759120" cy="2585323"/>
          </a:xfrm>
          <a:prstGeom prst="rect">
            <a:avLst/>
          </a:prstGeom>
          <a:noFill/>
        </p:spPr>
        <p:txBody>
          <a:bodyPr wrap="square" rtlCol="0" anchor="ctr">
            <a:spAutoFit/>
          </a:bodyPr>
          <a:lstStyle/>
          <a:p>
            <a:pPr algn="ctr"/>
            <a:r>
              <a:rPr lang="en-US" sz="5400" b="1" dirty="0">
                <a:solidFill>
                  <a:schemeClr val="bg1"/>
                </a:solidFill>
                <a:latin typeface="Arial" panose="020B0604020202020204" pitchFamily="34" charset="0"/>
                <a:cs typeface="Arial" panose="020B0604020202020204" pitchFamily="34" charset="0"/>
              </a:rPr>
              <a:t>SƠ LƯỢC BẢNG TUẦN HOÀN CÁC NGUYÊN TỐ HÓA HỌC</a:t>
            </a:r>
            <a:endParaRPr lang="ko-KR" altLang="en-US" sz="5400" b="1" dirty="0">
              <a:solidFill>
                <a:schemeClr val="bg1"/>
              </a:solidFill>
              <a:latin typeface="Arial" panose="020B0604020202020204" pitchFamily="34" charset="0"/>
              <a:cs typeface="Arial" panose="020B0604020202020204" pitchFamily="34" charset="0"/>
            </a:endParaRPr>
          </a:p>
        </p:txBody>
      </p:sp>
      <p:sp>
        <p:nvSpPr>
          <p:cNvPr id="24" name="Rounded Rectangle 7">
            <a:extLst>
              <a:ext uri="{FF2B5EF4-FFF2-40B4-BE49-F238E27FC236}">
                <a16:creationId xmlns:a16="http://schemas.microsoft.com/office/drawing/2014/main" id="{990C90F1-4AE7-4E97-B082-9D78F5C9EC84}"/>
              </a:ext>
            </a:extLst>
          </p:cNvPr>
          <p:cNvSpPr/>
          <p:nvPr/>
        </p:nvSpPr>
        <p:spPr>
          <a:xfrm>
            <a:off x="4927269" y="1674052"/>
            <a:ext cx="2088589" cy="548725"/>
          </a:xfrm>
          <a:prstGeom prst="roundRect">
            <a:avLst>
              <a:gd name="adj" fmla="val 50000"/>
            </a:avLst>
          </a:prstGeom>
          <a:solidFill>
            <a:schemeClr val="bg1">
              <a:alpha val="0"/>
            </a:schemeClr>
          </a:solidFill>
          <a:ln w="15875">
            <a:solidFill>
              <a:srgbClr val="FFD9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i="1" dirty="0" err="1">
                <a:solidFill>
                  <a:schemeClr val="bg1"/>
                </a:solidFill>
                <a:latin typeface="Arial" panose="020B0604020202020204" pitchFamily="34" charset="0"/>
                <a:cs typeface="Arial" panose="020B0604020202020204" pitchFamily="34" charset="0"/>
              </a:rPr>
              <a:t>Bài</a:t>
            </a:r>
            <a:r>
              <a:rPr lang="en-US" altLang="zh-CN" sz="4000" b="1" i="1" dirty="0">
                <a:solidFill>
                  <a:schemeClr val="bg1"/>
                </a:solidFill>
                <a:latin typeface="Arial" panose="020B0604020202020204" pitchFamily="34" charset="0"/>
                <a:cs typeface="Arial" panose="020B0604020202020204" pitchFamily="34" charset="0"/>
              </a:rPr>
              <a:t> 4</a:t>
            </a:r>
            <a:endParaRPr lang="ko-KR" altLang="en-US" sz="40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729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24"/>
                                        </p:tgtEl>
                                        <p:attrNameLst>
                                          <p:attrName>ppt_x</p:attrName>
                                          <p:attrName>ppt_y</p:attrName>
                                        </p:attrNameLst>
                                      </p:cBhvr>
                                    </p:animMotion>
                                    <p:animRot by="1500000">
                                      <p:cBhvr>
                                        <p:cTn id="19" dur="125" fill="hold">
                                          <p:stCondLst>
                                            <p:cond delay="0"/>
                                          </p:stCondLst>
                                        </p:cTn>
                                        <p:tgtEl>
                                          <p:spTgt spid="24"/>
                                        </p:tgtEl>
                                        <p:attrNameLst>
                                          <p:attrName>r</p:attrName>
                                        </p:attrNameLst>
                                      </p:cBhvr>
                                    </p:animRot>
                                    <p:animRot by="-1500000">
                                      <p:cBhvr>
                                        <p:cTn id="20" dur="125" fill="hold">
                                          <p:stCondLst>
                                            <p:cond delay="125"/>
                                          </p:stCondLst>
                                        </p:cTn>
                                        <p:tgtEl>
                                          <p:spTgt spid="24"/>
                                        </p:tgtEl>
                                        <p:attrNameLst>
                                          <p:attrName>r</p:attrName>
                                        </p:attrNameLst>
                                      </p:cBhvr>
                                    </p:animRot>
                                    <p:animRot by="-1500000">
                                      <p:cBhvr>
                                        <p:cTn id="21" dur="125" fill="hold">
                                          <p:stCondLst>
                                            <p:cond delay="250"/>
                                          </p:stCondLst>
                                        </p:cTn>
                                        <p:tgtEl>
                                          <p:spTgt spid="24"/>
                                        </p:tgtEl>
                                        <p:attrNameLst>
                                          <p:attrName>r</p:attrName>
                                        </p:attrNameLst>
                                      </p:cBhvr>
                                    </p:animRot>
                                    <p:animRot by="1500000">
                                      <p:cBhvr>
                                        <p:cTn id="22" dur="125" fill="hold">
                                          <p:stCondLst>
                                            <p:cond delay="375"/>
                                          </p:stCondLst>
                                        </p:cTn>
                                        <p:tgtEl>
                                          <p:spTgt spid="24"/>
                                        </p:tgtEl>
                                        <p:attrNameLst>
                                          <p:attrName>r</p:attrName>
                                        </p:attrNameLst>
                                      </p:cBhvr>
                                    </p:animRot>
                                  </p:childTnLst>
                                </p:cTn>
                              </p:par>
                              <p:par>
                                <p:cTn id="23" presetID="34" presetClass="emph" presetSubtype="0" fill="hold" grpId="1"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22"/>
                                        </p:tgtEl>
                                        <p:attrNameLst>
                                          <p:attrName>ppt_x</p:attrName>
                                          <p:attrName>ppt_y</p:attrName>
                                        </p:attrNameLst>
                                      </p:cBhvr>
                                    </p:animMotion>
                                    <p:animRot by="1500000">
                                      <p:cBhvr>
                                        <p:cTn id="25" dur="125" fill="hold">
                                          <p:stCondLst>
                                            <p:cond delay="0"/>
                                          </p:stCondLst>
                                        </p:cTn>
                                        <p:tgtEl>
                                          <p:spTgt spid="22"/>
                                        </p:tgtEl>
                                        <p:attrNameLst>
                                          <p:attrName>r</p:attrName>
                                        </p:attrNameLst>
                                      </p:cBhvr>
                                    </p:animRot>
                                    <p:animRot by="-1500000">
                                      <p:cBhvr>
                                        <p:cTn id="26" dur="125" fill="hold">
                                          <p:stCondLst>
                                            <p:cond delay="125"/>
                                          </p:stCondLst>
                                        </p:cTn>
                                        <p:tgtEl>
                                          <p:spTgt spid="22"/>
                                        </p:tgtEl>
                                        <p:attrNameLst>
                                          <p:attrName>r</p:attrName>
                                        </p:attrNameLst>
                                      </p:cBhvr>
                                    </p:animRot>
                                    <p:animRot by="-1500000">
                                      <p:cBhvr>
                                        <p:cTn id="27" dur="125" fill="hold">
                                          <p:stCondLst>
                                            <p:cond delay="250"/>
                                          </p:stCondLst>
                                        </p:cTn>
                                        <p:tgtEl>
                                          <p:spTgt spid="22"/>
                                        </p:tgtEl>
                                        <p:attrNameLst>
                                          <p:attrName>r</p:attrName>
                                        </p:attrNameLst>
                                      </p:cBhvr>
                                    </p:animRot>
                                    <p:animRot by="1500000">
                                      <p:cBhvr>
                                        <p:cTn id="28" dur="125" fill="hold">
                                          <p:stCondLst>
                                            <p:cond delay="375"/>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animBg="1"/>
      <p:bldP spid="2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3" name="Picture 2">
            <a:extLst>
              <a:ext uri="{FF2B5EF4-FFF2-40B4-BE49-F238E27FC236}">
                <a16:creationId xmlns:a16="http://schemas.microsoft.com/office/drawing/2014/main" id="{B5168443-27E5-4BCC-8649-0B9A8B9CE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630" y="3267429"/>
            <a:ext cx="3600400" cy="2920806"/>
          </a:xfrm>
          <a:prstGeom prst="rect">
            <a:avLst/>
          </a:prstGeom>
        </p:spPr>
      </p:pic>
      <p:sp>
        <p:nvSpPr>
          <p:cNvPr id="6" name="TextBox 5">
            <a:extLst>
              <a:ext uri="{FF2B5EF4-FFF2-40B4-BE49-F238E27FC236}">
                <a16:creationId xmlns:a16="http://schemas.microsoft.com/office/drawing/2014/main" id="{2A5B3D64-F464-4024-AF11-11A76C785372}"/>
              </a:ext>
            </a:extLst>
          </p:cNvPr>
          <p:cNvSpPr txBox="1"/>
          <p:nvPr/>
        </p:nvSpPr>
        <p:spPr>
          <a:xfrm>
            <a:off x="3359696" y="1370514"/>
            <a:ext cx="7632848" cy="1569660"/>
          </a:xfrm>
          <a:prstGeom prst="rect">
            <a:avLst/>
          </a:prstGeom>
          <a:solidFill>
            <a:srgbClr val="FFFFCC"/>
          </a:solidFill>
        </p:spPr>
        <p:txBody>
          <a:bodyPr wrap="square">
            <a:spAutoFit/>
          </a:bodyPr>
          <a:lstStyle/>
          <a:p>
            <a:pPr algn="just"/>
            <a:r>
              <a:rPr lang="vi-VN" sz="3200" b="1" i="0" dirty="0">
                <a:solidFill>
                  <a:srgbClr val="FF0000"/>
                </a:solidFill>
                <a:effectLst/>
                <a:latin typeface="Arial" panose="020B0604020202020204" pitchFamily="34" charset="0"/>
                <a:cs typeface="Arial" panose="020B0604020202020204" pitchFamily="34" charset="0"/>
              </a:rPr>
              <a:t>1.</a:t>
            </a:r>
            <a:r>
              <a:rPr lang="vi-VN" sz="3200" b="0" i="0" dirty="0">
                <a:solidFill>
                  <a:srgbClr val="FF0000"/>
                </a:solidFill>
                <a:effectLst/>
                <a:latin typeface="Arial" panose="020B0604020202020204" pitchFamily="34" charset="0"/>
                <a:cs typeface="Arial" panose="020B0604020202020204" pitchFamily="34" charset="0"/>
              </a:rPr>
              <a:t> </a:t>
            </a:r>
            <a:r>
              <a:rPr lang="vi-VN" sz="3200" b="0" i="0" dirty="0">
                <a:solidFill>
                  <a:srgbClr val="333333"/>
                </a:solidFill>
                <a:effectLst/>
                <a:latin typeface="Arial" panose="020B0604020202020204" pitchFamily="34" charset="0"/>
                <a:cs typeface="Arial" panose="020B0604020202020204" pitchFamily="34" charset="0"/>
              </a:rPr>
              <a:t>Dựa vào đặc điểm nào về cấu tạo nguyên tử để sắp xếp các nguyên tố vào hàng, vào cột trong bảng tuần hoàn?</a:t>
            </a:r>
            <a:endParaRPr lang="vi-VN" sz="3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ABD918C-1E4C-419A-8681-C044955A7ED0}"/>
              </a:ext>
            </a:extLst>
          </p:cNvPr>
          <p:cNvSpPr txBox="1"/>
          <p:nvPr/>
        </p:nvSpPr>
        <p:spPr>
          <a:xfrm>
            <a:off x="767408" y="3454581"/>
            <a:ext cx="7632848" cy="2062103"/>
          </a:xfrm>
          <a:prstGeom prst="rect">
            <a:avLst/>
          </a:prstGeom>
          <a:solidFill>
            <a:srgbClr val="FFFFCC"/>
          </a:solidFill>
        </p:spPr>
        <p:txBody>
          <a:bodyPr wrap="square">
            <a:spAutoFit/>
          </a:bodyPr>
          <a:lstStyle/>
          <a:p>
            <a:r>
              <a:rPr lang="vi-VN" sz="3200" b="1" i="0" dirty="0">
                <a:solidFill>
                  <a:srgbClr val="FF0000"/>
                </a:solidFill>
                <a:effectLst/>
                <a:latin typeface="Arial" panose="020B0604020202020204" pitchFamily="34" charset="0"/>
                <a:cs typeface="Arial" panose="020B0604020202020204" pitchFamily="34" charset="0"/>
              </a:rPr>
              <a:t>2.</a:t>
            </a:r>
            <a:r>
              <a:rPr lang="vi-VN" sz="3200" b="0" i="0" dirty="0">
                <a:solidFill>
                  <a:srgbClr val="FF0000"/>
                </a:solidFill>
                <a:effectLst/>
                <a:latin typeface="Arial" panose="020B0604020202020204" pitchFamily="34" charset="0"/>
                <a:cs typeface="Arial" panose="020B0604020202020204" pitchFamily="34" charset="0"/>
              </a:rPr>
              <a:t> </a:t>
            </a:r>
            <a:r>
              <a:rPr lang="vi-VN" sz="3200" b="0" i="0" dirty="0">
                <a:solidFill>
                  <a:srgbClr val="333333"/>
                </a:solidFill>
                <a:effectLst/>
                <a:latin typeface="Arial" panose="020B0604020202020204" pitchFamily="34" charset="0"/>
                <a:cs typeface="Arial" panose="020B0604020202020204" pitchFamily="34" charset="0"/>
              </a:rPr>
              <a:t>Sử dụng bảng tuần hoàn, hãy cho biết các nguyên tố nào trong số các nguyên tố Li, Na, C, O có cùng số lớp electron trong nguyên tử</a:t>
            </a:r>
            <a:endParaRPr lang="vi-V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345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30F52-6820-4AD1-B560-95D8EF88F7F5}"/>
              </a:ext>
            </a:extLst>
          </p:cNvPr>
          <p:cNvSpPr txBox="1"/>
          <p:nvPr/>
        </p:nvSpPr>
        <p:spPr>
          <a:xfrm>
            <a:off x="4706681" y="368595"/>
            <a:ext cx="2282455" cy="584775"/>
          </a:xfrm>
          <a:prstGeom prst="rect">
            <a:avLst/>
          </a:prstGeom>
          <a:noFill/>
        </p:spPr>
        <p:txBody>
          <a:bodyPr wrap="square" rtlCol="0">
            <a:spAutoFit/>
          </a:bodyPr>
          <a:lstStyle/>
          <a:p>
            <a:r>
              <a:rPr lang="vi-VN" sz="3200" b="1" i="1" dirty="0">
                <a:solidFill>
                  <a:srgbClr val="FF0000"/>
                </a:solidFill>
                <a:latin typeface="Arial" panose="020B0604020202020204" pitchFamily="34" charset="0"/>
                <a:cs typeface="Arial" panose="020B0604020202020204" pitchFamily="34" charset="0"/>
              </a:rPr>
              <a:t>LỜI GIẢI</a:t>
            </a:r>
          </a:p>
        </p:txBody>
      </p:sp>
      <p:sp>
        <p:nvSpPr>
          <p:cNvPr id="4" name="TextBox 3">
            <a:extLst>
              <a:ext uri="{FF2B5EF4-FFF2-40B4-BE49-F238E27FC236}">
                <a16:creationId xmlns:a16="http://schemas.microsoft.com/office/drawing/2014/main" id="{66AE8E42-793E-4B85-BB8C-8C81DE7C71CE}"/>
              </a:ext>
            </a:extLst>
          </p:cNvPr>
          <p:cNvSpPr txBox="1"/>
          <p:nvPr/>
        </p:nvSpPr>
        <p:spPr>
          <a:xfrm>
            <a:off x="595231" y="1159169"/>
            <a:ext cx="11405425" cy="310854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1. </a:t>
            </a:r>
          </a:p>
          <a:p>
            <a:r>
              <a:rPr lang="vi-VN" sz="2800" dirty="0">
                <a:solidFill>
                  <a:srgbClr val="333333"/>
                </a:solidFill>
                <a:latin typeface="Arial" panose="020B0604020202020204" pitchFamily="34" charset="0"/>
                <a:cs typeface="Arial" panose="020B0604020202020204" pitchFamily="34" charset="0"/>
              </a:rPr>
              <a:t>- Dựa vào số electron ở lớp ngoài cùng và số lớp electron của nguyên tố đó. Ví dụ</a:t>
            </a:r>
          </a:p>
          <a:p>
            <a:r>
              <a:rPr lang="vi-VN" sz="2800" dirty="0">
                <a:solidFill>
                  <a:srgbClr val="333333"/>
                </a:solidFill>
                <a:latin typeface="Arial" panose="020B0604020202020204" pitchFamily="34" charset="0"/>
                <a:cs typeface="Arial" panose="020B0604020202020204" pitchFamily="34" charset="0"/>
              </a:rPr>
              <a:t>   + Trong cùng một hàng, tính từ trái sang phải: Các nguyên tử có </a:t>
            </a:r>
            <a:r>
              <a:rPr lang="vi-VN" sz="2800" b="1" dirty="0">
                <a:solidFill>
                  <a:srgbClr val="333333"/>
                </a:solidFill>
                <a:latin typeface="Arial" panose="020B0604020202020204" pitchFamily="34" charset="0"/>
                <a:cs typeface="Arial" panose="020B0604020202020204" pitchFamily="34" charset="0"/>
              </a:rPr>
              <a:t>cùng số lớp electron</a:t>
            </a:r>
            <a:r>
              <a:rPr lang="vi-VN" sz="2800" dirty="0">
                <a:solidFill>
                  <a:srgbClr val="333333"/>
                </a:solidFill>
                <a:latin typeface="Arial" panose="020B0604020202020204" pitchFamily="34" charset="0"/>
                <a:cs typeface="Arial" panose="020B0604020202020204" pitchFamily="34" charset="0"/>
              </a:rPr>
              <a:t>, số electron ở lớp ngoài cùng tăng dần</a:t>
            </a:r>
          </a:p>
          <a:p>
            <a:r>
              <a:rPr lang="vi-VN" sz="2800" dirty="0">
                <a:solidFill>
                  <a:srgbClr val="333333"/>
                </a:solidFill>
                <a:latin typeface="Arial" panose="020B0604020202020204" pitchFamily="34" charset="0"/>
                <a:cs typeface="Arial" panose="020B0604020202020204" pitchFamily="34" charset="0"/>
              </a:rPr>
              <a:t>   + Trong cùng một cột, tính từ trên xuống dưới: Các nguyên tử có cùng số </a:t>
            </a:r>
            <a:r>
              <a:rPr lang="vi-VN" sz="2800" b="1" dirty="0">
                <a:solidFill>
                  <a:srgbClr val="333333"/>
                </a:solidFill>
                <a:latin typeface="Arial" panose="020B0604020202020204" pitchFamily="34" charset="0"/>
                <a:cs typeface="Arial" panose="020B0604020202020204" pitchFamily="34" charset="0"/>
              </a:rPr>
              <a:t>electron ở lớp ngoài cùng</a:t>
            </a:r>
            <a:r>
              <a:rPr lang="vi-VN" sz="2800" dirty="0">
                <a:solidFill>
                  <a:srgbClr val="333333"/>
                </a:solidFill>
                <a:latin typeface="Arial" panose="020B0604020202020204" pitchFamily="34" charset="0"/>
                <a:cs typeface="Arial" panose="020B0604020202020204" pitchFamily="34" charset="0"/>
              </a:rPr>
              <a:t>, số lớp electron tăng dần</a:t>
            </a:r>
          </a:p>
        </p:txBody>
      </p:sp>
      <p:sp>
        <p:nvSpPr>
          <p:cNvPr id="6" name="TextBox 5">
            <a:extLst>
              <a:ext uri="{FF2B5EF4-FFF2-40B4-BE49-F238E27FC236}">
                <a16:creationId xmlns:a16="http://schemas.microsoft.com/office/drawing/2014/main" id="{1CB0ADCB-1DFE-48FC-92B9-B01B9997FA86}"/>
              </a:ext>
            </a:extLst>
          </p:cNvPr>
          <p:cNvSpPr txBox="1"/>
          <p:nvPr/>
        </p:nvSpPr>
        <p:spPr>
          <a:xfrm>
            <a:off x="589874" y="4673523"/>
            <a:ext cx="11405425" cy="18158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2.</a:t>
            </a:r>
          </a:p>
          <a:p>
            <a:r>
              <a:rPr lang="vi-VN" sz="2800" dirty="0">
                <a:solidFill>
                  <a:srgbClr val="333333"/>
                </a:solidFill>
                <a:latin typeface="Arial" panose="020B0604020202020204" pitchFamily="34" charset="0"/>
                <a:cs typeface="Arial" panose="020B0604020202020204" pitchFamily="34" charset="0"/>
              </a:rPr>
              <a:t>Trong 4 nguyên tố: Li, Na, C, O có 3 nguyên tố trong cùng 1 hàng đó là: Li, C, O đều nằm ở hàng thứ 2</a:t>
            </a:r>
          </a:p>
          <a:p>
            <a:r>
              <a:rPr lang="en-US" sz="2800" dirty="0">
                <a:solidFill>
                  <a:schemeClr val="tx1"/>
                </a:solidFill>
              </a:rPr>
              <a:t>⇒</a:t>
            </a:r>
            <a:r>
              <a:rPr lang="vi-VN" sz="2800" dirty="0">
                <a:solidFill>
                  <a:srgbClr val="333333"/>
                </a:solidFill>
                <a:latin typeface="Arial" panose="020B0604020202020204" pitchFamily="34" charset="0"/>
                <a:cs typeface="Arial" panose="020B0604020202020204" pitchFamily="34" charset="0"/>
              </a:rPr>
              <a:t> 3 nguyên tố Li, C, O đều có 2 lớp electron</a:t>
            </a:r>
          </a:p>
        </p:txBody>
      </p:sp>
    </p:spTree>
    <p:extLst>
      <p:ext uri="{BB962C8B-B14F-4D97-AF65-F5344CB8AC3E}">
        <p14:creationId xmlns:p14="http://schemas.microsoft.com/office/powerpoint/2010/main" val="274740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E8CE6C-27B3-4B97-AD9D-77DD04C51B29}"/>
              </a:ext>
            </a:extLst>
          </p:cNvPr>
          <p:cNvSpPr txBox="1"/>
          <p:nvPr/>
        </p:nvSpPr>
        <p:spPr>
          <a:xfrm>
            <a:off x="2345530" y="1413063"/>
            <a:ext cx="9470613" cy="403187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vi-VN" sz="3200" dirty="0">
                <a:latin typeface="Arial" panose="020B0604020202020204" pitchFamily="34" charset="0"/>
                <a:cs typeface="Arial" panose="020B0604020202020204" pitchFamily="34" charset="0"/>
              </a:rPr>
              <a:t>Ngày nay, bảng tuần hoàn các nguyên tố hoá học được xây dựng theo nguyên tắc sau:</a:t>
            </a:r>
          </a:p>
          <a:p>
            <a:r>
              <a:rPr lang="vi-VN" sz="3200" dirty="0">
                <a:latin typeface="Arial" panose="020B0604020202020204" pitchFamily="34" charset="0"/>
                <a:cs typeface="Arial" panose="020B0604020202020204" pitchFamily="34" charset="0"/>
              </a:rPr>
              <a:t>- Các nguyên tố hoá học được xếp theo chiều tăng dần của điện tích hạt nhân.</a:t>
            </a:r>
          </a:p>
          <a:p>
            <a:r>
              <a:rPr lang="vi-VN" sz="3200" dirty="0">
                <a:latin typeface="Arial" panose="020B0604020202020204" pitchFamily="34" charset="0"/>
                <a:cs typeface="Arial" panose="020B0604020202020204" pitchFamily="34" charset="0"/>
              </a:rPr>
              <a:t>- Các nguyên tố trong cùng một hàng có cùng số lớp electron trong nguyên tử.</a:t>
            </a:r>
          </a:p>
          <a:p>
            <a:r>
              <a:rPr lang="vi-VN" sz="3200" dirty="0">
                <a:latin typeface="Arial" panose="020B0604020202020204" pitchFamily="34" charset="0"/>
                <a:cs typeface="Arial" panose="020B0604020202020204" pitchFamily="34" charset="0"/>
              </a:rPr>
              <a:t>- Các nguyên tố trong cùng cột có tính chất gần giống nhau.</a:t>
            </a:r>
          </a:p>
        </p:txBody>
      </p:sp>
      <p:pic>
        <p:nvPicPr>
          <p:cNvPr id="4" name="Picture 3">
            <a:extLst>
              <a:ext uri="{FF2B5EF4-FFF2-40B4-BE49-F238E27FC236}">
                <a16:creationId xmlns:a16="http://schemas.microsoft.com/office/drawing/2014/main" id="{9655A6BA-103B-488B-A4DC-FE1D8CE50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404664"/>
            <a:ext cx="1938162" cy="1938162"/>
          </a:xfrm>
          <a:prstGeom prst="rect">
            <a:avLst/>
          </a:prstGeom>
        </p:spPr>
      </p:pic>
    </p:spTree>
    <p:extLst>
      <p:ext uri="{BB962C8B-B14F-4D97-AF65-F5344CB8AC3E}">
        <p14:creationId xmlns:p14="http://schemas.microsoft.com/office/powerpoint/2010/main" val="125308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655DA27-0C34-4B97-88EE-4BED33265192}"/>
              </a:ext>
            </a:extLst>
          </p:cNvPr>
          <p:cNvGrpSpPr/>
          <p:nvPr/>
        </p:nvGrpSpPr>
        <p:grpSpPr>
          <a:xfrm>
            <a:off x="0" y="0"/>
            <a:ext cx="12192000" cy="6869420"/>
            <a:chOff x="0" y="0"/>
            <a:chExt cx="12192000" cy="6869420"/>
          </a:xfrm>
        </p:grpSpPr>
        <p:sp>
          <p:nvSpPr>
            <p:cNvPr id="3" name="矩形 2">
              <a:extLst>
                <a:ext uri="{FF2B5EF4-FFF2-40B4-BE49-F238E27FC236}">
                  <a16:creationId xmlns:a16="http://schemas.microsoft.com/office/drawing/2014/main" id="{4DBF0A26-22D0-415E-AE12-4EEDAF10DBDE}"/>
                </a:ext>
              </a:extLst>
            </p:cNvPr>
            <p:cNvSpPr/>
            <p:nvPr/>
          </p:nvSpPr>
          <p:spPr>
            <a:xfrm>
              <a:off x="0" y="0"/>
              <a:ext cx="12192000" cy="6858000"/>
            </a:xfrm>
            <a:prstGeom prst="rect">
              <a:avLst/>
            </a:prstGeom>
            <a:gradFill>
              <a:gsLst>
                <a:gs pos="22000">
                  <a:srgbClr val="192437"/>
                </a:gs>
                <a:gs pos="74000">
                  <a:srgbClr val="070404"/>
                </a:gs>
                <a:gs pos="83000">
                  <a:srgbClr val="070404"/>
                </a:gs>
                <a:gs pos="100000">
                  <a:srgbClr val="07040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id="{D90FF7FF-909D-42F5-8BC5-336199288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5" name="图片 4">
              <a:extLst>
                <a:ext uri="{FF2B5EF4-FFF2-40B4-BE49-F238E27FC236}">
                  <a16:creationId xmlns:a16="http://schemas.microsoft.com/office/drawing/2014/main" id="{D69023DF-E9EB-4281-A0C3-8131301B64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479554" y="1490972"/>
              <a:ext cx="6858002" cy="3898893"/>
            </a:xfrm>
            <a:prstGeom prst="rect">
              <a:avLst/>
            </a:prstGeom>
          </p:spPr>
        </p:pic>
      </p:grpSp>
      <p:pic>
        <p:nvPicPr>
          <p:cNvPr id="6" name="图片 5">
            <a:extLst>
              <a:ext uri="{FF2B5EF4-FFF2-40B4-BE49-F238E27FC236}">
                <a16:creationId xmlns:a16="http://schemas.microsoft.com/office/drawing/2014/main" id="{B98EB429-E6EA-4D4B-A763-A5097BD02D8C}"/>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Blur radius="86"/>
                    </a14:imgEffect>
                  </a14:imgLayer>
                </a14:imgProps>
              </a:ext>
              <a:ext uri="{28A0092B-C50C-407E-A947-70E740481C1C}">
                <a14:useLocalDpi xmlns:a14="http://schemas.microsoft.com/office/drawing/2010/main"/>
              </a:ext>
            </a:extLst>
          </a:blip>
          <a:srcRect/>
          <a:stretch>
            <a:fillRect/>
          </a:stretch>
        </p:blipFill>
        <p:spPr>
          <a:xfrm>
            <a:off x="1235460" y="1156087"/>
            <a:ext cx="9721080" cy="4545829"/>
          </a:xfrm>
          <a:custGeom>
            <a:avLst/>
            <a:gdLst>
              <a:gd name="connsiteX0" fmla="*/ 547954 w 9721080"/>
              <a:gd name="connsiteY0" fmla="*/ 0 h 4545829"/>
              <a:gd name="connsiteX1" fmla="*/ 9173126 w 9721080"/>
              <a:gd name="connsiteY1" fmla="*/ 0 h 4545829"/>
              <a:gd name="connsiteX2" fmla="*/ 9721080 w 9721080"/>
              <a:gd name="connsiteY2" fmla="*/ 547954 h 4545829"/>
              <a:gd name="connsiteX3" fmla="*/ 9721080 w 9721080"/>
              <a:gd name="connsiteY3" fmla="*/ 3997875 h 4545829"/>
              <a:gd name="connsiteX4" fmla="*/ 9173126 w 9721080"/>
              <a:gd name="connsiteY4" fmla="*/ 4545829 h 4545829"/>
              <a:gd name="connsiteX5" fmla="*/ 547954 w 9721080"/>
              <a:gd name="connsiteY5" fmla="*/ 4545829 h 4545829"/>
              <a:gd name="connsiteX6" fmla="*/ 0 w 9721080"/>
              <a:gd name="connsiteY6" fmla="*/ 3997875 h 4545829"/>
              <a:gd name="connsiteX7" fmla="*/ 0 w 9721080"/>
              <a:gd name="connsiteY7" fmla="*/ 547954 h 4545829"/>
              <a:gd name="connsiteX8" fmla="*/ 547954 w 9721080"/>
              <a:gd name="connsiteY8" fmla="*/ 0 h 454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1080" h="4545829">
                <a:moveTo>
                  <a:pt x="547954" y="0"/>
                </a:moveTo>
                <a:lnTo>
                  <a:pt x="9173126" y="0"/>
                </a:lnTo>
                <a:cubicBezTo>
                  <a:pt x="9475753" y="0"/>
                  <a:pt x="9721080" y="245327"/>
                  <a:pt x="9721080" y="547954"/>
                </a:cubicBezTo>
                <a:lnTo>
                  <a:pt x="9721080" y="3997875"/>
                </a:lnTo>
                <a:cubicBezTo>
                  <a:pt x="9721080" y="4300502"/>
                  <a:pt x="9475753" y="4545829"/>
                  <a:pt x="9173126" y="4545829"/>
                </a:cubicBezTo>
                <a:lnTo>
                  <a:pt x="547954" y="4545829"/>
                </a:lnTo>
                <a:cubicBezTo>
                  <a:pt x="245327" y="4545829"/>
                  <a:pt x="0" y="4300502"/>
                  <a:pt x="0" y="3997875"/>
                </a:cubicBezTo>
                <a:lnTo>
                  <a:pt x="0" y="547954"/>
                </a:lnTo>
                <a:cubicBezTo>
                  <a:pt x="0" y="245327"/>
                  <a:pt x="245327" y="0"/>
                  <a:pt x="547954" y="0"/>
                </a:cubicBezTo>
                <a:close/>
              </a:path>
            </a:pathLst>
          </a:custGeom>
        </p:spPr>
      </p:pic>
      <p:sp>
        <p:nvSpPr>
          <p:cNvPr id="7" name="矩形: 圆角 6">
            <a:extLst>
              <a:ext uri="{FF2B5EF4-FFF2-40B4-BE49-F238E27FC236}">
                <a16:creationId xmlns:a16="http://schemas.microsoft.com/office/drawing/2014/main" id="{FBE8E7C8-3286-4069-AC28-D0AEEAD0BCB9}"/>
              </a:ext>
            </a:extLst>
          </p:cNvPr>
          <p:cNvSpPr/>
          <p:nvPr/>
        </p:nvSpPr>
        <p:spPr>
          <a:xfrm>
            <a:off x="1235460" y="1156086"/>
            <a:ext cx="9721080" cy="4545829"/>
          </a:xfrm>
          <a:prstGeom prst="roundRect">
            <a:avLst>
              <a:gd name="adj" fmla="val 12054"/>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a:extLst>
              <a:ext uri="{FF2B5EF4-FFF2-40B4-BE49-F238E27FC236}">
                <a16:creationId xmlns:a16="http://schemas.microsoft.com/office/drawing/2014/main" id="{B244604F-58A7-42AC-B492-B01E25A5D397}"/>
              </a:ext>
            </a:extLst>
          </p:cNvPr>
          <p:cNvSpPr/>
          <p:nvPr/>
        </p:nvSpPr>
        <p:spPr>
          <a:xfrm>
            <a:off x="1523492" y="1417146"/>
            <a:ext cx="9145017" cy="4023708"/>
          </a:xfrm>
          <a:prstGeom prst="roundRect">
            <a:avLst>
              <a:gd name="adj" fmla="val 5421"/>
            </a:avLst>
          </a:prstGeom>
          <a:noFill/>
          <a:ln w="317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Google Shape;932;p28">
            <a:extLst>
              <a:ext uri="{FF2B5EF4-FFF2-40B4-BE49-F238E27FC236}">
                <a16:creationId xmlns:a16="http://schemas.microsoft.com/office/drawing/2014/main" id="{205614C4-2E72-4717-9F6E-DF4F6796A5EF}"/>
              </a:ext>
            </a:extLst>
          </p:cNvPr>
          <p:cNvSpPr txBox="1">
            <a:spLocks/>
          </p:cNvSpPr>
          <p:nvPr/>
        </p:nvSpPr>
        <p:spPr>
          <a:xfrm>
            <a:off x="1490245" y="3908827"/>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16600" b="1" dirty="0">
                <a:solidFill>
                  <a:schemeClr val="accent4"/>
                </a:solidFill>
                <a:latin typeface="Arial" panose="020B0604020202020204" pitchFamily="34" charset="0"/>
                <a:cs typeface="Arial" panose="020B0604020202020204" pitchFamily="34" charset="0"/>
              </a:rPr>
              <a:t>II.</a:t>
            </a:r>
          </a:p>
        </p:txBody>
      </p:sp>
      <p:sp>
        <p:nvSpPr>
          <p:cNvPr id="20" name="Google Shape;933;p28">
            <a:extLst>
              <a:ext uri="{FF2B5EF4-FFF2-40B4-BE49-F238E27FC236}">
                <a16:creationId xmlns:a16="http://schemas.microsoft.com/office/drawing/2014/main" id="{49EF1211-0A79-4579-851A-40064802C6D6}"/>
              </a:ext>
            </a:extLst>
          </p:cNvPr>
          <p:cNvSpPr txBox="1">
            <a:spLocks/>
          </p:cNvSpPr>
          <p:nvPr/>
        </p:nvSpPr>
        <p:spPr>
          <a:xfrm>
            <a:off x="3312345" y="3816977"/>
            <a:ext cx="7325696"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altLang="zh-CN" sz="4800" b="1" dirty="0">
                <a:solidFill>
                  <a:schemeClr val="accent4"/>
                </a:solidFill>
                <a:latin typeface="Arial" panose="020B0604020202020204" pitchFamily="34" charset="0"/>
                <a:cs typeface="Arial" panose="020B0604020202020204" pitchFamily="34" charset="0"/>
                <a:sym typeface="+mn-lt"/>
              </a:rPr>
              <a:t>CẤU TẠO BẢNG TUẦN HOÀN CÁC NGUYÊN TỐ HÓA HỌC</a:t>
            </a:r>
            <a:endParaRPr lang="en-US" sz="4800" b="1"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9810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grpSp>
        <p:nvGrpSpPr>
          <p:cNvPr id="61" name="Group 3">
            <a:extLst>
              <a:ext uri="{FF2B5EF4-FFF2-40B4-BE49-F238E27FC236}">
                <a16:creationId xmlns:a16="http://schemas.microsoft.com/office/drawing/2014/main" id="{D6272F8E-90F1-4EB9-951C-AD60EF39E19C}"/>
              </a:ext>
            </a:extLst>
          </p:cNvPr>
          <p:cNvGrpSpPr>
            <a:grpSpLocks/>
          </p:cNvGrpSpPr>
          <p:nvPr/>
        </p:nvGrpSpPr>
        <p:grpSpPr bwMode="auto">
          <a:xfrm>
            <a:off x="3791744" y="620688"/>
            <a:ext cx="6701016" cy="5803877"/>
            <a:chOff x="523" y="112"/>
            <a:chExt cx="4489" cy="4307"/>
          </a:xfrm>
        </p:grpSpPr>
        <p:sp>
          <p:nvSpPr>
            <p:cNvPr id="62" name="Rectangle 4">
              <a:extLst>
                <a:ext uri="{FF2B5EF4-FFF2-40B4-BE49-F238E27FC236}">
                  <a16:creationId xmlns:a16="http://schemas.microsoft.com/office/drawing/2014/main" id="{88BDBF66-76D7-4758-AA25-3242484F6D5B}"/>
                </a:ext>
              </a:extLst>
            </p:cNvPr>
            <p:cNvSpPr>
              <a:spLocks noChangeArrowheads="1"/>
            </p:cNvSpPr>
            <p:nvPr/>
          </p:nvSpPr>
          <p:spPr bwMode="gray">
            <a:xfrm rot="13770025">
              <a:off x="3108" y="2470"/>
              <a:ext cx="934" cy="154"/>
            </a:xfrm>
            <a:prstGeom prst="rect">
              <a:avLst/>
            </a:prstGeom>
            <a:gradFill rotWithShape="1">
              <a:gsLst>
                <a:gs pos="0">
                  <a:schemeClr val="bg2"/>
                </a:gs>
                <a:gs pos="50000">
                  <a:schemeClr val="bg2">
                    <a:gamma/>
                    <a:tint val="51373"/>
                    <a:invGamma/>
                  </a:schemeClr>
                </a:gs>
                <a:gs pos="100000">
                  <a:schemeClr val="bg2"/>
                </a:gs>
              </a:gsLst>
              <a:lin ang="5400000" scaled="1"/>
            </a:gradFill>
            <a:ln w="9525" algn="ctr">
              <a:noFill/>
              <a:miter lim="800000"/>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63" name="Rectangle 5">
              <a:extLst>
                <a:ext uri="{FF2B5EF4-FFF2-40B4-BE49-F238E27FC236}">
                  <a16:creationId xmlns:a16="http://schemas.microsoft.com/office/drawing/2014/main" id="{BF1B5820-F1B9-4149-91E2-B602A091EB9B}"/>
                </a:ext>
              </a:extLst>
            </p:cNvPr>
            <p:cNvSpPr>
              <a:spLocks noChangeArrowheads="1"/>
            </p:cNvSpPr>
            <p:nvPr/>
          </p:nvSpPr>
          <p:spPr bwMode="gray">
            <a:xfrm rot="20856083">
              <a:off x="1672" y="2070"/>
              <a:ext cx="780" cy="136"/>
            </a:xfrm>
            <a:prstGeom prst="rect">
              <a:avLst/>
            </a:prstGeom>
            <a:gradFill rotWithShape="1">
              <a:gsLst>
                <a:gs pos="0">
                  <a:schemeClr val="bg2"/>
                </a:gs>
                <a:gs pos="50000">
                  <a:schemeClr val="bg2">
                    <a:gamma/>
                    <a:tint val="48627"/>
                    <a:invGamma/>
                  </a:schemeClr>
                </a:gs>
                <a:gs pos="100000">
                  <a:schemeClr val="bg2"/>
                </a:gs>
              </a:gsLst>
              <a:lin ang="5400000" scaled="1"/>
            </a:gradFill>
            <a:ln w="9525" algn="ctr">
              <a:noFill/>
              <a:miter lim="800000"/>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64" name="Rectangle 6">
              <a:extLst>
                <a:ext uri="{FF2B5EF4-FFF2-40B4-BE49-F238E27FC236}">
                  <a16:creationId xmlns:a16="http://schemas.microsoft.com/office/drawing/2014/main" id="{CCC138FC-3E8D-400E-AE41-F2B29A64178A}"/>
                </a:ext>
              </a:extLst>
            </p:cNvPr>
            <p:cNvSpPr>
              <a:spLocks noChangeArrowheads="1"/>
            </p:cNvSpPr>
            <p:nvPr/>
          </p:nvSpPr>
          <p:spPr bwMode="gray">
            <a:xfrm rot="19137332">
              <a:off x="3151" y="1019"/>
              <a:ext cx="870" cy="200"/>
            </a:xfrm>
            <a:prstGeom prst="rect">
              <a:avLst/>
            </a:prstGeom>
            <a:gradFill rotWithShape="1">
              <a:gsLst>
                <a:gs pos="0">
                  <a:schemeClr val="bg2"/>
                </a:gs>
                <a:gs pos="50000">
                  <a:schemeClr val="bg2">
                    <a:gamma/>
                    <a:tint val="30196"/>
                    <a:invGamma/>
                  </a:schemeClr>
                </a:gs>
                <a:gs pos="100000">
                  <a:schemeClr val="bg2"/>
                </a:gs>
              </a:gsLst>
              <a:lin ang="5400000" scaled="1"/>
            </a:gradFill>
            <a:ln w="9525" algn="ctr">
              <a:noFill/>
              <a:miter lim="800000"/>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grpSp>
          <p:nvGrpSpPr>
            <p:cNvPr id="65" name="Group 7">
              <a:extLst>
                <a:ext uri="{FF2B5EF4-FFF2-40B4-BE49-F238E27FC236}">
                  <a16:creationId xmlns:a16="http://schemas.microsoft.com/office/drawing/2014/main" id="{1475D797-EB37-47A9-B63B-00532B101C61}"/>
                </a:ext>
              </a:extLst>
            </p:cNvPr>
            <p:cNvGrpSpPr>
              <a:grpSpLocks/>
            </p:cNvGrpSpPr>
            <p:nvPr/>
          </p:nvGrpSpPr>
          <p:grpSpPr bwMode="auto">
            <a:xfrm>
              <a:off x="2248" y="1064"/>
              <a:ext cx="1495" cy="1600"/>
              <a:chOff x="2248" y="1256"/>
              <a:chExt cx="1495" cy="1600"/>
            </a:xfrm>
          </p:grpSpPr>
          <p:grpSp>
            <p:nvGrpSpPr>
              <p:cNvPr id="91" name="Group 8">
                <a:extLst>
                  <a:ext uri="{FF2B5EF4-FFF2-40B4-BE49-F238E27FC236}">
                    <a16:creationId xmlns:a16="http://schemas.microsoft.com/office/drawing/2014/main" id="{8AC756D3-D437-4466-8D56-351F919438EB}"/>
                  </a:ext>
                </a:extLst>
              </p:cNvPr>
              <p:cNvGrpSpPr>
                <a:grpSpLocks/>
              </p:cNvGrpSpPr>
              <p:nvPr/>
            </p:nvGrpSpPr>
            <p:grpSpPr bwMode="auto">
              <a:xfrm>
                <a:off x="2248" y="1256"/>
                <a:ext cx="1495" cy="1600"/>
                <a:chOff x="1794" y="1582"/>
                <a:chExt cx="2179" cy="2330"/>
              </a:xfrm>
            </p:grpSpPr>
            <p:sp>
              <p:nvSpPr>
                <p:cNvPr id="93" name="Oval 9">
                  <a:extLst>
                    <a:ext uri="{FF2B5EF4-FFF2-40B4-BE49-F238E27FC236}">
                      <a16:creationId xmlns:a16="http://schemas.microsoft.com/office/drawing/2014/main" id="{B9A689A6-9A5D-4A33-BECA-B3C3FBAAADEB}"/>
                    </a:ext>
                  </a:extLst>
                </p:cNvPr>
                <p:cNvSpPr>
                  <a:spLocks noChangeArrowheads="1"/>
                </p:cNvSpPr>
                <p:nvPr/>
              </p:nvSpPr>
              <p:spPr bwMode="gray">
                <a:xfrm>
                  <a:off x="1794" y="1582"/>
                  <a:ext cx="2179" cy="2330"/>
                </a:xfrm>
                <a:prstGeom prst="ellipse">
                  <a:avLst/>
                </a:prstGeom>
                <a:gradFill rotWithShape="1">
                  <a:gsLst>
                    <a:gs pos="0">
                      <a:schemeClr val="folHlink"/>
                    </a:gs>
                    <a:gs pos="100000">
                      <a:schemeClr val="folHlink">
                        <a:gamma/>
                        <a:shade val="24314"/>
                        <a:invGamma/>
                      </a:schemeClr>
                    </a:gs>
                  </a:gsLst>
                  <a:lin ang="5400000" scaled="1"/>
                </a:gradFill>
                <a:ln w="9525">
                  <a:noFill/>
                  <a:round/>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94" name="Freeform 10">
                  <a:extLst>
                    <a:ext uri="{FF2B5EF4-FFF2-40B4-BE49-F238E27FC236}">
                      <a16:creationId xmlns:a16="http://schemas.microsoft.com/office/drawing/2014/main" id="{B76E62B2-DC70-4ED5-ACEF-2DD1CB10838A}"/>
                    </a:ext>
                  </a:extLst>
                </p:cNvPr>
                <p:cNvSpPr>
                  <a:spLocks/>
                </p:cNvSpPr>
                <p:nvPr/>
              </p:nvSpPr>
              <p:spPr bwMode="gray">
                <a:xfrm>
                  <a:off x="2020" y="1679"/>
                  <a:ext cx="1708" cy="86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gs>
                  </a:gsLst>
                  <a:lin ang="5400000" scaled="1"/>
                </a:gradFill>
                <a:ln w="0">
                  <a:noFill/>
                  <a:prstDash val="solid"/>
                  <a:round/>
                  <a:headEnd/>
                  <a:tailEnd/>
                </a:ln>
              </p:spPr>
              <p:txBody>
                <a:bodyPr/>
                <a:lstStyle/>
                <a:p>
                  <a:endParaRPr lang="vi-VN" sz="1400" dirty="0">
                    <a:latin typeface="Arial" panose="020B0604020202020204" pitchFamily="34" charset="0"/>
                    <a:cs typeface="Arial" panose="020B0604020202020204" pitchFamily="34" charset="0"/>
                  </a:endParaRPr>
                </a:p>
              </p:txBody>
            </p:sp>
          </p:grpSp>
          <p:sp>
            <p:nvSpPr>
              <p:cNvPr id="92" name="Text Box 11">
                <a:extLst>
                  <a:ext uri="{FF2B5EF4-FFF2-40B4-BE49-F238E27FC236}">
                    <a16:creationId xmlns:a16="http://schemas.microsoft.com/office/drawing/2014/main" id="{670A8D2A-F305-4833-94E6-F66933CE74DE}"/>
                  </a:ext>
                </a:extLst>
              </p:cNvPr>
              <p:cNvSpPr txBox="1">
                <a:spLocks noChangeArrowheads="1"/>
              </p:cNvSpPr>
              <p:nvPr/>
            </p:nvSpPr>
            <p:spPr bwMode="gray">
              <a:xfrm>
                <a:off x="2373" y="1755"/>
                <a:ext cx="1302" cy="708"/>
              </a:xfrm>
              <a:prstGeom prst="rect">
                <a:avLst/>
              </a:prstGeom>
              <a:noFill/>
              <a:ln w="9525">
                <a:noFill/>
                <a:miter lim="800000"/>
                <a:headEnd/>
                <a:tailEnd/>
              </a:ln>
              <a:effectLst/>
            </p:spPr>
            <p:txBody>
              <a:bodyPr wrap="none">
                <a:spAutoFit/>
              </a:bodyPr>
              <a:lstStyle/>
              <a:p>
                <a:pPr algn="ctr" eaLnBrk="0" hangingPunct="0"/>
                <a:r>
                  <a:rPr lang="vi-VN" sz="2800" b="1" dirty="0">
                    <a:solidFill>
                      <a:srgbClr val="FFFFFF"/>
                    </a:solidFill>
                    <a:latin typeface="Arial" panose="020B0604020202020204" pitchFamily="34" charset="0"/>
                    <a:ea typeface="#9Slide03 Open Sans ExtraBold" panose="020B0906030804020204" pitchFamily="34" charset="0"/>
                    <a:cs typeface="Arial" panose="020B0604020202020204" pitchFamily="34" charset="0"/>
                  </a:rPr>
                  <a:t>Bảng tuần</a:t>
                </a:r>
              </a:p>
              <a:p>
                <a:pPr algn="ctr" eaLnBrk="0" hangingPunct="0"/>
                <a:r>
                  <a:rPr lang="vi-VN" sz="2800" b="1" dirty="0">
                    <a:solidFill>
                      <a:srgbClr val="FFFFFF"/>
                    </a:solidFill>
                    <a:latin typeface="Arial" panose="020B0604020202020204" pitchFamily="34" charset="0"/>
                    <a:ea typeface="#9Slide03 Open Sans ExtraBold" panose="020B0906030804020204" pitchFamily="34" charset="0"/>
                    <a:cs typeface="Arial" panose="020B0604020202020204" pitchFamily="34" charset="0"/>
                  </a:rPr>
                  <a:t> hoàn </a:t>
                </a:r>
              </a:p>
            </p:txBody>
          </p:sp>
        </p:grpSp>
        <p:grpSp>
          <p:nvGrpSpPr>
            <p:cNvPr id="66" name="Group 12">
              <a:extLst>
                <a:ext uri="{FF2B5EF4-FFF2-40B4-BE49-F238E27FC236}">
                  <a16:creationId xmlns:a16="http://schemas.microsoft.com/office/drawing/2014/main" id="{59C3906F-5E11-4877-A342-EB8BB794D222}"/>
                </a:ext>
              </a:extLst>
            </p:cNvPr>
            <p:cNvGrpSpPr>
              <a:grpSpLocks/>
            </p:cNvGrpSpPr>
            <p:nvPr/>
          </p:nvGrpSpPr>
          <p:grpSpPr bwMode="auto">
            <a:xfrm>
              <a:off x="3840" y="112"/>
              <a:ext cx="1172" cy="1236"/>
              <a:chOff x="4032" y="448"/>
              <a:chExt cx="1172" cy="1236"/>
            </a:xfrm>
          </p:grpSpPr>
          <p:grpSp>
            <p:nvGrpSpPr>
              <p:cNvPr id="81" name="Group 13">
                <a:extLst>
                  <a:ext uri="{FF2B5EF4-FFF2-40B4-BE49-F238E27FC236}">
                    <a16:creationId xmlns:a16="http://schemas.microsoft.com/office/drawing/2014/main" id="{451AB339-60F5-477A-B5E5-9063EDD9E60D}"/>
                  </a:ext>
                </a:extLst>
              </p:cNvPr>
              <p:cNvGrpSpPr>
                <a:grpSpLocks/>
              </p:cNvGrpSpPr>
              <p:nvPr/>
            </p:nvGrpSpPr>
            <p:grpSpPr bwMode="auto">
              <a:xfrm>
                <a:off x="4032" y="448"/>
                <a:ext cx="1172" cy="1236"/>
                <a:chOff x="3180" y="542"/>
                <a:chExt cx="3161" cy="3326"/>
              </a:xfrm>
            </p:grpSpPr>
            <p:sp>
              <p:nvSpPr>
                <p:cNvPr id="89" name="Oval 14">
                  <a:extLst>
                    <a:ext uri="{FF2B5EF4-FFF2-40B4-BE49-F238E27FC236}">
                      <a16:creationId xmlns:a16="http://schemas.microsoft.com/office/drawing/2014/main" id="{B3221182-DF2E-431F-B327-C46F6E0479B7}"/>
                    </a:ext>
                  </a:extLst>
                </p:cNvPr>
                <p:cNvSpPr>
                  <a:spLocks noChangeArrowheads="1"/>
                </p:cNvSpPr>
                <p:nvPr/>
              </p:nvSpPr>
              <p:spPr bwMode="gray">
                <a:xfrm>
                  <a:off x="3180" y="542"/>
                  <a:ext cx="3161" cy="3326"/>
                </a:xfrm>
                <a:prstGeom prst="ellipse">
                  <a:avLst/>
                </a:prstGeom>
                <a:solidFill>
                  <a:srgbClr val="92D050"/>
                </a:solidFill>
                <a:ln w="9525">
                  <a:noFill/>
                  <a:round/>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90" name="Freeform 15">
                  <a:extLst>
                    <a:ext uri="{FF2B5EF4-FFF2-40B4-BE49-F238E27FC236}">
                      <a16:creationId xmlns:a16="http://schemas.microsoft.com/office/drawing/2014/main" id="{6A29A95D-EBA0-42DF-ACA7-E156AAD28DF6}"/>
                    </a:ext>
                  </a:extLst>
                </p:cNvPr>
                <p:cNvSpPr>
                  <a:spLocks/>
                </p:cNvSpPr>
                <p:nvPr/>
              </p:nvSpPr>
              <p:spPr bwMode="gray">
                <a:xfrm>
                  <a:off x="3540" y="653"/>
                  <a:ext cx="2526" cy="99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solidFill>
                  <a:srgbClr val="92D050"/>
                </a:solidFill>
                <a:ln w="0">
                  <a:noFill/>
                  <a:prstDash val="solid"/>
                  <a:round/>
                  <a:headEnd/>
                  <a:tailEnd/>
                </a:ln>
              </p:spPr>
              <p:txBody>
                <a:bodyPr/>
                <a:lstStyle/>
                <a:p>
                  <a:endParaRPr lang="vi-VN" sz="1400" dirty="0">
                    <a:latin typeface="Arial" panose="020B0604020202020204" pitchFamily="34" charset="0"/>
                    <a:cs typeface="Arial" panose="020B0604020202020204" pitchFamily="34" charset="0"/>
                  </a:endParaRPr>
                </a:p>
              </p:txBody>
            </p:sp>
          </p:grpSp>
          <p:sp>
            <p:nvSpPr>
              <p:cNvPr id="82" name="Text Box 16">
                <a:extLst>
                  <a:ext uri="{FF2B5EF4-FFF2-40B4-BE49-F238E27FC236}">
                    <a16:creationId xmlns:a16="http://schemas.microsoft.com/office/drawing/2014/main" id="{0D8160DF-B3F6-45EF-A3AC-B09DDB6235A1}"/>
                  </a:ext>
                </a:extLst>
              </p:cNvPr>
              <p:cNvSpPr txBox="1">
                <a:spLocks noChangeArrowheads="1"/>
              </p:cNvSpPr>
              <p:nvPr/>
            </p:nvSpPr>
            <p:spPr bwMode="gray">
              <a:xfrm>
                <a:off x="4061" y="860"/>
                <a:ext cx="1055" cy="343"/>
              </a:xfrm>
              <a:prstGeom prst="rect">
                <a:avLst/>
              </a:prstGeom>
              <a:noFill/>
              <a:ln w="9525" algn="ctr">
                <a:noFill/>
                <a:miter lim="800000"/>
                <a:headEnd/>
                <a:tailEnd/>
              </a:ln>
              <a:effectLst/>
            </p:spPr>
            <p:txBody>
              <a:bodyPr wrap="square">
                <a:spAutoFit/>
              </a:bodyPr>
              <a:lstStyle/>
              <a:p>
                <a:pPr algn="ctr" eaLnBrk="0" hangingPunct="0"/>
                <a:r>
                  <a:rPr lang="vi-VN" sz="2400" b="1" dirty="0">
                    <a:solidFill>
                      <a:srgbClr val="FFFFFF"/>
                    </a:solidFill>
                    <a:latin typeface="Arial" panose="020B0604020202020204" pitchFamily="34" charset="0"/>
                    <a:ea typeface="#9Slide03 Open Sans ExtraBold" panose="020B0906030804020204" pitchFamily="34" charset="0"/>
                    <a:cs typeface="Arial" panose="020B0604020202020204" pitchFamily="34" charset="0"/>
                  </a:rPr>
                  <a:t>Chu kì</a:t>
                </a:r>
              </a:p>
            </p:txBody>
          </p:sp>
        </p:grpSp>
        <p:grpSp>
          <p:nvGrpSpPr>
            <p:cNvPr id="67" name="Group 17">
              <a:extLst>
                <a:ext uri="{FF2B5EF4-FFF2-40B4-BE49-F238E27FC236}">
                  <a16:creationId xmlns:a16="http://schemas.microsoft.com/office/drawing/2014/main" id="{CB27A327-BD35-42D0-AA5A-7A5D8CCE9FDF}"/>
                </a:ext>
              </a:extLst>
            </p:cNvPr>
            <p:cNvGrpSpPr>
              <a:grpSpLocks/>
            </p:cNvGrpSpPr>
            <p:nvPr/>
          </p:nvGrpSpPr>
          <p:grpSpPr bwMode="auto">
            <a:xfrm>
              <a:off x="523" y="1613"/>
              <a:ext cx="1198" cy="1236"/>
              <a:chOff x="331" y="1661"/>
              <a:chExt cx="1198" cy="1236"/>
            </a:xfrm>
          </p:grpSpPr>
          <p:grpSp>
            <p:nvGrpSpPr>
              <p:cNvPr id="77" name="Group 18">
                <a:extLst>
                  <a:ext uri="{FF2B5EF4-FFF2-40B4-BE49-F238E27FC236}">
                    <a16:creationId xmlns:a16="http://schemas.microsoft.com/office/drawing/2014/main" id="{65C273D1-4FEA-44DE-8243-CCA249615FD4}"/>
                  </a:ext>
                </a:extLst>
              </p:cNvPr>
              <p:cNvGrpSpPr>
                <a:grpSpLocks/>
              </p:cNvGrpSpPr>
              <p:nvPr/>
            </p:nvGrpSpPr>
            <p:grpSpPr bwMode="auto">
              <a:xfrm>
                <a:off x="331" y="1661"/>
                <a:ext cx="1172" cy="1236"/>
                <a:chOff x="1620" y="2020"/>
                <a:chExt cx="1577" cy="1602"/>
              </a:xfrm>
            </p:grpSpPr>
            <p:sp>
              <p:nvSpPr>
                <p:cNvPr id="79" name="Oval 19">
                  <a:extLst>
                    <a:ext uri="{FF2B5EF4-FFF2-40B4-BE49-F238E27FC236}">
                      <a16:creationId xmlns:a16="http://schemas.microsoft.com/office/drawing/2014/main" id="{CBEFA60A-6EEF-478B-A5A9-A11B375360C7}"/>
                    </a:ext>
                  </a:extLst>
                </p:cNvPr>
                <p:cNvSpPr>
                  <a:spLocks noChangeArrowheads="1"/>
                </p:cNvSpPr>
                <p:nvPr/>
              </p:nvSpPr>
              <p:spPr bwMode="gray">
                <a:xfrm>
                  <a:off x="1620" y="2020"/>
                  <a:ext cx="1577" cy="1602"/>
                </a:xfrm>
                <a:prstGeom prst="ellipse">
                  <a:avLst/>
                </a:prstGeom>
                <a:solidFill>
                  <a:schemeClr val="accent4"/>
                </a:solidFill>
                <a:ln w="9525">
                  <a:noFill/>
                  <a:round/>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80" name="Freeform 20">
                  <a:extLst>
                    <a:ext uri="{FF2B5EF4-FFF2-40B4-BE49-F238E27FC236}">
                      <a16:creationId xmlns:a16="http://schemas.microsoft.com/office/drawing/2014/main" id="{0DD104EE-FBB3-4BE6-9908-7D4ADFA198F0}"/>
                    </a:ext>
                  </a:extLst>
                </p:cNvPr>
                <p:cNvSpPr>
                  <a:spLocks/>
                </p:cNvSpPr>
                <p:nvPr/>
              </p:nvSpPr>
              <p:spPr bwMode="gray">
                <a:xfrm>
                  <a:off x="1734" y="2100"/>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solidFill>
                  <a:schemeClr val="accent4"/>
                </a:solidFill>
                <a:ln w="0">
                  <a:noFill/>
                  <a:prstDash val="solid"/>
                  <a:round/>
                  <a:headEnd/>
                  <a:tailEnd/>
                </a:ln>
              </p:spPr>
              <p:txBody>
                <a:bodyPr/>
                <a:lstStyle/>
                <a:p>
                  <a:endParaRPr lang="vi-VN" sz="1400" dirty="0">
                    <a:latin typeface="Arial" panose="020B0604020202020204" pitchFamily="34" charset="0"/>
                    <a:cs typeface="Arial" panose="020B0604020202020204" pitchFamily="34" charset="0"/>
                  </a:endParaRPr>
                </a:p>
              </p:txBody>
            </p:sp>
          </p:grpSp>
          <p:sp>
            <p:nvSpPr>
              <p:cNvPr id="78" name="Text Box 21">
                <a:extLst>
                  <a:ext uri="{FF2B5EF4-FFF2-40B4-BE49-F238E27FC236}">
                    <a16:creationId xmlns:a16="http://schemas.microsoft.com/office/drawing/2014/main" id="{DA218B2A-FB91-49C2-A7E8-FF46738E5B0F}"/>
                  </a:ext>
                </a:extLst>
              </p:cNvPr>
              <p:cNvSpPr txBox="1">
                <a:spLocks noChangeArrowheads="1"/>
              </p:cNvSpPr>
              <p:nvPr/>
            </p:nvSpPr>
            <p:spPr bwMode="gray">
              <a:xfrm>
                <a:off x="331" y="1882"/>
                <a:ext cx="1198" cy="617"/>
              </a:xfrm>
              <a:prstGeom prst="rect">
                <a:avLst/>
              </a:prstGeom>
              <a:noFill/>
              <a:ln w="9525">
                <a:noFill/>
                <a:miter lim="800000"/>
                <a:headEnd/>
                <a:tailEnd/>
              </a:ln>
              <a:effectLst/>
            </p:spPr>
            <p:txBody>
              <a:bodyPr wrap="square">
                <a:spAutoFit/>
              </a:bodyPr>
              <a:lstStyle/>
              <a:p>
                <a:pPr algn="ctr" eaLnBrk="0" hangingPunct="0"/>
                <a:r>
                  <a:rPr lang="vi-VN" sz="2400" b="1" dirty="0">
                    <a:solidFill>
                      <a:srgbClr val="FFFFFF"/>
                    </a:solidFill>
                    <a:latin typeface="Arial" panose="020B0604020202020204" pitchFamily="34" charset="0"/>
                    <a:ea typeface="#9Slide03 Open Sans ExtraBold" panose="020B0906030804020204" pitchFamily="34" charset="0"/>
                    <a:cs typeface="Arial" panose="020B0604020202020204" pitchFamily="34" charset="0"/>
                  </a:rPr>
                  <a:t>Ô </a:t>
                </a:r>
              </a:p>
              <a:p>
                <a:pPr algn="ctr" eaLnBrk="0" hangingPunct="0"/>
                <a:r>
                  <a:rPr lang="vi-VN" sz="2400" b="1" dirty="0">
                    <a:solidFill>
                      <a:srgbClr val="FFFFFF"/>
                    </a:solidFill>
                    <a:latin typeface="Arial" panose="020B0604020202020204" pitchFamily="34" charset="0"/>
                    <a:ea typeface="#9Slide03 Open Sans ExtraBold" panose="020B0906030804020204" pitchFamily="34" charset="0"/>
                    <a:cs typeface="Arial" panose="020B0604020202020204" pitchFamily="34" charset="0"/>
                  </a:rPr>
                  <a:t>nguyên tố</a:t>
                </a:r>
              </a:p>
            </p:txBody>
          </p:sp>
        </p:grpSp>
        <p:grpSp>
          <p:nvGrpSpPr>
            <p:cNvPr id="68" name="Group 22">
              <a:extLst>
                <a:ext uri="{FF2B5EF4-FFF2-40B4-BE49-F238E27FC236}">
                  <a16:creationId xmlns:a16="http://schemas.microsoft.com/office/drawing/2014/main" id="{4EA4540C-981A-40F8-B44C-DBA0E6302EEC}"/>
                </a:ext>
              </a:extLst>
            </p:cNvPr>
            <p:cNvGrpSpPr>
              <a:grpSpLocks/>
            </p:cNvGrpSpPr>
            <p:nvPr/>
          </p:nvGrpSpPr>
          <p:grpSpPr bwMode="auto">
            <a:xfrm>
              <a:off x="3658" y="2724"/>
              <a:ext cx="1230" cy="1299"/>
              <a:chOff x="3658" y="2916"/>
              <a:chExt cx="1230" cy="1299"/>
            </a:xfrm>
          </p:grpSpPr>
          <p:grpSp>
            <p:nvGrpSpPr>
              <p:cNvPr id="73" name="Group 23">
                <a:extLst>
                  <a:ext uri="{FF2B5EF4-FFF2-40B4-BE49-F238E27FC236}">
                    <a16:creationId xmlns:a16="http://schemas.microsoft.com/office/drawing/2014/main" id="{B2BDF527-7330-4D3A-82BD-CC26EE9333FD}"/>
                  </a:ext>
                </a:extLst>
              </p:cNvPr>
              <p:cNvGrpSpPr>
                <a:grpSpLocks/>
              </p:cNvGrpSpPr>
              <p:nvPr/>
            </p:nvGrpSpPr>
            <p:grpSpPr bwMode="auto">
              <a:xfrm>
                <a:off x="3687" y="2916"/>
                <a:ext cx="1172" cy="1299"/>
                <a:chOff x="2397" y="2187"/>
                <a:chExt cx="1368" cy="1516"/>
              </a:xfrm>
            </p:grpSpPr>
            <p:sp>
              <p:nvSpPr>
                <p:cNvPr id="75" name="Oval 24">
                  <a:extLst>
                    <a:ext uri="{FF2B5EF4-FFF2-40B4-BE49-F238E27FC236}">
                      <a16:creationId xmlns:a16="http://schemas.microsoft.com/office/drawing/2014/main" id="{A2D11468-59A7-4A29-BB96-2B6E68D4B113}"/>
                    </a:ext>
                  </a:extLst>
                </p:cNvPr>
                <p:cNvSpPr>
                  <a:spLocks noChangeArrowheads="1"/>
                </p:cNvSpPr>
                <p:nvPr/>
              </p:nvSpPr>
              <p:spPr bwMode="gray">
                <a:xfrm>
                  <a:off x="2397" y="2187"/>
                  <a:ext cx="1368" cy="1516"/>
                </a:xfrm>
                <a:prstGeom prst="ellipse">
                  <a:avLst/>
                </a:prstGeom>
                <a:solidFill>
                  <a:schemeClr val="accent3"/>
                </a:solidFill>
                <a:ln w="9525">
                  <a:noFill/>
                  <a:round/>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76" name="Freeform 25">
                  <a:extLst>
                    <a:ext uri="{FF2B5EF4-FFF2-40B4-BE49-F238E27FC236}">
                      <a16:creationId xmlns:a16="http://schemas.microsoft.com/office/drawing/2014/main" id="{8A2B2C7B-2507-4A52-B82D-7FE523054891}"/>
                    </a:ext>
                  </a:extLst>
                </p:cNvPr>
                <p:cNvSpPr>
                  <a:spLocks/>
                </p:cNvSpPr>
                <p:nvPr/>
              </p:nvSpPr>
              <p:spPr bwMode="gray">
                <a:xfrm>
                  <a:off x="2534" y="2260"/>
                  <a:ext cx="1023" cy="490"/>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solidFill>
                  <a:schemeClr val="accent3"/>
                </a:solidFill>
                <a:ln w="0">
                  <a:noFill/>
                  <a:prstDash val="solid"/>
                  <a:round/>
                  <a:headEnd/>
                  <a:tailEnd/>
                </a:ln>
                <a:effectLst/>
              </p:spPr>
              <p:txBody>
                <a:bodyPr/>
                <a:lstStyle/>
                <a:p>
                  <a:endParaRPr lang="vi-VN" sz="1400" dirty="0">
                    <a:latin typeface="Arial" panose="020B0604020202020204" pitchFamily="34" charset="0"/>
                    <a:cs typeface="Arial" panose="020B0604020202020204" pitchFamily="34" charset="0"/>
                  </a:endParaRPr>
                </a:p>
              </p:txBody>
            </p:sp>
          </p:grpSp>
          <p:sp>
            <p:nvSpPr>
              <p:cNvPr id="74" name="Text Box 26">
                <a:extLst>
                  <a:ext uri="{FF2B5EF4-FFF2-40B4-BE49-F238E27FC236}">
                    <a16:creationId xmlns:a16="http://schemas.microsoft.com/office/drawing/2014/main" id="{B4BD8C3E-E0D4-4A80-A9A9-0B90B72DCAB0}"/>
                  </a:ext>
                </a:extLst>
              </p:cNvPr>
              <p:cNvSpPr txBox="1">
                <a:spLocks noChangeArrowheads="1"/>
              </p:cNvSpPr>
              <p:nvPr/>
            </p:nvSpPr>
            <p:spPr bwMode="gray">
              <a:xfrm>
                <a:off x="3658" y="3226"/>
                <a:ext cx="1230" cy="617"/>
              </a:xfrm>
              <a:prstGeom prst="rect">
                <a:avLst/>
              </a:prstGeom>
              <a:noFill/>
              <a:ln w="9525">
                <a:noFill/>
                <a:miter lim="800000"/>
                <a:headEnd/>
                <a:tailEnd/>
              </a:ln>
              <a:effectLst/>
            </p:spPr>
            <p:txBody>
              <a:bodyPr wrap="square">
                <a:spAutoFit/>
              </a:bodyPr>
              <a:lstStyle/>
              <a:p>
                <a:pPr algn="ctr" eaLnBrk="0" hangingPunct="0"/>
                <a:r>
                  <a:rPr lang="vi-VN" sz="2400" b="1" dirty="0">
                    <a:solidFill>
                      <a:srgbClr val="FFFFFF"/>
                    </a:solidFill>
                    <a:latin typeface="Arial" panose="020B0604020202020204" pitchFamily="34" charset="0"/>
                    <a:ea typeface="#9Slide03 Open Sans ExtraBold" panose="020B0906030804020204" pitchFamily="34" charset="0"/>
                    <a:cs typeface="Arial" panose="020B0604020202020204" pitchFamily="34" charset="0"/>
                  </a:rPr>
                  <a:t>Nhóm nguyên tố</a:t>
                </a:r>
              </a:p>
            </p:txBody>
          </p:sp>
        </p:grpSp>
        <p:sp>
          <p:nvSpPr>
            <p:cNvPr id="69" name="Oval 27">
              <a:extLst>
                <a:ext uri="{FF2B5EF4-FFF2-40B4-BE49-F238E27FC236}">
                  <a16:creationId xmlns:a16="http://schemas.microsoft.com/office/drawing/2014/main" id="{66E0DE7A-3DF2-4EB4-8645-551B0197B765}"/>
                </a:ext>
              </a:extLst>
            </p:cNvPr>
            <p:cNvSpPr>
              <a:spLocks noChangeArrowheads="1"/>
            </p:cNvSpPr>
            <p:nvPr/>
          </p:nvSpPr>
          <p:spPr bwMode="gray">
            <a:xfrm>
              <a:off x="582" y="2973"/>
              <a:ext cx="1014" cy="334"/>
            </a:xfrm>
            <a:prstGeom prst="ellipse">
              <a:avLst/>
            </a:prstGeom>
            <a:gradFill rotWithShape="1">
              <a:gsLst>
                <a:gs pos="0">
                  <a:srgbClr val="969696"/>
                </a:gs>
                <a:gs pos="100000">
                  <a:schemeClr val="bg1"/>
                </a:gs>
              </a:gsLst>
              <a:path path="shape">
                <a:fillToRect l="50000" t="50000" r="50000" b="50000"/>
              </a:path>
            </a:gradFill>
            <a:ln w="9525" algn="ctr">
              <a:noFill/>
              <a:round/>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70" name="Oval 28">
              <a:extLst>
                <a:ext uri="{FF2B5EF4-FFF2-40B4-BE49-F238E27FC236}">
                  <a16:creationId xmlns:a16="http://schemas.microsoft.com/office/drawing/2014/main" id="{9551296D-20AE-4069-858C-41729C81C56C}"/>
                </a:ext>
              </a:extLst>
            </p:cNvPr>
            <p:cNvSpPr>
              <a:spLocks noChangeArrowheads="1"/>
            </p:cNvSpPr>
            <p:nvPr/>
          </p:nvSpPr>
          <p:spPr bwMode="gray">
            <a:xfrm>
              <a:off x="2281" y="2725"/>
              <a:ext cx="1250" cy="334"/>
            </a:xfrm>
            <a:prstGeom prst="ellipse">
              <a:avLst/>
            </a:prstGeom>
            <a:gradFill rotWithShape="1">
              <a:gsLst>
                <a:gs pos="0">
                  <a:srgbClr val="969696"/>
                </a:gs>
                <a:gs pos="100000">
                  <a:schemeClr val="bg1"/>
                </a:gs>
              </a:gsLst>
              <a:path path="shape">
                <a:fillToRect l="50000" t="50000" r="50000" b="50000"/>
              </a:path>
            </a:gradFill>
            <a:ln w="9525" algn="ctr">
              <a:noFill/>
              <a:round/>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71" name="Oval 29">
              <a:extLst>
                <a:ext uri="{FF2B5EF4-FFF2-40B4-BE49-F238E27FC236}">
                  <a16:creationId xmlns:a16="http://schemas.microsoft.com/office/drawing/2014/main" id="{8A49EBC0-F2D0-412C-AD4F-433A50356570}"/>
                </a:ext>
              </a:extLst>
            </p:cNvPr>
            <p:cNvSpPr>
              <a:spLocks noChangeArrowheads="1"/>
            </p:cNvSpPr>
            <p:nvPr/>
          </p:nvSpPr>
          <p:spPr bwMode="gray">
            <a:xfrm>
              <a:off x="3746" y="4085"/>
              <a:ext cx="1014" cy="334"/>
            </a:xfrm>
            <a:prstGeom prst="ellipse">
              <a:avLst/>
            </a:prstGeom>
            <a:gradFill rotWithShape="1">
              <a:gsLst>
                <a:gs pos="0">
                  <a:srgbClr val="969696"/>
                </a:gs>
                <a:gs pos="100000">
                  <a:schemeClr val="bg1"/>
                </a:gs>
              </a:gsLst>
              <a:path path="shape">
                <a:fillToRect l="50000" t="50000" r="50000" b="50000"/>
              </a:path>
            </a:gradFill>
            <a:ln w="9525" algn="ctr">
              <a:noFill/>
              <a:round/>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sp>
          <p:nvSpPr>
            <p:cNvPr id="72" name="Oval 30">
              <a:extLst>
                <a:ext uri="{FF2B5EF4-FFF2-40B4-BE49-F238E27FC236}">
                  <a16:creationId xmlns:a16="http://schemas.microsoft.com/office/drawing/2014/main" id="{0EFA18FC-F038-4CA3-8C55-0A025381199A}"/>
                </a:ext>
              </a:extLst>
            </p:cNvPr>
            <p:cNvSpPr>
              <a:spLocks noChangeArrowheads="1"/>
            </p:cNvSpPr>
            <p:nvPr/>
          </p:nvSpPr>
          <p:spPr bwMode="gray">
            <a:xfrm>
              <a:off x="3987" y="1355"/>
              <a:ext cx="878" cy="310"/>
            </a:xfrm>
            <a:prstGeom prst="ellipse">
              <a:avLst/>
            </a:prstGeom>
            <a:gradFill rotWithShape="1">
              <a:gsLst>
                <a:gs pos="0">
                  <a:srgbClr val="969696"/>
                </a:gs>
                <a:gs pos="100000">
                  <a:schemeClr val="bg1"/>
                </a:gs>
              </a:gsLst>
              <a:path path="shape">
                <a:fillToRect l="50000" t="50000" r="50000" b="50000"/>
              </a:path>
            </a:gradFill>
            <a:ln w="9525" algn="ctr">
              <a:noFill/>
              <a:round/>
              <a:headEnd/>
              <a:tailEnd/>
            </a:ln>
            <a:effectLst/>
          </p:spPr>
          <p:txBody>
            <a:bodyPr wrap="none" anchor="ctr"/>
            <a:lstStyle/>
            <a:p>
              <a:endParaRPr lang="vi-VN" sz="1400" dirty="0">
                <a:latin typeface="Arial" panose="020B0604020202020204" pitchFamily="34" charset="0"/>
                <a:cs typeface="Arial" panose="020B0604020202020204" pitchFamily="34" charset="0"/>
              </a:endParaRPr>
            </a:p>
          </p:txBody>
        </p:sp>
      </p:grpSp>
      <p:sp>
        <p:nvSpPr>
          <p:cNvPr id="95" name="Rectangle 94">
            <a:extLst>
              <a:ext uri="{FF2B5EF4-FFF2-40B4-BE49-F238E27FC236}">
                <a16:creationId xmlns:a16="http://schemas.microsoft.com/office/drawing/2014/main" id="{8A174403-C958-42C7-993B-48E148F31FCB}"/>
              </a:ext>
            </a:extLst>
          </p:cNvPr>
          <p:cNvSpPr/>
          <p:nvPr/>
        </p:nvSpPr>
        <p:spPr>
          <a:xfrm>
            <a:off x="-4546" y="0"/>
            <a:ext cx="255465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Arial" panose="020B0604020202020204" pitchFamily="34" charset="0"/>
                <a:cs typeface="Arial" panose="020B0604020202020204" pitchFamily="34" charset="0"/>
              </a:rPr>
              <a:t>CẤU TẠO BẢNG TUẦN HOÀN</a:t>
            </a:r>
            <a:endParaRPr lang="en-US" sz="54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26402A-D227-F2C6-626E-927717C13E18}"/>
              </a:ext>
            </a:extLst>
          </p:cNvPr>
          <p:cNvPicPr>
            <a:picLocks noChangeAspect="1"/>
          </p:cNvPicPr>
          <p:nvPr/>
        </p:nvPicPr>
        <p:blipFill>
          <a:blip r:embed="rId2"/>
          <a:stretch>
            <a:fillRect/>
          </a:stretch>
        </p:blipFill>
        <p:spPr>
          <a:xfrm>
            <a:off x="263353" y="44624"/>
            <a:ext cx="11809312" cy="6696744"/>
          </a:xfrm>
          <a:prstGeom prst="rect">
            <a:avLst/>
          </a:prstGeom>
        </p:spPr>
      </p:pic>
    </p:spTree>
    <p:extLst>
      <p:ext uri="{BB962C8B-B14F-4D97-AF65-F5344CB8AC3E}">
        <p14:creationId xmlns:p14="http://schemas.microsoft.com/office/powerpoint/2010/main" val="287586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nergistically utilize technically sound portals with frictionless chains. Dramatically customize…">
            <a:extLst>
              <a:ext uri="{FF2B5EF4-FFF2-40B4-BE49-F238E27FC236}">
                <a16:creationId xmlns:a16="http://schemas.microsoft.com/office/drawing/2014/main" id="{ED2B53E6-9B8F-4426-B7F5-7515D94EB0D0}"/>
              </a:ext>
            </a:extLst>
          </p:cNvPr>
          <p:cNvSpPr txBox="1"/>
          <p:nvPr/>
        </p:nvSpPr>
        <p:spPr>
          <a:xfrm>
            <a:off x="2920409" y="5550079"/>
            <a:ext cx="8566403"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vi-VN" sz="2400" i="1" dirty="0">
                <a:solidFill>
                  <a:srgbClr val="00B0F0"/>
                </a:solidFill>
                <a:latin typeface="Arial" panose="020B0604020202020204" pitchFamily="34" charset="0"/>
                <a:cs typeface="Arial" panose="020B0604020202020204" pitchFamily="34" charset="0"/>
                <a:sym typeface="+mn-lt"/>
              </a:rPr>
              <a:t>Hình 4.2. Ô nguyên tố oxygen</a:t>
            </a:r>
            <a:endParaRPr lang="en-US" altLang="zh-CN" sz="2400" i="1" dirty="0">
              <a:solidFill>
                <a:srgbClr val="00B0F0"/>
              </a:solidFill>
              <a:latin typeface="Arial" panose="020B0604020202020204" pitchFamily="34" charset="0"/>
              <a:cs typeface="Arial" panose="020B0604020202020204" pitchFamily="34" charset="0"/>
              <a:sym typeface="+mn-lt"/>
            </a:endParaRPr>
          </a:p>
        </p:txBody>
      </p:sp>
      <p:sp>
        <p:nvSpPr>
          <p:cNvPr id="9" name="Rectangle 8">
            <a:extLst>
              <a:ext uri="{FF2B5EF4-FFF2-40B4-BE49-F238E27FC236}">
                <a16:creationId xmlns:a16="http://schemas.microsoft.com/office/drawing/2014/main" id="{4A263305-8075-4234-9BEF-BE67FD97E68A}"/>
              </a:ext>
            </a:extLst>
          </p:cNvPr>
          <p:cNvSpPr/>
          <p:nvPr/>
        </p:nvSpPr>
        <p:spPr>
          <a:xfrm>
            <a:off x="0" y="0"/>
            <a:ext cx="2175613"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FF00"/>
                </a:solidFill>
                <a:latin typeface="Arial" panose="020B0604020202020204" pitchFamily="34" charset="0"/>
                <a:cs typeface="Arial" panose="020B0604020202020204" pitchFamily="34" charset="0"/>
              </a:rPr>
              <a:t>1. </a:t>
            </a:r>
          </a:p>
          <a:p>
            <a:pPr algn="ctr"/>
            <a:r>
              <a:rPr lang="vi-VN" sz="4400" b="1" dirty="0">
                <a:solidFill>
                  <a:srgbClr val="FFFF00"/>
                </a:solidFill>
                <a:latin typeface="Arial" panose="020B0604020202020204" pitchFamily="34" charset="0"/>
                <a:cs typeface="Arial" panose="020B0604020202020204" pitchFamily="34" charset="0"/>
              </a:rPr>
              <a:t>Ô nguyên tố</a:t>
            </a:r>
            <a:endParaRPr lang="en-US" sz="4400" b="1" dirty="0">
              <a:solidFill>
                <a:srgbClr val="FFFF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47E2401-CA7A-4101-82F3-4DBFA2B48ADE}"/>
              </a:ext>
            </a:extLst>
          </p:cNvPr>
          <p:cNvSpPr txBox="1"/>
          <p:nvPr/>
        </p:nvSpPr>
        <p:spPr>
          <a:xfrm>
            <a:off x="2487087" y="330532"/>
            <a:ext cx="9433048" cy="107721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vi-VN" sz="3200" dirty="0">
                <a:solidFill>
                  <a:srgbClr val="333333"/>
                </a:solidFill>
                <a:latin typeface="Arial" panose="020B0604020202020204" pitchFamily="34" charset="0"/>
                <a:cs typeface="Arial" panose="020B0604020202020204" pitchFamily="34" charset="0"/>
              </a:rPr>
              <a:t>Ví dụ: Các thông tin về nguyên tố ở ô số 8 trong bảng tuần hoàn được chỉ ra trong Hình 4.2.</a:t>
            </a:r>
            <a:endParaRPr lang="vi-VN" sz="3200"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0BD121C-F301-4659-A0C3-83366AB8BC73}"/>
              </a:ext>
            </a:extLst>
          </p:cNvPr>
          <p:cNvSpPr/>
          <p:nvPr/>
        </p:nvSpPr>
        <p:spPr>
          <a:xfrm>
            <a:off x="5834295" y="2420889"/>
            <a:ext cx="2355574" cy="2664296"/>
          </a:xfrm>
          <a:prstGeom prst="roundRect">
            <a:avLst/>
          </a:prstGeom>
          <a:solidFill>
            <a:srgbClr val="FF00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cs typeface="Arial" panose="020B0604020202020204" pitchFamily="34" charset="0"/>
              </a:rPr>
              <a:t>8</a:t>
            </a:r>
          </a:p>
          <a:p>
            <a:pPr algn="ctr"/>
            <a:r>
              <a:rPr lang="vi-VN" sz="7200" b="1" dirty="0">
                <a:latin typeface="Arial" panose="020B0604020202020204" pitchFamily="34" charset="0"/>
                <a:cs typeface="Arial" panose="020B0604020202020204" pitchFamily="34" charset="0"/>
              </a:rPr>
              <a:t>O</a:t>
            </a:r>
          </a:p>
          <a:p>
            <a:pPr algn="ctr"/>
            <a:r>
              <a:rPr lang="vi-VN" sz="2800" b="1" dirty="0">
                <a:latin typeface="Arial" panose="020B0604020202020204" pitchFamily="34" charset="0"/>
                <a:cs typeface="Arial" panose="020B0604020202020204" pitchFamily="34" charset="0"/>
              </a:rPr>
              <a:t>Oxygen</a:t>
            </a:r>
          </a:p>
          <a:p>
            <a:pPr algn="ctr"/>
            <a:r>
              <a:rPr lang="vi-VN" sz="2800" b="1" dirty="0">
                <a:latin typeface="Arial" panose="020B0604020202020204" pitchFamily="34" charset="0"/>
                <a:cs typeface="Arial" panose="020B0604020202020204" pitchFamily="34" charset="0"/>
              </a:rPr>
              <a:t>16</a:t>
            </a:r>
          </a:p>
        </p:txBody>
      </p:sp>
      <p:sp>
        <p:nvSpPr>
          <p:cNvPr id="16" name="Speech Bubble: Rectangle with Corners Rounded 15">
            <a:extLst>
              <a:ext uri="{FF2B5EF4-FFF2-40B4-BE49-F238E27FC236}">
                <a16:creationId xmlns:a16="http://schemas.microsoft.com/office/drawing/2014/main" id="{9118931A-A36E-42BA-B96A-048830D7E5D1}"/>
              </a:ext>
            </a:extLst>
          </p:cNvPr>
          <p:cNvSpPr/>
          <p:nvPr/>
        </p:nvSpPr>
        <p:spPr>
          <a:xfrm>
            <a:off x="8024367" y="1990653"/>
            <a:ext cx="3219354" cy="566531"/>
          </a:xfrm>
          <a:prstGeom prst="wedgeRoundRectCallout">
            <a:avLst>
              <a:gd name="adj1" fmla="val -77548"/>
              <a:gd name="adj2" fmla="val 7358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Số đơn vị điện tích hạt nhân</a:t>
            </a:r>
          </a:p>
        </p:txBody>
      </p:sp>
      <p:sp>
        <p:nvSpPr>
          <p:cNvPr id="18" name="Speech Bubble: Rectangle with Corners Rounded 17">
            <a:extLst>
              <a:ext uri="{FF2B5EF4-FFF2-40B4-BE49-F238E27FC236}">
                <a16:creationId xmlns:a16="http://schemas.microsoft.com/office/drawing/2014/main" id="{3799F371-1973-4599-BAFD-AF79860B9776}"/>
              </a:ext>
            </a:extLst>
          </p:cNvPr>
          <p:cNvSpPr/>
          <p:nvPr/>
        </p:nvSpPr>
        <p:spPr>
          <a:xfrm>
            <a:off x="8335496" y="4197185"/>
            <a:ext cx="2764209" cy="566531"/>
          </a:xfrm>
          <a:prstGeom prst="wedgeRoundRectCallout">
            <a:avLst>
              <a:gd name="adj1" fmla="val -89832"/>
              <a:gd name="adj2" fmla="val 5522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Khối lượng nguyên tử</a:t>
            </a:r>
          </a:p>
        </p:txBody>
      </p:sp>
      <p:sp>
        <p:nvSpPr>
          <p:cNvPr id="19" name="Speech Bubble: Rectangle with Corners Rounded 18">
            <a:extLst>
              <a:ext uri="{FF2B5EF4-FFF2-40B4-BE49-F238E27FC236}">
                <a16:creationId xmlns:a16="http://schemas.microsoft.com/office/drawing/2014/main" id="{A8EEBD0A-6779-450F-BD8A-AC8A38AD6719}"/>
              </a:ext>
            </a:extLst>
          </p:cNvPr>
          <p:cNvSpPr/>
          <p:nvPr/>
        </p:nvSpPr>
        <p:spPr>
          <a:xfrm>
            <a:off x="8603741" y="3022078"/>
            <a:ext cx="2064632" cy="566531"/>
          </a:xfrm>
          <a:prstGeom prst="wedgeRoundRectCallout">
            <a:avLst>
              <a:gd name="adj1" fmla="val -100240"/>
              <a:gd name="adj2" fmla="val 16246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Tên nguyên tố</a:t>
            </a:r>
          </a:p>
        </p:txBody>
      </p:sp>
      <p:sp>
        <p:nvSpPr>
          <p:cNvPr id="20" name="Speech Bubble: Rectangle with Corners Rounded 19">
            <a:extLst>
              <a:ext uri="{FF2B5EF4-FFF2-40B4-BE49-F238E27FC236}">
                <a16:creationId xmlns:a16="http://schemas.microsoft.com/office/drawing/2014/main" id="{DF03B774-E398-4A3D-BDA4-DD001ED5DC68}"/>
              </a:ext>
            </a:extLst>
          </p:cNvPr>
          <p:cNvSpPr/>
          <p:nvPr/>
        </p:nvSpPr>
        <p:spPr>
          <a:xfrm>
            <a:off x="3098557" y="3252003"/>
            <a:ext cx="2355574" cy="566531"/>
          </a:xfrm>
          <a:prstGeom prst="wedgeRoundRectCallout">
            <a:avLst>
              <a:gd name="adj1" fmla="val 99398"/>
              <a:gd name="adj2" fmla="val -839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Kí hiệu hóa học</a:t>
            </a:r>
          </a:p>
        </p:txBody>
      </p:sp>
    </p:spTree>
    <p:extLst>
      <p:ext uri="{BB962C8B-B14F-4D97-AF65-F5344CB8AC3E}">
        <p14:creationId xmlns:p14="http://schemas.microsoft.com/office/powerpoint/2010/main" val="1888237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6"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TextBox 3">
            <a:extLst>
              <a:ext uri="{FF2B5EF4-FFF2-40B4-BE49-F238E27FC236}">
                <a16:creationId xmlns:a16="http://schemas.microsoft.com/office/drawing/2014/main" id="{D506B96A-6223-4D33-9398-19D0AD1DD963}"/>
              </a:ext>
            </a:extLst>
          </p:cNvPr>
          <p:cNvSpPr txBox="1"/>
          <p:nvPr/>
        </p:nvSpPr>
        <p:spPr>
          <a:xfrm>
            <a:off x="3690455" y="1556792"/>
            <a:ext cx="7632848" cy="1077218"/>
          </a:xfrm>
          <a:prstGeom prst="rect">
            <a:avLst/>
          </a:prstGeom>
          <a:solidFill>
            <a:srgbClr val="FFFFCC">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1.</a:t>
            </a:r>
            <a:r>
              <a:rPr lang="vi-VN" sz="3200" dirty="0">
                <a:solidFill>
                  <a:srgbClr val="FF0000"/>
                </a:solidFill>
                <a:latin typeface="Arial" panose="020B0604020202020204" pitchFamily="34" charset="0"/>
                <a:cs typeface="Arial" panose="020B0604020202020204" pitchFamily="34" charset="0"/>
              </a:rPr>
              <a:t> </a:t>
            </a:r>
            <a:r>
              <a:rPr lang="vi-VN" sz="3200" dirty="0">
                <a:solidFill>
                  <a:schemeClr val="tx1"/>
                </a:solidFill>
                <a:latin typeface="Arial" panose="020B0604020202020204" pitchFamily="34" charset="0"/>
                <a:cs typeface="Arial" panose="020B0604020202020204" pitchFamily="34" charset="0"/>
              </a:rPr>
              <a:t>Quan sát Hình 4.2, cho biết số proton, electron trong nguyên tử oxygen</a:t>
            </a:r>
          </a:p>
        </p:txBody>
      </p:sp>
      <p:pic>
        <p:nvPicPr>
          <p:cNvPr id="5" name="Picture 4">
            <a:extLst>
              <a:ext uri="{FF2B5EF4-FFF2-40B4-BE49-F238E27FC236}">
                <a16:creationId xmlns:a16="http://schemas.microsoft.com/office/drawing/2014/main" id="{92E51565-29E9-441D-A02A-59AE75518579}"/>
              </a:ext>
            </a:extLst>
          </p:cNvPr>
          <p:cNvPicPr>
            <a:picLocks noChangeAspect="1"/>
          </p:cNvPicPr>
          <p:nvPr/>
        </p:nvPicPr>
        <p:blipFill>
          <a:blip r:embed="rId2"/>
          <a:stretch>
            <a:fillRect/>
          </a:stretch>
        </p:blipFill>
        <p:spPr>
          <a:xfrm>
            <a:off x="263353" y="379080"/>
            <a:ext cx="2953896" cy="2953896"/>
          </a:xfrm>
          <a:prstGeom prst="rect">
            <a:avLst/>
          </a:prstGeom>
        </p:spPr>
      </p:pic>
      <p:sp>
        <p:nvSpPr>
          <p:cNvPr id="6" name="TextBox 5">
            <a:extLst>
              <a:ext uri="{FF2B5EF4-FFF2-40B4-BE49-F238E27FC236}">
                <a16:creationId xmlns:a16="http://schemas.microsoft.com/office/drawing/2014/main" id="{68978469-8DCF-47FB-9EA4-F6F6EFA7BE40}"/>
              </a:ext>
            </a:extLst>
          </p:cNvPr>
          <p:cNvSpPr txBox="1"/>
          <p:nvPr/>
        </p:nvSpPr>
        <p:spPr>
          <a:xfrm>
            <a:off x="1775520" y="3429000"/>
            <a:ext cx="9721080" cy="2062103"/>
          </a:xfrm>
          <a:prstGeom prst="rect">
            <a:avLst/>
          </a:prstGeom>
          <a:solidFill>
            <a:srgbClr val="FFFFCC">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2.</a:t>
            </a:r>
            <a:r>
              <a:rPr lang="vi-VN" sz="3200" dirty="0">
                <a:solidFill>
                  <a:srgbClr val="FF0000"/>
                </a:solidFill>
                <a:latin typeface="Arial" panose="020B0604020202020204" pitchFamily="34" charset="0"/>
                <a:cs typeface="Arial" panose="020B0604020202020204" pitchFamily="34" charset="0"/>
              </a:rPr>
              <a:t> </a:t>
            </a:r>
            <a:r>
              <a:rPr lang="vi-VN" sz="3200" dirty="0">
                <a:solidFill>
                  <a:schemeClr val="tx1"/>
                </a:solidFill>
                <a:latin typeface="Arial" panose="020B0604020202020204" pitchFamily="34" charset="0"/>
                <a:cs typeface="Arial" panose="020B0604020202020204" pitchFamily="34" charset="0"/>
              </a:rPr>
              <a:t>Sử dụng bảng tuần hoàn và cho biết kí hiệu hóa học, tên nguyên tố, số hiệu nguyên tử, khối lượng nguyên tử và số electron trong nguyên tử của các nguyên tố ở ô số 6, 11</a:t>
            </a:r>
          </a:p>
        </p:txBody>
      </p:sp>
    </p:spTree>
    <p:extLst>
      <p:ext uri="{BB962C8B-B14F-4D97-AF65-F5344CB8AC3E}">
        <p14:creationId xmlns:p14="http://schemas.microsoft.com/office/powerpoint/2010/main" val="2653426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30F52-6820-4AD1-B560-95D8EF88F7F5}"/>
              </a:ext>
            </a:extLst>
          </p:cNvPr>
          <p:cNvSpPr txBox="1"/>
          <p:nvPr/>
        </p:nvSpPr>
        <p:spPr>
          <a:xfrm>
            <a:off x="4706681" y="368595"/>
            <a:ext cx="2282455" cy="584775"/>
          </a:xfrm>
          <a:prstGeom prst="rect">
            <a:avLst/>
          </a:prstGeom>
          <a:noFill/>
        </p:spPr>
        <p:txBody>
          <a:bodyPr wrap="square" rtlCol="0">
            <a:spAutoFit/>
          </a:bodyPr>
          <a:lstStyle/>
          <a:p>
            <a:r>
              <a:rPr lang="vi-VN" sz="3200" b="1" i="1" dirty="0">
                <a:solidFill>
                  <a:srgbClr val="FF0000"/>
                </a:solidFill>
                <a:latin typeface="Arial" panose="020B0604020202020204" pitchFamily="34" charset="0"/>
                <a:cs typeface="Arial" panose="020B0604020202020204" pitchFamily="34" charset="0"/>
              </a:rPr>
              <a:t>LỜI GIẢI</a:t>
            </a:r>
          </a:p>
        </p:txBody>
      </p:sp>
      <p:sp>
        <p:nvSpPr>
          <p:cNvPr id="4" name="TextBox 3">
            <a:extLst>
              <a:ext uri="{FF2B5EF4-FFF2-40B4-BE49-F238E27FC236}">
                <a16:creationId xmlns:a16="http://schemas.microsoft.com/office/drawing/2014/main" id="{66AE8E42-793E-4B85-BB8C-8C81DE7C71CE}"/>
              </a:ext>
            </a:extLst>
          </p:cNvPr>
          <p:cNvSpPr txBox="1"/>
          <p:nvPr/>
        </p:nvSpPr>
        <p:spPr>
          <a:xfrm>
            <a:off x="479376" y="944921"/>
            <a:ext cx="11405425" cy="224676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1. </a:t>
            </a:r>
          </a:p>
          <a:p>
            <a:r>
              <a:rPr lang="vi-VN" sz="2800" dirty="0">
                <a:solidFill>
                  <a:srgbClr val="333333"/>
                </a:solidFill>
                <a:latin typeface="Arial" panose="020B0604020202020204" pitchFamily="34" charset="0"/>
                <a:cs typeface="Arial" panose="020B0604020202020204" pitchFamily="34" charset="0"/>
              </a:rPr>
              <a:t>Ta có: số hiệu nguyên tử = số đơn vị điện tích hạt nhân (số proton) = số electron trong nguyên tử</a:t>
            </a:r>
          </a:p>
          <a:p>
            <a:r>
              <a:rPr lang="vi-VN" sz="2800" dirty="0">
                <a:solidFill>
                  <a:srgbClr val="333333"/>
                </a:solidFill>
                <a:latin typeface="Arial" panose="020B0604020202020204" pitchFamily="34" charset="0"/>
                <a:cs typeface="Arial" panose="020B0604020202020204" pitchFamily="34" charset="0"/>
              </a:rPr>
              <a:t>- Oxygen có số hiệu nguyên tử là  8</a:t>
            </a:r>
          </a:p>
          <a:p>
            <a:r>
              <a:rPr lang="en-US" sz="2800" dirty="0">
                <a:solidFill>
                  <a:schemeClr val="tx1"/>
                </a:solidFill>
              </a:rPr>
              <a:t>⇒ </a:t>
            </a:r>
            <a:r>
              <a:rPr lang="vi-VN" sz="2800" dirty="0">
                <a:solidFill>
                  <a:srgbClr val="333333"/>
                </a:solidFill>
                <a:latin typeface="Arial" panose="020B0604020202020204" pitchFamily="34" charset="0"/>
                <a:cs typeface="Arial" panose="020B0604020202020204" pitchFamily="34" charset="0"/>
              </a:rPr>
              <a:t>Oxygen có 8 proton và 8 electron</a:t>
            </a:r>
          </a:p>
        </p:txBody>
      </p:sp>
      <p:sp>
        <p:nvSpPr>
          <p:cNvPr id="6" name="TextBox 5">
            <a:extLst>
              <a:ext uri="{FF2B5EF4-FFF2-40B4-BE49-F238E27FC236}">
                <a16:creationId xmlns:a16="http://schemas.microsoft.com/office/drawing/2014/main" id="{1CB0ADCB-1DFE-48FC-92B9-B01B9997FA86}"/>
              </a:ext>
            </a:extLst>
          </p:cNvPr>
          <p:cNvSpPr txBox="1"/>
          <p:nvPr/>
        </p:nvSpPr>
        <p:spPr>
          <a:xfrm>
            <a:off x="479376" y="3191690"/>
            <a:ext cx="5400600" cy="35394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2.</a:t>
            </a:r>
          </a:p>
          <a:p>
            <a:r>
              <a:rPr lang="vi-VN" sz="2800" b="1" dirty="0">
                <a:solidFill>
                  <a:srgbClr val="333333"/>
                </a:solidFill>
                <a:latin typeface="Arial" panose="020B0604020202020204" pitchFamily="34" charset="0"/>
                <a:cs typeface="Arial" panose="020B0604020202020204" pitchFamily="34" charset="0"/>
              </a:rPr>
              <a:t>- Ô số 6:  </a:t>
            </a:r>
          </a:p>
          <a:p>
            <a:r>
              <a:rPr lang="vi-VN" sz="2800" dirty="0">
                <a:solidFill>
                  <a:srgbClr val="333333"/>
                </a:solidFill>
                <a:latin typeface="Arial" panose="020B0604020202020204" pitchFamily="34" charset="0"/>
                <a:cs typeface="Arial" panose="020B0604020202020204" pitchFamily="34" charset="0"/>
              </a:rPr>
              <a:t>   + Kí hiệu hóa học: C</a:t>
            </a:r>
          </a:p>
          <a:p>
            <a:r>
              <a:rPr lang="vi-VN" sz="2800" dirty="0">
                <a:solidFill>
                  <a:srgbClr val="333333"/>
                </a:solidFill>
                <a:latin typeface="Arial" panose="020B0604020202020204" pitchFamily="34" charset="0"/>
                <a:cs typeface="Arial" panose="020B0604020202020204" pitchFamily="34" charset="0"/>
              </a:rPr>
              <a:t>   + Tên nguyên tố: Carbon</a:t>
            </a:r>
          </a:p>
          <a:p>
            <a:r>
              <a:rPr lang="vi-VN" sz="2800" dirty="0">
                <a:solidFill>
                  <a:srgbClr val="333333"/>
                </a:solidFill>
                <a:latin typeface="Arial" panose="020B0604020202020204" pitchFamily="34" charset="0"/>
                <a:cs typeface="Arial" panose="020B0604020202020204" pitchFamily="34" charset="0"/>
              </a:rPr>
              <a:t>   + Số hiệu nguyên tử: 6</a:t>
            </a:r>
          </a:p>
          <a:p>
            <a:r>
              <a:rPr lang="vi-VN" sz="2800" dirty="0">
                <a:solidFill>
                  <a:srgbClr val="333333"/>
                </a:solidFill>
                <a:latin typeface="Arial" panose="020B0604020202020204" pitchFamily="34" charset="0"/>
                <a:cs typeface="Arial" panose="020B0604020202020204" pitchFamily="34" charset="0"/>
              </a:rPr>
              <a:t>   + Khối lượng nguyên tử: 12</a:t>
            </a:r>
          </a:p>
          <a:p>
            <a:r>
              <a:rPr lang="vi-VN" sz="2800" dirty="0">
                <a:solidFill>
                  <a:srgbClr val="333333"/>
                </a:solidFill>
                <a:latin typeface="Arial" panose="020B0604020202020204" pitchFamily="34" charset="0"/>
                <a:cs typeface="Arial" panose="020B0604020202020204" pitchFamily="34" charset="0"/>
              </a:rPr>
              <a:t>   + Số electron trong nguyên tử = số hiệu nguyên tử: 6</a:t>
            </a:r>
          </a:p>
        </p:txBody>
      </p:sp>
      <p:sp>
        <p:nvSpPr>
          <p:cNvPr id="5" name="TextBox 4">
            <a:extLst>
              <a:ext uri="{FF2B5EF4-FFF2-40B4-BE49-F238E27FC236}">
                <a16:creationId xmlns:a16="http://schemas.microsoft.com/office/drawing/2014/main" id="{6BD0ABE3-3013-45F4-B728-98FF1D43F6F6}"/>
              </a:ext>
            </a:extLst>
          </p:cNvPr>
          <p:cNvSpPr txBox="1"/>
          <p:nvPr/>
        </p:nvSpPr>
        <p:spPr>
          <a:xfrm>
            <a:off x="5847908" y="3191690"/>
            <a:ext cx="6036893" cy="35394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2.</a:t>
            </a:r>
          </a:p>
          <a:p>
            <a:r>
              <a:rPr lang="vi-VN" sz="2800" b="1" dirty="0">
                <a:solidFill>
                  <a:srgbClr val="333333"/>
                </a:solidFill>
                <a:latin typeface="Arial" panose="020B0604020202020204" pitchFamily="34" charset="0"/>
                <a:cs typeface="Arial" panose="020B0604020202020204" pitchFamily="34" charset="0"/>
              </a:rPr>
              <a:t>- Ô số 11:   </a:t>
            </a:r>
          </a:p>
          <a:p>
            <a:r>
              <a:rPr lang="vi-VN" sz="2800" dirty="0">
                <a:solidFill>
                  <a:srgbClr val="333333"/>
                </a:solidFill>
                <a:latin typeface="Arial" panose="020B0604020202020204" pitchFamily="34" charset="0"/>
                <a:cs typeface="Arial" panose="020B0604020202020204" pitchFamily="34" charset="0"/>
              </a:rPr>
              <a:t>   + Kí hiệu hóa học: Na</a:t>
            </a:r>
          </a:p>
          <a:p>
            <a:r>
              <a:rPr lang="vi-VN" sz="2800" dirty="0">
                <a:solidFill>
                  <a:srgbClr val="333333"/>
                </a:solidFill>
                <a:latin typeface="Arial" panose="020B0604020202020204" pitchFamily="34" charset="0"/>
                <a:cs typeface="Arial" panose="020B0604020202020204" pitchFamily="34" charset="0"/>
              </a:rPr>
              <a:t>   + Tên nguyên tố: Sodium</a:t>
            </a:r>
          </a:p>
          <a:p>
            <a:r>
              <a:rPr lang="vi-VN" sz="2800" dirty="0">
                <a:solidFill>
                  <a:srgbClr val="333333"/>
                </a:solidFill>
                <a:latin typeface="Arial" panose="020B0604020202020204" pitchFamily="34" charset="0"/>
                <a:cs typeface="Arial" panose="020B0604020202020204" pitchFamily="34" charset="0"/>
              </a:rPr>
              <a:t>   + Số hiệu nguyên tử: 11</a:t>
            </a:r>
          </a:p>
          <a:p>
            <a:r>
              <a:rPr lang="vi-VN" sz="2800" dirty="0">
                <a:solidFill>
                  <a:srgbClr val="333333"/>
                </a:solidFill>
                <a:latin typeface="Arial" panose="020B0604020202020204" pitchFamily="34" charset="0"/>
                <a:cs typeface="Arial" panose="020B0604020202020204" pitchFamily="34" charset="0"/>
              </a:rPr>
              <a:t>   + Khối lượng nguyên tử: 23</a:t>
            </a:r>
          </a:p>
          <a:p>
            <a:r>
              <a:rPr lang="vi-VN" sz="2800" dirty="0">
                <a:solidFill>
                  <a:srgbClr val="333333"/>
                </a:solidFill>
                <a:latin typeface="Arial" panose="020B0604020202020204" pitchFamily="34" charset="0"/>
                <a:cs typeface="Arial" panose="020B0604020202020204" pitchFamily="34" charset="0"/>
              </a:rPr>
              <a:t>   + Số electron trong nguyên tử = số hiệu nguyên tử: 12</a:t>
            </a:r>
          </a:p>
        </p:txBody>
      </p:sp>
    </p:spTree>
    <p:extLst>
      <p:ext uri="{BB962C8B-B14F-4D97-AF65-F5344CB8AC3E}">
        <p14:creationId xmlns:p14="http://schemas.microsoft.com/office/powerpoint/2010/main" val="255332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E8CE6C-27B3-4B97-AD9D-77DD04C51B29}"/>
              </a:ext>
            </a:extLst>
          </p:cNvPr>
          <p:cNvSpPr txBox="1"/>
          <p:nvPr/>
        </p:nvSpPr>
        <p:spPr>
          <a:xfrm>
            <a:off x="2467779" y="1270315"/>
            <a:ext cx="9470613" cy="124123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3600" dirty="0">
                <a:latin typeface="Arial" panose="020B0604020202020204" pitchFamily="34" charset="0"/>
                <a:cs typeface="Arial" panose="020B0604020202020204" pitchFamily="34" charset="0"/>
              </a:rPr>
              <a:t>- Mỗi nguyên tố hoá học được xếp vào một ô của bảng tuần hoàn, gọi là ô nguyên tố.</a:t>
            </a:r>
          </a:p>
        </p:txBody>
      </p:sp>
      <p:sp>
        <p:nvSpPr>
          <p:cNvPr id="9" name="TextBox 8">
            <a:extLst>
              <a:ext uri="{FF2B5EF4-FFF2-40B4-BE49-F238E27FC236}">
                <a16:creationId xmlns:a16="http://schemas.microsoft.com/office/drawing/2014/main" id="{9DCDE968-91E8-4246-B4A8-9F69CDFA9DC7}"/>
              </a:ext>
            </a:extLst>
          </p:cNvPr>
          <p:cNvSpPr txBox="1"/>
          <p:nvPr/>
        </p:nvSpPr>
        <p:spPr>
          <a:xfrm>
            <a:off x="582416" y="3208477"/>
            <a:ext cx="11236013" cy="181569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3600" dirty="0">
                <a:latin typeface="Arial" panose="020B0604020202020204" pitchFamily="34" charset="0"/>
                <a:cs typeface="Arial" panose="020B0604020202020204" pitchFamily="34" charset="0"/>
              </a:rPr>
              <a:t>- Ô nguyên tố cho biết: số hiệu nguyên tử, kí hiệu hoá học, tên nguyên tố và khối lượng nguyên tử của nguyên tố đó.</a:t>
            </a:r>
          </a:p>
        </p:txBody>
      </p:sp>
      <p:sp>
        <p:nvSpPr>
          <p:cNvPr id="11" name="Synergistically utilize technically sound portals with frictionless chains. Dramatically customize…">
            <a:extLst>
              <a:ext uri="{FF2B5EF4-FFF2-40B4-BE49-F238E27FC236}">
                <a16:creationId xmlns:a16="http://schemas.microsoft.com/office/drawing/2014/main" id="{4726F43D-44DF-4581-8AF9-17A5B500BD69}"/>
              </a:ext>
            </a:extLst>
          </p:cNvPr>
          <p:cNvSpPr txBox="1"/>
          <p:nvPr/>
        </p:nvSpPr>
        <p:spPr>
          <a:xfrm>
            <a:off x="582416" y="5395089"/>
            <a:ext cx="11236013" cy="1148904"/>
          </a:xfrm>
          <a:prstGeom prst="rect">
            <a:avLst/>
          </a:prstGeom>
          <a:ln/>
          <a:extLst>
            <a:ext uri="{C572A759-6A51-4108-AA02-DFA0A04FC94B}">
              <ma14:wrappingTextBoxFlag xmlns=""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algn="just" defTabSz="550320" hangingPunct="0">
              <a:defRPr sz="2000" b="0">
                <a:solidFill>
                  <a:srgbClr val="1C1F25"/>
                </a:solidFill>
                <a:latin typeface="Roboto Bold"/>
                <a:ea typeface="Roboto Bold"/>
                <a:cs typeface="Roboto Bold"/>
                <a:sym typeface="Roboto Bold"/>
              </a:defRPr>
            </a:pPr>
            <a:r>
              <a:rPr lang="vi-VN" sz="3600" b="1" dirty="0">
                <a:solidFill>
                  <a:srgbClr val="FF0000"/>
                </a:solidFill>
                <a:latin typeface="Arial" panose="020B0604020202020204" pitchFamily="34" charset="0"/>
                <a:ea typeface="Autocar Bold Condensed" panose="020B0500000000000000" pitchFamily="34" charset="0"/>
                <a:cs typeface="Arial" panose="020B0604020202020204" pitchFamily="34" charset="0"/>
              </a:rPr>
              <a:t>Số hiệu nguyên tử (Z) = Số đơn vị điện tích hạt nhân = Số p =</a:t>
            </a:r>
            <a:r>
              <a:rPr lang="en-US" sz="3600" b="1" dirty="0">
                <a:solidFill>
                  <a:srgbClr val="FF0000"/>
                </a:solidFill>
                <a:latin typeface="Arial" panose="020B0604020202020204" pitchFamily="34" charset="0"/>
                <a:ea typeface="Autocar Bold Condensed" panose="020B0500000000000000" pitchFamily="34" charset="0"/>
                <a:cs typeface="Arial" panose="020B0604020202020204" pitchFamily="34" charset="0"/>
              </a:rPr>
              <a:t> </a:t>
            </a:r>
            <a:r>
              <a:rPr lang="vi-VN" sz="3600" b="1" dirty="0">
                <a:solidFill>
                  <a:srgbClr val="FF0000"/>
                </a:solidFill>
                <a:latin typeface="Arial" panose="020B0604020202020204" pitchFamily="34" charset="0"/>
                <a:ea typeface="Autocar Bold Condensed" panose="020B0500000000000000" pitchFamily="34" charset="0"/>
                <a:cs typeface="Arial" panose="020B0604020202020204" pitchFamily="34" charset="0"/>
              </a:rPr>
              <a:t>Số e</a:t>
            </a:r>
            <a:r>
              <a:rPr lang="vi-VN" sz="3600" dirty="0">
                <a:solidFill>
                  <a:srgbClr val="FF0000"/>
                </a:solidFill>
                <a:latin typeface="Arial" panose="020B0604020202020204" pitchFamily="34" charset="0"/>
                <a:ea typeface="Roboto Bold"/>
                <a:cs typeface="Arial" panose="020B0604020202020204" pitchFamily="34" charset="0"/>
                <a:sym typeface="+mn-lt"/>
              </a:rPr>
              <a:t> </a:t>
            </a:r>
            <a:r>
              <a:rPr lang="vi-VN" sz="3600" b="1" dirty="0">
                <a:solidFill>
                  <a:srgbClr val="FF0000"/>
                </a:solidFill>
                <a:latin typeface="Arial" panose="020B0604020202020204" pitchFamily="34" charset="0"/>
                <a:ea typeface="Autocar Bold Condensed" panose="020B0500000000000000" pitchFamily="34" charset="0"/>
                <a:cs typeface="Arial" panose="020B0604020202020204" pitchFamily="34" charset="0"/>
              </a:rPr>
              <a:t>= Số thứ tự ô</a:t>
            </a:r>
            <a:endParaRPr lang="en-US" altLang="zh-CN" sz="3600" dirty="0">
              <a:solidFill>
                <a:srgbClr val="FF0000"/>
              </a:solidFill>
              <a:latin typeface="Arial" panose="020B0604020202020204" pitchFamily="34" charset="0"/>
              <a:cs typeface="Arial" panose="020B0604020202020204" pitchFamily="34" charset="0"/>
              <a:sym typeface="+mn-lt"/>
            </a:endParaRPr>
          </a:p>
        </p:txBody>
      </p:sp>
      <p:pic>
        <p:nvPicPr>
          <p:cNvPr id="7" name="Picture 6">
            <a:extLst>
              <a:ext uri="{FF2B5EF4-FFF2-40B4-BE49-F238E27FC236}">
                <a16:creationId xmlns:a16="http://schemas.microsoft.com/office/drawing/2014/main" id="{32FA9D3E-D764-4443-A065-09D8C5257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404664"/>
            <a:ext cx="1938162" cy="1938162"/>
          </a:xfrm>
          <a:prstGeom prst="rect">
            <a:avLst/>
          </a:prstGeom>
        </p:spPr>
      </p:pic>
    </p:spTree>
    <p:extLst>
      <p:ext uri="{BB962C8B-B14F-4D97-AF65-F5344CB8AC3E}">
        <p14:creationId xmlns:p14="http://schemas.microsoft.com/office/powerpoint/2010/main" val="59650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2207FF6D-1419-4D34-BFF4-812D616DBC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grpSp>
        <p:nvGrpSpPr>
          <p:cNvPr id="48" name="组合 47">
            <a:extLst>
              <a:ext uri="{FF2B5EF4-FFF2-40B4-BE49-F238E27FC236}">
                <a16:creationId xmlns:a16="http://schemas.microsoft.com/office/drawing/2014/main" id="{A1FD5535-CD6D-4EEC-82C7-C34E228A1E8C}"/>
              </a:ext>
            </a:extLst>
          </p:cNvPr>
          <p:cNvGrpSpPr/>
          <p:nvPr/>
        </p:nvGrpSpPr>
        <p:grpSpPr>
          <a:xfrm>
            <a:off x="1379476" y="1268760"/>
            <a:ext cx="9433048" cy="4873961"/>
            <a:chOff x="1415480" y="1340768"/>
            <a:chExt cx="9433048" cy="4873961"/>
          </a:xfrm>
        </p:grpSpPr>
        <p:pic>
          <p:nvPicPr>
            <p:cNvPr id="47" name="图片 46">
              <a:extLst>
                <a:ext uri="{FF2B5EF4-FFF2-40B4-BE49-F238E27FC236}">
                  <a16:creationId xmlns:a16="http://schemas.microsoft.com/office/drawing/2014/main" id="{4D76EF78-13F3-46BD-A6CA-1543DB940E3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artisticBlur radius="76"/>
                      </a14:imgEffect>
                    </a14:imgLayer>
                  </a14:imgProps>
                </a:ext>
                <a:ext uri="{28A0092B-C50C-407E-A947-70E740481C1C}">
                  <a14:useLocalDpi xmlns:a14="http://schemas.microsoft.com/office/drawing/2010/main"/>
                </a:ext>
              </a:extLst>
            </a:blip>
            <a:srcRect/>
            <a:stretch/>
          </p:blipFill>
          <p:spPr>
            <a:xfrm>
              <a:off x="1415480" y="1340768"/>
              <a:ext cx="9433048" cy="4873961"/>
            </a:xfrm>
            <a:custGeom>
              <a:avLst/>
              <a:gdLst>
                <a:gd name="connsiteX0" fmla="*/ 350340 w 9433048"/>
                <a:gd name="connsiteY0" fmla="*/ 0 h 4873961"/>
                <a:gd name="connsiteX1" fmla="*/ 9082708 w 9433048"/>
                <a:gd name="connsiteY1" fmla="*/ 0 h 4873961"/>
                <a:gd name="connsiteX2" fmla="*/ 9433048 w 9433048"/>
                <a:gd name="connsiteY2" fmla="*/ 350340 h 4873961"/>
                <a:gd name="connsiteX3" fmla="*/ 9433048 w 9433048"/>
                <a:gd name="connsiteY3" fmla="*/ 4523621 h 4873961"/>
                <a:gd name="connsiteX4" fmla="*/ 9082708 w 9433048"/>
                <a:gd name="connsiteY4" fmla="*/ 4873961 h 4873961"/>
                <a:gd name="connsiteX5" fmla="*/ 350340 w 9433048"/>
                <a:gd name="connsiteY5" fmla="*/ 4873961 h 4873961"/>
                <a:gd name="connsiteX6" fmla="*/ 0 w 9433048"/>
                <a:gd name="connsiteY6" fmla="*/ 4523621 h 4873961"/>
                <a:gd name="connsiteX7" fmla="*/ 0 w 9433048"/>
                <a:gd name="connsiteY7" fmla="*/ 350340 h 4873961"/>
                <a:gd name="connsiteX8" fmla="*/ 350340 w 9433048"/>
                <a:gd name="connsiteY8" fmla="*/ 0 h 487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33048" h="4873961">
                  <a:moveTo>
                    <a:pt x="350340" y="0"/>
                  </a:moveTo>
                  <a:lnTo>
                    <a:pt x="9082708" y="0"/>
                  </a:lnTo>
                  <a:cubicBezTo>
                    <a:pt x="9276195" y="0"/>
                    <a:pt x="9433048" y="156853"/>
                    <a:pt x="9433048" y="350340"/>
                  </a:cubicBezTo>
                  <a:lnTo>
                    <a:pt x="9433048" y="4523621"/>
                  </a:lnTo>
                  <a:cubicBezTo>
                    <a:pt x="9433048" y="4717108"/>
                    <a:pt x="9276195" y="4873961"/>
                    <a:pt x="9082708" y="4873961"/>
                  </a:cubicBezTo>
                  <a:lnTo>
                    <a:pt x="350340" y="4873961"/>
                  </a:lnTo>
                  <a:cubicBezTo>
                    <a:pt x="156853" y="4873961"/>
                    <a:pt x="0" y="4717108"/>
                    <a:pt x="0" y="4523621"/>
                  </a:cubicBezTo>
                  <a:lnTo>
                    <a:pt x="0" y="350340"/>
                  </a:lnTo>
                  <a:cubicBezTo>
                    <a:pt x="0" y="156853"/>
                    <a:pt x="156853" y="0"/>
                    <a:pt x="350340" y="0"/>
                  </a:cubicBezTo>
                  <a:close/>
                </a:path>
              </a:pathLst>
            </a:custGeom>
          </p:spPr>
        </p:pic>
        <p:sp>
          <p:nvSpPr>
            <p:cNvPr id="45" name="矩形: 圆角 44">
              <a:extLst>
                <a:ext uri="{FF2B5EF4-FFF2-40B4-BE49-F238E27FC236}">
                  <a16:creationId xmlns:a16="http://schemas.microsoft.com/office/drawing/2014/main" id="{19C0733D-B29B-4A52-9BD0-20E2D8EAFEF7}"/>
                </a:ext>
              </a:extLst>
            </p:cNvPr>
            <p:cNvSpPr/>
            <p:nvPr/>
          </p:nvSpPr>
          <p:spPr>
            <a:xfrm>
              <a:off x="1415480" y="1340768"/>
              <a:ext cx="9433048" cy="4873961"/>
            </a:xfrm>
            <a:prstGeom prst="roundRect">
              <a:avLst>
                <a:gd name="adj" fmla="val 7188"/>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Google Shape;928;p28">
            <a:extLst>
              <a:ext uri="{FF2B5EF4-FFF2-40B4-BE49-F238E27FC236}">
                <a16:creationId xmlns:a16="http://schemas.microsoft.com/office/drawing/2014/main" id="{B062109C-F0DC-493C-9DB9-C0A735C29984}"/>
              </a:ext>
            </a:extLst>
          </p:cNvPr>
          <p:cNvSpPr txBox="1">
            <a:spLocks/>
          </p:cNvSpPr>
          <p:nvPr/>
        </p:nvSpPr>
        <p:spPr>
          <a:xfrm>
            <a:off x="3358523" y="1484784"/>
            <a:ext cx="5474953" cy="4479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zh-CN"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NỘI DUNG BÀI HỌC</a:t>
            </a:r>
            <a:endParaRPr lang="zh-CN" alt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sp>
        <p:nvSpPr>
          <p:cNvPr id="39" name="Google Shape;929;p28">
            <a:extLst>
              <a:ext uri="{FF2B5EF4-FFF2-40B4-BE49-F238E27FC236}">
                <a16:creationId xmlns:a16="http://schemas.microsoft.com/office/drawing/2014/main" id="{0970AA74-726A-4036-A4DA-5D757FD805BD}"/>
              </a:ext>
            </a:extLst>
          </p:cNvPr>
          <p:cNvSpPr txBox="1">
            <a:spLocks/>
          </p:cNvSpPr>
          <p:nvPr/>
        </p:nvSpPr>
        <p:spPr>
          <a:xfrm>
            <a:off x="2030448" y="3336507"/>
            <a:ext cx="4176464"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zh-CN" sz="2800" b="1" dirty="0" err="1">
                <a:solidFill>
                  <a:srgbClr val="00B0F0"/>
                </a:solidFill>
                <a:latin typeface="Arial" panose="020B0604020202020204" pitchFamily="34" charset="0"/>
                <a:cs typeface="Arial" panose="020B0604020202020204" pitchFamily="34" charset="0"/>
                <a:sym typeface="+mn-lt"/>
              </a:rPr>
              <a:t>Nguyên</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tắc</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sắp</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xếp</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các</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nguyên</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tố</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hóa</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học</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trong</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bảng</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tuần</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hoàn</a:t>
            </a:r>
            <a:endParaRPr lang="en-US" altLang="zh-CN" sz="1400" b="1" dirty="0">
              <a:solidFill>
                <a:srgbClr val="00B0F0"/>
              </a:solidFill>
              <a:latin typeface="Arial" panose="020B0604020202020204" pitchFamily="34" charset="0"/>
              <a:cs typeface="Arial" panose="020B0604020202020204" pitchFamily="34" charset="0"/>
              <a:sym typeface="+mn-lt"/>
            </a:endParaRPr>
          </a:p>
        </p:txBody>
      </p:sp>
      <p:sp>
        <p:nvSpPr>
          <p:cNvPr id="40" name="Google Shape;931;p28">
            <a:extLst>
              <a:ext uri="{FF2B5EF4-FFF2-40B4-BE49-F238E27FC236}">
                <a16:creationId xmlns:a16="http://schemas.microsoft.com/office/drawing/2014/main" id="{2BD9F8D3-E77E-4886-8421-95FC4B6644A4}"/>
              </a:ext>
            </a:extLst>
          </p:cNvPr>
          <p:cNvSpPr txBox="1">
            <a:spLocks/>
          </p:cNvSpPr>
          <p:nvPr/>
        </p:nvSpPr>
        <p:spPr>
          <a:xfrm>
            <a:off x="737960" y="2963100"/>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7200" b="1" dirty="0">
                <a:solidFill>
                  <a:srgbClr val="00B0F0"/>
                </a:solidFill>
                <a:latin typeface="Arial" panose="020B0604020202020204" pitchFamily="34" charset="0"/>
                <a:cs typeface="Arial" panose="020B0604020202020204" pitchFamily="34" charset="0"/>
              </a:rPr>
              <a:t>I.</a:t>
            </a:r>
          </a:p>
        </p:txBody>
      </p:sp>
      <p:sp>
        <p:nvSpPr>
          <p:cNvPr id="41" name="Google Shape;932;p28">
            <a:extLst>
              <a:ext uri="{FF2B5EF4-FFF2-40B4-BE49-F238E27FC236}">
                <a16:creationId xmlns:a16="http://schemas.microsoft.com/office/drawing/2014/main" id="{7621D918-24EE-458D-9EB5-CB3D0C61EBE8}"/>
              </a:ext>
            </a:extLst>
          </p:cNvPr>
          <p:cNvSpPr txBox="1">
            <a:spLocks/>
          </p:cNvSpPr>
          <p:nvPr/>
        </p:nvSpPr>
        <p:spPr>
          <a:xfrm>
            <a:off x="5731273" y="2915171"/>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7200" b="1" dirty="0">
                <a:solidFill>
                  <a:schemeClr val="accent4"/>
                </a:solidFill>
                <a:latin typeface="Arial" panose="020B0604020202020204" pitchFamily="34" charset="0"/>
                <a:cs typeface="Arial" panose="020B0604020202020204" pitchFamily="34" charset="0"/>
              </a:rPr>
              <a:t>II.</a:t>
            </a:r>
          </a:p>
        </p:txBody>
      </p:sp>
      <p:sp>
        <p:nvSpPr>
          <p:cNvPr id="43" name="Google Shape;933;p28">
            <a:extLst>
              <a:ext uri="{FF2B5EF4-FFF2-40B4-BE49-F238E27FC236}">
                <a16:creationId xmlns:a16="http://schemas.microsoft.com/office/drawing/2014/main" id="{D1CCED1B-6723-49DB-A2DD-67E61167E962}"/>
              </a:ext>
            </a:extLst>
          </p:cNvPr>
          <p:cNvSpPr txBox="1">
            <a:spLocks/>
          </p:cNvSpPr>
          <p:nvPr/>
        </p:nvSpPr>
        <p:spPr>
          <a:xfrm>
            <a:off x="7115831" y="3239952"/>
            <a:ext cx="3616754"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0"/>
              </a:spcBef>
            </a:pPr>
            <a:r>
              <a:rPr lang="en-US" altLang="zh-CN" sz="2800" b="1" dirty="0" err="1">
                <a:solidFill>
                  <a:schemeClr val="accent4"/>
                </a:solidFill>
                <a:latin typeface="Arial" panose="020B0604020202020204" pitchFamily="34" charset="0"/>
                <a:cs typeface="Arial" panose="020B0604020202020204" pitchFamily="34" charset="0"/>
                <a:sym typeface="+mn-lt"/>
              </a:rPr>
              <a:t>Cấu</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tạo</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bảng</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tuần</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hoàn</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các</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nguyên</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tố</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hóa</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học</a:t>
            </a:r>
            <a:endParaRPr lang="en-US" sz="2800" b="1" dirty="0">
              <a:solidFill>
                <a:schemeClr val="accent4"/>
              </a:solidFill>
              <a:latin typeface="Arial" panose="020B0604020202020204" pitchFamily="34" charset="0"/>
              <a:cs typeface="Arial" panose="020B0604020202020204" pitchFamily="34" charset="0"/>
            </a:endParaRPr>
          </a:p>
        </p:txBody>
      </p:sp>
      <p:sp>
        <p:nvSpPr>
          <p:cNvPr id="44" name="Google Shape;935;p28">
            <a:extLst>
              <a:ext uri="{FF2B5EF4-FFF2-40B4-BE49-F238E27FC236}">
                <a16:creationId xmlns:a16="http://schemas.microsoft.com/office/drawing/2014/main" id="{8669B318-A27B-4128-8A81-C17216F16676}"/>
              </a:ext>
            </a:extLst>
          </p:cNvPr>
          <p:cNvSpPr txBox="1">
            <a:spLocks/>
          </p:cNvSpPr>
          <p:nvPr/>
        </p:nvSpPr>
        <p:spPr>
          <a:xfrm>
            <a:off x="3170855" y="4540779"/>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7200" b="1" dirty="0">
                <a:solidFill>
                  <a:srgbClr val="00B050"/>
                </a:solidFill>
                <a:latin typeface="Arial" panose="020B0604020202020204" pitchFamily="34" charset="0"/>
                <a:cs typeface="Arial" panose="020B0604020202020204" pitchFamily="34" charset="0"/>
              </a:rPr>
              <a:t>III.</a:t>
            </a:r>
          </a:p>
        </p:txBody>
      </p:sp>
      <p:sp>
        <p:nvSpPr>
          <p:cNvPr id="46" name="Google Shape;936;p28">
            <a:extLst>
              <a:ext uri="{FF2B5EF4-FFF2-40B4-BE49-F238E27FC236}">
                <a16:creationId xmlns:a16="http://schemas.microsoft.com/office/drawing/2014/main" id="{1E1A9463-7898-40B6-9AA8-5F45E03DB77D}"/>
              </a:ext>
            </a:extLst>
          </p:cNvPr>
          <p:cNvSpPr txBox="1">
            <a:spLocks/>
          </p:cNvSpPr>
          <p:nvPr/>
        </p:nvSpPr>
        <p:spPr>
          <a:xfrm>
            <a:off x="4737501" y="4829458"/>
            <a:ext cx="4896544"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0"/>
              </a:spcBef>
            </a:pPr>
            <a:r>
              <a:rPr lang="vi-VN" sz="2800" b="1" dirty="0">
                <a:solidFill>
                  <a:srgbClr val="00B050"/>
                </a:solidFill>
                <a:latin typeface="Arial" panose="020B0604020202020204" pitchFamily="34" charset="0"/>
                <a:cs typeface="Arial" panose="020B0604020202020204" pitchFamily="34" charset="0"/>
              </a:rPr>
              <a:t>Vị trí của các nguyên tố kim loại, phi kim và khí hiếm trong bảng tuần hoàn</a:t>
            </a:r>
          </a:p>
        </p:txBody>
      </p:sp>
    </p:spTree>
    <p:extLst>
      <p:ext uri="{BB962C8B-B14F-4D97-AF65-F5344CB8AC3E}">
        <p14:creationId xmlns:p14="http://schemas.microsoft.com/office/powerpoint/2010/main" val="1320127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inVertic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arn(inVertical)">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arn(inVertical)">
                                      <p:cBhvr>
                                        <p:cTn id="23" dur="500"/>
                                        <p:tgtEl>
                                          <p:spTgt spid="4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barn(inVertical)">
                                      <p:cBhvr>
                                        <p:cTn id="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3" grpId="0"/>
      <p:bldP spid="44"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263305-8075-4234-9BEF-BE67FD97E68A}"/>
              </a:ext>
            </a:extLst>
          </p:cNvPr>
          <p:cNvSpPr/>
          <p:nvPr/>
        </p:nvSpPr>
        <p:spPr>
          <a:xfrm>
            <a:off x="0" y="0"/>
            <a:ext cx="2175613"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8000" b="1" dirty="0">
                <a:solidFill>
                  <a:srgbClr val="FFFF00"/>
                </a:solidFill>
                <a:latin typeface="Arial" panose="020B0604020202020204" pitchFamily="34" charset="0"/>
                <a:cs typeface="Arial" panose="020B0604020202020204" pitchFamily="34" charset="0"/>
              </a:rPr>
              <a:t>2. </a:t>
            </a:r>
          </a:p>
          <a:p>
            <a:pPr algn="ctr"/>
            <a:r>
              <a:rPr lang="vi-VN" sz="8000" b="1" dirty="0">
                <a:solidFill>
                  <a:srgbClr val="FFFF00"/>
                </a:solidFill>
                <a:latin typeface="Arial" panose="020B0604020202020204" pitchFamily="34" charset="0"/>
                <a:cs typeface="Arial" panose="020B0604020202020204" pitchFamily="34" charset="0"/>
              </a:rPr>
              <a:t>Chu kì</a:t>
            </a:r>
            <a:endParaRPr lang="en-US" sz="8000" b="1" dirty="0">
              <a:solidFill>
                <a:srgbClr val="FFFF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47E2401-CA7A-4101-82F3-4DBFA2B48ADE}"/>
              </a:ext>
            </a:extLst>
          </p:cNvPr>
          <p:cNvSpPr txBox="1"/>
          <p:nvPr/>
        </p:nvSpPr>
        <p:spPr>
          <a:xfrm>
            <a:off x="2255389" y="161109"/>
            <a:ext cx="9896442" cy="156966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3200" b="1" dirty="0">
                <a:solidFill>
                  <a:srgbClr val="FF0000"/>
                </a:solidFill>
                <a:latin typeface="Arial" panose="020B0604020202020204" pitchFamily="34" charset="0"/>
                <a:cs typeface="Arial" panose="020B0604020202020204" pitchFamily="34" charset="0"/>
              </a:rPr>
              <a:t>HOẠT ĐỘNG:</a:t>
            </a:r>
          </a:p>
          <a:p>
            <a:r>
              <a:rPr lang="vi-VN" sz="3200" b="1" dirty="0">
                <a:solidFill>
                  <a:srgbClr val="333333"/>
                </a:solidFill>
                <a:latin typeface="Arial" panose="020B0604020202020204" pitchFamily="34" charset="0"/>
                <a:cs typeface="Arial" panose="020B0604020202020204" pitchFamily="34" charset="0"/>
              </a:rPr>
              <a:t>Tìm hiểu mối quan hệ giữa số lớp electron của nguyên tử các nguyên tố với số thứ tự của chu kì</a:t>
            </a:r>
            <a:endParaRPr lang="vi-VN" sz="32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AE3352-8215-49B6-AD9B-05939CBD928B}"/>
              </a:ext>
            </a:extLst>
          </p:cNvPr>
          <p:cNvSpPr txBox="1"/>
          <p:nvPr/>
        </p:nvSpPr>
        <p:spPr>
          <a:xfrm>
            <a:off x="2235304" y="1916832"/>
            <a:ext cx="9936611" cy="1384995"/>
          </a:xfrm>
          <a:prstGeom prst="rect">
            <a:avLst/>
          </a:prstGeom>
          <a:noFill/>
        </p:spPr>
        <p:txBody>
          <a:bodyPr wrap="square">
            <a:spAutoFit/>
          </a:bodyPr>
          <a:lstStyle/>
          <a:p>
            <a:r>
              <a:rPr lang="vi-VN" sz="2800" i="1" dirty="0">
                <a:solidFill>
                  <a:srgbClr val="FF0000"/>
                </a:solidFill>
                <a:effectLst/>
                <a:latin typeface="Arial" panose="020B0604020202020204" pitchFamily="34" charset="0"/>
                <a:cs typeface="Arial" panose="020B0604020202020204" pitchFamily="34" charset="0"/>
              </a:rPr>
              <a:t>Chuẩn bị: </a:t>
            </a:r>
            <a:r>
              <a:rPr lang="vi-VN" sz="2800" b="0" i="0" dirty="0">
                <a:solidFill>
                  <a:srgbClr val="333333"/>
                </a:solidFill>
                <a:effectLst/>
                <a:latin typeface="Arial" panose="020B0604020202020204" pitchFamily="34" charset="0"/>
                <a:cs typeface="Arial" panose="020B0604020202020204" pitchFamily="34" charset="0"/>
              </a:rPr>
              <a:t>6 mô hình sắp xếp electron ở vỏ nguyên tử của sáu nguyên tố H, He, Li, Be, C, N theo mẫu được mô tả trong Hình 4.4</a:t>
            </a:r>
            <a:endParaRPr lang="vi-VN"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744017B-EA52-49AC-8F13-2FA6D0AC1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688" y="3496307"/>
            <a:ext cx="7997196" cy="3140717"/>
          </a:xfrm>
          <a:prstGeom prst="rect">
            <a:avLst/>
          </a:prstGeom>
        </p:spPr>
      </p:pic>
    </p:spTree>
    <p:extLst>
      <p:ext uri="{BB962C8B-B14F-4D97-AF65-F5344CB8AC3E}">
        <p14:creationId xmlns:p14="http://schemas.microsoft.com/office/powerpoint/2010/main" val="1305642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TextBox 6">
            <a:extLst>
              <a:ext uri="{FF2B5EF4-FFF2-40B4-BE49-F238E27FC236}">
                <a16:creationId xmlns:a16="http://schemas.microsoft.com/office/drawing/2014/main" id="{719F4F46-2003-482D-9880-3D691FB80359}"/>
              </a:ext>
            </a:extLst>
          </p:cNvPr>
          <p:cNvSpPr txBox="1"/>
          <p:nvPr/>
        </p:nvSpPr>
        <p:spPr>
          <a:xfrm>
            <a:off x="990602" y="610316"/>
            <a:ext cx="10210794" cy="156966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3200" b="1" dirty="0">
                <a:solidFill>
                  <a:srgbClr val="FF0000"/>
                </a:solidFill>
                <a:latin typeface="Arial" panose="020B0604020202020204" pitchFamily="34" charset="0"/>
                <a:cs typeface="Arial" panose="020B0604020202020204" pitchFamily="34" charset="0"/>
              </a:rPr>
              <a:t>HOẠT ĐỘNG:</a:t>
            </a:r>
          </a:p>
          <a:p>
            <a:r>
              <a:rPr lang="vi-VN" sz="3200" b="1" dirty="0">
                <a:solidFill>
                  <a:srgbClr val="333333"/>
                </a:solidFill>
                <a:latin typeface="Arial" panose="020B0604020202020204" pitchFamily="34" charset="0"/>
                <a:cs typeface="Arial" panose="020B0604020202020204" pitchFamily="34" charset="0"/>
              </a:rPr>
              <a:t>Tìm hiểu mối quan hệ giữa số lớp electron của nguyên tử các nguyên tố với số thứ tự của chu kì</a:t>
            </a:r>
            <a:endParaRPr lang="vi-VN" sz="3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EFDE65B-F637-4FA8-AE2A-905012A1DB93}"/>
              </a:ext>
            </a:extLst>
          </p:cNvPr>
          <p:cNvSpPr txBox="1"/>
          <p:nvPr/>
        </p:nvSpPr>
        <p:spPr>
          <a:xfrm>
            <a:off x="767407" y="2276872"/>
            <a:ext cx="10657184" cy="954107"/>
          </a:xfrm>
          <a:prstGeom prst="rect">
            <a:avLst/>
          </a:prstGeom>
          <a:noFill/>
        </p:spPr>
        <p:txBody>
          <a:bodyPr wrap="square">
            <a:spAutoFit/>
          </a:bodyPr>
          <a:lstStyle/>
          <a:p>
            <a:r>
              <a:rPr lang="vi-VN" sz="2800" i="1" dirty="0">
                <a:solidFill>
                  <a:srgbClr val="FF0000"/>
                </a:solidFill>
                <a:effectLst/>
                <a:latin typeface="Arial" panose="020B0604020202020204" pitchFamily="34" charset="0"/>
                <a:cs typeface="Arial" panose="020B0604020202020204" pitchFamily="34" charset="0"/>
              </a:rPr>
              <a:t>Chuẩn bị: </a:t>
            </a:r>
            <a:r>
              <a:rPr lang="vi-VN" sz="2800" b="0" i="0" dirty="0">
                <a:solidFill>
                  <a:srgbClr val="333333"/>
                </a:solidFill>
                <a:effectLst/>
                <a:latin typeface="Arial" panose="020B0604020202020204" pitchFamily="34" charset="0"/>
                <a:cs typeface="Arial" panose="020B0604020202020204" pitchFamily="34" charset="0"/>
              </a:rPr>
              <a:t>6 mô hình sắp xếp electron ở vỏ nguyên tử của sáu nguyên tố H, He, Li, Be, C, N theo mẫu được mô tả trong Hình 4.1</a:t>
            </a:r>
            <a:endParaRPr lang="vi-VN" sz="28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5426EF9E-8BC5-4220-9E40-714960EBE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623" y="3424772"/>
            <a:ext cx="7786753" cy="2969170"/>
          </a:xfrm>
          <a:prstGeom prst="rect">
            <a:avLst/>
          </a:prstGeom>
        </p:spPr>
      </p:pic>
    </p:spTree>
    <p:extLst>
      <p:ext uri="{BB962C8B-B14F-4D97-AF65-F5344CB8AC3E}">
        <p14:creationId xmlns:p14="http://schemas.microsoft.com/office/powerpoint/2010/main" val="2988740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TextBox 6">
            <a:extLst>
              <a:ext uri="{FF2B5EF4-FFF2-40B4-BE49-F238E27FC236}">
                <a16:creationId xmlns:a16="http://schemas.microsoft.com/office/drawing/2014/main" id="{719F4F46-2003-482D-9880-3D691FB80359}"/>
              </a:ext>
            </a:extLst>
          </p:cNvPr>
          <p:cNvSpPr txBox="1"/>
          <p:nvPr/>
        </p:nvSpPr>
        <p:spPr>
          <a:xfrm>
            <a:off x="990602" y="610316"/>
            <a:ext cx="10210794" cy="156966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3200" b="1" dirty="0">
                <a:solidFill>
                  <a:srgbClr val="FF0000"/>
                </a:solidFill>
                <a:latin typeface="Arial" panose="020B0604020202020204" pitchFamily="34" charset="0"/>
                <a:cs typeface="Arial" panose="020B0604020202020204" pitchFamily="34" charset="0"/>
              </a:rPr>
              <a:t>HOẠT ĐỘNG:</a:t>
            </a:r>
          </a:p>
          <a:p>
            <a:r>
              <a:rPr lang="vi-VN" sz="3200" b="1" dirty="0">
                <a:solidFill>
                  <a:srgbClr val="333333"/>
                </a:solidFill>
                <a:latin typeface="Arial" panose="020B0604020202020204" pitchFamily="34" charset="0"/>
                <a:cs typeface="Arial" panose="020B0604020202020204" pitchFamily="34" charset="0"/>
              </a:rPr>
              <a:t>Tìm hiểu mối quan hệ giữa số lớp electron của nguyên tử các nguyên tố với số thứ tự của chu kì</a:t>
            </a:r>
            <a:endParaRPr lang="vi-VN" sz="32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34EA5F8-16E5-4666-90E7-DB01276A0D60}"/>
              </a:ext>
            </a:extLst>
          </p:cNvPr>
          <p:cNvSpPr txBox="1"/>
          <p:nvPr/>
        </p:nvSpPr>
        <p:spPr>
          <a:xfrm>
            <a:off x="1398015" y="2328582"/>
            <a:ext cx="8963922" cy="954107"/>
          </a:xfrm>
          <a:prstGeom prst="rect">
            <a:avLst/>
          </a:prstGeom>
          <a:noFill/>
        </p:spPr>
        <p:txBody>
          <a:bodyPr wrap="square">
            <a:spAutoFit/>
          </a:bodyPr>
          <a:lstStyle/>
          <a:p>
            <a:r>
              <a:rPr lang="vi-VN" sz="2800" i="1" dirty="0">
                <a:solidFill>
                  <a:srgbClr val="FF0000"/>
                </a:solidFill>
                <a:latin typeface="Arial" panose="020B0604020202020204" pitchFamily="34" charset="0"/>
                <a:cs typeface="Arial" panose="020B0604020202020204" pitchFamily="34" charset="0"/>
              </a:rPr>
              <a:t>Quan sát các mô hình đã chuẩn bị, thảo luận và thực hiện các yêu cầu sau:</a:t>
            </a:r>
            <a:endParaRPr lang="vi-VN" sz="2800" i="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0F20FC2-837B-4664-AC84-A4545FEE7703}"/>
              </a:ext>
            </a:extLst>
          </p:cNvPr>
          <p:cNvSpPr txBox="1"/>
          <p:nvPr/>
        </p:nvSpPr>
        <p:spPr>
          <a:xfrm>
            <a:off x="1398015" y="3429000"/>
            <a:ext cx="9395970" cy="954107"/>
          </a:xfrm>
          <a:prstGeom prst="rect">
            <a:avLst/>
          </a:prstGeom>
          <a:noFill/>
        </p:spPr>
        <p:txBody>
          <a:bodyPr wrap="square">
            <a:spAutoFit/>
          </a:bodyPr>
          <a:lstStyle/>
          <a:p>
            <a:r>
              <a:rPr lang="vi-VN" sz="2800" b="1" i="0" dirty="0">
                <a:solidFill>
                  <a:srgbClr val="333333"/>
                </a:solidFill>
                <a:effectLst/>
                <a:latin typeface="Arial" panose="020B0604020202020204" pitchFamily="34" charset="0"/>
                <a:cs typeface="Arial" panose="020B0604020202020204" pitchFamily="34" charset="0"/>
              </a:rPr>
              <a:t>1.</a:t>
            </a:r>
            <a:r>
              <a:rPr lang="vi-VN" sz="2800" b="0" i="0" dirty="0">
                <a:solidFill>
                  <a:srgbClr val="333333"/>
                </a:solidFill>
                <a:effectLst/>
                <a:latin typeface="Arial" panose="020B0604020202020204" pitchFamily="34" charset="0"/>
                <a:cs typeface="Arial" panose="020B0604020202020204" pitchFamily="34" charset="0"/>
              </a:rPr>
              <a:t> Hãy cho biết số lớp electron của nguyên tử các nguyên tố trên.</a:t>
            </a:r>
            <a:endParaRPr lang="vi-VN" sz="2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5243606-F2E0-404E-84A3-F3EC9083371A}"/>
              </a:ext>
            </a:extLst>
          </p:cNvPr>
          <p:cNvSpPr txBox="1"/>
          <p:nvPr/>
        </p:nvSpPr>
        <p:spPr>
          <a:xfrm>
            <a:off x="1419864" y="4675729"/>
            <a:ext cx="9197846" cy="954107"/>
          </a:xfrm>
          <a:prstGeom prst="rect">
            <a:avLst/>
          </a:prstGeom>
          <a:noFill/>
        </p:spPr>
        <p:txBody>
          <a:bodyPr wrap="square">
            <a:spAutoFit/>
          </a:bodyPr>
          <a:lstStyle/>
          <a:p>
            <a:r>
              <a:rPr lang="vi-VN" sz="2800" b="1" i="0" dirty="0">
                <a:solidFill>
                  <a:srgbClr val="333333"/>
                </a:solidFill>
                <a:effectLst/>
                <a:latin typeface="Arial" panose="020B0604020202020204" pitchFamily="34" charset="0"/>
                <a:cs typeface="Arial" panose="020B0604020202020204" pitchFamily="34" charset="0"/>
              </a:rPr>
              <a:t>2.</a:t>
            </a:r>
            <a:r>
              <a:rPr lang="vi-VN" sz="2800" b="0" i="0" dirty="0">
                <a:solidFill>
                  <a:srgbClr val="333333"/>
                </a:solidFill>
                <a:effectLst/>
                <a:latin typeface="Arial" panose="020B0604020202020204" pitchFamily="34" charset="0"/>
                <a:cs typeface="Arial" panose="020B0604020202020204" pitchFamily="34" charset="0"/>
              </a:rPr>
              <a:t> So sánh số lớp electron của nguyên tử các nguyên tố trên với số thứ tự chu kì của các nguyên tố đó.</a:t>
            </a:r>
            <a:endParaRPr lang="vi-V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9510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30F52-6820-4AD1-B560-95D8EF88F7F5}"/>
              </a:ext>
            </a:extLst>
          </p:cNvPr>
          <p:cNvSpPr txBox="1"/>
          <p:nvPr/>
        </p:nvSpPr>
        <p:spPr>
          <a:xfrm>
            <a:off x="4706681" y="368595"/>
            <a:ext cx="2282455" cy="584775"/>
          </a:xfrm>
          <a:prstGeom prst="rect">
            <a:avLst/>
          </a:prstGeom>
          <a:noFill/>
        </p:spPr>
        <p:txBody>
          <a:bodyPr wrap="square" rtlCol="0">
            <a:spAutoFit/>
          </a:bodyPr>
          <a:lstStyle/>
          <a:p>
            <a:r>
              <a:rPr lang="vi-VN" sz="3200" b="1" i="1" dirty="0">
                <a:solidFill>
                  <a:srgbClr val="FF0000"/>
                </a:solidFill>
                <a:latin typeface="Arial" panose="020B0604020202020204" pitchFamily="34" charset="0"/>
                <a:cs typeface="Arial" panose="020B0604020202020204" pitchFamily="34" charset="0"/>
              </a:rPr>
              <a:t>LỜI GIẢI</a:t>
            </a:r>
          </a:p>
        </p:txBody>
      </p:sp>
      <p:sp>
        <p:nvSpPr>
          <p:cNvPr id="4" name="TextBox 3">
            <a:extLst>
              <a:ext uri="{FF2B5EF4-FFF2-40B4-BE49-F238E27FC236}">
                <a16:creationId xmlns:a16="http://schemas.microsoft.com/office/drawing/2014/main" id="{66AE8E42-793E-4B85-BB8C-8C81DE7C71CE}"/>
              </a:ext>
            </a:extLst>
          </p:cNvPr>
          <p:cNvSpPr txBox="1"/>
          <p:nvPr/>
        </p:nvSpPr>
        <p:spPr>
          <a:xfrm>
            <a:off x="1271464" y="1419541"/>
            <a:ext cx="9361040"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1. </a:t>
            </a:r>
          </a:p>
          <a:p>
            <a:r>
              <a:rPr lang="vi-VN" sz="2800" dirty="0">
                <a:solidFill>
                  <a:srgbClr val="333333"/>
                </a:solidFill>
                <a:latin typeface="Arial" panose="020B0604020202020204" pitchFamily="34" charset="0"/>
                <a:cs typeface="Arial" panose="020B0604020202020204" pitchFamily="34" charset="0"/>
              </a:rPr>
              <a:t>- Nguyên tố H, He có 1 đường tròn</a:t>
            </a:r>
            <a:r>
              <a:rPr lang="en-US" sz="2800" dirty="0">
                <a:solidFill>
                  <a:schemeClr val="tx1"/>
                </a:solidFill>
              </a:rPr>
              <a:t> ⇒ </a:t>
            </a:r>
            <a:r>
              <a:rPr lang="vi-VN" sz="2800" dirty="0">
                <a:solidFill>
                  <a:srgbClr val="333333"/>
                </a:solidFill>
                <a:latin typeface="Arial" panose="020B0604020202020204" pitchFamily="34" charset="0"/>
                <a:cs typeface="Arial" panose="020B0604020202020204" pitchFamily="34" charset="0"/>
              </a:rPr>
              <a:t>1 lớp electron</a:t>
            </a:r>
          </a:p>
          <a:p>
            <a:r>
              <a:rPr lang="vi-VN" sz="2800" dirty="0">
                <a:solidFill>
                  <a:srgbClr val="333333"/>
                </a:solidFill>
                <a:latin typeface="Arial" panose="020B0604020202020204" pitchFamily="34" charset="0"/>
                <a:cs typeface="Arial" panose="020B0604020202020204" pitchFamily="34" charset="0"/>
              </a:rPr>
              <a:t>- Nguyên tố Li, Be, C, N có 2 đường tròn</a:t>
            </a:r>
            <a:r>
              <a:rPr lang="en-US" sz="2800" dirty="0">
                <a:solidFill>
                  <a:schemeClr val="tx1"/>
                </a:solidFill>
              </a:rPr>
              <a:t> ⇒ </a:t>
            </a:r>
            <a:r>
              <a:rPr lang="vi-VN" sz="2800" dirty="0">
                <a:solidFill>
                  <a:srgbClr val="333333"/>
                </a:solidFill>
                <a:latin typeface="Arial" panose="020B0604020202020204" pitchFamily="34" charset="0"/>
                <a:cs typeface="Arial" panose="020B0604020202020204" pitchFamily="34" charset="0"/>
              </a:rPr>
              <a:t>2 lớp electron</a:t>
            </a:r>
          </a:p>
        </p:txBody>
      </p:sp>
      <p:sp>
        <p:nvSpPr>
          <p:cNvPr id="6" name="TextBox 5">
            <a:extLst>
              <a:ext uri="{FF2B5EF4-FFF2-40B4-BE49-F238E27FC236}">
                <a16:creationId xmlns:a16="http://schemas.microsoft.com/office/drawing/2014/main" id="{1CB0ADCB-1DFE-48FC-92B9-B01B9997FA86}"/>
              </a:ext>
            </a:extLst>
          </p:cNvPr>
          <p:cNvSpPr txBox="1"/>
          <p:nvPr/>
        </p:nvSpPr>
        <p:spPr>
          <a:xfrm>
            <a:off x="479376" y="3191690"/>
            <a:ext cx="10945216" cy="224676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2.</a:t>
            </a:r>
          </a:p>
          <a:p>
            <a:r>
              <a:rPr lang="vi-VN" sz="2800" dirty="0">
                <a:solidFill>
                  <a:srgbClr val="333333"/>
                </a:solidFill>
                <a:latin typeface="Arial" panose="020B0604020202020204" pitchFamily="34" charset="0"/>
                <a:cs typeface="Arial" panose="020B0604020202020204" pitchFamily="34" charset="0"/>
              </a:rPr>
              <a:t>- Nguyên tố H, He có 1 lớp electron, nằm ở chu kì 1</a:t>
            </a:r>
          </a:p>
          <a:p>
            <a:r>
              <a:rPr lang="vi-VN" sz="2800" dirty="0">
                <a:solidFill>
                  <a:srgbClr val="333333"/>
                </a:solidFill>
                <a:latin typeface="Arial" panose="020B0604020202020204" pitchFamily="34" charset="0"/>
                <a:cs typeface="Arial" panose="020B0604020202020204" pitchFamily="34" charset="0"/>
              </a:rPr>
              <a:t>- Nguyên tố Li, Be, C, N có 2 lớp electron, nằm ở chu kì 2</a:t>
            </a:r>
          </a:p>
          <a:p>
            <a:r>
              <a:rPr lang="en-US" sz="2800" dirty="0">
                <a:solidFill>
                  <a:schemeClr val="tx1"/>
                </a:solidFill>
              </a:rPr>
              <a:t>⇒</a:t>
            </a:r>
            <a:r>
              <a:rPr lang="vi-VN" sz="2800" dirty="0">
                <a:solidFill>
                  <a:srgbClr val="333333"/>
                </a:solidFill>
                <a:latin typeface="Arial" panose="020B0604020202020204" pitchFamily="34" charset="0"/>
                <a:cs typeface="Arial" panose="020B0604020202020204" pitchFamily="34" charset="0"/>
              </a:rPr>
              <a:t> Số lớp electron của nguyên tử các nguyên tố = số thứ tự chu kì của các nguyên tố đó</a:t>
            </a:r>
          </a:p>
        </p:txBody>
      </p:sp>
    </p:spTree>
    <p:extLst>
      <p:ext uri="{BB962C8B-B14F-4D97-AF65-F5344CB8AC3E}">
        <p14:creationId xmlns:p14="http://schemas.microsoft.com/office/powerpoint/2010/main" val="31481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5" y="1722909"/>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1788005"/>
            <a:ext cx="1901147"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verta Std Bold" panose="00000800000000000000" pitchFamily="50" charset="0"/>
              </a:rPr>
              <a:t>Dimitri Mendeleev</a:t>
            </a:r>
            <a:endParaRPr lang="en-US" sz="1400">
              <a:solidFill>
                <a:schemeClr val="bg1"/>
              </a:solidFill>
              <a:effectLst>
                <a:outerShdw blurRad="38100" dist="38100" dir="2700000" algn="tl">
                  <a:srgbClr val="000000">
                    <a:alpha val="43137"/>
                  </a:srgbClr>
                </a:outerShdw>
              </a:effectLst>
            </a:endParaRPr>
          </a:p>
        </p:txBody>
      </p:sp>
      <p:sp>
        <p:nvSpPr>
          <p:cNvPr id="22" name="Rectangle: Rounded Corners 21" hidden="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dirty="0">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dirty="0">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1225686"/>
            <a:ext cx="12192000" cy="125909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445865"/>
            <a:ext cx="4028627" cy="646331"/>
          </a:xfrm>
          <a:prstGeom prst="rect">
            <a:avLst/>
          </a:prstGeom>
          <a:noFill/>
        </p:spPr>
        <p:txBody>
          <a:bodyPr wrap="square" rtlCol="0">
            <a:spAutoFit/>
          </a:bodyPr>
          <a:lstStyle/>
          <a:p>
            <a:pPr algn="ctr"/>
            <a:r>
              <a:rPr lang="en-US" sz="3600">
                <a:solidFill>
                  <a:srgbClr val="FD0079"/>
                </a:solidFill>
                <a:latin typeface="Averta Std Bold" panose="00000800000000000000" pitchFamily="50"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5" y="1076580"/>
            <a:ext cx="3506885" cy="461665"/>
          </a:xfrm>
          <a:prstGeom prst="rect">
            <a:avLst/>
          </a:prstGeom>
          <a:noFill/>
        </p:spPr>
        <p:txBody>
          <a:bodyPr wrap="square">
            <a:spAutoFit/>
          </a:bodyPr>
          <a:lstStyle/>
          <a:p>
            <a:pPr algn="ctr"/>
            <a:r>
              <a:rPr lang="en-US" sz="2400">
                <a:solidFill>
                  <a:srgbClr val="264653"/>
                </a:solidFill>
                <a:latin typeface="Averta Std Bold" panose="00000800000000000000" pitchFamily="50" charset="0"/>
              </a:rPr>
              <a:t>nguyên tố hóa học</a:t>
            </a:r>
            <a:endParaRPr lang="en-US" sz="2400">
              <a:solidFill>
                <a:srgbClr val="264653"/>
              </a:solidFill>
            </a:endParaRP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13060"/>
            <a:ext cx="2112060" cy="24130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161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5"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7"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verta Std Bold" panose="00000800000000000000" pitchFamily="50" charset="0"/>
              </a:rPr>
              <a:t>Dimitri Mendeleev</a:t>
            </a:r>
            <a:endParaRPr lang="en-US" sz="1400">
              <a:solidFill>
                <a:schemeClr val="bg1"/>
              </a:solidFill>
              <a:effectLst>
                <a:outerShdw blurRad="38100" dist="38100" dir="2700000" algn="tl">
                  <a:srgbClr val="000000">
                    <a:alpha val="43137"/>
                  </a:srgbClr>
                </a:outerShdw>
              </a:effectLst>
            </a:endParaRP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3"/>
            <a:ext cx="4028627" cy="646331"/>
          </a:xfrm>
          <a:prstGeom prst="rect">
            <a:avLst/>
          </a:prstGeom>
          <a:noFill/>
        </p:spPr>
        <p:txBody>
          <a:bodyPr wrap="square" rtlCol="0">
            <a:spAutoFit/>
          </a:bodyPr>
          <a:lstStyle/>
          <a:p>
            <a:pPr algn="ctr"/>
            <a:r>
              <a:rPr lang="en-US" sz="3600">
                <a:solidFill>
                  <a:srgbClr val="FD0079"/>
                </a:solidFill>
                <a:latin typeface="Averta Std Bold" panose="00000800000000000000" pitchFamily="50"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5" y="-654948"/>
            <a:ext cx="3506885" cy="461665"/>
          </a:xfrm>
          <a:prstGeom prst="rect">
            <a:avLst/>
          </a:prstGeom>
          <a:noFill/>
        </p:spPr>
        <p:txBody>
          <a:bodyPr wrap="square">
            <a:spAutoFit/>
          </a:bodyPr>
          <a:lstStyle/>
          <a:p>
            <a:pPr algn="ctr"/>
            <a:r>
              <a:rPr lang="en-US" sz="2400">
                <a:solidFill>
                  <a:srgbClr val="264653"/>
                </a:solidFill>
                <a:latin typeface="Averta Std Bold" panose="00000800000000000000" pitchFamily="50" charset="0"/>
              </a:rPr>
              <a:t>nguyên tố hóa học</a:t>
            </a:r>
            <a:endParaRPr lang="en-US" sz="2400">
              <a:solidFill>
                <a:srgbClr val="264653"/>
              </a:solidFill>
            </a:endParaRP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5" name="!!1">
            <a:extLst>
              <a:ext uri="{FF2B5EF4-FFF2-40B4-BE49-F238E27FC236}">
                <a16:creationId xmlns:a16="http://schemas.microsoft.com/office/drawing/2014/main" id="{AC35170D-2947-4A3F-8167-AE4095A6A139}"/>
              </a:ext>
            </a:extLst>
          </p:cNvPr>
          <p:cNvSpPr/>
          <p:nvPr/>
        </p:nvSpPr>
        <p:spPr>
          <a:xfrm>
            <a:off x="-1206231" y="638979"/>
            <a:ext cx="925255" cy="47176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927211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5"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7"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verta Std Bold" panose="00000800000000000000" pitchFamily="50" charset="0"/>
              </a:rPr>
              <a:t>Dimitri Mendeleev</a:t>
            </a:r>
            <a:endParaRPr lang="en-US" sz="1400">
              <a:solidFill>
                <a:schemeClr val="bg1"/>
              </a:solidFill>
              <a:effectLst>
                <a:outerShdw blurRad="38100" dist="38100" dir="2700000" algn="tl">
                  <a:srgbClr val="000000">
                    <a:alpha val="43137"/>
                  </a:srgbClr>
                </a:outerShdw>
              </a:effectLst>
            </a:endParaRP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3"/>
            <a:ext cx="4028627" cy="646331"/>
          </a:xfrm>
          <a:prstGeom prst="rect">
            <a:avLst/>
          </a:prstGeom>
          <a:noFill/>
        </p:spPr>
        <p:txBody>
          <a:bodyPr wrap="square" rtlCol="0">
            <a:spAutoFit/>
          </a:bodyPr>
          <a:lstStyle/>
          <a:p>
            <a:pPr algn="ctr"/>
            <a:r>
              <a:rPr lang="en-US" sz="3600">
                <a:solidFill>
                  <a:srgbClr val="FD0079"/>
                </a:solidFill>
                <a:latin typeface="Averta Std Bold" panose="00000800000000000000" pitchFamily="50"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5" y="-654948"/>
            <a:ext cx="3506885" cy="461665"/>
          </a:xfrm>
          <a:prstGeom prst="rect">
            <a:avLst/>
          </a:prstGeom>
          <a:noFill/>
        </p:spPr>
        <p:txBody>
          <a:bodyPr wrap="square">
            <a:spAutoFit/>
          </a:bodyPr>
          <a:lstStyle/>
          <a:p>
            <a:pPr algn="ctr"/>
            <a:r>
              <a:rPr lang="en-US" sz="2400">
                <a:solidFill>
                  <a:srgbClr val="264653"/>
                </a:solidFill>
                <a:latin typeface="Averta Std Bold" panose="00000800000000000000" pitchFamily="50" charset="0"/>
              </a:rPr>
              <a:t>nguyên tố hóa học</a:t>
            </a:r>
            <a:endParaRPr lang="en-US" sz="2400">
              <a:solidFill>
                <a:srgbClr val="264653"/>
              </a:solidFill>
            </a:endParaRP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5" name="!!1">
            <a:extLst>
              <a:ext uri="{FF2B5EF4-FFF2-40B4-BE49-F238E27FC236}">
                <a16:creationId xmlns:a16="http://schemas.microsoft.com/office/drawing/2014/main" id="{AC35170D-2947-4A3F-8167-AE4095A6A139}"/>
              </a:ext>
            </a:extLst>
          </p:cNvPr>
          <p:cNvSpPr/>
          <p:nvPr/>
        </p:nvSpPr>
        <p:spPr>
          <a:xfrm rot="5400000">
            <a:off x="5717390" y="-4761987"/>
            <a:ext cx="634743" cy="117525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3" name="!!H">
            <a:extLst>
              <a:ext uri="{FF2B5EF4-FFF2-40B4-BE49-F238E27FC236}">
                <a16:creationId xmlns:a16="http://schemas.microsoft.com/office/drawing/2014/main" id="{3CE47460-855C-431B-8063-B02577EBF1FD}"/>
              </a:ext>
            </a:extLst>
          </p:cNvPr>
          <p:cNvSpPr/>
          <p:nvPr/>
        </p:nvSpPr>
        <p:spPr>
          <a:xfrm>
            <a:off x="172786" y="816751"/>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136" name="!!He">
            <a:extLst>
              <a:ext uri="{FF2B5EF4-FFF2-40B4-BE49-F238E27FC236}">
                <a16:creationId xmlns:a16="http://schemas.microsoft.com/office/drawing/2014/main" id="{58581D58-7B6C-4865-8C6D-00AB29AB557B}"/>
              </a:ext>
            </a:extLst>
          </p:cNvPr>
          <p:cNvSpPr/>
          <p:nvPr/>
        </p:nvSpPr>
        <p:spPr>
          <a:xfrm>
            <a:off x="11322198" y="816751"/>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37" name="!!HinhChuNhom">
            <a:extLst>
              <a:ext uri="{FF2B5EF4-FFF2-40B4-BE49-F238E27FC236}">
                <a16:creationId xmlns:a16="http://schemas.microsoft.com/office/drawing/2014/main" id="{E8256C81-EF9A-4F7D-AD35-50A053EAEF31}"/>
              </a:ext>
            </a:extLst>
          </p:cNvPr>
          <p:cNvSpPr/>
          <p:nvPr/>
        </p:nvSpPr>
        <p:spPr>
          <a:xfrm>
            <a:off x="172785" y="253583"/>
            <a:ext cx="1628635" cy="47225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anose="020B0604020202020204" pitchFamily="34" charset="0"/>
                <a:cs typeface="Arial" panose="020B0604020202020204" pitchFamily="34" charset="0"/>
              </a:rPr>
              <a:t>Chu </a:t>
            </a:r>
            <a:r>
              <a:rPr lang="en-US" sz="2800" dirty="0" err="1">
                <a:solidFill>
                  <a:srgbClr val="FF0000"/>
                </a:solidFill>
                <a:latin typeface="Arial" panose="020B0604020202020204" pitchFamily="34" charset="0"/>
                <a:cs typeface="Arial" panose="020B0604020202020204" pitchFamily="34" charset="0"/>
              </a:rPr>
              <a:t>kì</a:t>
            </a:r>
            <a:r>
              <a:rPr lang="en-US" sz="2800" dirty="0">
                <a:solidFill>
                  <a:srgbClr val="FF0000"/>
                </a:solidFill>
                <a:latin typeface="Arial" panose="020B0604020202020204" pitchFamily="34" charset="0"/>
                <a:cs typeface="Arial" panose="020B0604020202020204" pitchFamily="34" charset="0"/>
              </a:rPr>
              <a:t> 1</a:t>
            </a:r>
          </a:p>
        </p:txBody>
      </p:sp>
    </p:spTree>
    <p:extLst>
      <p:ext uri="{BB962C8B-B14F-4D97-AF65-F5344CB8AC3E}">
        <p14:creationId xmlns:p14="http://schemas.microsoft.com/office/powerpoint/2010/main" val="3354356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wipe(down)">
                                      <p:cBhvr>
                                        <p:cTn id="7" dur="500"/>
                                        <p:tgtEl>
                                          <p:spTgt spid="1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wipe(down)">
                                      <p:cBhvr>
                                        <p:cTn id="10" dur="500"/>
                                        <p:tgtEl>
                                          <p:spTgt spid="13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wipe(down)">
                                      <p:cBhvr>
                                        <p:cTn id="13"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6"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5"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7"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verta Std Bold" panose="00000800000000000000" pitchFamily="50" charset="0"/>
              </a:rPr>
              <a:t>Dimitri Mendeleev</a:t>
            </a:r>
            <a:endParaRPr lang="en-US" sz="1400">
              <a:solidFill>
                <a:schemeClr val="bg1"/>
              </a:solidFill>
              <a:effectLst>
                <a:outerShdw blurRad="38100" dist="38100" dir="2700000" algn="tl">
                  <a:srgbClr val="000000">
                    <a:alpha val="43137"/>
                  </a:srgbClr>
                </a:outerShdw>
              </a:effectLst>
            </a:endParaRP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3"/>
            <a:ext cx="4028627" cy="646331"/>
          </a:xfrm>
          <a:prstGeom prst="rect">
            <a:avLst/>
          </a:prstGeom>
          <a:noFill/>
        </p:spPr>
        <p:txBody>
          <a:bodyPr wrap="square" rtlCol="0">
            <a:spAutoFit/>
          </a:bodyPr>
          <a:lstStyle/>
          <a:p>
            <a:pPr algn="ctr"/>
            <a:r>
              <a:rPr lang="en-US" sz="3600">
                <a:solidFill>
                  <a:srgbClr val="FD0079"/>
                </a:solidFill>
                <a:latin typeface="Averta Std Bold" panose="00000800000000000000" pitchFamily="50"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5" y="-654948"/>
            <a:ext cx="3506885" cy="461665"/>
          </a:xfrm>
          <a:prstGeom prst="rect">
            <a:avLst/>
          </a:prstGeom>
          <a:noFill/>
        </p:spPr>
        <p:txBody>
          <a:bodyPr wrap="square">
            <a:spAutoFit/>
          </a:bodyPr>
          <a:lstStyle/>
          <a:p>
            <a:pPr algn="ctr"/>
            <a:r>
              <a:rPr lang="en-US" sz="2400">
                <a:solidFill>
                  <a:srgbClr val="264653"/>
                </a:solidFill>
                <a:latin typeface="Averta Std Bold" panose="00000800000000000000" pitchFamily="50" charset="0"/>
              </a:rPr>
              <a:t>nguyên tố hóa học</a:t>
            </a:r>
            <a:endParaRPr lang="en-US" sz="2400">
              <a:solidFill>
                <a:srgbClr val="264653"/>
              </a:solidFill>
            </a:endParaRP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5" name="!!1">
            <a:extLst>
              <a:ext uri="{FF2B5EF4-FFF2-40B4-BE49-F238E27FC236}">
                <a16:creationId xmlns:a16="http://schemas.microsoft.com/office/drawing/2014/main" id="{AC35170D-2947-4A3F-8167-AE4095A6A139}"/>
              </a:ext>
            </a:extLst>
          </p:cNvPr>
          <p:cNvSpPr/>
          <p:nvPr/>
        </p:nvSpPr>
        <p:spPr>
          <a:xfrm rot="5400000">
            <a:off x="5680770" y="-4091704"/>
            <a:ext cx="634743" cy="117525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7" name="!!HinhChuNhom">
            <a:extLst>
              <a:ext uri="{FF2B5EF4-FFF2-40B4-BE49-F238E27FC236}">
                <a16:creationId xmlns:a16="http://schemas.microsoft.com/office/drawing/2014/main" id="{E8256C81-EF9A-4F7D-AD35-50A053EAEF31}"/>
              </a:ext>
            </a:extLst>
          </p:cNvPr>
          <p:cNvSpPr/>
          <p:nvPr/>
        </p:nvSpPr>
        <p:spPr>
          <a:xfrm>
            <a:off x="208793" y="841467"/>
            <a:ext cx="1845671" cy="47225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anose="020B0604020202020204" pitchFamily="34" charset="0"/>
                <a:cs typeface="Arial" panose="020B0604020202020204" pitchFamily="34" charset="0"/>
              </a:rPr>
              <a:t>Chu </a:t>
            </a:r>
            <a:r>
              <a:rPr lang="en-US" sz="2800" dirty="0" err="1">
                <a:solidFill>
                  <a:srgbClr val="FF0000"/>
                </a:solidFill>
                <a:latin typeface="Arial" panose="020B0604020202020204" pitchFamily="34" charset="0"/>
                <a:cs typeface="Arial" panose="020B0604020202020204" pitchFamily="34" charset="0"/>
              </a:rPr>
              <a:t>kì</a:t>
            </a:r>
            <a:r>
              <a:rPr lang="en-US" sz="2800" dirty="0">
                <a:solidFill>
                  <a:srgbClr val="FF0000"/>
                </a:solidFill>
                <a:latin typeface="Arial" panose="020B0604020202020204" pitchFamily="34" charset="0"/>
                <a:cs typeface="Arial" panose="020B0604020202020204" pitchFamily="34" charset="0"/>
              </a:rPr>
              <a:t> 2</a:t>
            </a:r>
          </a:p>
        </p:txBody>
      </p:sp>
      <p:sp>
        <p:nvSpPr>
          <p:cNvPr id="143" name="!!Li">
            <a:extLst>
              <a:ext uri="{FF2B5EF4-FFF2-40B4-BE49-F238E27FC236}">
                <a16:creationId xmlns:a16="http://schemas.microsoft.com/office/drawing/2014/main" id="{9A74E3B4-73EE-44B8-9F3C-C1746C9CD3BE}"/>
              </a:ext>
            </a:extLst>
          </p:cNvPr>
          <p:cNvSpPr/>
          <p:nvPr/>
        </p:nvSpPr>
        <p:spPr>
          <a:xfrm>
            <a:off x="158498" y="1488591"/>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146" name="!!Be">
            <a:extLst>
              <a:ext uri="{FF2B5EF4-FFF2-40B4-BE49-F238E27FC236}">
                <a16:creationId xmlns:a16="http://schemas.microsoft.com/office/drawing/2014/main" id="{A1516574-BDA6-4509-B449-D395833A1B00}"/>
              </a:ext>
            </a:extLst>
          </p:cNvPr>
          <p:cNvSpPr/>
          <p:nvPr/>
        </p:nvSpPr>
        <p:spPr>
          <a:xfrm>
            <a:off x="813505" y="1488591"/>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147" name="!!B">
            <a:extLst>
              <a:ext uri="{FF2B5EF4-FFF2-40B4-BE49-F238E27FC236}">
                <a16:creationId xmlns:a16="http://schemas.microsoft.com/office/drawing/2014/main" id="{4054AE80-99F5-4A16-AE36-88E5364D95E0}"/>
              </a:ext>
            </a:extLst>
          </p:cNvPr>
          <p:cNvSpPr/>
          <p:nvPr/>
        </p:nvSpPr>
        <p:spPr>
          <a:xfrm>
            <a:off x="8018578" y="1488591"/>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148" name="!!C">
            <a:extLst>
              <a:ext uri="{FF2B5EF4-FFF2-40B4-BE49-F238E27FC236}">
                <a16:creationId xmlns:a16="http://schemas.microsoft.com/office/drawing/2014/main" id="{0935A4CB-929A-4CD8-97CB-234F0F1F19B9}"/>
              </a:ext>
            </a:extLst>
          </p:cNvPr>
          <p:cNvSpPr/>
          <p:nvPr/>
        </p:nvSpPr>
        <p:spPr>
          <a:xfrm>
            <a:off x="8673583" y="1488591"/>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149" name="!!N">
            <a:extLst>
              <a:ext uri="{FF2B5EF4-FFF2-40B4-BE49-F238E27FC236}">
                <a16:creationId xmlns:a16="http://schemas.microsoft.com/office/drawing/2014/main" id="{E3AB6976-BB0A-4745-B25C-33F923EB7694}"/>
              </a:ext>
            </a:extLst>
          </p:cNvPr>
          <p:cNvSpPr/>
          <p:nvPr/>
        </p:nvSpPr>
        <p:spPr>
          <a:xfrm>
            <a:off x="9328590" y="1488591"/>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151" name="!!O">
            <a:extLst>
              <a:ext uri="{FF2B5EF4-FFF2-40B4-BE49-F238E27FC236}">
                <a16:creationId xmlns:a16="http://schemas.microsoft.com/office/drawing/2014/main" id="{E587011E-676A-4660-A662-9BB32C67AC7D}"/>
              </a:ext>
            </a:extLst>
          </p:cNvPr>
          <p:cNvSpPr/>
          <p:nvPr/>
        </p:nvSpPr>
        <p:spPr>
          <a:xfrm>
            <a:off x="9983598" y="1488591"/>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154" name="!!F">
            <a:extLst>
              <a:ext uri="{FF2B5EF4-FFF2-40B4-BE49-F238E27FC236}">
                <a16:creationId xmlns:a16="http://schemas.microsoft.com/office/drawing/2014/main" id="{FADD632D-71A2-4199-9D8F-3D8F160E1305}"/>
              </a:ext>
            </a:extLst>
          </p:cNvPr>
          <p:cNvSpPr/>
          <p:nvPr/>
        </p:nvSpPr>
        <p:spPr>
          <a:xfrm>
            <a:off x="10638614" y="1488591"/>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155" name="!!Ne">
            <a:extLst>
              <a:ext uri="{FF2B5EF4-FFF2-40B4-BE49-F238E27FC236}">
                <a16:creationId xmlns:a16="http://schemas.microsoft.com/office/drawing/2014/main" id="{3B94CC76-6581-4778-B63B-4766057415EB}"/>
              </a:ext>
            </a:extLst>
          </p:cNvPr>
          <p:cNvSpPr/>
          <p:nvPr/>
        </p:nvSpPr>
        <p:spPr>
          <a:xfrm>
            <a:off x="11293622" y="1488591"/>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Tree>
    <p:extLst>
      <p:ext uri="{BB962C8B-B14F-4D97-AF65-F5344CB8AC3E}">
        <p14:creationId xmlns:p14="http://schemas.microsoft.com/office/powerpoint/2010/main" val="2480710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500"/>
                                        <p:tgtEl>
                                          <p:spTgt spid="1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wipe(down)">
                                      <p:cBhvr>
                                        <p:cTn id="10" dur="500"/>
                                        <p:tgtEl>
                                          <p:spTgt spid="14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wipe(down)">
                                      <p:cBhvr>
                                        <p:cTn id="13" dur="500"/>
                                        <p:tgtEl>
                                          <p:spTgt spid="14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7"/>
                                        </p:tgtEl>
                                        <p:attrNameLst>
                                          <p:attrName>style.visibility</p:attrName>
                                        </p:attrNameLst>
                                      </p:cBhvr>
                                      <p:to>
                                        <p:strVal val="visible"/>
                                      </p:to>
                                    </p:set>
                                    <p:animEffect transition="in" filter="wipe(down)">
                                      <p:cBhvr>
                                        <p:cTn id="16" dur="500"/>
                                        <p:tgtEl>
                                          <p:spTgt spid="14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8"/>
                                        </p:tgtEl>
                                        <p:attrNameLst>
                                          <p:attrName>style.visibility</p:attrName>
                                        </p:attrNameLst>
                                      </p:cBhvr>
                                      <p:to>
                                        <p:strVal val="visible"/>
                                      </p:to>
                                    </p:set>
                                    <p:animEffect transition="in" filter="wipe(down)">
                                      <p:cBhvr>
                                        <p:cTn id="19" dur="500"/>
                                        <p:tgtEl>
                                          <p:spTgt spid="14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wipe(down)">
                                      <p:cBhvr>
                                        <p:cTn id="22" dur="500"/>
                                        <p:tgtEl>
                                          <p:spTgt spid="14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1"/>
                                        </p:tgtEl>
                                        <p:attrNameLst>
                                          <p:attrName>style.visibility</p:attrName>
                                        </p:attrNameLst>
                                      </p:cBhvr>
                                      <p:to>
                                        <p:strVal val="visible"/>
                                      </p:to>
                                    </p:set>
                                    <p:animEffect transition="in" filter="wipe(down)">
                                      <p:cBhvr>
                                        <p:cTn id="25" dur="500"/>
                                        <p:tgtEl>
                                          <p:spTgt spid="15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wipe(down)">
                                      <p:cBhvr>
                                        <p:cTn id="28" dur="500"/>
                                        <p:tgtEl>
                                          <p:spTgt spid="15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5"/>
                                        </p:tgtEl>
                                        <p:attrNameLst>
                                          <p:attrName>style.visibility</p:attrName>
                                        </p:attrNameLst>
                                      </p:cBhvr>
                                      <p:to>
                                        <p:strVal val="visible"/>
                                      </p:to>
                                    </p:set>
                                    <p:animEffect transition="in" filter="wipe(down)">
                                      <p:cBhvr>
                                        <p:cTn id="31"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43" grpId="0" animBg="1"/>
      <p:bldP spid="146" grpId="0" animBg="1"/>
      <p:bldP spid="147" grpId="0" animBg="1"/>
      <p:bldP spid="148" grpId="0" animBg="1"/>
      <p:bldP spid="149" grpId="0" animBg="1"/>
      <p:bldP spid="151" grpId="0" animBg="1"/>
      <p:bldP spid="154" grpId="0" animBg="1"/>
      <p:bldP spid="15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5"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7"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verta Std Bold" panose="00000800000000000000" pitchFamily="50" charset="0"/>
              </a:rPr>
              <a:t>Dimitri Mendeleev</a:t>
            </a:r>
            <a:endParaRPr lang="en-US" sz="1400">
              <a:solidFill>
                <a:schemeClr val="bg1"/>
              </a:solidFill>
              <a:effectLst>
                <a:outerShdw blurRad="38100" dist="38100" dir="2700000" algn="tl">
                  <a:srgbClr val="000000">
                    <a:alpha val="43137"/>
                  </a:srgbClr>
                </a:outerShdw>
              </a:effectLst>
            </a:endParaRP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3"/>
            <a:ext cx="4028627" cy="646331"/>
          </a:xfrm>
          <a:prstGeom prst="rect">
            <a:avLst/>
          </a:prstGeom>
          <a:noFill/>
        </p:spPr>
        <p:txBody>
          <a:bodyPr wrap="square" rtlCol="0">
            <a:spAutoFit/>
          </a:bodyPr>
          <a:lstStyle/>
          <a:p>
            <a:pPr algn="ctr"/>
            <a:r>
              <a:rPr lang="en-US" sz="3600">
                <a:solidFill>
                  <a:srgbClr val="FD0079"/>
                </a:solidFill>
                <a:latin typeface="Averta Std Bold" panose="00000800000000000000" pitchFamily="50"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5" y="-654948"/>
            <a:ext cx="3506885" cy="461665"/>
          </a:xfrm>
          <a:prstGeom prst="rect">
            <a:avLst/>
          </a:prstGeom>
          <a:noFill/>
        </p:spPr>
        <p:txBody>
          <a:bodyPr wrap="square">
            <a:spAutoFit/>
          </a:bodyPr>
          <a:lstStyle/>
          <a:p>
            <a:pPr algn="ctr"/>
            <a:r>
              <a:rPr lang="en-US" sz="2400">
                <a:solidFill>
                  <a:srgbClr val="264653"/>
                </a:solidFill>
                <a:latin typeface="Averta Std Bold" panose="00000800000000000000" pitchFamily="50" charset="0"/>
              </a:rPr>
              <a:t>nguyên tố hóa học</a:t>
            </a:r>
            <a:endParaRPr lang="en-US" sz="2400">
              <a:solidFill>
                <a:srgbClr val="264653"/>
              </a:solidFill>
            </a:endParaRP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5" name="!!1">
            <a:extLst>
              <a:ext uri="{FF2B5EF4-FFF2-40B4-BE49-F238E27FC236}">
                <a16:creationId xmlns:a16="http://schemas.microsoft.com/office/drawing/2014/main" id="{AC35170D-2947-4A3F-8167-AE4095A6A139}"/>
              </a:ext>
            </a:extLst>
          </p:cNvPr>
          <p:cNvSpPr/>
          <p:nvPr/>
        </p:nvSpPr>
        <p:spPr>
          <a:xfrm rot="5400000">
            <a:off x="5698583" y="-3533744"/>
            <a:ext cx="634743" cy="117525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7" name="!!HinhChuNhom">
            <a:extLst>
              <a:ext uri="{FF2B5EF4-FFF2-40B4-BE49-F238E27FC236}">
                <a16:creationId xmlns:a16="http://schemas.microsoft.com/office/drawing/2014/main" id="{E8256C81-EF9A-4F7D-AD35-50A053EAEF31}"/>
              </a:ext>
            </a:extLst>
          </p:cNvPr>
          <p:cNvSpPr/>
          <p:nvPr/>
        </p:nvSpPr>
        <p:spPr>
          <a:xfrm>
            <a:off x="139689" y="1465014"/>
            <a:ext cx="1661731" cy="47225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anose="020B0604020202020204" pitchFamily="34" charset="0"/>
                <a:cs typeface="Arial" panose="020B0604020202020204" pitchFamily="34" charset="0"/>
              </a:rPr>
              <a:t>Chu </a:t>
            </a:r>
            <a:r>
              <a:rPr lang="en-US" sz="2800" dirty="0" err="1">
                <a:solidFill>
                  <a:srgbClr val="FF0000"/>
                </a:solidFill>
                <a:latin typeface="Arial" panose="020B0604020202020204" pitchFamily="34" charset="0"/>
                <a:cs typeface="Arial" panose="020B0604020202020204" pitchFamily="34" charset="0"/>
              </a:rPr>
              <a:t>kì</a:t>
            </a:r>
            <a:r>
              <a:rPr lang="en-US" sz="2800" dirty="0">
                <a:solidFill>
                  <a:srgbClr val="FF0000"/>
                </a:solidFill>
                <a:latin typeface="Arial" panose="020B0604020202020204" pitchFamily="34" charset="0"/>
                <a:cs typeface="Arial" panose="020B0604020202020204" pitchFamily="34" charset="0"/>
              </a:rPr>
              <a:t> 3</a:t>
            </a:r>
          </a:p>
        </p:txBody>
      </p:sp>
      <p:sp>
        <p:nvSpPr>
          <p:cNvPr id="184" name="!!Na">
            <a:extLst>
              <a:ext uri="{FF2B5EF4-FFF2-40B4-BE49-F238E27FC236}">
                <a16:creationId xmlns:a16="http://schemas.microsoft.com/office/drawing/2014/main" id="{B0D3EBFB-D1AF-4337-BA0A-1142BF1C9925}"/>
              </a:ext>
            </a:extLst>
          </p:cNvPr>
          <p:cNvSpPr/>
          <p:nvPr/>
        </p:nvSpPr>
        <p:spPr>
          <a:xfrm>
            <a:off x="158498" y="204458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185" name="!!Mg">
            <a:extLst>
              <a:ext uri="{FF2B5EF4-FFF2-40B4-BE49-F238E27FC236}">
                <a16:creationId xmlns:a16="http://schemas.microsoft.com/office/drawing/2014/main" id="{9AC14554-FC62-46F4-900A-7F82D6F746BC}"/>
              </a:ext>
            </a:extLst>
          </p:cNvPr>
          <p:cNvSpPr/>
          <p:nvPr/>
        </p:nvSpPr>
        <p:spPr>
          <a:xfrm>
            <a:off x="813505" y="204458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186" name="!!Al">
            <a:extLst>
              <a:ext uri="{FF2B5EF4-FFF2-40B4-BE49-F238E27FC236}">
                <a16:creationId xmlns:a16="http://schemas.microsoft.com/office/drawing/2014/main" id="{64831094-FFFD-45BE-95EE-1209BCE50164}"/>
              </a:ext>
            </a:extLst>
          </p:cNvPr>
          <p:cNvSpPr/>
          <p:nvPr/>
        </p:nvSpPr>
        <p:spPr>
          <a:xfrm>
            <a:off x="8018578" y="204458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187" name="!!Si">
            <a:extLst>
              <a:ext uri="{FF2B5EF4-FFF2-40B4-BE49-F238E27FC236}">
                <a16:creationId xmlns:a16="http://schemas.microsoft.com/office/drawing/2014/main" id="{A503C9FA-EB20-4B53-BE93-A7419AEEA9CD}"/>
              </a:ext>
            </a:extLst>
          </p:cNvPr>
          <p:cNvSpPr/>
          <p:nvPr/>
        </p:nvSpPr>
        <p:spPr>
          <a:xfrm>
            <a:off x="8673583" y="204458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188" name="!!P">
            <a:extLst>
              <a:ext uri="{FF2B5EF4-FFF2-40B4-BE49-F238E27FC236}">
                <a16:creationId xmlns:a16="http://schemas.microsoft.com/office/drawing/2014/main" id="{7967A9F3-1B9D-4FF8-A467-606DCFAF9A16}"/>
              </a:ext>
            </a:extLst>
          </p:cNvPr>
          <p:cNvSpPr/>
          <p:nvPr/>
        </p:nvSpPr>
        <p:spPr>
          <a:xfrm>
            <a:off x="9328590" y="204458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189" name="!!S">
            <a:extLst>
              <a:ext uri="{FF2B5EF4-FFF2-40B4-BE49-F238E27FC236}">
                <a16:creationId xmlns:a16="http://schemas.microsoft.com/office/drawing/2014/main" id="{474A23F8-6713-4FF2-B4C4-19B978EDB4DA}"/>
              </a:ext>
            </a:extLst>
          </p:cNvPr>
          <p:cNvSpPr/>
          <p:nvPr/>
        </p:nvSpPr>
        <p:spPr>
          <a:xfrm>
            <a:off x="9983598" y="204458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190" name="!!Cl">
            <a:extLst>
              <a:ext uri="{FF2B5EF4-FFF2-40B4-BE49-F238E27FC236}">
                <a16:creationId xmlns:a16="http://schemas.microsoft.com/office/drawing/2014/main" id="{54AA67A4-0BEA-4836-B92E-12E73043AA33}"/>
              </a:ext>
            </a:extLst>
          </p:cNvPr>
          <p:cNvSpPr/>
          <p:nvPr/>
        </p:nvSpPr>
        <p:spPr>
          <a:xfrm>
            <a:off x="10638614" y="20445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91" name="!!Ar">
            <a:extLst>
              <a:ext uri="{FF2B5EF4-FFF2-40B4-BE49-F238E27FC236}">
                <a16:creationId xmlns:a16="http://schemas.microsoft.com/office/drawing/2014/main" id="{81F82675-E9CB-4FA2-8A53-103FDE7DEED3}"/>
              </a:ext>
            </a:extLst>
          </p:cNvPr>
          <p:cNvSpPr/>
          <p:nvPr/>
        </p:nvSpPr>
        <p:spPr>
          <a:xfrm>
            <a:off x="11293622" y="204458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Tree>
    <p:extLst>
      <p:ext uri="{BB962C8B-B14F-4D97-AF65-F5344CB8AC3E}">
        <p14:creationId xmlns:p14="http://schemas.microsoft.com/office/powerpoint/2010/main" val="651391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500"/>
                                        <p:tgtEl>
                                          <p:spTgt spid="1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4"/>
                                        </p:tgtEl>
                                        <p:attrNameLst>
                                          <p:attrName>style.visibility</p:attrName>
                                        </p:attrNameLst>
                                      </p:cBhvr>
                                      <p:to>
                                        <p:strVal val="visible"/>
                                      </p:to>
                                    </p:set>
                                    <p:animEffect transition="in" filter="wipe(down)">
                                      <p:cBhvr>
                                        <p:cTn id="10" dur="500"/>
                                        <p:tgtEl>
                                          <p:spTgt spid="18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5"/>
                                        </p:tgtEl>
                                        <p:attrNameLst>
                                          <p:attrName>style.visibility</p:attrName>
                                        </p:attrNameLst>
                                      </p:cBhvr>
                                      <p:to>
                                        <p:strVal val="visible"/>
                                      </p:to>
                                    </p:set>
                                    <p:animEffect transition="in" filter="wipe(down)">
                                      <p:cBhvr>
                                        <p:cTn id="13" dur="500"/>
                                        <p:tgtEl>
                                          <p:spTgt spid="18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6"/>
                                        </p:tgtEl>
                                        <p:attrNameLst>
                                          <p:attrName>style.visibility</p:attrName>
                                        </p:attrNameLst>
                                      </p:cBhvr>
                                      <p:to>
                                        <p:strVal val="visible"/>
                                      </p:to>
                                    </p:set>
                                    <p:animEffect transition="in" filter="wipe(down)">
                                      <p:cBhvr>
                                        <p:cTn id="16" dur="500"/>
                                        <p:tgtEl>
                                          <p:spTgt spid="18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wipe(down)">
                                      <p:cBhvr>
                                        <p:cTn id="19" dur="500"/>
                                        <p:tgtEl>
                                          <p:spTgt spid="18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wipe(down)">
                                      <p:cBhvr>
                                        <p:cTn id="22" dur="500"/>
                                        <p:tgtEl>
                                          <p:spTgt spid="18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9"/>
                                        </p:tgtEl>
                                        <p:attrNameLst>
                                          <p:attrName>style.visibility</p:attrName>
                                        </p:attrNameLst>
                                      </p:cBhvr>
                                      <p:to>
                                        <p:strVal val="visible"/>
                                      </p:to>
                                    </p:set>
                                    <p:animEffect transition="in" filter="wipe(down)">
                                      <p:cBhvr>
                                        <p:cTn id="25" dur="500"/>
                                        <p:tgtEl>
                                          <p:spTgt spid="18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0"/>
                                        </p:tgtEl>
                                        <p:attrNameLst>
                                          <p:attrName>style.visibility</p:attrName>
                                        </p:attrNameLst>
                                      </p:cBhvr>
                                      <p:to>
                                        <p:strVal val="visible"/>
                                      </p:to>
                                    </p:set>
                                    <p:animEffect transition="in" filter="wipe(down)">
                                      <p:cBhvr>
                                        <p:cTn id="28" dur="500"/>
                                        <p:tgtEl>
                                          <p:spTgt spid="19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1"/>
                                        </p:tgtEl>
                                        <p:attrNameLst>
                                          <p:attrName>style.visibility</p:attrName>
                                        </p:attrNameLst>
                                      </p:cBhvr>
                                      <p:to>
                                        <p:strVal val="visible"/>
                                      </p:to>
                                    </p:set>
                                    <p:animEffect transition="in" filter="wipe(down)">
                                      <p:cBhvr>
                                        <p:cTn id="31"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5"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7"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verta Std Bold" panose="00000800000000000000" pitchFamily="50" charset="0"/>
              </a:rPr>
              <a:t>Dimitri Mendeleev</a:t>
            </a:r>
            <a:endParaRPr lang="en-US" sz="1400">
              <a:solidFill>
                <a:schemeClr val="bg1"/>
              </a:solidFill>
              <a:effectLst>
                <a:outerShdw blurRad="38100" dist="38100" dir="2700000" algn="tl">
                  <a:srgbClr val="000000">
                    <a:alpha val="43137"/>
                  </a:srgbClr>
                </a:outerShdw>
              </a:effectLst>
            </a:endParaRP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3"/>
            <a:ext cx="4028627" cy="646331"/>
          </a:xfrm>
          <a:prstGeom prst="rect">
            <a:avLst/>
          </a:prstGeom>
          <a:noFill/>
        </p:spPr>
        <p:txBody>
          <a:bodyPr wrap="square" rtlCol="0">
            <a:spAutoFit/>
          </a:bodyPr>
          <a:lstStyle/>
          <a:p>
            <a:pPr algn="ctr"/>
            <a:r>
              <a:rPr lang="en-US" sz="3600">
                <a:solidFill>
                  <a:srgbClr val="FD0079"/>
                </a:solidFill>
                <a:latin typeface="Averta Std Bold" panose="00000800000000000000" pitchFamily="50"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5" y="-654948"/>
            <a:ext cx="3506885" cy="461665"/>
          </a:xfrm>
          <a:prstGeom prst="rect">
            <a:avLst/>
          </a:prstGeom>
          <a:noFill/>
        </p:spPr>
        <p:txBody>
          <a:bodyPr wrap="square">
            <a:spAutoFit/>
          </a:bodyPr>
          <a:lstStyle/>
          <a:p>
            <a:pPr algn="ctr"/>
            <a:r>
              <a:rPr lang="en-US" sz="2400">
                <a:solidFill>
                  <a:srgbClr val="264653"/>
                </a:solidFill>
                <a:latin typeface="Averta Std Bold" panose="00000800000000000000" pitchFamily="50" charset="0"/>
              </a:rPr>
              <a:t>nguyên tố hóa học</a:t>
            </a:r>
            <a:endParaRPr lang="en-US" sz="2400">
              <a:solidFill>
                <a:srgbClr val="264653"/>
              </a:solidFill>
            </a:endParaRP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5" name="!!1">
            <a:extLst>
              <a:ext uri="{FF2B5EF4-FFF2-40B4-BE49-F238E27FC236}">
                <a16:creationId xmlns:a16="http://schemas.microsoft.com/office/drawing/2014/main" id="{AC35170D-2947-4A3F-8167-AE4095A6A139}"/>
              </a:ext>
            </a:extLst>
          </p:cNvPr>
          <p:cNvSpPr/>
          <p:nvPr/>
        </p:nvSpPr>
        <p:spPr>
          <a:xfrm rot="5400000">
            <a:off x="5717390" y="-2876288"/>
            <a:ext cx="634743" cy="117525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7" name="!!HinhChuNhom">
            <a:extLst>
              <a:ext uri="{FF2B5EF4-FFF2-40B4-BE49-F238E27FC236}">
                <a16:creationId xmlns:a16="http://schemas.microsoft.com/office/drawing/2014/main" id="{E8256C81-EF9A-4F7D-AD35-50A053EAEF31}"/>
              </a:ext>
            </a:extLst>
          </p:cNvPr>
          <p:cNvSpPr/>
          <p:nvPr/>
        </p:nvSpPr>
        <p:spPr>
          <a:xfrm>
            <a:off x="233853" y="2099881"/>
            <a:ext cx="1719427" cy="47225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anose="020B0604020202020204" pitchFamily="34" charset="0"/>
                <a:cs typeface="Arial" panose="020B0604020202020204" pitchFamily="34" charset="0"/>
              </a:rPr>
              <a:t>Chu </a:t>
            </a:r>
            <a:r>
              <a:rPr lang="en-US" sz="2800" dirty="0" err="1">
                <a:solidFill>
                  <a:srgbClr val="FF0000"/>
                </a:solidFill>
                <a:latin typeface="Arial" panose="020B0604020202020204" pitchFamily="34" charset="0"/>
                <a:cs typeface="Arial" panose="020B0604020202020204" pitchFamily="34" charset="0"/>
              </a:rPr>
              <a:t>kì</a:t>
            </a:r>
            <a:r>
              <a:rPr lang="en-US" sz="2800" dirty="0">
                <a:solidFill>
                  <a:srgbClr val="FF0000"/>
                </a:solidFill>
                <a:latin typeface="Arial" panose="020B0604020202020204" pitchFamily="34" charset="0"/>
                <a:cs typeface="Arial" panose="020B0604020202020204" pitchFamily="34" charset="0"/>
              </a:rPr>
              <a:t> 4</a:t>
            </a:r>
          </a:p>
        </p:txBody>
      </p:sp>
      <p:sp>
        <p:nvSpPr>
          <p:cNvPr id="141" name="!!K">
            <a:extLst>
              <a:ext uri="{FF2B5EF4-FFF2-40B4-BE49-F238E27FC236}">
                <a16:creationId xmlns:a16="http://schemas.microsoft.com/office/drawing/2014/main" id="{1230A599-9966-42D2-ADED-9D6FAB33DA28}"/>
              </a:ext>
            </a:extLst>
          </p:cNvPr>
          <p:cNvSpPr/>
          <p:nvPr/>
        </p:nvSpPr>
        <p:spPr>
          <a:xfrm>
            <a:off x="158498" y="2700085"/>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142" name="!!Ca">
            <a:extLst>
              <a:ext uri="{FF2B5EF4-FFF2-40B4-BE49-F238E27FC236}">
                <a16:creationId xmlns:a16="http://schemas.microsoft.com/office/drawing/2014/main" id="{E21AA1BA-A2EB-444C-BF31-64BCC74D68CA}"/>
              </a:ext>
            </a:extLst>
          </p:cNvPr>
          <p:cNvSpPr/>
          <p:nvPr/>
        </p:nvSpPr>
        <p:spPr>
          <a:xfrm>
            <a:off x="813505" y="2700085"/>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183" name="!!Sc">
            <a:extLst>
              <a:ext uri="{FF2B5EF4-FFF2-40B4-BE49-F238E27FC236}">
                <a16:creationId xmlns:a16="http://schemas.microsoft.com/office/drawing/2014/main" id="{83CD84E1-C963-4889-85AC-69EDA138D51E}"/>
              </a:ext>
            </a:extLst>
          </p:cNvPr>
          <p:cNvSpPr/>
          <p:nvPr/>
        </p:nvSpPr>
        <p:spPr>
          <a:xfrm>
            <a:off x="1468510" y="270008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184" name="!!Ti">
            <a:extLst>
              <a:ext uri="{FF2B5EF4-FFF2-40B4-BE49-F238E27FC236}">
                <a16:creationId xmlns:a16="http://schemas.microsoft.com/office/drawing/2014/main" id="{97F76D36-4457-4ED0-934D-5C30F85832F2}"/>
              </a:ext>
            </a:extLst>
          </p:cNvPr>
          <p:cNvSpPr/>
          <p:nvPr/>
        </p:nvSpPr>
        <p:spPr>
          <a:xfrm>
            <a:off x="2123518" y="270008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185" name="Rectangle: Rounded Corners 184">
            <a:extLst>
              <a:ext uri="{FF2B5EF4-FFF2-40B4-BE49-F238E27FC236}">
                <a16:creationId xmlns:a16="http://schemas.microsoft.com/office/drawing/2014/main" id="{A306192C-6A14-46E0-8362-3AB54510E114}"/>
              </a:ext>
            </a:extLst>
          </p:cNvPr>
          <p:cNvSpPr/>
          <p:nvPr/>
        </p:nvSpPr>
        <p:spPr>
          <a:xfrm>
            <a:off x="2778523" y="270008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186" name="!!Cr">
            <a:extLst>
              <a:ext uri="{FF2B5EF4-FFF2-40B4-BE49-F238E27FC236}">
                <a16:creationId xmlns:a16="http://schemas.microsoft.com/office/drawing/2014/main" id="{690FAA4B-54A4-4ECD-A8B6-6E528374ACF1}"/>
              </a:ext>
            </a:extLst>
          </p:cNvPr>
          <p:cNvSpPr/>
          <p:nvPr/>
        </p:nvSpPr>
        <p:spPr>
          <a:xfrm>
            <a:off x="3433530" y="270008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187" name="!!Mn">
            <a:extLst>
              <a:ext uri="{FF2B5EF4-FFF2-40B4-BE49-F238E27FC236}">
                <a16:creationId xmlns:a16="http://schemas.microsoft.com/office/drawing/2014/main" id="{6CBF987C-A7A2-4955-BDBF-8CDB0FC48A14}"/>
              </a:ext>
            </a:extLst>
          </p:cNvPr>
          <p:cNvSpPr/>
          <p:nvPr/>
        </p:nvSpPr>
        <p:spPr>
          <a:xfrm>
            <a:off x="4088537" y="270008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188" name="!!Fe">
            <a:extLst>
              <a:ext uri="{FF2B5EF4-FFF2-40B4-BE49-F238E27FC236}">
                <a16:creationId xmlns:a16="http://schemas.microsoft.com/office/drawing/2014/main" id="{3C48A198-9730-4C8D-A780-6C876695FC1A}"/>
              </a:ext>
            </a:extLst>
          </p:cNvPr>
          <p:cNvSpPr/>
          <p:nvPr/>
        </p:nvSpPr>
        <p:spPr>
          <a:xfrm>
            <a:off x="4743543" y="270008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189" name="!!Co">
            <a:extLst>
              <a:ext uri="{FF2B5EF4-FFF2-40B4-BE49-F238E27FC236}">
                <a16:creationId xmlns:a16="http://schemas.microsoft.com/office/drawing/2014/main" id="{91041FCC-CC2D-4481-85B8-6AEA7CC0B47C}"/>
              </a:ext>
            </a:extLst>
          </p:cNvPr>
          <p:cNvSpPr/>
          <p:nvPr/>
        </p:nvSpPr>
        <p:spPr>
          <a:xfrm>
            <a:off x="5398550" y="270008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190" name="!!Ni">
            <a:extLst>
              <a:ext uri="{FF2B5EF4-FFF2-40B4-BE49-F238E27FC236}">
                <a16:creationId xmlns:a16="http://schemas.microsoft.com/office/drawing/2014/main" id="{CE9A8552-797B-4416-A1CC-9CC95B653F0F}"/>
              </a:ext>
            </a:extLst>
          </p:cNvPr>
          <p:cNvSpPr/>
          <p:nvPr/>
        </p:nvSpPr>
        <p:spPr>
          <a:xfrm>
            <a:off x="6053558" y="270008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191" name="!!Cu">
            <a:extLst>
              <a:ext uri="{FF2B5EF4-FFF2-40B4-BE49-F238E27FC236}">
                <a16:creationId xmlns:a16="http://schemas.microsoft.com/office/drawing/2014/main" id="{72E5F08B-5488-4AC7-A4BA-874952DCA545}"/>
              </a:ext>
            </a:extLst>
          </p:cNvPr>
          <p:cNvSpPr/>
          <p:nvPr/>
        </p:nvSpPr>
        <p:spPr>
          <a:xfrm>
            <a:off x="6708565" y="270008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192" name="!!Zn">
            <a:extLst>
              <a:ext uri="{FF2B5EF4-FFF2-40B4-BE49-F238E27FC236}">
                <a16:creationId xmlns:a16="http://schemas.microsoft.com/office/drawing/2014/main" id="{57DC8164-A1AB-4429-828B-DF383697A65C}"/>
              </a:ext>
            </a:extLst>
          </p:cNvPr>
          <p:cNvSpPr/>
          <p:nvPr/>
        </p:nvSpPr>
        <p:spPr>
          <a:xfrm>
            <a:off x="7363570" y="270008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193" name="!!Ga">
            <a:extLst>
              <a:ext uri="{FF2B5EF4-FFF2-40B4-BE49-F238E27FC236}">
                <a16:creationId xmlns:a16="http://schemas.microsoft.com/office/drawing/2014/main" id="{ACFFFC69-A656-4B5D-842F-413BCAB1BB73}"/>
              </a:ext>
            </a:extLst>
          </p:cNvPr>
          <p:cNvSpPr/>
          <p:nvPr/>
        </p:nvSpPr>
        <p:spPr>
          <a:xfrm>
            <a:off x="8018578" y="2700085"/>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194" name="!!Ge">
            <a:extLst>
              <a:ext uri="{FF2B5EF4-FFF2-40B4-BE49-F238E27FC236}">
                <a16:creationId xmlns:a16="http://schemas.microsoft.com/office/drawing/2014/main" id="{C94049D8-8773-41A0-9C83-B0DE39AA9F65}"/>
              </a:ext>
            </a:extLst>
          </p:cNvPr>
          <p:cNvSpPr/>
          <p:nvPr/>
        </p:nvSpPr>
        <p:spPr>
          <a:xfrm>
            <a:off x="8673583" y="2700085"/>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195" name="!!As">
            <a:extLst>
              <a:ext uri="{FF2B5EF4-FFF2-40B4-BE49-F238E27FC236}">
                <a16:creationId xmlns:a16="http://schemas.microsoft.com/office/drawing/2014/main" id="{8FA95844-3CD9-4242-84D4-7DFC04E25814}"/>
              </a:ext>
            </a:extLst>
          </p:cNvPr>
          <p:cNvSpPr/>
          <p:nvPr/>
        </p:nvSpPr>
        <p:spPr>
          <a:xfrm>
            <a:off x="9328590" y="2700085"/>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196" name="!!Se">
            <a:extLst>
              <a:ext uri="{FF2B5EF4-FFF2-40B4-BE49-F238E27FC236}">
                <a16:creationId xmlns:a16="http://schemas.microsoft.com/office/drawing/2014/main" id="{5DF143D6-5BC6-4D4D-852A-32062A78AFCA}"/>
              </a:ext>
            </a:extLst>
          </p:cNvPr>
          <p:cNvSpPr/>
          <p:nvPr/>
        </p:nvSpPr>
        <p:spPr>
          <a:xfrm>
            <a:off x="9983598" y="2700085"/>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197" name="!!Br">
            <a:extLst>
              <a:ext uri="{FF2B5EF4-FFF2-40B4-BE49-F238E27FC236}">
                <a16:creationId xmlns:a16="http://schemas.microsoft.com/office/drawing/2014/main" id="{A95FA42B-01D8-4FD3-83C7-97E8F55985A8}"/>
              </a:ext>
            </a:extLst>
          </p:cNvPr>
          <p:cNvSpPr/>
          <p:nvPr/>
        </p:nvSpPr>
        <p:spPr>
          <a:xfrm>
            <a:off x="10638614" y="27000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98" name="!!Kr">
            <a:extLst>
              <a:ext uri="{FF2B5EF4-FFF2-40B4-BE49-F238E27FC236}">
                <a16:creationId xmlns:a16="http://schemas.microsoft.com/office/drawing/2014/main" id="{A3A83ECC-025C-4779-9BD4-3BAA6C7CEA3E}"/>
              </a:ext>
            </a:extLst>
          </p:cNvPr>
          <p:cNvSpPr/>
          <p:nvPr/>
        </p:nvSpPr>
        <p:spPr>
          <a:xfrm>
            <a:off x="11293622" y="2700085"/>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Tree>
    <p:extLst>
      <p:ext uri="{BB962C8B-B14F-4D97-AF65-F5344CB8AC3E}">
        <p14:creationId xmlns:p14="http://schemas.microsoft.com/office/powerpoint/2010/main" val="1540390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500"/>
                                        <p:tgtEl>
                                          <p:spTgt spid="1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wipe(down)">
                                      <p:cBhvr>
                                        <p:cTn id="10" dur="500"/>
                                        <p:tgtEl>
                                          <p:spTgt spid="14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2"/>
                                        </p:tgtEl>
                                        <p:attrNameLst>
                                          <p:attrName>style.visibility</p:attrName>
                                        </p:attrNameLst>
                                      </p:cBhvr>
                                      <p:to>
                                        <p:strVal val="visible"/>
                                      </p:to>
                                    </p:set>
                                    <p:animEffect transition="in" filter="wipe(down)">
                                      <p:cBhvr>
                                        <p:cTn id="13" dur="500"/>
                                        <p:tgtEl>
                                          <p:spTgt spid="14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3"/>
                                        </p:tgtEl>
                                        <p:attrNameLst>
                                          <p:attrName>style.visibility</p:attrName>
                                        </p:attrNameLst>
                                      </p:cBhvr>
                                      <p:to>
                                        <p:strVal val="visible"/>
                                      </p:to>
                                    </p:set>
                                    <p:animEffect transition="in" filter="wipe(down)">
                                      <p:cBhvr>
                                        <p:cTn id="16" dur="500"/>
                                        <p:tgtEl>
                                          <p:spTgt spid="18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4"/>
                                        </p:tgtEl>
                                        <p:attrNameLst>
                                          <p:attrName>style.visibility</p:attrName>
                                        </p:attrNameLst>
                                      </p:cBhvr>
                                      <p:to>
                                        <p:strVal val="visible"/>
                                      </p:to>
                                    </p:set>
                                    <p:animEffect transition="in" filter="wipe(down)">
                                      <p:cBhvr>
                                        <p:cTn id="19" dur="500"/>
                                        <p:tgtEl>
                                          <p:spTgt spid="18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5"/>
                                        </p:tgtEl>
                                        <p:attrNameLst>
                                          <p:attrName>style.visibility</p:attrName>
                                        </p:attrNameLst>
                                      </p:cBhvr>
                                      <p:to>
                                        <p:strVal val="visible"/>
                                      </p:to>
                                    </p:set>
                                    <p:animEffect transition="in" filter="wipe(down)">
                                      <p:cBhvr>
                                        <p:cTn id="22" dur="500"/>
                                        <p:tgtEl>
                                          <p:spTgt spid="18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6"/>
                                        </p:tgtEl>
                                        <p:attrNameLst>
                                          <p:attrName>style.visibility</p:attrName>
                                        </p:attrNameLst>
                                      </p:cBhvr>
                                      <p:to>
                                        <p:strVal val="visible"/>
                                      </p:to>
                                    </p:set>
                                    <p:animEffect transition="in" filter="wipe(down)">
                                      <p:cBhvr>
                                        <p:cTn id="25" dur="500"/>
                                        <p:tgtEl>
                                          <p:spTgt spid="18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7"/>
                                        </p:tgtEl>
                                        <p:attrNameLst>
                                          <p:attrName>style.visibility</p:attrName>
                                        </p:attrNameLst>
                                      </p:cBhvr>
                                      <p:to>
                                        <p:strVal val="visible"/>
                                      </p:to>
                                    </p:set>
                                    <p:animEffect transition="in" filter="wipe(down)">
                                      <p:cBhvr>
                                        <p:cTn id="28" dur="500"/>
                                        <p:tgtEl>
                                          <p:spTgt spid="18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8"/>
                                        </p:tgtEl>
                                        <p:attrNameLst>
                                          <p:attrName>style.visibility</p:attrName>
                                        </p:attrNameLst>
                                      </p:cBhvr>
                                      <p:to>
                                        <p:strVal val="visible"/>
                                      </p:to>
                                    </p:set>
                                    <p:animEffect transition="in" filter="wipe(down)">
                                      <p:cBhvr>
                                        <p:cTn id="31" dur="500"/>
                                        <p:tgtEl>
                                          <p:spTgt spid="18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9"/>
                                        </p:tgtEl>
                                        <p:attrNameLst>
                                          <p:attrName>style.visibility</p:attrName>
                                        </p:attrNameLst>
                                      </p:cBhvr>
                                      <p:to>
                                        <p:strVal val="visible"/>
                                      </p:to>
                                    </p:set>
                                    <p:animEffect transition="in" filter="wipe(down)">
                                      <p:cBhvr>
                                        <p:cTn id="34" dur="500"/>
                                        <p:tgtEl>
                                          <p:spTgt spid="18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0"/>
                                        </p:tgtEl>
                                        <p:attrNameLst>
                                          <p:attrName>style.visibility</p:attrName>
                                        </p:attrNameLst>
                                      </p:cBhvr>
                                      <p:to>
                                        <p:strVal val="visible"/>
                                      </p:to>
                                    </p:set>
                                    <p:animEffect transition="in" filter="wipe(down)">
                                      <p:cBhvr>
                                        <p:cTn id="37" dur="500"/>
                                        <p:tgtEl>
                                          <p:spTgt spid="19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1"/>
                                        </p:tgtEl>
                                        <p:attrNameLst>
                                          <p:attrName>style.visibility</p:attrName>
                                        </p:attrNameLst>
                                      </p:cBhvr>
                                      <p:to>
                                        <p:strVal val="visible"/>
                                      </p:to>
                                    </p:set>
                                    <p:animEffect transition="in" filter="wipe(down)">
                                      <p:cBhvr>
                                        <p:cTn id="40" dur="500"/>
                                        <p:tgtEl>
                                          <p:spTgt spid="19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92"/>
                                        </p:tgtEl>
                                        <p:attrNameLst>
                                          <p:attrName>style.visibility</p:attrName>
                                        </p:attrNameLst>
                                      </p:cBhvr>
                                      <p:to>
                                        <p:strVal val="visible"/>
                                      </p:to>
                                    </p:set>
                                    <p:animEffect transition="in" filter="wipe(down)">
                                      <p:cBhvr>
                                        <p:cTn id="43" dur="500"/>
                                        <p:tgtEl>
                                          <p:spTgt spid="19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93"/>
                                        </p:tgtEl>
                                        <p:attrNameLst>
                                          <p:attrName>style.visibility</p:attrName>
                                        </p:attrNameLst>
                                      </p:cBhvr>
                                      <p:to>
                                        <p:strVal val="visible"/>
                                      </p:to>
                                    </p:set>
                                    <p:animEffect transition="in" filter="wipe(down)">
                                      <p:cBhvr>
                                        <p:cTn id="46" dur="500"/>
                                        <p:tgtEl>
                                          <p:spTgt spid="19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94"/>
                                        </p:tgtEl>
                                        <p:attrNameLst>
                                          <p:attrName>style.visibility</p:attrName>
                                        </p:attrNameLst>
                                      </p:cBhvr>
                                      <p:to>
                                        <p:strVal val="visible"/>
                                      </p:to>
                                    </p:set>
                                    <p:animEffect transition="in" filter="wipe(down)">
                                      <p:cBhvr>
                                        <p:cTn id="49" dur="500"/>
                                        <p:tgtEl>
                                          <p:spTgt spid="19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95"/>
                                        </p:tgtEl>
                                        <p:attrNameLst>
                                          <p:attrName>style.visibility</p:attrName>
                                        </p:attrNameLst>
                                      </p:cBhvr>
                                      <p:to>
                                        <p:strVal val="visible"/>
                                      </p:to>
                                    </p:set>
                                    <p:animEffect transition="in" filter="wipe(down)">
                                      <p:cBhvr>
                                        <p:cTn id="52" dur="500"/>
                                        <p:tgtEl>
                                          <p:spTgt spid="19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96"/>
                                        </p:tgtEl>
                                        <p:attrNameLst>
                                          <p:attrName>style.visibility</p:attrName>
                                        </p:attrNameLst>
                                      </p:cBhvr>
                                      <p:to>
                                        <p:strVal val="visible"/>
                                      </p:to>
                                    </p:set>
                                    <p:animEffect transition="in" filter="wipe(down)">
                                      <p:cBhvr>
                                        <p:cTn id="55" dur="500"/>
                                        <p:tgtEl>
                                          <p:spTgt spid="19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97"/>
                                        </p:tgtEl>
                                        <p:attrNameLst>
                                          <p:attrName>style.visibility</p:attrName>
                                        </p:attrNameLst>
                                      </p:cBhvr>
                                      <p:to>
                                        <p:strVal val="visible"/>
                                      </p:to>
                                    </p:set>
                                    <p:animEffect transition="in" filter="wipe(down)">
                                      <p:cBhvr>
                                        <p:cTn id="58" dur="500"/>
                                        <p:tgtEl>
                                          <p:spTgt spid="19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98"/>
                                        </p:tgtEl>
                                        <p:attrNameLst>
                                          <p:attrName>style.visibility</p:attrName>
                                        </p:attrNameLst>
                                      </p:cBhvr>
                                      <p:to>
                                        <p:strVal val="visible"/>
                                      </p:to>
                                    </p:set>
                                    <p:animEffect transition="in" filter="wipe(down)">
                                      <p:cBhvr>
                                        <p:cTn id="61"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41" grpId="0" animBg="1"/>
      <p:bldP spid="14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53" name="Picture 52">
            <a:extLst>
              <a:ext uri="{FF2B5EF4-FFF2-40B4-BE49-F238E27FC236}">
                <a16:creationId xmlns:a16="http://schemas.microsoft.com/office/drawing/2014/main" id="{975613D5-C3A6-443F-B73C-44DDDF75A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476672"/>
            <a:ext cx="5544616" cy="5904656"/>
          </a:xfrm>
          <a:prstGeom prst="rect">
            <a:avLst/>
          </a:prstGeom>
        </p:spPr>
      </p:pic>
      <p:sp>
        <p:nvSpPr>
          <p:cNvPr id="55" name="TextBox 54">
            <a:extLst>
              <a:ext uri="{FF2B5EF4-FFF2-40B4-BE49-F238E27FC236}">
                <a16:creationId xmlns:a16="http://schemas.microsoft.com/office/drawing/2014/main" id="{02890BF7-3F90-4775-AEC8-0563D5A4A2DD}"/>
              </a:ext>
            </a:extLst>
          </p:cNvPr>
          <p:cNvSpPr txBox="1"/>
          <p:nvPr/>
        </p:nvSpPr>
        <p:spPr>
          <a:xfrm>
            <a:off x="903817" y="1628800"/>
            <a:ext cx="4752528" cy="3970318"/>
          </a:xfrm>
          <a:prstGeom prst="rect">
            <a:avLst/>
          </a:prstGeom>
          <a:solidFill>
            <a:schemeClr val="accent4">
              <a:lumMod val="40000"/>
              <a:lumOff val="60000"/>
            </a:schemeClr>
          </a:solidFill>
        </p:spPr>
        <p:txBody>
          <a:bodyPr wrap="square">
            <a:spAutoFit/>
          </a:bodyPr>
          <a:lstStyle/>
          <a:p>
            <a:pPr algn="just"/>
            <a:r>
              <a:rPr lang="vi-VN" sz="2800" b="0" i="1" dirty="0">
                <a:solidFill>
                  <a:srgbClr val="333333"/>
                </a:solidFill>
                <a:effectLst/>
                <a:latin typeface="Arial" panose="020B0604020202020204" pitchFamily="34" charset="0"/>
                <a:cs typeface="Arial" panose="020B0604020202020204" pitchFamily="34" charset="0"/>
              </a:rPr>
              <a:t>Ngày nay, người ta đã xác định được hàng chục triệu chất hóa học với các tính chất khác nhau được tạo thành từ hơn một trăm nguyên tố hóa học. Liệu có nguyên tắc nào sắp xếp các nguyên tố để dễ nhận ra tính chất của chúng không?   </a:t>
            </a:r>
            <a:endParaRPr lang="vi-VN"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3092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5"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7"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verta Std Bold" panose="00000800000000000000" pitchFamily="50" charset="0"/>
              </a:rPr>
              <a:t>Dimitri Mendeleev</a:t>
            </a:r>
            <a:endParaRPr lang="en-US" sz="1400">
              <a:solidFill>
                <a:schemeClr val="bg1"/>
              </a:solidFill>
              <a:effectLst>
                <a:outerShdw blurRad="38100" dist="38100" dir="2700000" algn="tl">
                  <a:srgbClr val="000000">
                    <a:alpha val="43137"/>
                  </a:srgbClr>
                </a:outerShdw>
              </a:effectLst>
            </a:endParaRP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3"/>
            <a:ext cx="4028627" cy="646331"/>
          </a:xfrm>
          <a:prstGeom prst="rect">
            <a:avLst/>
          </a:prstGeom>
          <a:noFill/>
        </p:spPr>
        <p:txBody>
          <a:bodyPr wrap="square" rtlCol="0">
            <a:spAutoFit/>
          </a:bodyPr>
          <a:lstStyle/>
          <a:p>
            <a:pPr algn="ctr"/>
            <a:r>
              <a:rPr lang="en-US" sz="3600">
                <a:solidFill>
                  <a:srgbClr val="FD0079"/>
                </a:solidFill>
                <a:latin typeface="Averta Std Bold" panose="00000800000000000000" pitchFamily="50"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5" y="-654948"/>
            <a:ext cx="3506885" cy="461665"/>
          </a:xfrm>
          <a:prstGeom prst="rect">
            <a:avLst/>
          </a:prstGeom>
          <a:noFill/>
        </p:spPr>
        <p:txBody>
          <a:bodyPr wrap="square">
            <a:spAutoFit/>
          </a:bodyPr>
          <a:lstStyle/>
          <a:p>
            <a:pPr algn="ctr"/>
            <a:r>
              <a:rPr lang="en-US" sz="2400">
                <a:solidFill>
                  <a:srgbClr val="264653"/>
                </a:solidFill>
                <a:latin typeface="Averta Std Bold" panose="00000800000000000000" pitchFamily="50" charset="0"/>
              </a:rPr>
              <a:t>nguyên tố hóa học</a:t>
            </a:r>
            <a:endParaRPr lang="en-US" sz="2400">
              <a:solidFill>
                <a:srgbClr val="264653"/>
              </a:solidFill>
            </a:endParaRP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5" name="!!1">
            <a:extLst>
              <a:ext uri="{FF2B5EF4-FFF2-40B4-BE49-F238E27FC236}">
                <a16:creationId xmlns:a16="http://schemas.microsoft.com/office/drawing/2014/main" id="{AC35170D-2947-4A3F-8167-AE4095A6A139}"/>
              </a:ext>
            </a:extLst>
          </p:cNvPr>
          <p:cNvSpPr/>
          <p:nvPr/>
        </p:nvSpPr>
        <p:spPr>
          <a:xfrm rot="5400000">
            <a:off x="5736186" y="-2233644"/>
            <a:ext cx="634743" cy="117525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7" name="!!HinhChuNhom">
            <a:extLst>
              <a:ext uri="{FF2B5EF4-FFF2-40B4-BE49-F238E27FC236}">
                <a16:creationId xmlns:a16="http://schemas.microsoft.com/office/drawing/2014/main" id="{E8256C81-EF9A-4F7D-AD35-50A053EAEF31}"/>
              </a:ext>
            </a:extLst>
          </p:cNvPr>
          <p:cNvSpPr/>
          <p:nvPr/>
        </p:nvSpPr>
        <p:spPr>
          <a:xfrm>
            <a:off x="177291" y="2712303"/>
            <a:ext cx="1624128" cy="47225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anose="020B0604020202020204" pitchFamily="34" charset="0"/>
                <a:cs typeface="Arial" panose="020B0604020202020204" pitchFamily="34" charset="0"/>
              </a:rPr>
              <a:t>Chu </a:t>
            </a:r>
            <a:r>
              <a:rPr lang="en-US" sz="2800" dirty="0" err="1">
                <a:solidFill>
                  <a:srgbClr val="FF0000"/>
                </a:solidFill>
                <a:latin typeface="Arial" panose="020B0604020202020204" pitchFamily="34" charset="0"/>
                <a:cs typeface="Arial" panose="020B0604020202020204" pitchFamily="34" charset="0"/>
              </a:rPr>
              <a:t>kì</a:t>
            </a:r>
            <a:r>
              <a:rPr lang="en-US" sz="2800" dirty="0">
                <a:solidFill>
                  <a:srgbClr val="FF0000"/>
                </a:solidFill>
                <a:latin typeface="Arial" panose="020B0604020202020204" pitchFamily="34" charset="0"/>
                <a:cs typeface="Arial" panose="020B0604020202020204" pitchFamily="34" charset="0"/>
              </a:rPr>
              <a:t> 5</a:t>
            </a:r>
          </a:p>
        </p:txBody>
      </p:sp>
      <p:sp>
        <p:nvSpPr>
          <p:cNvPr id="141" name="!!Rb">
            <a:extLst>
              <a:ext uri="{FF2B5EF4-FFF2-40B4-BE49-F238E27FC236}">
                <a16:creationId xmlns:a16="http://schemas.microsoft.com/office/drawing/2014/main" id="{5D5E1D5C-A952-4768-B742-F218E57BA335}"/>
              </a:ext>
            </a:extLst>
          </p:cNvPr>
          <p:cNvSpPr/>
          <p:nvPr/>
        </p:nvSpPr>
        <p:spPr>
          <a:xfrm>
            <a:off x="157613" y="3339415"/>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142" name="!!Sr">
            <a:extLst>
              <a:ext uri="{FF2B5EF4-FFF2-40B4-BE49-F238E27FC236}">
                <a16:creationId xmlns:a16="http://schemas.microsoft.com/office/drawing/2014/main" id="{A4CDF84C-9193-4672-ACE6-FC32BE8DF42F}"/>
              </a:ext>
            </a:extLst>
          </p:cNvPr>
          <p:cNvSpPr/>
          <p:nvPr/>
        </p:nvSpPr>
        <p:spPr>
          <a:xfrm>
            <a:off x="812619" y="3339415"/>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183" name="!!Y">
            <a:extLst>
              <a:ext uri="{FF2B5EF4-FFF2-40B4-BE49-F238E27FC236}">
                <a16:creationId xmlns:a16="http://schemas.microsoft.com/office/drawing/2014/main" id="{50391F8E-771F-46C5-8A06-788B1CE2ED34}"/>
              </a:ext>
            </a:extLst>
          </p:cNvPr>
          <p:cNvSpPr/>
          <p:nvPr/>
        </p:nvSpPr>
        <p:spPr>
          <a:xfrm>
            <a:off x="1467626" y="333941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184" name="!!Zr">
            <a:extLst>
              <a:ext uri="{FF2B5EF4-FFF2-40B4-BE49-F238E27FC236}">
                <a16:creationId xmlns:a16="http://schemas.microsoft.com/office/drawing/2014/main" id="{D388DE27-BA6A-4DB5-841D-FDA6431FB013}"/>
              </a:ext>
            </a:extLst>
          </p:cNvPr>
          <p:cNvSpPr/>
          <p:nvPr/>
        </p:nvSpPr>
        <p:spPr>
          <a:xfrm>
            <a:off x="2122633" y="333941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185" name="Rectangle: Rounded Corners 184">
            <a:extLst>
              <a:ext uri="{FF2B5EF4-FFF2-40B4-BE49-F238E27FC236}">
                <a16:creationId xmlns:a16="http://schemas.microsoft.com/office/drawing/2014/main" id="{B3B3E858-111A-4169-974B-D4787F7DC7DA}"/>
              </a:ext>
            </a:extLst>
          </p:cNvPr>
          <p:cNvSpPr/>
          <p:nvPr/>
        </p:nvSpPr>
        <p:spPr>
          <a:xfrm>
            <a:off x="2777638" y="333941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186" name="!!Mo">
            <a:extLst>
              <a:ext uri="{FF2B5EF4-FFF2-40B4-BE49-F238E27FC236}">
                <a16:creationId xmlns:a16="http://schemas.microsoft.com/office/drawing/2014/main" id="{A027E0FC-EFA9-4BC8-A527-A80D78CFD2BA}"/>
              </a:ext>
            </a:extLst>
          </p:cNvPr>
          <p:cNvSpPr/>
          <p:nvPr/>
        </p:nvSpPr>
        <p:spPr>
          <a:xfrm>
            <a:off x="3432646" y="333941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187" name="!!Tc">
            <a:extLst>
              <a:ext uri="{FF2B5EF4-FFF2-40B4-BE49-F238E27FC236}">
                <a16:creationId xmlns:a16="http://schemas.microsoft.com/office/drawing/2014/main" id="{B8E76D41-9B98-4C5F-AA9A-36EA2BB75DA0}"/>
              </a:ext>
            </a:extLst>
          </p:cNvPr>
          <p:cNvSpPr/>
          <p:nvPr/>
        </p:nvSpPr>
        <p:spPr>
          <a:xfrm>
            <a:off x="4087651" y="333941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188" name="!!Ru">
            <a:extLst>
              <a:ext uri="{FF2B5EF4-FFF2-40B4-BE49-F238E27FC236}">
                <a16:creationId xmlns:a16="http://schemas.microsoft.com/office/drawing/2014/main" id="{0AEF9446-AB0F-4ED2-B4FA-E4B494531209}"/>
              </a:ext>
            </a:extLst>
          </p:cNvPr>
          <p:cNvSpPr/>
          <p:nvPr/>
        </p:nvSpPr>
        <p:spPr>
          <a:xfrm>
            <a:off x="4742658" y="333941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189" name="!!Rh">
            <a:extLst>
              <a:ext uri="{FF2B5EF4-FFF2-40B4-BE49-F238E27FC236}">
                <a16:creationId xmlns:a16="http://schemas.microsoft.com/office/drawing/2014/main" id="{637DD20C-D5D5-4E8C-82E2-3D1170449C9F}"/>
              </a:ext>
            </a:extLst>
          </p:cNvPr>
          <p:cNvSpPr/>
          <p:nvPr/>
        </p:nvSpPr>
        <p:spPr>
          <a:xfrm>
            <a:off x="5397665" y="333941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190" name="!!Pd">
            <a:extLst>
              <a:ext uri="{FF2B5EF4-FFF2-40B4-BE49-F238E27FC236}">
                <a16:creationId xmlns:a16="http://schemas.microsoft.com/office/drawing/2014/main" id="{9D69ED25-15B3-4886-855E-E0F88AA724C7}"/>
              </a:ext>
            </a:extLst>
          </p:cNvPr>
          <p:cNvSpPr/>
          <p:nvPr/>
        </p:nvSpPr>
        <p:spPr>
          <a:xfrm>
            <a:off x="6052673" y="333941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191" name="!!Ag">
            <a:extLst>
              <a:ext uri="{FF2B5EF4-FFF2-40B4-BE49-F238E27FC236}">
                <a16:creationId xmlns:a16="http://schemas.microsoft.com/office/drawing/2014/main" id="{336EC532-D33C-4D74-AB34-62B6E93A3BB2}"/>
              </a:ext>
            </a:extLst>
          </p:cNvPr>
          <p:cNvSpPr/>
          <p:nvPr/>
        </p:nvSpPr>
        <p:spPr>
          <a:xfrm>
            <a:off x="6707679" y="333941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192" name="!!Cd">
            <a:extLst>
              <a:ext uri="{FF2B5EF4-FFF2-40B4-BE49-F238E27FC236}">
                <a16:creationId xmlns:a16="http://schemas.microsoft.com/office/drawing/2014/main" id="{F0CCB40B-E2A4-4094-8DDC-DFB6580BCC15}"/>
              </a:ext>
            </a:extLst>
          </p:cNvPr>
          <p:cNvSpPr/>
          <p:nvPr/>
        </p:nvSpPr>
        <p:spPr>
          <a:xfrm>
            <a:off x="7362686" y="3339415"/>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93" name="!!In">
            <a:extLst>
              <a:ext uri="{FF2B5EF4-FFF2-40B4-BE49-F238E27FC236}">
                <a16:creationId xmlns:a16="http://schemas.microsoft.com/office/drawing/2014/main" id="{22D2399C-5D6A-407D-9FA4-890B2CAEEA67}"/>
              </a:ext>
            </a:extLst>
          </p:cNvPr>
          <p:cNvSpPr/>
          <p:nvPr/>
        </p:nvSpPr>
        <p:spPr>
          <a:xfrm>
            <a:off x="8017693" y="3339415"/>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194" name="!!Sn">
            <a:extLst>
              <a:ext uri="{FF2B5EF4-FFF2-40B4-BE49-F238E27FC236}">
                <a16:creationId xmlns:a16="http://schemas.microsoft.com/office/drawing/2014/main" id="{F67EAB94-3FD8-4DFF-8AF8-4D0BFAC0DF7F}"/>
              </a:ext>
            </a:extLst>
          </p:cNvPr>
          <p:cNvSpPr/>
          <p:nvPr/>
        </p:nvSpPr>
        <p:spPr>
          <a:xfrm>
            <a:off x="8672698" y="3339415"/>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195" name="!!Sb">
            <a:extLst>
              <a:ext uri="{FF2B5EF4-FFF2-40B4-BE49-F238E27FC236}">
                <a16:creationId xmlns:a16="http://schemas.microsoft.com/office/drawing/2014/main" id="{71A93489-9CA3-4C96-9EA4-5938C26E42C3}"/>
              </a:ext>
            </a:extLst>
          </p:cNvPr>
          <p:cNvSpPr/>
          <p:nvPr/>
        </p:nvSpPr>
        <p:spPr>
          <a:xfrm>
            <a:off x="9327704" y="3339415"/>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196" name="!!Te">
            <a:extLst>
              <a:ext uri="{FF2B5EF4-FFF2-40B4-BE49-F238E27FC236}">
                <a16:creationId xmlns:a16="http://schemas.microsoft.com/office/drawing/2014/main" id="{220047FD-F19F-4469-9BEB-461C85ABEB8A}"/>
              </a:ext>
            </a:extLst>
          </p:cNvPr>
          <p:cNvSpPr/>
          <p:nvPr/>
        </p:nvSpPr>
        <p:spPr>
          <a:xfrm>
            <a:off x="9982713" y="3339415"/>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197" name="!!Er">
            <a:extLst>
              <a:ext uri="{FF2B5EF4-FFF2-40B4-BE49-F238E27FC236}">
                <a16:creationId xmlns:a16="http://schemas.microsoft.com/office/drawing/2014/main" id="{D663F2AD-F17D-445A-94A0-928CBE6BD2B6}"/>
              </a:ext>
            </a:extLst>
          </p:cNvPr>
          <p:cNvSpPr/>
          <p:nvPr/>
        </p:nvSpPr>
        <p:spPr>
          <a:xfrm>
            <a:off x="10637730" y="33394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98" name="!!Xe">
            <a:extLst>
              <a:ext uri="{FF2B5EF4-FFF2-40B4-BE49-F238E27FC236}">
                <a16:creationId xmlns:a16="http://schemas.microsoft.com/office/drawing/2014/main" id="{D0C28306-E376-4932-A0B3-BB9AFC2BD786}"/>
              </a:ext>
            </a:extLst>
          </p:cNvPr>
          <p:cNvSpPr/>
          <p:nvPr/>
        </p:nvSpPr>
        <p:spPr>
          <a:xfrm>
            <a:off x="11292737" y="3339415"/>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Tree>
    <p:extLst>
      <p:ext uri="{BB962C8B-B14F-4D97-AF65-F5344CB8AC3E}">
        <p14:creationId xmlns:p14="http://schemas.microsoft.com/office/powerpoint/2010/main" val="4004884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500"/>
                                        <p:tgtEl>
                                          <p:spTgt spid="1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wipe(down)">
                                      <p:cBhvr>
                                        <p:cTn id="10" dur="500"/>
                                        <p:tgtEl>
                                          <p:spTgt spid="14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2"/>
                                        </p:tgtEl>
                                        <p:attrNameLst>
                                          <p:attrName>style.visibility</p:attrName>
                                        </p:attrNameLst>
                                      </p:cBhvr>
                                      <p:to>
                                        <p:strVal val="visible"/>
                                      </p:to>
                                    </p:set>
                                    <p:animEffect transition="in" filter="wipe(down)">
                                      <p:cBhvr>
                                        <p:cTn id="13" dur="500"/>
                                        <p:tgtEl>
                                          <p:spTgt spid="14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3"/>
                                        </p:tgtEl>
                                        <p:attrNameLst>
                                          <p:attrName>style.visibility</p:attrName>
                                        </p:attrNameLst>
                                      </p:cBhvr>
                                      <p:to>
                                        <p:strVal val="visible"/>
                                      </p:to>
                                    </p:set>
                                    <p:animEffect transition="in" filter="wipe(down)">
                                      <p:cBhvr>
                                        <p:cTn id="16" dur="500"/>
                                        <p:tgtEl>
                                          <p:spTgt spid="18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4"/>
                                        </p:tgtEl>
                                        <p:attrNameLst>
                                          <p:attrName>style.visibility</p:attrName>
                                        </p:attrNameLst>
                                      </p:cBhvr>
                                      <p:to>
                                        <p:strVal val="visible"/>
                                      </p:to>
                                    </p:set>
                                    <p:animEffect transition="in" filter="wipe(down)">
                                      <p:cBhvr>
                                        <p:cTn id="19" dur="500"/>
                                        <p:tgtEl>
                                          <p:spTgt spid="18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5"/>
                                        </p:tgtEl>
                                        <p:attrNameLst>
                                          <p:attrName>style.visibility</p:attrName>
                                        </p:attrNameLst>
                                      </p:cBhvr>
                                      <p:to>
                                        <p:strVal val="visible"/>
                                      </p:to>
                                    </p:set>
                                    <p:animEffect transition="in" filter="wipe(down)">
                                      <p:cBhvr>
                                        <p:cTn id="22" dur="500"/>
                                        <p:tgtEl>
                                          <p:spTgt spid="18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6"/>
                                        </p:tgtEl>
                                        <p:attrNameLst>
                                          <p:attrName>style.visibility</p:attrName>
                                        </p:attrNameLst>
                                      </p:cBhvr>
                                      <p:to>
                                        <p:strVal val="visible"/>
                                      </p:to>
                                    </p:set>
                                    <p:animEffect transition="in" filter="wipe(down)">
                                      <p:cBhvr>
                                        <p:cTn id="25" dur="500"/>
                                        <p:tgtEl>
                                          <p:spTgt spid="18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7"/>
                                        </p:tgtEl>
                                        <p:attrNameLst>
                                          <p:attrName>style.visibility</p:attrName>
                                        </p:attrNameLst>
                                      </p:cBhvr>
                                      <p:to>
                                        <p:strVal val="visible"/>
                                      </p:to>
                                    </p:set>
                                    <p:animEffect transition="in" filter="wipe(down)">
                                      <p:cBhvr>
                                        <p:cTn id="28" dur="500"/>
                                        <p:tgtEl>
                                          <p:spTgt spid="18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8"/>
                                        </p:tgtEl>
                                        <p:attrNameLst>
                                          <p:attrName>style.visibility</p:attrName>
                                        </p:attrNameLst>
                                      </p:cBhvr>
                                      <p:to>
                                        <p:strVal val="visible"/>
                                      </p:to>
                                    </p:set>
                                    <p:animEffect transition="in" filter="wipe(down)">
                                      <p:cBhvr>
                                        <p:cTn id="31" dur="500"/>
                                        <p:tgtEl>
                                          <p:spTgt spid="18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9"/>
                                        </p:tgtEl>
                                        <p:attrNameLst>
                                          <p:attrName>style.visibility</p:attrName>
                                        </p:attrNameLst>
                                      </p:cBhvr>
                                      <p:to>
                                        <p:strVal val="visible"/>
                                      </p:to>
                                    </p:set>
                                    <p:animEffect transition="in" filter="wipe(down)">
                                      <p:cBhvr>
                                        <p:cTn id="34" dur="500"/>
                                        <p:tgtEl>
                                          <p:spTgt spid="18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0"/>
                                        </p:tgtEl>
                                        <p:attrNameLst>
                                          <p:attrName>style.visibility</p:attrName>
                                        </p:attrNameLst>
                                      </p:cBhvr>
                                      <p:to>
                                        <p:strVal val="visible"/>
                                      </p:to>
                                    </p:set>
                                    <p:animEffect transition="in" filter="wipe(down)">
                                      <p:cBhvr>
                                        <p:cTn id="37" dur="500"/>
                                        <p:tgtEl>
                                          <p:spTgt spid="19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1"/>
                                        </p:tgtEl>
                                        <p:attrNameLst>
                                          <p:attrName>style.visibility</p:attrName>
                                        </p:attrNameLst>
                                      </p:cBhvr>
                                      <p:to>
                                        <p:strVal val="visible"/>
                                      </p:to>
                                    </p:set>
                                    <p:animEffect transition="in" filter="wipe(down)">
                                      <p:cBhvr>
                                        <p:cTn id="40" dur="500"/>
                                        <p:tgtEl>
                                          <p:spTgt spid="19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92"/>
                                        </p:tgtEl>
                                        <p:attrNameLst>
                                          <p:attrName>style.visibility</p:attrName>
                                        </p:attrNameLst>
                                      </p:cBhvr>
                                      <p:to>
                                        <p:strVal val="visible"/>
                                      </p:to>
                                    </p:set>
                                    <p:animEffect transition="in" filter="wipe(down)">
                                      <p:cBhvr>
                                        <p:cTn id="43" dur="500"/>
                                        <p:tgtEl>
                                          <p:spTgt spid="19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93"/>
                                        </p:tgtEl>
                                        <p:attrNameLst>
                                          <p:attrName>style.visibility</p:attrName>
                                        </p:attrNameLst>
                                      </p:cBhvr>
                                      <p:to>
                                        <p:strVal val="visible"/>
                                      </p:to>
                                    </p:set>
                                    <p:animEffect transition="in" filter="wipe(down)">
                                      <p:cBhvr>
                                        <p:cTn id="46" dur="500"/>
                                        <p:tgtEl>
                                          <p:spTgt spid="19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94"/>
                                        </p:tgtEl>
                                        <p:attrNameLst>
                                          <p:attrName>style.visibility</p:attrName>
                                        </p:attrNameLst>
                                      </p:cBhvr>
                                      <p:to>
                                        <p:strVal val="visible"/>
                                      </p:to>
                                    </p:set>
                                    <p:animEffect transition="in" filter="wipe(down)">
                                      <p:cBhvr>
                                        <p:cTn id="49" dur="500"/>
                                        <p:tgtEl>
                                          <p:spTgt spid="19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95"/>
                                        </p:tgtEl>
                                        <p:attrNameLst>
                                          <p:attrName>style.visibility</p:attrName>
                                        </p:attrNameLst>
                                      </p:cBhvr>
                                      <p:to>
                                        <p:strVal val="visible"/>
                                      </p:to>
                                    </p:set>
                                    <p:animEffect transition="in" filter="wipe(down)">
                                      <p:cBhvr>
                                        <p:cTn id="52" dur="500"/>
                                        <p:tgtEl>
                                          <p:spTgt spid="19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96"/>
                                        </p:tgtEl>
                                        <p:attrNameLst>
                                          <p:attrName>style.visibility</p:attrName>
                                        </p:attrNameLst>
                                      </p:cBhvr>
                                      <p:to>
                                        <p:strVal val="visible"/>
                                      </p:to>
                                    </p:set>
                                    <p:animEffect transition="in" filter="wipe(down)">
                                      <p:cBhvr>
                                        <p:cTn id="55" dur="500"/>
                                        <p:tgtEl>
                                          <p:spTgt spid="19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97"/>
                                        </p:tgtEl>
                                        <p:attrNameLst>
                                          <p:attrName>style.visibility</p:attrName>
                                        </p:attrNameLst>
                                      </p:cBhvr>
                                      <p:to>
                                        <p:strVal val="visible"/>
                                      </p:to>
                                    </p:set>
                                    <p:animEffect transition="in" filter="wipe(down)">
                                      <p:cBhvr>
                                        <p:cTn id="58" dur="500"/>
                                        <p:tgtEl>
                                          <p:spTgt spid="19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98"/>
                                        </p:tgtEl>
                                        <p:attrNameLst>
                                          <p:attrName>style.visibility</p:attrName>
                                        </p:attrNameLst>
                                      </p:cBhvr>
                                      <p:to>
                                        <p:strVal val="visible"/>
                                      </p:to>
                                    </p:set>
                                    <p:animEffect transition="in" filter="wipe(down)">
                                      <p:cBhvr>
                                        <p:cTn id="61"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41" grpId="0" animBg="1"/>
      <p:bldP spid="14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5"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7"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verta Std Bold" panose="00000800000000000000" pitchFamily="50" charset="0"/>
              </a:rPr>
              <a:t>Dimitri Mendeleev</a:t>
            </a:r>
            <a:endParaRPr lang="en-US" sz="1400">
              <a:solidFill>
                <a:schemeClr val="bg1"/>
              </a:solidFill>
              <a:effectLst>
                <a:outerShdw blurRad="38100" dist="38100" dir="2700000" algn="tl">
                  <a:srgbClr val="000000">
                    <a:alpha val="43137"/>
                  </a:srgbClr>
                </a:outerShdw>
              </a:effectLst>
            </a:endParaRP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3"/>
            <a:ext cx="4028627" cy="646331"/>
          </a:xfrm>
          <a:prstGeom prst="rect">
            <a:avLst/>
          </a:prstGeom>
          <a:noFill/>
        </p:spPr>
        <p:txBody>
          <a:bodyPr wrap="square" rtlCol="0">
            <a:spAutoFit/>
          </a:bodyPr>
          <a:lstStyle/>
          <a:p>
            <a:pPr algn="ctr"/>
            <a:r>
              <a:rPr lang="en-US" sz="3600">
                <a:solidFill>
                  <a:srgbClr val="FD0079"/>
                </a:solidFill>
                <a:latin typeface="Averta Std Bold" panose="00000800000000000000" pitchFamily="50"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5" y="-654948"/>
            <a:ext cx="3506885" cy="461665"/>
          </a:xfrm>
          <a:prstGeom prst="rect">
            <a:avLst/>
          </a:prstGeom>
          <a:noFill/>
        </p:spPr>
        <p:txBody>
          <a:bodyPr wrap="square">
            <a:spAutoFit/>
          </a:bodyPr>
          <a:lstStyle/>
          <a:p>
            <a:pPr algn="ctr"/>
            <a:r>
              <a:rPr lang="en-US" sz="2400">
                <a:solidFill>
                  <a:srgbClr val="264653"/>
                </a:solidFill>
                <a:latin typeface="Averta Std Bold" panose="00000800000000000000" pitchFamily="50" charset="0"/>
              </a:rPr>
              <a:t>nguyên tố hóa học</a:t>
            </a:r>
            <a:endParaRPr lang="en-US" sz="2400">
              <a:solidFill>
                <a:srgbClr val="264653"/>
              </a:solidFill>
            </a:endParaRP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5" name="!!1">
            <a:extLst>
              <a:ext uri="{FF2B5EF4-FFF2-40B4-BE49-F238E27FC236}">
                <a16:creationId xmlns:a16="http://schemas.microsoft.com/office/drawing/2014/main" id="{AC35170D-2947-4A3F-8167-AE4095A6A139}"/>
              </a:ext>
            </a:extLst>
          </p:cNvPr>
          <p:cNvSpPr/>
          <p:nvPr/>
        </p:nvSpPr>
        <p:spPr>
          <a:xfrm rot="5400000">
            <a:off x="5717391" y="-1578422"/>
            <a:ext cx="634743" cy="117525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7" name="!!HinhChuNhom">
            <a:extLst>
              <a:ext uri="{FF2B5EF4-FFF2-40B4-BE49-F238E27FC236}">
                <a16:creationId xmlns:a16="http://schemas.microsoft.com/office/drawing/2014/main" id="{E8256C81-EF9A-4F7D-AD35-50A053EAEF31}"/>
              </a:ext>
            </a:extLst>
          </p:cNvPr>
          <p:cNvSpPr/>
          <p:nvPr/>
        </p:nvSpPr>
        <p:spPr>
          <a:xfrm>
            <a:off x="158498" y="3385855"/>
            <a:ext cx="1666231" cy="47225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anose="020B0604020202020204" pitchFamily="34" charset="0"/>
                <a:cs typeface="Arial" panose="020B0604020202020204" pitchFamily="34" charset="0"/>
              </a:rPr>
              <a:t>Chu </a:t>
            </a:r>
            <a:r>
              <a:rPr lang="en-US" sz="2800" dirty="0" err="1">
                <a:solidFill>
                  <a:srgbClr val="FF0000"/>
                </a:solidFill>
                <a:latin typeface="Arial" panose="020B0604020202020204" pitchFamily="34" charset="0"/>
                <a:cs typeface="Arial" panose="020B0604020202020204" pitchFamily="34" charset="0"/>
              </a:rPr>
              <a:t>kì</a:t>
            </a:r>
            <a:r>
              <a:rPr lang="en-US" sz="2800" dirty="0">
                <a:solidFill>
                  <a:srgbClr val="FF0000"/>
                </a:solidFill>
                <a:latin typeface="Arial" panose="020B0604020202020204" pitchFamily="34" charset="0"/>
                <a:cs typeface="Arial" panose="020B0604020202020204" pitchFamily="34" charset="0"/>
              </a:rPr>
              <a:t> 6</a:t>
            </a:r>
          </a:p>
        </p:txBody>
      </p:sp>
      <p:sp>
        <p:nvSpPr>
          <p:cNvPr id="141" name="!!Cs">
            <a:extLst>
              <a:ext uri="{FF2B5EF4-FFF2-40B4-BE49-F238E27FC236}">
                <a16:creationId xmlns:a16="http://schemas.microsoft.com/office/drawing/2014/main" id="{DE3FF719-2F1F-45C1-988A-EE4FB961F534}"/>
              </a:ext>
            </a:extLst>
          </p:cNvPr>
          <p:cNvSpPr/>
          <p:nvPr/>
        </p:nvSpPr>
        <p:spPr>
          <a:xfrm>
            <a:off x="158498" y="401201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142" name="!!Ba">
            <a:extLst>
              <a:ext uri="{FF2B5EF4-FFF2-40B4-BE49-F238E27FC236}">
                <a16:creationId xmlns:a16="http://schemas.microsoft.com/office/drawing/2014/main" id="{59C60719-0111-4117-A6A1-6110E2AA28F1}"/>
              </a:ext>
            </a:extLst>
          </p:cNvPr>
          <p:cNvSpPr/>
          <p:nvPr/>
        </p:nvSpPr>
        <p:spPr>
          <a:xfrm>
            <a:off x="813505" y="401201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183" name="!!Hf">
            <a:extLst>
              <a:ext uri="{FF2B5EF4-FFF2-40B4-BE49-F238E27FC236}">
                <a16:creationId xmlns:a16="http://schemas.microsoft.com/office/drawing/2014/main" id="{D378ADA9-1221-4C3E-A332-09BC4808FAFF}"/>
              </a:ext>
            </a:extLst>
          </p:cNvPr>
          <p:cNvSpPr/>
          <p:nvPr/>
        </p:nvSpPr>
        <p:spPr>
          <a:xfrm>
            <a:off x="2123518" y="401201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184" name="Rectangle: Rounded Corners 183">
            <a:extLst>
              <a:ext uri="{FF2B5EF4-FFF2-40B4-BE49-F238E27FC236}">
                <a16:creationId xmlns:a16="http://schemas.microsoft.com/office/drawing/2014/main" id="{9BE35BDA-8D1C-4F24-8B17-2BB99E32B6D2}"/>
              </a:ext>
            </a:extLst>
          </p:cNvPr>
          <p:cNvSpPr/>
          <p:nvPr/>
        </p:nvSpPr>
        <p:spPr>
          <a:xfrm>
            <a:off x="2778523" y="401201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185" name="!!W">
            <a:extLst>
              <a:ext uri="{FF2B5EF4-FFF2-40B4-BE49-F238E27FC236}">
                <a16:creationId xmlns:a16="http://schemas.microsoft.com/office/drawing/2014/main" id="{26E5F56A-EFA8-4653-AFC5-C67D2AD24AE6}"/>
              </a:ext>
            </a:extLst>
          </p:cNvPr>
          <p:cNvSpPr/>
          <p:nvPr/>
        </p:nvSpPr>
        <p:spPr>
          <a:xfrm>
            <a:off x="3433530" y="401201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186" name="!!Re">
            <a:extLst>
              <a:ext uri="{FF2B5EF4-FFF2-40B4-BE49-F238E27FC236}">
                <a16:creationId xmlns:a16="http://schemas.microsoft.com/office/drawing/2014/main" id="{AA699921-9127-4A16-83D4-F0D173E0F9B1}"/>
              </a:ext>
            </a:extLst>
          </p:cNvPr>
          <p:cNvSpPr/>
          <p:nvPr/>
        </p:nvSpPr>
        <p:spPr>
          <a:xfrm>
            <a:off x="4088537" y="401201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187" name="!!Os">
            <a:extLst>
              <a:ext uri="{FF2B5EF4-FFF2-40B4-BE49-F238E27FC236}">
                <a16:creationId xmlns:a16="http://schemas.microsoft.com/office/drawing/2014/main" id="{2401CC17-1CB6-4BFC-942C-54F56788E487}"/>
              </a:ext>
            </a:extLst>
          </p:cNvPr>
          <p:cNvSpPr/>
          <p:nvPr/>
        </p:nvSpPr>
        <p:spPr>
          <a:xfrm>
            <a:off x="4743543" y="401201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188" name="!!Ir">
            <a:extLst>
              <a:ext uri="{FF2B5EF4-FFF2-40B4-BE49-F238E27FC236}">
                <a16:creationId xmlns:a16="http://schemas.microsoft.com/office/drawing/2014/main" id="{DE796341-2E99-42BF-A512-C86E2BF1412B}"/>
              </a:ext>
            </a:extLst>
          </p:cNvPr>
          <p:cNvSpPr/>
          <p:nvPr/>
        </p:nvSpPr>
        <p:spPr>
          <a:xfrm>
            <a:off x="5398550" y="401201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189" name="!!Pt">
            <a:extLst>
              <a:ext uri="{FF2B5EF4-FFF2-40B4-BE49-F238E27FC236}">
                <a16:creationId xmlns:a16="http://schemas.microsoft.com/office/drawing/2014/main" id="{61BCD3D0-B150-4753-B59E-1BF3A703BDA4}"/>
              </a:ext>
            </a:extLst>
          </p:cNvPr>
          <p:cNvSpPr/>
          <p:nvPr/>
        </p:nvSpPr>
        <p:spPr>
          <a:xfrm>
            <a:off x="6053558" y="401201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190" name="!!Au">
            <a:extLst>
              <a:ext uri="{FF2B5EF4-FFF2-40B4-BE49-F238E27FC236}">
                <a16:creationId xmlns:a16="http://schemas.microsoft.com/office/drawing/2014/main" id="{10D95B78-6A0C-4441-95DA-0EAD142E551E}"/>
              </a:ext>
            </a:extLst>
          </p:cNvPr>
          <p:cNvSpPr/>
          <p:nvPr/>
        </p:nvSpPr>
        <p:spPr>
          <a:xfrm>
            <a:off x="6708565" y="401201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191" name="!!Hg">
            <a:extLst>
              <a:ext uri="{FF2B5EF4-FFF2-40B4-BE49-F238E27FC236}">
                <a16:creationId xmlns:a16="http://schemas.microsoft.com/office/drawing/2014/main" id="{7191A283-E7D4-48E4-88D5-3D1E8BBAB9CC}"/>
              </a:ext>
            </a:extLst>
          </p:cNvPr>
          <p:cNvSpPr/>
          <p:nvPr/>
        </p:nvSpPr>
        <p:spPr>
          <a:xfrm>
            <a:off x="7363570" y="401201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192" name="!!TI">
            <a:extLst>
              <a:ext uri="{FF2B5EF4-FFF2-40B4-BE49-F238E27FC236}">
                <a16:creationId xmlns:a16="http://schemas.microsoft.com/office/drawing/2014/main" id="{40B4CC66-A57D-48BC-8975-2607E59AECB6}"/>
              </a:ext>
            </a:extLst>
          </p:cNvPr>
          <p:cNvSpPr/>
          <p:nvPr/>
        </p:nvSpPr>
        <p:spPr>
          <a:xfrm>
            <a:off x="8018578" y="401201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193" name="!!Pb">
            <a:extLst>
              <a:ext uri="{FF2B5EF4-FFF2-40B4-BE49-F238E27FC236}">
                <a16:creationId xmlns:a16="http://schemas.microsoft.com/office/drawing/2014/main" id="{2DB008CD-F975-4CF8-8102-7D271FE30846}"/>
              </a:ext>
            </a:extLst>
          </p:cNvPr>
          <p:cNvSpPr/>
          <p:nvPr/>
        </p:nvSpPr>
        <p:spPr>
          <a:xfrm>
            <a:off x="8673583" y="401201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194" name="!!Bi">
            <a:extLst>
              <a:ext uri="{FF2B5EF4-FFF2-40B4-BE49-F238E27FC236}">
                <a16:creationId xmlns:a16="http://schemas.microsoft.com/office/drawing/2014/main" id="{65E7505B-86C2-4A99-991E-9C5922F87179}"/>
              </a:ext>
            </a:extLst>
          </p:cNvPr>
          <p:cNvSpPr/>
          <p:nvPr/>
        </p:nvSpPr>
        <p:spPr>
          <a:xfrm>
            <a:off x="9328590" y="401201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195" name="!!Po">
            <a:extLst>
              <a:ext uri="{FF2B5EF4-FFF2-40B4-BE49-F238E27FC236}">
                <a16:creationId xmlns:a16="http://schemas.microsoft.com/office/drawing/2014/main" id="{375A3AEE-A356-436A-9268-1A2EEE3FCEDC}"/>
              </a:ext>
            </a:extLst>
          </p:cNvPr>
          <p:cNvSpPr/>
          <p:nvPr/>
        </p:nvSpPr>
        <p:spPr>
          <a:xfrm>
            <a:off x="9983598" y="401201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196" name="!!At">
            <a:extLst>
              <a:ext uri="{FF2B5EF4-FFF2-40B4-BE49-F238E27FC236}">
                <a16:creationId xmlns:a16="http://schemas.microsoft.com/office/drawing/2014/main" id="{763A9E2C-AA40-4D4F-A462-BADE1B673FCC}"/>
              </a:ext>
            </a:extLst>
          </p:cNvPr>
          <p:cNvSpPr/>
          <p:nvPr/>
        </p:nvSpPr>
        <p:spPr>
          <a:xfrm>
            <a:off x="10638614" y="401684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97" name="!!Rn">
            <a:extLst>
              <a:ext uri="{FF2B5EF4-FFF2-40B4-BE49-F238E27FC236}">
                <a16:creationId xmlns:a16="http://schemas.microsoft.com/office/drawing/2014/main" id="{C389C6FC-4A89-4D96-A9EA-A8D1ED1BC95A}"/>
              </a:ext>
            </a:extLst>
          </p:cNvPr>
          <p:cNvSpPr/>
          <p:nvPr/>
        </p:nvSpPr>
        <p:spPr>
          <a:xfrm>
            <a:off x="11293622" y="401201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98" name="!!1Sao">
            <a:extLst>
              <a:ext uri="{FF2B5EF4-FFF2-40B4-BE49-F238E27FC236}">
                <a16:creationId xmlns:a16="http://schemas.microsoft.com/office/drawing/2014/main" id="{630DFC87-8774-41CD-B458-AA59E6048D17}"/>
              </a:ext>
            </a:extLst>
          </p:cNvPr>
          <p:cNvSpPr/>
          <p:nvPr/>
        </p:nvSpPr>
        <p:spPr>
          <a:xfrm>
            <a:off x="1470393" y="402001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3502481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500"/>
                                        <p:tgtEl>
                                          <p:spTgt spid="1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wipe(down)">
                                      <p:cBhvr>
                                        <p:cTn id="10" dur="500"/>
                                        <p:tgtEl>
                                          <p:spTgt spid="14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2"/>
                                        </p:tgtEl>
                                        <p:attrNameLst>
                                          <p:attrName>style.visibility</p:attrName>
                                        </p:attrNameLst>
                                      </p:cBhvr>
                                      <p:to>
                                        <p:strVal val="visible"/>
                                      </p:to>
                                    </p:set>
                                    <p:animEffect transition="in" filter="wipe(down)">
                                      <p:cBhvr>
                                        <p:cTn id="13" dur="500"/>
                                        <p:tgtEl>
                                          <p:spTgt spid="14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8"/>
                                        </p:tgtEl>
                                        <p:attrNameLst>
                                          <p:attrName>style.visibility</p:attrName>
                                        </p:attrNameLst>
                                      </p:cBhvr>
                                      <p:to>
                                        <p:strVal val="visible"/>
                                      </p:to>
                                    </p:set>
                                    <p:animEffect transition="in" filter="wipe(down)">
                                      <p:cBhvr>
                                        <p:cTn id="16" dur="500"/>
                                        <p:tgtEl>
                                          <p:spTgt spid="19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3"/>
                                        </p:tgtEl>
                                        <p:attrNameLst>
                                          <p:attrName>style.visibility</p:attrName>
                                        </p:attrNameLst>
                                      </p:cBhvr>
                                      <p:to>
                                        <p:strVal val="visible"/>
                                      </p:to>
                                    </p:set>
                                    <p:animEffect transition="in" filter="wipe(down)">
                                      <p:cBhvr>
                                        <p:cTn id="19" dur="500"/>
                                        <p:tgtEl>
                                          <p:spTgt spid="18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4"/>
                                        </p:tgtEl>
                                        <p:attrNameLst>
                                          <p:attrName>style.visibility</p:attrName>
                                        </p:attrNameLst>
                                      </p:cBhvr>
                                      <p:to>
                                        <p:strVal val="visible"/>
                                      </p:to>
                                    </p:set>
                                    <p:animEffect transition="in" filter="wipe(down)">
                                      <p:cBhvr>
                                        <p:cTn id="22" dur="500"/>
                                        <p:tgtEl>
                                          <p:spTgt spid="18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5"/>
                                        </p:tgtEl>
                                        <p:attrNameLst>
                                          <p:attrName>style.visibility</p:attrName>
                                        </p:attrNameLst>
                                      </p:cBhvr>
                                      <p:to>
                                        <p:strVal val="visible"/>
                                      </p:to>
                                    </p:set>
                                    <p:animEffect transition="in" filter="wipe(down)">
                                      <p:cBhvr>
                                        <p:cTn id="25" dur="500"/>
                                        <p:tgtEl>
                                          <p:spTgt spid="18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6"/>
                                        </p:tgtEl>
                                        <p:attrNameLst>
                                          <p:attrName>style.visibility</p:attrName>
                                        </p:attrNameLst>
                                      </p:cBhvr>
                                      <p:to>
                                        <p:strVal val="visible"/>
                                      </p:to>
                                    </p:set>
                                    <p:animEffect transition="in" filter="wipe(down)">
                                      <p:cBhvr>
                                        <p:cTn id="28" dur="500"/>
                                        <p:tgtEl>
                                          <p:spTgt spid="18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7"/>
                                        </p:tgtEl>
                                        <p:attrNameLst>
                                          <p:attrName>style.visibility</p:attrName>
                                        </p:attrNameLst>
                                      </p:cBhvr>
                                      <p:to>
                                        <p:strVal val="visible"/>
                                      </p:to>
                                    </p:set>
                                    <p:animEffect transition="in" filter="wipe(down)">
                                      <p:cBhvr>
                                        <p:cTn id="31" dur="500"/>
                                        <p:tgtEl>
                                          <p:spTgt spid="18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8"/>
                                        </p:tgtEl>
                                        <p:attrNameLst>
                                          <p:attrName>style.visibility</p:attrName>
                                        </p:attrNameLst>
                                      </p:cBhvr>
                                      <p:to>
                                        <p:strVal val="visible"/>
                                      </p:to>
                                    </p:set>
                                    <p:animEffect transition="in" filter="wipe(down)">
                                      <p:cBhvr>
                                        <p:cTn id="34" dur="500"/>
                                        <p:tgtEl>
                                          <p:spTgt spid="18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9"/>
                                        </p:tgtEl>
                                        <p:attrNameLst>
                                          <p:attrName>style.visibility</p:attrName>
                                        </p:attrNameLst>
                                      </p:cBhvr>
                                      <p:to>
                                        <p:strVal val="visible"/>
                                      </p:to>
                                    </p:set>
                                    <p:animEffect transition="in" filter="wipe(down)">
                                      <p:cBhvr>
                                        <p:cTn id="37" dur="500"/>
                                        <p:tgtEl>
                                          <p:spTgt spid="18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0"/>
                                        </p:tgtEl>
                                        <p:attrNameLst>
                                          <p:attrName>style.visibility</p:attrName>
                                        </p:attrNameLst>
                                      </p:cBhvr>
                                      <p:to>
                                        <p:strVal val="visible"/>
                                      </p:to>
                                    </p:set>
                                    <p:animEffect transition="in" filter="wipe(down)">
                                      <p:cBhvr>
                                        <p:cTn id="40" dur="500"/>
                                        <p:tgtEl>
                                          <p:spTgt spid="19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91"/>
                                        </p:tgtEl>
                                        <p:attrNameLst>
                                          <p:attrName>style.visibility</p:attrName>
                                        </p:attrNameLst>
                                      </p:cBhvr>
                                      <p:to>
                                        <p:strVal val="visible"/>
                                      </p:to>
                                    </p:set>
                                    <p:animEffect transition="in" filter="wipe(down)">
                                      <p:cBhvr>
                                        <p:cTn id="43" dur="500"/>
                                        <p:tgtEl>
                                          <p:spTgt spid="19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92"/>
                                        </p:tgtEl>
                                        <p:attrNameLst>
                                          <p:attrName>style.visibility</p:attrName>
                                        </p:attrNameLst>
                                      </p:cBhvr>
                                      <p:to>
                                        <p:strVal val="visible"/>
                                      </p:to>
                                    </p:set>
                                    <p:animEffect transition="in" filter="wipe(down)">
                                      <p:cBhvr>
                                        <p:cTn id="46" dur="500"/>
                                        <p:tgtEl>
                                          <p:spTgt spid="19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93"/>
                                        </p:tgtEl>
                                        <p:attrNameLst>
                                          <p:attrName>style.visibility</p:attrName>
                                        </p:attrNameLst>
                                      </p:cBhvr>
                                      <p:to>
                                        <p:strVal val="visible"/>
                                      </p:to>
                                    </p:set>
                                    <p:animEffect transition="in" filter="wipe(down)">
                                      <p:cBhvr>
                                        <p:cTn id="49" dur="500"/>
                                        <p:tgtEl>
                                          <p:spTgt spid="19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94"/>
                                        </p:tgtEl>
                                        <p:attrNameLst>
                                          <p:attrName>style.visibility</p:attrName>
                                        </p:attrNameLst>
                                      </p:cBhvr>
                                      <p:to>
                                        <p:strVal val="visible"/>
                                      </p:to>
                                    </p:set>
                                    <p:animEffect transition="in" filter="wipe(down)">
                                      <p:cBhvr>
                                        <p:cTn id="52" dur="500"/>
                                        <p:tgtEl>
                                          <p:spTgt spid="19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95"/>
                                        </p:tgtEl>
                                        <p:attrNameLst>
                                          <p:attrName>style.visibility</p:attrName>
                                        </p:attrNameLst>
                                      </p:cBhvr>
                                      <p:to>
                                        <p:strVal val="visible"/>
                                      </p:to>
                                    </p:set>
                                    <p:animEffect transition="in" filter="wipe(down)">
                                      <p:cBhvr>
                                        <p:cTn id="55" dur="500"/>
                                        <p:tgtEl>
                                          <p:spTgt spid="19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96"/>
                                        </p:tgtEl>
                                        <p:attrNameLst>
                                          <p:attrName>style.visibility</p:attrName>
                                        </p:attrNameLst>
                                      </p:cBhvr>
                                      <p:to>
                                        <p:strVal val="visible"/>
                                      </p:to>
                                    </p:set>
                                    <p:animEffect transition="in" filter="wipe(down)">
                                      <p:cBhvr>
                                        <p:cTn id="58" dur="500"/>
                                        <p:tgtEl>
                                          <p:spTgt spid="196"/>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97"/>
                                        </p:tgtEl>
                                        <p:attrNameLst>
                                          <p:attrName>style.visibility</p:attrName>
                                        </p:attrNameLst>
                                      </p:cBhvr>
                                      <p:to>
                                        <p:strVal val="visible"/>
                                      </p:to>
                                    </p:set>
                                    <p:animEffect transition="in" filter="wipe(down)">
                                      <p:cBhvr>
                                        <p:cTn id="61"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41" grpId="0" animBg="1"/>
      <p:bldP spid="14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5"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7"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verta Std Bold" panose="00000800000000000000" pitchFamily="50" charset="0"/>
              </a:rPr>
              <a:t>Dimitri Mendeleev</a:t>
            </a:r>
            <a:endParaRPr lang="en-US" sz="1400">
              <a:solidFill>
                <a:schemeClr val="bg1"/>
              </a:solidFill>
              <a:effectLst>
                <a:outerShdw blurRad="38100" dist="38100" dir="2700000" algn="tl">
                  <a:srgbClr val="000000">
                    <a:alpha val="43137"/>
                  </a:srgbClr>
                </a:outerShdw>
              </a:effectLst>
            </a:endParaRP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3"/>
            <a:ext cx="4028627" cy="646331"/>
          </a:xfrm>
          <a:prstGeom prst="rect">
            <a:avLst/>
          </a:prstGeom>
          <a:noFill/>
        </p:spPr>
        <p:txBody>
          <a:bodyPr wrap="square" rtlCol="0">
            <a:spAutoFit/>
          </a:bodyPr>
          <a:lstStyle/>
          <a:p>
            <a:pPr algn="ctr"/>
            <a:r>
              <a:rPr lang="en-US" sz="3600">
                <a:solidFill>
                  <a:srgbClr val="FD0079"/>
                </a:solidFill>
                <a:latin typeface="Averta Std Bold" panose="00000800000000000000" pitchFamily="50"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5" y="-654948"/>
            <a:ext cx="3506885" cy="461665"/>
          </a:xfrm>
          <a:prstGeom prst="rect">
            <a:avLst/>
          </a:prstGeom>
          <a:noFill/>
        </p:spPr>
        <p:txBody>
          <a:bodyPr wrap="square">
            <a:spAutoFit/>
          </a:bodyPr>
          <a:lstStyle/>
          <a:p>
            <a:pPr algn="ctr"/>
            <a:r>
              <a:rPr lang="en-US" sz="2400">
                <a:solidFill>
                  <a:srgbClr val="264653"/>
                </a:solidFill>
                <a:latin typeface="Averta Std Bold" panose="00000800000000000000" pitchFamily="50" charset="0"/>
              </a:rPr>
              <a:t>nguyên tố hóa học</a:t>
            </a:r>
            <a:endParaRPr lang="en-US" sz="2400">
              <a:solidFill>
                <a:srgbClr val="264653"/>
              </a:solidFill>
            </a:endParaRP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5" name="!!1">
            <a:extLst>
              <a:ext uri="{FF2B5EF4-FFF2-40B4-BE49-F238E27FC236}">
                <a16:creationId xmlns:a16="http://schemas.microsoft.com/office/drawing/2014/main" id="{AC35170D-2947-4A3F-8167-AE4095A6A139}"/>
              </a:ext>
            </a:extLst>
          </p:cNvPr>
          <p:cNvSpPr/>
          <p:nvPr/>
        </p:nvSpPr>
        <p:spPr>
          <a:xfrm rot="5400000">
            <a:off x="5717391" y="-946875"/>
            <a:ext cx="634743" cy="117525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7" name="!!HinhChuNhom">
            <a:extLst>
              <a:ext uri="{FF2B5EF4-FFF2-40B4-BE49-F238E27FC236}">
                <a16:creationId xmlns:a16="http://schemas.microsoft.com/office/drawing/2014/main" id="{E8256C81-EF9A-4F7D-AD35-50A053EAEF31}"/>
              </a:ext>
            </a:extLst>
          </p:cNvPr>
          <p:cNvSpPr/>
          <p:nvPr/>
        </p:nvSpPr>
        <p:spPr>
          <a:xfrm>
            <a:off x="158497" y="4014579"/>
            <a:ext cx="1666231" cy="47225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anose="020B0604020202020204" pitchFamily="34" charset="0"/>
                <a:cs typeface="Arial" panose="020B0604020202020204" pitchFamily="34" charset="0"/>
              </a:rPr>
              <a:t>Chu </a:t>
            </a:r>
            <a:r>
              <a:rPr lang="en-US" sz="2800" dirty="0" err="1">
                <a:solidFill>
                  <a:srgbClr val="FF0000"/>
                </a:solidFill>
                <a:latin typeface="Arial" panose="020B0604020202020204" pitchFamily="34" charset="0"/>
                <a:cs typeface="Arial" panose="020B0604020202020204" pitchFamily="34" charset="0"/>
              </a:rPr>
              <a:t>kì</a:t>
            </a:r>
            <a:r>
              <a:rPr lang="en-US" sz="2800" dirty="0">
                <a:solidFill>
                  <a:srgbClr val="FF0000"/>
                </a:solidFill>
                <a:latin typeface="Arial" panose="020B0604020202020204" pitchFamily="34" charset="0"/>
                <a:cs typeface="Arial" panose="020B0604020202020204" pitchFamily="34" charset="0"/>
              </a:rPr>
              <a:t> 7</a:t>
            </a:r>
          </a:p>
        </p:txBody>
      </p:sp>
      <p:sp>
        <p:nvSpPr>
          <p:cNvPr id="141" name="!!Fr">
            <a:extLst>
              <a:ext uri="{FF2B5EF4-FFF2-40B4-BE49-F238E27FC236}">
                <a16:creationId xmlns:a16="http://schemas.microsoft.com/office/drawing/2014/main" id="{93D6F247-1CA7-45A6-8A13-3435389642F7}"/>
              </a:ext>
            </a:extLst>
          </p:cNvPr>
          <p:cNvSpPr/>
          <p:nvPr/>
        </p:nvSpPr>
        <p:spPr>
          <a:xfrm>
            <a:off x="158498" y="4638861"/>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142" name="!!Ra">
            <a:extLst>
              <a:ext uri="{FF2B5EF4-FFF2-40B4-BE49-F238E27FC236}">
                <a16:creationId xmlns:a16="http://schemas.microsoft.com/office/drawing/2014/main" id="{6661397A-FEB8-42FD-BEFE-F40F532CED0E}"/>
              </a:ext>
            </a:extLst>
          </p:cNvPr>
          <p:cNvSpPr/>
          <p:nvPr/>
        </p:nvSpPr>
        <p:spPr>
          <a:xfrm>
            <a:off x="813505" y="4638861"/>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183" name="!!Rf">
            <a:extLst>
              <a:ext uri="{FF2B5EF4-FFF2-40B4-BE49-F238E27FC236}">
                <a16:creationId xmlns:a16="http://schemas.microsoft.com/office/drawing/2014/main" id="{FBDD9BF2-C1D6-46AD-86BA-D69A8C63D1AB}"/>
              </a:ext>
            </a:extLst>
          </p:cNvPr>
          <p:cNvSpPr/>
          <p:nvPr/>
        </p:nvSpPr>
        <p:spPr>
          <a:xfrm>
            <a:off x="2123518" y="463886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184" name="!!Db">
            <a:extLst>
              <a:ext uri="{FF2B5EF4-FFF2-40B4-BE49-F238E27FC236}">
                <a16:creationId xmlns:a16="http://schemas.microsoft.com/office/drawing/2014/main" id="{CAAF5A5D-23EC-47A4-BBF8-595CE110807F}"/>
              </a:ext>
            </a:extLst>
          </p:cNvPr>
          <p:cNvSpPr/>
          <p:nvPr/>
        </p:nvSpPr>
        <p:spPr>
          <a:xfrm>
            <a:off x="2778523" y="463886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185" name="!!Sg">
            <a:extLst>
              <a:ext uri="{FF2B5EF4-FFF2-40B4-BE49-F238E27FC236}">
                <a16:creationId xmlns:a16="http://schemas.microsoft.com/office/drawing/2014/main" id="{963A0B89-E07D-486A-9E99-FECD6BD0E19C}"/>
              </a:ext>
            </a:extLst>
          </p:cNvPr>
          <p:cNvSpPr/>
          <p:nvPr/>
        </p:nvSpPr>
        <p:spPr>
          <a:xfrm>
            <a:off x="3433530" y="463886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186" name="!!Bh">
            <a:extLst>
              <a:ext uri="{FF2B5EF4-FFF2-40B4-BE49-F238E27FC236}">
                <a16:creationId xmlns:a16="http://schemas.microsoft.com/office/drawing/2014/main" id="{5B5C1B93-9324-4897-AA6E-39FE29DB1514}"/>
              </a:ext>
            </a:extLst>
          </p:cNvPr>
          <p:cNvSpPr/>
          <p:nvPr/>
        </p:nvSpPr>
        <p:spPr>
          <a:xfrm>
            <a:off x="4088537" y="463886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187" name="!!Hs">
            <a:extLst>
              <a:ext uri="{FF2B5EF4-FFF2-40B4-BE49-F238E27FC236}">
                <a16:creationId xmlns:a16="http://schemas.microsoft.com/office/drawing/2014/main" id="{8680EBC3-8ABE-4317-8680-F94C9BFB0153}"/>
              </a:ext>
            </a:extLst>
          </p:cNvPr>
          <p:cNvSpPr/>
          <p:nvPr/>
        </p:nvSpPr>
        <p:spPr>
          <a:xfrm>
            <a:off x="4743543" y="463886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188" name="!!Mt">
            <a:extLst>
              <a:ext uri="{FF2B5EF4-FFF2-40B4-BE49-F238E27FC236}">
                <a16:creationId xmlns:a16="http://schemas.microsoft.com/office/drawing/2014/main" id="{9C6FF30F-2E65-4AA8-B291-AA83E757B844}"/>
              </a:ext>
            </a:extLst>
          </p:cNvPr>
          <p:cNvSpPr/>
          <p:nvPr/>
        </p:nvSpPr>
        <p:spPr>
          <a:xfrm>
            <a:off x="5398550" y="463886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189" name="!!Ds">
            <a:extLst>
              <a:ext uri="{FF2B5EF4-FFF2-40B4-BE49-F238E27FC236}">
                <a16:creationId xmlns:a16="http://schemas.microsoft.com/office/drawing/2014/main" id="{39D75215-361F-457D-819C-041A078405AE}"/>
              </a:ext>
            </a:extLst>
          </p:cNvPr>
          <p:cNvSpPr/>
          <p:nvPr/>
        </p:nvSpPr>
        <p:spPr>
          <a:xfrm>
            <a:off x="6053558" y="463886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190" name="!!Rg">
            <a:extLst>
              <a:ext uri="{FF2B5EF4-FFF2-40B4-BE49-F238E27FC236}">
                <a16:creationId xmlns:a16="http://schemas.microsoft.com/office/drawing/2014/main" id="{48025E0B-E298-49EF-915E-48F8DD37BF63}"/>
              </a:ext>
            </a:extLst>
          </p:cNvPr>
          <p:cNvSpPr/>
          <p:nvPr/>
        </p:nvSpPr>
        <p:spPr>
          <a:xfrm>
            <a:off x="6708565" y="463886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191" name="!!Cn">
            <a:extLst>
              <a:ext uri="{FF2B5EF4-FFF2-40B4-BE49-F238E27FC236}">
                <a16:creationId xmlns:a16="http://schemas.microsoft.com/office/drawing/2014/main" id="{8D9D4542-0CB4-40B7-B0FA-A19E6530281E}"/>
              </a:ext>
            </a:extLst>
          </p:cNvPr>
          <p:cNvSpPr/>
          <p:nvPr/>
        </p:nvSpPr>
        <p:spPr>
          <a:xfrm>
            <a:off x="7363570" y="463886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192" name="!!Nh">
            <a:extLst>
              <a:ext uri="{FF2B5EF4-FFF2-40B4-BE49-F238E27FC236}">
                <a16:creationId xmlns:a16="http://schemas.microsoft.com/office/drawing/2014/main" id="{D38656B5-7723-4CA2-A06F-41DD194BC121}"/>
              </a:ext>
            </a:extLst>
          </p:cNvPr>
          <p:cNvSpPr/>
          <p:nvPr/>
        </p:nvSpPr>
        <p:spPr>
          <a:xfrm>
            <a:off x="8018578" y="4638861"/>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193" name="!!FI">
            <a:extLst>
              <a:ext uri="{FF2B5EF4-FFF2-40B4-BE49-F238E27FC236}">
                <a16:creationId xmlns:a16="http://schemas.microsoft.com/office/drawing/2014/main" id="{2472E619-BD35-4725-90C0-1DAA948890D4}"/>
              </a:ext>
            </a:extLst>
          </p:cNvPr>
          <p:cNvSpPr/>
          <p:nvPr/>
        </p:nvSpPr>
        <p:spPr>
          <a:xfrm>
            <a:off x="8673583" y="4638861"/>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194" name="!!Mc">
            <a:extLst>
              <a:ext uri="{FF2B5EF4-FFF2-40B4-BE49-F238E27FC236}">
                <a16:creationId xmlns:a16="http://schemas.microsoft.com/office/drawing/2014/main" id="{0808D7F2-C5F6-4B67-B249-774401E4CF77}"/>
              </a:ext>
            </a:extLst>
          </p:cNvPr>
          <p:cNvSpPr/>
          <p:nvPr/>
        </p:nvSpPr>
        <p:spPr>
          <a:xfrm>
            <a:off x="9328590" y="4638861"/>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195" name="!!Lv">
            <a:extLst>
              <a:ext uri="{FF2B5EF4-FFF2-40B4-BE49-F238E27FC236}">
                <a16:creationId xmlns:a16="http://schemas.microsoft.com/office/drawing/2014/main" id="{682ECD96-26C2-438F-B0D6-6A1E9A4F0470}"/>
              </a:ext>
            </a:extLst>
          </p:cNvPr>
          <p:cNvSpPr/>
          <p:nvPr/>
        </p:nvSpPr>
        <p:spPr>
          <a:xfrm>
            <a:off x="9983598" y="4638861"/>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196" name="!!Ts">
            <a:extLst>
              <a:ext uri="{FF2B5EF4-FFF2-40B4-BE49-F238E27FC236}">
                <a16:creationId xmlns:a16="http://schemas.microsoft.com/office/drawing/2014/main" id="{EB68F9B7-80AB-456F-A24F-4D2272C45C84}"/>
              </a:ext>
            </a:extLst>
          </p:cNvPr>
          <p:cNvSpPr/>
          <p:nvPr/>
        </p:nvSpPr>
        <p:spPr>
          <a:xfrm>
            <a:off x="10638614" y="464368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97" name="!!Og">
            <a:extLst>
              <a:ext uri="{FF2B5EF4-FFF2-40B4-BE49-F238E27FC236}">
                <a16:creationId xmlns:a16="http://schemas.microsoft.com/office/drawing/2014/main" id="{0B9710D3-6462-492B-A33A-3DA1CF0FA863}"/>
              </a:ext>
            </a:extLst>
          </p:cNvPr>
          <p:cNvSpPr/>
          <p:nvPr/>
        </p:nvSpPr>
        <p:spPr>
          <a:xfrm>
            <a:off x="11293622" y="4638861"/>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98" name="!!2Sao">
            <a:extLst>
              <a:ext uri="{FF2B5EF4-FFF2-40B4-BE49-F238E27FC236}">
                <a16:creationId xmlns:a16="http://schemas.microsoft.com/office/drawing/2014/main" id="{57EA46D4-4D0F-46E8-9301-367B4033DFDD}"/>
              </a:ext>
            </a:extLst>
          </p:cNvPr>
          <p:cNvSpPr/>
          <p:nvPr/>
        </p:nvSpPr>
        <p:spPr>
          <a:xfrm>
            <a:off x="1468499" y="463886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2339632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500"/>
                                        <p:tgtEl>
                                          <p:spTgt spid="1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wipe(down)">
                                      <p:cBhvr>
                                        <p:cTn id="10" dur="500"/>
                                        <p:tgtEl>
                                          <p:spTgt spid="14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2"/>
                                        </p:tgtEl>
                                        <p:attrNameLst>
                                          <p:attrName>style.visibility</p:attrName>
                                        </p:attrNameLst>
                                      </p:cBhvr>
                                      <p:to>
                                        <p:strVal val="visible"/>
                                      </p:to>
                                    </p:set>
                                    <p:animEffect transition="in" filter="wipe(down)">
                                      <p:cBhvr>
                                        <p:cTn id="13" dur="500"/>
                                        <p:tgtEl>
                                          <p:spTgt spid="14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8"/>
                                        </p:tgtEl>
                                        <p:attrNameLst>
                                          <p:attrName>style.visibility</p:attrName>
                                        </p:attrNameLst>
                                      </p:cBhvr>
                                      <p:to>
                                        <p:strVal val="visible"/>
                                      </p:to>
                                    </p:set>
                                    <p:animEffect transition="in" filter="wipe(down)">
                                      <p:cBhvr>
                                        <p:cTn id="16" dur="500"/>
                                        <p:tgtEl>
                                          <p:spTgt spid="19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3"/>
                                        </p:tgtEl>
                                        <p:attrNameLst>
                                          <p:attrName>style.visibility</p:attrName>
                                        </p:attrNameLst>
                                      </p:cBhvr>
                                      <p:to>
                                        <p:strVal val="visible"/>
                                      </p:to>
                                    </p:set>
                                    <p:animEffect transition="in" filter="wipe(down)">
                                      <p:cBhvr>
                                        <p:cTn id="19" dur="500"/>
                                        <p:tgtEl>
                                          <p:spTgt spid="18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4"/>
                                        </p:tgtEl>
                                        <p:attrNameLst>
                                          <p:attrName>style.visibility</p:attrName>
                                        </p:attrNameLst>
                                      </p:cBhvr>
                                      <p:to>
                                        <p:strVal val="visible"/>
                                      </p:to>
                                    </p:set>
                                    <p:animEffect transition="in" filter="wipe(down)">
                                      <p:cBhvr>
                                        <p:cTn id="22" dur="500"/>
                                        <p:tgtEl>
                                          <p:spTgt spid="18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5"/>
                                        </p:tgtEl>
                                        <p:attrNameLst>
                                          <p:attrName>style.visibility</p:attrName>
                                        </p:attrNameLst>
                                      </p:cBhvr>
                                      <p:to>
                                        <p:strVal val="visible"/>
                                      </p:to>
                                    </p:set>
                                    <p:animEffect transition="in" filter="wipe(down)">
                                      <p:cBhvr>
                                        <p:cTn id="25" dur="500"/>
                                        <p:tgtEl>
                                          <p:spTgt spid="18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6"/>
                                        </p:tgtEl>
                                        <p:attrNameLst>
                                          <p:attrName>style.visibility</p:attrName>
                                        </p:attrNameLst>
                                      </p:cBhvr>
                                      <p:to>
                                        <p:strVal val="visible"/>
                                      </p:to>
                                    </p:set>
                                    <p:animEffect transition="in" filter="wipe(down)">
                                      <p:cBhvr>
                                        <p:cTn id="28" dur="500"/>
                                        <p:tgtEl>
                                          <p:spTgt spid="18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7"/>
                                        </p:tgtEl>
                                        <p:attrNameLst>
                                          <p:attrName>style.visibility</p:attrName>
                                        </p:attrNameLst>
                                      </p:cBhvr>
                                      <p:to>
                                        <p:strVal val="visible"/>
                                      </p:to>
                                    </p:set>
                                    <p:animEffect transition="in" filter="wipe(down)">
                                      <p:cBhvr>
                                        <p:cTn id="31" dur="500"/>
                                        <p:tgtEl>
                                          <p:spTgt spid="18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8"/>
                                        </p:tgtEl>
                                        <p:attrNameLst>
                                          <p:attrName>style.visibility</p:attrName>
                                        </p:attrNameLst>
                                      </p:cBhvr>
                                      <p:to>
                                        <p:strVal val="visible"/>
                                      </p:to>
                                    </p:set>
                                    <p:animEffect transition="in" filter="wipe(down)">
                                      <p:cBhvr>
                                        <p:cTn id="34" dur="500"/>
                                        <p:tgtEl>
                                          <p:spTgt spid="18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9"/>
                                        </p:tgtEl>
                                        <p:attrNameLst>
                                          <p:attrName>style.visibility</p:attrName>
                                        </p:attrNameLst>
                                      </p:cBhvr>
                                      <p:to>
                                        <p:strVal val="visible"/>
                                      </p:to>
                                    </p:set>
                                    <p:animEffect transition="in" filter="wipe(down)">
                                      <p:cBhvr>
                                        <p:cTn id="37" dur="500"/>
                                        <p:tgtEl>
                                          <p:spTgt spid="18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1"/>
                                        </p:tgtEl>
                                        <p:attrNameLst>
                                          <p:attrName>style.visibility</p:attrName>
                                        </p:attrNameLst>
                                      </p:cBhvr>
                                      <p:to>
                                        <p:strVal val="visible"/>
                                      </p:to>
                                    </p:set>
                                    <p:animEffect transition="in" filter="wipe(down)">
                                      <p:cBhvr>
                                        <p:cTn id="40" dur="500"/>
                                        <p:tgtEl>
                                          <p:spTgt spid="19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90"/>
                                        </p:tgtEl>
                                        <p:attrNameLst>
                                          <p:attrName>style.visibility</p:attrName>
                                        </p:attrNameLst>
                                      </p:cBhvr>
                                      <p:to>
                                        <p:strVal val="visible"/>
                                      </p:to>
                                    </p:set>
                                    <p:animEffect transition="in" filter="wipe(down)">
                                      <p:cBhvr>
                                        <p:cTn id="43" dur="500"/>
                                        <p:tgtEl>
                                          <p:spTgt spid="19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92"/>
                                        </p:tgtEl>
                                        <p:attrNameLst>
                                          <p:attrName>style.visibility</p:attrName>
                                        </p:attrNameLst>
                                      </p:cBhvr>
                                      <p:to>
                                        <p:strVal val="visible"/>
                                      </p:to>
                                    </p:set>
                                    <p:animEffect transition="in" filter="wipe(down)">
                                      <p:cBhvr>
                                        <p:cTn id="46" dur="500"/>
                                        <p:tgtEl>
                                          <p:spTgt spid="19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93"/>
                                        </p:tgtEl>
                                        <p:attrNameLst>
                                          <p:attrName>style.visibility</p:attrName>
                                        </p:attrNameLst>
                                      </p:cBhvr>
                                      <p:to>
                                        <p:strVal val="visible"/>
                                      </p:to>
                                    </p:set>
                                    <p:animEffect transition="in" filter="wipe(down)">
                                      <p:cBhvr>
                                        <p:cTn id="49" dur="500"/>
                                        <p:tgtEl>
                                          <p:spTgt spid="19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94"/>
                                        </p:tgtEl>
                                        <p:attrNameLst>
                                          <p:attrName>style.visibility</p:attrName>
                                        </p:attrNameLst>
                                      </p:cBhvr>
                                      <p:to>
                                        <p:strVal val="visible"/>
                                      </p:to>
                                    </p:set>
                                    <p:animEffect transition="in" filter="wipe(down)">
                                      <p:cBhvr>
                                        <p:cTn id="52" dur="500"/>
                                        <p:tgtEl>
                                          <p:spTgt spid="19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95"/>
                                        </p:tgtEl>
                                        <p:attrNameLst>
                                          <p:attrName>style.visibility</p:attrName>
                                        </p:attrNameLst>
                                      </p:cBhvr>
                                      <p:to>
                                        <p:strVal val="visible"/>
                                      </p:to>
                                    </p:set>
                                    <p:animEffect transition="in" filter="wipe(down)">
                                      <p:cBhvr>
                                        <p:cTn id="55" dur="500"/>
                                        <p:tgtEl>
                                          <p:spTgt spid="19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96"/>
                                        </p:tgtEl>
                                        <p:attrNameLst>
                                          <p:attrName>style.visibility</p:attrName>
                                        </p:attrNameLst>
                                      </p:cBhvr>
                                      <p:to>
                                        <p:strVal val="visible"/>
                                      </p:to>
                                    </p:set>
                                    <p:animEffect transition="in" filter="wipe(down)">
                                      <p:cBhvr>
                                        <p:cTn id="58" dur="500"/>
                                        <p:tgtEl>
                                          <p:spTgt spid="196"/>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97"/>
                                        </p:tgtEl>
                                        <p:attrNameLst>
                                          <p:attrName>style.visibility</p:attrName>
                                        </p:attrNameLst>
                                      </p:cBhvr>
                                      <p:to>
                                        <p:strVal val="visible"/>
                                      </p:to>
                                    </p:set>
                                    <p:animEffect transition="in" filter="wipe(down)">
                                      <p:cBhvr>
                                        <p:cTn id="61"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41" grpId="0" animBg="1"/>
      <p:bldP spid="14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3" name="Picture 2">
            <a:extLst>
              <a:ext uri="{FF2B5EF4-FFF2-40B4-BE49-F238E27FC236}">
                <a16:creationId xmlns:a16="http://schemas.microsoft.com/office/drawing/2014/main" id="{B5168443-27E5-4BCC-8649-0B9A8B9CE246}"/>
              </a:ext>
            </a:extLst>
          </p:cNvPr>
          <p:cNvPicPr>
            <a:picLocks noChangeAspect="1"/>
          </p:cNvPicPr>
          <p:nvPr/>
        </p:nvPicPr>
        <p:blipFill rotWithShape="1">
          <a:blip r:embed="rId3">
            <a:extLst>
              <a:ext uri="{28A0092B-C50C-407E-A947-70E740481C1C}">
                <a14:useLocalDpi xmlns:a14="http://schemas.microsoft.com/office/drawing/2010/main" val="0"/>
              </a:ext>
            </a:extLst>
          </a:blip>
          <a:srcRect l="14720" t="9953" r="13280" b="6225"/>
          <a:stretch/>
        </p:blipFill>
        <p:spPr>
          <a:xfrm>
            <a:off x="533672" y="2710279"/>
            <a:ext cx="2592288" cy="2448272"/>
          </a:xfrm>
          <a:prstGeom prst="rect">
            <a:avLst/>
          </a:prstGeom>
        </p:spPr>
      </p:pic>
      <p:sp>
        <p:nvSpPr>
          <p:cNvPr id="6" name="TextBox 5">
            <a:extLst>
              <a:ext uri="{FF2B5EF4-FFF2-40B4-BE49-F238E27FC236}">
                <a16:creationId xmlns:a16="http://schemas.microsoft.com/office/drawing/2014/main" id="{2A5B3D64-F464-4024-AF11-11A76C785372}"/>
              </a:ext>
            </a:extLst>
          </p:cNvPr>
          <p:cNvSpPr txBox="1"/>
          <p:nvPr/>
        </p:nvSpPr>
        <p:spPr>
          <a:xfrm>
            <a:off x="789693" y="669765"/>
            <a:ext cx="10778914" cy="1384995"/>
          </a:xfrm>
          <a:prstGeom prst="rect">
            <a:avLst/>
          </a:prstGeom>
          <a:solidFill>
            <a:srgbClr val="FFFFCC"/>
          </a:solidFill>
        </p:spPr>
        <p:txBody>
          <a:bodyPr wrap="square">
            <a:spAutoFit/>
          </a:bodyPr>
          <a:lstStyle/>
          <a:p>
            <a:pPr algn="just"/>
            <a:r>
              <a:rPr lang="vi-VN" sz="2800" b="1" i="0" dirty="0">
                <a:solidFill>
                  <a:srgbClr val="FF0000"/>
                </a:solidFill>
                <a:effectLst/>
                <a:latin typeface="Arial" panose="020B0604020202020204" pitchFamily="34" charset="0"/>
                <a:cs typeface="Arial" panose="020B0604020202020204" pitchFamily="34" charset="0"/>
              </a:rPr>
              <a:t>1.</a:t>
            </a:r>
            <a:r>
              <a:rPr lang="vi-VN" sz="2800" b="0" i="0" dirty="0">
                <a:solidFill>
                  <a:srgbClr val="FF0000"/>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Quan sát Hình 4.3 và cho biết tên, kí hiệu hóa học và điện tích hạt nhân của nguyên tử các nguyên tố xung quanh nguyên tố carbon</a:t>
            </a:r>
            <a:endParaRPr lang="vi-VN"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ABD918C-1E4C-419A-8681-C044955A7ED0}"/>
              </a:ext>
            </a:extLst>
          </p:cNvPr>
          <p:cNvSpPr txBox="1"/>
          <p:nvPr/>
        </p:nvSpPr>
        <p:spPr>
          <a:xfrm>
            <a:off x="514944" y="5405566"/>
            <a:ext cx="11125672" cy="954107"/>
          </a:xfrm>
          <a:prstGeom prst="rect">
            <a:avLst/>
          </a:prstGeom>
          <a:solidFill>
            <a:srgbClr val="FFFFCC"/>
          </a:solidFill>
        </p:spPr>
        <p:txBody>
          <a:bodyPr wrap="square">
            <a:spAutoFit/>
          </a:bodyPr>
          <a:lstStyle/>
          <a:p>
            <a:r>
              <a:rPr lang="vi-VN" sz="2800" b="1" i="0" dirty="0">
                <a:solidFill>
                  <a:srgbClr val="FF0000"/>
                </a:solidFill>
                <a:effectLst/>
                <a:latin typeface="Arial" panose="020B0604020202020204" pitchFamily="34" charset="0"/>
                <a:cs typeface="Arial" panose="020B0604020202020204" pitchFamily="34" charset="0"/>
              </a:rPr>
              <a:t>2.</a:t>
            </a:r>
            <a:r>
              <a:rPr lang="vi-VN" sz="2800" b="0" i="0" dirty="0">
                <a:solidFill>
                  <a:srgbClr val="FF0000"/>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Hãy cho biết số lớp electron của nguyên tử các nguyên tố thuộc chu kì 3. Giải thích</a:t>
            </a:r>
            <a:endParaRPr lang="vi-VN"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031A0D2-B985-49EF-BE16-724260CC5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697" y="2190794"/>
            <a:ext cx="8234840" cy="3038900"/>
          </a:xfrm>
          <a:prstGeom prst="rect">
            <a:avLst/>
          </a:prstGeom>
        </p:spPr>
      </p:pic>
    </p:spTree>
    <p:extLst>
      <p:ext uri="{BB962C8B-B14F-4D97-AF65-F5344CB8AC3E}">
        <p14:creationId xmlns:p14="http://schemas.microsoft.com/office/powerpoint/2010/main" val="3140131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Shape 1373"/>
        <p:cNvGrpSpPr/>
        <p:nvPr/>
      </p:nvGrpSpPr>
      <p:grpSpPr>
        <a:xfrm>
          <a:off x="0" y="0"/>
          <a:ext cx="0" cy="0"/>
          <a:chOff x="0" y="0"/>
          <a:chExt cx="0" cy="0"/>
        </a:xfrm>
      </p:grpSpPr>
      <p:sp>
        <p:nvSpPr>
          <p:cNvPr id="11" name="TextBox 6">
            <a:extLst>
              <a:ext uri="{FF2B5EF4-FFF2-40B4-BE49-F238E27FC236}">
                <a16:creationId xmlns:a16="http://schemas.microsoft.com/office/drawing/2014/main" id="{FE164304-65BF-42B4-A375-A456BA53CB0E}"/>
              </a:ext>
            </a:extLst>
          </p:cNvPr>
          <p:cNvSpPr txBox="1"/>
          <p:nvPr/>
        </p:nvSpPr>
        <p:spPr>
          <a:xfrm>
            <a:off x="1984279" y="325921"/>
            <a:ext cx="9036799" cy="707886"/>
          </a:xfrm>
          <a:prstGeom prst="rect">
            <a:avLst/>
          </a:prstGeom>
          <a:solidFill>
            <a:schemeClr val="tx2">
              <a:lumMod val="50000"/>
            </a:schemeClr>
          </a:solidFill>
          <a:effectLst/>
        </p:spPr>
        <p:txBody>
          <a:bodyPr wrap="square">
            <a:spAutoFit/>
          </a:bodyPr>
          <a:lstStyle/>
          <a:p>
            <a:pPr algn="ctr">
              <a:defRPr/>
            </a:pPr>
            <a:r>
              <a:rPr lang="en-US" altLang="zh-CN" sz="4000" b="1" dirty="0">
                <a:ln w="6350">
                  <a:noFill/>
                </a:ln>
                <a:solidFill>
                  <a:srgbClr val="FFFF00"/>
                </a:solidFill>
                <a:latin typeface="Arial" panose="020B0604020202020204" pitchFamily="34" charset="0"/>
                <a:ea typeface="Autocar Bold Condensed" panose="020B0500000000000000" pitchFamily="34" charset="0"/>
                <a:cs typeface="Arial" panose="020B0604020202020204" pitchFamily="34" charset="0"/>
              </a:rPr>
              <a:t>CHU KÌ TRONG BẢNG TUẦN HOÀN</a:t>
            </a:r>
          </a:p>
        </p:txBody>
      </p:sp>
      <p:grpSp>
        <p:nvGrpSpPr>
          <p:cNvPr id="12" name="组合 19">
            <a:extLst>
              <a:ext uri="{FF2B5EF4-FFF2-40B4-BE49-F238E27FC236}">
                <a16:creationId xmlns:a16="http://schemas.microsoft.com/office/drawing/2014/main" id="{D25DCFC8-31C8-4495-9FE7-244EF0315AE9}"/>
              </a:ext>
            </a:extLst>
          </p:cNvPr>
          <p:cNvGrpSpPr/>
          <p:nvPr/>
        </p:nvGrpSpPr>
        <p:grpSpPr>
          <a:xfrm>
            <a:off x="4072806" y="1886903"/>
            <a:ext cx="2027477" cy="1547614"/>
            <a:chOff x="4066842" y="1162493"/>
            <a:chExt cx="2344656" cy="1789723"/>
          </a:xfrm>
          <a:effectLst>
            <a:outerShdw blurRad="127000" dist="63500" dir="8100000" algn="tr" rotWithShape="0">
              <a:schemeClr val="tx1">
                <a:lumMod val="75000"/>
                <a:lumOff val="25000"/>
                <a:alpha val="40000"/>
              </a:schemeClr>
            </a:outerShdw>
          </a:effectLst>
        </p:grpSpPr>
        <p:sp>
          <p:nvSpPr>
            <p:cNvPr id="13" name="任意多边形 20">
              <a:extLst>
                <a:ext uri="{FF2B5EF4-FFF2-40B4-BE49-F238E27FC236}">
                  <a16:creationId xmlns:a16="http://schemas.microsoft.com/office/drawing/2014/main" id="{EC6899C6-18CF-47DE-9A22-21FE19FC78C9}"/>
                </a:ext>
              </a:extLst>
            </p:cNvPr>
            <p:cNvSpPr/>
            <p:nvPr/>
          </p:nvSpPr>
          <p:spPr>
            <a:xfrm>
              <a:off x="5246965" y="1162493"/>
              <a:ext cx="1164533" cy="1789723"/>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1 h 1789723"/>
                <a:gd name="connsiteX6" fmla="*/ 0 w 1164493"/>
                <a:gd name="connsiteY6" fmla="*/ 0 h 1789723"/>
                <a:gd name="connsiteX0" fmla="*/ 0 w 1164513"/>
                <a:gd name="connsiteY0" fmla="*/ 0 h 1789723"/>
                <a:gd name="connsiteX1" fmla="*/ 0 w 1164513"/>
                <a:gd name="connsiteY1" fmla="*/ 1219200 h 1789723"/>
                <a:gd name="connsiteX2" fmla="*/ 859693 w 1164513"/>
                <a:gd name="connsiteY2" fmla="*/ 1219200 h 1789723"/>
                <a:gd name="connsiteX3" fmla="*/ 1164493 w 1164513"/>
                <a:gd name="connsiteY3" fmla="*/ 1789723 h 1789723"/>
                <a:gd name="connsiteX4" fmla="*/ 1164493 w 1164513"/>
                <a:gd name="connsiteY4" fmla="*/ 132862 h 1789723"/>
                <a:gd name="connsiteX5" fmla="*/ 1074616 w 1164513"/>
                <a:gd name="connsiteY5" fmla="*/ 1 h 1789723"/>
                <a:gd name="connsiteX6" fmla="*/ 0 w 1164513"/>
                <a:gd name="connsiteY6" fmla="*/ 0 h 1789723"/>
                <a:gd name="connsiteX0" fmla="*/ 0 w 1164533"/>
                <a:gd name="connsiteY0" fmla="*/ 0 h 1789723"/>
                <a:gd name="connsiteX1" fmla="*/ 0 w 1164533"/>
                <a:gd name="connsiteY1" fmla="*/ 1219200 h 1789723"/>
                <a:gd name="connsiteX2" fmla="*/ 859693 w 1164533"/>
                <a:gd name="connsiteY2" fmla="*/ 1219200 h 1789723"/>
                <a:gd name="connsiteX3" fmla="*/ 1164493 w 1164533"/>
                <a:gd name="connsiteY3" fmla="*/ 1789723 h 1789723"/>
                <a:gd name="connsiteX4" fmla="*/ 1164493 w 1164533"/>
                <a:gd name="connsiteY4" fmla="*/ 132862 h 1789723"/>
                <a:gd name="connsiteX5" fmla="*/ 1074616 w 1164533"/>
                <a:gd name="connsiteY5" fmla="*/ 1 h 1789723"/>
                <a:gd name="connsiteX6" fmla="*/ 0 w 1164533"/>
                <a:gd name="connsiteY6" fmla="*/ 0 h 17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rgbClr val="FFC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14" name="任意多边形 21">
              <a:extLst>
                <a:ext uri="{FF2B5EF4-FFF2-40B4-BE49-F238E27FC236}">
                  <a16:creationId xmlns:a16="http://schemas.microsoft.com/office/drawing/2014/main" id="{10E34EF7-8190-436C-93F2-D9B092ECF226}"/>
                </a:ext>
              </a:extLst>
            </p:cNvPr>
            <p:cNvSpPr/>
            <p:nvPr/>
          </p:nvSpPr>
          <p:spPr>
            <a:xfrm>
              <a:off x="4066842" y="1162493"/>
              <a:ext cx="1184028" cy="121920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gradFill>
              <a:gsLst>
                <a:gs pos="0">
                  <a:srgbClr val="FFFFFF"/>
                </a:gs>
                <a:gs pos="100000">
                  <a:srgbClr val="F3F2EE"/>
                </a:gs>
              </a:gsLst>
              <a:lin ang="16200000" scaled="0"/>
            </a:gradFill>
            <a:ln w="25400">
              <a:gradFill>
                <a:gsLst>
                  <a:gs pos="0">
                    <a:schemeClr val="bg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grpSp>
      <p:grpSp>
        <p:nvGrpSpPr>
          <p:cNvPr id="15" name="组合 22">
            <a:extLst>
              <a:ext uri="{FF2B5EF4-FFF2-40B4-BE49-F238E27FC236}">
                <a16:creationId xmlns:a16="http://schemas.microsoft.com/office/drawing/2014/main" id="{F1301204-9BB8-4C28-AD63-216C679E5E39}"/>
              </a:ext>
            </a:extLst>
          </p:cNvPr>
          <p:cNvGrpSpPr/>
          <p:nvPr/>
        </p:nvGrpSpPr>
        <p:grpSpPr>
          <a:xfrm>
            <a:off x="4074117" y="3422268"/>
            <a:ext cx="2027477" cy="1547614"/>
            <a:chOff x="4074117" y="3422268"/>
            <a:chExt cx="2027477" cy="1547614"/>
          </a:xfrm>
          <a:effectLst>
            <a:outerShdw blurRad="127000" dist="63500" dir="8100000" algn="tr" rotWithShape="0">
              <a:schemeClr val="tx1">
                <a:lumMod val="75000"/>
                <a:lumOff val="25000"/>
                <a:alpha val="40000"/>
              </a:schemeClr>
            </a:outerShdw>
          </a:effectLst>
        </p:grpSpPr>
        <p:sp>
          <p:nvSpPr>
            <p:cNvPr id="16" name="任意多边形 23">
              <a:extLst>
                <a:ext uri="{FF2B5EF4-FFF2-40B4-BE49-F238E27FC236}">
                  <a16:creationId xmlns:a16="http://schemas.microsoft.com/office/drawing/2014/main" id="{7D724B8B-1A21-4C2E-897A-CE182DE7F062}"/>
                </a:ext>
              </a:extLst>
            </p:cNvPr>
            <p:cNvSpPr/>
            <p:nvPr/>
          </p:nvSpPr>
          <p:spPr>
            <a:xfrm>
              <a:off x="5094596" y="3422268"/>
              <a:ext cx="1006998" cy="1547614"/>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1 h 1789723"/>
                <a:gd name="connsiteX6" fmla="*/ 0 w 1164493"/>
                <a:gd name="connsiteY6" fmla="*/ 0 h 1789723"/>
                <a:gd name="connsiteX0" fmla="*/ 0 w 1164513"/>
                <a:gd name="connsiteY0" fmla="*/ 0 h 1789723"/>
                <a:gd name="connsiteX1" fmla="*/ 0 w 1164513"/>
                <a:gd name="connsiteY1" fmla="*/ 1219200 h 1789723"/>
                <a:gd name="connsiteX2" fmla="*/ 859693 w 1164513"/>
                <a:gd name="connsiteY2" fmla="*/ 1219200 h 1789723"/>
                <a:gd name="connsiteX3" fmla="*/ 1164493 w 1164513"/>
                <a:gd name="connsiteY3" fmla="*/ 1789723 h 1789723"/>
                <a:gd name="connsiteX4" fmla="*/ 1164493 w 1164513"/>
                <a:gd name="connsiteY4" fmla="*/ 132862 h 1789723"/>
                <a:gd name="connsiteX5" fmla="*/ 1074616 w 1164513"/>
                <a:gd name="connsiteY5" fmla="*/ 1 h 1789723"/>
                <a:gd name="connsiteX6" fmla="*/ 0 w 1164513"/>
                <a:gd name="connsiteY6" fmla="*/ 0 h 1789723"/>
                <a:gd name="connsiteX0" fmla="*/ 0 w 1164533"/>
                <a:gd name="connsiteY0" fmla="*/ 0 h 1789723"/>
                <a:gd name="connsiteX1" fmla="*/ 0 w 1164533"/>
                <a:gd name="connsiteY1" fmla="*/ 1219200 h 1789723"/>
                <a:gd name="connsiteX2" fmla="*/ 859693 w 1164533"/>
                <a:gd name="connsiteY2" fmla="*/ 1219200 h 1789723"/>
                <a:gd name="connsiteX3" fmla="*/ 1164493 w 1164533"/>
                <a:gd name="connsiteY3" fmla="*/ 1789723 h 1789723"/>
                <a:gd name="connsiteX4" fmla="*/ 1164493 w 1164533"/>
                <a:gd name="connsiteY4" fmla="*/ 132862 h 1789723"/>
                <a:gd name="connsiteX5" fmla="*/ 1074616 w 1164533"/>
                <a:gd name="connsiteY5" fmla="*/ 1 h 1789723"/>
                <a:gd name="connsiteX6" fmla="*/ 0 w 1164533"/>
                <a:gd name="connsiteY6" fmla="*/ 0 h 17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chemeClr val="tx1">
                <a:lumMod val="75000"/>
                <a:lumOff val="2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17" name="任意多边形 24">
              <a:extLst>
                <a:ext uri="{FF2B5EF4-FFF2-40B4-BE49-F238E27FC236}">
                  <a16:creationId xmlns:a16="http://schemas.microsoft.com/office/drawing/2014/main" id="{8380F683-2D72-4D0B-BE2C-0AEAB8CD52FD}"/>
                </a:ext>
              </a:extLst>
            </p:cNvPr>
            <p:cNvSpPr/>
            <p:nvPr/>
          </p:nvSpPr>
          <p:spPr>
            <a:xfrm>
              <a:off x="4074117" y="3422268"/>
              <a:ext cx="1023856" cy="105427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gradFill>
              <a:gsLst>
                <a:gs pos="0">
                  <a:srgbClr val="FFFFFF"/>
                </a:gs>
                <a:gs pos="100000">
                  <a:srgbClr val="F3F2EE"/>
                </a:gs>
              </a:gsLst>
              <a:lin ang="16200000" scaled="0"/>
            </a:gradFill>
            <a:ln w="25400">
              <a:gradFill>
                <a:gsLst>
                  <a:gs pos="0">
                    <a:schemeClr val="bg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grpSp>
      <p:grpSp>
        <p:nvGrpSpPr>
          <p:cNvPr id="18" name="组合 25">
            <a:extLst>
              <a:ext uri="{FF2B5EF4-FFF2-40B4-BE49-F238E27FC236}">
                <a16:creationId xmlns:a16="http://schemas.microsoft.com/office/drawing/2014/main" id="{9D98DAC0-F44A-44E4-A5BB-52851A55C3B9}"/>
              </a:ext>
            </a:extLst>
          </p:cNvPr>
          <p:cNvGrpSpPr/>
          <p:nvPr/>
        </p:nvGrpSpPr>
        <p:grpSpPr>
          <a:xfrm>
            <a:off x="4083085" y="4969882"/>
            <a:ext cx="2027477" cy="1547614"/>
            <a:chOff x="4083085" y="4969882"/>
            <a:chExt cx="2027477" cy="1547614"/>
          </a:xfrm>
          <a:effectLst>
            <a:outerShdw blurRad="127000" dist="63500" dir="8100000" algn="tr" rotWithShape="0">
              <a:schemeClr val="tx1">
                <a:lumMod val="75000"/>
                <a:lumOff val="25000"/>
                <a:alpha val="40000"/>
              </a:schemeClr>
            </a:outerShdw>
          </a:effectLst>
        </p:grpSpPr>
        <p:sp>
          <p:nvSpPr>
            <p:cNvPr id="19" name="任意多边形 26">
              <a:extLst>
                <a:ext uri="{FF2B5EF4-FFF2-40B4-BE49-F238E27FC236}">
                  <a16:creationId xmlns:a16="http://schemas.microsoft.com/office/drawing/2014/main" id="{D66507F3-8DEA-4E7C-9A70-7A999C055965}"/>
                </a:ext>
              </a:extLst>
            </p:cNvPr>
            <p:cNvSpPr/>
            <p:nvPr/>
          </p:nvSpPr>
          <p:spPr>
            <a:xfrm>
              <a:off x="5103564" y="4969882"/>
              <a:ext cx="1006998" cy="1547614"/>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1 h 1789723"/>
                <a:gd name="connsiteX6" fmla="*/ 0 w 1164493"/>
                <a:gd name="connsiteY6" fmla="*/ 0 h 1789723"/>
                <a:gd name="connsiteX0" fmla="*/ 0 w 1164513"/>
                <a:gd name="connsiteY0" fmla="*/ 0 h 1789723"/>
                <a:gd name="connsiteX1" fmla="*/ 0 w 1164513"/>
                <a:gd name="connsiteY1" fmla="*/ 1219200 h 1789723"/>
                <a:gd name="connsiteX2" fmla="*/ 859693 w 1164513"/>
                <a:gd name="connsiteY2" fmla="*/ 1219200 h 1789723"/>
                <a:gd name="connsiteX3" fmla="*/ 1164493 w 1164513"/>
                <a:gd name="connsiteY3" fmla="*/ 1789723 h 1789723"/>
                <a:gd name="connsiteX4" fmla="*/ 1164493 w 1164513"/>
                <a:gd name="connsiteY4" fmla="*/ 132862 h 1789723"/>
                <a:gd name="connsiteX5" fmla="*/ 1074616 w 1164513"/>
                <a:gd name="connsiteY5" fmla="*/ 1 h 1789723"/>
                <a:gd name="connsiteX6" fmla="*/ 0 w 1164513"/>
                <a:gd name="connsiteY6" fmla="*/ 0 h 1789723"/>
                <a:gd name="connsiteX0" fmla="*/ 0 w 1164533"/>
                <a:gd name="connsiteY0" fmla="*/ 0 h 1789723"/>
                <a:gd name="connsiteX1" fmla="*/ 0 w 1164533"/>
                <a:gd name="connsiteY1" fmla="*/ 1219200 h 1789723"/>
                <a:gd name="connsiteX2" fmla="*/ 859693 w 1164533"/>
                <a:gd name="connsiteY2" fmla="*/ 1219200 h 1789723"/>
                <a:gd name="connsiteX3" fmla="*/ 1164493 w 1164533"/>
                <a:gd name="connsiteY3" fmla="*/ 1789723 h 1789723"/>
                <a:gd name="connsiteX4" fmla="*/ 1164493 w 1164533"/>
                <a:gd name="connsiteY4" fmla="*/ 132862 h 1789723"/>
                <a:gd name="connsiteX5" fmla="*/ 1074616 w 1164533"/>
                <a:gd name="connsiteY5" fmla="*/ 1 h 1789723"/>
                <a:gd name="connsiteX6" fmla="*/ 0 w 1164533"/>
                <a:gd name="connsiteY6" fmla="*/ 0 h 17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rgbClr val="00B0F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20" name="任意多边形 27">
              <a:extLst>
                <a:ext uri="{FF2B5EF4-FFF2-40B4-BE49-F238E27FC236}">
                  <a16:creationId xmlns:a16="http://schemas.microsoft.com/office/drawing/2014/main" id="{5403137D-636C-48DD-ABE2-4D106747CC36}"/>
                </a:ext>
              </a:extLst>
            </p:cNvPr>
            <p:cNvSpPr/>
            <p:nvPr/>
          </p:nvSpPr>
          <p:spPr>
            <a:xfrm>
              <a:off x="4083085" y="4969882"/>
              <a:ext cx="1023856" cy="105427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gradFill>
              <a:gsLst>
                <a:gs pos="0">
                  <a:srgbClr val="FFFFFF"/>
                </a:gs>
                <a:gs pos="100000">
                  <a:srgbClr val="F3F2EE"/>
                </a:gs>
              </a:gsLst>
              <a:lin ang="16200000" scaled="0"/>
            </a:gradFill>
            <a:ln w="25400">
              <a:gradFill>
                <a:gsLst>
                  <a:gs pos="0">
                    <a:schemeClr val="bg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grpSp>
      <p:grpSp>
        <p:nvGrpSpPr>
          <p:cNvPr id="21" name="组合 28">
            <a:extLst>
              <a:ext uri="{FF2B5EF4-FFF2-40B4-BE49-F238E27FC236}">
                <a16:creationId xmlns:a16="http://schemas.microsoft.com/office/drawing/2014/main" id="{3A108E48-11D1-4956-968F-E9328F7DAE2D}"/>
              </a:ext>
            </a:extLst>
          </p:cNvPr>
          <p:cNvGrpSpPr/>
          <p:nvPr/>
        </p:nvGrpSpPr>
        <p:grpSpPr>
          <a:xfrm>
            <a:off x="6099367" y="2749307"/>
            <a:ext cx="2027477" cy="1547614"/>
            <a:chOff x="6099367" y="2749307"/>
            <a:chExt cx="2027477" cy="1547614"/>
          </a:xfrm>
          <a:effectLst>
            <a:outerShdw blurRad="127000" dist="63500" dir="2700000" algn="tl" rotWithShape="0">
              <a:schemeClr val="tx1">
                <a:lumMod val="75000"/>
                <a:lumOff val="25000"/>
                <a:alpha val="40000"/>
              </a:schemeClr>
            </a:outerShdw>
          </a:effectLst>
        </p:grpSpPr>
        <p:sp>
          <p:nvSpPr>
            <p:cNvPr id="22" name="任意多边形 29">
              <a:extLst>
                <a:ext uri="{FF2B5EF4-FFF2-40B4-BE49-F238E27FC236}">
                  <a16:creationId xmlns:a16="http://schemas.microsoft.com/office/drawing/2014/main" id="{075F0B7C-BAF8-466D-BB11-B568B7C8428E}"/>
                </a:ext>
              </a:extLst>
            </p:cNvPr>
            <p:cNvSpPr/>
            <p:nvPr/>
          </p:nvSpPr>
          <p:spPr>
            <a:xfrm flipH="1">
              <a:off x="6099367" y="2749307"/>
              <a:ext cx="1006998" cy="1547614"/>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1 h 1789723"/>
                <a:gd name="connsiteX6" fmla="*/ 0 w 1164493"/>
                <a:gd name="connsiteY6" fmla="*/ 0 h 1789723"/>
                <a:gd name="connsiteX0" fmla="*/ 0 w 1164513"/>
                <a:gd name="connsiteY0" fmla="*/ 0 h 1789723"/>
                <a:gd name="connsiteX1" fmla="*/ 0 w 1164513"/>
                <a:gd name="connsiteY1" fmla="*/ 1219200 h 1789723"/>
                <a:gd name="connsiteX2" fmla="*/ 859693 w 1164513"/>
                <a:gd name="connsiteY2" fmla="*/ 1219200 h 1789723"/>
                <a:gd name="connsiteX3" fmla="*/ 1164493 w 1164513"/>
                <a:gd name="connsiteY3" fmla="*/ 1789723 h 1789723"/>
                <a:gd name="connsiteX4" fmla="*/ 1164493 w 1164513"/>
                <a:gd name="connsiteY4" fmla="*/ 132862 h 1789723"/>
                <a:gd name="connsiteX5" fmla="*/ 1074616 w 1164513"/>
                <a:gd name="connsiteY5" fmla="*/ 1 h 1789723"/>
                <a:gd name="connsiteX6" fmla="*/ 0 w 1164513"/>
                <a:gd name="connsiteY6" fmla="*/ 0 h 1789723"/>
                <a:gd name="connsiteX0" fmla="*/ 0 w 1164533"/>
                <a:gd name="connsiteY0" fmla="*/ 0 h 1789723"/>
                <a:gd name="connsiteX1" fmla="*/ 0 w 1164533"/>
                <a:gd name="connsiteY1" fmla="*/ 1219200 h 1789723"/>
                <a:gd name="connsiteX2" fmla="*/ 859693 w 1164533"/>
                <a:gd name="connsiteY2" fmla="*/ 1219200 h 1789723"/>
                <a:gd name="connsiteX3" fmla="*/ 1164493 w 1164533"/>
                <a:gd name="connsiteY3" fmla="*/ 1789723 h 1789723"/>
                <a:gd name="connsiteX4" fmla="*/ 1164493 w 1164533"/>
                <a:gd name="connsiteY4" fmla="*/ 132862 h 1789723"/>
                <a:gd name="connsiteX5" fmla="*/ 1074616 w 1164533"/>
                <a:gd name="connsiteY5" fmla="*/ 1 h 1789723"/>
                <a:gd name="connsiteX6" fmla="*/ 0 w 1164533"/>
                <a:gd name="connsiteY6" fmla="*/ 0 h 17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rgbClr val="C00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23" name="任意多边形 30">
              <a:extLst>
                <a:ext uri="{FF2B5EF4-FFF2-40B4-BE49-F238E27FC236}">
                  <a16:creationId xmlns:a16="http://schemas.microsoft.com/office/drawing/2014/main" id="{0405F4B9-0C50-4CE3-9E43-91662B924C0C}"/>
                </a:ext>
              </a:extLst>
            </p:cNvPr>
            <p:cNvSpPr/>
            <p:nvPr/>
          </p:nvSpPr>
          <p:spPr>
            <a:xfrm flipH="1">
              <a:off x="7102988" y="2749307"/>
              <a:ext cx="1023856" cy="105427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gradFill>
              <a:gsLst>
                <a:gs pos="0">
                  <a:srgbClr val="FFFFFF"/>
                </a:gs>
                <a:gs pos="100000">
                  <a:srgbClr val="F3F2EE"/>
                </a:gs>
              </a:gsLst>
              <a:lin ang="16200000" scaled="0"/>
            </a:gradFill>
            <a:ln w="25400">
              <a:gradFill>
                <a:gsLst>
                  <a:gs pos="0">
                    <a:schemeClr val="bg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grpSp>
      <p:grpSp>
        <p:nvGrpSpPr>
          <p:cNvPr id="24" name="组合 31">
            <a:extLst>
              <a:ext uri="{FF2B5EF4-FFF2-40B4-BE49-F238E27FC236}">
                <a16:creationId xmlns:a16="http://schemas.microsoft.com/office/drawing/2014/main" id="{B2913A87-D10A-4B1D-B157-4F205EE36F6A}"/>
              </a:ext>
            </a:extLst>
          </p:cNvPr>
          <p:cNvGrpSpPr/>
          <p:nvPr/>
        </p:nvGrpSpPr>
        <p:grpSpPr>
          <a:xfrm>
            <a:off x="6108335" y="4296921"/>
            <a:ext cx="2027477" cy="1547614"/>
            <a:chOff x="6108335" y="4296921"/>
            <a:chExt cx="2027477" cy="1547614"/>
          </a:xfrm>
          <a:effectLst>
            <a:outerShdw blurRad="127000" dist="63500" dir="2700000" algn="tl" rotWithShape="0">
              <a:schemeClr val="tx1">
                <a:lumMod val="75000"/>
                <a:lumOff val="25000"/>
                <a:alpha val="40000"/>
              </a:schemeClr>
            </a:outerShdw>
          </a:effectLst>
        </p:grpSpPr>
        <p:sp>
          <p:nvSpPr>
            <p:cNvPr id="25" name="任意多边形 32">
              <a:extLst>
                <a:ext uri="{FF2B5EF4-FFF2-40B4-BE49-F238E27FC236}">
                  <a16:creationId xmlns:a16="http://schemas.microsoft.com/office/drawing/2014/main" id="{1B2BF236-4AE8-4C3E-8819-B341CE351FBA}"/>
                </a:ext>
              </a:extLst>
            </p:cNvPr>
            <p:cNvSpPr/>
            <p:nvPr/>
          </p:nvSpPr>
          <p:spPr>
            <a:xfrm flipH="1">
              <a:off x="6108335" y="4296921"/>
              <a:ext cx="1006998" cy="1547614"/>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1 h 1789723"/>
                <a:gd name="connsiteX6" fmla="*/ 0 w 1164493"/>
                <a:gd name="connsiteY6" fmla="*/ 0 h 1789723"/>
                <a:gd name="connsiteX0" fmla="*/ 0 w 1164513"/>
                <a:gd name="connsiteY0" fmla="*/ 0 h 1789723"/>
                <a:gd name="connsiteX1" fmla="*/ 0 w 1164513"/>
                <a:gd name="connsiteY1" fmla="*/ 1219200 h 1789723"/>
                <a:gd name="connsiteX2" fmla="*/ 859693 w 1164513"/>
                <a:gd name="connsiteY2" fmla="*/ 1219200 h 1789723"/>
                <a:gd name="connsiteX3" fmla="*/ 1164493 w 1164513"/>
                <a:gd name="connsiteY3" fmla="*/ 1789723 h 1789723"/>
                <a:gd name="connsiteX4" fmla="*/ 1164493 w 1164513"/>
                <a:gd name="connsiteY4" fmla="*/ 132862 h 1789723"/>
                <a:gd name="connsiteX5" fmla="*/ 1074616 w 1164513"/>
                <a:gd name="connsiteY5" fmla="*/ 1 h 1789723"/>
                <a:gd name="connsiteX6" fmla="*/ 0 w 1164513"/>
                <a:gd name="connsiteY6" fmla="*/ 0 h 1789723"/>
                <a:gd name="connsiteX0" fmla="*/ 0 w 1164533"/>
                <a:gd name="connsiteY0" fmla="*/ 0 h 1789723"/>
                <a:gd name="connsiteX1" fmla="*/ 0 w 1164533"/>
                <a:gd name="connsiteY1" fmla="*/ 1219200 h 1789723"/>
                <a:gd name="connsiteX2" fmla="*/ 859693 w 1164533"/>
                <a:gd name="connsiteY2" fmla="*/ 1219200 h 1789723"/>
                <a:gd name="connsiteX3" fmla="*/ 1164493 w 1164533"/>
                <a:gd name="connsiteY3" fmla="*/ 1789723 h 1789723"/>
                <a:gd name="connsiteX4" fmla="*/ 1164493 w 1164533"/>
                <a:gd name="connsiteY4" fmla="*/ 132862 h 1789723"/>
                <a:gd name="connsiteX5" fmla="*/ 1074616 w 1164533"/>
                <a:gd name="connsiteY5" fmla="*/ 1 h 1789723"/>
                <a:gd name="connsiteX6" fmla="*/ 0 w 1164533"/>
                <a:gd name="connsiteY6" fmla="*/ 0 h 17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rgbClr val="2F737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26" name="任意多边形 33">
              <a:extLst>
                <a:ext uri="{FF2B5EF4-FFF2-40B4-BE49-F238E27FC236}">
                  <a16:creationId xmlns:a16="http://schemas.microsoft.com/office/drawing/2014/main" id="{A21C249A-21DD-4312-9F17-328687D50D34}"/>
                </a:ext>
              </a:extLst>
            </p:cNvPr>
            <p:cNvSpPr/>
            <p:nvPr/>
          </p:nvSpPr>
          <p:spPr>
            <a:xfrm flipH="1">
              <a:off x="7111956" y="4296921"/>
              <a:ext cx="1023856" cy="105427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gradFill>
              <a:gsLst>
                <a:gs pos="0">
                  <a:srgbClr val="FFFFFF"/>
                </a:gs>
                <a:gs pos="100000">
                  <a:srgbClr val="F3F2EE"/>
                </a:gs>
              </a:gsLst>
              <a:lin ang="16200000" scaled="0"/>
            </a:gradFill>
            <a:ln w="25400">
              <a:gradFill>
                <a:gsLst>
                  <a:gs pos="0">
                    <a:schemeClr val="bg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grpSp>
      <p:sp>
        <p:nvSpPr>
          <p:cNvPr id="27" name="Freeform 223">
            <a:extLst>
              <a:ext uri="{FF2B5EF4-FFF2-40B4-BE49-F238E27FC236}">
                <a16:creationId xmlns:a16="http://schemas.microsoft.com/office/drawing/2014/main" id="{7BF84C9D-97C4-46B2-A424-3ED8DD0B98CB}"/>
              </a:ext>
            </a:extLst>
          </p:cNvPr>
          <p:cNvSpPr>
            <a:spLocks/>
          </p:cNvSpPr>
          <p:nvPr/>
        </p:nvSpPr>
        <p:spPr bwMode="auto">
          <a:xfrm>
            <a:off x="6354151" y="3087753"/>
            <a:ext cx="544971" cy="441984"/>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cs typeface="Arial" panose="020B0604020202020204" pitchFamily="34" charset="0"/>
            </a:endParaRPr>
          </a:p>
        </p:txBody>
      </p:sp>
      <p:sp>
        <p:nvSpPr>
          <p:cNvPr id="28" name="矩形 35">
            <a:extLst>
              <a:ext uri="{FF2B5EF4-FFF2-40B4-BE49-F238E27FC236}">
                <a16:creationId xmlns:a16="http://schemas.microsoft.com/office/drawing/2014/main" id="{A030725B-E45F-4DEB-9CA0-1049742992A7}"/>
              </a:ext>
            </a:extLst>
          </p:cNvPr>
          <p:cNvSpPr/>
          <p:nvPr/>
        </p:nvSpPr>
        <p:spPr>
          <a:xfrm>
            <a:off x="4209472" y="2068322"/>
            <a:ext cx="931441" cy="769441"/>
          </a:xfrm>
          <a:prstGeom prst="rect">
            <a:avLst/>
          </a:prstGeom>
        </p:spPr>
        <p:txBody>
          <a:bodyPr wrap="square">
            <a:spAutoFit/>
          </a:bodyPr>
          <a:lstStyle/>
          <a:p>
            <a:pPr algn="ctr"/>
            <a:r>
              <a:rPr lang="en-US" altLang="zh-CN"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矩形 36">
            <a:extLst>
              <a:ext uri="{FF2B5EF4-FFF2-40B4-BE49-F238E27FC236}">
                <a16:creationId xmlns:a16="http://schemas.microsoft.com/office/drawing/2014/main" id="{24100B4B-D1DD-4C54-A67C-3006DB443BCA}"/>
              </a:ext>
            </a:extLst>
          </p:cNvPr>
          <p:cNvSpPr/>
          <p:nvPr/>
        </p:nvSpPr>
        <p:spPr>
          <a:xfrm>
            <a:off x="7087451" y="2916061"/>
            <a:ext cx="1039393" cy="769441"/>
          </a:xfrm>
          <a:prstGeom prst="rect">
            <a:avLst/>
          </a:prstGeom>
        </p:spPr>
        <p:txBody>
          <a:bodyPr wrap="square">
            <a:spAutoFit/>
          </a:bodyPr>
          <a:lstStyle/>
          <a:p>
            <a:pPr algn="ctr"/>
            <a:r>
              <a:rPr lang="en-US" altLang="zh-CN"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02</a:t>
            </a:r>
            <a:endParaRPr lang="zh-CN" altLang="en-US"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矩形 37">
            <a:extLst>
              <a:ext uri="{FF2B5EF4-FFF2-40B4-BE49-F238E27FC236}">
                <a16:creationId xmlns:a16="http://schemas.microsoft.com/office/drawing/2014/main" id="{EBB090B0-75E9-4B3C-B8E4-5FC933C5C82C}"/>
              </a:ext>
            </a:extLst>
          </p:cNvPr>
          <p:cNvSpPr/>
          <p:nvPr/>
        </p:nvSpPr>
        <p:spPr>
          <a:xfrm>
            <a:off x="4067389" y="3570807"/>
            <a:ext cx="1039393" cy="769441"/>
          </a:xfrm>
          <a:prstGeom prst="rect">
            <a:avLst/>
          </a:prstGeom>
        </p:spPr>
        <p:txBody>
          <a:bodyPr wrap="square">
            <a:spAutoFit/>
          </a:bodyPr>
          <a:lstStyle/>
          <a:p>
            <a:pPr algn="ctr"/>
            <a:r>
              <a:rPr lang="en-US" altLang="zh-CN"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矩形 38">
            <a:extLst>
              <a:ext uri="{FF2B5EF4-FFF2-40B4-BE49-F238E27FC236}">
                <a16:creationId xmlns:a16="http://schemas.microsoft.com/office/drawing/2014/main" id="{FE203231-3D2E-4B04-80CB-9F0B7625D5EA}"/>
              </a:ext>
            </a:extLst>
          </p:cNvPr>
          <p:cNvSpPr/>
          <p:nvPr/>
        </p:nvSpPr>
        <p:spPr>
          <a:xfrm>
            <a:off x="7111956" y="4443702"/>
            <a:ext cx="1039393" cy="769441"/>
          </a:xfrm>
          <a:prstGeom prst="rect">
            <a:avLst/>
          </a:prstGeom>
        </p:spPr>
        <p:txBody>
          <a:bodyPr wrap="square">
            <a:spAutoFit/>
          </a:bodyPr>
          <a:lstStyle/>
          <a:p>
            <a:pPr algn="ctr"/>
            <a:r>
              <a:rPr lang="en-US" altLang="zh-CN"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04</a:t>
            </a:r>
            <a:endParaRPr lang="zh-CN" altLang="en-US"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矩形 39">
            <a:extLst>
              <a:ext uri="{FF2B5EF4-FFF2-40B4-BE49-F238E27FC236}">
                <a16:creationId xmlns:a16="http://schemas.microsoft.com/office/drawing/2014/main" id="{F072A818-5837-4828-BA3A-46BFFC0B7D1A}"/>
              </a:ext>
            </a:extLst>
          </p:cNvPr>
          <p:cNvSpPr/>
          <p:nvPr/>
        </p:nvSpPr>
        <p:spPr>
          <a:xfrm>
            <a:off x="4074117" y="5101642"/>
            <a:ext cx="1039393" cy="769441"/>
          </a:xfrm>
          <a:prstGeom prst="rect">
            <a:avLst/>
          </a:prstGeom>
        </p:spPr>
        <p:txBody>
          <a:bodyPr wrap="square">
            <a:spAutoFit/>
          </a:bodyPr>
          <a:lstStyle/>
          <a:p>
            <a:pPr algn="ctr"/>
            <a:r>
              <a:rPr lang="en-US" altLang="zh-CN"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4400" b="1" dirty="0">
              <a:solidFill>
                <a:prstClr val="black">
                  <a:lumMod val="50000"/>
                  <a:lumOff val="50000"/>
                </a:prst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Freeform 26">
            <a:extLst>
              <a:ext uri="{FF2B5EF4-FFF2-40B4-BE49-F238E27FC236}">
                <a16:creationId xmlns:a16="http://schemas.microsoft.com/office/drawing/2014/main" id="{5B0004A0-D890-4461-B3BD-BA0060CAE774}"/>
              </a:ext>
            </a:extLst>
          </p:cNvPr>
          <p:cNvSpPr>
            <a:spLocks noEditPoints="1"/>
          </p:cNvSpPr>
          <p:nvPr/>
        </p:nvSpPr>
        <p:spPr bwMode="auto">
          <a:xfrm>
            <a:off x="5381213" y="5293386"/>
            <a:ext cx="431141" cy="4529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solidFill>
                <a:srgbClr val="ED7D31"/>
              </a:solidFill>
              <a:latin typeface="Arial" panose="020B0604020202020204" pitchFamily="34" charset="0"/>
              <a:cs typeface="Arial" panose="020B0604020202020204" pitchFamily="34" charset="0"/>
            </a:endParaRPr>
          </a:p>
        </p:txBody>
      </p:sp>
      <p:sp>
        <p:nvSpPr>
          <p:cNvPr id="34" name="文本框 44">
            <a:extLst>
              <a:ext uri="{FF2B5EF4-FFF2-40B4-BE49-F238E27FC236}">
                <a16:creationId xmlns:a16="http://schemas.microsoft.com/office/drawing/2014/main" id="{7D309647-649C-42FF-B82E-8E3518455E02}"/>
              </a:ext>
            </a:extLst>
          </p:cNvPr>
          <p:cNvSpPr txBox="1"/>
          <p:nvPr/>
        </p:nvSpPr>
        <p:spPr>
          <a:xfrm>
            <a:off x="119742" y="1856714"/>
            <a:ext cx="3761984" cy="1366849"/>
          </a:xfrm>
          <a:prstGeom prst="rect">
            <a:avLst/>
          </a:prstGeom>
          <a:noFill/>
          <a:effectLst/>
        </p:spPr>
        <p:txBody>
          <a:bodyPr wrap="square" rtlCol="0">
            <a:spAutoFit/>
          </a:bodyPr>
          <a:lstStyle/>
          <a:p>
            <a:pPr algn="just">
              <a:lnSpc>
                <a:spcPct val="130000"/>
              </a:lnSpc>
            </a:pPr>
            <a:r>
              <a:rPr lang="vi-VN" sz="2200" dirty="0">
                <a:latin typeface="Arial" panose="020B0604020202020204" pitchFamily="34" charset="0"/>
                <a:ea typeface="Autocar Bold Condensed" panose="020B0500000000000000" pitchFamily="34" charset="0"/>
                <a:cs typeface="Arial" panose="020B0604020202020204" pitchFamily="34" charset="0"/>
              </a:rPr>
              <a:t>Mỗi chu kì đều bắt đầu bằng 1 kim loại kiềm, kết thúc là khí hiếm (trừ chu kì 1 và 7)</a:t>
            </a:r>
          </a:p>
        </p:txBody>
      </p:sp>
      <p:sp>
        <p:nvSpPr>
          <p:cNvPr id="35" name="文本框 45">
            <a:extLst>
              <a:ext uri="{FF2B5EF4-FFF2-40B4-BE49-F238E27FC236}">
                <a16:creationId xmlns:a16="http://schemas.microsoft.com/office/drawing/2014/main" id="{17CB6D6F-7EF5-4CE6-848E-1E1CF3B3BF2C}"/>
              </a:ext>
            </a:extLst>
          </p:cNvPr>
          <p:cNvSpPr txBox="1"/>
          <p:nvPr/>
        </p:nvSpPr>
        <p:spPr>
          <a:xfrm>
            <a:off x="259882" y="3595183"/>
            <a:ext cx="3613864" cy="920252"/>
          </a:xfrm>
          <a:prstGeom prst="rect">
            <a:avLst/>
          </a:prstGeom>
          <a:noFill/>
          <a:effectLst/>
        </p:spPr>
        <p:txBody>
          <a:bodyPr wrap="square" rtlCol="0">
            <a:spAutoFit/>
          </a:bodyPr>
          <a:lstStyle/>
          <a:p>
            <a:pPr algn="just">
              <a:lnSpc>
                <a:spcPct val="130000"/>
              </a:lnSpc>
            </a:pPr>
            <a:r>
              <a:rPr lang="vi-VN" sz="2200" dirty="0">
                <a:solidFill>
                  <a:srgbClr val="00B0F0"/>
                </a:solidFill>
                <a:latin typeface="Arial" panose="020B0604020202020204" pitchFamily="34" charset="0"/>
                <a:ea typeface="Autocar Bold Condensed" panose="020B0500000000000000" pitchFamily="34" charset="0"/>
                <a:cs typeface="Arial" panose="020B0604020202020204" pitchFamily="34" charset="0"/>
                <a:sym typeface="Wingdings" panose="05000000000000000000" pitchFamily="2" charset="2"/>
              </a:rPr>
              <a:t>Số nguyên tố theo lớp: 2 – 8 – 8 – 18 – 18 - 36</a:t>
            </a:r>
            <a:endParaRPr lang="vi-VN" sz="2200" dirty="0">
              <a:solidFill>
                <a:srgbClr val="00B0F0"/>
              </a:solidFill>
              <a:latin typeface="Arial" panose="020B0604020202020204" pitchFamily="34" charset="0"/>
              <a:ea typeface="Autocar Bold Condensed" panose="020B0500000000000000" pitchFamily="34" charset="0"/>
              <a:cs typeface="Arial" panose="020B0604020202020204" pitchFamily="34" charset="0"/>
            </a:endParaRPr>
          </a:p>
        </p:txBody>
      </p:sp>
      <p:sp>
        <p:nvSpPr>
          <p:cNvPr id="36" name="文本框 46">
            <a:extLst>
              <a:ext uri="{FF2B5EF4-FFF2-40B4-BE49-F238E27FC236}">
                <a16:creationId xmlns:a16="http://schemas.microsoft.com/office/drawing/2014/main" id="{87EE0B45-97BA-4F21-A79D-EB705DBBB6DB}"/>
              </a:ext>
            </a:extLst>
          </p:cNvPr>
          <p:cNvSpPr txBox="1"/>
          <p:nvPr/>
        </p:nvSpPr>
        <p:spPr>
          <a:xfrm>
            <a:off x="8524643" y="2926126"/>
            <a:ext cx="3564688" cy="925510"/>
          </a:xfrm>
          <a:prstGeom prst="rect">
            <a:avLst/>
          </a:prstGeom>
          <a:noFill/>
          <a:effectLst/>
        </p:spPr>
        <p:txBody>
          <a:bodyPr wrap="square" rtlCol="0">
            <a:spAutoFit/>
          </a:bodyPr>
          <a:lstStyle/>
          <a:p>
            <a:pPr algn="just">
              <a:lnSpc>
                <a:spcPct val="130000"/>
              </a:lnSpc>
            </a:pPr>
            <a:r>
              <a:rPr lang="vi-VN" sz="2200" dirty="0">
                <a:solidFill>
                  <a:srgbClr val="FFC000"/>
                </a:solidFill>
                <a:latin typeface="Arial" panose="020B0604020202020204" pitchFamily="34" charset="0"/>
                <a:ea typeface="Autocar Bold Condensed" panose="020B0500000000000000" pitchFamily="34" charset="0"/>
                <a:cs typeface="Arial" panose="020B0604020202020204" pitchFamily="34" charset="0"/>
              </a:rPr>
              <a:t>Trong cùng 1 CK, số e lớp ngoài cùng tăng từ 1 </a:t>
            </a:r>
            <a:r>
              <a:rPr lang="vi-VN" sz="2200" dirty="0">
                <a:solidFill>
                  <a:srgbClr val="FFC000"/>
                </a:solidFill>
                <a:latin typeface="Arial" panose="020B0604020202020204" pitchFamily="34" charset="0"/>
                <a:ea typeface="Autocar Bold Condensed" panose="020B0500000000000000" pitchFamily="34" charset="0"/>
                <a:cs typeface="Arial" panose="020B0604020202020204" pitchFamily="34" charset="0"/>
                <a:sym typeface="Wingdings" panose="05000000000000000000" pitchFamily="2" charset="2"/>
              </a:rPr>
              <a:t>→ 8</a:t>
            </a:r>
            <a:endParaRPr lang="en-US" sz="2200" dirty="0">
              <a:solidFill>
                <a:srgbClr val="FFC000"/>
              </a:solidFill>
              <a:latin typeface="Arial" panose="020B0604020202020204" pitchFamily="34" charset="0"/>
              <a:ea typeface="Autocar Bold Condensed" panose="020B0500000000000000" pitchFamily="34" charset="0"/>
              <a:cs typeface="Arial" panose="020B0604020202020204" pitchFamily="34" charset="0"/>
              <a:sym typeface="Wingdings" panose="05000000000000000000" pitchFamily="2" charset="2"/>
            </a:endParaRPr>
          </a:p>
        </p:txBody>
      </p:sp>
      <p:sp>
        <p:nvSpPr>
          <p:cNvPr id="37" name="文本框 47">
            <a:extLst>
              <a:ext uri="{FF2B5EF4-FFF2-40B4-BE49-F238E27FC236}">
                <a16:creationId xmlns:a16="http://schemas.microsoft.com/office/drawing/2014/main" id="{4327AA8A-43BB-4393-A0DF-1B2627552B82}"/>
              </a:ext>
            </a:extLst>
          </p:cNvPr>
          <p:cNvSpPr txBox="1"/>
          <p:nvPr/>
        </p:nvSpPr>
        <p:spPr>
          <a:xfrm>
            <a:off x="8520010" y="4681081"/>
            <a:ext cx="3424941" cy="473912"/>
          </a:xfrm>
          <a:prstGeom prst="rect">
            <a:avLst/>
          </a:prstGeom>
          <a:noFill/>
          <a:effectLst/>
        </p:spPr>
        <p:txBody>
          <a:bodyPr wrap="square" rtlCol="0">
            <a:spAutoFit/>
          </a:bodyPr>
          <a:lstStyle/>
          <a:p>
            <a:pPr fontAlgn="base">
              <a:lnSpc>
                <a:spcPct val="125000"/>
              </a:lnSpc>
              <a:spcBef>
                <a:spcPct val="0"/>
              </a:spcBef>
              <a:spcAft>
                <a:spcPct val="0"/>
              </a:spcAft>
            </a:pPr>
            <a:r>
              <a:rPr lang="vi-VN" sz="2200" dirty="0">
                <a:solidFill>
                  <a:srgbClr val="FF0000"/>
                </a:solidFill>
                <a:latin typeface="Arial" panose="020B0604020202020204" pitchFamily="34" charset="0"/>
                <a:ea typeface="Autocar Bold Condensed" panose="020B0500000000000000" pitchFamily="34" charset="0"/>
                <a:cs typeface="Arial" panose="020B0604020202020204" pitchFamily="34" charset="0"/>
              </a:rPr>
              <a:t>Chu kì 1,2,3 là chu kì nhỏ</a:t>
            </a:r>
            <a:endParaRPr lang="zh-CN" altLang="en-US" sz="2200" dirty="0">
              <a:solidFill>
                <a:prstClr val="black">
                  <a:lumMod val="85000"/>
                  <a:lumOff val="15000"/>
                </a:prstClr>
              </a:solidFill>
              <a:latin typeface="Arial" panose="020B0604020202020204" pitchFamily="34" charset="0"/>
              <a:ea typeface="Autocar Bold Condensed" panose="020B0500000000000000" pitchFamily="34" charset="0"/>
              <a:cs typeface="Arial" panose="020B0604020202020204" pitchFamily="34" charset="0"/>
            </a:endParaRPr>
          </a:p>
        </p:txBody>
      </p:sp>
      <p:sp>
        <p:nvSpPr>
          <p:cNvPr id="38" name="文本框 48">
            <a:extLst>
              <a:ext uri="{FF2B5EF4-FFF2-40B4-BE49-F238E27FC236}">
                <a16:creationId xmlns:a16="http://schemas.microsoft.com/office/drawing/2014/main" id="{C8AEE094-B254-4917-BE48-42C411607311}"/>
              </a:ext>
            </a:extLst>
          </p:cNvPr>
          <p:cNvSpPr txBox="1"/>
          <p:nvPr/>
        </p:nvSpPr>
        <p:spPr>
          <a:xfrm>
            <a:off x="275923" y="5123433"/>
            <a:ext cx="3613864" cy="486608"/>
          </a:xfrm>
          <a:prstGeom prst="rect">
            <a:avLst/>
          </a:prstGeom>
          <a:noFill/>
          <a:effectLst/>
        </p:spPr>
        <p:txBody>
          <a:bodyPr wrap="square" rtlCol="0">
            <a:spAutoFit/>
          </a:bodyPr>
          <a:lstStyle/>
          <a:p>
            <a:pPr algn="just">
              <a:lnSpc>
                <a:spcPct val="130000"/>
              </a:lnSpc>
            </a:pPr>
            <a:r>
              <a:rPr lang="vi-VN" sz="2200" dirty="0">
                <a:solidFill>
                  <a:srgbClr val="FF0000"/>
                </a:solidFill>
                <a:latin typeface="Arial" panose="020B0604020202020204" pitchFamily="34" charset="0"/>
                <a:ea typeface="Autocar Bold Condensed" panose="020B0500000000000000" pitchFamily="34" charset="0"/>
                <a:cs typeface="Arial" panose="020B0604020202020204" pitchFamily="34" charset="0"/>
              </a:rPr>
              <a:t>Chu kì 4,5,6,7 là chu kì lớn.</a:t>
            </a:r>
          </a:p>
        </p:txBody>
      </p:sp>
      <p:grpSp>
        <p:nvGrpSpPr>
          <p:cNvPr id="39" name="Google Shape;9292;p126">
            <a:extLst>
              <a:ext uri="{FF2B5EF4-FFF2-40B4-BE49-F238E27FC236}">
                <a16:creationId xmlns:a16="http://schemas.microsoft.com/office/drawing/2014/main" id="{E454F140-8D2B-4FF4-A608-B04E53C67744}"/>
              </a:ext>
            </a:extLst>
          </p:cNvPr>
          <p:cNvGrpSpPr/>
          <p:nvPr/>
        </p:nvGrpSpPr>
        <p:grpSpPr>
          <a:xfrm>
            <a:off x="6210606" y="4373583"/>
            <a:ext cx="753359" cy="775641"/>
            <a:chOff x="4206459" y="1191441"/>
            <a:chExt cx="712557" cy="785901"/>
          </a:xfrm>
          <a:solidFill>
            <a:schemeClr val="accent2">
              <a:lumMod val="40000"/>
              <a:lumOff val="60000"/>
            </a:schemeClr>
          </a:solidFill>
        </p:grpSpPr>
        <p:sp>
          <p:nvSpPr>
            <p:cNvPr id="40" name="Google Shape;9293;p126">
              <a:extLst>
                <a:ext uri="{FF2B5EF4-FFF2-40B4-BE49-F238E27FC236}">
                  <a16:creationId xmlns:a16="http://schemas.microsoft.com/office/drawing/2014/main" id="{48D2984C-B994-4C23-AAC2-83B65B8474F0}"/>
                </a:ext>
              </a:extLst>
            </p:cNvPr>
            <p:cNvSpPr/>
            <p:nvPr/>
          </p:nvSpPr>
          <p:spPr>
            <a:xfrm>
              <a:off x="4548248" y="1328649"/>
              <a:ext cx="325201" cy="32254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grp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41" name="Google Shape;9294;p126">
              <a:extLst>
                <a:ext uri="{FF2B5EF4-FFF2-40B4-BE49-F238E27FC236}">
                  <a16:creationId xmlns:a16="http://schemas.microsoft.com/office/drawing/2014/main" id="{439BDF63-1DD1-4666-8B53-98A9C0D22FA2}"/>
                </a:ext>
              </a:extLst>
            </p:cNvPr>
            <p:cNvSpPr/>
            <p:nvPr/>
          </p:nvSpPr>
          <p:spPr>
            <a:xfrm>
              <a:off x="4557499" y="165660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grp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42" name="Google Shape;9295;p126">
              <a:extLst>
                <a:ext uri="{FF2B5EF4-FFF2-40B4-BE49-F238E27FC236}">
                  <a16:creationId xmlns:a16="http://schemas.microsoft.com/office/drawing/2014/main" id="{8E5ED933-21A7-4EB5-BA46-9493253F3EEE}"/>
                </a:ext>
              </a:extLst>
            </p:cNvPr>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grp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43" name="Google Shape;9296;p126">
              <a:extLst>
                <a:ext uri="{FF2B5EF4-FFF2-40B4-BE49-F238E27FC236}">
                  <a16:creationId xmlns:a16="http://schemas.microsoft.com/office/drawing/2014/main" id="{B1246095-6C2F-4E9F-B27F-1DDF9552D1D9}"/>
                </a:ext>
              </a:extLst>
            </p:cNvPr>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grp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nvGrpSpPr>
            <p:cNvPr id="44" name="Google Shape;9297;p126">
              <a:extLst>
                <a:ext uri="{FF2B5EF4-FFF2-40B4-BE49-F238E27FC236}">
                  <a16:creationId xmlns:a16="http://schemas.microsoft.com/office/drawing/2014/main" id="{DC1B5E3E-7E60-4C04-A372-331CB65D783B}"/>
                </a:ext>
              </a:extLst>
            </p:cNvPr>
            <p:cNvGrpSpPr/>
            <p:nvPr/>
          </p:nvGrpSpPr>
          <p:grpSpPr>
            <a:xfrm>
              <a:off x="4644280" y="1290523"/>
              <a:ext cx="143716" cy="29463"/>
              <a:chOff x="4644280" y="1290523"/>
              <a:chExt cx="143716" cy="29463"/>
            </a:xfrm>
            <a:grpFill/>
          </p:grpSpPr>
          <p:sp>
            <p:nvSpPr>
              <p:cNvPr id="74" name="Google Shape;9298;p126">
                <a:extLst>
                  <a:ext uri="{FF2B5EF4-FFF2-40B4-BE49-F238E27FC236}">
                    <a16:creationId xmlns:a16="http://schemas.microsoft.com/office/drawing/2014/main" id="{B39C7D32-548F-487C-9032-BEDA22897936}"/>
                  </a:ext>
                </a:extLst>
              </p:cNvPr>
              <p:cNvSpPr/>
              <p:nvPr/>
            </p:nvSpPr>
            <p:spPr>
              <a:xfrm>
                <a:off x="4736292" y="1294223"/>
                <a:ext cx="51704" cy="25762"/>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75" name="Google Shape;9299;p126">
                <a:extLst>
                  <a:ext uri="{FF2B5EF4-FFF2-40B4-BE49-F238E27FC236}">
                    <a16:creationId xmlns:a16="http://schemas.microsoft.com/office/drawing/2014/main" id="{D5BEE09C-5E8A-4796-B184-4108E7A0DE2A}"/>
                  </a:ext>
                </a:extLst>
              </p:cNvPr>
              <p:cNvSpPr/>
              <p:nvPr/>
            </p:nvSpPr>
            <p:spPr>
              <a:xfrm>
                <a:off x="4700066" y="1290523"/>
                <a:ext cx="32206" cy="7988"/>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76" name="Google Shape;9300;p126">
                <a:extLst>
                  <a:ext uri="{FF2B5EF4-FFF2-40B4-BE49-F238E27FC236}">
                    <a16:creationId xmlns:a16="http://schemas.microsoft.com/office/drawing/2014/main" id="{F13C6B2A-8256-4374-8F26-6029B9CC9869}"/>
                  </a:ext>
                </a:extLst>
              </p:cNvPr>
              <p:cNvSpPr/>
              <p:nvPr/>
            </p:nvSpPr>
            <p:spPr>
              <a:xfrm>
                <a:off x="4644280" y="1300641"/>
                <a:ext cx="20225" cy="13283"/>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77" name="Google Shape;9301;p126">
                <a:extLst>
                  <a:ext uri="{FF2B5EF4-FFF2-40B4-BE49-F238E27FC236}">
                    <a16:creationId xmlns:a16="http://schemas.microsoft.com/office/drawing/2014/main" id="{B7662312-D487-42AB-83E5-8AD393A82B3C}"/>
                  </a:ext>
                </a:extLst>
              </p:cNvPr>
              <p:cNvSpPr/>
              <p:nvPr/>
            </p:nvSpPr>
            <p:spPr>
              <a:xfrm>
                <a:off x="4667822" y="1291888"/>
                <a:ext cx="27779" cy="11433"/>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grpSp>
          <p:nvGrpSpPr>
            <p:cNvPr id="45" name="Google Shape;9302;p126">
              <a:extLst>
                <a:ext uri="{FF2B5EF4-FFF2-40B4-BE49-F238E27FC236}">
                  <a16:creationId xmlns:a16="http://schemas.microsoft.com/office/drawing/2014/main" id="{ED8B98E2-A0E0-4B44-9D34-AEE2852E9654}"/>
                </a:ext>
              </a:extLst>
            </p:cNvPr>
            <p:cNvGrpSpPr/>
            <p:nvPr/>
          </p:nvGrpSpPr>
          <p:grpSpPr>
            <a:xfrm>
              <a:off x="4356567" y="1191441"/>
              <a:ext cx="143690" cy="29488"/>
              <a:chOff x="4356567" y="1191441"/>
              <a:chExt cx="143690" cy="29488"/>
            </a:xfrm>
            <a:grpFill/>
          </p:grpSpPr>
          <p:sp>
            <p:nvSpPr>
              <p:cNvPr id="70" name="Google Shape;9303;p126">
                <a:extLst>
                  <a:ext uri="{FF2B5EF4-FFF2-40B4-BE49-F238E27FC236}">
                    <a16:creationId xmlns:a16="http://schemas.microsoft.com/office/drawing/2014/main" id="{92E68EF0-5326-45F5-9814-5F9D3848F0D7}"/>
                  </a:ext>
                </a:extLst>
              </p:cNvPr>
              <p:cNvSpPr/>
              <p:nvPr/>
            </p:nvSpPr>
            <p:spPr>
              <a:xfrm>
                <a:off x="4448554" y="1195154"/>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71" name="Google Shape;9304;p126">
                <a:extLst>
                  <a:ext uri="{FF2B5EF4-FFF2-40B4-BE49-F238E27FC236}">
                    <a16:creationId xmlns:a16="http://schemas.microsoft.com/office/drawing/2014/main" id="{E025BBBB-4B8D-4F9A-B867-F9548F104F44}"/>
                  </a:ext>
                </a:extLst>
              </p:cNvPr>
              <p:cNvSpPr/>
              <p:nvPr/>
            </p:nvSpPr>
            <p:spPr>
              <a:xfrm>
                <a:off x="4412341" y="1191441"/>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72" name="Google Shape;9305;p126">
                <a:extLst>
                  <a:ext uri="{FF2B5EF4-FFF2-40B4-BE49-F238E27FC236}">
                    <a16:creationId xmlns:a16="http://schemas.microsoft.com/office/drawing/2014/main" id="{2B7910BA-3E87-401B-934C-DCC3F50E7698}"/>
                  </a:ext>
                </a:extLst>
              </p:cNvPr>
              <p:cNvSpPr/>
              <p:nvPr/>
            </p:nvSpPr>
            <p:spPr>
              <a:xfrm>
                <a:off x="4356567" y="1201573"/>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73" name="Google Shape;9306;p126">
                <a:extLst>
                  <a:ext uri="{FF2B5EF4-FFF2-40B4-BE49-F238E27FC236}">
                    <a16:creationId xmlns:a16="http://schemas.microsoft.com/office/drawing/2014/main" id="{19AFABE9-F5AD-4B88-9423-5D719A6B49C1}"/>
                  </a:ext>
                </a:extLst>
              </p:cNvPr>
              <p:cNvSpPr/>
              <p:nvPr/>
            </p:nvSpPr>
            <p:spPr>
              <a:xfrm>
                <a:off x="4380084" y="1192832"/>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grpSp>
          <p:nvGrpSpPr>
            <p:cNvPr id="46" name="Google Shape;9307;p126">
              <a:extLst>
                <a:ext uri="{FF2B5EF4-FFF2-40B4-BE49-F238E27FC236}">
                  <a16:creationId xmlns:a16="http://schemas.microsoft.com/office/drawing/2014/main" id="{30E094A4-1425-4129-9170-13684392C75C}"/>
                </a:ext>
              </a:extLst>
            </p:cNvPr>
            <p:cNvGrpSpPr/>
            <p:nvPr/>
          </p:nvGrpSpPr>
          <p:grpSpPr>
            <a:xfrm>
              <a:off x="4339009" y="1863727"/>
              <a:ext cx="143703" cy="29476"/>
              <a:chOff x="4339009" y="1863727"/>
              <a:chExt cx="143703" cy="29476"/>
            </a:xfrm>
            <a:grpFill/>
          </p:grpSpPr>
          <p:sp>
            <p:nvSpPr>
              <p:cNvPr id="66" name="Google Shape;9308;p126">
                <a:extLst>
                  <a:ext uri="{FF2B5EF4-FFF2-40B4-BE49-F238E27FC236}">
                    <a16:creationId xmlns:a16="http://schemas.microsoft.com/office/drawing/2014/main" id="{19C76A5D-422E-482A-BED9-CB207A4E26BF}"/>
                  </a:ext>
                </a:extLst>
              </p:cNvPr>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67" name="Google Shape;9309;p126">
                <a:extLst>
                  <a:ext uri="{FF2B5EF4-FFF2-40B4-BE49-F238E27FC236}">
                    <a16:creationId xmlns:a16="http://schemas.microsoft.com/office/drawing/2014/main" id="{18677D52-4073-4EED-A73E-A655CBC6D51E}"/>
                  </a:ext>
                </a:extLst>
              </p:cNvPr>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68" name="Google Shape;9310;p126">
                <a:extLst>
                  <a:ext uri="{FF2B5EF4-FFF2-40B4-BE49-F238E27FC236}">
                    <a16:creationId xmlns:a16="http://schemas.microsoft.com/office/drawing/2014/main" id="{F653C34D-7712-4C0E-BB62-7F6B7BC70580}"/>
                  </a:ext>
                </a:extLst>
              </p:cNvPr>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69" name="Google Shape;9311;p126">
                <a:extLst>
                  <a:ext uri="{FF2B5EF4-FFF2-40B4-BE49-F238E27FC236}">
                    <a16:creationId xmlns:a16="http://schemas.microsoft.com/office/drawing/2014/main" id="{EBE8FAE2-FF51-4CCA-96D7-A49E81AD266B}"/>
                  </a:ext>
                </a:extLst>
              </p:cNvPr>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grpSp>
          <p:nvGrpSpPr>
            <p:cNvPr id="47" name="Google Shape;9312;p126">
              <a:extLst>
                <a:ext uri="{FF2B5EF4-FFF2-40B4-BE49-F238E27FC236}">
                  <a16:creationId xmlns:a16="http://schemas.microsoft.com/office/drawing/2014/main" id="{9C2D3C06-51C4-40A5-AD03-7CD44663350B}"/>
                </a:ext>
              </a:extLst>
            </p:cNvPr>
            <p:cNvGrpSpPr/>
            <p:nvPr/>
          </p:nvGrpSpPr>
          <p:grpSpPr>
            <a:xfrm>
              <a:off x="4206459" y="1607315"/>
              <a:ext cx="29539" cy="142899"/>
              <a:chOff x="4206459" y="1607315"/>
              <a:chExt cx="29539" cy="142899"/>
            </a:xfrm>
            <a:grpFill/>
          </p:grpSpPr>
          <p:sp>
            <p:nvSpPr>
              <p:cNvPr id="62" name="Google Shape;9313;p126">
                <a:extLst>
                  <a:ext uri="{FF2B5EF4-FFF2-40B4-BE49-F238E27FC236}">
                    <a16:creationId xmlns:a16="http://schemas.microsoft.com/office/drawing/2014/main" id="{30D64B5F-7CC1-40F6-BA35-8B4F00BB4FDF}"/>
                  </a:ext>
                </a:extLst>
              </p:cNvPr>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63" name="Google Shape;9314;p126">
                <a:extLst>
                  <a:ext uri="{FF2B5EF4-FFF2-40B4-BE49-F238E27FC236}">
                    <a16:creationId xmlns:a16="http://schemas.microsoft.com/office/drawing/2014/main" id="{77C5F8F1-A62A-457F-8489-6387A85D4BA5}"/>
                  </a:ext>
                </a:extLst>
              </p:cNvPr>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64" name="Google Shape;9315;p126">
                <a:extLst>
                  <a:ext uri="{FF2B5EF4-FFF2-40B4-BE49-F238E27FC236}">
                    <a16:creationId xmlns:a16="http://schemas.microsoft.com/office/drawing/2014/main" id="{0E3AFFA0-674C-452F-9360-07A9EF31102D}"/>
                  </a:ext>
                </a:extLst>
              </p:cNvPr>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65" name="Google Shape;9316;p126">
                <a:extLst>
                  <a:ext uri="{FF2B5EF4-FFF2-40B4-BE49-F238E27FC236}">
                    <a16:creationId xmlns:a16="http://schemas.microsoft.com/office/drawing/2014/main" id="{E92E2198-B1C8-4C5C-8801-0F2D347866AD}"/>
                  </a:ext>
                </a:extLst>
              </p:cNvPr>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sp>
          <p:nvSpPr>
            <p:cNvPr id="48" name="Google Shape;9317;p126">
              <a:extLst>
                <a:ext uri="{FF2B5EF4-FFF2-40B4-BE49-F238E27FC236}">
                  <a16:creationId xmlns:a16="http://schemas.microsoft.com/office/drawing/2014/main" id="{2C6ECA4A-DFD8-467D-A992-77F7F4B3DCF1}"/>
                </a:ext>
              </a:extLst>
            </p:cNvPr>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49" name="Google Shape;9318;p126">
              <a:extLst>
                <a:ext uri="{FF2B5EF4-FFF2-40B4-BE49-F238E27FC236}">
                  <a16:creationId xmlns:a16="http://schemas.microsoft.com/office/drawing/2014/main" id="{4D288144-97B5-405C-A9A7-031A7C233187}"/>
                </a:ext>
              </a:extLst>
            </p:cNvPr>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50" name="Google Shape;9319;p126">
              <a:extLst>
                <a:ext uri="{FF2B5EF4-FFF2-40B4-BE49-F238E27FC236}">
                  <a16:creationId xmlns:a16="http://schemas.microsoft.com/office/drawing/2014/main" id="{135F146D-A135-4795-82AD-9363868955DF}"/>
                </a:ext>
              </a:extLst>
            </p:cNvPr>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51" name="Google Shape;9320;p126">
              <a:extLst>
                <a:ext uri="{FF2B5EF4-FFF2-40B4-BE49-F238E27FC236}">
                  <a16:creationId xmlns:a16="http://schemas.microsoft.com/office/drawing/2014/main" id="{5BAFABA2-CE19-45CE-B882-80504156B29B}"/>
                </a:ext>
              </a:extLst>
            </p:cNvPr>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nvGrpSpPr>
            <p:cNvPr id="52" name="Google Shape;9321;p126">
              <a:extLst>
                <a:ext uri="{FF2B5EF4-FFF2-40B4-BE49-F238E27FC236}">
                  <a16:creationId xmlns:a16="http://schemas.microsoft.com/office/drawing/2014/main" id="{79A6BAE4-5094-4CE0-8EB1-B7D6AFD18A14}"/>
                </a:ext>
              </a:extLst>
            </p:cNvPr>
            <p:cNvGrpSpPr/>
            <p:nvPr/>
          </p:nvGrpSpPr>
          <p:grpSpPr>
            <a:xfrm>
              <a:off x="4889463" y="1423737"/>
              <a:ext cx="29552" cy="142899"/>
              <a:chOff x="4889463" y="1423737"/>
              <a:chExt cx="29552" cy="142899"/>
            </a:xfrm>
            <a:grpFill/>
          </p:grpSpPr>
          <p:sp>
            <p:nvSpPr>
              <p:cNvPr id="58" name="Google Shape;9322;p126">
                <a:extLst>
                  <a:ext uri="{FF2B5EF4-FFF2-40B4-BE49-F238E27FC236}">
                    <a16:creationId xmlns:a16="http://schemas.microsoft.com/office/drawing/2014/main" id="{49FD9EE8-D771-4AA1-8DB4-BADD3B95900C}"/>
                  </a:ext>
                </a:extLst>
              </p:cNvPr>
              <p:cNvSpPr/>
              <p:nvPr/>
            </p:nvSpPr>
            <p:spPr>
              <a:xfrm>
                <a:off x="4889463" y="1515647"/>
                <a:ext cx="26158" cy="50989"/>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59" name="Google Shape;9323;p126">
                <a:extLst>
                  <a:ext uri="{FF2B5EF4-FFF2-40B4-BE49-F238E27FC236}">
                    <a16:creationId xmlns:a16="http://schemas.microsoft.com/office/drawing/2014/main" id="{AE598E4B-AC9B-4EC8-A30E-5E6594C4D877}"/>
                  </a:ext>
                </a:extLst>
              </p:cNvPr>
              <p:cNvSpPr/>
              <p:nvPr/>
            </p:nvSpPr>
            <p:spPr>
              <a:xfrm>
                <a:off x="4910772" y="1479256"/>
                <a:ext cx="8243" cy="3178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60" name="Google Shape;9324;p126">
                <a:extLst>
                  <a:ext uri="{FF2B5EF4-FFF2-40B4-BE49-F238E27FC236}">
                    <a16:creationId xmlns:a16="http://schemas.microsoft.com/office/drawing/2014/main" id="{47E2AD27-A1A0-4455-B2AD-91C4820D2857}"/>
                  </a:ext>
                </a:extLst>
              </p:cNvPr>
              <p:cNvSpPr/>
              <p:nvPr/>
            </p:nvSpPr>
            <p:spPr>
              <a:xfrm>
                <a:off x="4895052" y="1423737"/>
                <a:ext cx="14215" cy="19446"/>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61" name="Google Shape;9325;p126">
                <a:extLst>
                  <a:ext uri="{FF2B5EF4-FFF2-40B4-BE49-F238E27FC236}">
                    <a16:creationId xmlns:a16="http://schemas.microsoft.com/office/drawing/2014/main" id="{2C1E072D-6CDD-49B3-9BEF-3F8164CA47AF}"/>
                  </a:ext>
                </a:extLst>
              </p:cNvPr>
              <p:cNvSpPr/>
              <p:nvPr/>
            </p:nvSpPr>
            <p:spPr>
              <a:xfrm>
                <a:off x="4905783" y="1447292"/>
                <a:ext cx="12071" cy="27153"/>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grpSp>
          <p:nvGrpSpPr>
            <p:cNvPr id="53" name="Google Shape;9326;p126">
              <a:extLst>
                <a:ext uri="{FF2B5EF4-FFF2-40B4-BE49-F238E27FC236}">
                  <a16:creationId xmlns:a16="http://schemas.microsoft.com/office/drawing/2014/main" id="{DBAD2F08-9210-4CDA-A98E-8108FEFBE191}"/>
                </a:ext>
              </a:extLst>
            </p:cNvPr>
            <p:cNvGrpSpPr/>
            <p:nvPr/>
          </p:nvGrpSpPr>
          <p:grpSpPr>
            <a:xfrm>
              <a:off x="4771663" y="1876896"/>
              <a:ext cx="108651" cy="100447"/>
              <a:chOff x="4771663" y="1876896"/>
              <a:chExt cx="108651" cy="100447"/>
            </a:xfrm>
            <a:grpFill/>
          </p:grpSpPr>
          <p:sp>
            <p:nvSpPr>
              <p:cNvPr id="54" name="Google Shape;9327;p126">
                <a:extLst>
                  <a:ext uri="{FF2B5EF4-FFF2-40B4-BE49-F238E27FC236}">
                    <a16:creationId xmlns:a16="http://schemas.microsoft.com/office/drawing/2014/main" id="{EE027D8C-DBE6-4A4A-944F-869EE70C4151}"/>
                  </a:ext>
                </a:extLst>
              </p:cNvPr>
              <p:cNvSpPr/>
              <p:nvPr/>
            </p:nvSpPr>
            <p:spPr>
              <a:xfrm>
                <a:off x="4771663" y="1951210"/>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55" name="Google Shape;9328;p126">
                <a:extLst>
                  <a:ext uri="{FF2B5EF4-FFF2-40B4-BE49-F238E27FC236}">
                    <a16:creationId xmlns:a16="http://schemas.microsoft.com/office/drawing/2014/main" id="{46476B1E-D034-4235-879F-9D13C1CA21B1}"/>
                  </a:ext>
                </a:extLst>
              </p:cNvPr>
              <p:cNvSpPr/>
              <p:nvPr/>
            </p:nvSpPr>
            <p:spPr>
              <a:xfrm>
                <a:off x="4826850" y="1927897"/>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56" name="Google Shape;9329;p126">
                <a:extLst>
                  <a:ext uri="{FF2B5EF4-FFF2-40B4-BE49-F238E27FC236}">
                    <a16:creationId xmlns:a16="http://schemas.microsoft.com/office/drawing/2014/main" id="{0A87F9ED-EA7A-4128-AAA5-01BEC897C20B}"/>
                  </a:ext>
                </a:extLst>
              </p:cNvPr>
              <p:cNvSpPr/>
              <p:nvPr/>
            </p:nvSpPr>
            <p:spPr>
              <a:xfrm>
                <a:off x="4868600" y="1876896"/>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57" name="Google Shape;9330;p126">
                <a:extLst>
                  <a:ext uri="{FF2B5EF4-FFF2-40B4-BE49-F238E27FC236}">
                    <a16:creationId xmlns:a16="http://schemas.microsoft.com/office/drawing/2014/main" id="{56625295-7E1C-41E5-8909-E83BF8ECBB02}"/>
                  </a:ext>
                </a:extLst>
              </p:cNvPr>
              <p:cNvSpPr/>
              <p:nvPr/>
            </p:nvSpPr>
            <p:spPr>
              <a:xfrm>
                <a:off x="4852804" y="1901038"/>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grpSp>
      <p:grpSp>
        <p:nvGrpSpPr>
          <p:cNvPr id="78" name="Google Shape;10024;p128">
            <a:extLst>
              <a:ext uri="{FF2B5EF4-FFF2-40B4-BE49-F238E27FC236}">
                <a16:creationId xmlns:a16="http://schemas.microsoft.com/office/drawing/2014/main" id="{3DA2CE14-50F5-4BBC-948B-98927540DEF1}"/>
              </a:ext>
            </a:extLst>
          </p:cNvPr>
          <p:cNvGrpSpPr/>
          <p:nvPr/>
        </p:nvGrpSpPr>
        <p:grpSpPr>
          <a:xfrm>
            <a:off x="5284358" y="2209248"/>
            <a:ext cx="495844" cy="487588"/>
            <a:chOff x="860940" y="2746477"/>
            <a:chExt cx="371883" cy="365691"/>
          </a:xfrm>
          <a:solidFill>
            <a:schemeClr val="accent6">
              <a:lumMod val="50000"/>
            </a:schemeClr>
          </a:solidFill>
        </p:grpSpPr>
        <p:sp>
          <p:nvSpPr>
            <p:cNvPr id="79" name="Google Shape;10025;p128">
              <a:extLst>
                <a:ext uri="{FF2B5EF4-FFF2-40B4-BE49-F238E27FC236}">
                  <a16:creationId xmlns:a16="http://schemas.microsoft.com/office/drawing/2014/main" id="{D61470F3-BE6B-4B44-9BB4-D1C696A88D88}"/>
                </a:ext>
              </a:extLst>
            </p:cNvPr>
            <p:cNvSpPr/>
            <p:nvPr/>
          </p:nvSpPr>
          <p:spPr>
            <a:xfrm>
              <a:off x="908191" y="3026302"/>
              <a:ext cx="30294" cy="28961"/>
            </a:xfrm>
            <a:custGeom>
              <a:avLst/>
              <a:gdLst/>
              <a:ahLst/>
              <a:cxnLst/>
              <a:rect l="l" t="t" r="r" b="b"/>
              <a:pathLst>
                <a:path w="954" h="912" extrusionOk="0">
                  <a:moveTo>
                    <a:pt x="763" y="1"/>
                  </a:moveTo>
                  <a:cubicBezTo>
                    <a:pt x="718" y="1"/>
                    <a:pt x="674" y="16"/>
                    <a:pt x="644" y="45"/>
                  </a:cubicBezTo>
                  <a:lnTo>
                    <a:pt x="60" y="629"/>
                  </a:lnTo>
                  <a:cubicBezTo>
                    <a:pt x="1" y="688"/>
                    <a:pt x="1" y="807"/>
                    <a:pt x="60" y="867"/>
                  </a:cubicBezTo>
                  <a:cubicBezTo>
                    <a:pt x="90" y="897"/>
                    <a:pt x="135" y="911"/>
                    <a:pt x="179" y="911"/>
                  </a:cubicBezTo>
                  <a:cubicBezTo>
                    <a:pt x="224" y="911"/>
                    <a:pt x="269" y="897"/>
                    <a:pt x="299" y="867"/>
                  </a:cubicBezTo>
                  <a:lnTo>
                    <a:pt x="882" y="283"/>
                  </a:lnTo>
                  <a:cubicBezTo>
                    <a:pt x="953" y="224"/>
                    <a:pt x="953" y="105"/>
                    <a:pt x="882" y="45"/>
                  </a:cubicBezTo>
                  <a:cubicBezTo>
                    <a:pt x="852" y="16"/>
                    <a:pt x="807" y="1"/>
                    <a:pt x="763"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80" name="Google Shape;10026;p128">
              <a:extLst>
                <a:ext uri="{FF2B5EF4-FFF2-40B4-BE49-F238E27FC236}">
                  <a16:creationId xmlns:a16="http://schemas.microsoft.com/office/drawing/2014/main" id="{8B61A103-9012-4D77-9656-A59137DB340B}"/>
                </a:ext>
              </a:extLst>
            </p:cNvPr>
            <p:cNvSpPr/>
            <p:nvPr/>
          </p:nvSpPr>
          <p:spPr>
            <a:xfrm>
              <a:off x="943757" y="3061836"/>
              <a:ext cx="30263" cy="28961"/>
            </a:xfrm>
            <a:custGeom>
              <a:avLst/>
              <a:gdLst/>
              <a:ahLst/>
              <a:cxnLst/>
              <a:rect l="l" t="t" r="r" b="b"/>
              <a:pathLst>
                <a:path w="953" h="912" extrusionOk="0">
                  <a:moveTo>
                    <a:pt x="762" y="1"/>
                  </a:moveTo>
                  <a:cubicBezTo>
                    <a:pt x="717" y="1"/>
                    <a:pt x="673" y="16"/>
                    <a:pt x="643" y="46"/>
                  </a:cubicBezTo>
                  <a:lnTo>
                    <a:pt x="60" y="629"/>
                  </a:lnTo>
                  <a:cubicBezTo>
                    <a:pt x="0" y="688"/>
                    <a:pt x="0" y="807"/>
                    <a:pt x="60" y="867"/>
                  </a:cubicBezTo>
                  <a:cubicBezTo>
                    <a:pt x="89" y="897"/>
                    <a:pt x="134" y="912"/>
                    <a:pt x="179" y="912"/>
                  </a:cubicBezTo>
                  <a:cubicBezTo>
                    <a:pt x="223" y="912"/>
                    <a:pt x="268" y="897"/>
                    <a:pt x="298" y="867"/>
                  </a:cubicBezTo>
                  <a:lnTo>
                    <a:pt x="881" y="284"/>
                  </a:lnTo>
                  <a:cubicBezTo>
                    <a:pt x="953" y="224"/>
                    <a:pt x="953" y="105"/>
                    <a:pt x="881" y="46"/>
                  </a:cubicBezTo>
                  <a:cubicBezTo>
                    <a:pt x="851" y="16"/>
                    <a:pt x="807" y="1"/>
                    <a:pt x="762"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81" name="Google Shape;10027;p128">
              <a:extLst>
                <a:ext uri="{FF2B5EF4-FFF2-40B4-BE49-F238E27FC236}">
                  <a16:creationId xmlns:a16="http://schemas.microsoft.com/office/drawing/2014/main" id="{52FFDF9E-131D-4595-B7FE-076F59E87533}"/>
                </a:ext>
              </a:extLst>
            </p:cNvPr>
            <p:cNvSpPr/>
            <p:nvPr/>
          </p:nvSpPr>
          <p:spPr>
            <a:xfrm>
              <a:off x="926355" y="3044085"/>
              <a:ext cx="29881" cy="28579"/>
            </a:xfrm>
            <a:custGeom>
              <a:avLst/>
              <a:gdLst/>
              <a:ahLst/>
              <a:cxnLst/>
              <a:rect l="l" t="t" r="r" b="b"/>
              <a:pathLst>
                <a:path w="941" h="900" extrusionOk="0">
                  <a:moveTo>
                    <a:pt x="762" y="0"/>
                  </a:moveTo>
                  <a:cubicBezTo>
                    <a:pt x="718" y="0"/>
                    <a:pt x="673" y="15"/>
                    <a:pt x="643" y="45"/>
                  </a:cubicBezTo>
                  <a:lnTo>
                    <a:pt x="60" y="616"/>
                  </a:lnTo>
                  <a:cubicBezTo>
                    <a:pt x="0" y="676"/>
                    <a:pt x="0" y="795"/>
                    <a:pt x="60" y="855"/>
                  </a:cubicBezTo>
                  <a:cubicBezTo>
                    <a:pt x="90" y="884"/>
                    <a:pt x="134" y="899"/>
                    <a:pt x="179" y="899"/>
                  </a:cubicBezTo>
                  <a:cubicBezTo>
                    <a:pt x="224" y="899"/>
                    <a:pt x="268" y="884"/>
                    <a:pt x="298" y="855"/>
                  </a:cubicBezTo>
                  <a:lnTo>
                    <a:pt x="881" y="283"/>
                  </a:lnTo>
                  <a:cubicBezTo>
                    <a:pt x="941" y="224"/>
                    <a:pt x="941" y="116"/>
                    <a:pt x="881" y="45"/>
                  </a:cubicBezTo>
                  <a:cubicBezTo>
                    <a:pt x="852" y="15"/>
                    <a:pt x="807" y="0"/>
                    <a:pt x="762"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82" name="Google Shape;10028;p128">
              <a:extLst>
                <a:ext uri="{FF2B5EF4-FFF2-40B4-BE49-F238E27FC236}">
                  <a16:creationId xmlns:a16="http://schemas.microsoft.com/office/drawing/2014/main" id="{1632F44D-B13D-4BD5-8523-59E3DC724207}"/>
                </a:ext>
              </a:extLst>
            </p:cNvPr>
            <p:cNvSpPr/>
            <p:nvPr/>
          </p:nvSpPr>
          <p:spPr>
            <a:xfrm>
              <a:off x="860940" y="2746477"/>
              <a:ext cx="371883" cy="365691"/>
            </a:xfrm>
            <a:custGeom>
              <a:avLst/>
              <a:gdLst/>
              <a:ahLst/>
              <a:cxnLst/>
              <a:rect l="l" t="t" r="r" b="b"/>
              <a:pathLst>
                <a:path w="11711" h="11516" extrusionOk="0">
                  <a:moveTo>
                    <a:pt x="11312" y="344"/>
                  </a:moveTo>
                  <a:lnTo>
                    <a:pt x="10835" y="1987"/>
                  </a:lnTo>
                  <a:lnTo>
                    <a:pt x="9680" y="821"/>
                  </a:lnTo>
                  <a:lnTo>
                    <a:pt x="11312" y="344"/>
                  </a:lnTo>
                  <a:close/>
                  <a:moveTo>
                    <a:pt x="4882" y="3821"/>
                  </a:moveTo>
                  <a:lnTo>
                    <a:pt x="2822" y="5881"/>
                  </a:lnTo>
                  <a:lnTo>
                    <a:pt x="477" y="5690"/>
                  </a:lnTo>
                  <a:cubicBezTo>
                    <a:pt x="453" y="5690"/>
                    <a:pt x="429" y="5643"/>
                    <a:pt x="465" y="5631"/>
                  </a:cubicBezTo>
                  <a:cubicBezTo>
                    <a:pt x="1477" y="4619"/>
                    <a:pt x="2822" y="4000"/>
                    <a:pt x="4227" y="3881"/>
                  </a:cubicBezTo>
                  <a:lnTo>
                    <a:pt x="4882" y="3821"/>
                  </a:lnTo>
                  <a:close/>
                  <a:moveTo>
                    <a:pt x="2894" y="6297"/>
                  </a:moveTo>
                  <a:lnTo>
                    <a:pt x="3811" y="7226"/>
                  </a:lnTo>
                  <a:lnTo>
                    <a:pt x="3477" y="7571"/>
                  </a:lnTo>
                  <a:lnTo>
                    <a:pt x="2549" y="6643"/>
                  </a:lnTo>
                  <a:lnTo>
                    <a:pt x="2894" y="6297"/>
                  </a:lnTo>
                  <a:close/>
                  <a:moveTo>
                    <a:pt x="2727" y="7333"/>
                  </a:moveTo>
                  <a:lnTo>
                    <a:pt x="3203" y="7810"/>
                  </a:lnTo>
                  <a:lnTo>
                    <a:pt x="2799" y="8226"/>
                  </a:lnTo>
                  <a:cubicBezTo>
                    <a:pt x="2787" y="8238"/>
                    <a:pt x="2763" y="8262"/>
                    <a:pt x="2739" y="8298"/>
                  </a:cubicBezTo>
                  <a:lnTo>
                    <a:pt x="2310" y="7869"/>
                  </a:lnTo>
                  <a:cubicBezTo>
                    <a:pt x="2287" y="7833"/>
                    <a:pt x="2287" y="7774"/>
                    <a:pt x="2310" y="7750"/>
                  </a:cubicBezTo>
                  <a:lnTo>
                    <a:pt x="2727" y="7333"/>
                  </a:lnTo>
                  <a:close/>
                  <a:moveTo>
                    <a:pt x="9311" y="916"/>
                  </a:moveTo>
                  <a:lnTo>
                    <a:pt x="10740" y="2345"/>
                  </a:lnTo>
                  <a:lnTo>
                    <a:pt x="10299" y="3821"/>
                  </a:lnTo>
                  <a:lnTo>
                    <a:pt x="5597" y="8524"/>
                  </a:lnTo>
                  <a:lnTo>
                    <a:pt x="4680" y="7595"/>
                  </a:lnTo>
                  <a:lnTo>
                    <a:pt x="6823" y="5452"/>
                  </a:lnTo>
                  <a:cubicBezTo>
                    <a:pt x="6966" y="5309"/>
                    <a:pt x="7001" y="5035"/>
                    <a:pt x="6811" y="4833"/>
                  </a:cubicBezTo>
                  <a:cubicBezTo>
                    <a:pt x="6728" y="4750"/>
                    <a:pt x="6617" y="4708"/>
                    <a:pt x="6506" y="4708"/>
                  </a:cubicBezTo>
                  <a:cubicBezTo>
                    <a:pt x="6394" y="4708"/>
                    <a:pt x="6281" y="4750"/>
                    <a:pt x="6192" y="4833"/>
                  </a:cubicBezTo>
                  <a:lnTo>
                    <a:pt x="4049" y="6976"/>
                  </a:lnTo>
                  <a:lnTo>
                    <a:pt x="3132" y="6047"/>
                  </a:lnTo>
                  <a:lnTo>
                    <a:pt x="7835" y="1344"/>
                  </a:lnTo>
                  <a:lnTo>
                    <a:pt x="9311" y="916"/>
                  </a:lnTo>
                  <a:close/>
                  <a:moveTo>
                    <a:pt x="6495" y="5047"/>
                  </a:moveTo>
                  <a:cubicBezTo>
                    <a:pt x="6522" y="5047"/>
                    <a:pt x="6549" y="5059"/>
                    <a:pt x="6573" y="5083"/>
                  </a:cubicBezTo>
                  <a:cubicBezTo>
                    <a:pt x="6609" y="5131"/>
                    <a:pt x="6609" y="5178"/>
                    <a:pt x="6573" y="5226"/>
                  </a:cubicBezTo>
                  <a:lnTo>
                    <a:pt x="4311" y="7488"/>
                  </a:lnTo>
                  <a:lnTo>
                    <a:pt x="3203" y="8595"/>
                  </a:lnTo>
                  <a:cubicBezTo>
                    <a:pt x="3180" y="8619"/>
                    <a:pt x="3153" y="8631"/>
                    <a:pt x="3127" y="8631"/>
                  </a:cubicBezTo>
                  <a:cubicBezTo>
                    <a:pt x="3102" y="8631"/>
                    <a:pt x="3078" y="8619"/>
                    <a:pt x="3060" y="8595"/>
                  </a:cubicBezTo>
                  <a:cubicBezTo>
                    <a:pt x="3013" y="8548"/>
                    <a:pt x="3013" y="8488"/>
                    <a:pt x="3060" y="8441"/>
                  </a:cubicBezTo>
                  <a:lnTo>
                    <a:pt x="6418" y="5083"/>
                  </a:lnTo>
                  <a:cubicBezTo>
                    <a:pt x="6442" y="5059"/>
                    <a:pt x="6469" y="5047"/>
                    <a:pt x="6495" y="5047"/>
                  </a:cubicBezTo>
                  <a:close/>
                  <a:moveTo>
                    <a:pt x="4430" y="7857"/>
                  </a:moveTo>
                  <a:lnTo>
                    <a:pt x="5346" y="8786"/>
                  </a:lnTo>
                  <a:lnTo>
                    <a:pt x="5001" y="9119"/>
                  </a:lnTo>
                  <a:lnTo>
                    <a:pt x="4989" y="9119"/>
                  </a:lnTo>
                  <a:lnTo>
                    <a:pt x="4084" y="8202"/>
                  </a:lnTo>
                  <a:lnTo>
                    <a:pt x="4430" y="7857"/>
                  </a:lnTo>
                  <a:close/>
                  <a:moveTo>
                    <a:pt x="3846" y="8429"/>
                  </a:moveTo>
                  <a:lnTo>
                    <a:pt x="4323" y="8905"/>
                  </a:lnTo>
                  <a:lnTo>
                    <a:pt x="3906" y="9322"/>
                  </a:lnTo>
                  <a:cubicBezTo>
                    <a:pt x="3894" y="9334"/>
                    <a:pt x="3858" y="9357"/>
                    <a:pt x="3846" y="9357"/>
                  </a:cubicBezTo>
                  <a:cubicBezTo>
                    <a:pt x="3834" y="9357"/>
                    <a:pt x="3811" y="9357"/>
                    <a:pt x="3787" y="9322"/>
                  </a:cubicBezTo>
                  <a:lnTo>
                    <a:pt x="3358" y="8905"/>
                  </a:lnTo>
                  <a:cubicBezTo>
                    <a:pt x="3382" y="8893"/>
                    <a:pt x="3394" y="8881"/>
                    <a:pt x="3430" y="8845"/>
                  </a:cubicBezTo>
                  <a:lnTo>
                    <a:pt x="3846" y="8429"/>
                  </a:lnTo>
                  <a:close/>
                  <a:moveTo>
                    <a:pt x="11322" y="1"/>
                  </a:moveTo>
                  <a:cubicBezTo>
                    <a:pt x="11295" y="1"/>
                    <a:pt x="11267" y="4"/>
                    <a:pt x="11240" y="11"/>
                  </a:cubicBezTo>
                  <a:cubicBezTo>
                    <a:pt x="10514" y="213"/>
                    <a:pt x="8394" y="844"/>
                    <a:pt x="7704" y="1035"/>
                  </a:cubicBezTo>
                  <a:cubicBezTo>
                    <a:pt x="7668" y="1047"/>
                    <a:pt x="7656" y="1059"/>
                    <a:pt x="7621" y="1083"/>
                  </a:cubicBezTo>
                  <a:lnTo>
                    <a:pt x="5263" y="3440"/>
                  </a:lnTo>
                  <a:lnTo>
                    <a:pt x="4203" y="3535"/>
                  </a:lnTo>
                  <a:cubicBezTo>
                    <a:pt x="2703" y="3654"/>
                    <a:pt x="1286" y="4321"/>
                    <a:pt x="227" y="5381"/>
                  </a:cubicBezTo>
                  <a:cubicBezTo>
                    <a:pt x="1" y="5595"/>
                    <a:pt x="143" y="5988"/>
                    <a:pt x="465" y="6024"/>
                  </a:cubicBezTo>
                  <a:lnTo>
                    <a:pt x="2525" y="6190"/>
                  </a:lnTo>
                  <a:lnTo>
                    <a:pt x="2310" y="6405"/>
                  </a:lnTo>
                  <a:cubicBezTo>
                    <a:pt x="2179" y="6536"/>
                    <a:pt x="2179" y="6750"/>
                    <a:pt x="2310" y="6881"/>
                  </a:cubicBezTo>
                  <a:lnTo>
                    <a:pt x="2525" y="7083"/>
                  </a:lnTo>
                  <a:lnTo>
                    <a:pt x="2108" y="7500"/>
                  </a:lnTo>
                  <a:cubicBezTo>
                    <a:pt x="1941" y="7667"/>
                    <a:pt x="1941" y="7941"/>
                    <a:pt x="2108" y="8095"/>
                  </a:cubicBezTo>
                  <a:lnTo>
                    <a:pt x="3561" y="9560"/>
                  </a:lnTo>
                  <a:cubicBezTo>
                    <a:pt x="3644" y="9643"/>
                    <a:pt x="3751" y="9685"/>
                    <a:pt x="3858" y="9685"/>
                  </a:cubicBezTo>
                  <a:cubicBezTo>
                    <a:pt x="3965" y="9685"/>
                    <a:pt x="4073" y="9643"/>
                    <a:pt x="4156" y="9560"/>
                  </a:cubicBezTo>
                  <a:lnTo>
                    <a:pt x="4573" y="9143"/>
                  </a:lnTo>
                  <a:lnTo>
                    <a:pt x="4763" y="9334"/>
                  </a:lnTo>
                  <a:cubicBezTo>
                    <a:pt x="4835" y="9399"/>
                    <a:pt x="4924" y="9432"/>
                    <a:pt x="5015" y="9432"/>
                  </a:cubicBezTo>
                  <a:cubicBezTo>
                    <a:pt x="5105" y="9432"/>
                    <a:pt x="5198" y="9399"/>
                    <a:pt x="5275" y="9334"/>
                  </a:cubicBezTo>
                  <a:lnTo>
                    <a:pt x="5477" y="9131"/>
                  </a:lnTo>
                  <a:lnTo>
                    <a:pt x="5656" y="11179"/>
                  </a:lnTo>
                  <a:cubicBezTo>
                    <a:pt x="5680" y="11334"/>
                    <a:pt x="5763" y="11453"/>
                    <a:pt x="5894" y="11500"/>
                  </a:cubicBezTo>
                  <a:cubicBezTo>
                    <a:pt x="5935" y="11511"/>
                    <a:pt x="5975" y="11516"/>
                    <a:pt x="6015" y="11516"/>
                  </a:cubicBezTo>
                  <a:cubicBezTo>
                    <a:pt x="6115" y="11516"/>
                    <a:pt x="6210" y="11482"/>
                    <a:pt x="6287" y="11405"/>
                  </a:cubicBezTo>
                  <a:cubicBezTo>
                    <a:pt x="6942" y="10750"/>
                    <a:pt x="7430" y="9977"/>
                    <a:pt x="7763" y="9119"/>
                  </a:cubicBezTo>
                  <a:cubicBezTo>
                    <a:pt x="7787" y="9024"/>
                    <a:pt x="7740" y="8941"/>
                    <a:pt x="7656" y="8893"/>
                  </a:cubicBezTo>
                  <a:cubicBezTo>
                    <a:pt x="7635" y="8885"/>
                    <a:pt x="7614" y="8881"/>
                    <a:pt x="7594" y="8881"/>
                  </a:cubicBezTo>
                  <a:cubicBezTo>
                    <a:pt x="7525" y="8881"/>
                    <a:pt x="7467" y="8926"/>
                    <a:pt x="7430" y="9000"/>
                  </a:cubicBezTo>
                  <a:cubicBezTo>
                    <a:pt x="7132" y="9810"/>
                    <a:pt x="6656" y="10560"/>
                    <a:pt x="6037" y="11167"/>
                  </a:cubicBezTo>
                  <a:cubicBezTo>
                    <a:pt x="6027" y="11172"/>
                    <a:pt x="6015" y="11175"/>
                    <a:pt x="6005" y="11175"/>
                  </a:cubicBezTo>
                  <a:cubicBezTo>
                    <a:pt x="5990" y="11175"/>
                    <a:pt x="5978" y="11169"/>
                    <a:pt x="5978" y="11155"/>
                  </a:cubicBezTo>
                  <a:lnTo>
                    <a:pt x="5763" y="8822"/>
                  </a:lnTo>
                  <a:lnTo>
                    <a:pt x="7835" y="6750"/>
                  </a:lnTo>
                  <a:lnTo>
                    <a:pt x="7835" y="6750"/>
                  </a:lnTo>
                  <a:cubicBezTo>
                    <a:pt x="7763" y="7583"/>
                    <a:pt x="7740" y="7810"/>
                    <a:pt x="7656" y="8238"/>
                  </a:cubicBezTo>
                  <a:cubicBezTo>
                    <a:pt x="7644" y="8322"/>
                    <a:pt x="7680" y="8417"/>
                    <a:pt x="7787" y="8441"/>
                  </a:cubicBezTo>
                  <a:cubicBezTo>
                    <a:pt x="7803" y="8445"/>
                    <a:pt x="7819" y="8447"/>
                    <a:pt x="7834" y="8447"/>
                  </a:cubicBezTo>
                  <a:cubicBezTo>
                    <a:pt x="7909" y="8447"/>
                    <a:pt x="7972" y="8399"/>
                    <a:pt x="8002" y="8310"/>
                  </a:cubicBezTo>
                  <a:cubicBezTo>
                    <a:pt x="8121" y="7786"/>
                    <a:pt x="8121" y="7548"/>
                    <a:pt x="8216" y="6393"/>
                  </a:cubicBezTo>
                  <a:lnTo>
                    <a:pt x="10585" y="4023"/>
                  </a:lnTo>
                  <a:cubicBezTo>
                    <a:pt x="10597" y="4011"/>
                    <a:pt x="10621" y="3976"/>
                    <a:pt x="10633" y="3952"/>
                  </a:cubicBezTo>
                  <a:lnTo>
                    <a:pt x="11109" y="2345"/>
                  </a:lnTo>
                  <a:lnTo>
                    <a:pt x="11669" y="404"/>
                  </a:lnTo>
                  <a:cubicBezTo>
                    <a:pt x="11711" y="193"/>
                    <a:pt x="11529" y="1"/>
                    <a:pt x="11322"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83" name="Google Shape;10029;p128">
              <a:extLst>
                <a:ext uri="{FF2B5EF4-FFF2-40B4-BE49-F238E27FC236}">
                  <a16:creationId xmlns:a16="http://schemas.microsoft.com/office/drawing/2014/main" id="{A906CDC8-CE5F-415D-B846-74C4DD6A1B0F}"/>
                </a:ext>
              </a:extLst>
            </p:cNvPr>
            <p:cNvSpPr/>
            <p:nvPr/>
          </p:nvSpPr>
          <p:spPr>
            <a:xfrm>
              <a:off x="1070396" y="2832057"/>
              <a:ext cx="90406" cy="69035"/>
            </a:xfrm>
            <a:custGeom>
              <a:avLst/>
              <a:gdLst/>
              <a:ahLst/>
              <a:cxnLst/>
              <a:rect l="l" t="t" r="r" b="b"/>
              <a:pathLst>
                <a:path w="2847" h="2174" extrusionOk="0">
                  <a:moveTo>
                    <a:pt x="1730" y="0"/>
                  </a:moveTo>
                  <a:cubicBezTo>
                    <a:pt x="1668" y="0"/>
                    <a:pt x="1610" y="44"/>
                    <a:pt x="1584" y="114"/>
                  </a:cubicBezTo>
                  <a:cubicBezTo>
                    <a:pt x="1537" y="197"/>
                    <a:pt x="1584" y="293"/>
                    <a:pt x="1668" y="328"/>
                  </a:cubicBezTo>
                  <a:cubicBezTo>
                    <a:pt x="2179" y="554"/>
                    <a:pt x="2299" y="1221"/>
                    <a:pt x="1906" y="1614"/>
                  </a:cubicBezTo>
                  <a:cubicBezTo>
                    <a:pt x="1751" y="1769"/>
                    <a:pt x="1551" y="1846"/>
                    <a:pt x="1350" y="1846"/>
                  </a:cubicBezTo>
                  <a:cubicBezTo>
                    <a:pt x="1150" y="1846"/>
                    <a:pt x="947" y="1769"/>
                    <a:pt x="786" y="1614"/>
                  </a:cubicBezTo>
                  <a:cubicBezTo>
                    <a:pt x="405" y="1221"/>
                    <a:pt x="525" y="566"/>
                    <a:pt x="1025" y="328"/>
                  </a:cubicBezTo>
                  <a:cubicBezTo>
                    <a:pt x="1120" y="293"/>
                    <a:pt x="1144" y="197"/>
                    <a:pt x="1120" y="114"/>
                  </a:cubicBezTo>
                  <a:cubicBezTo>
                    <a:pt x="1083" y="41"/>
                    <a:pt x="1019" y="10"/>
                    <a:pt x="954" y="10"/>
                  </a:cubicBezTo>
                  <a:cubicBezTo>
                    <a:pt x="934" y="10"/>
                    <a:pt x="913" y="13"/>
                    <a:pt x="894" y="19"/>
                  </a:cubicBezTo>
                  <a:cubicBezTo>
                    <a:pt x="179" y="352"/>
                    <a:pt x="1" y="1281"/>
                    <a:pt x="572" y="1852"/>
                  </a:cubicBezTo>
                  <a:cubicBezTo>
                    <a:pt x="786" y="2078"/>
                    <a:pt x="1072" y="2174"/>
                    <a:pt x="1370" y="2174"/>
                  </a:cubicBezTo>
                  <a:cubicBezTo>
                    <a:pt x="2334" y="2162"/>
                    <a:pt x="2846" y="947"/>
                    <a:pt x="2132" y="245"/>
                  </a:cubicBezTo>
                  <a:cubicBezTo>
                    <a:pt x="2037" y="150"/>
                    <a:pt x="1918" y="66"/>
                    <a:pt x="1798" y="19"/>
                  </a:cubicBezTo>
                  <a:cubicBezTo>
                    <a:pt x="1776" y="6"/>
                    <a:pt x="1753" y="0"/>
                    <a:pt x="1730"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grpSp>
        <p:nvGrpSpPr>
          <p:cNvPr id="84" name="Google Shape;10049;p128">
            <a:extLst>
              <a:ext uri="{FF2B5EF4-FFF2-40B4-BE49-F238E27FC236}">
                <a16:creationId xmlns:a16="http://schemas.microsoft.com/office/drawing/2014/main" id="{9C47D019-0984-4859-8460-CB8CA272A020}"/>
              </a:ext>
            </a:extLst>
          </p:cNvPr>
          <p:cNvGrpSpPr/>
          <p:nvPr/>
        </p:nvGrpSpPr>
        <p:grpSpPr>
          <a:xfrm>
            <a:off x="5338372" y="3689716"/>
            <a:ext cx="638916" cy="607205"/>
            <a:chOff x="4675986" y="2745684"/>
            <a:chExt cx="381346" cy="368644"/>
          </a:xfrm>
          <a:solidFill>
            <a:schemeClr val="bg1"/>
          </a:solidFill>
        </p:grpSpPr>
        <p:sp>
          <p:nvSpPr>
            <p:cNvPr id="85" name="Google Shape;10050;p128">
              <a:extLst>
                <a:ext uri="{FF2B5EF4-FFF2-40B4-BE49-F238E27FC236}">
                  <a16:creationId xmlns:a16="http://schemas.microsoft.com/office/drawing/2014/main" id="{6B750D23-17BA-415B-8B26-329444F9C705}"/>
                </a:ext>
              </a:extLst>
            </p:cNvPr>
            <p:cNvSpPr/>
            <p:nvPr/>
          </p:nvSpPr>
          <p:spPr>
            <a:xfrm>
              <a:off x="4828918" y="2895345"/>
              <a:ext cx="69226" cy="69258"/>
            </a:xfrm>
            <a:custGeom>
              <a:avLst/>
              <a:gdLst/>
              <a:ahLst/>
              <a:cxnLst/>
              <a:rect l="l" t="t" r="r" b="b"/>
              <a:pathLst>
                <a:path w="2180" h="2181" extrusionOk="0">
                  <a:moveTo>
                    <a:pt x="1100" y="1"/>
                  </a:moveTo>
                  <a:cubicBezTo>
                    <a:pt x="535" y="1"/>
                    <a:pt x="1" y="443"/>
                    <a:pt x="1" y="1098"/>
                  </a:cubicBezTo>
                  <a:cubicBezTo>
                    <a:pt x="1" y="1705"/>
                    <a:pt x="501" y="2181"/>
                    <a:pt x="1096" y="2181"/>
                  </a:cubicBezTo>
                  <a:cubicBezTo>
                    <a:pt x="1703" y="2181"/>
                    <a:pt x="2180" y="1693"/>
                    <a:pt x="2180" y="1098"/>
                  </a:cubicBezTo>
                  <a:cubicBezTo>
                    <a:pt x="2180" y="1014"/>
                    <a:pt x="2180" y="955"/>
                    <a:pt x="2168" y="895"/>
                  </a:cubicBezTo>
                  <a:cubicBezTo>
                    <a:pt x="2146" y="819"/>
                    <a:pt x="2074" y="763"/>
                    <a:pt x="1989" y="763"/>
                  </a:cubicBezTo>
                  <a:cubicBezTo>
                    <a:pt x="1981" y="763"/>
                    <a:pt x="1973" y="763"/>
                    <a:pt x="1965" y="764"/>
                  </a:cubicBezTo>
                  <a:cubicBezTo>
                    <a:pt x="1882" y="776"/>
                    <a:pt x="1822" y="871"/>
                    <a:pt x="1834" y="955"/>
                  </a:cubicBezTo>
                  <a:cubicBezTo>
                    <a:pt x="1915" y="1442"/>
                    <a:pt x="1524" y="1834"/>
                    <a:pt x="1092" y="1834"/>
                  </a:cubicBezTo>
                  <a:cubicBezTo>
                    <a:pt x="954" y="1834"/>
                    <a:pt x="812" y="1794"/>
                    <a:pt x="679" y="1705"/>
                  </a:cubicBezTo>
                  <a:cubicBezTo>
                    <a:pt x="60" y="1288"/>
                    <a:pt x="358" y="336"/>
                    <a:pt x="1096" y="336"/>
                  </a:cubicBezTo>
                  <a:cubicBezTo>
                    <a:pt x="1251" y="336"/>
                    <a:pt x="1418" y="395"/>
                    <a:pt x="1548" y="502"/>
                  </a:cubicBezTo>
                  <a:cubicBezTo>
                    <a:pt x="1581" y="525"/>
                    <a:pt x="1615" y="536"/>
                    <a:pt x="1649" y="536"/>
                  </a:cubicBezTo>
                  <a:cubicBezTo>
                    <a:pt x="1701" y="536"/>
                    <a:pt x="1750" y="510"/>
                    <a:pt x="1787" y="466"/>
                  </a:cubicBezTo>
                  <a:cubicBezTo>
                    <a:pt x="1846" y="395"/>
                    <a:pt x="1834" y="288"/>
                    <a:pt x="1763" y="228"/>
                  </a:cubicBezTo>
                  <a:cubicBezTo>
                    <a:pt x="1558" y="72"/>
                    <a:pt x="1327" y="1"/>
                    <a:pt x="1100" y="1"/>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sp>
          <p:nvSpPr>
            <p:cNvPr id="86" name="Google Shape;10051;p128">
              <a:extLst>
                <a:ext uri="{FF2B5EF4-FFF2-40B4-BE49-F238E27FC236}">
                  <a16:creationId xmlns:a16="http://schemas.microsoft.com/office/drawing/2014/main" id="{91F72868-D6D8-4737-9603-7C7B09327E8F}"/>
                </a:ext>
              </a:extLst>
            </p:cNvPr>
            <p:cNvSpPr/>
            <p:nvPr/>
          </p:nvSpPr>
          <p:spPr>
            <a:xfrm>
              <a:off x="4675986" y="2745684"/>
              <a:ext cx="381346" cy="368644"/>
            </a:xfrm>
            <a:custGeom>
              <a:avLst/>
              <a:gdLst/>
              <a:ahLst/>
              <a:cxnLst/>
              <a:rect l="l" t="t" r="r" b="b"/>
              <a:pathLst>
                <a:path w="12009" h="11609" extrusionOk="0">
                  <a:moveTo>
                    <a:pt x="1049" y="2188"/>
                  </a:moveTo>
                  <a:cubicBezTo>
                    <a:pt x="1173" y="2188"/>
                    <a:pt x="1299" y="2229"/>
                    <a:pt x="1411" y="2322"/>
                  </a:cubicBezTo>
                  <a:cubicBezTo>
                    <a:pt x="1650" y="2512"/>
                    <a:pt x="1697" y="2846"/>
                    <a:pt x="1531" y="3096"/>
                  </a:cubicBezTo>
                  <a:cubicBezTo>
                    <a:pt x="1413" y="3272"/>
                    <a:pt x="1231" y="3354"/>
                    <a:pt x="1049" y="3354"/>
                  </a:cubicBezTo>
                  <a:cubicBezTo>
                    <a:pt x="791" y="3354"/>
                    <a:pt x="534" y="3188"/>
                    <a:pt x="471" y="2893"/>
                  </a:cubicBezTo>
                  <a:cubicBezTo>
                    <a:pt x="401" y="2493"/>
                    <a:pt x="714" y="2188"/>
                    <a:pt x="1049" y="2188"/>
                  </a:cubicBezTo>
                  <a:close/>
                  <a:moveTo>
                    <a:pt x="4317" y="3036"/>
                  </a:moveTo>
                  <a:cubicBezTo>
                    <a:pt x="4400" y="3084"/>
                    <a:pt x="5472" y="3703"/>
                    <a:pt x="5567" y="3751"/>
                  </a:cubicBezTo>
                  <a:lnTo>
                    <a:pt x="4317" y="4465"/>
                  </a:lnTo>
                  <a:lnTo>
                    <a:pt x="4317" y="3036"/>
                  </a:lnTo>
                  <a:close/>
                  <a:moveTo>
                    <a:pt x="7496" y="3036"/>
                  </a:moveTo>
                  <a:lnTo>
                    <a:pt x="7496" y="4465"/>
                  </a:lnTo>
                  <a:lnTo>
                    <a:pt x="6245" y="3751"/>
                  </a:lnTo>
                  <a:lnTo>
                    <a:pt x="7496" y="3036"/>
                  </a:lnTo>
                  <a:close/>
                  <a:moveTo>
                    <a:pt x="9246" y="2262"/>
                  </a:moveTo>
                  <a:cubicBezTo>
                    <a:pt x="10115" y="2262"/>
                    <a:pt x="10829" y="2965"/>
                    <a:pt x="10829" y="3858"/>
                  </a:cubicBezTo>
                  <a:cubicBezTo>
                    <a:pt x="10829" y="4429"/>
                    <a:pt x="10520" y="4953"/>
                    <a:pt x="10032" y="5239"/>
                  </a:cubicBezTo>
                  <a:lnTo>
                    <a:pt x="9448" y="5572"/>
                  </a:lnTo>
                  <a:cubicBezTo>
                    <a:pt x="9270" y="5477"/>
                    <a:pt x="8055" y="4775"/>
                    <a:pt x="7841" y="4656"/>
                  </a:cubicBezTo>
                  <a:lnTo>
                    <a:pt x="7841" y="2834"/>
                  </a:lnTo>
                  <a:cubicBezTo>
                    <a:pt x="8305" y="2596"/>
                    <a:pt x="8627" y="2262"/>
                    <a:pt x="9246" y="2262"/>
                  </a:cubicBezTo>
                  <a:close/>
                  <a:moveTo>
                    <a:pt x="2565" y="2283"/>
                  </a:moveTo>
                  <a:cubicBezTo>
                    <a:pt x="2837" y="2283"/>
                    <a:pt x="3111" y="2352"/>
                    <a:pt x="3364" y="2489"/>
                  </a:cubicBezTo>
                  <a:cubicBezTo>
                    <a:pt x="3745" y="2715"/>
                    <a:pt x="3602" y="2620"/>
                    <a:pt x="3971" y="2846"/>
                  </a:cubicBezTo>
                  <a:lnTo>
                    <a:pt x="3971" y="4656"/>
                  </a:lnTo>
                  <a:lnTo>
                    <a:pt x="2352" y="5584"/>
                  </a:lnTo>
                  <a:lnTo>
                    <a:pt x="1769" y="5251"/>
                  </a:lnTo>
                  <a:cubicBezTo>
                    <a:pt x="1400" y="5049"/>
                    <a:pt x="1126" y="4703"/>
                    <a:pt x="1030" y="4287"/>
                  </a:cubicBezTo>
                  <a:cubicBezTo>
                    <a:pt x="971" y="4096"/>
                    <a:pt x="947" y="3882"/>
                    <a:pt x="983" y="3691"/>
                  </a:cubicBezTo>
                  <a:lnTo>
                    <a:pt x="983" y="3691"/>
                  </a:lnTo>
                  <a:cubicBezTo>
                    <a:pt x="1005" y="3693"/>
                    <a:pt x="1027" y="3694"/>
                    <a:pt x="1049" y="3694"/>
                  </a:cubicBezTo>
                  <a:cubicBezTo>
                    <a:pt x="1694" y="3694"/>
                    <a:pt x="2153" y="3028"/>
                    <a:pt x="1900" y="2429"/>
                  </a:cubicBezTo>
                  <a:cubicBezTo>
                    <a:pt x="2111" y="2332"/>
                    <a:pt x="2337" y="2283"/>
                    <a:pt x="2565" y="2283"/>
                  </a:cubicBezTo>
                  <a:close/>
                  <a:moveTo>
                    <a:pt x="7841" y="5060"/>
                  </a:moveTo>
                  <a:cubicBezTo>
                    <a:pt x="8008" y="5156"/>
                    <a:pt x="8960" y="5703"/>
                    <a:pt x="9127" y="5787"/>
                  </a:cubicBezTo>
                  <a:lnTo>
                    <a:pt x="7841" y="6513"/>
                  </a:lnTo>
                  <a:lnTo>
                    <a:pt x="7841" y="5060"/>
                  </a:lnTo>
                  <a:close/>
                  <a:moveTo>
                    <a:pt x="3971" y="5060"/>
                  </a:moveTo>
                  <a:lnTo>
                    <a:pt x="3971" y="6525"/>
                  </a:lnTo>
                  <a:lnTo>
                    <a:pt x="2697" y="5787"/>
                  </a:lnTo>
                  <a:lnTo>
                    <a:pt x="3971" y="5060"/>
                  </a:lnTo>
                  <a:close/>
                  <a:moveTo>
                    <a:pt x="5900" y="3965"/>
                  </a:moveTo>
                  <a:lnTo>
                    <a:pt x="7496" y="4870"/>
                  </a:lnTo>
                  <a:lnTo>
                    <a:pt x="7496" y="6715"/>
                  </a:lnTo>
                  <a:lnTo>
                    <a:pt x="5900" y="7620"/>
                  </a:lnTo>
                  <a:lnTo>
                    <a:pt x="4317" y="6715"/>
                  </a:lnTo>
                  <a:lnTo>
                    <a:pt x="4317" y="4870"/>
                  </a:lnTo>
                  <a:lnTo>
                    <a:pt x="5900" y="3965"/>
                  </a:lnTo>
                  <a:close/>
                  <a:moveTo>
                    <a:pt x="4317" y="7120"/>
                  </a:moveTo>
                  <a:lnTo>
                    <a:pt x="5567" y="7835"/>
                  </a:lnTo>
                  <a:lnTo>
                    <a:pt x="4317" y="8549"/>
                  </a:lnTo>
                  <a:lnTo>
                    <a:pt x="4317" y="7120"/>
                  </a:lnTo>
                  <a:close/>
                  <a:moveTo>
                    <a:pt x="7496" y="7108"/>
                  </a:moveTo>
                  <a:lnTo>
                    <a:pt x="7496" y="8549"/>
                  </a:lnTo>
                  <a:cubicBezTo>
                    <a:pt x="7412" y="8501"/>
                    <a:pt x="6341" y="7870"/>
                    <a:pt x="6245" y="7835"/>
                  </a:cubicBezTo>
                  <a:lnTo>
                    <a:pt x="7496" y="7108"/>
                  </a:lnTo>
                  <a:close/>
                  <a:moveTo>
                    <a:pt x="9484" y="5965"/>
                  </a:moveTo>
                  <a:lnTo>
                    <a:pt x="10055" y="6299"/>
                  </a:lnTo>
                  <a:cubicBezTo>
                    <a:pt x="10436" y="6501"/>
                    <a:pt x="10698" y="6846"/>
                    <a:pt x="10806" y="7263"/>
                  </a:cubicBezTo>
                  <a:cubicBezTo>
                    <a:pt x="10853" y="7442"/>
                    <a:pt x="10865" y="7620"/>
                    <a:pt x="10865" y="7799"/>
                  </a:cubicBezTo>
                  <a:cubicBezTo>
                    <a:pt x="10859" y="7799"/>
                    <a:pt x="10853" y="7799"/>
                    <a:pt x="10847" y="7799"/>
                  </a:cubicBezTo>
                  <a:cubicBezTo>
                    <a:pt x="10143" y="7799"/>
                    <a:pt x="9677" y="8506"/>
                    <a:pt x="9972" y="9120"/>
                  </a:cubicBezTo>
                  <a:cubicBezTo>
                    <a:pt x="9748" y="9235"/>
                    <a:pt x="9502" y="9295"/>
                    <a:pt x="9253" y="9295"/>
                  </a:cubicBezTo>
                  <a:cubicBezTo>
                    <a:pt x="8987" y="9295"/>
                    <a:pt x="8718" y="9226"/>
                    <a:pt x="8472" y="9085"/>
                  </a:cubicBezTo>
                  <a:cubicBezTo>
                    <a:pt x="8079" y="8859"/>
                    <a:pt x="8234" y="8942"/>
                    <a:pt x="7853" y="8728"/>
                  </a:cubicBezTo>
                  <a:lnTo>
                    <a:pt x="7853" y="6894"/>
                  </a:lnTo>
                  <a:lnTo>
                    <a:pt x="9484" y="5965"/>
                  </a:lnTo>
                  <a:close/>
                  <a:moveTo>
                    <a:pt x="10799" y="8158"/>
                  </a:moveTo>
                  <a:cubicBezTo>
                    <a:pt x="10910" y="8158"/>
                    <a:pt x="11021" y="8189"/>
                    <a:pt x="11115" y="8251"/>
                  </a:cubicBezTo>
                  <a:cubicBezTo>
                    <a:pt x="11568" y="8549"/>
                    <a:pt x="11413" y="9216"/>
                    <a:pt x="10913" y="9299"/>
                  </a:cubicBezTo>
                  <a:cubicBezTo>
                    <a:pt x="10869" y="9308"/>
                    <a:pt x="10827" y="9312"/>
                    <a:pt x="10786" y="9312"/>
                  </a:cubicBezTo>
                  <a:cubicBezTo>
                    <a:pt x="10343" y="9312"/>
                    <a:pt x="10056" y="8809"/>
                    <a:pt x="10317" y="8406"/>
                  </a:cubicBezTo>
                  <a:cubicBezTo>
                    <a:pt x="10429" y="8243"/>
                    <a:pt x="10614" y="8158"/>
                    <a:pt x="10799" y="8158"/>
                  </a:cubicBezTo>
                  <a:close/>
                  <a:moveTo>
                    <a:pt x="5900" y="8025"/>
                  </a:moveTo>
                  <a:cubicBezTo>
                    <a:pt x="6103" y="8144"/>
                    <a:pt x="7305" y="8823"/>
                    <a:pt x="7496" y="8930"/>
                  </a:cubicBezTo>
                  <a:lnTo>
                    <a:pt x="7496" y="9644"/>
                  </a:lnTo>
                  <a:cubicBezTo>
                    <a:pt x="7496" y="10525"/>
                    <a:pt x="6781" y="11240"/>
                    <a:pt x="5900" y="11240"/>
                  </a:cubicBezTo>
                  <a:cubicBezTo>
                    <a:pt x="5031" y="11240"/>
                    <a:pt x="4317" y="10525"/>
                    <a:pt x="4317" y="9644"/>
                  </a:cubicBezTo>
                  <a:lnTo>
                    <a:pt x="4317" y="8930"/>
                  </a:lnTo>
                  <a:lnTo>
                    <a:pt x="5900" y="8025"/>
                  </a:lnTo>
                  <a:close/>
                  <a:moveTo>
                    <a:pt x="5900" y="0"/>
                  </a:moveTo>
                  <a:cubicBezTo>
                    <a:pt x="4829" y="0"/>
                    <a:pt x="3971" y="869"/>
                    <a:pt x="3971" y="1941"/>
                  </a:cubicBezTo>
                  <a:lnTo>
                    <a:pt x="3971" y="2441"/>
                  </a:lnTo>
                  <a:cubicBezTo>
                    <a:pt x="3686" y="2274"/>
                    <a:pt x="3793" y="2334"/>
                    <a:pt x="3519" y="2191"/>
                  </a:cubicBezTo>
                  <a:cubicBezTo>
                    <a:pt x="3219" y="2016"/>
                    <a:pt x="2890" y="1933"/>
                    <a:pt x="2564" y="1933"/>
                  </a:cubicBezTo>
                  <a:cubicBezTo>
                    <a:pt x="2268" y="1933"/>
                    <a:pt x="1975" y="2001"/>
                    <a:pt x="1709" y="2131"/>
                  </a:cubicBezTo>
                  <a:cubicBezTo>
                    <a:pt x="1515" y="1930"/>
                    <a:pt x="1277" y="1842"/>
                    <a:pt x="1045" y="1842"/>
                  </a:cubicBezTo>
                  <a:cubicBezTo>
                    <a:pt x="508" y="1842"/>
                    <a:pt x="1" y="2313"/>
                    <a:pt x="126" y="2953"/>
                  </a:cubicBezTo>
                  <a:cubicBezTo>
                    <a:pt x="185" y="3251"/>
                    <a:pt x="388" y="3489"/>
                    <a:pt x="638" y="3608"/>
                  </a:cubicBezTo>
                  <a:cubicBezTo>
                    <a:pt x="530" y="4358"/>
                    <a:pt x="888" y="5156"/>
                    <a:pt x="1590" y="5549"/>
                  </a:cubicBezTo>
                  <a:cubicBezTo>
                    <a:pt x="1828" y="5691"/>
                    <a:pt x="1757" y="5644"/>
                    <a:pt x="1995" y="5787"/>
                  </a:cubicBezTo>
                  <a:lnTo>
                    <a:pt x="1590" y="6025"/>
                  </a:lnTo>
                  <a:cubicBezTo>
                    <a:pt x="995" y="6370"/>
                    <a:pt x="626" y="7025"/>
                    <a:pt x="626" y="7716"/>
                  </a:cubicBezTo>
                  <a:cubicBezTo>
                    <a:pt x="626" y="8704"/>
                    <a:pt x="1400" y="9537"/>
                    <a:pt x="2388" y="9632"/>
                  </a:cubicBezTo>
                  <a:lnTo>
                    <a:pt x="2412" y="9632"/>
                  </a:lnTo>
                  <a:cubicBezTo>
                    <a:pt x="2495" y="9632"/>
                    <a:pt x="2566" y="9573"/>
                    <a:pt x="2566" y="9478"/>
                  </a:cubicBezTo>
                  <a:cubicBezTo>
                    <a:pt x="2590" y="9394"/>
                    <a:pt x="2507" y="9299"/>
                    <a:pt x="2424" y="9299"/>
                  </a:cubicBezTo>
                  <a:cubicBezTo>
                    <a:pt x="1602" y="9228"/>
                    <a:pt x="959" y="8549"/>
                    <a:pt x="959" y="7727"/>
                  </a:cubicBezTo>
                  <a:cubicBezTo>
                    <a:pt x="959" y="7144"/>
                    <a:pt x="1281" y="6620"/>
                    <a:pt x="1769" y="6346"/>
                  </a:cubicBezTo>
                  <a:lnTo>
                    <a:pt x="2352" y="6013"/>
                  </a:lnTo>
                  <a:lnTo>
                    <a:pt x="3971" y="6942"/>
                  </a:lnTo>
                  <a:lnTo>
                    <a:pt x="3971" y="8763"/>
                  </a:lnTo>
                  <a:cubicBezTo>
                    <a:pt x="3436" y="9061"/>
                    <a:pt x="3305" y="9168"/>
                    <a:pt x="3031" y="9263"/>
                  </a:cubicBezTo>
                  <a:cubicBezTo>
                    <a:pt x="2947" y="9287"/>
                    <a:pt x="2900" y="9382"/>
                    <a:pt x="2912" y="9466"/>
                  </a:cubicBezTo>
                  <a:cubicBezTo>
                    <a:pt x="2943" y="9549"/>
                    <a:pt x="3011" y="9587"/>
                    <a:pt x="3091" y="9587"/>
                  </a:cubicBezTo>
                  <a:cubicBezTo>
                    <a:pt x="3103" y="9587"/>
                    <a:pt x="3114" y="9586"/>
                    <a:pt x="3126" y="9585"/>
                  </a:cubicBezTo>
                  <a:cubicBezTo>
                    <a:pt x="3436" y="9501"/>
                    <a:pt x="3578" y="9359"/>
                    <a:pt x="3959" y="9168"/>
                  </a:cubicBezTo>
                  <a:lnTo>
                    <a:pt x="3959" y="9680"/>
                  </a:lnTo>
                  <a:cubicBezTo>
                    <a:pt x="3959" y="10752"/>
                    <a:pt x="4817" y="11609"/>
                    <a:pt x="5888" y="11609"/>
                  </a:cubicBezTo>
                  <a:cubicBezTo>
                    <a:pt x="6960" y="11609"/>
                    <a:pt x="7829" y="10752"/>
                    <a:pt x="7829" y="9680"/>
                  </a:cubicBezTo>
                  <a:lnTo>
                    <a:pt x="7829" y="9168"/>
                  </a:lnTo>
                  <a:cubicBezTo>
                    <a:pt x="8317" y="9454"/>
                    <a:pt x="8627" y="9680"/>
                    <a:pt x="9222" y="9680"/>
                  </a:cubicBezTo>
                  <a:cubicBezTo>
                    <a:pt x="9555" y="9680"/>
                    <a:pt x="9865" y="9597"/>
                    <a:pt x="10151" y="9442"/>
                  </a:cubicBezTo>
                  <a:cubicBezTo>
                    <a:pt x="10315" y="9597"/>
                    <a:pt x="10543" y="9696"/>
                    <a:pt x="10788" y="9696"/>
                  </a:cubicBezTo>
                  <a:cubicBezTo>
                    <a:pt x="10845" y="9696"/>
                    <a:pt x="10902" y="9691"/>
                    <a:pt x="10960" y="9680"/>
                  </a:cubicBezTo>
                  <a:cubicBezTo>
                    <a:pt x="11865" y="9466"/>
                    <a:pt x="12008" y="8263"/>
                    <a:pt x="11175" y="7894"/>
                  </a:cubicBezTo>
                  <a:cubicBezTo>
                    <a:pt x="11246" y="7156"/>
                    <a:pt x="10889" y="6406"/>
                    <a:pt x="10210" y="6013"/>
                  </a:cubicBezTo>
                  <a:cubicBezTo>
                    <a:pt x="9972" y="5882"/>
                    <a:pt x="10044" y="5918"/>
                    <a:pt x="9805" y="5775"/>
                  </a:cubicBezTo>
                  <a:lnTo>
                    <a:pt x="10210" y="5537"/>
                  </a:lnTo>
                  <a:cubicBezTo>
                    <a:pt x="11127" y="5001"/>
                    <a:pt x="11460" y="3810"/>
                    <a:pt x="10925" y="2882"/>
                  </a:cubicBezTo>
                  <a:cubicBezTo>
                    <a:pt x="10579" y="2286"/>
                    <a:pt x="9924" y="1917"/>
                    <a:pt x="9246" y="1917"/>
                  </a:cubicBezTo>
                  <a:cubicBezTo>
                    <a:pt x="8531" y="1917"/>
                    <a:pt x="8139" y="2286"/>
                    <a:pt x="7841" y="2429"/>
                  </a:cubicBezTo>
                  <a:cubicBezTo>
                    <a:pt x="7829" y="2012"/>
                    <a:pt x="7865" y="1810"/>
                    <a:pt x="7793" y="1489"/>
                  </a:cubicBezTo>
                  <a:cubicBezTo>
                    <a:pt x="7783" y="1408"/>
                    <a:pt x="7704" y="1352"/>
                    <a:pt x="7629" y="1352"/>
                  </a:cubicBezTo>
                  <a:cubicBezTo>
                    <a:pt x="7616" y="1352"/>
                    <a:pt x="7603" y="1354"/>
                    <a:pt x="7591" y="1358"/>
                  </a:cubicBezTo>
                  <a:cubicBezTo>
                    <a:pt x="7496" y="1369"/>
                    <a:pt x="7436" y="1477"/>
                    <a:pt x="7448" y="1560"/>
                  </a:cubicBezTo>
                  <a:cubicBezTo>
                    <a:pt x="7507" y="1834"/>
                    <a:pt x="7484" y="1989"/>
                    <a:pt x="7496" y="2620"/>
                  </a:cubicBezTo>
                  <a:lnTo>
                    <a:pt x="5900" y="3525"/>
                  </a:lnTo>
                  <a:lnTo>
                    <a:pt x="4317" y="2620"/>
                  </a:lnTo>
                  <a:lnTo>
                    <a:pt x="4317" y="1941"/>
                  </a:lnTo>
                  <a:cubicBezTo>
                    <a:pt x="4317" y="1060"/>
                    <a:pt x="5031" y="346"/>
                    <a:pt x="5900" y="346"/>
                  </a:cubicBezTo>
                  <a:cubicBezTo>
                    <a:pt x="6424" y="346"/>
                    <a:pt x="6912" y="596"/>
                    <a:pt x="7210" y="1024"/>
                  </a:cubicBezTo>
                  <a:cubicBezTo>
                    <a:pt x="7246" y="1075"/>
                    <a:pt x="7301" y="1100"/>
                    <a:pt x="7354" y="1100"/>
                  </a:cubicBezTo>
                  <a:cubicBezTo>
                    <a:pt x="7388" y="1100"/>
                    <a:pt x="7420" y="1090"/>
                    <a:pt x="7448" y="1072"/>
                  </a:cubicBezTo>
                  <a:cubicBezTo>
                    <a:pt x="7531" y="1012"/>
                    <a:pt x="7543" y="905"/>
                    <a:pt x="7496" y="834"/>
                  </a:cubicBezTo>
                  <a:cubicBezTo>
                    <a:pt x="7138" y="310"/>
                    <a:pt x="6543" y="0"/>
                    <a:pt x="5900" y="0"/>
                  </a:cubicBezTo>
                  <a:close/>
                </a:path>
              </a:pathLst>
            </a:custGeom>
            <a:grp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2475375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3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900" decel="100000" fill="hold"/>
                                        <p:tgtEl>
                                          <p:spTgt spid="1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25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900" decel="100000" fill="hold"/>
                                        <p:tgtEl>
                                          <p:spTgt spid="2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75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900" decel="100000" fill="hold"/>
                                        <p:tgtEl>
                                          <p:spTgt spid="2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10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900" decel="100000" fill="hold"/>
                                        <p:tgtEl>
                                          <p:spTgt spid="1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animBg="1"/>
      <p:bldP spid="28" grpId="0"/>
      <p:bldP spid="29" grpId="0"/>
      <p:bldP spid="30" grpId="0"/>
      <p:bldP spid="31" grpId="0"/>
      <p:bldP spid="32" grpId="0"/>
      <p:bldP spid="33" grpId="0" animBg="1"/>
      <p:bldP spid="34" grpId="0"/>
      <p:bldP spid="35" grpId="0"/>
      <p:bldP spid="36" grpId="0"/>
      <p:bldP spid="37" grpId="0"/>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E8CE6C-27B3-4B97-AD9D-77DD04C51B29}"/>
              </a:ext>
            </a:extLst>
          </p:cNvPr>
          <p:cNvSpPr txBox="1"/>
          <p:nvPr/>
        </p:nvSpPr>
        <p:spPr>
          <a:xfrm>
            <a:off x="1847528" y="2132856"/>
            <a:ext cx="9937104"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3200" dirty="0">
                <a:latin typeface="Arial" panose="020B0604020202020204" pitchFamily="34" charset="0"/>
                <a:cs typeface="Arial" panose="020B0604020202020204" pitchFamily="34" charset="0"/>
              </a:rPr>
              <a:t>- </a:t>
            </a:r>
            <a:r>
              <a:rPr lang="vi-VN" sz="3200" i="1" dirty="0">
                <a:solidFill>
                  <a:srgbClr val="FF0000"/>
                </a:solidFill>
                <a:latin typeface="Arial" panose="020B0604020202020204" pitchFamily="34" charset="0"/>
                <a:cs typeface="Arial" panose="020B0604020202020204" pitchFamily="34" charset="0"/>
              </a:rPr>
              <a:t>Chu kì </a:t>
            </a:r>
            <a:r>
              <a:rPr lang="vi-VN" sz="3200" dirty="0">
                <a:latin typeface="Arial" panose="020B0604020202020204" pitchFamily="34" charset="0"/>
                <a:cs typeface="Arial" panose="020B0604020202020204" pitchFamily="34" charset="0"/>
              </a:rPr>
              <a:t>gồm các nguyên tố mà nguyên tử của chúng có </a:t>
            </a:r>
            <a:r>
              <a:rPr lang="vi-VN" sz="3200" i="1" dirty="0">
                <a:solidFill>
                  <a:srgbClr val="FF0000"/>
                </a:solidFill>
                <a:latin typeface="Arial" panose="020B0604020202020204" pitchFamily="34" charset="0"/>
                <a:cs typeface="Arial" panose="020B0604020202020204" pitchFamily="34" charset="0"/>
              </a:rPr>
              <a:t>cùng số lớp e </a:t>
            </a:r>
            <a:r>
              <a:rPr lang="vi-VN" sz="3200" dirty="0">
                <a:latin typeface="Arial" panose="020B0604020202020204" pitchFamily="34" charset="0"/>
                <a:cs typeface="Arial" panose="020B0604020202020204" pitchFamily="34" charset="0"/>
              </a:rPr>
              <a:t>và được xếp thành </a:t>
            </a:r>
            <a:r>
              <a:rPr lang="vi-VN" sz="3200" i="1" dirty="0">
                <a:solidFill>
                  <a:srgbClr val="FF0000"/>
                </a:solidFill>
                <a:latin typeface="Arial" panose="020B0604020202020204" pitchFamily="34" charset="0"/>
                <a:cs typeface="Arial" panose="020B0604020202020204" pitchFamily="34" charset="0"/>
              </a:rPr>
              <a:t>một hàng</a:t>
            </a:r>
            <a:r>
              <a:rPr lang="vi-VN" sz="3200" i="1" dirty="0">
                <a:solidFill>
                  <a:schemeClr val="accent3"/>
                </a:solidFill>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theo chiều </a:t>
            </a:r>
            <a:r>
              <a:rPr lang="vi-VN" sz="3200" i="1" dirty="0">
                <a:solidFill>
                  <a:srgbClr val="FF0000"/>
                </a:solidFill>
                <a:latin typeface="Arial" panose="020B0604020202020204" pitchFamily="34" charset="0"/>
                <a:cs typeface="Arial" panose="020B0604020202020204" pitchFamily="34" charset="0"/>
              </a:rPr>
              <a:t>tăng dần điện tích hạt nhân.</a:t>
            </a:r>
          </a:p>
        </p:txBody>
      </p:sp>
      <p:sp>
        <p:nvSpPr>
          <p:cNvPr id="11" name="Synergistically utilize technically sound portals with frictionless chains. Dramatically customize…">
            <a:extLst>
              <a:ext uri="{FF2B5EF4-FFF2-40B4-BE49-F238E27FC236}">
                <a16:creationId xmlns:a16="http://schemas.microsoft.com/office/drawing/2014/main" id="{4726F43D-44DF-4581-8AF9-17A5B500BD69}"/>
              </a:ext>
            </a:extLst>
          </p:cNvPr>
          <p:cNvSpPr txBox="1"/>
          <p:nvPr/>
        </p:nvSpPr>
        <p:spPr>
          <a:xfrm>
            <a:off x="3488648" y="4422223"/>
            <a:ext cx="6619371" cy="574453"/>
          </a:xfrm>
          <a:prstGeom prst="rect">
            <a:avLst/>
          </a:prstGeom>
          <a:ln/>
          <a:extLst>
            <a:ext uri="{C572A759-6A51-4108-AA02-DFA0A04FC94B}">
              <ma14:wrappingTextBoxFlag xmlns:ma14="http://schemas.microsoft.com/office/mac/drawingml/2011/main" xmlns="" val="1"/>
            </a:ext>
          </a:extLst>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algn="ctr" defTabSz="550320" hangingPunct="0">
              <a:defRPr sz="2000" b="0">
                <a:solidFill>
                  <a:srgbClr val="1C1F25"/>
                </a:solidFill>
                <a:latin typeface="Roboto Bold"/>
                <a:ea typeface="Roboto Bold"/>
                <a:cs typeface="Roboto Bold"/>
                <a:sym typeface="Roboto Bold"/>
              </a:defRPr>
            </a:pPr>
            <a:r>
              <a:rPr lang="vi-VN" sz="3733" b="1" dirty="0">
                <a:solidFill>
                  <a:srgbClr val="C00000"/>
                </a:solidFill>
                <a:latin typeface="Arial" panose="020B0604020202020204" pitchFamily="34" charset="0"/>
                <a:ea typeface="Autocar Bold Condensed" panose="020B0500000000000000" pitchFamily="34" charset="0"/>
                <a:cs typeface="Arial" panose="020B0604020202020204" pitchFamily="34" charset="0"/>
              </a:rPr>
              <a:t>Số thứ tự chu kì = số lớp e</a:t>
            </a:r>
            <a:endParaRPr lang="en-US" altLang="zh-CN" sz="3733" i="1" dirty="0">
              <a:latin typeface="Arial" panose="020B0604020202020204" pitchFamily="34" charset="0"/>
              <a:cs typeface="Arial" panose="020B0604020202020204" pitchFamily="34" charset="0"/>
              <a:sym typeface="+mn-lt"/>
            </a:endParaRPr>
          </a:p>
        </p:txBody>
      </p:sp>
      <p:pic>
        <p:nvPicPr>
          <p:cNvPr id="5" name="Picture 4">
            <a:extLst>
              <a:ext uri="{FF2B5EF4-FFF2-40B4-BE49-F238E27FC236}">
                <a16:creationId xmlns:a16="http://schemas.microsoft.com/office/drawing/2014/main" id="{C51CECAB-BA2B-4904-91CA-6E8C202C5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404664"/>
            <a:ext cx="1938162" cy="1938162"/>
          </a:xfrm>
          <a:prstGeom prst="rect">
            <a:avLst/>
          </a:prstGeom>
        </p:spPr>
      </p:pic>
    </p:spTree>
    <p:extLst>
      <p:ext uri="{BB962C8B-B14F-4D97-AF65-F5344CB8AC3E}">
        <p14:creationId xmlns:p14="http://schemas.microsoft.com/office/powerpoint/2010/main" val="406299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263305-8075-4234-9BEF-BE67FD97E68A}"/>
              </a:ext>
            </a:extLst>
          </p:cNvPr>
          <p:cNvSpPr/>
          <p:nvPr/>
        </p:nvSpPr>
        <p:spPr>
          <a:xfrm>
            <a:off x="0" y="0"/>
            <a:ext cx="2175613"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8000" b="1" dirty="0">
                <a:solidFill>
                  <a:srgbClr val="FFFF00"/>
                </a:solidFill>
                <a:latin typeface="Arial" panose="020B0604020202020204" pitchFamily="34" charset="0"/>
                <a:cs typeface="Arial" panose="020B0604020202020204" pitchFamily="34" charset="0"/>
              </a:rPr>
              <a:t>3. </a:t>
            </a:r>
          </a:p>
          <a:p>
            <a:pPr algn="ctr"/>
            <a:r>
              <a:rPr lang="vi-VN" sz="5400" b="1" dirty="0">
                <a:solidFill>
                  <a:srgbClr val="FFFF00"/>
                </a:solidFill>
                <a:latin typeface="Arial" panose="020B0604020202020204" pitchFamily="34" charset="0"/>
                <a:cs typeface="Arial" panose="020B0604020202020204" pitchFamily="34" charset="0"/>
              </a:rPr>
              <a:t>Nhóm </a:t>
            </a:r>
            <a:endParaRPr lang="en-US" sz="5400" b="1" dirty="0">
              <a:solidFill>
                <a:srgbClr val="FFFF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47E2401-CA7A-4101-82F3-4DBFA2B48ADE}"/>
              </a:ext>
            </a:extLst>
          </p:cNvPr>
          <p:cNvSpPr txBox="1"/>
          <p:nvPr/>
        </p:nvSpPr>
        <p:spPr>
          <a:xfrm>
            <a:off x="2255389" y="161109"/>
            <a:ext cx="9896442" cy="144655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3200" b="1" dirty="0">
                <a:solidFill>
                  <a:srgbClr val="FF0000"/>
                </a:solidFill>
                <a:latin typeface="Arial" panose="020B0604020202020204" pitchFamily="34" charset="0"/>
                <a:cs typeface="Arial" panose="020B0604020202020204" pitchFamily="34" charset="0"/>
              </a:rPr>
              <a:t>HOẠT ĐỘNG:</a:t>
            </a:r>
          </a:p>
          <a:p>
            <a:r>
              <a:rPr lang="vi-VN" sz="2800" b="1" dirty="0">
                <a:solidFill>
                  <a:srgbClr val="333333"/>
                </a:solidFill>
                <a:latin typeface="Arial" panose="020B0604020202020204" pitchFamily="34" charset="0"/>
                <a:cs typeface="Arial" panose="020B0604020202020204" pitchFamily="34" charset="0"/>
              </a:rPr>
              <a:t>Tìm hiểu mối quan hệ giữa số electron ở lớp ngoài cùng của nguyên tử các nguyên tố với số thứ tự của nhóm</a:t>
            </a:r>
            <a:endParaRPr lang="vi-VN" sz="28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AE3352-8215-49B6-AD9B-05939CBD928B}"/>
              </a:ext>
            </a:extLst>
          </p:cNvPr>
          <p:cNvSpPr txBox="1"/>
          <p:nvPr/>
        </p:nvSpPr>
        <p:spPr>
          <a:xfrm>
            <a:off x="2215612" y="1772816"/>
            <a:ext cx="9936611" cy="954107"/>
          </a:xfrm>
          <a:prstGeom prst="rect">
            <a:avLst/>
          </a:prstGeom>
          <a:noFill/>
        </p:spPr>
        <p:txBody>
          <a:bodyPr wrap="square">
            <a:spAutoFit/>
          </a:bodyPr>
          <a:lstStyle/>
          <a:p>
            <a:r>
              <a:rPr lang="vi-VN" sz="2800" i="1" dirty="0">
                <a:solidFill>
                  <a:srgbClr val="FF0000"/>
                </a:solidFill>
                <a:effectLst/>
                <a:latin typeface="Arial" panose="020B0604020202020204" pitchFamily="34" charset="0"/>
                <a:cs typeface="Arial" panose="020B0604020202020204" pitchFamily="34" charset="0"/>
              </a:rPr>
              <a:t>Chuẩn bị: </a:t>
            </a:r>
            <a:r>
              <a:rPr lang="vi-VN" sz="2800" dirty="0">
                <a:solidFill>
                  <a:srgbClr val="333333"/>
                </a:solidFill>
                <a:latin typeface="Arial" panose="020B0604020202020204" pitchFamily="34" charset="0"/>
                <a:cs typeface="Arial" panose="020B0604020202020204" pitchFamily="34" charset="0"/>
              </a:rPr>
              <a:t>4 mô hình sắp xếp electron ở vỏ nguyên tử của Li, Na, F, Cl theo mẫu mô tả trong Hình 4.4.</a:t>
            </a:r>
            <a:endParaRPr lang="vi-VN"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744017B-EA52-49AC-8F13-2FA6D0AC1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012" y="3068960"/>
            <a:ext cx="7997196" cy="3140717"/>
          </a:xfrm>
          <a:prstGeom prst="rect">
            <a:avLst/>
          </a:prstGeom>
        </p:spPr>
      </p:pic>
    </p:spTree>
    <p:extLst>
      <p:ext uri="{BB962C8B-B14F-4D97-AF65-F5344CB8AC3E}">
        <p14:creationId xmlns:p14="http://schemas.microsoft.com/office/powerpoint/2010/main" val="1938922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TextBox 6">
            <a:extLst>
              <a:ext uri="{FF2B5EF4-FFF2-40B4-BE49-F238E27FC236}">
                <a16:creationId xmlns:a16="http://schemas.microsoft.com/office/drawing/2014/main" id="{719F4F46-2003-482D-9880-3D691FB80359}"/>
              </a:ext>
            </a:extLst>
          </p:cNvPr>
          <p:cNvSpPr txBox="1"/>
          <p:nvPr/>
        </p:nvSpPr>
        <p:spPr>
          <a:xfrm>
            <a:off x="990601" y="610316"/>
            <a:ext cx="10433989" cy="150810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3200" b="1" dirty="0">
                <a:solidFill>
                  <a:srgbClr val="FF0000"/>
                </a:solidFill>
                <a:latin typeface="Arial" panose="020B0604020202020204" pitchFamily="34" charset="0"/>
                <a:cs typeface="Arial" panose="020B0604020202020204" pitchFamily="34" charset="0"/>
              </a:rPr>
              <a:t>HOẠT ĐỘNG:</a:t>
            </a:r>
          </a:p>
          <a:p>
            <a:r>
              <a:rPr lang="vi-VN" sz="3000" b="1" dirty="0">
                <a:solidFill>
                  <a:srgbClr val="333333"/>
                </a:solidFill>
                <a:latin typeface="Arial" panose="020B0604020202020204" pitchFamily="34" charset="0"/>
                <a:cs typeface="Arial" panose="020B0604020202020204" pitchFamily="34" charset="0"/>
              </a:rPr>
              <a:t>Tìm hiểu mối quan hệ giữa số electron ở lớp ngoài cùng của nguyên tử các nguyên tố với số thứ tự của nhóm</a:t>
            </a:r>
          </a:p>
        </p:txBody>
      </p:sp>
      <p:sp>
        <p:nvSpPr>
          <p:cNvPr id="8" name="TextBox 7">
            <a:extLst>
              <a:ext uri="{FF2B5EF4-FFF2-40B4-BE49-F238E27FC236}">
                <a16:creationId xmlns:a16="http://schemas.microsoft.com/office/drawing/2014/main" id="{EEFDE65B-F637-4FA8-AE2A-905012A1DB93}"/>
              </a:ext>
            </a:extLst>
          </p:cNvPr>
          <p:cNvSpPr txBox="1"/>
          <p:nvPr/>
        </p:nvSpPr>
        <p:spPr>
          <a:xfrm>
            <a:off x="767407" y="2276872"/>
            <a:ext cx="10657184" cy="954107"/>
          </a:xfrm>
          <a:prstGeom prst="rect">
            <a:avLst/>
          </a:prstGeom>
          <a:noFill/>
        </p:spPr>
        <p:txBody>
          <a:bodyPr wrap="square">
            <a:spAutoFit/>
          </a:bodyPr>
          <a:lstStyle/>
          <a:p>
            <a:r>
              <a:rPr lang="vi-VN" sz="2800" i="1" dirty="0">
                <a:solidFill>
                  <a:srgbClr val="FF0000"/>
                </a:solidFill>
                <a:effectLst/>
                <a:latin typeface="Arial" panose="020B0604020202020204" pitchFamily="34" charset="0"/>
                <a:cs typeface="Arial" panose="020B0604020202020204" pitchFamily="34" charset="0"/>
              </a:rPr>
              <a:t>Chuẩn bị: </a:t>
            </a:r>
            <a:r>
              <a:rPr lang="vi-VN" sz="2800" b="0" i="0" dirty="0">
                <a:solidFill>
                  <a:srgbClr val="333333"/>
                </a:solidFill>
                <a:effectLst/>
                <a:latin typeface="Arial" panose="020B0604020202020204" pitchFamily="34" charset="0"/>
                <a:cs typeface="Arial" panose="020B0604020202020204" pitchFamily="34" charset="0"/>
              </a:rPr>
              <a:t>4 mô hình sắp xếp electron ở vỏ nguyên tử của Li, Na, F, Cl theo mẫu mô tả trong Hình 4.4.</a:t>
            </a:r>
            <a:endParaRPr lang="vi-VN"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0EC4500-BE11-4437-9596-496A06203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066" y="3583587"/>
            <a:ext cx="10359865" cy="2271818"/>
          </a:xfrm>
          <a:prstGeom prst="rect">
            <a:avLst/>
          </a:prstGeom>
        </p:spPr>
      </p:pic>
    </p:spTree>
    <p:extLst>
      <p:ext uri="{BB962C8B-B14F-4D97-AF65-F5344CB8AC3E}">
        <p14:creationId xmlns:p14="http://schemas.microsoft.com/office/powerpoint/2010/main" val="1234720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 name="TextBox 5">
            <a:extLst>
              <a:ext uri="{FF2B5EF4-FFF2-40B4-BE49-F238E27FC236}">
                <a16:creationId xmlns:a16="http://schemas.microsoft.com/office/drawing/2014/main" id="{434EA5F8-16E5-4666-90E7-DB01276A0D60}"/>
              </a:ext>
            </a:extLst>
          </p:cNvPr>
          <p:cNvSpPr txBox="1"/>
          <p:nvPr/>
        </p:nvSpPr>
        <p:spPr>
          <a:xfrm>
            <a:off x="990601" y="2250490"/>
            <a:ext cx="10170593" cy="523220"/>
          </a:xfrm>
          <a:prstGeom prst="rect">
            <a:avLst/>
          </a:prstGeom>
          <a:noFill/>
        </p:spPr>
        <p:txBody>
          <a:bodyPr wrap="square">
            <a:spAutoFit/>
          </a:bodyPr>
          <a:lstStyle/>
          <a:p>
            <a:r>
              <a:rPr lang="vi-VN" sz="2800" i="1" dirty="0">
                <a:solidFill>
                  <a:srgbClr val="FF0000"/>
                </a:solidFill>
                <a:latin typeface="Arial" panose="020B0604020202020204" pitchFamily="34" charset="0"/>
                <a:cs typeface="Arial" panose="020B0604020202020204" pitchFamily="34" charset="0"/>
              </a:rPr>
              <a:t>Quan sát các mô hình đã chuẩn bị, thảo luận và trả lời câu hỏi:</a:t>
            </a:r>
            <a:endParaRPr lang="vi-VN" sz="2800" i="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0F20FC2-837B-4664-AC84-A4545FEE7703}"/>
              </a:ext>
            </a:extLst>
          </p:cNvPr>
          <p:cNvSpPr txBox="1"/>
          <p:nvPr/>
        </p:nvSpPr>
        <p:spPr>
          <a:xfrm>
            <a:off x="858391" y="3066333"/>
            <a:ext cx="10585174" cy="954107"/>
          </a:xfrm>
          <a:prstGeom prst="rect">
            <a:avLst/>
          </a:prstGeom>
          <a:noFill/>
        </p:spPr>
        <p:txBody>
          <a:bodyPr wrap="square">
            <a:spAutoFit/>
          </a:bodyPr>
          <a:lstStyle/>
          <a:p>
            <a:r>
              <a:rPr lang="vi-VN" sz="2800" b="1" i="0" dirty="0">
                <a:solidFill>
                  <a:srgbClr val="333333"/>
                </a:solidFill>
                <a:effectLst/>
                <a:latin typeface="Arial" panose="020B0604020202020204" pitchFamily="34" charset="0"/>
                <a:cs typeface="Arial" panose="020B0604020202020204" pitchFamily="34" charset="0"/>
              </a:rPr>
              <a:t>1.</a:t>
            </a:r>
            <a:r>
              <a:rPr lang="vi-VN" sz="2800" b="0" i="0" dirty="0">
                <a:solidFill>
                  <a:srgbClr val="333333"/>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Hãy cho biết nguyên tử các nguyên tố nào có cùng số electron ở lớp ngoài cùng</a:t>
            </a:r>
            <a:endParaRPr lang="vi-VN" sz="2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5243606-F2E0-404E-84A3-F3EC9083371A}"/>
              </a:ext>
            </a:extLst>
          </p:cNvPr>
          <p:cNvSpPr txBox="1"/>
          <p:nvPr/>
        </p:nvSpPr>
        <p:spPr>
          <a:xfrm>
            <a:off x="858391" y="4241445"/>
            <a:ext cx="10585174" cy="954107"/>
          </a:xfrm>
          <a:prstGeom prst="rect">
            <a:avLst/>
          </a:prstGeom>
          <a:noFill/>
        </p:spPr>
        <p:txBody>
          <a:bodyPr wrap="square">
            <a:spAutoFit/>
          </a:bodyPr>
          <a:lstStyle/>
          <a:p>
            <a:r>
              <a:rPr lang="vi-VN" sz="2800" b="1" i="0" dirty="0">
                <a:solidFill>
                  <a:srgbClr val="333333"/>
                </a:solidFill>
                <a:effectLst/>
                <a:latin typeface="Arial" panose="020B0604020202020204" pitchFamily="34" charset="0"/>
                <a:cs typeface="Arial" panose="020B0604020202020204" pitchFamily="34" charset="0"/>
              </a:rPr>
              <a:t>2.</a:t>
            </a:r>
            <a:r>
              <a:rPr lang="vi-VN" sz="2800" b="0" i="0" dirty="0">
                <a:solidFill>
                  <a:srgbClr val="333333"/>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Hãy so sánh số electron lớp ngoài cùng của nguyên tử các nguyên tố với số thứ tự nhóm của các nguyên tố đó</a:t>
            </a:r>
            <a:endParaRPr lang="vi-VN"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7D1DB31-9FFB-49B7-B604-6BFE0BE5A190}"/>
              </a:ext>
            </a:extLst>
          </p:cNvPr>
          <p:cNvSpPr txBox="1"/>
          <p:nvPr/>
        </p:nvSpPr>
        <p:spPr>
          <a:xfrm>
            <a:off x="990601" y="610316"/>
            <a:ext cx="10433989" cy="150810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3200" b="1" dirty="0">
                <a:solidFill>
                  <a:srgbClr val="FF0000"/>
                </a:solidFill>
                <a:latin typeface="Arial" panose="020B0604020202020204" pitchFamily="34" charset="0"/>
                <a:cs typeface="Arial" panose="020B0604020202020204" pitchFamily="34" charset="0"/>
              </a:rPr>
              <a:t>HOẠT ĐỘNG:</a:t>
            </a:r>
          </a:p>
          <a:p>
            <a:r>
              <a:rPr lang="vi-VN" sz="3000" b="1" dirty="0">
                <a:solidFill>
                  <a:srgbClr val="333333"/>
                </a:solidFill>
                <a:latin typeface="Arial" panose="020B0604020202020204" pitchFamily="34" charset="0"/>
                <a:cs typeface="Arial" panose="020B0604020202020204" pitchFamily="34" charset="0"/>
              </a:rPr>
              <a:t>Tìm hiểu mối quan hệ giữa số electron ở lớp ngoài cùng của nguyên tử các nguyên tố với số thứ tự của nhóm</a:t>
            </a:r>
          </a:p>
        </p:txBody>
      </p:sp>
    </p:spTree>
    <p:extLst>
      <p:ext uri="{BB962C8B-B14F-4D97-AF65-F5344CB8AC3E}">
        <p14:creationId xmlns:p14="http://schemas.microsoft.com/office/powerpoint/2010/main" val="2375667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30F52-6820-4AD1-B560-95D8EF88F7F5}"/>
              </a:ext>
            </a:extLst>
          </p:cNvPr>
          <p:cNvSpPr txBox="1"/>
          <p:nvPr/>
        </p:nvSpPr>
        <p:spPr>
          <a:xfrm>
            <a:off x="4706681" y="368595"/>
            <a:ext cx="2282455" cy="584775"/>
          </a:xfrm>
          <a:prstGeom prst="rect">
            <a:avLst/>
          </a:prstGeom>
          <a:noFill/>
        </p:spPr>
        <p:txBody>
          <a:bodyPr wrap="square" rtlCol="0">
            <a:spAutoFit/>
          </a:bodyPr>
          <a:lstStyle/>
          <a:p>
            <a:r>
              <a:rPr lang="vi-VN" sz="3200" b="1" i="1" dirty="0">
                <a:solidFill>
                  <a:srgbClr val="FF0000"/>
                </a:solidFill>
                <a:latin typeface="Arial" panose="020B0604020202020204" pitchFamily="34" charset="0"/>
                <a:cs typeface="Arial" panose="020B0604020202020204" pitchFamily="34" charset="0"/>
              </a:rPr>
              <a:t>LỜI GIẢI</a:t>
            </a:r>
          </a:p>
        </p:txBody>
      </p:sp>
      <p:sp>
        <p:nvSpPr>
          <p:cNvPr id="4" name="TextBox 3">
            <a:extLst>
              <a:ext uri="{FF2B5EF4-FFF2-40B4-BE49-F238E27FC236}">
                <a16:creationId xmlns:a16="http://schemas.microsoft.com/office/drawing/2014/main" id="{66AE8E42-793E-4B85-BB8C-8C81DE7C71CE}"/>
              </a:ext>
            </a:extLst>
          </p:cNvPr>
          <p:cNvSpPr txBox="1"/>
          <p:nvPr/>
        </p:nvSpPr>
        <p:spPr>
          <a:xfrm>
            <a:off x="247318" y="953370"/>
            <a:ext cx="11609322" cy="310854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1. </a:t>
            </a:r>
          </a:p>
          <a:p>
            <a:r>
              <a:rPr lang="vi-VN" sz="2800" dirty="0">
                <a:solidFill>
                  <a:srgbClr val="333333"/>
                </a:solidFill>
                <a:latin typeface="Arial" panose="020B0604020202020204" pitchFamily="34" charset="0"/>
                <a:cs typeface="Arial" panose="020B0604020202020204" pitchFamily="34" charset="0"/>
              </a:rPr>
              <a:t>- Nguyên tử Li (Z = 3): Có 1 electron ở lớp ngoài cùng</a:t>
            </a:r>
          </a:p>
          <a:p>
            <a:r>
              <a:rPr lang="vi-VN" sz="2800" dirty="0">
                <a:solidFill>
                  <a:srgbClr val="333333"/>
                </a:solidFill>
                <a:latin typeface="Arial" panose="020B0604020202020204" pitchFamily="34" charset="0"/>
                <a:cs typeface="Arial" panose="020B0604020202020204" pitchFamily="34" charset="0"/>
              </a:rPr>
              <a:t>- Nguyên tử Na (Z = 11): Có 1 electron ở lớp ngoài cùng</a:t>
            </a:r>
          </a:p>
          <a:p>
            <a:r>
              <a:rPr lang="vi-VN" sz="2800" dirty="0">
                <a:solidFill>
                  <a:srgbClr val="333333"/>
                </a:solidFill>
                <a:latin typeface="Arial" panose="020B0604020202020204" pitchFamily="34" charset="0"/>
                <a:cs typeface="Arial" panose="020B0604020202020204" pitchFamily="34" charset="0"/>
              </a:rPr>
              <a:t>- Nguyên tử F (Z = 9): Có 7 electron ở lớp ngoài cùng</a:t>
            </a:r>
          </a:p>
          <a:p>
            <a:r>
              <a:rPr lang="vi-VN" sz="2800" dirty="0">
                <a:solidFill>
                  <a:srgbClr val="333333"/>
                </a:solidFill>
                <a:latin typeface="Arial" panose="020B0604020202020204" pitchFamily="34" charset="0"/>
                <a:cs typeface="Arial" panose="020B0604020202020204" pitchFamily="34" charset="0"/>
              </a:rPr>
              <a:t>- Nguyên tử Cl (Z = 17): Có 7 electron ở lớp ngoài cùng</a:t>
            </a:r>
          </a:p>
          <a:p>
            <a:r>
              <a:rPr lang="en-US" sz="2800" dirty="0">
                <a:solidFill>
                  <a:schemeClr val="tx1"/>
                </a:solidFill>
              </a:rPr>
              <a:t>⇒</a:t>
            </a:r>
            <a:r>
              <a:rPr lang="vi-VN" sz="2800" dirty="0">
                <a:solidFill>
                  <a:srgbClr val="333333"/>
                </a:solidFill>
                <a:latin typeface="Arial" panose="020B0604020202020204" pitchFamily="34" charset="0"/>
                <a:cs typeface="Arial" panose="020B0604020202020204" pitchFamily="34" charset="0"/>
              </a:rPr>
              <a:t> Nguyên tử Li, Na có cùng số electron ở lớp ngoài cùng, nguyên tử F, Cl có cùng số electron ở lớp ngoài cùng</a:t>
            </a:r>
          </a:p>
        </p:txBody>
      </p:sp>
      <p:sp>
        <p:nvSpPr>
          <p:cNvPr id="6" name="TextBox 5">
            <a:extLst>
              <a:ext uri="{FF2B5EF4-FFF2-40B4-BE49-F238E27FC236}">
                <a16:creationId xmlns:a16="http://schemas.microsoft.com/office/drawing/2014/main" id="{1CB0ADCB-1DFE-48FC-92B9-B01B9997FA86}"/>
              </a:ext>
            </a:extLst>
          </p:cNvPr>
          <p:cNvSpPr txBox="1"/>
          <p:nvPr/>
        </p:nvSpPr>
        <p:spPr>
          <a:xfrm>
            <a:off x="247318" y="4252345"/>
            <a:ext cx="11697364" cy="224676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2.</a:t>
            </a:r>
          </a:p>
          <a:p>
            <a:r>
              <a:rPr lang="vi-VN" sz="2800" dirty="0">
                <a:solidFill>
                  <a:srgbClr val="333333"/>
                </a:solidFill>
                <a:latin typeface="Arial" panose="020B0604020202020204" pitchFamily="34" charset="0"/>
                <a:cs typeface="Arial" panose="020B0604020202020204" pitchFamily="34" charset="0"/>
              </a:rPr>
              <a:t> Nguyên tử Li, Na có 1 electron ở lớp ngoài cùng </a:t>
            </a:r>
            <a:r>
              <a:rPr lang="en-US" sz="2800" dirty="0">
                <a:solidFill>
                  <a:schemeClr val="tx1"/>
                </a:solidFill>
              </a:rPr>
              <a:t>⇒</a:t>
            </a:r>
            <a:r>
              <a:rPr lang="vi-VN" sz="2800" dirty="0">
                <a:solidFill>
                  <a:srgbClr val="333333"/>
                </a:solidFill>
                <a:latin typeface="Arial" panose="020B0604020202020204" pitchFamily="34" charset="0"/>
                <a:cs typeface="Arial" panose="020B0604020202020204" pitchFamily="34" charset="0"/>
              </a:rPr>
              <a:t> Nằm trong nhóm IA</a:t>
            </a:r>
          </a:p>
          <a:p>
            <a:r>
              <a:rPr lang="vi-VN" sz="2800" dirty="0">
                <a:solidFill>
                  <a:srgbClr val="333333"/>
                </a:solidFill>
                <a:latin typeface="Arial" panose="020B0604020202020204" pitchFamily="34" charset="0"/>
                <a:cs typeface="Arial" panose="020B0604020202020204" pitchFamily="34" charset="0"/>
              </a:rPr>
              <a:t>- Nguyên tử F, Cl có 7 electron ở lớp ngoài cùng </a:t>
            </a:r>
            <a:r>
              <a:rPr lang="en-US" sz="2800" dirty="0">
                <a:solidFill>
                  <a:schemeClr val="tx1"/>
                </a:solidFill>
              </a:rPr>
              <a:t>⇒</a:t>
            </a:r>
            <a:r>
              <a:rPr lang="vi-VN" sz="2800" dirty="0">
                <a:solidFill>
                  <a:srgbClr val="333333"/>
                </a:solidFill>
                <a:latin typeface="Arial" panose="020B0604020202020204" pitchFamily="34" charset="0"/>
                <a:cs typeface="Arial" panose="020B0604020202020204" pitchFamily="34" charset="0"/>
              </a:rPr>
              <a:t> Nằm ở nhóm VIIA</a:t>
            </a:r>
          </a:p>
          <a:p>
            <a:r>
              <a:rPr lang="en-US" sz="2800" dirty="0">
                <a:solidFill>
                  <a:schemeClr val="tx1"/>
                </a:solidFill>
              </a:rPr>
              <a:t>⇒ </a:t>
            </a:r>
            <a:r>
              <a:rPr lang="vi-VN" sz="2800" dirty="0">
                <a:solidFill>
                  <a:srgbClr val="333333"/>
                </a:solidFill>
                <a:latin typeface="Arial" panose="020B0604020202020204" pitchFamily="34" charset="0"/>
                <a:cs typeface="Arial" panose="020B0604020202020204" pitchFamily="34" charset="0"/>
              </a:rPr>
              <a:t>Số electron ở lớp ngoài cùng của nguyên tử các nguyên tố = số thứ tự nhóm</a:t>
            </a:r>
          </a:p>
        </p:txBody>
      </p:sp>
    </p:spTree>
    <p:extLst>
      <p:ext uri="{BB962C8B-B14F-4D97-AF65-F5344CB8AC3E}">
        <p14:creationId xmlns:p14="http://schemas.microsoft.com/office/powerpoint/2010/main" val="295581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655DA27-0C34-4B97-88EE-4BED33265192}"/>
              </a:ext>
            </a:extLst>
          </p:cNvPr>
          <p:cNvGrpSpPr/>
          <p:nvPr/>
        </p:nvGrpSpPr>
        <p:grpSpPr>
          <a:xfrm>
            <a:off x="0" y="0"/>
            <a:ext cx="12192000" cy="6869420"/>
            <a:chOff x="0" y="0"/>
            <a:chExt cx="12192000" cy="6869420"/>
          </a:xfrm>
        </p:grpSpPr>
        <p:sp>
          <p:nvSpPr>
            <p:cNvPr id="3" name="矩形 2">
              <a:extLst>
                <a:ext uri="{FF2B5EF4-FFF2-40B4-BE49-F238E27FC236}">
                  <a16:creationId xmlns:a16="http://schemas.microsoft.com/office/drawing/2014/main" id="{4DBF0A26-22D0-415E-AE12-4EEDAF10DBDE}"/>
                </a:ext>
              </a:extLst>
            </p:cNvPr>
            <p:cNvSpPr/>
            <p:nvPr/>
          </p:nvSpPr>
          <p:spPr>
            <a:xfrm>
              <a:off x="0" y="0"/>
              <a:ext cx="12192000" cy="6858000"/>
            </a:xfrm>
            <a:prstGeom prst="rect">
              <a:avLst/>
            </a:prstGeom>
            <a:gradFill>
              <a:gsLst>
                <a:gs pos="22000">
                  <a:srgbClr val="192437"/>
                </a:gs>
                <a:gs pos="74000">
                  <a:srgbClr val="070404"/>
                </a:gs>
                <a:gs pos="83000">
                  <a:srgbClr val="070404"/>
                </a:gs>
                <a:gs pos="100000">
                  <a:srgbClr val="07040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id="{D90FF7FF-909D-42F5-8BC5-336199288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5" name="图片 4">
              <a:extLst>
                <a:ext uri="{FF2B5EF4-FFF2-40B4-BE49-F238E27FC236}">
                  <a16:creationId xmlns:a16="http://schemas.microsoft.com/office/drawing/2014/main" id="{D69023DF-E9EB-4281-A0C3-8131301B64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479554" y="1490972"/>
              <a:ext cx="6858002" cy="3898893"/>
            </a:xfrm>
            <a:prstGeom prst="rect">
              <a:avLst/>
            </a:prstGeom>
          </p:spPr>
        </p:pic>
      </p:grpSp>
      <p:pic>
        <p:nvPicPr>
          <p:cNvPr id="6" name="图片 5">
            <a:extLst>
              <a:ext uri="{FF2B5EF4-FFF2-40B4-BE49-F238E27FC236}">
                <a16:creationId xmlns:a16="http://schemas.microsoft.com/office/drawing/2014/main" id="{B98EB429-E6EA-4D4B-A763-A5097BD02D8C}"/>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Blur radius="86"/>
                    </a14:imgEffect>
                  </a14:imgLayer>
                </a14:imgProps>
              </a:ext>
              <a:ext uri="{28A0092B-C50C-407E-A947-70E740481C1C}">
                <a14:useLocalDpi xmlns:a14="http://schemas.microsoft.com/office/drawing/2010/main"/>
              </a:ext>
            </a:extLst>
          </a:blip>
          <a:srcRect/>
          <a:stretch>
            <a:fillRect/>
          </a:stretch>
        </p:blipFill>
        <p:spPr>
          <a:xfrm>
            <a:off x="1235460" y="1156087"/>
            <a:ext cx="9721080" cy="4545829"/>
          </a:xfrm>
          <a:custGeom>
            <a:avLst/>
            <a:gdLst>
              <a:gd name="connsiteX0" fmla="*/ 547954 w 9721080"/>
              <a:gd name="connsiteY0" fmla="*/ 0 h 4545829"/>
              <a:gd name="connsiteX1" fmla="*/ 9173126 w 9721080"/>
              <a:gd name="connsiteY1" fmla="*/ 0 h 4545829"/>
              <a:gd name="connsiteX2" fmla="*/ 9721080 w 9721080"/>
              <a:gd name="connsiteY2" fmla="*/ 547954 h 4545829"/>
              <a:gd name="connsiteX3" fmla="*/ 9721080 w 9721080"/>
              <a:gd name="connsiteY3" fmla="*/ 3997875 h 4545829"/>
              <a:gd name="connsiteX4" fmla="*/ 9173126 w 9721080"/>
              <a:gd name="connsiteY4" fmla="*/ 4545829 h 4545829"/>
              <a:gd name="connsiteX5" fmla="*/ 547954 w 9721080"/>
              <a:gd name="connsiteY5" fmla="*/ 4545829 h 4545829"/>
              <a:gd name="connsiteX6" fmla="*/ 0 w 9721080"/>
              <a:gd name="connsiteY6" fmla="*/ 3997875 h 4545829"/>
              <a:gd name="connsiteX7" fmla="*/ 0 w 9721080"/>
              <a:gd name="connsiteY7" fmla="*/ 547954 h 4545829"/>
              <a:gd name="connsiteX8" fmla="*/ 547954 w 9721080"/>
              <a:gd name="connsiteY8" fmla="*/ 0 h 454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1080" h="4545829">
                <a:moveTo>
                  <a:pt x="547954" y="0"/>
                </a:moveTo>
                <a:lnTo>
                  <a:pt x="9173126" y="0"/>
                </a:lnTo>
                <a:cubicBezTo>
                  <a:pt x="9475753" y="0"/>
                  <a:pt x="9721080" y="245327"/>
                  <a:pt x="9721080" y="547954"/>
                </a:cubicBezTo>
                <a:lnTo>
                  <a:pt x="9721080" y="3997875"/>
                </a:lnTo>
                <a:cubicBezTo>
                  <a:pt x="9721080" y="4300502"/>
                  <a:pt x="9475753" y="4545829"/>
                  <a:pt x="9173126" y="4545829"/>
                </a:cubicBezTo>
                <a:lnTo>
                  <a:pt x="547954" y="4545829"/>
                </a:lnTo>
                <a:cubicBezTo>
                  <a:pt x="245327" y="4545829"/>
                  <a:pt x="0" y="4300502"/>
                  <a:pt x="0" y="3997875"/>
                </a:cubicBezTo>
                <a:lnTo>
                  <a:pt x="0" y="547954"/>
                </a:lnTo>
                <a:cubicBezTo>
                  <a:pt x="0" y="245327"/>
                  <a:pt x="245327" y="0"/>
                  <a:pt x="547954" y="0"/>
                </a:cubicBezTo>
                <a:close/>
              </a:path>
            </a:pathLst>
          </a:custGeom>
        </p:spPr>
      </p:pic>
      <p:sp>
        <p:nvSpPr>
          <p:cNvPr id="7" name="矩形: 圆角 6">
            <a:extLst>
              <a:ext uri="{FF2B5EF4-FFF2-40B4-BE49-F238E27FC236}">
                <a16:creationId xmlns:a16="http://schemas.microsoft.com/office/drawing/2014/main" id="{FBE8E7C8-3286-4069-AC28-D0AEEAD0BCB9}"/>
              </a:ext>
            </a:extLst>
          </p:cNvPr>
          <p:cNvSpPr/>
          <p:nvPr/>
        </p:nvSpPr>
        <p:spPr>
          <a:xfrm>
            <a:off x="1235460" y="1156086"/>
            <a:ext cx="9721080" cy="4545829"/>
          </a:xfrm>
          <a:prstGeom prst="roundRect">
            <a:avLst>
              <a:gd name="adj" fmla="val 12054"/>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a:extLst>
              <a:ext uri="{FF2B5EF4-FFF2-40B4-BE49-F238E27FC236}">
                <a16:creationId xmlns:a16="http://schemas.microsoft.com/office/drawing/2014/main" id="{B244604F-58A7-42AC-B492-B01E25A5D397}"/>
              </a:ext>
            </a:extLst>
          </p:cNvPr>
          <p:cNvSpPr/>
          <p:nvPr/>
        </p:nvSpPr>
        <p:spPr>
          <a:xfrm>
            <a:off x="1523492" y="1417146"/>
            <a:ext cx="9145017" cy="4023708"/>
          </a:xfrm>
          <a:prstGeom prst="roundRect">
            <a:avLst>
              <a:gd name="adj" fmla="val 5421"/>
            </a:avLst>
          </a:prstGeom>
          <a:noFill/>
          <a:ln w="317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Google Shape;929;p28">
            <a:extLst>
              <a:ext uri="{FF2B5EF4-FFF2-40B4-BE49-F238E27FC236}">
                <a16:creationId xmlns:a16="http://schemas.microsoft.com/office/drawing/2014/main" id="{EB3D3804-8608-4AB0-ADD3-C4E795EF724D}"/>
              </a:ext>
            </a:extLst>
          </p:cNvPr>
          <p:cNvSpPr txBox="1">
            <a:spLocks/>
          </p:cNvSpPr>
          <p:nvPr/>
        </p:nvSpPr>
        <p:spPr>
          <a:xfrm>
            <a:off x="2855640" y="3973707"/>
            <a:ext cx="7556241"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800" b="1" dirty="0">
                <a:solidFill>
                  <a:srgbClr val="00B0F0"/>
                </a:solidFill>
                <a:latin typeface="Arial" panose="020B0604020202020204" pitchFamily="34" charset="0"/>
                <a:cs typeface="Arial" panose="020B0604020202020204" pitchFamily="34" charset="0"/>
                <a:sym typeface="+mn-lt"/>
              </a:rPr>
              <a:t>NGUYÊN TẮC SẮP XẾP CÁC NGUYÊN TỐ HÓA HỌC TRONG BẢNG TUẦN HOÀN</a:t>
            </a:r>
            <a:endParaRPr lang="en-US" altLang="zh-CN" sz="2800" b="1" dirty="0">
              <a:solidFill>
                <a:srgbClr val="00B0F0"/>
              </a:solidFill>
              <a:latin typeface="Arial" panose="020B0604020202020204" pitchFamily="34" charset="0"/>
              <a:cs typeface="Arial" panose="020B0604020202020204" pitchFamily="34" charset="0"/>
              <a:sym typeface="+mn-lt"/>
            </a:endParaRPr>
          </a:p>
        </p:txBody>
      </p:sp>
      <p:sp>
        <p:nvSpPr>
          <p:cNvPr id="20" name="Google Shape;931;p28">
            <a:extLst>
              <a:ext uri="{FF2B5EF4-FFF2-40B4-BE49-F238E27FC236}">
                <a16:creationId xmlns:a16="http://schemas.microsoft.com/office/drawing/2014/main" id="{AF93BC17-D73F-4744-8EB5-7291880BBD83}"/>
              </a:ext>
            </a:extLst>
          </p:cNvPr>
          <p:cNvSpPr txBox="1">
            <a:spLocks/>
          </p:cNvSpPr>
          <p:nvPr/>
        </p:nvSpPr>
        <p:spPr>
          <a:xfrm>
            <a:off x="1231283" y="3796685"/>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16600" b="1" dirty="0">
                <a:solidFill>
                  <a:srgbClr val="00B0F0"/>
                </a:solidFill>
                <a:latin typeface="Arial" panose="020B0604020202020204" pitchFamily="34" charset="0"/>
                <a:cs typeface="Arial" panose="020B0604020202020204" pitchFamily="34" charset="0"/>
              </a:rPr>
              <a:t>I.</a:t>
            </a:r>
          </a:p>
        </p:txBody>
      </p:sp>
    </p:spTree>
    <p:extLst>
      <p:ext uri="{BB962C8B-B14F-4D97-AF65-F5344CB8AC3E}">
        <p14:creationId xmlns:p14="http://schemas.microsoft.com/office/powerpoint/2010/main" val="2798276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5" y="1722909"/>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1788005"/>
            <a:ext cx="1901147"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verta Std Bold" panose="00000800000000000000" pitchFamily="50" charset="0"/>
              </a:rPr>
              <a:t>Dimitri Mendeleev</a:t>
            </a:r>
            <a:endParaRPr lang="en-US" sz="1400">
              <a:solidFill>
                <a:schemeClr val="bg1"/>
              </a:solidFill>
              <a:effectLst>
                <a:outerShdw blurRad="38100" dist="38100" dir="2700000" algn="tl">
                  <a:srgbClr val="000000">
                    <a:alpha val="43137"/>
                  </a:srgbClr>
                </a:outerShdw>
              </a:effectLst>
            </a:endParaRPr>
          </a:p>
        </p:txBody>
      </p:sp>
      <p:sp>
        <p:nvSpPr>
          <p:cNvPr id="22" name="Rectangle: Rounded Corners 21" hidden="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1225686"/>
            <a:ext cx="12192000" cy="125909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445865"/>
            <a:ext cx="4028627" cy="646331"/>
          </a:xfrm>
          <a:prstGeom prst="rect">
            <a:avLst/>
          </a:prstGeom>
          <a:noFill/>
        </p:spPr>
        <p:txBody>
          <a:bodyPr wrap="square" rtlCol="0">
            <a:spAutoFit/>
          </a:bodyPr>
          <a:lstStyle/>
          <a:p>
            <a:pPr algn="ctr"/>
            <a:r>
              <a:rPr lang="en-US" sz="3600">
                <a:solidFill>
                  <a:srgbClr val="FD0079"/>
                </a:solidFill>
                <a:latin typeface="Averta Std Bold" panose="00000800000000000000" pitchFamily="50"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5" y="1076580"/>
            <a:ext cx="3506885" cy="461665"/>
          </a:xfrm>
          <a:prstGeom prst="rect">
            <a:avLst/>
          </a:prstGeom>
          <a:noFill/>
        </p:spPr>
        <p:txBody>
          <a:bodyPr wrap="square">
            <a:spAutoFit/>
          </a:bodyPr>
          <a:lstStyle/>
          <a:p>
            <a:pPr algn="ctr"/>
            <a:r>
              <a:rPr lang="en-US" sz="2400">
                <a:solidFill>
                  <a:srgbClr val="264653"/>
                </a:solidFill>
                <a:latin typeface="Averta Std Bold" panose="00000800000000000000" pitchFamily="50" charset="0"/>
              </a:rPr>
              <a:t>nguyên tố hóa học</a:t>
            </a:r>
            <a:endParaRPr lang="en-US" sz="2400">
              <a:solidFill>
                <a:srgbClr val="264653"/>
              </a:solidFill>
            </a:endParaRP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13060"/>
            <a:ext cx="2112060" cy="24130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68090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5"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7"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verta Std Bold" panose="00000800000000000000" pitchFamily="50" charset="0"/>
              </a:rPr>
              <a:t>Dimitri Mendeleev</a:t>
            </a:r>
            <a:endParaRPr lang="en-US" sz="1400">
              <a:solidFill>
                <a:schemeClr val="bg1"/>
              </a:solidFill>
              <a:effectLst>
                <a:outerShdw blurRad="38100" dist="38100" dir="2700000" algn="tl">
                  <a:srgbClr val="000000">
                    <a:alpha val="43137"/>
                  </a:srgbClr>
                </a:outerShdw>
              </a:effectLst>
            </a:endParaRP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3"/>
            <a:ext cx="4028627" cy="646331"/>
          </a:xfrm>
          <a:prstGeom prst="rect">
            <a:avLst/>
          </a:prstGeom>
          <a:noFill/>
        </p:spPr>
        <p:txBody>
          <a:bodyPr wrap="square" rtlCol="0">
            <a:spAutoFit/>
          </a:bodyPr>
          <a:lstStyle/>
          <a:p>
            <a:pPr algn="ctr"/>
            <a:r>
              <a:rPr lang="en-US" sz="3600">
                <a:solidFill>
                  <a:srgbClr val="FD0079"/>
                </a:solidFill>
                <a:latin typeface="Averta Std Bold" panose="00000800000000000000" pitchFamily="50"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5" y="-654948"/>
            <a:ext cx="3506885" cy="461665"/>
          </a:xfrm>
          <a:prstGeom prst="rect">
            <a:avLst/>
          </a:prstGeom>
          <a:noFill/>
        </p:spPr>
        <p:txBody>
          <a:bodyPr wrap="square">
            <a:spAutoFit/>
          </a:bodyPr>
          <a:lstStyle/>
          <a:p>
            <a:pPr algn="ctr"/>
            <a:r>
              <a:rPr lang="en-US" sz="2400">
                <a:solidFill>
                  <a:srgbClr val="264653"/>
                </a:solidFill>
                <a:latin typeface="Averta Std Bold" panose="00000800000000000000" pitchFamily="50" charset="0"/>
              </a:rPr>
              <a:t>nguyên tố hóa học</a:t>
            </a:r>
            <a:endParaRPr lang="en-US" sz="2400">
              <a:solidFill>
                <a:srgbClr val="264653"/>
              </a:solidFill>
            </a:endParaRP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5" name="!!1">
            <a:extLst>
              <a:ext uri="{FF2B5EF4-FFF2-40B4-BE49-F238E27FC236}">
                <a16:creationId xmlns:a16="http://schemas.microsoft.com/office/drawing/2014/main" id="{AC35170D-2947-4A3F-8167-AE4095A6A139}"/>
              </a:ext>
            </a:extLst>
          </p:cNvPr>
          <p:cNvSpPr/>
          <p:nvPr/>
        </p:nvSpPr>
        <p:spPr>
          <a:xfrm>
            <a:off x="-1206231" y="638979"/>
            <a:ext cx="925255" cy="47176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029440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1">
            <a:extLst>
              <a:ext uri="{FF2B5EF4-FFF2-40B4-BE49-F238E27FC236}">
                <a16:creationId xmlns:a16="http://schemas.microsoft.com/office/drawing/2014/main" id="{AC35170D-2947-4A3F-8167-AE4095A6A139}"/>
              </a:ext>
            </a:extLst>
          </p:cNvPr>
          <p:cNvSpPr/>
          <p:nvPr/>
        </p:nvSpPr>
        <p:spPr>
          <a:xfrm>
            <a:off x="118309" y="768794"/>
            <a:ext cx="672187" cy="4502743"/>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7" name="!!HinhChuNhom">
            <a:extLst>
              <a:ext uri="{FF2B5EF4-FFF2-40B4-BE49-F238E27FC236}">
                <a16:creationId xmlns:a16="http://schemas.microsoft.com/office/drawing/2014/main" id="{3BB07C08-556F-493F-982D-103545C7113E}"/>
              </a:ext>
            </a:extLst>
          </p:cNvPr>
          <p:cNvSpPr/>
          <p:nvPr/>
        </p:nvSpPr>
        <p:spPr>
          <a:xfrm>
            <a:off x="908805" y="768795"/>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ChuNhom">
            <a:extLst>
              <a:ext uri="{FF2B5EF4-FFF2-40B4-BE49-F238E27FC236}">
                <a16:creationId xmlns:a16="http://schemas.microsoft.com/office/drawing/2014/main" id="{8326C442-51CB-4BA3-8EC4-4312A708E13B}"/>
              </a:ext>
            </a:extLst>
          </p:cNvPr>
          <p:cNvSpPr txBox="1"/>
          <p:nvPr/>
        </p:nvSpPr>
        <p:spPr>
          <a:xfrm>
            <a:off x="1118085" y="811042"/>
            <a:ext cx="2256883" cy="646331"/>
          </a:xfrm>
          <a:prstGeom prst="rect">
            <a:avLst/>
          </a:prstGeom>
          <a:noFill/>
        </p:spPr>
        <p:txBody>
          <a:bodyPr wrap="square" rtlCol="0">
            <a:spAutoFit/>
          </a:bodyPr>
          <a:lstStyle/>
          <a:p>
            <a:pPr algn="ctr"/>
            <a:r>
              <a:rPr lang="en-US" sz="3600" dirty="0" err="1">
                <a:solidFill>
                  <a:srgbClr val="E76F51"/>
                </a:solidFill>
                <a:latin typeface="Averta Std ExtraBold" panose="00000900000000000000" pitchFamily="50" charset="0"/>
              </a:rPr>
              <a:t>Nhóm</a:t>
            </a:r>
            <a:r>
              <a:rPr lang="en-US" sz="3600" dirty="0">
                <a:solidFill>
                  <a:srgbClr val="E76F51"/>
                </a:solidFill>
                <a:latin typeface="Averta Std ExtraBold" panose="00000900000000000000" pitchFamily="50" charset="0"/>
              </a:rPr>
              <a:t> IA</a:t>
            </a:r>
          </a:p>
        </p:txBody>
      </p:sp>
    </p:spTree>
    <p:extLst>
      <p:ext uri="{BB962C8B-B14F-4D97-AF65-F5344CB8AC3E}">
        <p14:creationId xmlns:p14="http://schemas.microsoft.com/office/powerpoint/2010/main" val="1493944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1">
            <a:extLst>
              <a:ext uri="{FF2B5EF4-FFF2-40B4-BE49-F238E27FC236}">
                <a16:creationId xmlns:a16="http://schemas.microsoft.com/office/drawing/2014/main" id="{AC35170D-2947-4A3F-8167-AE4095A6A139}"/>
              </a:ext>
            </a:extLst>
          </p:cNvPr>
          <p:cNvSpPr/>
          <p:nvPr/>
        </p:nvSpPr>
        <p:spPr>
          <a:xfrm>
            <a:off x="778385" y="1387482"/>
            <a:ext cx="669300" cy="39007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132" name="!!HinhChuNhom">
            <a:extLst>
              <a:ext uri="{FF2B5EF4-FFF2-40B4-BE49-F238E27FC236}">
                <a16:creationId xmlns:a16="http://schemas.microsoft.com/office/drawing/2014/main" id="{A9B334DA-6E19-45EE-BE8B-B5916F5C76D5}"/>
              </a:ext>
            </a:extLst>
          </p:cNvPr>
          <p:cNvSpPr/>
          <p:nvPr/>
        </p:nvSpPr>
        <p:spPr>
          <a:xfrm>
            <a:off x="1625253" y="1387481"/>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3" name="!!ChuNhom">
            <a:extLst>
              <a:ext uri="{FF2B5EF4-FFF2-40B4-BE49-F238E27FC236}">
                <a16:creationId xmlns:a16="http://schemas.microsoft.com/office/drawing/2014/main" id="{BF2C8186-E5AA-41EA-BD9C-66E5D22A6A7A}"/>
              </a:ext>
            </a:extLst>
          </p:cNvPr>
          <p:cNvSpPr txBox="1"/>
          <p:nvPr/>
        </p:nvSpPr>
        <p:spPr>
          <a:xfrm>
            <a:off x="1834533" y="1429730"/>
            <a:ext cx="2256883" cy="646331"/>
          </a:xfrm>
          <a:prstGeom prst="rect">
            <a:avLst/>
          </a:prstGeom>
          <a:noFill/>
        </p:spPr>
        <p:txBody>
          <a:bodyPr wrap="square" rtlCol="0">
            <a:spAutoFit/>
          </a:bodyPr>
          <a:lstStyle/>
          <a:p>
            <a:pPr algn="ctr"/>
            <a:r>
              <a:rPr lang="en-US" sz="3600">
                <a:solidFill>
                  <a:srgbClr val="E76F51"/>
                </a:solidFill>
                <a:latin typeface="Averta Std ExtraBold" panose="00000900000000000000" pitchFamily="50" charset="0"/>
              </a:rPr>
              <a:t>Nhóm IIA</a:t>
            </a:r>
          </a:p>
        </p:txBody>
      </p:sp>
    </p:spTree>
    <p:extLst>
      <p:ext uri="{BB962C8B-B14F-4D97-AF65-F5344CB8AC3E}">
        <p14:creationId xmlns:p14="http://schemas.microsoft.com/office/powerpoint/2010/main" val="3599201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2" name="!!1">
            <a:extLst>
              <a:ext uri="{FF2B5EF4-FFF2-40B4-BE49-F238E27FC236}">
                <a16:creationId xmlns:a16="http://schemas.microsoft.com/office/drawing/2014/main" id="{77B6FDB6-ED08-4E41-B04E-73AAAB52F993}"/>
              </a:ext>
            </a:extLst>
          </p:cNvPr>
          <p:cNvSpPr/>
          <p:nvPr/>
        </p:nvSpPr>
        <p:spPr>
          <a:xfrm>
            <a:off x="7985491" y="1387482"/>
            <a:ext cx="669300" cy="39007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133" name="!!HinhChuNhom">
            <a:extLst>
              <a:ext uri="{FF2B5EF4-FFF2-40B4-BE49-F238E27FC236}">
                <a16:creationId xmlns:a16="http://schemas.microsoft.com/office/drawing/2014/main" id="{A03B22DE-3812-4916-ACB5-79737B0BDC37}"/>
              </a:ext>
            </a:extLst>
          </p:cNvPr>
          <p:cNvSpPr/>
          <p:nvPr/>
        </p:nvSpPr>
        <p:spPr>
          <a:xfrm>
            <a:off x="5099760" y="1387481"/>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6" name="!!ChuNhom">
            <a:extLst>
              <a:ext uri="{FF2B5EF4-FFF2-40B4-BE49-F238E27FC236}">
                <a16:creationId xmlns:a16="http://schemas.microsoft.com/office/drawing/2014/main" id="{CC8ED673-152B-4E8A-8386-EB800F59B336}"/>
              </a:ext>
            </a:extLst>
          </p:cNvPr>
          <p:cNvSpPr txBox="1"/>
          <p:nvPr/>
        </p:nvSpPr>
        <p:spPr>
          <a:xfrm>
            <a:off x="5155175" y="1429730"/>
            <a:ext cx="2564612" cy="646331"/>
          </a:xfrm>
          <a:prstGeom prst="rect">
            <a:avLst/>
          </a:prstGeom>
          <a:noFill/>
        </p:spPr>
        <p:txBody>
          <a:bodyPr wrap="square" rtlCol="0">
            <a:spAutoFit/>
          </a:bodyPr>
          <a:lstStyle/>
          <a:p>
            <a:pPr algn="ctr"/>
            <a:r>
              <a:rPr lang="en-US" sz="3600">
                <a:solidFill>
                  <a:srgbClr val="E76F51"/>
                </a:solidFill>
                <a:latin typeface="Averta Std ExtraBold" panose="00000900000000000000" pitchFamily="50" charset="0"/>
              </a:rPr>
              <a:t>Nhóm IIIA</a:t>
            </a:r>
          </a:p>
        </p:txBody>
      </p:sp>
    </p:spTree>
    <p:extLst>
      <p:ext uri="{BB962C8B-B14F-4D97-AF65-F5344CB8AC3E}">
        <p14:creationId xmlns:p14="http://schemas.microsoft.com/office/powerpoint/2010/main" val="3946820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7" name="!!1">
            <a:extLst>
              <a:ext uri="{FF2B5EF4-FFF2-40B4-BE49-F238E27FC236}">
                <a16:creationId xmlns:a16="http://schemas.microsoft.com/office/drawing/2014/main" id="{A749B542-36C0-48CF-9882-39BF24868F05}"/>
              </a:ext>
            </a:extLst>
          </p:cNvPr>
          <p:cNvSpPr/>
          <p:nvPr/>
        </p:nvSpPr>
        <p:spPr>
          <a:xfrm>
            <a:off x="8636719" y="1387482"/>
            <a:ext cx="669300" cy="39007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128" name="!!HinhChuNhom">
            <a:extLst>
              <a:ext uri="{FF2B5EF4-FFF2-40B4-BE49-F238E27FC236}">
                <a16:creationId xmlns:a16="http://schemas.microsoft.com/office/drawing/2014/main" id="{0A612687-A0F8-4DEB-AD61-B515DE751932}"/>
              </a:ext>
            </a:extLst>
          </p:cNvPr>
          <p:cNvSpPr/>
          <p:nvPr/>
        </p:nvSpPr>
        <p:spPr>
          <a:xfrm>
            <a:off x="5831117" y="1390588"/>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9" name="!!ChuNhom">
            <a:extLst>
              <a:ext uri="{FF2B5EF4-FFF2-40B4-BE49-F238E27FC236}">
                <a16:creationId xmlns:a16="http://schemas.microsoft.com/office/drawing/2014/main" id="{FD6661F1-5080-4760-92BA-B1540E4EC599}"/>
              </a:ext>
            </a:extLst>
          </p:cNvPr>
          <p:cNvSpPr txBox="1"/>
          <p:nvPr/>
        </p:nvSpPr>
        <p:spPr>
          <a:xfrm>
            <a:off x="5886534" y="1432837"/>
            <a:ext cx="2564612" cy="646331"/>
          </a:xfrm>
          <a:prstGeom prst="rect">
            <a:avLst/>
          </a:prstGeom>
          <a:noFill/>
        </p:spPr>
        <p:txBody>
          <a:bodyPr wrap="square" rtlCol="0">
            <a:spAutoFit/>
          </a:bodyPr>
          <a:lstStyle/>
          <a:p>
            <a:pPr algn="ctr"/>
            <a:r>
              <a:rPr lang="en-US" sz="3600">
                <a:solidFill>
                  <a:srgbClr val="E76F51"/>
                </a:solidFill>
                <a:latin typeface="Averta Std ExtraBold" panose="00000900000000000000" pitchFamily="50" charset="0"/>
              </a:rPr>
              <a:t>Nhóm IVA</a:t>
            </a:r>
          </a:p>
        </p:txBody>
      </p:sp>
    </p:spTree>
    <p:extLst>
      <p:ext uri="{BB962C8B-B14F-4D97-AF65-F5344CB8AC3E}">
        <p14:creationId xmlns:p14="http://schemas.microsoft.com/office/powerpoint/2010/main" val="2103408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2" name="!!1">
            <a:extLst>
              <a:ext uri="{FF2B5EF4-FFF2-40B4-BE49-F238E27FC236}">
                <a16:creationId xmlns:a16="http://schemas.microsoft.com/office/drawing/2014/main" id="{27E5BDAB-8319-4428-91CA-F9169ABB2071}"/>
              </a:ext>
            </a:extLst>
          </p:cNvPr>
          <p:cNvSpPr/>
          <p:nvPr/>
        </p:nvSpPr>
        <p:spPr>
          <a:xfrm>
            <a:off x="9298131" y="1387482"/>
            <a:ext cx="669300" cy="39007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133" name="!!HinhChuNhom">
            <a:extLst>
              <a:ext uri="{FF2B5EF4-FFF2-40B4-BE49-F238E27FC236}">
                <a16:creationId xmlns:a16="http://schemas.microsoft.com/office/drawing/2014/main" id="{0892ACFB-0574-4AAE-99C4-597DA94F1593}"/>
              </a:ext>
            </a:extLst>
          </p:cNvPr>
          <p:cNvSpPr/>
          <p:nvPr/>
        </p:nvSpPr>
        <p:spPr>
          <a:xfrm>
            <a:off x="6497868" y="1390588"/>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6" name="!!ChuNhom">
            <a:extLst>
              <a:ext uri="{FF2B5EF4-FFF2-40B4-BE49-F238E27FC236}">
                <a16:creationId xmlns:a16="http://schemas.microsoft.com/office/drawing/2014/main" id="{49AC07A6-C50B-415B-951A-13A8C45278FA}"/>
              </a:ext>
            </a:extLst>
          </p:cNvPr>
          <p:cNvSpPr txBox="1"/>
          <p:nvPr/>
        </p:nvSpPr>
        <p:spPr>
          <a:xfrm>
            <a:off x="6553283" y="1432837"/>
            <a:ext cx="2564612" cy="646331"/>
          </a:xfrm>
          <a:prstGeom prst="rect">
            <a:avLst/>
          </a:prstGeom>
          <a:noFill/>
        </p:spPr>
        <p:txBody>
          <a:bodyPr wrap="square" rtlCol="0">
            <a:spAutoFit/>
          </a:bodyPr>
          <a:lstStyle/>
          <a:p>
            <a:pPr algn="ctr"/>
            <a:r>
              <a:rPr lang="en-US" sz="3600">
                <a:solidFill>
                  <a:srgbClr val="E76F51"/>
                </a:solidFill>
                <a:latin typeface="Averta Std ExtraBold" panose="00000900000000000000" pitchFamily="50" charset="0"/>
              </a:rPr>
              <a:t>Nhóm VA</a:t>
            </a:r>
          </a:p>
        </p:txBody>
      </p:sp>
    </p:spTree>
    <p:extLst>
      <p:ext uri="{BB962C8B-B14F-4D97-AF65-F5344CB8AC3E}">
        <p14:creationId xmlns:p14="http://schemas.microsoft.com/office/powerpoint/2010/main" val="1112166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6" name="!!1">
            <a:extLst>
              <a:ext uri="{FF2B5EF4-FFF2-40B4-BE49-F238E27FC236}">
                <a16:creationId xmlns:a16="http://schemas.microsoft.com/office/drawing/2014/main" id="{AE4C50FF-D929-4B94-AA8A-FF6F1C7DD94A}"/>
              </a:ext>
            </a:extLst>
          </p:cNvPr>
          <p:cNvSpPr/>
          <p:nvPr/>
        </p:nvSpPr>
        <p:spPr>
          <a:xfrm>
            <a:off x="9949057" y="1387482"/>
            <a:ext cx="669300" cy="39007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127" name="!!HinhChuNhom">
            <a:extLst>
              <a:ext uri="{FF2B5EF4-FFF2-40B4-BE49-F238E27FC236}">
                <a16:creationId xmlns:a16="http://schemas.microsoft.com/office/drawing/2014/main" id="{7232E5A3-F2BD-410D-9166-432A0E9CD647}"/>
              </a:ext>
            </a:extLst>
          </p:cNvPr>
          <p:cNvSpPr/>
          <p:nvPr/>
        </p:nvSpPr>
        <p:spPr>
          <a:xfrm>
            <a:off x="7142293" y="1390588"/>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8" name="!!ChuNhom">
            <a:extLst>
              <a:ext uri="{FF2B5EF4-FFF2-40B4-BE49-F238E27FC236}">
                <a16:creationId xmlns:a16="http://schemas.microsoft.com/office/drawing/2014/main" id="{275034B3-DDA9-4CF4-883D-D96D0B92EBAD}"/>
              </a:ext>
            </a:extLst>
          </p:cNvPr>
          <p:cNvSpPr txBox="1"/>
          <p:nvPr/>
        </p:nvSpPr>
        <p:spPr>
          <a:xfrm>
            <a:off x="7197709" y="1432837"/>
            <a:ext cx="2564612" cy="646331"/>
          </a:xfrm>
          <a:prstGeom prst="rect">
            <a:avLst/>
          </a:prstGeom>
          <a:noFill/>
        </p:spPr>
        <p:txBody>
          <a:bodyPr wrap="square" rtlCol="0">
            <a:spAutoFit/>
          </a:bodyPr>
          <a:lstStyle/>
          <a:p>
            <a:pPr algn="ctr"/>
            <a:r>
              <a:rPr lang="en-US" sz="3600">
                <a:solidFill>
                  <a:srgbClr val="E76F51"/>
                </a:solidFill>
                <a:latin typeface="Averta Std ExtraBold" panose="00000900000000000000" pitchFamily="50" charset="0"/>
              </a:rPr>
              <a:t>Nhóm VIA</a:t>
            </a:r>
          </a:p>
        </p:txBody>
      </p:sp>
    </p:spTree>
    <p:extLst>
      <p:ext uri="{BB962C8B-B14F-4D97-AF65-F5344CB8AC3E}">
        <p14:creationId xmlns:p14="http://schemas.microsoft.com/office/powerpoint/2010/main" val="410289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6" name="!!1">
            <a:extLst>
              <a:ext uri="{FF2B5EF4-FFF2-40B4-BE49-F238E27FC236}">
                <a16:creationId xmlns:a16="http://schemas.microsoft.com/office/drawing/2014/main" id="{A1329BCE-F57F-442E-9129-085DC7AF4005}"/>
              </a:ext>
            </a:extLst>
          </p:cNvPr>
          <p:cNvSpPr/>
          <p:nvPr/>
        </p:nvSpPr>
        <p:spPr>
          <a:xfrm>
            <a:off x="10597606" y="1387482"/>
            <a:ext cx="669300" cy="39007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27" name="!!HinhChuNhom">
            <a:extLst>
              <a:ext uri="{FF2B5EF4-FFF2-40B4-BE49-F238E27FC236}">
                <a16:creationId xmlns:a16="http://schemas.microsoft.com/office/drawing/2014/main" id="{003F5A26-AAEE-4EAB-9132-9DAB82198A84}"/>
              </a:ext>
            </a:extLst>
          </p:cNvPr>
          <p:cNvSpPr/>
          <p:nvPr/>
        </p:nvSpPr>
        <p:spPr>
          <a:xfrm>
            <a:off x="7822901" y="1390588"/>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8" name="!!ChuNhom">
            <a:extLst>
              <a:ext uri="{FF2B5EF4-FFF2-40B4-BE49-F238E27FC236}">
                <a16:creationId xmlns:a16="http://schemas.microsoft.com/office/drawing/2014/main" id="{511D245F-F10E-44FB-965A-03450BC4E89E}"/>
              </a:ext>
            </a:extLst>
          </p:cNvPr>
          <p:cNvSpPr txBox="1"/>
          <p:nvPr/>
        </p:nvSpPr>
        <p:spPr>
          <a:xfrm>
            <a:off x="7878317" y="1432837"/>
            <a:ext cx="2564612" cy="646331"/>
          </a:xfrm>
          <a:prstGeom prst="rect">
            <a:avLst/>
          </a:prstGeom>
          <a:noFill/>
        </p:spPr>
        <p:txBody>
          <a:bodyPr wrap="square" rtlCol="0">
            <a:spAutoFit/>
          </a:bodyPr>
          <a:lstStyle/>
          <a:p>
            <a:pPr algn="ctr"/>
            <a:r>
              <a:rPr lang="en-US" sz="3600">
                <a:solidFill>
                  <a:srgbClr val="E76F51"/>
                </a:solidFill>
                <a:latin typeface="Averta Std ExtraBold" panose="00000900000000000000" pitchFamily="50" charset="0"/>
              </a:rPr>
              <a:t>Nhóm VIIA</a:t>
            </a:r>
          </a:p>
        </p:txBody>
      </p:sp>
    </p:spTree>
    <p:extLst>
      <p:ext uri="{BB962C8B-B14F-4D97-AF65-F5344CB8AC3E}">
        <p14:creationId xmlns:p14="http://schemas.microsoft.com/office/powerpoint/2010/main" val="2119484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6" name="!!1">
            <a:extLst>
              <a:ext uri="{FF2B5EF4-FFF2-40B4-BE49-F238E27FC236}">
                <a16:creationId xmlns:a16="http://schemas.microsoft.com/office/drawing/2014/main" id="{B6D34CF2-9C56-4385-A725-B5DE5BE49C4F}"/>
              </a:ext>
            </a:extLst>
          </p:cNvPr>
          <p:cNvSpPr/>
          <p:nvPr/>
        </p:nvSpPr>
        <p:spPr>
          <a:xfrm>
            <a:off x="11252747" y="742889"/>
            <a:ext cx="669300" cy="45631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27" name="!!HinhChuNhom">
            <a:extLst>
              <a:ext uri="{FF2B5EF4-FFF2-40B4-BE49-F238E27FC236}">
                <a16:creationId xmlns:a16="http://schemas.microsoft.com/office/drawing/2014/main" id="{3AA467DE-0E26-44AD-A29E-269C2AF5370C}"/>
              </a:ext>
            </a:extLst>
          </p:cNvPr>
          <p:cNvSpPr/>
          <p:nvPr/>
        </p:nvSpPr>
        <p:spPr>
          <a:xfrm>
            <a:off x="8437581" y="782064"/>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8" name="!!ChuNhom">
            <a:extLst>
              <a:ext uri="{FF2B5EF4-FFF2-40B4-BE49-F238E27FC236}">
                <a16:creationId xmlns:a16="http://schemas.microsoft.com/office/drawing/2014/main" id="{9DD6EE4C-6509-4AEB-A58A-6D31C0EBC348}"/>
              </a:ext>
            </a:extLst>
          </p:cNvPr>
          <p:cNvSpPr txBox="1"/>
          <p:nvPr/>
        </p:nvSpPr>
        <p:spPr>
          <a:xfrm>
            <a:off x="8485725" y="824313"/>
            <a:ext cx="2634571" cy="646331"/>
          </a:xfrm>
          <a:prstGeom prst="rect">
            <a:avLst/>
          </a:prstGeom>
          <a:noFill/>
        </p:spPr>
        <p:txBody>
          <a:bodyPr wrap="square" rtlCol="0">
            <a:spAutoFit/>
          </a:bodyPr>
          <a:lstStyle/>
          <a:p>
            <a:pPr algn="ctr"/>
            <a:r>
              <a:rPr lang="en-US" sz="3600">
                <a:solidFill>
                  <a:srgbClr val="E76F51"/>
                </a:solidFill>
                <a:latin typeface="Averta Std ExtraBold" panose="00000900000000000000" pitchFamily="50" charset="0"/>
              </a:rPr>
              <a:t>Nhóm VIIIA</a:t>
            </a:r>
          </a:p>
        </p:txBody>
      </p:sp>
    </p:spTree>
    <p:extLst>
      <p:ext uri="{BB962C8B-B14F-4D97-AF65-F5344CB8AC3E}">
        <p14:creationId xmlns:p14="http://schemas.microsoft.com/office/powerpoint/2010/main" val="1295732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1A15BEEB-C43F-42BB-89E9-A4DC8CF15F5A}"/>
              </a:ext>
            </a:extLst>
          </p:cNvPr>
          <p:cNvSpPr/>
          <p:nvPr/>
        </p:nvSpPr>
        <p:spPr>
          <a:xfrm>
            <a:off x="3668253" y="2681319"/>
            <a:ext cx="2664295" cy="3123945"/>
          </a:xfrm>
          <a:prstGeom prst="roundRect">
            <a:avLst/>
          </a:prstGeom>
          <a:solidFill>
            <a:srgbClr val="FF00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cs typeface="Arial" panose="020B0604020202020204" pitchFamily="34" charset="0"/>
              </a:rPr>
              <a:t>6</a:t>
            </a:r>
          </a:p>
          <a:p>
            <a:pPr algn="ctr"/>
            <a:r>
              <a:rPr lang="vi-VN" sz="7200" b="1" dirty="0">
                <a:latin typeface="Arial" panose="020B0604020202020204" pitchFamily="34" charset="0"/>
                <a:cs typeface="Arial" panose="020B0604020202020204" pitchFamily="34" charset="0"/>
              </a:rPr>
              <a:t>C</a:t>
            </a:r>
          </a:p>
          <a:p>
            <a:pPr algn="ctr"/>
            <a:r>
              <a:rPr lang="vi-VN" sz="2800" b="1" dirty="0">
                <a:latin typeface="Arial" panose="020B0604020202020204" pitchFamily="34" charset="0"/>
                <a:cs typeface="Arial" panose="020B0604020202020204" pitchFamily="34" charset="0"/>
              </a:rPr>
              <a:t>Carbon</a:t>
            </a:r>
          </a:p>
          <a:p>
            <a:pPr algn="ctr"/>
            <a:r>
              <a:rPr lang="vi-VN" sz="2800" b="1" dirty="0">
                <a:latin typeface="Arial" panose="020B0604020202020204" pitchFamily="34" charset="0"/>
                <a:cs typeface="Arial" panose="020B0604020202020204" pitchFamily="34" charset="0"/>
              </a:rPr>
              <a:t>12</a:t>
            </a:r>
          </a:p>
          <a:p>
            <a:pPr algn="ctr"/>
            <a:r>
              <a:rPr lang="vi-VN" sz="1800" b="1" dirty="0">
                <a:latin typeface="Arial" panose="020B0604020202020204" pitchFamily="34" charset="0"/>
                <a:cs typeface="Arial" panose="020B0604020202020204" pitchFamily="34" charset="0"/>
              </a:rPr>
              <a:t>Số e lớp ngoài cùng: 4</a:t>
            </a:r>
          </a:p>
          <a:p>
            <a:pPr algn="ctr"/>
            <a:endParaRPr lang="vi-VN" dirty="0"/>
          </a:p>
        </p:txBody>
      </p:sp>
      <p:sp>
        <p:nvSpPr>
          <p:cNvPr id="2" name="椭圆 1">
            <a:extLst>
              <a:ext uri="{FF2B5EF4-FFF2-40B4-BE49-F238E27FC236}">
                <a16:creationId xmlns:a16="http://schemas.microsoft.com/office/drawing/2014/main" id="{146D4046-3754-4D06-BF2F-30C35264533F}"/>
              </a:ext>
            </a:extLst>
          </p:cNvPr>
          <p:cNvSpPr/>
          <p:nvPr/>
        </p:nvSpPr>
        <p:spPr>
          <a:xfrm>
            <a:off x="-454046" y="-580573"/>
            <a:ext cx="1494971" cy="1494971"/>
          </a:xfrm>
          <a:prstGeom prst="ellipse">
            <a:avLst/>
          </a:prstGeom>
          <a:gradFill>
            <a:gsLst>
              <a:gs pos="0">
                <a:srgbClr val="444D54"/>
              </a:gs>
              <a:gs pos="100000">
                <a:srgbClr val="CA7D32"/>
              </a:gs>
              <a:gs pos="75000">
                <a:srgbClr val="BC6B2A"/>
              </a:gs>
            </a:gsLst>
            <a:lin ang="135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Rectangle 17">
            <a:extLst>
              <a:ext uri="{FF2B5EF4-FFF2-40B4-BE49-F238E27FC236}">
                <a16:creationId xmlns:a16="http://schemas.microsoft.com/office/drawing/2014/main" id="{EF4D3A92-592E-40CA-8E3F-C26A6A857DFE}"/>
              </a:ext>
            </a:extLst>
          </p:cNvPr>
          <p:cNvSpPr/>
          <p:nvPr/>
        </p:nvSpPr>
        <p:spPr>
          <a:xfrm>
            <a:off x="9912424" y="3378"/>
            <a:ext cx="2279576" cy="685462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FFFF00"/>
                </a:solidFill>
                <a:latin typeface="Arial" panose="020B0604020202020204" pitchFamily="34" charset="0"/>
                <a:cs typeface="Arial" panose="020B0604020202020204" pitchFamily="34" charset="0"/>
              </a:rPr>
              <a:t>HOẠT ĐỘNG</a:t>
            </a:r>
            <a:endParaRPr lang="en-US" sz="5400" b="1" dirty="0">
              <a:solidFill>
                <a:srgbClr val="FFFF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B27F9E0-A8B1-45F6-A02E-7F812080B9C7}"/>
              </a:ext>
            </a:extLst>
          </p:cNvPr>
          <p:cNvSpPr txBox="1"/>
          <p:nvPr/>
        </p:nvSpPr>
        <p:spPr>
          <a:xfrm>
            <a:off x="2092479" y="260648"/>
            <a:ext cx="6770914"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vi-VN" sz="3200" b="1" i="0" dirty="0">
                <a:solidFill>
                  <a:srgbClr val="FFC000"/>
                </a:solidFill>
                <a:effectLst/>
                <a:latin typeface="Arial" panose="020B0604020202020204" pitchFamily="34" charset="0"/>
                <a:cs typeface="Arial" panose="020B0604020202020204" pitchFamily="34" charset="0"/>
              </a:rPr>
              <a:t>Sắp xếp các nguyên tố hóa học</a:t>
            </a:r>
            <a:endParaRPr lang="vi-VN" sz="3200" dirty="0">
              <a:solidFill>
                <a:srgbClr val="FFC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8C25835-FF1C-4D33-9920-C38D8DAC4925}"/>
              </a:ext>
            </a:extLst>
          </p:cNvPr>
          <p:cNvSpPr txBox="1"/>
          <p:nvPr/>
        </p:nvSpPr>
        <p:spPr>
          <a:xfrm>
            <a:off x="551384" y="1052736"/>
            <a:ext cx="9577064" cy="1384995"/>
          </a:xfrm>
          <a:prstGeom prst="rect">
            <a:avLst/>
          </a:prstGeom>
          <a:noFill/>
        </p:spPr>
        <p:txBody>
          <a:bodyPr wrap="square">
            <a:spAutoFit/>
          </a:bodyPr>
          <a:lstStyle/>
          <a:p>
            <a:pPr algn="l" latinLnBrk="0"/>
            <a:r>
              <a:rPr lang="vi-VN" sz="2800" b="1" i="1" dirty="0">
                <a:solidFill>
                  <a:srgbClr val="FF0000"/>
                </a:solidFill>
                <a:effectLst/>
                <a:latin typeface="Arial" panose="020B0604020202020204" pitchFamily="34" charset="0"/>
                <a:cs typeface="Arial" panose="020B0604020202020204" pitchFamily="34" charset="0"/>
              </a:rPr>
              <a:t>Chuẩn bị:</a:t>
            </a:r>
            <a:endParaRPr lang="vi-VN" sz="2800" b="1" i="0" dirty="0">
              <a:solidFill>
                <a:srgbClr val="FF0000"/>
              </a:solidFill>
              <a:effectLst/>
              <a:latin typeface="Arial" panose="020B0604020202020204" pitchFamily="34" charset="0"/>
              <a:cs typeface="Arial" panose="020B0604020202020204" pitchFamily="34" charset="0"/>
            </a:endParaRPr>
          </a:p>
          <a:p>
            <a:pPr algn="l" latinLnBrk="0"/>
            <a:r>
              <a:rPr lang="vi-VN" sz="2800" b="0" i="0" dirty="0">
                <a:solidFill>
                  <a:srgbClr val="333333"/>
                </a:solidFill>
                <a:effectLst/>
                <a:latin typeface="Arial" panose="020B0604020202020204" pitchFamily="34" charset="0"/>
                <a:cs typeface="Arial" panose="020B0604020202020204" pitchFamily="34" charset="0"/>
              </a:rPr>
              <a:t>- 18 thẻ ghi thông tin của 18 nguyên tố đầu tiện theo mẫu trong Hình 4.1.</a:t>
            </a:r>
          </a:p>
        </p:txBody>
      </p:sp>
      <p:sp>
        <p:nvSpPr>
          <p:cNvPr id="23" name="Synergistically utilize technically sound portals with frictionless chains. Dramatically customize…">
            <a:extLst>
              <a:ext uri="{FF2B5EF4-FFF2-40B4-BE49-F238E27FC236}">
                <a16:creationId xmlns:a16="http://schemas.microsoft.com/office/drawing/2014/main" id="{C780BF50-B17A-47D7-9305-C4ABA0787194}"/>
              </a:ext>
            </a:extLst>
          </p:cNvPr>
          <p:cNvSpPr txBox="1"/>
          <p:nvPr/>
        </p:nvSpPr>
        <p:spPr>
          <a:xfrm>
            <a:off x="1808740" y="6265592"/>
            <a:ext cx="6424802" cy="2769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vi-VN" sz="1800" i="1" dirty="0">
                <a:solidFill>
                  <a:srgbClr val="00B0F0"/>
                </a:solidFill>
                <a:latin typeface="Arial" panose="020B0604020202020204" pitchFamily="34" charset="0"/>
                <a:cs typeface="Arial" panose="020B0604020202020204" pitchFamily="34" charset="0"/>
                <a:sym typeface="+mn-lt"/>
              </a:rPr>
              <a:t>Hình 4.1. Các thông tin về nguyên tố carbon</a:t>
            </a:r>
            <a:endParaRPr lang="en-US" altLang="zh-CN" sz="1800" i="1" dirty="0">
              <a:solidFill>
                <a:srgbClr val="00B0F0"/>
              </a:solidFill>
              <a:latin typeface="Arial" panose="020B0604020202020204" pitchFamily="34" charset="0"/>
              <a:cs typeface="Arial" panose="020B0604020202020204" pitchFamily="34" charset="0"/>
              <a:sym typeface="+mn-lt"/>
            </a:endParaRPr>
          </a:p>
        </p:txBody>
      </p:sp>
      <p:sp>
        <p:nvSpPr>
          <p:cNvPr id="25" name="Speech Bubble: Rectangle with Corners Rounded 24">
            <a:extLst>
              <a:ext uri="{FF2B5EF4-FFF2-40B4-BE49-F238E27FC236}">
                <a16:creationId xmlns:a16="http://schemas.microsoft.com/office/drawing/2014/main" id="{531D2F71-7543-4FE4-98BE-62B9C9379CB9}"/>
              </a:ext>
            </a:extLst>
          </p:cNvPr>
          <p:cNvSpPr/>
          <p:nvPr/>
        </p:nvSpPr>
        <p:spPr>
          <a:xfrm>
            <a:off x="6167046" y="2251084"/>
            <a:ext cx="3219354" cy="566531"/>
          </a:xfrm>
          <a:prstGeom prst="wedgeRoundRectCallout">
            <a:avLst>
              <a:gd name="adj1" fmla="val -77548"/>
              <a:gd name="adj2" fmla="val 7358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Số đơn vị điện tích hạt nhân</a:t>
            </a:r>
          </a:p>
        </p:txBody>
      </p:sp>
      <p:sp>
        <p:nvSpPr>
          <p:cNvPr id="26" name="Speech Bubble: Rectangle with Corners Rounded 25">
            <a:extLst>
              <a:ext uri="{FF2B5EF4-FFF2-40B4-BE49-F238E27FC236}">
                <a16:creationId xmlns:a16="http://schemas.microsoft.com/office/drawing/2014/main" id="{EBDDB970-41C9-4694-930E-BF68546120E2}"/>
              </a:ext>
            </a:extLst>
          </p:cNvPr>
          <p:cNvSpPr/>
          <p:nvPr/>
        </p:nvSpPr>
        <p:spPr>
          <a:xfrm>
            <a:off x="6478175" y="4457616"/>
            <a:ext cx="2764209" cy="566531"/>
          </a:xfrm>
          <a:prstGeom prst="wedgeRoundRectCallout">
            <a:avLst>
              <a:gd name="adj1" fmla="val -91868"/>
              <a:gd name="adj2" fmla="val 2046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Khối lượng nguyên tử</a:t>
            </a:r>
          </a:p>
        </p:txBody>
      </p:sp>
      <p:sp>
        <p:nvSpPr>
          <p:cNvPr id="28" name="Speech Bubble: Rectangle with Corners Rounded 27">
            <a:extLst>
              <a:ext uri="{FF2B5EF4-FFF2-40B4-BE49-F238E27FC236}">
                <a16:creationId xmlns:a16="http://schemas.microsoft.com/office/drawing/2014/main" id="{2D797DEB-8FF4-47F4-B214-1C1C9A3DE155}"/>
              </a:ext>
            </a:extLst>
          </p:cNvPr>
          <p:cNvSpPr/>
          <p:nvPr/>
        </p:nvSpPr>
        <p:spPr>
          <a:xfrm>
            <a:off x="6746420" y="3282509"/>
            <a:ext cx="2064632" cy="566531"/>
          </a:xfrm>
          <a:prstGeom prst="wedgeRoundRectCallout">
            <a:avLst>
              <a:gd name="adj1" fmla="val -102965"/>
              <a:gd name="adj2" fmla="val 14260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Tên nguyên tố</a:t>
            </a:r>
          </a:p>
        </p:txBody>
      </p:sp>
      <p:sp>
        <p:nvSpPr>
          <p:cNvPr id="30" name="Speech Bubble: Rectangle with Corners Rounded 29">
            <a:extLst>
              <a:ext uri="{FF2B5EF4-FFF2-40B4-BE49-F238E27FC236}">
                <a16:creationId xmlns:a16="http://schemas.microsoft.com/office/drawing/2014/main" id="{6C31BD7C-9105-4864-8877-87C0057D7A2A}"/>
              </a:ext>
            </a:extLst>
          </p:cNvPr>
          <p:cNvSpPr/>
          <p:nvPr/>
        </p:nvSpPr>
        <p:spPr>
          <a:xfrm>
            <a:off x="1241236" y="3512434"/>
            <a:ext cx="2355574" cy="566531"/>
          </a:xfrm>
          <a:prstGeom prst="wedgeRoundRectCallout">
            <a:avLst>
              <a:gd name="adj1" fmla="val 99398"/>
              <a:gd name="adj2" fmla="val -839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Kí hiệu hóa học</a:t>
            </a:r>
          </a:p>
        </p:txBody>
      </p:sp>
    </p:spTree>
    <p:extLst>
      <p:ext uri="{BB962C8B-B14F-4D97-AF65-F5344CB8AC3E}">
        <p14:creationId xmlns:p14="http://schemas.microsoft.com/office/powerpoint/2010/main" val="3223866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inVertical)">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18" grpId="0" animBg="1"/>
      <p:bldP spid="20" grpId="0" animBg="1"/>
      <p:bldP spid="22" grpId="0"/>
      <p:bldP spid="23" grpId="0" animBg="1"/>
      <p:bldP spid="25" grpId="0" animBg="1"/>
      <p:bldP spid="26" grpId="0" animBg="1"/>
      <p:bldP spid="28"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6" name="!!1">
            <a:extLst>
              <a:ext uri="{FF2B5EF4-FFF2-40B4-BE49-F238E27FC236}">
                <a16:creationId xmlns:a16="http://schemas.microsoft.com/office/drawing/2014/main" id="{6623EE9B-3821-445F-A1F7-5858473020DB}"/>
              </a:ext>
            </a:extLst>
          </p:cNvPr>
          <p:cNvSpPr/>
          <p:nvPr/>
        </p:nvSpPr>
        <p:spPr>
          <a:xfrm>
            <a:off x="1400393" y="2657041"/>
            <a:ext cx="6605483" cy="2640721"/>
          </a:xfrm>
          <a:prstGeom prst="roundRect">
            <a:avLst>
              <a:gd name="adj" fmla="val 26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27" name="!!HinhChuNhom">
            <a:extLst>
              <a:ext uri="{FF2B5EF4-FFF2-40B4-BE49-F238E27FC236}">
                <a16:creationId xmlns:a16="http://schemas.microsoft.com/office/drawing/2014/main" id="{054A9DC2-F0A7-4480-9290-D76AF560FBDF}"/>
              </a:ext>
            </a:extLst>
          </p:cNvPr>
          <p:cNvSpPr/>
          <p:nvPr/>
        </p:nvSpPr>
        <p:spPr>
          <a:xfrm>
            <a:off x="3365415" y="1733892"/>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8" name="!!ChuNhom">
            <a:extLst>
              <a:ext uri="{FF2B5EF4-FFF2-40B4-BE49-F238E27FC236}">
                <a16:creationId xmlns:a16="http://schemas.microsoft.com/office/drawing/2014/main" id="{7ABB9581-EEE0-4EB7-99EF-FA7907E94999}"/>
              </a:ext>
            </a:extLst>
          </p:cNvPr>
          <p:cNvSpPr txBox="1"/>
          <p:nvPr/>
        </p:nvSpPr>
        <p:spPr>
          <a:xfrm>
            <a:off x="3629022" y="1776141"/>
            <a:ext cx="2148231" cy="646331"/>
          </a:xfrm>
          <a:prstGeom prst="rect">
            <a:avLst/>
          </a:prstGeom>
          <a:noFill/>
        </p:spPr>
        <p:txBody>
          <a:bodyPr wrap="square" rtlCol="0">
            <a:spAutoFit/>
          </a:bodyPr>
          <a:lstStyle/>
          <a:p>
            <a:pPr algn="ctr"/>
            <a:r>
              <a:rPr lang="en-US" sz="3600">
                <a:solidFill>
                  <a:srgbClr val="E76F51"/>
                </a:solidFill>
                <a:latin typeface="Averta Std ExtraBold" panose="00000900000000000000" pitchFamily="50" charset="0"/>
              </a:rPr>
              <a:t>Nhóm B</a:t>
            </a:r>
          </a:p>
        </p:txBody>
      </p:sp>
    </p:spTree>
    <p:extLst>
      <p:ext uri="{BB962C8B-B14F-4D97-AF65-F5344CB8AC3E}">
        <p14:creationId xmlns:p14="http://schemas.microsoft.com/office/powerpoint/2010/main" val="3115502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6" name="!!1">
            <a:extLst>
              <a:ext uri="{FF2B5EF4-FFF2-40B4-BE49-F238E27FC236}">
                <a16:creationId xmlns:a16="http://schemas.microsoft.com/office/drawing/2014/main" id="{B8B0F2ED-3544-40C1-944D-4AF5C181601E}"/>
              </a:ext>
            </a:extLst>
          </p:cNvPr>
          <p:cNvSpPr/>
          <p:nvPr/>
        </p:nvSpPr>
        <p:spPr>
          <a:xfrm>
            <a:off x="2068090" y="5293756"/>
            <a:ext cx="9912244" cy="1366893"/>
          </a:xfrm>
          <a:prstGeom prst="roundRect">
            <a:avLst>
              <a:gd name="adj" fmla="val 26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7" name="!!HinhChuNhom">
            <a:extLst>
              <a:ext uri="{FF2B5EF4-FFF2-40B4-BE49-F238E27FC236}">
                <a16:creationId xmlns:a16="http://schemas.microsoft.com/office/drawing/2014/main" id="{45EFC49D-C445-4746-AA31-EB8CA88F8251}"/>
              </a:ext>
            </a:extLst>
          </p:cNvPr>
          <p:cNvSpPr/>
          <p:nvPr/>
        </p:nvSpPr>
        <p:spPr>
          <a:xfrm>
            <a:off x="1408004" y="3957082"/>
            <a:ext cx="728245" cy="1332311"/>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1573023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TextBox 3">
            <a:extLst>
              <a:ext uri="{FF2B5EF4-FFF2-40B4-BE49-F238E27FC236}">
                <a16:creationId xmlns:a16="http://schemas.microsoft.com/office/drawing/2014/main" id="{D506B96A-6223-4D33-9398-19D0AD1DD963}"/>
              </a:ext>
            </a:extLst>
          </p:cNvPr>
          <p:cNvSpPr txBox="1"/>
          <p:nvPr/>
        </p:nvSpPr>
        <p:spPr>
          <a:xfrm>
            <a:off x="2711624" y="2351782"/>
            <a:ext cx="8467663" cy="1077218"/>
          </a:xfrm>
          <a:prstGeom prst="rect">
            <a:avLst/>
          </a:prstGeom>
          <a:solidFill>
            <a:srgbClr val="FFFFCC">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1.</a:t>
            </a:r>
            <a:r>
              <a:rPr lang="vi-VN" sz="3200" dirty="0">
                <a:solidFill>
                  <a:srgbClr val="FF0000"/>
                </a:solidFill>
                <a:latin typeface="Arial" panose="020B0604020202020204" pitchFamily="34" charset="0"/>
                <a:cs typeface="Arial" panose="020B0604020202020204" pitchFamily="34" charset="0"/>
              </a:rPr>
              <a:t> </a:t>
            </a:r>
            <a:r>
              <a:rPr lang="vi-VN" sz="3200" dirty="0">
                <a:solidFill>
                  <a:schemeClr val="tx1"/>
                </a:solidFill>
                <a:latin typeface="Arial" panose="020B0604020202020204" pitchFamily="34" charset="0"/>
                <a:cs typeface="Arial" panose="020B0604020202020204" pitchFamily="34" charset="0"/>
              </a:rPr>
              <a:t>Số electron lớp ngoài cùng của nguyên tử hai nguyên tố Al và S. Giải thích</a:t>
            </a:r>
          </a:p>
        </p:txBody>
      </p:sp>
      <p:pic>
        <p:nvPicPr>
          <p:cNvPr id="5" name="Picture 4">
            <a:extLst>
              <a:ext uri="{FF2B5EF4-FFF2-40B4-BE49-F238E27FC236}">
                <a16:creationId xmlns:a16="http://schemas.microsoft.com/office/drawing/2014/main" id="{92E51565-29E9-441D-A02A-59AE75518579}"/>
              </a:ext>
            </a:extLst>
          </p:cNvPr>
          <p:cNvPicPr>
            <a:picLocks noChangeAspect="1"/>
          </p:cNvPicPr>
          <p:nvPr/>
        </p:nvPicPr>
        <p:blipFill>
          <a:blip r:embed="rId3"/>
          <a:stretch>
            <a:fillRect/>
          </a:stretch>
        </p:blipFill>
        <p:spPr>
          <a:xfrm>
            <a:off x="191344" y="1393546"/>
            <a:ext cx="2953896" cy="2953896"/>
          </a:xfrm>
          <a:prstGeom prst="rect">
            <a:avLst/>
          </a:prstGeom>
        </p:spPr>
      </p:pic>
      <p:sp>
        <p:nvSpPr>
          <p:cNvPr id="6" name="TextBox 5">
            <a:extLst>
              <a:ext uri="{FF2B5EF4-FFF2-40B4-BE49-F238E27FC236}">
                <a16:creationId xmlns:a16="http://schemas.microsoft.com/office/drawing/2014/main" id="{68978469-8DCF-47FB-9EA4-F6F6EFA7BE40}"/>
              </a:ext>
            </a:extLst>
          </p:cNvPr>
          <p:cNvSpPr txBox="1"/>
          <p:nvPr/>
        </p:nvSpPr>
        <p:spPr>
          <a:xfrm>
            <a:off x="1405095" y="4445062"/>
            <a:ext cx="9721080" cy="1077218"/>
          </a:xfrm>
          <a:prstGeom prst="rect">
            <a:avLst/>
          </a:prstGeom>
          <a:solidFill>
            <a:srgbClr val="FFFFCC">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2.</a:t>
            </a:r>
            <a:r>
              <a:rPr lang="vi-VN" sz="3200" dirty="0">
                <a:solidFill>
                  <a:srgbClr val="FF0000"/>
                </a:solidFill>
                <a:latin typeface="Arial" panose="020B0604020202020204" pitchFamily="34" charset="0"/>
                <a:cs typeface="Arial" panose="020B0604020202020204" pitchFamily="34" charset="0"/>
              </a:rPr>
              <a:t> </a:t>
            </a:r>
            <a:r>
              <a:rPr lang="vi-VN" sz="3200" dirty="0">
                <a:solidFill>
                  <a:schemeClr val="tx1"/>
                </a:solidFill>
                <a:latin typeface="Arial" panose="020B0604020202020204" pitchFamily="34" charset="0"/>
                <a:cs typeface="Arial" panose="020B0604020202020204" pitchFamily="34" charset="0"/>
              </a:rPr>
              <a:t>Hãy kể tên nguyên tố thuộc chu kì nhỏ và cùng nhóm với nguyên tố beryllium</a:t>
            </a:r>
          </a:p>
        </p:txBody>
      </p:sp>
      <p:sp>
        <p:nvSpPr>
          <p:cNvPr id="7" name="TextBox 6">
            <a:extLst>
              <a:ext uri="{FF2B5EF4-FFF2-40B4-BE49-F238E27FC236}">
                <a16:creationId xmlns:a16="http://schemas.microsoft.com/office/drawing/2014/main" id="{0AD0D9EA-BC43-429A-A05D-4EAD4ABD5749}"/>
              </a:ext>
            </a:extLst>
          </p:cNvPr>
          <p:cNvSpPr txBox="1"/>
          <p:nvPr/>
        </p:nvSpPr>
        <p:spPr>
          <a:xfrm>
            <a:off x="2351584" y="733590"/>
            <a:ext cx="7828103" cy="584775"/>
          </a:xfrm>
          <a:prstGeom prst="rect">
            <a:avLst/>
          </a:prstGeom>
          <a:noFill/>
        </p:spPr>
        <p:txBody>
          <a:bodyPr wrap="square">
            <a:spAutoFit/>
          </a:bodyPr>
          <a:lstStyle/>
          <a:p>
            <a:r>
              <a:rPr lang="vi-VN" sz="3200" b="0" i="0" dirty="0">
                <a:solidFill>
                  <a:srgbClr val="333333"/>
                </a:solidFill>
                <a:effectLst/>
                <a:latin typeface="Arial" panose="020B0604020202020204" pitchFamily="34" charset="0"/>
                <a:cs typeface="Arial" panose="020B0604020202020204" pitchFamily="34" charset="0"/>
              </a:rPr>
              <a:t>Sử dụng bảng tuần hoàn, hãy cho biết:</a:t>
            </a:r>
            <a:endParaRPr lang="vi-V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8458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E8CE6C-27B3-4B97-AD9D-77DD04C51B29}"/>
              </a:ext>
            </a:extLst>
          </p:cNvPr>
          <p:cNvSpPr txBox="1"/>
          <p:nvPr/>
        </p:nvSpPr>
        <p:spPr>
          <a:xfrm>
            <a:off x="1909792" y="2060848"/>
            <a:ext cx="9874840"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4000" dirty="0">
                <a:latin typeface="Arial" panose="020B0604020202020204" pitchFamily="34" charset="0"/>
                <a:cs typeface="Arial" panose="020B0604020202020204" pitchFamily="34" charset="0"/>
              </a:rPr>
              <a:t>- </a:t>
            </a:r>
            <a:r>
              <a:rPr lang="vi-VN" sz="4000" i="1" dirty="0">
                <a:solidFill>
                  <a:srgbClr val="FF0000"/>
                </a:solidFill>
                <a:latin typeface="Arial" panose="020B0604020202020204" pitchFamily="34" charset="0"/>
                <a:cs typeface="Arial" panose="020B0604020202020204" pitchFamily="34" charset="0"/>
              </a:rPr>
              <a:t>Nhóm</a:t>
            </a:r>
            <a:r>
              <a:rPr lang="vi-VN" sz="4000" i="1" dirty="0">
                <a:solidFill>
                  <a:schemeClr val="accent3"/>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gồm các nguyên tố có </a:t>
            </a:r>
            <a:r>
              <a:rPr lang="vi-VN" sz="4000" i="1" dirty="0">
                <a:solidFill>
                  <a:srgbClr val="FF0000"/>
                </a:solidFill>
                <a:latin typeface="Arial" panose="020B0604020202020204" pitchFamily="34" charset="0"/>
                <a:cs typeface="Arial" panose="020B0604020202020204" pitchFamily="34" charset="0"/>
              </a:rPr>
              <a:t>tính chất hóa học tương tự nhau</a:t>
            </a:r>
            <a:r>
              <a:rPr lang="vi-VN" sz="4000" dirty="0">
                <a:latin typeface="Arial" panose="020B0604020202020204" pitchFamily="34" charset="0"/>
                <a:cs typeface="Arial" panose="020B0604020202020204" pitchFamily="34" charset="0"/>
              </a:rPr>
              <a:t>, được xếp thành </a:t>
            </a:r>
            <a:r>
              <a:rPr lang="vi-VN" sz="4000" i="1" dirty="0">
                <a:solidFill>
                  <a:srgbClr val="FF0000"/>
                </a:solidFill>
                <a:latin typeface="Arial" panose="020B0604020202020204" pitchFamily="34" charset="0"/>
                <a:cs typeface="Arial" panose="020B0604020202020204" pitchFamily="34" charset="0"/>
              </a:rPr>
              <a:t>cột</a:t>
            </a:r>
            <a:r>
              <a:rPr lang="vi-VN" sz="4000" dirty="0">
                <a:solidFill>
                  <a:srgbClr val="FF0000"/>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theo chiều </a:t>
            </a:r>
            <a:r>
              <a:rPr lang="vi-VN" sz="4000" i="1" dirty="0">
                <a:solidFill>
                  <a:srgbClr val="FF0000"/>
                </a:solidFill>
                <a:latin typeface="Arial" panose="020B0604020202020204" pitchFamily="34" charset="0"/>
                <a:cs typeface="Arial" panose="020B0604020202020204" pitchFamily="34" charset="0"/>
              </a:rPr>
              <a:t>tăng dần điện tích hạt nhân.</a:t>
            </a:r>
          </a:p>
        </p:txBody>
      </p:sp>
      <p:sp>
        <p:nvSpPr>
          <p:cNvPr id="11" name="Synergistically utilize technically sound portals with frictionless chains. Dramatically customize…">
            <a:extLst>
              <a:ext uri="{FF2B5EF4-FFF2-40B4-BE49-F238E27FC236}">
                <a16:creationId xmlns:a16="http://schemas.microsoft.com/office/drawing/2014/main" id="{4726F43D-44DF-4581-8AF9-17A5B500BD69}"/>
              </a:ext>
            </a:extLst>
          </p:cNvPr>
          <p:cNvSpPr txBox="1"/>
          <p:nvPr/>
        </p:nvSpPr>
        <p:spPr>
          <a:xfrm>
            <a:off x="1172754" y="4725144"/>
            <a:ext cx="10611878" cy="615553"/>
          </a:xfrm>
          <a:prstGeom prst="rect">
            <a:avLst/>
          </a:prstGeom>
          <a:solidFill>
            <a:srgbClr val="92D050"/>
          </a:solidFill>
          <a:ln/>
          <a:extLst>
            <a:ext uri="{C572A759-6A51-4108-AA02-DFA0A04FC94B}">
              <ma14:wrappingTextBoxFlag xmlns=""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algn="ctr">
              <a:defRPr/>
            </a:pPr>
            <a:r>
              <a:rPr lang="vi-VN" sz="4000" b="1" dirty="0">
                <a:solidFill>
                  <a:srgbClr val="FFFF00"/>
                </a:solidFill>
                <a:latin typeface="Arial" panose="020B0604020202020204" pitchFamily="34" charset="0"/>
                <a:ea typeface="Autocar Bold Condensed" panose="020B0500000000000000" pitchFamily="34" charset="0"/>
                <a:cs typeface="Arial" panose="020B0604020202020204" pitchFamily="34" charset="0"/>
              </a:rPr>
              <a:t>Nhóm A: STT nhóm = Số e lớp ngoài cùng</a:t>
            </a:r>
            <a:endParaRPr lang="vi-VN" sz="4000" b="1" dirty="0">
              <a:solidFill>
                <a:srgbClr val="C00000"/>
              </a:solidFill>
              <a:latin typeface="Arial" panose="020B0604020202020204" pitchFamily="34" charset="0"/>
              <a:ea typeface="Autocar Bold Condensed" panose="020B0500000000000000" pitchFamily="34" charset="0"/>
              <a:cs typeface="Arial" panose="020B0604020202020204" pitchFamily="34" charset="0"/>
            </a:endParaRPr>
          </a:p>
        </p:txBody>
      </p:sp>
      <p:pic>
        <p:nvPicPr>
          <p:cNvPr id="5" name="Picture 4">
            <a:extLst>
              <a:ext uri="{FF2B5EF4-FFF2-40B4-BE49-F238E27FC236}">
                <a16:creationId xmlns:a16="http://schemas.microsoft.com/office/drawing/2014/main" id="{FE87AF50-21FE-413B-AA25-54ED29F3A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404664"/>
            <a:ext cx="1938162" cy="1938162"/>
          </a:xfrm>
          <a:prstGeom prst="rect">
            <a:avLst/>
          </a:prstGeom>
        </p:spPr>
      </p:pic>
    </p:spTree>
    <p:extLst>
      <p:ext uri="{BB962C8B-B14F-4D97-AF65-F5344CB8AC3E}">
        <p14:creationId xmlns:p14="http://schemas.microsoft.com/office/powerpoint/2010/main" val="8274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655DA27-0C34-4B97-88EE-4BED33265192}"/>
              </a:ext>
            </a:extLst>
          </p:cNvPr>
          <p:cNvGrpSpPr/>
          <p:nvPr/>
        </p:nvGrpSpPr>
        <p:grpSpPr>
          <a:xfrm>
            <a:off x="0" y="0"/>
            <a:ext cx="12192000" cy="6869420"/>
            <a:chOff x="0" y="0"/>
            <a:chExt cx="12192000" cy="6869420"/>
          </a:xfrm>
        </p:grpSpPr>
        <p:sp>
          <p:nvSpPr>
            <p:cNvPr id="3" name="矩形 2">
              <a:extLst>
                <a:ext uri="{FF2B5EF4-FFF2-40B4-BE49-F238E27FC236}">
                  <a16:creationId xmlns:a16="http://schemas.microsoft.com/office/drawing/2014/main" id="{4DBF0A26-22D0-415E-AE12-4EEDAF10DBDE}"/>
                </a:ext>
              </a:extLst>
            </p:cNvPr>
            <p:cNvSpPr/>
            <p:nvPr/>
          </p:nvSpPr>
          <p:spPr>
            <a:xfrm>
              <a:off x="0" y="0"/>
              <a:ext cx="12192000" cy="6858000"/>
            </a:xfrm>
            <a:prstGeom prst="rect">
              <a:avLst/>
            </a:prstGeom>
            <a:gradFill>
              <a:gsLst>
                <a:gs pos="22000">
                  <a:srgbClr val="192437"/>
                </a:gs>
                <a:gs pos="74000">
                  <a:srgbClr val="070404"/>
                </a:gs>
                <a:gs pos="83000">
                  <a:srgbClr val="070404"/>
                </a:gs>
                <a:gs pos="100000">
                  <a:srgbClr val="07040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id="{D90FF7FF-909D-42F5-8BC5-336199288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5" name="图片 4">
              <a:extLst>
                <a:ext uri="{FF2B5EF4-FFF2-40B4-BE49-F238E27FC236}">
                  <a16:creationId xmlns:a16="http://schemas.microsoft.com/office/drawing/2014/main" id="{D69023DF-E9EB-4281-A0C3-8131301B64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479554" y="1490972"/>
              <a:ext cx="6858002" cy="3898893"/>
            </a:xfrm>
            <a:prstGeom prst="rect">
              <a:avLst/>
            </a:prstGeom>
          </p:spPr>
        </p:pic>
      </p:grpSp>
      <p:pic>
        <p:nvPicPr>
          <p:cNvPr id="6" name="图片 5">
            <a:extLst>
              <a:ext uri="{FF2B5EF4-FFF2-40B4-BE49-F238E27FC236}">
                <a16:creationId xmlns:a16="http://schemas.microsoft.com/office/drawing/2014/main" id="{B98EB429-E6EA-4D4B-A763-A5097BD02D8C}"/>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Blur radius="86"/>
                    </a14:imgEffect>
                  </a14:imgLayer>
                </a14:imgProps>
              </a:ext>
              <a:ext uri="{28A0092B-C50C-407E-A947-70E740481C1C}">
                <a14:useLocalDpi xmlns:a14="http://schemas.microsoft.com/office/drawing/2010/main"/>
              </a:ext>
            </a:extLst>
          </a:blip>
          <a:srcRect/>
          <a:stretch>
            <a:fillRect/>
          </a:stretch>
        </p:blipFill>
        <p:spPr>
          <a:xfrm>
            <a:off x="1235460" y="1156087"/>
            <a:ext cx="9721080" cy="4545829"/>
          </a:xfrm>
          <a:custGeom>
            <a:avLst/>
            <a:gdLst>
              <a:gd name="connsiteX0" fmla="*/ 547954 w 9721080"/>
              <a:gd name="connsiteY0" fmla="*/ 0 h 4545829"/>
              <a:gd name="connsiteX1" fmla="*/ 9173126 w 9721080"/>
              <a:gd name="connsiteY1" fmla="*/ 0 h 4545829"/>
              <a:gd name="connsiteX2" fmla="*/ 9721080 w 9721080"/>
              <a:gd name="connsiteY2" fmla="*/ 547954 h 4545829"/>
              <a:gd name="connsiteX3" fmla="*/ 9721080 w 9721080"/>
              <a:gd name="connsiteY3" fmla="*/ 3997875 h 4545829"/>
              <a:gd name="connsiteX4" fmla="*/ 9173126 w 9721080"/>
              <a:gd name="connsiteY4" fmla="*/ 4545829 h 4545829"/>
              <a:gd name="connsiteX5" fmla="*/ 547954 w 9721080"/>
              <a:gd name="connsiteY5" fmla="*/ 4545829 h 4545829"/>
              <a:gd name="connsiteX6" fmla="*/ 0 w 9721080"/>
              <a:gd name="connsiteY6" fmla="*/ 3997875 h 4545829"/>
              <a:gd name="connsiteX7" fmla="*/ 0 w 9721080"/>
              <a:gd name="connsiteY7" fmla="*/ 547954 h 4545829"/>
              <a:gd name="connsiteX8" fmla="*/ 547954 w 9721080"/>
              <a:gd name="connsiteY8" fmla="*/ 0 h 454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1080" h="4545829">
                <a:moveTo>
                  <a:pt x="547954" y="0"/>
                </a:moveTo>
                <a:lnTo>
                  <a:pt x="9173126" y="0"/>
                </a:lnTo>
                <a:cubicBezTo>
                  <a:pt x="9475753" y="0"/>
                  <a:pt x="9721080" y="245327"/>
                  <a:pt x="9721080" y="547954"/>
                </a:cubicBezTo>
                <a:lnTo>
                  <a:pt x="9721080" y="3997875"/>
                </a:lnTo>
                <a:cubicBezTo>
                  <a:pt x="9721080" y="4300502"/>
                  <a:pt x="9475753" y="4545829"/>
                  <a:pt x="9173126" y="4545829"/>
                </a:cubicBezTo>
                <a:lnTo>
                  <a:pt x="547954" y="4545829"/>
                </a:lnTo>
                <a:cubicBezTo>
                  <a:pt x="245327" y="4545829"/>
                  <a:pt x="0" y="4300502"/>
                  <a:pt x="0" y="3997875"/>
                </a:cubicBezTo>
                <a:lnTo>
                  <a:pt x="0" y="547954"/>
                </a:lnTo>
                <a:cubicBezTo>
                  <a:pt x="0" y="245327"/>
                  <a:pt x="245327" y="0"/>
                  <a:pt x="547954" y="0"/>
                </a:cubicBezTo>
                <a:close/>
              </a:path>
            </a:pathLst>
          </a:custGeom>
        </p:spPr>
      </p:pic>
      <p:sp>
        <p:nvSpPr>
          <p:cNvPr id="7" name="矩形: 圆角 6">
            <a:extLst>
              <a:ext uri="{FF2B5EF4-FFF2-40B4-BE49-F238E27FC236}">
                <a16:creationId xmlns:a16="http://schemas.microsoft.com/office/drawing/2014/main" id="{FBE8E7C8-3286-4069-AC28-D0AEEAD0BCB9}"/>
              </a:ext>
            </a:extLst>
          </p:cNvPr>
          <p:cNvSpPr/>
          <p:nvPr/>
        </p:nvSpPr>
        <p:spPr>
          <a:xfrm>
            <a:off x="1235460" y="1156086"/>
            <a:ext cx="9721080" cy="4545829"/>
          </a:xfrm>
          <a:prstGeom prst="roundRect">
            <a:avLst>
              <a:gd name="adj" fmla="val 12054"/>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a:extLst>
              <a:ext uri="{FF2B5EF4-FFF2-40B4-BE49-F238E27FC236}">
                <a16:creationId xmlns:a16="http://schemas.microsoft.com/office/drawing/2014/main" id="{B244604F-58A7-42AC-B492-B01E25A5D397}"/>
              </a:ext>
            </a:extLst>
          </p:cNvPr>
          <p:cNvSpPr/>
          <p:nvPr/>
        </p:nvSpPr>
        <p:spPr>
          <a:xfrm>
            <a:off x="1523492" y="1417146"/>
            <a:ext cx="9145017" cy="4023708"/>
          </a:xfrm>
          <a:prstGeom prst="roundRect">
            <a:avLst>
              <a:gd name="adj" fmla="val 5421"/>
            </a:avLst>
          </a:prstGeom>
          <a:noFill/>
          <a:ln w="317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Google Shape;935;p28">
            <a:extLst>
              <a:ext uri="{FF2B5EF4-FFF2-40B4-BE49-F238E27FC236}">
                <a16:creationId xmlns:a16="http://schemas.microsoft.com/office/drawing/2014/main" id="{A6CBF9A0-075F-4310-9EF1-D7F9C9B0E51F}"/>
              </a:ext>
            </a:extLst>
          </p:cNvPr>
          <p:cNvSpPr txBox="1">
            <a:spLocks/>
          </p:cNvSpPr>
          <p:nvPr/>
        </p:nvSpPr>
        <p:spPr>
          <a:xfrm>
            <a:off x="1306418" y="3887505"/>
            <a:ext cx="2897919"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16600" b="1" dirty="0">
                <a:solidFill>
                  <a:srgbClr val="00B050"/>
                </a:solidFill>
                <a:latin typeface="Arial" panose="020B0604020202020204" pitchFamily="34" charset="0"/>
                <a:cs typeface="Arial" panose="020B0604020202020204" pitchFamily="34" charset="0"/>
              </a:rPr>
              <a:t>III.</a:t>
            </a:r>
          </a:p>
        </p:txBody>
      </p:sp>
      <p:sp>
        <p:nvSpPr>
          <p:cNvPr id="20" name="Google Shape;936;p28">
            <a:extLst>
              <a:ext uri="{FF2B5EF4-FFF2-40B4-BE49-F238E27FC236}">
                <a16:creationId xmlns:a16="http://schemas.microsoft.com/office/drawing/2014/main" id="{E4318D53-A04F-4CC4-A6F9-606CF4BCAD24}"/>
              </a:ext>
            </a:extLst>
          </p:cNvPr>
          <p:cNvSpPr txBox="1">
            <a:spLocks/>
          </p:cNvSpPr>
          <p:nvPr/>
        </p:nvSpPr>
        <p:spPr>
          <a:xfrm>
            <a:off x="3840835" y="4406955"/>
            <a:ext cx="6825684"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4800" b="1" dirty="0">
                <a:solidFill>
                  <a:srgbClr val="00B050"/>
                </a:solidFill>
                <a:latin typeface="Arial" panose="020B0604020202020204" pitchFamily="34" charset="0"/>
                <a:cs typeface="Arial" panose="020B0604020202020204" pitchFamily="34" charset="0"/>
              </a:rPr>
              <a:t>VỊ TRÍ CỦA CÁC NGUYÊN TỐ KIM LOẠI, PHI KIM VÀ KHÍ HIẾM TRONG BẢNG TUẦN HOÀN</a:t>
            </a:r>
          </a:p>
        </p:txBody>
      </p:sp>
    </p:spTree>
    <p:extLst>
      <p:ext uri="{BB962C8B-B14F-4D97-AF65-F5344CB8AC3E}">
        <p14:creationId xmlns:p14="http://schemas.microsoft.com/office/powerpoint/2010/main" val="2872707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263305-8075-4234-9BEF-BE67FD97E68A}"/>
              </a:ext>
            </a:extLst>
          </p:cNvPr>
          <p:cNvSpPr/>
          <p:nvPr/>
        </p:nvSpPr>
        <p:spPr>
          <a:xfrm>
            <a:off x="0" y="0"/>
            <a:ext cx="2175613"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8000" b="1" dirty="0">
                <a:solidFill>
                  <a:srgbClr val="FFFF00"/>
                </a:solidFill>
                <a:latin typeface="Arial" panose="020B0604020202020204" pitchFamily="34" charset="0"/>
                <a:cs typeface="Arial" panose="020B0604020202020204" pitchFamily="34" charset="0"/>
              </a:rPr>
              <a:t>1. </a:t>
            </a:r>
          </a:p>
          <a:p>
            <a:pPr algn="ctr"/>
            <a:r>
              <a:rPr lang="vi-VN" sz="4400" b="1" dirty="0">
                <a:solidFill>
                  <a:srgbClr val="FFFF00"/>
                </a:solidFill>
                <a:latin typeface="Arial" panose="020B0604020202020204" pitchFamily="34" charset="0"/>
                <a:cs typeface="Arial" panose="020B0604020202020204" pitchFamily="34" charset="0"/>
              </a:rPr>
              <a:t>Các nguyên tố kim loại </a:t>
            </a:r>
            <a:endParaRPr lang="en-US" sz="4400" b="1" dirty="0">
              <a:solidFill>
                <a:srgbClr val="FFFF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9BA3817-F31B-4EFD-872D-A2BC0214D2C2}"/>
              </a:ext>
            </a:extLst>
          </p:cNvPr>
          <p:cNvSpPr txBox="1"/>
          <p:nvPr/>
        </p:nvSpPr>
        <p:spPr>
          <a:xfrm>
            <a:off x="3431704" y="5397723"/>
            <a:ext cx="8352536" cy="95410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vi-VN" sz="2800" dirty="0">
                <a:solidFill>
                  <a:srgbClr val="333333"/>
                </a:solidFill>
                <a:latin typeface="Arial" panose="020B0604020202020204" pitchFamily="34" charset="0"/>
                <a:cs typeface="Arial" panose="020B0604020202020204" pitchFamily="34" charset="0"/>
              </a:rPr>
              <a:t> Quan sát bảng tuần hoàn các nguyên tố hóa học, hãy cho biết vị trí của các nguyên tố kim loại</a:t>
            </a:r>
            <a:endParaRPr lang="vi-VN" sz="2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B29134B-FBF9-47DD-8EED-3707B291422B}"/>
              </a:ext>
            </a:extLst>
          </p:cNvPr>
          <p:cNvPicPr>
            <a:picLocks noChangeAspect="1"/>
          </p:cNvPicPr>
          <p:nvPr/>
        </p:nvPicPr>
        <p:blipFill>
          <a:blip r:embed="rId3"/>
          <a:stretch>
            <a:fillRect/>
          </a:stretch>
        </p:blipFill>
        <p:spPr>
          <a:xfrm>
            <a:off x="1732096" y="4714875"/>
            <a:ext cx="2143125" cy="2143125"/>
          </a:xfrm>
          <a:prstGeom prst="rect">
            <a:avLst/>
          </a:prstGeom>
        </p:spPr>
      </p:pic>
      <p:pic>
        <p:nvPicPr>
          <p:cNvPr id="3" name="Picture 2">
            <a:extLst>
              <a:ext uri="{FF2B5EF4-FFF2-40B4-BE49-F238E27FC236}">
                <a16:creationId xmlns:a16="http://schemas.microsoft.com/office/drawing/2014/main" id="{2F586F47-EC2B-45B8-93EE-7B961CB64F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0817" y="506170"/>
            <a:ext cx="8454497" cy="4550129"/>
          </a:xfrm>
          <a:prstGeom prst="rect">
            <a:avLst/>
          </a:prstGeom>
        </p:spPr>
      </p:pic>
    </p:spTree>
    <p:extLst>
      <p:ext uri="{BB962C8B-B14F-4D97-AF65-F5344CB8AC3E}">
        <p14:creationId xmlns:p14="http://schemas.microsoft.com/office/powerpoint/2010/main" val="4127494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1">
            <a:extLst>
              <a:ext uri="{FF2B5EF4-FFF2-40B4-BE49-F238E27FC236}">
                <a16:creationId xmlns:a16="http://schemas.microsoft.com/office/drawing/2014/main" id="{AC35170D-2947-4A3F-8167-AE4095A6A139}"/>
              </a:ext>
            </a:extLst>
          </p:cNvPr>
          <p:cNvSpPr/>
          <p:nvPr/>
        </p:nvSpPr>
        <p:spPr>
          <a:xfrm>
            <a:off x="118309" y="768794"/>
            <a:ext cx="672187" cy="4502743"/>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7" name="!!HinhChuNhom">
            <a:extLst>
              <a:ext uri="{FF2B5EF4-FFF2-40B4-BE49-F238E27FC236}">
                <a16:creationId xmlns:a16="http://schemas.microsoft.com/office/drawing/2014/main" id="{3BB07C08-556F-493F-982D-103545C7113E}"/>
              </a:ext>
            </a:extLst>
          </p:cNvPr>
          <p:cNvSpPr/>
          <p:nvPr/>
        </p:nvSpPr>
        <p:spPr>
          <a:xfrm>
            <a:off x="908805" y="768795"/>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ChuNhom">
            <a:extLst>
              <a:ext uri="{FF2B5EF4-FFF2-40B4-BE49-F238E27FC236}">
                <a16:creationId xmlns:a16="http://schemas.microsoft.com/office/drawing/2014/main" id="{8326C442-51CB-4BA3-8EC4-4312A708E13B}"/>
              </a:ext>
            </a:extLst>
          </p:cNvPr>
          <p:cNvSpPr txBox="1"/>
          <p:nvPr/>
        </p:nvSpPr>
        <p:spPr>
          <a:xfrm>
            <a:off x="1118085" y="811042"/>
            <a:ext cx="2256883" cy="646331"/>
          </a:xfrm>
          <a:prstGeom prst="rect">
            <a:avLst/>
          </a:prstGeom>
          <a:noFill/>
        </p:spPr>
        <p:txBody>
          <a:bodyPr wrap="square" rtlCol="0">
            <a:spAutoFit/>
          </a:bodyPr>
          <a:lstStyle/>
          <a:p>
            <a:pPr algn="ctr"/>
            <a:r>
              <a:rPr lang="en-US" sz="3600" dirty="0" err="1">
                <a:solidFill>
                  <a:srgbClr val="E76F51"/>
                </a:solidFill>
                <a:latin typeface="Averta Std ExtraBold" panose="00000900000000000000" pitchFamily="50" charset="0"/>
              </a:rPr>
              <a:t>Nhóm</a:t>
            </a:r>
            <a:r>
              <a:rPr lang="en-US" sz="3600" dirty="0">
                <a:solidFill>
                  <a:srgbClr val="E76F51"/>
                </a:solidFill>
                <a:latin typeface="Averta Std ExtraBold" panose="00000900000000000000" pitchFamily="50" charset="0"/>
              </a:rPr>
              <a:t> IA</a:t>
            </a:r>
          </a:p>
        </p:txBody>
      </p:sp>
    </p:spTree>
    <p:extLst>
      <p:ext uri="{BB962C8B-B14F-4D97-AF65-F5344CB8AC3E}">
        <p14:creationId xmlns:p14="http://schemas.microsoft.com/office/powerpoint/2010/main" val="2319752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3CD85D-B96E-4A69-A705-F5AA852CA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09" y="879627"/>
            <a:ext cx="7620407" cy="5098745"/>
          </a:xfrm>
          <a:prstGeom prst="rect">
            <a:avLst/>
          </a:prstGeom>
        </p:spPr>
      </p:pic>
      <p:sp>
        <p:nvSpPr>
          <p:cNvPr id="8" name="Rectangle 7">
            <a:extLst>
              <a:ext uri="{FF2B5EF4-FFF2-40B4-BE49-F238E27FC236}">
                <a16:creationId xmlns:a16="http://schemas.microsoft.com/office/drawing/2014/main" id="{3090E7C0-C9BC-430E-AC45-0F583F81E829}"/>
              </a:ext>
            </a:extLst>
          </p:cNvPr>
          <p:cNvSpPr/>
          <p:nvPr/>
        </p:nvSpPr>
        <p:spPr>
          <a:xfrm>
            <a:off x="8476491" y="0"/>
            <a:ext cx="32385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7030A0"/>
                </a:solidFill>
                <a:latin typeface="Arial" panose="020B0604020202020204" pitchFamily="34" charset="0"/>
                <a:cs typeface="Arial" panose="020B0604020202020204" pitchFamily="34" charset="0"/>
              </a:rPr>
              <a:t>Các nguyên tố kim loại thuộc nhóm IA được gọi là nhóm kim loại kiềm</a:t>
            </a:r>
            <a:endParaRPr lang="en-US" sz="4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012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1">
            <a:extLst>
              <a:ext uri="{FF2B5EF4-FFF2-40B4-BE49-F238E27FC236}">
                <a16:creationId xmlns:a16="http://schemas.microsoft.com/office/drawing/2014/main" id="{AC35170D-2947-4A3F-8167-AE4095A6A139}"/>
              </a:ext>
            </a:extLst>
          </p:cNvPr>
          <p:cNvSpPr/>
          <p:nvPr/>
        </p:nvSpPr>
        <p:spPr>
          <a:xfrm>
            <a:off x="778385" y="1387482"/>
            <a:ext cx="669300" cy="39007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132" name="!!HinhChuNhom">
            <a:extLst>
              <a:ext uri="{FF2B5EF4-FFF2-40B4-BE49-F238E27FC236}">
                <a16:creationId xmlns:a16="http://schemas.microsoft.com/office/drawing/2014/main" id="{A9B334DA-6E19-45EE-BE8B-B5916F5C76D5}"/>
              </a:ext>
            </a:extLst>
          </p:cNvPr>
          <p:cNvSpPr/>
          <p:nvPr/>
        </p:nvSpPr>
        <p:spPr>
          <a:xfrm>
            <a:off x="1625253" y="1387481"/>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3" name="!!ChuNhom">
            <a:extLst>
              <a:ext uri="{FF2B5EF4-FFF2-40B4-BE49-F238E27FC236}">
                <a16:creationId xmlns:a16="http://schemas.microsoft.com/office/drawing/2014/main" id="{BF2C8186-E5AA-41EA-BD9C-66E5D22A6A7A}"/>
              </a:ext>
            </a:extLst>
          </p:cNvPr>
          <p:cNvSpPr txBox="1"/>
          <p:nvPr/>
        </p:nvSpPr>
        <p:spPr>
          <a:xfrm>
            <a:off x="1834533" y="1429730"/>
            <a:ext cx="2256883" cy="646331"/>
          </a:xfrm>
          <a:prstGeom prst="rect">
            <a:avLst/>
          </a:prstGeom>
          <a:noFill/>
        </p:spPr>
        <p:txBody>
          <a:bodyPr wrap="square" rtlCol="0">
            <a:spAutoFit/>
          </a:bodyPr>
          <a:lstStyle/>
          <a:p>
            <a:pPr algn="ctr"/>
            <a:r>
              <a:rPr lang="en-US" sz="3600">
                <a:solidFill>
                  <a:srgbClr val="E76F51"/>
                </a:solidFill>
                <a:latin typeface="Averta Std ExtraBold" panose="00000900000000000000" pitchFamily="50" charset="0"/>
              </a:rPr>
              <a:t>Nhóm IIA</a:t>
            </a:r>
          </a:p>
        </p:txBody>
      </p:sp>
    </p:spTree>
    <p:extLst>
      <p:ext uri="{BB962C8B-B14F-4D97-AF65-F5344CB8AC3E}">
        <p14:creationId xmlns:p14="http://schemas.microsoft.com/office/powerpoint/2010/main" val="1094392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93E24E-7840-4558-BD4D-263F139A2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384" y="1268760"/>
            <a:ext cx="7584281" cy="4628605"/>
          </a:xfrm>
          <a:prstGeom prst="rect">
            <a:avLst/>
          </a:prstGeom>
        </p:spPr>
      </p:pic>
      <p:sp>
        <p:nvSpPr>
          <p:cNvPr id="12" name="Rectangle 11">
            <a:extLst>
              <a:ext uri="{FF2B5EF4-FFF2-40B4-BE49-F238E27FC236}">
                <a16:creationId xmlns:a16="http://schemas.microsoft.com/office/drawing/2014/main" id="{519F9856-9BE4-44B8-ABC6-51FBABE1A409}"/>
              </a:ext>
            </a:extLst>
          </p:cNvPr>
          <p:cNvSpPr/>
          <p:nvPr/>
        </p:nvSpPr>
        <p:spPr>
          <a:xfrm>
            <a:off x="8554878" y="0"/>
            <a:ext cx="32385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7030A0"/>
                </a:solidFill>
                <a:latin typeface="Arial" panose="020B0604020202020204" pitchFamily="34" charset="0"/>
                <a:cs typeface="Arial" panose="020B0604020202020204" pitchFamily="34" charset="0"/>
              </a:rPr>
              <a:t>Các nguyên tố kim loại thuộc nhóm IIA được gọi là nhóm kim loại kiềm thổ </a:t>
            </a:r>
            <a:endParaRPr lang="en-US" sz="4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983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3">
            <a:extLst>
              <a:ext uri="{FF2B5EF4-FFF2-40B4-BE49-F238E27FC236}">
                <a16:creationId xmlns:a16="http://schemas.microsoft.com/office/drawing/2014/main" id="{EF0E244C-93FF-49B5-8566-5FD00F20F78A}"/>
              </a:ext>
            </a:extLst>
          </p:cNvPr>
          <p:cNvGraphicFramePr>
            <a:graphicFrameLocks noChangeAspect="1"/>
          </p:cNvGraphicFramePr>
          <p:nvPr/>
        </p:nvGraphicFramePr>
        <p:xfrm>
          <a:off x="6125592" y="3488531"/>
          <a:ext cx="117475" cy="220663"/>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24" name="Object 3">
                        <a:extLst>
                          <a:ext uri="{FF2B5EF4-FFF2-40B4-BE49-F238E27FC236}">
                            <a16:creationId xmlns:a16="http://schemas.microsoft.com/office/drawing/2014/main" id="{EF0E244C-93FF-49B5-8566-5FD00F20F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592" y="3488531"/>
                        <a:ext cx="117475" cy="220663"/>
                      </a:xfrm>
                      <a:prstGeom prst="rect">
                        <a:avLst/>
                      </a:prstGeom>
                      <a:noFill/>
                      <a:ln>
                        <a:noFill/>
                      </a:ln>
                    </p:spPr>
                  </p:pic>
                </p:oleObj>
              </mc:Fallback>
            </mc:AlternateContent>
          </a:graphicData>
        </a:graphic>
      </p:graphicFrame>
      <p:grpSp>
        <p:nvGrpSpPr>
          <p:cNvPr id="27" name="Group 26">
            <a:extLst>
              <a:ext uri="{FF2B5EF4-FFF2-40B4-BE49-F238E27FC236}">
                <a16:creationId xmlns:a16="http://schemas.microsoft.com/office/drawing/2014/main" id="{BFCC62C9-B125-43AB-AD02-B5CB55B0C9A2}"/>
              </a:ext>
            </a:extLst>
          </p:cNvPr>
          <p:cNvGrpSpPr/>
          <p:nvPr/>
        </p:nvGrpSpPr>
        <p:grpSpPr>
          <a:xfrm>
            <a:off x="626338" y="646112"/>
            <a:ext cx="10998508" cy="5905500"/>
            <a:chOff x="479376" y="476250"/>
            <a:chExt cx="10998508" cy="5905500"/>
          </a:xfrm>
        </p:grpSpPr>
        <p:grpSp>
          <p:nvGrpSpPr>
            <p:cNvPr id="2" name="Nhóm 2">
              <a:extLst>
                <a:ext uri="{FF2B5EF4-FFF2-40B4-BE49-F238E27FC236}">
                  <a16:creationId xmlns:a16="http://schemas.microsoft.com/office/drawing/2014/main" id="{F5E68B33-3E9F-4E59-B5F6-2AB1C2A95881}"/>
                </a:ext>
              </a:extLst>
            </p:cNvPr>
            <p:cNvGrpSpPr>
              <a:grpSpLocks/>
            </p:cNvGrpSpPr>
            <p:nvPr/>
          </p:nvGrpSpPr>
          <p:grpSpPr bwMode="auto">
            <a:xfrm>
              <a:off x="479376" y="476250"/>
              <a:ext cx="8745612" cy="5905500"/>
              <a:chOff x="278296" y="113327"/>
              <a:chExt cx="9307843" cy="6377637"/>
            </a:xfrm>
          </p:grpSpPr>
          <p:grpSp>
            <p:nvGrpSpPr>
              <p:cNvPr id="3" name="Nhóm 25">
                <a:extLst>
                  <a:ext uri="{FF2B5EF4-FFF2-40B4-BE49-F238E27FC236}">
                    <a16:creationId xmlns:a16="http://schemas.microsoft.com/office/drawing/2014/main" id="{9ED74338-A798-4028-8F97-FE93A28AA8BF}"/>
                  </a:ext>
                </a:extLst>
              </p:cNvPr>
              <p:cNvGrpSpPr>
                <a:grpSpLocks/>
              </p:cNvGrpSpPr>
              <p:nvPr/>
            </p:nvGrpSpPr>
            <p:grpSpPr bwMode="auto">
              <a:xfrm>
                <a:off x="331800" y="113327"/>
                <a:ext cx="9254339" cy="3061965"/>
                <a:chOff x="-456598" y="3428999"/>
                <a:chExt cx="9989234" cy="3061966"/>
              </a:xfrm>
            </p:grpSpPr>
            <p:pic>
              <p:nvPicPr>
                <p:cNvPr id="9" name="Picture 6" descr="Káº¿t quáº£ hÃ¬nh áº£nh cho thá»i tiáº¿t  icon">
                  <a:extLst>
                    <a:ext uri="{FF2B5EF4-FFF2-40B4-BE49-F238E27FC236}">
                      <a16:creationId xmlns:a16="http://schemas.microsoft.com/office/drawing/2014/main" id="{A420A8B1-D9BD-41F3-98AE-15D9FBAADC03}"/>
                    </a:ext>
                  </a:extLst>
                </p:cNvPr>
                <p:cNvPicPr>
                  <a:picLocks noChangeAspect="1" noChangeArrowheads="1"/>
                </p:cNvPicPr>
                <p:nvPr/>
              </p:nvPicPr>
              <p:blipFill>
                <a:blip r:embed="rId4" cstate="print">
                  <a:alphaModFix amt="72000"/>
                  <a:extLst>
                    <a:ext uri="{28A0092B-C50C-407E-A947-70E740481C1C}">
                      <a14:useLocalDpi xmlns:a14="http://schemas.microsoft.com/office/drawing/2010/main" val="0"/>
                    </a:ext>
                  </a:extLst>
                </a:blip>
                <a:srcRect/>
                <a:stretch>
                  <a:fillRect/>
                </a:stretch>
              </p:blipFill>
              <p:spPr bwMode="auto">
                <a:xfrm>
                  <a:off x="4672854" y="3428999"/>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0" name="Picture 6" descr="Káº¿t quáº£ hÃ¬nh áº£nh cho thá»i tiáº¿t  icon">
                  <a:extLst>
                    <a:ext uri="{FF2B5EF4-FFF2-40B4-BE49-F238E27FC236}">
                      <a16:creationId xmlns:a16="http://schemas.microsoft.com/office/drawing/2014/main" id="{93949EDC-5553-480B-93E4-794721FA3D32}"/>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7237580" y="3429000"/>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1" name="Picture 6" descr="Káº¿t quáº£ hÃ¬nh áº£nh cho thá»i tiáº¿t  icon">
                  <a:extLst>
                    <a:ext uri="{FF2B5EF4-FFF2-40B4-BE49-F238E27FC236}">
                      <a16:creationId xmlns:a16="http://schemas.microsoft.com/office/drawing/2014/main" id="{02506AD9-0AA2-47EB-BC10-4205DDD3BBE5}"/>
                    </a:ext>
                  </a:extLst>
                </p:cNvPr>
                <p:cNvPicPr>
                  <a:picLocks noChangeAspect="1" noChangeArrowheads="1"/>
                </p:cNvPicPr>
                <p:nvPr/>
              </p:nvPicPr>
              <p:blipFill>
                <a:blip r:embed="rId4" cstate="print">
                  <a:alphaModFix amt="72000"/>
                  <a:extLst>
                    <a:ext uri="{28A0092B-C50C-407E-A947-70E740481C1C}">
                      <a14:useLocalDpi xmlns:a14="http://schemas.microsoft.com/office/drawing/2010/main" val="0"/>
                    </a:ext>
                  </a:extLst>
                </a:blip>
                <a:srcRect/>
                <a:stretch>
                  <a:fillRect/>
                </a:stretch>
              </p:blipFill>
              <p:spPr bwMode="auto">
                <a:xfrm>
                  <a:off x="-456598" y="3428999"/>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2" name="Picture 6" descr="Káº¿t quáº£ hÃ¬nh áº£nh cho thá»i tiáº¿t  icon">
                  <a:extLst>
                    <a:ext uri="{FF2B5EF4-FFF2-40B4-BE49-F238E27FC236}">
                      <a16:creationId xmlns:a16="http://schemas.microsoft.com/office/drawing/2014/main" id="{A773DE35-1DE7-4E95-A68F-62D17758CAFE}"/>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2108128" y="3429000"/>
                  <a:ext cx="2295056" cy="306196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grpSp>
          <p:grpSp>
            <p:nvGrpSpPr>
              <p:cNvPr id="4" name="Nhóm 1">
                <a:extLst>
                  <a:ext uri="{FF2B5EF4-FFF2-40B4-BE49-F238E27FC236}">
                    <a16:creationId xmlns:a16="http://schemas.microsoft.com/office/drawing/2014/main" id="{FB281F7C-63AE-4F94-BCA8-AECE7BC81466}"/>
                  </a:ext>
                </a:extLst>
              </p:cNvPr>
              <p:cNvGrpSpPr>
                <a:grpSpLocks/>
              </p:cNvGrpSpPr>
              <p:nvPr/>
            </p:nvGrpSpPr>
            <p:grpSpPr bwMode="auto">
              <a:xfrm>
                <a:off x="278296" y="3428999"/>
                <a:ext cx="9254339" cy="3061965"/>
                <a:chOff x="-456598" y="3428999"/>
                <a:chExt cx="9989234" cy="3061966"/>
              </a:xfrm>
            </p:grpSpPr>
            <p:pic>
              <p:nvPicPr>
                <p:cNvPr id="5" name="Picture 6" descr="Káº¿t quáº£ hÃ¬nh áº£nh cho thá»i tiáº¿t  icon">
                  <a:extLst>
                    <a:ext uri="{FF2B5EF4-FFF2-40B4-BE49-F238E27FC236}">
                      <a16:creationId xmlns:a16="http://schemas.microsoft.com/office/drawing/2014/main" id="{306D2E8C-82C0-4135-8193-9C2631D72464}"/>
                    </a:ext>
                  </a:extLst>
                </p:cNvPr>
                <p:cNvPicPr>
                  <a:picLocks noChangeAspect="1" noChangeArrowheads="1"/>
                </p:cNvPicPr>
                <p:nvPr/>
              </p:nvPicPr>
              <p:blipFill>
                <a:blip r:embed="rId4" cstate="print">
                  <a:alphaModFix amt="72000"/>
                  <a:extLst>
                    <a:ext uri="{28A0092B-C50C-407E-A947-70E740481C1C}">
                      <a14:useLocalDpi xmlns:a14="http://schemas.microsoft.com/office/drawing/2010/main" val="0"/>
                    </a:ext>
                  </a:extLst>
                </a:blip>
                <a:srcRect/>
                <a:stretch>
                  <a:fillRect/>
                </a:stretch>
              </p:blipFill>
              <p:spPr bwMode="auto">
                <a:xfrm>
                  <a:off x="4672854" y="3428999"/>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6" name="Picture 6" descr="Káº¿t quáº£ hÃ¬nh áº£nh cho thá»i tiáº¿t  icon">
                  <a:extLst>
                    <a:ext uri="{FF2B5EF4-FFF2-40B4-BE49-F238E27FC236}">
                      <a16:creationId xmlns:a16="http://schemas.microsoft.com/office/drawing/2014/main" id="{E217ECC4-D385-4502-ACAA-BF14077637D0}"/>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7237580" y="3429000"/>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7" name="Picture 6" descr="Káº¿t quáº£ hÃ¬nh áº£nh cho thá»i tiáº¿t  icon">
                  <a:extLst>
                    <a:ext uri="{FF2B5EF4-FFF2-40B4-BE49-F238E27FC236}">
                      <a16:creationId xmlns:a16="http://schemas.microsoft.com/office/drawing/2014/main" id="{EE65CE46-3D24-44D8-B63E-172163837DD9}"/>
                    </a:ext>
                  </a:extLst>
                </p:cNvPr>
                <p:cNvPicPr>
                  <a:picLocks noChangeAspect="1" noChangeArrowheads="1"/>
                </p:cNvPicPr>
                <p:nvPr/>
              </p:nvPicPr>
              <p:blipFill>
                <a:blip r:embed="rId4" cstate="print">
                  <a:alphaModFix amt="72000"/>
                  <a:extLst>
                    <a:ext uri="{28A0092B-C50C-407E-A947-70E740481C1C}">
                      <a14:useLocalDpi xmlns:a14="http://schemas.microsoft.com/office/drawing/2010/main" val="0"/>
                    </a:ext>
                  </a:extLst>
                </a:blip>
                <a:srcRect/>
                <a:stretch>
                  <a:fillRect/>
                </a:stretch>
              </p:blipFill>
              <p:spPr bwMode="auto">
                <a:xfrm>
                  <a:off x="-456598" y="3428999"/>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8" name="Picture 6" descr="Káº¿t quáº£ hÃ¬nh áº£nh cho thá»i tiáº¿t  icon">
                  <a:extLst>
                    <a:ext uri="{FF2B5EF4-FFF2-40B4-BE49-F238E27FC236}">
                      <a16:creationId xmlns:a16="http://schemas.microsoft.com/office/drawing/2014/main" id="{88DC35FB-33AC-48D7-B9AB-186676686C74}"/>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2108128" y="3429000"/>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grpSp>
        </p:grpSp>
        <p:pic>
          <p:nvPicPr>
            <p:cNvPr id="25" name="Picture 6" descr="Káº¿t quáº£ hÃ¬nh áº£nh cho thá»i tiáº¿t  icon">
              <a:extLst>
                <a:ext uri="{FF2B5EF4-FFF2-40B4-BE49-F238E27FC236}">
                  <a16:creationId xmlns:a16="http://schemas.microsoft.com/office/drawing/2014/main" id="{5A7DB7F7-5709-41CE-9CC6-BA578FD2BF60}"/>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9480104" y="476250"/>
              <a:ext cx="1997780" cy="283528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26" name="Picture 6" descr="Káº¿t quáº£ hÃ¬nh áº£nh cho thá»i tiáº¿t  icon">
              <a:extLst>
                <a:ext uri="{FF2B5EF4-FFF2-40B4-BE49-F238E27FC236}">
                  <a16:creationId xmlns:a16="http://schemas.microsoft.com/office/drawing/2014/main" id="{D67DD6B9-14F9-4282-931D-E3CDDC8C578A}"/>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9429832" y="3546463"/>
              <a:ext cx="1997780" cy="283528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grpSp>
      <p:sp>
        <p:nvSpPr>
          <p:cNvPr id="29" name="TextBox 28">
            <a:extLst>
              <a:ext uri="{FF2B5EF4-FFF2-40B4-BE49-F238E27FC236}">
                <a16:creationId xmlns:a16="http://schemas.microsoft.com/office/drawing/2014/main" id="{5F8630E2-BC3D-457B-BDC6-BF02CB8D29A2}"/>
              </a:ext>
            </a:extLst>
          </p:cNvPr>
          <p:cNvSpPr txBox="1"/>
          <p:nvPr/>
        </p:nvSpPr>
        <p:spPr>
          <a:xfrm>
            <a:off x="762704" y="737706"/>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a:t>
            </a:r>
          </a:p>
          <a:p>
            <a:pPr algn="ctr"/>
            <a:r>
              <a:rPr lang="vi-VN" sz="6000" b="1" dirty="0">
                <a:latin typeface="Arial" panose="020B0604020202020204" pitchFamily="34" charset="0"/>
                <a:cs typeface="Arial" panose="020B0604020202020204" pitchFamily="34" charset="0"/>
              </a:rPr>
              <a:t>H</a:t>
            </a:r>
          </a:p>
          <a:p>
            <a:pPr algn="ctr"/>
            <a:r>
              <a:rPr lang="vi-VN" sz="2000" b="1" dirty="0">
                <a:latin typeface="Arial" panose="020B0604020202020204" pitchFamily="34" charset="0"/>
                <a:cs typeface="Arial" panose="020B0604020202020204" pitchFamily="34" charset="0"/>
              </a:rPr>
              <a:t>Hydrogen</a:t>
            </a:r>
          </a:p>
          <a:p>
            <a:pPr algn="ctr"/>
            <a:r>
              <a:rPr lang="vi-VN" sz="2000" b="1" dirty="0">
                <a:latin typeface="Arial" panose="020B0604020202020204" pitchFamily="34" charset="0"/>
                <a:cs typeface="Arial" panose="020B0604020202020204" pitchFamily="34" charset="0"/>
              </a:rPr>
              <a:t>1</a:t>
            </a:r>
          </a:p>
          <a:p>
            <a:pPr algn="ctr"/>
            <a:r>
              <a:rPr lang="vi-VN" sz="1400" b="1" dirty="0">
                <a:latin typeface="Arial" panose="020B0604020202020204" pitchFamily="34" charset="0"/>
                <a:cs typeface="Arial" panose="020B0604020202020204" pitchFamily="34" charset="0"/>
              </a:rPr>
              <a:t>Số e lớp ngoài cùng: 1</a:t>
            </a:r>
          </a:p>
        </p:txBody>
      </p:sp>
      <p:sp>
        <p:nvSpPr>
          <p:cNvPr id="19" name="TextBox 18">
            <a:extLst>
              <a:ext uri="{FF2B5EF4-FFF2-40B4-BE49-F238E27FC236}">
                <a16:creationId xmlns:a16="http://schemas.microsoft.com/office/drawing/2014/main" id="{7D05BAC0-C710-465A-8387-98DE3BB07605}"/>
              </a:ext>
            </a:extLst>
          </p:cNvPr>
          <p:cNvSpPr txBox="1"/>
          <p:nvPr/>
        </p:nvSpPr>
        <p:spPr>
          <a:xfrm>
            <a:off x="5205352" y="756445"/>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3</a:t>
            </a:r>
          </a:p>
          <a:p>
            <a:pPr algn="ctr"/>
            <a:r>
              <a:rPr lang="vi-VN" sz="6000" b="1" dirty="0">
                <a:latin typeface="Arial" panose="020B0604020202020204" pitchFamily="34" charset="0"/>
                <a:cs typeface="Arial" panose="020B0604020202020204" pitchFamily="34" charset="0"/>
              </a:rPr>
              <a:t>Li</a:t>
            </a:r>
          </a:p>
          <a:p>
            <a:pPr algn="ctr"/>
            <a:r>
              <a:rPr lang="vi-VN" sz="2000" b="1" dirty="0">
                <a:latin typeface="Arial" panose="020B0604020202020204" pitchFamily="34" charset="0"/>
                <a:cs typeface="Arial" panose="020B0604020202020204" pitchFamily="34" charset="0"/>
              </a:rPr>
              <a:t>Lithium</a:t>
            </a:r>
          </a:p>
          <a:p>
            <a:pPr algn="ctr"/>
            <a:r>
              <a:rPr lang="vi-VN" sz="2000" b="1" dirty="0">
                <a:latin typeface="Arial" panose="020B0604020202020204" pitchFamily="34" charset="0"/>
                <a:cs typeface="Arial" panose="020B0604020202020204" pitchFamily="34" charset="0"/>
              </a:rPr>
              <a:t>7</a:t>
            </a:r>
          </a:p>
          <a:p>
            <a:pPr algn="ctr"/>
            <a:r>
              <a:rPr lang="vi-VN" sz="1400" b="1" dirty="0">
                <a:latin typeface="Arial" panose="020B0604020202020204" pitchFamily="34" charset="0"/>
                <a:cs typeface="Arial" panose="020B0604020202020204" pitchFamily="34" charset="0"/>
              </a:rPr>
              <a:t>Số e lớp ngoài cùng: 1</a:t>
            </a:r>
          </a:p>
        </p:txBody>
      </p:sp>
      <p:sp>
        <p:nvSpPr>
          <p:cNvPr id="20" name="TextBox 19">
            <a:extLst>
              <a:ext uri="{FF2B5EF4-FFF2-40B4-BE49-F238E27FC236}">
                <a16:creationId xmlns:a16="http://schemas.microsoft.com/office/drawing/2014/main" id="{3FA2A120-C9EA-444E-8879-FA90EAC0A6B3}"/>
              </a:ext>
            </a:extLst>
          </p:cNvPr>
          <p:cNvSpPr txBox="1"/>
          <p:nvPr/>
        </p:nvSpPr>
        <p:spPr>
          <a:xfrm>
            <a:off x="7392144" y="3877885"/>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4</a:t>
            </a:r>
          </a:p>
          <a:p>
            <a:pPr algn="ctr"/>
            <a:r>
              <a:rPr lang="vi-VN" sz="6000" b="1" dirty="0">
                <a:latin typeface="Arial" panose="020B0604020202020204" pitchFamily="34" charset="0"/>
                <a:cs typeface="Arial" panose="020B0604020202020204" pitchFamily="34" charset="0"/>
              </a:rPr>
              <a:t>Be</a:t>
            </a:r>
          </a:p>
          <a:p>
            <a:pPr algn="ctr"/>
            <a:r>
              <a:rPr lang="vi-VN" sz="2000" b="1" dirty="0">
                <a:latin typeface="Arial" panose="020B0604020202020204" pitchFamily="34" charset="0"/>
                <a:cs typeface="Arial" panose="020B0604020202020204" pitchFamily="34" charset="0"/>
              </a:rPr>
              <a:t>Beryllium</a:t>
            </a:r>
          </a:p>
          <a:p>
            <a:pPr algn="ctr"/>
            <a:r>
              <a:rPr lang="vi-VN" sz="2000" b="1" dirty="0">
                <a:latin typeface="Arial" panose="020B0604020202020204" pitchFamily="34" charset="0"/>
                <a:cs typeface="Arial" panose="020B0604020202020204" pitchFamily="34" charset="0"/>
              </a:rPr>
              <a:t>9</a:t>
            </a:r>
          </a:p>
          <a:p>
            <a:pPr algn="ctr"/>
            <a:r>
              <a:rPr lang="vi-VN" sz="1400" b="1" dirty="0">
                <a:latin typeface="Arial" panose="020B0604020202020204" pitchFamily="34" charset="0"/>
                <a:cs typeface="Arial" panose="020B0604020202020204" pitchFamily="34" charset="0"/>
              </a:rPr>
              <a:t>Số e lớp ngoài cùng: 2</a:t>
            </a:r>
          </a:p>
        </p:txBody>
      </p:sp>
      <p:sp>
        <p:nvSpPr>
          <p:cNvPr id="21" name="TextBox 20">
            <a:extLst>
              <a:ext uri="{FF2B5EF4-FFF2-40B4-BE49-F238E27FC236}">
                <a16:creationId xmlns:a16="http://schemas.microsoft.com/office/drawing/2014/main" id="{F9179131-37D3-4610-A2AE-402EE6E6CE9D}"/>
              </a:ext>
            </a:extLst>
          </p:cNvPr>
          <p:cNvSpPr txBox="1"/>
          <p:nvPr/>
        </p:nvSpPr>
        <p:spPr>
          <a:xfrm>
            <a:off x="9741040" y="737706"/>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5</a:t>
            </a:r>
          </a:p>
          <a:p>
            <a:pPr algn="ctr"/>
            <a:r>
              <a:rPr lang="vi-VN" sz="6000" b="1" dirty="0">
                <a:latin typeface="Arial" panose="020B0604020202020204" pitchFamily="34" charset="0"/>
                <a:cs typeface="Arial" panose="020B0604020202020204" pitchFamily="34" charset="0"/>
              </a:rPr>
              <a:t>Bo</a:t>
            </a:r>
          </a:p>
          <a:p>
            <a:pPr algn="ctr"/>
            <a:r>
              <a:rPr lang="vi-VN" sz="2000" b="1" dirty="0">
                <a:latin typeface="Arial" panose="020B0604020202020204" pitchFamily="34" charset="0"/>
                <a:cs typeface="Arial" panose="020B0604020202020204" pitchFamily="34" charset="0"/>
              </a:rPr>
              <a:t>Boron</a:t>
            </a:r>
          </a:p>
          <a:p>
            <a:pPr algn="ctr"/>
            <a:r>
              <a:rPr lang="vi-VN" sz="2000" b="1" dirty="0">
                <a:latin typeface="Arial" panose="020B0604020202020204" pitchFamily="34" charset="0"/>
                <a:cs typeface="Arial" panose="020B0604020202020204" pitchFamily="34" charset="0"/>
              </a:rPr>
              <a:t>11</a:t>
            </a:r>
          </a:p>
          <a:p>
            <a:pPr algn="ctr"/>
            <a:r>
              <a:rPr lang="vi-VN" sz="1400" b="1" dirty="0">
                <a:latin typeface="Arial" panose="020B0604020202020204" pitchFamily="34" charset="0"/>
                <a:cs typeface="Arial" panose="020B0604020202020204" pitchFamily="34" charset="0"/>
              </a:rPr>
              <a:t>Số e lớp ngoài cùng: 3</a:t>
            </a:r>
          </a:p>
        </p:txBody>
      </p:sp>
      <p:sp>
        <p:nvSpPr>
          <p:cNvPr id="22" name="TextBox 21">
            <a:extLst>
              <a:ext uri="{FF2B5EF4-FFF2-40B4-BE49-F238E27FC236}">
                <a16:creationId xmlns:a16="http://schemas.microsoft.com/office/drawing/2014/main" id="{BFBFA632-8D50-4A1F-B2C9-E21934AE44F4}"/>
              </a:ext>
            </a:extLst>
          </p:cNvPr>
          <p:cNvSpPr txBox="1"/>
          <p:nvPr/>
        </p:nvSpPr>
        <p:spPr>
          <a:xfrm>
            <a:off x="706618" y="3850150"/>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6</a:t>
            </a:r>
          </a:p>
          <a:p>
            <a:pPr algn="ctr"/>
            <a:r>
              <a:rPr lang="vi-VN" sz="6000" b="1" dirty="0">
                <a:latin typeface="Arial" panose="020B0604020202020204" pitchFamily="34" charset="0"/>
                <a:cs typeface="Arial" panose="020B0604020202020204" pitchFamily="34" charset="0"/>
              </a:rPr>
              <a:t>C</a:t>
            </a:r>
          </a:p>
          <a:p>
            <a:pPr algn="ctr"/>
            <a:r>
              <a:rPr lang="vi-VN" sz="2000" b="1" dirty="0">
                <a:latin typeface="Arial" panose="020B0604020202020204" pitchFamily="34" charset="0"/>
                <a:cs typeface="Arial" panose="020B0604020202020204" pitchFamily="34" charset="0"/>
              </a:rPr>
              <a:t>Carbon</a:t>
            </a:r>
          </a:p>
          <a:p>
            <a:pPr algn="ctr"/>
            <a:r>
              <a:rPr lang="vi-VN" sz="2000" b="1" dirty="0">
                <a:latin typeface="Arial" panose="020B0604020202020204" pitchFamily="34" charset="0"/>
                <a:cs typeface="Arial" panose="020B0604020202020204" pitchFamily="34" charset="0"/>
              </a:rPr>
              <a:t>12</a:t>
            </a:r>
          </a:p>
          <a:p>
            <a:pPr algn="ctr"/>
            <a:r>
              <a:rPr lang="vi-VN" sz="1400" b="1" dirty="0">
                <a:latin typeface="Arial" panose="020B0604020202020204" pitchFamily="34" charset="0"/>
                <a:cs typeface="Arial" panose="020B0604020202020204" pitchFamily="34" charset="0"/>
              </a:rPr>
              <a:t>Số e lớp ngoài cùng: 4</a:t>
            </a:r>
          </a:p>
        </p:txBody>
      </p:sp>
      <p:sp>
        <p:nvSpPr>
          <p:cNvPr id="23" name="TextBox 22">
            <a:extLst>
              <a:ext uri="{FF2B5EF4-FFF2-40B4-BE49-F238E27FC236}">
                <a16:creationId xmlns:a16="http://schemas.microsoft.com/office/drawing/2014/main" id="{97861BD3-423C-4F3B-B244-3C586C42667C}"/>
              </a:ext>
            </a:extLst>
          </p:cNvPr>
          <p:cNvSpPr txBox="1"/>
          <p:nvPr/>
        </p:nvSpPr>
        <p:spPr>
          <a:xfrm>
            <a:off x="9726769" y="3850150"/>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7</a:t>
            </a:r>
          </a:p>
          <a:p>
            <a:pPr algn="ctr"/>
            <a:r>
              <a:rPr lang="vi-VN" sz="6000" b="1" dirty="0">
                <a:latin typeface="Arial" panose="020B0604020202020204" pitchFamily="34" charset="0"/>
                <a:cs typeface="Arial" panose="020B0604020202020204" pitchFamily="34" charset="0"/>
              </a:rPr>
              <a:t>N</a:t>
            </a:r>
          </a:p>
          <a:p>
            <a:pPr algn="ctr"/>
            <a:r>
              <a:rPr lang="vi-VN" sz="2000" b="1" dirty="0">
                <a:latin typeface="Arial" panose="020B0604020202020204" pitchFamily="34" charset="0"/>
                <a:cs typeface="Arial" panose="020B0604020202020204" pitchFamily="34" charset="0"/>
              </a:rPr>
              <a:t>Nitrogen</a:t>
            </a:r>
          </a:p>
          <a:p>
            <a:pPr algn="ctr"/>
            <a:r>
              <a:rPr lang="vi-VN" sz="2000" b="1" dirty="0">
                <a:latin typeface="Arial" panose="020B0604020202020204" pitchFamily="34" charset="0"/>
                <a:cs typeface="Arial" panose="020B0604020202020204" pitchFamily="34" charset="0"/>
              </a:rPr>
              <a:t>14</a:t>
            </a:r>
          </a:p>
          <a:p>
            <a:pPr algn="ctr"/>
            <a:r>
              <a:rPr lang="vi-VN" sz="1400" b="1" dirty="0">
                <a:latin typeface="Arial" panose="020B0604020202020204" pitchFamily="34" charset="0"/>
                <a:cs typeface="Arial" panose="020B0604020202020204" pitchFamily="34" charset="0"/>
              </a:rPr>
              <a:t>Số e lớp ngoài cùng: 5</a:t>
            </a:r>
          </a:p>
        </p:txBody>
      </p:sp>
      <p:sp>
        <p:nvSpPr>
          <p:cNvPr id="28" name="TextBox 27">
            <a:extLst>
              <a:ext uri="{FF2B5EF4-FFF2-40B4-BE49-F238E27FC236}">
                <a16:creationId xmlns:a16="http://schemas.microsoft.com/office/drawing/2014/main" id="{1438FD61-59E9-4272-8D99-A3F253FD5CCA}"/>
              </a:ext>
            </a:extLst>
          </p:cNvPr>
          <p:cNvSpPr txBox="1"/>
          <p:nvPr/>
        </p:nvSpPr>
        <p:spPr>
          <a:xfrm>
            <a:off x="2999656" y="836712"/>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8</a:t>
            </a:r>
          </a:p>
          <a:p>
            <a:pPr algn="ctr"/>
            <a:r>
              <a:rPr lang="vi-VN" sz="6000" b="1" dirty="0">
                <a:latin typeface="Arial" panose="020B0604020202020204" pitchFamily="34" charset="0"/>
                <a:cs typeface="Arial" panose="020B0604020202020204" pitchFamily="34" charset="0"/>
              </a:rPr>
              <a:t>O</a:t>
            </a:r>
          </a:p>
          <a:p>
            <a:pPr algn="ctr"/>
            <a:r>
              <a:rPr lang="vi-VN" sz="2000" b="1" dirty="0">
                <a:latin typeface="Arial" panose="020B0604020202020204" pitchFamily="34" charset="0"/>
                <a:cs typeface="Arial" panose="020B0604020202020204" pitchFamily="34" charset="0"/>
              </a:rPr>
              <a:t>Oxygen</a:t>
            </a:r>
          </a:p>
          <a:p>
            <a:pPr algn="ctr"/>
            <a:r>
              <a:rPr lang="vi-VN" sz="2000" b="1" dirty="0">
                <a:latin typeface="Arial" panose="020B0604020202020204" pitchFamily="34" charset="0"/>
                <a:cs typeface="Arial" panose="020B0604020202020204" pitchFamily="34" charset="0"/>
              </a:rPr>
              <a:t>16</a:t>
            </a:r>
          </a:p>
          <a:p>
            <a:pPr algn="ctr"/>
            <a:r>
              <a:rPr lang="vi-VN" sz="1400" b="1" dirty="0">
                <a:latin typeface="Arial" panose="020B0604020202020204" pitchFamily="34" charset="0"/>
                <a:cs typeface="Arial" panose="020B0604020202020204" pitchFamily="34" charset="0"/>
              </a:rPr>
              <a:t>Số e lớp ngoài cùng: 6</a:t>
            </a:r>
          </a:p>
        </p:txBody>
      </p:sp>
      <p:sp>
        <p:nvSpPr>
          <p:cNvPr id="31" name="TextBox 30">
            <a:extLst>
              <a:ext uri="{FF2B5EF4-FFF2-40B4-BE49-F238E27FC236}">
                <a16:creationId xmlns:a16="http://schemas.microsoft.com/office/drawing/2014/main" id="{55C7CA6B-4787-40C2-881F-1AC06600EA4C}"/>
              </a:ext>
            </a:extLst>
          </p:cNvPr>
          <p:cNvSpPr txBox="1"/>
          <p:nvPr/>
        </p:nvSpPr>
        <p:spPr>
          <a:xfrm>
            <a:off x="7495761" y="764704"/>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9</a:t>
            </a:r>
          </a:p>
          <a:p>
            <a:pPr algn="ctr"/>
            <a:r>
              <a:rPr lang="vi-VN" sz="6000" b="1" dirty="0">
                <a:latin typeface="Arial" panose="020B0604020202020204" pitchFamily="34" charset="0"/>
                <a:cs typeface="Arial" panose="020B0604020202020204" pitchFamily="34" charset="0"/>
              </a:rPr>
              <a:t>F</a:t>
            </a:r>
          </a:p>
          <a:p>
            <a:pPr algn="ctr"/>
            <a:r>
              <a:rPr lang="vi-VN" sz="2000" b="1" dirty="0">
                <a:latin typeface="Arial" panose="020B0604020202020204" pitchFamily="34" charset="0"/>
                <a:cs typeface="Arial" panose="020B0604020202020204" pitchFamily="34" charset="0"/>
              </a:rPr>
              <a:t>Flourine</a:t>
            </a:r>
          </a:p>
          <a:p>
            <a:pPr algn="ctr"/>
            <a:r>
              <a:rPr lang="vi-VN" sz="2000" b="1" dirty="0">
                <a:latin typeface="Arial" panose="020B0604020202020204" pitchFamily="34" charset="0"/>
                <a:cs typeface="Arial" panose="020B0604020202020204" pitchFamily="34" charset="0"/>
              </a:rPr>
              <a:t>19</a:t>
            </a:r>
          </a:p>
          <a:p>
            <a:pPr algn="ctr"/>
            <a:r>
              <a:rPr lang="vi-VN" sz="1400" b="1" dirty="0">
                <a:latin typeface="Arial" panose="020B0604020202020204" pitchFamily="34" charset="0"/>
                <a:cs typeface="Arial" panose="020B0604020202020204" pitchFamily="34" charset="0"/>
              </a:rPr>
              <a:t>Số e lớp ngoài cùng: 7</a:t>
            </a:r>
          </a:p>
        </p:txBody>
      </p:sp>
      <p:sp>
        <p:nvSpPr>
          <p:cNvPr id="32" name="TextBox 31">
            <a:extLst>
              <a:ext uri="{FF2B5EF4-FFF2-40B4-BE49-F238E27FC236}">
                <a16:creationId xmlns:a16="http://schemas.microsoft.com/office/drawing/2014/main" id="{186C0F33-7718-40F7-AB69-776B34EE5DF6}"/>
              </a:ext>
            </a:extLst>
          </p:cNvPr>
          <p:cNvSpPr txBox="1"/>
          <p:nvPr/>
        </p:nvSpPr>
        <p:spPr>
          <a:xfrm>
            <a:off x="2927648" y="3850150"/>
            <a:ext cx="1755932"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10</a:t>
            </a:r>
          </a:p>
          <a:p>
            <a:pPr algn="ctr"/>
            <a:r>
              <a:rPr lang="vi-VN" sz="6000" b="1" dirty="0">
                <a:latin typeface="Arial" panose="020B0604020202020204" pitchFamily="34" charset="0"/>
                <a:cs typeface="Arial" panose="020B0604020202020204" pitchFamily="34" charset="0"/>
              </a:rPr>
              <a:t>Ne</a:t>
            </a:r>
          </a:p>
          <a:p>
            <a:pPr algn="ctr"/>
            <a:r>
              <a:rPr lang="vi-VN" sz="2000" b="1" dirty="0">
                <a:latin typeface="Arial" panose="020B0604020202020204" pitchFamily="34" charset="0"/>
                <a:cs typeface="Arial" panose="020B0604020202020204" pitchFamily="34" charset="0"/>
              </a:rPr>
              <a:t>Neon</a:t>
            </a:r>
          </a:p>
          <a:p>
            <a:pPr algn="ctr"/>
            <a:r>
              <a:rPr lang="vi-VN" sz="2000" b="1" dirty="0">
                <a:latin typeface="Arial" panose="020B0604020202020204" pitchFamily="34" charset="0"/>
                <a:cs typeface="Arial" panose="020B0604020202020204" pitchFamily="34" charset="0"/>
              </a:rPr>
              <a:t>20</a:t>
            </a:r>
          </a:p>
          <a:p>
            <a:pPr algn="ctr"/>
            <a:r>
              <a:rPr lang="vi-VN" sz="1400" b="1" dirty="0">
                <a:latin typeface="Arial" panose="020B0604020202020204" pitchFamily="34" charset="0"/>
                <a:cs typeface="Arial" panose="020B0604020202020204" pitchFamily="34" charset="0"/>
              </a:rPr>
              <a:t>Số e lớp ngoài cùng: 8</a:t>
            </a:r>
          </a:p>
        </p:txBody>
      </p:sp>
      <p:sp>
        <p:nvSpPr>
          <p:cNvPr id="14" name="TextBox 13">
            <a:extLst>
              <a:ext uri="{FF2B5EF4-FFF2-40B4-BE49-F238E27FC236}">
                <a16:creationId xmlns:a16="http://schemas.microsoft.com/office/drawing/2014/main" id="{216AD1F9-4C1E-B9D4-9E8D-BE9E4A30F541}"/>
              </a:ext>
            </a:extLst>
          </p:cNvPr>
          <p:cNvSpPr txBox="1"/>
          <p:nvPr/>
        </p:nvSpPr>
        <p:spPr>
          <a:xfrm>
            <a:off x="5157494" y="3939440"/>
            <a:ext cx="1802602" cy="2369880"/>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2</a:t>
            </a:r>
          </a:p>
          <a:p>
            <a:pPr algn="ctr"/>
            <a:r>
              <a:rPr lang="vi-VN" sz="6000" b="1" dirty="0">
                <a:latin typeface="Arial" panose="020B0604020202020204" pitchFamily="34" charset="0"/>
                <a:cs typeface="Arial" panose="020B0604020202020204" pitchFamily="34" charset="0"/>
              </a:rPr>
              <a:t>He</a:t>
            </a:r>
          </a:p>
          <a:p>
            <a:pPr algn="ctr"/>
            <a:r>
              <a:rPr lang="vi-VN" sz="2000" b="1" dirty="0">
                <a:latin typeface="Arial" panose="020B0604020202020204" pitchFamily="34" charset="0"/>
                <a:cs typeface="Arial" panose="020B0604020202020204" pitchFamily="34" charset="0"/>
              </a:rPr>
              <a:t>Helium</a:t>
            </a:r>
          </a:p>
          <a:p>
            <a:pPr algn="ctr"/>
            <a:r>
              <a:rPr lang="vi-VN" sz="2000" b="1" dirty="0">
                <a:latin typeface="Arial" panose="020B0604020202020204" pitchFamily="34" charset="0"/>
                <a:cs typeface="Arial" panose="020B0604020202020204" pitchFamily="34" charset="0"/>
              </a:rPr>
              <a:t>4</a:t>
            </a:r>
          </a:p>
          <a:p>
            <a:pPr algn="ctr"/>
            <a:r>
              <a:rPr lang="vi-VN" sz="1400" b="1" dirty="0">
                <a:latin typeface="Arial" panose="020B0604020202020204" pitchFamily="34" charset="0"/>
                <a:cs typeface="Arial" panose="020B0604020202020204" pitchFamily="34" charset="0"/>
              </a:rPr>
              <a:t>Số e lớp ngoài cùng: 2</a:t>
            </a:r>
          </a:p>
        </p:txBody>
      </p:sp>
    </p:spTree>
    <p:extLst>
      <p:ext uri="{BB962C8B-B14F-4D97-AF65-F5344CB8AC3E}">
        <p14:creationId xmlns:p14="http://schemas.microsoft.com/office/powerpoint/2010/main" val="2243113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2" name="!!1">
            <a:extLst>
              <a:ext uri="{FF2B5EF4-FFF2-40B4-BE49-F238E27FC236}">
                <a16:creationId xmlns:a16="http://schemas.microsoft.com/office/drawing/2014/main" id="{77B6FDB6-ED08-4E41-B04E-73AAAB52F993}"/>
              </a:ext>
            </a:extLst>
          </p:cNvPr>
          <p:cNvSpPr/>
          <p:nvPr/>
        </p:nvSpPr>
        <p:spPr>
          <a:xfrm>
            <a:off x="7985491" y="1387482"/>
            <a:ext cx="669300" cy="39007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133" name="!!HinhChuNhom">
            <a:extLst>
              <a:ext uri="{FF2B5EF4-FFF2-40B4-BE49-F238E27FC236}">
                <a16:creationId xmlns:a16="http://schemas.microsoft.com/office/drawing/2014/main" id="{A03B22DE-3812-4916-ACB5-79737B0BDC37}"/>
              </a:ext>
            </a:extLst>
          </p:cNvPr>
          <p:cNvSpPr/>
          <p:nvPr/>
        </p:nvSpPr>
        <p:spPr>
          <a:xfrm>
            <a:off x="5099760" y="1387481"/>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6" name="!!ChuNhom">
            <a:extLst>
              <a:ext uri="{FF2B5EF4-FFF2-40B4-BE49-F238E27FC236}">
                <a16:creationId xmlns:a16="http://schemas.microsoft.com/office/drawing/2014/main" id="{CC8ED673-152B-4E8A-8386-EB800F59B336}"/>
              </a:ext>
            </a:extLst>
          </p:cNvPr>
          <p:cNvSpPr txBox="1"/>
          <p:nvPr/>
        </p:nvSpPr>
        <p:spPr>
          <a:xfrm>
            <a:off x="5155175" y="1429730"/>
            <a:ext cx="2564612" cy="646331"/>
          </a:xfrm>
          <a:prstGeom prst="rect">
            <a:avLst/>
          </a:prstGeom>
          <a:noFill/>
        </p:spPr>
        <p:txBody>
          <a:bodyPr wrap="square" rtlCol="0">
            <a:spAutoFit/>
          </a:bodyPr>
          <a:lstStyle/>
          <a:p>
            <a:pPr algn="ctr"/>
            <a:r>
              <a:rPr lang="en-US" sz="3600">
                <a:solidFill>
                  <a:srgbClr val="E76F51"/>
                </a:solidFill>
                <a:latin typeface="Averta Std ExtraBold" panose="00000900000000000000" pitchFamily="50" charset="0"/>
              </a:rPr>
              <a:t>Nhóm IIIA</a:t>
            </a:r>
          </a:p>
        </p:txBody>
      </p:sp>
    </p:spTree>
    <p:extLst>
      <p:ext uri="{BB962C8B-B14F-4D97-AF65-F5344CB8AC3E}">
        <p14:creationId xmlns:p14="http://schemas.microsoft.com/office/powerpoint/2010/main" val="1003659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6" name="!!1">
            <a:extLst>
              <a:ext uri="{FF2B5EF4-FFF2-40B4-BE49-F238E27FC236}">
                <a16:creationId xmlns:a16="http://schemas.microsoft.com/office/drawing/2014/main" id="{6623EE9B-3821-445F-A1F7-5858473020DB}"/>
              </a:ext>
            </a:extLst>
          </p:cNvPr>
          <p:cNvSpPr/>
          <p:nvPr/>
        </p:nvSpPr>
        <p:spPr>
          <a:xfrm>
            <a:off x="1400393" y="2657041"/>
            <a:ext cx="6605483" cy="2640721"/>
          </a:xfrm>
          <a:prstGeom prst="roundRect">
            <a:avLst>
              <a:gd name="adj" fmla="val 26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27" name="!!HinhChuNhom">
            <a:extLst>
              <a:ext uri="{FF2B5EF4-FFF2-40B4-BE49-F238E27FC236}">
                <a16:creationId xmlns:a16="http://schemas.microsoft.com/office/drawing/2014/main" id="{054A9DC2-F0A7-4480-9290-D76AF560FBDF}"/>
              </a:ext>
            </a:extLst>
          </p:cNvPr>
          <p:cNvSpPr/>
          <p:nvPr/>
        </p:nvSpPr>
        <p:spPr>
          <a:xfrm>
            <a:off x="3365415" y="1733892"/>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8" name="!!ChuNhom">
            <a:extLst>
              <a:ext uri="{FF2B5EF4-FFF2-40B4-BE49-F238E27FC236}">
                <a16:creationId xmlns:a16="http://schemas.microsoft.com/office/drawing/2014/main" id="{7ABB9581-EEE0-4EB7-99EF-FA7907E94999}"/>
              </a:ext>
            </a:extLst>
          </p:cNvPr>
          <p:cNvSpPr txBox="1"/>
          <p:nvPr/>
        </p:nvSpPr>
        <p:spPr>
          <a:xfrm>
            <a:off x="3629022" y="1776141"/>
            <a:ext cx="2148231" cy="646331"/>
          </a:xfrm>
          <a:prstGeom prst="rect">
            <a:avLst/>
          </a:prstGeom>
          <a:noFill/>
        </p:spPr>
        <p:txBody>
          <a:bodyPr wrap="square" rtlCol="0">
            <a:spAutoFit/>
          </a:bodyPr>
          <a:lstStyle/>
          <a:p>
            <a:pPr algn="ctr"/>
            <a:r>
              <a:rPr lang="en-US" sz="3600">
                <a:solidFill>
                  <a:srgbClr val="E76F51"/>
                </a:solidFill>
                <a:latin typeface="Averta Std ExtraBold" panose="00000900000000000000" pitchFamily="50" charset="0"/>
              </a:rPr>
              <a:t>Nhóm B</a:t>
            </a:r>
          </a:p>
        </p:txBody>
      </p:sp>
    </p:spTree>
    <p:extLst>
      <p:ext uri="{BB962C8B-B14F-4D97-AF65-F5344CB8AC3E}">
        <p14:creationId xmlns:p14="http://schemas.microsoft.com/office/powerpoint/2010/main" val="2282153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EAC21AA-AB27-463E-9512-FCF2C6E656E0}"/>
              </a:ext>
            </a:extLst>
          </p:cNvPr>
          <p:cNvGraphicFramePr>
            <a:graphicFrameLocks noGrp="1"/>
          </p:cNvGraphicFramePr>
          <p:nvPr>
            <p:extLst>
              <p:ext uri="{D42A27DB-BD31-4B8C-83A1-F6EECF244321}">
                <p14:modId xmlns:p14="http://schemas.microsoft.com/office/powerpoint/2010/main" val="4241437950"/>
              </p:ext>
            </p:extLst>
          </p:nvPr>
        </p:nvGraphicFramePr>
        <p:xfrm>
          <a:off x="2915762" y="461532"/>
          <a:ext cx="8856984" cy="6269015"/>
        </p:xfrm>
        <a:graphic>
          <a:graphicData uri="http://schemas.openxmlformats.org/drawingml/2006/table">
            <a:tbl>
              <a:tblPr firstRow="1" bandRow="1">
                <a:tableStyleId>{5940675A-B579-460E-94D1-54222C63F5DA}</a:tableStyleId>
              </a:tblPr>
              <a:tblGrid>
                <a:gridCol w="2214246">
                  <a:extLst>
                    <a:ext uri="{9D8B030D-6E8A-4147-A177-3AD203B41FA5}">
                      <a16:colId xmlns:a16="http://schemas.microsoft.com/office/drawing/2014/main" val="1292758638"/>
                    </a:ext>
                  </a:extLst>
                </a:gridCol>
                <a:gridCol w="2214246">
                  <a:extLst>
                    <a:ext uri="{9D8B030D-6E8A-4147-A177-3AD203B41FA5}">
                      <a16:colId xmlns:a16="http://schemas.microsoft.com/office/drawing/2014/main" val="2367153848"/>
                    </a:ext>
                  </a:extLst>
                </a:gridCol>
                <a:gridCol w="2214246">
                  <a:extLst>
                    <a:ext uri="{9D8B030D-6E8A-4147-A177-3AD203B41FA5}">
                      <a16:colId xmlns:a16="http://schemas.microsoft.com/office/drawing/2014/main" val="1593083822"/>
                    </a:ext>
                  </a:extLst>
                </a:gridCol>
                <a:gridCol w="2214246">
                  <a:extLst>
                    <a:ext uri="{9D8B030D-6E8A-4147-A177-3AD203B41FA5}">
                      <a16:colId xmlns:a16="http://schemas.microsoft.com/office/drawing/2014/main" val="3061543148"/>
                    </a:ext>
                  </a:extLst>
                </a:gridCol>
              </a:tblGrid>
              <a:tr h="1512168">
                <a:tc>
                  <a:txBody>
                    <a:bodyPr/>
                    <a:lstStyle/>
                    <a:p>
                      <a:pPr algn="ctr"/>
                      <a:r>
                        <a:rPr lang="vi-VN" sz="1600" b="0" dirty="0">
                          <a:latin typeface="Arial" panose="020B0604020202020204" pitchFamily="34" charset="0"/>
                          <a:cs typeface="Arial" panose="020B0604020202020204" pitchFamily="34" charset="0"/>
                        </a:rPr>
                        <a:t>13</a:t>
                      </a:r>
                    </a:p>
                    <a:p>
                      <a:pPr algn="ctr"/>
                      <a:r>
                        <a:rPr lang="vi-VN" sz="4800" b="0" dirty="0">
                          <a:latin typeface="Arial" panose="020B0604020202020204" pitchFamily="34" charset="0"/>
                          <a:cs typeface="Arial" panose="020B0604020202020204" pitchFamily="34" charset="0"/>
                        </a:rPr>
                        <a:t>Al</a:t>
                      </a:r>
                    </a:p>
                    <a:p>
                      <a:pPr algn="ctr"/>
                      <a:r>
                        <a:rPr lang="vi-VN" sz="1600" b="0" dirty="0">
                          <a:latin typeface="Arial" panose="020B0604020202020204" pitchFamily="34" charset="0"/>
                          <a:cs typeface="Arial" panose="020B0604020202020204" pitchFamily="34" charset="0"/>
                        </a:rPr>
                        <a:t>Aluminium</a:t>
                      </a:r>
                    </a:p>
                    <a:p>
                      <a:pPr algn="ctr"/>
                      <a:r>
                        <a:rPr lang="vi-VN" sz="1600" b="0" dirty="0">
                          <a:latin typeface="Arial" panose="020B0604020202020204" pitchFamily="34" charset="0"/>
                          <a:cs typeface="Arial" panose="020B0604020202020204" pitchFamily="34" charset="0"/>
                        </a:rPr>
                        <a:t>27</a:t>
                      </a:r>
                    </a:p>
                  </a:txBody>
                  <a:tcPr>
                    <a:solidFill>
                      <a:srgbClr val="00B0F0"/>
                    </a:solidFill>
                  </a:tcPr>
                </a:tc>
                <a:tc>
                  <a:txBody>
                    <a:bodyPr/>
                    <a:lstStyle/>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dirty="0">
                          <a:latin typeface="Arial" panose="020B0604020202020204" pitchFamily="34" charset="0"/>
                          <a:cs typeface="Arial" panose="020B0604020202020204" pitchFamily="34" charset="0"/>
                        </a:rPr>
                        <a:t>Màng bọc thực phẩm</a:t>
                      </a:r>
                    </a:p>
                  </a:txBody>
                  <a:tcPr/>
                </a:tc>
                <a:tc>
                  <a:txBody>
                    <a:bodyPr/>
                    <a:lstStyle/>
                    <a:p>
                      <a:pPr algn="ctr"/>
                      <a:r>
                        <a:rPr lang="vi-VN" sz="1600" b="0" dirty="0">
                          <a:latin typeface="Arial" panose="020B0604020202020204" pitchFamily="34" charset="0"/>
                          <a:cs typeface="Arial" panose="020B0604020202020204" pitchFamily="34" charset="0"/>
                        </a:rPr>
                        <a:t>26</a:t>
                      </a:r>
                    </a:p>
                    <a:p>
                      <a:pPr algn="ctr"/>
                      <a:r>
                        <a:rPr lang="vi-VN" sz="4800" b="0" dirty="0">
                          <a:latin typeface="Arial" panose="020B0604020202020204" pitchFamily="34" charset="0"/>
                          <a:cs typeface="Arial" panose="020B0604020202020204" pitchFamily="34" charset="0"/>
                        </a:rPr>
                        <a:t>Fe</a:t>
                      </a:r>
                    </a:p>
                    <a:p>
                      <a:pPr algn="ctr"/>
                      <a:r>
                        <a:rPr lang="vi-VN" sz="1600" b="0" dirty="0">
                          <a:latin typeface="Arial" panose="020B0604020202020204" pitchFamily="34" charset="0"/>
                          <a:cs typeface="Arial" panose="020B0604020202020204" pitchFamily="34" charset="0"/>
                        </a:rPr>
                        <a:t>Iron</a:t>
                      </a:r>
                    </a:p>
                    <a:p>
                      <a:pPr algn="ctr"/>
                      <a:r>
                        <a:rPr lang="vi-VN" sz="1600" b="0" dirty="0">
                          <a:latin typeface="Arial" panose="020B0604020202020204" pitchFamily="34" charset="0"/>
                          <a:cs typeface="Arial" panose="020B0604020202020204" pitchFamily="34" charset="0"/>
                        </a:rPr>
                        <a:t>56</a:t>
                      </a:r>
                    </a:p>
                  </a:txBody>
                  <a:tcPr>
                    <a:solidFill>
                      <a:srgbClr val="00B0F0"/>
                    </a:solidFill>
                  </a:tcPr>
                </a:tc>
                <a:tc>
                  <a:txBody>
                    <a:bodyPr/>
                    <a:lstStyle/>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r>
                        <a:rPr lang="vi-VN" sz="1600" dirty="0">
                          <a:latin typeface="Arial" panose="020B0604020202020204" pitchFamily="34" charset="0"/>
                          <a:cs typeface="Arial" panose="020B0604020202020204" pitchFamily="34" charset="0"/>
                        </a:rPr>
                        <a:t>Công trình xây dựng</a:t>
                      </a:r>
                      <a:endParaRPr lang="vi-VN"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0208583"/>
                  </a:ext>
                </a:extLst>
              </a:tr>
              <a:tr h="432048">
                <a:tc gridSpan="2">
                  <a:txBody>
                    <a:bodyPr/>
                    <a:lstStyle/>
                    <a:p>
                      <a:r>
                        <a:rPr lang="vi-VN" sz="1600" b="0" dirty="0">
                          <a:latin typeface="Arial" panose="020B0604020202020204" pitchFamily="34" charset="0"/>
                          <a:cs typeface="Arial" panose="020B0604020202020204" pitchFamily="34" charset="0"/>
                        </a:rPr>
                        <a:t>a.</a:t>
                      </a:r>
                    </a:p>
                  </a:txBody>
                  <a:tcPr>
                    <a:solidFill>
                      <a:srgbClr val="00B0F0"/>
                    </a:solidFill>
                  </a:tcPr>
                </a:tc>
                <a:tc hMerge="1">
                  <a:txBody>
                    <a:bodyPr/>
                    <a:lstStyle/>
                    <a:p>
                      <a:pPr algn="ctr"/>
                      <a:endParaRPr lang="vi-VN" sz="1600" dirty="0">
                        <a:latin typeface="Arial" panose="020B0604020202020204" pitchFamily="34" charset="0"/>
                        <a:cs typeface="Arial" panose="020B0604020202020204" pitchFamily="34" charset="0"/>
                      </a:endParaRPr>
                    </a:p>
                  </a:txBody>
                  <a:tcPr/>
                </a:tc>
                <a:tc gridSpan="2">
                  <a:txBody>
                    <a:bodyPr/>
                    <a:lstStyle/>
                    <a:p>
                      <a:r>
                        <a:rPr lang="vi-VN" sz="1600" b="0" dirty="0">
                          <a:latin typeface="Arial" panose="020B0604020202020204" pitchFamily="34" charset="0"/>
                          <a:cs typeface="Arial" panose="020B0604020202020204" pitchFamily="34" charset="0"/>
                        </a:rPr>
                        <a:t>b.</a:t>
                      </a:r>
                    </a:p>
                  </a:txBody>
                  <a:tcPr>
                    <a:solidFill>
                      <a:srgbClr val="00B0F0"/>
                    </a:solidFill>
                  </a:tcPr>
                </a:tc>
                <a:tc hMerge="1">
                  <a:txBody>
                    <a:bodyPr/>
                    <a:lstStyle/>
                    <a:p>
                      <a:pPr algn="ctr"/>
                      <a:endParaRPr lang="vi-V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33793361"/>
                  </a:ext>
                </a:extLst>
              </a:tr>
              <a:tr h="1859544">
                <a:tc>
                  <a:txBody>
                    <a:bodyPr/>
                    <a:lstStyle/>
                    <a:p>
                      <a:pPr algn="ctr"/>
                      <a:r>
                        <a:rPr lang="vi-VN" sz="1600" b="0" dirty="0">
                          <a:latin typeface="Arial" panose="020B0604020202020204" pitchFamily="34" charset="0"/>
                          <a:cs typeface="Arial" panose="020B0604020202020204" pitchFamily="34" charset="0"/>
                        </a:rPr>
                        <a:t>20</a:t>
                      </a:r>
                    </a:p>
                    <a:p>
                      <a:pPr algn="ctr"/>
                      <a:r>
                        <a:rPr lang="vi-VN" sz="4800" b="0" dirty="0">
                          <a:latin typeface="Arial" panose="020B0604020202020204" pitchFamily="34" charset="0"/>
                          <a:cs typeface="Arial" panose="020B0604020202020204" pitchFamily="34" charset="0"/>
                        </a:rPr>
                        <a:t>Ca</a:t>
                      </a:r>
                    </a:p>
                    <a:p>
                      <a:pPr algn="ctr"/>
                      <a:r>
                        <a:rPr lang="vi-VN" sz="1600" b="0" dirty="0">
                          <a:latin typeface="Arial" panose="020B0604020202020204" pitchFamily="34" charset="0"/>
                          <a:cs typeface="Arial" panose="020B0604020202020204" pitchFamily="34" charset="0"/>
                        </a:rPr>
                        <a:t>Calcium</a:t>
                      </a:r>
                    </a:p>
                    <a:p>
                      <a:pPr algn="ctr"/>
                      <a:r>
                        <a:rPr lang="vi-VN" sz="1600" b="0" dirty="0">
                          <a:latin typeface="Arial" panose="020B0604020202020204" pitchFamily="34" charset="0"/>
                          <a:cs typeface="Arial" panose="020B0604020202020204" pitchFamily="34" charset="0"/>
                        </a:rPr>
                        <a:t>40</a:t>
                      </a:r>
                    </a:p>
                  </a:txBody>
                  <a:tcPr>
                    <a:solidFill>
                      <a:srgbClr val="00B0F0"/>
                    </a:solidFill>
                  </a:tcPr>
                </a:tc>
                <a:tc>
                  <a:txBody>
                    <a:bodyPr/>
                    <a:lstStyle/>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dirty="0">
                          <a:latin typeface="Arial" panose="020B0604020202020204" pitchFamily="34" charset="0"/>
                          <a:cs typeface="Arial" panose="020B0604020202020204" pitchFamily="34" charset="0"/>
                        </a:rPr>
                        <a:t>Là 1 thành phàn tạo nên xương, giúp xương chắc khỏe</a:t>
                      </a:r>
                    </a:p>
                  </a:txBody>
                  <a:tcPr/>
                </a:tc>
                <a:tc>
                  <a:txBody>
                    <a:bodyPr/>
                    <a:lstStyle/>
                    <a:p>
                      <a:pPr algn="ctr"/>
                      <a:r>
                        <a:rPr lang="vi-VN" sz="1600" b="0" dirty="0">
                          <a:latin typeface="Arial" panose="020B0604020202020204" pitchFamily="34" charset="0"/>
                          <a:cs typeface="Arial" panose="020B0604020202020204" pitchFamily="34" charset="0"/>
                        </a:rPr>
                        <a:t>29</a:t>
                      </a:r>
                    </a:p>
                    <a:p>
                      <a:pPr algn="ctr"/>
                      <a:r>
                        <a:rPr lang="vi-VN" sz="4800" b="0" dirty="0">
                          <a:latin typeface="Arial" panose="020B0604020202020204" pitchFamily="34" charset="0"/>
                          <a:cs typeface="Arial" panose="020B0604020202020204" pitchFamily="34" charset="0"/>
                        </a:rPr>
                        <a:t>Cu</a:t>
                      </a:r>
                    </a:p>
                    <a:p>
                      <a:pPr algn="ctr"/>
                      <a:r>
                        <a:rPr lang="vi-VN" sz="1600" b="0" dirty="0">
                          <a:latin typeface="Arial" panose="020B0604020202020204" pitchFamily="34" charset="0"/>
                          <a:cs typeface="Arial" panose="020B0604020202020204" pitchFamily="34" charset="0"/>
                        </a:rPr>
                        <a:t>Copper</a:t>
                      </a:r>
                    </a:p>
                    <a:p>
                      <a:pPr algn="ctr"/>
                      <a:r>
                        <a:rPr lang="vi-VN" sz="1600" b="0" dirty="0">
                          <a:latin typeface="Arial" panose="020B0604020202020204" pitchFamily="34" charset="0"/>
                          <a:cs typeface="Arial" panose="020B0604020202020204" pitchFamily="34" charset="0"/>
                        </a:rPr>
                        <a:t>64</a:t>
                      </a:r>
                    </a:p>
                  </a:txBody>
                  <a:tcPr>
                    <a:solidFill>
                      <a:srgbClr val="00B0F0"/>
                    </a:solidFill>
                  </a:tcPr>
                </a:tc>
                <a:tc>
                  <a:txBody>
                    <a:bodyPr/>
                    <a:lstStyle/>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r>
                        <a:rPr lang="vi-VN" sz="1600" dirty="0">
                          <a:latin typeface="Arial" panose="020B0604020202020204" pitchFamily="34" charset="0"/>
                          <a:cs typeface="Arial" panose="020B0604020202020204" pitchFamily="34" charset="0"/>
                        </a:rPr>
                        <a:t>Lõi dây điện</a:t>
                      </a:r>
                    </a:p>
                  </a:txBody>
                  <a:tcPr/>
                </a:tc>
                <a:extLst>
                  <a:ext uri="{0D108BD9-81ED-4DB2-BD59-A6C34878D82A}">
                    <a16:rowId xmlns:a16="http://schemas.microsoft.com/office/drawing/2014/main" val="2609876801"/>
                  </a:ext>
                </a:extLst>
              </a:tr>
              <a:tr h="432048">
                <a:tc gridSpan="2">
                  <a:txBody>
                    <a:bodyPr/>
                    <a:lstStyle/>
                    <a:p>
                      <a:r>
                        <a:rPr lang="vi-VN" sz="1600" b="0" dirty="0">
                          <a:latin typeface="Arial" panose="020B0604020202020204" pitchFamily="34" charset="0"/>
                          <a:cs typeface="Arial" panose="020B0604020202020204" pitchFamily="34" charset="0"/>
                        </a:rPr>
                        <a:t>c.</a:t>
                      </a:r>
                    </a:p>
                  </a:txBody>
                  <a:tcPr>
                    <a:solidFill>
                      <a:srgbClr val="00B0F0"/>
                    </a:solidFill>
                  </a:tcPr>
                </a:tc>
                <a:tc hMerge="1">
                  <a:txBody>
                    <a:bodyPr/>
                    <a:lstStyle/>
                    <a:p>
                      <a:pPr algn="ctr"/>
                      <a:endParaRPr lang="vi-VN" sz="1600" dirty="0">
                        <a:latin typeface="Arial" panose="020B0604020202020204" pitchFamily="34" charset="0"/>
                        <a:cs typeface="Arial" panose="020B0604020202020204" pitchFamily="34" charset="0"/>
                      </a:endParaRPr>
                    </a:p>
                  </a:txBody>
                  <a:tcPr/>
                </a:tc>
                <a:tc gridSpan="2">
                  <a:txBody>
                    <a:bodyPr/>
                    <a:lstStyle/>
                    <a:p>
                      <a:r>
                        <a:rPr lang="vi-VN" sz="1600" b="0" dirty="0">
                          <a:latin typeface="Arial" panose="020B0604020202020204" pitchFamily="34" charset="0"/>
                          <a:cs typeface="Arial" panose="020B0604020202020204" pitchFamily="34" charset="0"/>
                        </a:rPr>
                        <a:t>d.</a:t>
                      </a:r>
                    </a:p>
                  </a:txBody>
                  <a:tcPr>
                    <a:solidFill>
                      <a:srgbClr val="00B0F0"/>
                    </a:solidFill>
                  </a:tcPr>
                </a:tc>
                <a:tc hMerge="1">
                  <a:txBody>
                    <a:bodyPr/>
                    <a:lstStyle/>
                    <a:p>
                      <a:pPr algn="ctr"/>
                      <a:endParaRPr lang="vi-V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2818388"/>
                  </a:ext>
                </a:extLst>
              </a:tr>
              <a:tr h="1558847">
                <a:tc>
                  <a:txBody>
                    <a:bodyPr/>
                    <a:lstStyle/>
                    <a:p>
                      <a:pPr algn="ctr"/>
                      <a:r>
                        <a:rPr lang="vi-VN" sz="1600" b="0" dirty="0">
                          <a:latin typeface="Arial" panose="020B0604020202020204" pitchFamily="34" charset="0"/>
                          <a:cs typeface="Arial" panose="020B0604020202020204" pitchFamily="34" charset="0"/>
                        </a:rPr>
                        <a:t>11</a:t>
                      </a:r>
                    </a:p>
                    <a:p>
                      <a:pPr algn="ctr"/>
                      <a:r>
                        <a:rPr lang="vi-VN" sz="4800" b="0" dirty="0">
                          <a:latin typeface="Arial" panose="020B0604020202020204" pitchFamily="34" charset="0"/>
                          <a:cs typeface="Arial" panose="020B0604020202020204" pitchFamily="34" charset="0"/>
                        </a:rPr>
                        <a:t>Na</a:t>
                      </a:r>
                    </a:p>
                    <a:p>
                      <a:pPr algn="ctr"/>
                      <a:r>
                        <a:rPr lang="vi-VN" sz="1600" b="0" dirty="0">
                          <a:latin typeface="Arial" panose="020B0604020202020204" pitchFamily="34" charset="0"/>
                          <a:cs typeface="Arial" panose="020B0604020202020204" pitchFamily="34" charset="0"/>
                        </a:rPr>
                        <a:t>Sodium</a:t>
                      </a:r>
                    </a:p>
                    <a:p>
                      <a:pPr algn="ctr"/>
                      <a:r>
                        <a:rPr lang="vi-VN" sz="1600" b="0" dirty="0">
                          <a:latin typeface="Arial" panose="020B0604020202020204" pitchFamily="34" charset="0"/>
                          <a:cs typeface="Arial" panose="020B0604020202020204" pitchFamily="34" charset="0"/>
                        </a:rPr>
                        <a:t>23</a:t>
                      </a:r>
                    </a:p>
                  </a:txBody>
                  <a:tcPr>
                    <a:solidFill>
                      <a:srgbClr val="00B0F0"/>
                    </a:solidFill>
                  </a:tcPr>
                </a:tc>
                <a:tc>
                  <a:txBody>
                    <a:bodyPr/>
                    <a:lstStyle/>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dirty="0">
                          <a:latin typeface="Arial" panose="020B0604020202020204" pitchFamily="34" charset="0"/>
                          <a:cs typeface="Arial" panose="020B0604020202020204" pitchFamily="34" charset="0"/>
                        </a:rPr>
                        <a:t>Muối ăn</a:t>
                      </a:r>
                    </a:p>
                  </a:txBody>
                  <a:tcPr/>
                </a:tc>
                <a:tc>
                  <a:txBody>
                    <a:bodyPr/>
                    <a:lstStyle/>
                    <a:p>
                      <a:pPr algn="ctr"/>
                      <a:r>
                        <a:rPr lang="vi-VN" sz="1600" b="0" dirty="0">
                          <a:latin typeface="Arial" panose="020B0604020202020204" pitchFamily="34" charset="0"/>
                          <a:cs typeface="Arial" panose="020B0604020202020204" pitchFamily="34" charset="0"/>
                        </a:rPr>
                        <a:t>79</a:t>
                      </a:r>
                    </a:p>
                    <a:p>
                      <a:pPr algn="ctr"/>
                      <a:r>
                        <a:rPr lang="vi-VN" sz="4800" b="0" dirty="0">
                          <a:latin typeface="Arial" panose="020B0604020202020204" pitchFamily="34" charset="0"/>
                          <a:cs typeface="Arial" panose="020B0604020202020204" pitchFamily="34" charset="0"/>
                        </a:rPr>
                        <a:t>Au</a:t>
                      </a:r>
                    </a:p>
                    <a:p>
                      <a:pPr algn="ctr"/>
                      <a:r>
                        <a:rPr lang="vi-VN" sz="1600" b="0" dirty="0">
                          <a:latin typeface="Arial" panose="020B0604020202020204" pitchFamily="34" charset="0"/>
                          <a:cs typeface="Arial" panose="020B0604020202020204" pitchFamily="34" charset="0"/>
                        </a:rPr>
                        <a:t>Gold</a:t>
                      </a:r>
                    </a:p>
                    <a:p>
                      <a:pPr algn="ctr"/>
                      <a:r>
                        <a:rPr lang="vi-VN" sz="1600" b="0" dirty="0">
                          <a:latin typeface="Arial" panose="020B0604020202020204" pitchFamily="34" charset="0"/>
                          <a:cs typeface="Arial" panose="020B0604020202020204" pitchFamily="34" charset="0"/>
                        </a:rPr>
                        <a:t>197</a:t>
                      </a:r>
                    </a:p>
                  </a:txBody>
                  <a:tcPr>
                    <a:solidFill>
                      <a:srgbClr val="00B0F0"/>
                    </a:solidFill>
                  </a:tcPr>
                </a:tc>
                <a:tc>
                  <a:txBody>
                    <a:bodyPr/>
                    <a:lstStyle/>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r>
                        <a:rPr lang="vi-VN" sz="1600" dirty="0">
                          <a:latin typeface="Arial" panose="020B0604020202020204" pitchFamily="34" charset="0"/>
                          <a:cs typeface="Arial" panose="020B0604020202020204" pitchFamily="34" charset="0"/>
                        </a:rPr>
                        <a:t>Trang sức</a:t>
                      </a:r>
                    </a:p>
                  </a:txBody>
                  <a:tcPr/>
                </a:tc>
                <a:extLst>
                  <a:ext uri="{0D108BD9-81ED-4DB2-BD59-A6C34878D82A}">
                    <a16:rowId xmlns:a16="http://schemas.microsoft.com/office/drawing/2014/main" val="3229861535"/>
                  </a:ext>
                </a:extLst>
              </a:tr>
              <a:tr h="432048">
                <a:tc gridSpan="2">
                  <a:txBody>
                    <a:bodyPr/>
                    <a:lstStyle/>
                    <a:p>
                      <a:r>
                        <a:rPr lang="vi-VN" dirty="0"/>
                        <a:t>e.</a:t>
                      </a:r>
                    </a:p>
                  </a:txBody>
                  <a:tcPr>
                    <a:solidFill>
                      <a:srgbClr val="00B0F0"/>
                    </a:solidFill>
                  </a:tcPr>
                </a:tc>
                <a:tc hMerge="1">
                  <a:txBody>
                    <a:bodyPr/>
                    <a:lstStyle/>
                    <a:p>
                      <a:endParaRPr lang="vi-VN" dirty="0"/>
                    </a:p>
                  </a:txBody>
                  <a:tcPr/>
                </a:tc>
                <a:tc gridSpan="2">
                  <a:txBody>
                    <a:bodyPr/>
                    <a:lstStyle/>
                    <a:p>
                      <a:r>
                        <a:rPr lang="vi-VN" dirty="0"/>
                        <a:t>g.</a:t>
                      </a:r>
                    </a:p>
                  </a:txBody>
                  <a:tcPr>
                    <a:solidFill>
                      <a:srgbClr val="00B0F0"/>
                    </a:solidFill>
                  </a:tcPr>
                </a:tc>
                <a:tc hMerge="1">
                  <a:txBody>
                    <a:bodyPr/>
                    <a:lstStyle/>
                    <a:p>
                      <a:endParaRPr lang="vi-VN" dirty="0"/>
                    </a:p>
                  </a:txBody>
                  <a:tcPr/>
                </a:tc>
                <a:extLst>
                  <a:ext uri="{0D108BD9-81ED-4DB2-BD59-A6C34878D82A}">
                    <a16:rowId xmlns:a16="http://schemas.microsoft.com/office/drawing/2014/main" val="534976490"/>
                  </a:ext>
                </a:extLst>
              </a:tr>
            </a:tbl>
          </a:graphicData>
        </a:graphic>
      </p:graphicFrame>
      <p:grpSp>
        <p:nvGrpSpPr>
          <p:cNvPr id="15" name="Group 14">
            <a:extLst>
              <a:ext uri="{FF2B5EF4-FFF2-40B4-BE49-F238E27FC236}">
                <a16:creationId xmlns:a16="http://schemas.microsoft.com/office/drawing/2014/main" id="{35A34339-2D3F-4CB1-9075-C31966BC2148}"/>
              </a:ext>
            </a:extLst>
          </p:cNvPr>
          <p:cNvGrpSpPr/>
          <p:nvPr/>
        </p:nvGrpSpPr>
        <p:grpSpPr>
          <a:xfrm>
            <a:off x="5303912" y="476672"/>
            <a:ext cx="6192688" cy="5531276"/>
            <a:chOff x="3719736" y="513825"/>
            <a:chExt cx="6192688" cy="5531276"/>
          </a:xfrm>
        </p:grpSpPr>
        <p:pic>
          <p:nvPicPr>
            <p:cNvPr id="4" name="Picture 3">
              <a:extLst>
                <a:ext uri="{FF2B5EF4-FFF2-40B4-BE49-F238E27FC236}">
                  <a16:creationId xmlns:a16="http://schemas.microsoft.com/office/drawing/2014/main" id="{CBCEB5C1-3268-4539-91EE-532250153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736" y="548680"/>
              <a:ext cx="1878756" cy="1066949"/>
            </a:xfrm>
            <a:prstGeom prst="rect">
              <a:avLst/>
            </a:prstGeom>
          </p:spPr>
        </p:pic>
        <p:pic>
          <p:nvPicPr>
            <p:cNvPr id="6" name="Picture 5">
              <a:extLst>
                <a:ext uri="{FF2B5EF4-FFF2-40B4-BE49-F238E27FC236}">
                  <a16:creationId xmlns:a16="http://schemas.microsoft.com/office/drawing/2014/main" id="{9A9563F3-41C5-4152-B3CD-AF59662B1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232" y="513825"/>
              <a:ext cx="1728192" cy="1047896"/>
            </a:xfrm>
            <a:prstGeom prst="rect">
              <a:avLst/>
            </a:prstGeom>
          </p:spPr>
        </p:pic>
        <p:pic>
          <p:nvPicPr>
            <p:cNvPr id="8" name="Picture 7">
              <a:extLst>
                <a:ext uri="{FF2B5EF4-FFF2-40B4-BE49-F238E27FC236}">
                  <a16:creationId xmlns:a16="http://schemas.microsoft.com/office/drawing/2014/main" id="{FD052FEE-C497-43BA-8DD9-DCD59F019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6559" y="2564904"/>
              <a:ext cx="1878756" cy="904443"/>
            </a:xfrm>
            <a:prstGeom prst="rect">
              <a:avLst/>
            </a:prstGeom>
          </p:spPr>
        </p:pic>
        <p:pic>
          <p:nvPicPr>
            <p:cNvPr id="10" name="Picture 9">
              <a:extLst>
                <a:ext uri="{FF2B5EF4-FFF2-40B4-BE49-F238E27FC236}">
                  <a16:creationId xmlns:a16="http://schemas.microsoft.com/office/drawing/2014/main" id="{BD6720E1-9D56-4595-8388-74A1160A8F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4765" y="2612620"/>
              <a:ext cx="1571844" cy="1133633"/>
            </a:xfrm>
            <a:prstGeom prst="rect">
              <a:avLst/>
            </a:prstGeom>
          </p:spPr>
        </p:pic>
        <p:pic>
          <p:nvPicPr>
            <p:cNvPr id="12" name="Picture 11">
              <a:extLst>
                <a:ext uri="{FF2B5EF4-FFF2-40B4-BE49-F238E27FC236}">
                  <a16:creationId xmlns:a16="http://schemas.microsoft.com/office/drawing/2014/main" id="{0AB96DB0-21C3-489F-BA08-63F88CA8F6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5251" y="4987678"/>
              <a:ext cx="1581371" cy="1057423"/>
            </a:xfrm>
            <a:prstGeom prst="rect">
              <a:avLst/>
            </a:prstGeom>
          </p:spPr>
        </p:pic>
        <p:pic>
          <p:nvPicPr>
            <p:cNvPr id="14" name="Picture 13">
              <a:extLst>
                <a:ext uri="{FF2B5EF4-FFF2-40B4-BE49-F238E27FC236}">
                  <a16:creationId xmlns:a16="http://schemas.microsoft.com/office/drawing/2014/main" id="{56A6E2EC-F470-4C42-B566-C7D0697862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0090" y="4797152"/>
              <a:ext cx="1076475" cy="1247949"/>
            </a:xfrm>
            <a:prstGeom prst="rect">
              <a:avLst/>
            </a:prstGeom>
          </p:spPr>
        </p:pic>
      </p:grpSp>
      <p:sp>
        <p:nvSpPr>
          <p:cNvPr id="17" name="TextBox 16">
            <a:extLst>
              <a:ext uri="{FF2B5EF4-FFF2-40B4-BE49-F238E27FC236}">
                <a16:creationId xmlns:a16="http://schemas.microsoft.com/office/drawing/2014/main" id="{E8D4387F-C999-4353-BCC4-F19884DFC058}"/>
              </a:ext>
            </a:extLst>
          </p:cNvPr>
          <p:cNvSpPr txBox="1"/>
          <p:nvPr/>
        </p:nvSpPr>
        <p:spPr>
          <a:xfrm>
            <a:off x="623275" y="1524568"/>
            <a:ext cx="2011187" cy="3539430"/>
          </a:xfrm>
          <a:prstGeom prst="rect">
            <a:avLst/>
          </a:prstGeom>
          <a:noFill/>
        </p:spPr>
        <p:txBody>
          <a:bodyPr wrap="square">
            <a:spAutoFit/>
          </a:bodyPr>
          <a:lstStyle/>
          <a:p>
            <a:pPr algn="ctr"/>
            <a:r>
              <a:rPr lang="vi-VN" sz="2800" b="0" i="1" dirty="0">
                <a:solidFill>
                  <a:srgbClr val="FFC000"/>
                </a:solidFill>
                <a:effectLst/>
                <a:latin typeface="Arial" panose="020B0604020202020204" pitchFamily="34" charset="0"/>
                <a:cs typeface="Arial" panose="020B0604020202020204" pitchFamily="34" charset="0"/>
              </a:rPr>
              <a:t>Hình 4.6. ứng dụng của 1 số nguyên tố kim loại thông dụng trong đời sống</a:t>
            </a:r>
            <a:endParaRPr lang="vi-VN" sz="28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799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TextBox 4">
            <a:extLst>
              <a:ext uri="{FF2B5EF4-FFF2-40B4-BE49-F238E27FC236}">
                <a16:creationId xmlns:a16="http://schemas.microsoft.com/office/drawing/2014/main" id="{2105B233-F7A7-4FBD-AA5C-45FF6060871F}"/>
              </a:ext>
            </a:extLst>
          </p:cNvPr>
          <p:cNvSpPr txBox="1"/>
          <p:nvPr/>
        </p:nvSpPr>
        <p:spPr>
          <a:xfrm>
            <a:off x="4967173" y="1928857"/>
            <a:ext cx="6674408" cy="1384995"/>
          </a:xfrm>
          <a:prstGeom prst="rect">
            <a:avLst/>
          </a:prstGeom>
          <a:solidFill>
            <a:srgbClr val="FFFFCC"/>
          </a:solidFill>
        </p:spPr>
        <p:txBody>
          <a:bodyPr wrap="square">
            <a:spAutoFit/>
          </a:bodyPr>
          <a:lstStyle/>
          <a:p>
            <a:pPr algn="just" latinLnBrk="0"/>
            <a:r>
              <a:rPr lang="vi-VN" sz="2800" b="1" i="0" dirty="0">
                <a:solidFill>
                  <a:srgbClr val="333333"/>
                </a:solidFill>
                <a:effectLst/>
                <a:latin typeface="Arial" panose="020B0604020202020204" pitchFamily="34" charset="0"/>
                <a:cs typeface="Arial" panose="020B0604020202020204" pitchFamily="34" charset="0"/>
              </a:rPr>
              <a:t>1.</a:t>
            </a:r>
            <a:r>
              <a:rPr lang="vi-VN" sz="2800" b="0" i="0" dirty="0">
                <a:solidFill>
                  <a:srgbClr val="333333"/>
                </a:solidFill>
                <a:effectLst/>
                <a:latin typeface="Arial" panose="020B0604020202020204" pitchFamily="34" charset="0"/>
                <a:cs typeface="Arial" panose="020B0604020202020204" pitchFamily="34" charset="0"/>
              </a:rPr>
              <a:t> Sử dụng bảng tuần hoàn, hãy xác định vị trí (số thứ tự, chu kì, nhóm) của các nguyên tố Al, Ca, Na.</a:t>
            </a:r>
          </a:p>
        </p:txBody>
      </p:sp>
      <p:pic>
        <p:nvPicPr>
          <p:cNvPr id="6" name="Picture 5">
            <a:extLst>
              <a:ext uri="{FF2B5EF4-FFF2-40B4-BE49-F238E27FC236}">
                <a16:creationId xmlns:a16="http://schemas.microsoft.com/office/drawing/2014/main" id="{BAE57CD1-ADFF-4E69-930E-761B76DC8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32" y="1377056"/>
            <a:ext cx="4049563" cy="3420096"/>
          </a:xfrm>
          <a:prstGeom prst="rect">
            <a:avLst/>
          </a:prstGeom>
        </p:spPr>
      </p:pic>
      <p:sp>
        <p:nvSpPr>
          <p:cNvPr id="9" name="TextBox 8">
            <a:extLst>
              <a:ext uri="{FF2B5EF4-FFF2-40B4-BE49-F238E27FC236}">
                <a16:creationId xmlns:a16="http://schemas.microsoft.com/office/drawing/2014/main" id="{6F91E904-BFC6-4C7C-98C4-BD76AF562CFE}"/>
              </a:ext>
            </a:extLst>
          </p:cNvPr>
          <p:cNvSpPr txBox="1"/>
          <p:nvPr/>
        </p:nvSpPr>
        <p:spPr>
          <a:xfrm>
            <a:off x="4585595" y="3871791"/>
            <a:ext cx="6633098" cy="1384995"/>
          </a:xfrm>
          <a:prstGeom prst="rect">
            <a:avLst/>
          </a:prstGeom>
          <a:solidFill>
            <a:srgbClr val="FFFFCC"/>
          </a:solidFill>
        </p:spPr>
        <p:txBody>
          <a:bodyPr wrap="square">
            <a:spAutoFit/>
          </a:bodyPr>
          <a:lstStyle/>
          <a:p>
            <a:pPr algn="just" latinLnBrk="0"/>
            <a:r>
              <a:rPr lang="vi-VN" sz="2800" b="1" i="0" dirty="0">
                <a:solidFill>
                  <a:srgbClr val="333333"/>
                </a:solidFill>
                <a:effectLst/>
                <a:latin typeface="Arial" panose="020B0604020202020204" pitchFamily="34" charset="0"/>
                <a:cs typeface="Arial" panose="020B0604020202020204" pitchFamily="34" charset="0"/>
              </a:rPr>
              <a:t>2.</a:t>
            </a:r>
            <a:r>
              <a:rPr lang="vi-VN" sz="2800" b="0" i="0" dirty="0">
                <a:solidFill>
                  <a:srgbClr val="333333"/>
                </a:solidFill>
                <a:effectLst/>
                <a:latin typeface="Arial" panose="020B0604020202020204" pitchFamily="34" charset="0"/>
                <a:cs typeface="Arial" panose="020B0604020202020204" pitchFamily="34" charset="0"/>
              </a:rPr>
              <a:t> Tính chất nào của nhôm, sắt, đồng đã được dùng trong các ứng dụng ở trong Hình 4.6?</a:t>
            </a:r>
          </a:p>
        </p:txBody>
      </p:sp>
    </p:spTree>
    <p:extLst>
      <p:ext uri="{BB962C8B-B14F-4D97-AF65-F5344CB8AC3E}">
        <p14:creationId xmlns:p14="http://schemas.microsoft.com/office/powerpoint/2010/main" val="254778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263305-8075-4234-9BEF-BE67FD97E68A}"/>
              </a:ext>
            </a:extLst>
          </p:cNvPr>
          <p:cNvSpPr/>
          <p:nvPr/>
        </p:nvSpPr>
        <p:spPr>
          <a:xfrm>
            <a:off x="0" y="0"/>
            <a:ext cx="2175613"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8000" b="1" dirty="0">
                <a:solidFill>
                  <a:srgbClr val="FFFF00"/>
                </a:solidFill>
                <a:latin typeface="Arial" panose="020B0604020202020204" pitchFamily="34" charset="0"/>
                <a:cs typeface="Arial" panose="020B0604020202020204" pitchFamily="34" charset="0"/>
              </a:rPr>
              <a:t>2. </a:t>
            </a:r>
          </a:p>
          <a:p>
            <a:pPr algn="ctr"/>
            <a:r>
              <a:rPr lang="vi-VN" sz="4400" b="1" dirty="0">
                <a:solidFill>
                  <a:srgbClr val="FFFF00"/>
                </a:solidFill>
                <a:latin typeface="Arial" panose="020B0604020202020204" pitchFamily="34" charset="0"/>
                <a:cs typeface="Arial" panose="020B0604020202020204" pitchFamily="34" charset="0"/>
              </a:rPr>
              <a:t>Các nguyên tố phi kim</a:t>
            </a:r>
            <a:endParaRPr lang="en-US" sz="4400" b="1" dirty="0">
              <a:solidFill>
                <a:srgbClr val="FFFF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9BA3817-F31B-4EFD-872D-A2BC0214D2C2}"/>
              </a:ext>
            </a:extLst>
          </p:cNvPr>
          <p:cNvSpPr txBox="1"/>
          <p:nvPr/>
        </p:nvSpPr>
        <p:spPr>
          <a:xfrm>
            <a:off x="3431704" y="5397723"/>
            <a:ext cx="8352536" cy="95410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vi-VN" sz="2800" dirty="0">
                <a:solidFill>
                  <a:srgbClr val="333333"/>
                </a:solidFill>
                <a:latin typeface="Arial" panose="020B0604020202020204" pitchFamily="34" charset="0"/>
                <a:cs typeface="Arial" panose="020B0604020202020204" pitchFamily="34" charset="0"/>
              </a:rPr>
              <a:t> Quan sát bảng tuần hoàn các nguyên tố hóa học, hãy cho biết vị trí của các nguyên tố phi kim</a:t>
            </a:r>
            <a:endParaRPr lang="vi-VN" sz="2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B29134B-FBF9-47DD-8EED-3707B291422B}"/>
              </a:ext>
            </a:extLst>
          </p:cNvPr>
          <p:cNvPicPr>
            <a:picLocks noChangeAspect="1"/>
          </p:cNvPicPr>
          <p:nvPr/>
        </p:nvPicPr>
        <p:blipFill>
          <a:blip r:embed="rId3"/>
          <a:stretch>
            <a:fillRect/>
          </a:stretch>
        </p:blipFill>
        <p:spPr>
          <a:xfrm>
            <a:off x="1732096" y="4714875"/>
            <a:ext cx="2143125" cy="2143125"/>
          </a:xfrm>
          <a:prstGeom prst="rect">
            <a:avLst/>
          </a:prstGeom>
        </p:spPr>
      </p:pic>
      <p:pic>
        <p:nvPicPr>
          <p:cNvPr id="11" name="Picture 10">
            <a:extLst>
              <a:ext uri="{FF2B5EF4-FFF2-40B4-BE49-F238E27FC236}">
                <a16:creationId xmlns:a16="http://schemas.microsoft.com/office/drawing/2014/main" id="{2694BD15-543A-4A33-A0FC-9B8D506D7B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0817" y="506170"/>
            <a:ext cx="8454497" cy="4550129"/>
          </a:xfrm>
          <a:prstGeom prst="rect">
            <a:avLst/>
          </a:prstGeom>
        </p:spPr>
      </p:pic>
    </p:spTree>
    <p:extLst>
      <p:ext uri="{BB962C8B-B14F-4D97-AF65-F5344CB8AC3E}">
        <p14:creationId xmlns:p14="http://schemas.microsoft.com/office/powerpoint/2010/main" val="3269043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7" name="!!1">
            <a:extLst>
              <a:ext uri="{FF2B5EF4-FFF2-40B4-BE49-F238E27FC236}">
                <a16:creationId xmlns:a16="http://schemas.microsoft.com/office/drawing/2014/main" id="{A749B542-36C0-48CF-9882-39BF24868F05}"/>
              </a:ext>
            </a:extLst>
          </p:cNvPr>
          <p:cNvSpPr/>
          <p:nvPr/>
        </p:nvSpPr>
        <p:spPr>
          <a:xfrm>
            <a:off x="8636719" y="1387482"/>
            <a:ext cx="669300" cy="39007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128" name="!!HinhChuNhom">
            <a:extLst>
              <a:ext uri="{FF2B5EF4-FFF2-40B4-BE49-F238E27FC236}">
                <a16:creationId xmlns:a16="http://schemas.microsoft.com/office/drawing/2014/main" id="{0A612687-A0F8-4DEB-AD61-B515DE751932}"/>
              </a:ext>
            </a:extLst>
          </p:cNvPr>
          <p:cNvSpPr/>
          <p:nvPr/>
        </p:nvSpPr>
        <p:spPr>
          <a:xfrm>
            <a:off x="5831117" y="1390588"/>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9" name="!!ChuNhom">
            <a:extLst>
              <a:ext uri="{FF2B5EF4-FFF2-40B4-BE49-F238E27FC236}">
                <a16:creationId xmlns:a16="http://schemas.microsoft.com/office/drawing/2014/main" id="{FD6661F1-5080-4760-92BA-B1540E4EC599}"/>
              </a:ext>
            </a:extLst>
          </p:cNvPr>
          <p:cNvSpPr txBox="1"/>
          <p:nvPr/>
        </p:nvSpPr>
        <p:spPr>
          <a:xfrm>
            <a:off x="5886534" y="1432837"/>
            <a:ext cx="2564612" cy="646331"/>
          </a:xfrm>
          <a:prstGeom prst="rect">
            <a:avLst/>
          </a:prstGeom>
          <a:noFill/>
        </p:spPr>
        <p:txBody>
          <a:bodyPr wrap="square" rtlCol="0">
            <a:spAutoFit/>
          </a:bodyPr>
          <a:lstStyle/>
          <a:p>
            <a:pPr algn="ctr"/>
            <a:r>
              <a:rPr lang="en-US" sz="3600">
                <a:solidFill>
                  <a:srgbClr val="E76F51"/>
                </a:solidFill>
                <a:latin typeface="Averta Std ExtraBold" panose="00000900000000000000" pitchFamily="50" charset="0"/>
              </a:rPr>
              <a:t>Nhóm IVA</a:t>
            </a:r>
          </a:p>
        </p:txBody>
      </p:sp>
    </p:spTree>
    <p:extLst>
      <p:ext uri="{BB962C8B-B14F-4D97-AF65-F5344CB8AC3E}">
        <p14:creationId xmlns:p14="http://schemas.microsoft.com/office/powerpoint/2010/main" val="3260348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2" name="!!1">
            <a:extLst>
              <a:ext uri="{FF2B5EF4-FFF2-40B4-BE49-F238E27FC236}">
                <a16:creationId xmlns:a16="http://schemas.microsoft.com/office/drawing/2014/main" id="{27E5BDAB-8319-4428-91CA-F9169ABB2071}"/>
              </a:ext>
            </a:extLst>
          </p:cNvPr>
          <p:cNvSpPr/>
          <p:nvPr/>
        </p:nvSpPr>
        <p:spPr>
          <a:xfrm>
            <a:off x="9298131" y="1387482"/>
            <a:ext cx="669300" cy="39007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133" name="!!HinhChuNhom">
            <a:extLst>
              <a:ext uri="{FF2B5EF4-FFF2-40B4-BE49-F238E27FC236}">
                <a16:creationId xmlns:a16="http://schemas.microsoft.com/office/drawing/2014/main" id="{0892ACFB-0574-4AAE-99C4-597DA94F1593}"/>
              </a:ext>
            </a:extLst>
          </p:cNvPr>
          <p:cNvSpPr/>
          <p:nvPr/>
        </p:nvSpPr>
        <p:spPr>
          <a:xfrm>
            <a:off x="6497868" y="1390588"/>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6" name="!!ChuNhom">
            <a:extLst>
              <a:ext uri="{FF2B5EF4-FFF2-40B4-BE49-F238E27FC236}">
                <a16:creationId xmlns:a16="http://schemas.microsoft.com/office/drawing/2014/main" id="{49AC07A6-C50B-415B-951A-13A8C45278FA}"/>
              </a:ext>
            </a:extLst>
          </p:cNvPr>
          <p:cNvSpPr txBox="1"/>
          <p:nvPr/>
        </p:nvSpPr>
        <p:spPr>
          <a:xfrm>
            <a:off x="6553283" y="1432837"/>
            <a:ext cx="2564612" cy="646331"/>
          </a:xfrm>
          <a:prstGeom prst="rect">
            <a:avLst/>
          </a:prstGeom>
          <a:noFill/>
        </p:spPr>
        <p:txBody>
          <a:bodyPr wrap="square" rtlCol="0">
            <a:spAutoFit/>
          </a:bodyPr>
          <a:lstStyle/>
          <a:p>
            <a:pPr algn="ctr"/>
            <a:r>
              <a:rPr lang="en-US" sz="3600">
                <a:solidFill>
                  <a:srgbClr val="E76F51"/>
                </a:solidFill>
                <a:latin typeface="Averta Std ExtraBold" panose="00000900000000000000" pitchFamily="50" charset="0"/>
              </a:rPr>
              <a:t>Nhóm VA</a:t>
            </a:r>
          </a:p>
        </p:txBody>
      </p:sp>
    </p:spTree>
    <p:extLst>
      <p:ext uri="{BB962C8B-B14F-4D97-AF65-F5344CB8AC3E}">
        <p14:creationId xmlns:p14="http://schemas.microsoft.com/office/powerpoint/2010/main" val="3369809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6" name="!!1">
            <a:extLst>
              <a:ext uri="{FF2B5EF4-FFF2-40B4-BE49-F238E27FC236}">
                <a16:creationId xmlns:a16="http://schemas.microsoft.com/office/drawing/2014/main" id="{AE4C50FF-D929-4B94-AA8A-FF6F1C7DD94A}"/>
              </a:ext>
            </a:extLst>
          </p:cNvPr>
          <p:cNvSpPr/>
          <p:nvPr/>
        </p:nvSpPr>
        <p:spPr>
          <a:xfrm>
            <a:off x="9949057" y="1387482"/>
            <a:ext cx="669300" cy="39007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127" name="!!HinhChuNhom">
            <a:extLst>
              <a:ext uri="{FF2B5EF4-FFF2-40B4-BE49-F238E27FC236}">
                <a16:creationId xmlns:a16="http://schemas.microsoft.com/office/drawing/2014/main" id="{7232E5A3-F2BD-410D-9166-432A0E9CD647}"/>
              </a:ext>
            </a:extLst>
          </p:cNvPr>
          <p:cNvSpPr/>
          <p:nvPr/>
        </p:nvSpPr>
        <p:spPr>
          <a:xfrm>
            <a:off x="7142293" y="1390588"/>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8" name="!!ChuNhom">
            <a:extLst>
              <a:ext uri="{FF2B5EF4-FFF2-40B4-BE49-F238E27FC236}">
                <a16:creationId xmlns:a16="http://schemas.microsoft.com/office/drawing/2014/main" id="{275034B3-DDA9-4CF4-883D-D96D0B92EBAD}"/>
              </a:ext>
            </a:extLst>
          </p:cNvPr>
          <p:cNvSpPr txBox="1"/>
          <p:nvPr/>
        </p:nvSpPr>
        <p:spPr>
          <a:xfrm>
            <a:off x="7197709" y="1432837"/>
            <a:ext cx="2564612" cy="646331"/>
          </a:xfrm>
          <a:prstGeom prst="rect">
            <a:avLst/>
          </a:prstGeom>
          <a:noFill/>
        </p:spPr>
        <p:txBody>
          <a:bodyPr wrap="square" rtlCol="0">
            <a:spAutoFit/>
          </a:bodyPr>
          <a:lstStyle/>
          <a:p>
            <a:pPr algn="ctr"/>
            <a:r>
              <a:rPr lang="en-US" sz="3600">
                <a:solidFill>
                  <a:srgbClr val="E76F51"/>
                </a:solidFill>
                <a:latin typeface="Averta Std ExtraBold" panose="00000900000000000000" pitchFamily="50" charset="0"/>
              </a:rPr>
              <a:t>Nhóm VIA</a:t>
            </a:r>
          </a:p>
        </p:txBody>
      </p:sp>
    </p:spTree>
    <p:extLst>
      <p:ext uri="{BB962C8B-B14F-4D97-AF65-F5344CB8AC3E}">
        <p14:creationId xmlns:p14="http://schemas.microsoft.com/office/powerpoint/2010/main" val="269723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6" name="!!1">
            <a:extLst>
              <a:ext uri="{FF2B5EF4-FFF2-40B4-BE49-F238E27FC236}">
                <a16:creationId xmlns:a16="http://schemas.microsoft.com/office/drawing/2014/main" id="{A1329BCE-F57F-442E-9129-085DC7AF4005}"/>
              </a:ext>
            </a:extLst>
          </p:cNvPr>
          <p:cNvSpPr/>
          <p:nvPr/>
        </p:nvSpPr>
        <p:spPr>
          <a:xfrm>
            <a:off x="10597606" y="1387482"/>
            <a:ext cx="669300" cy="39007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27" name="!!HinhChuNhom">
            <a:extLst>
              <a:ext uri="{FF2B5EF4-FFF2-40B4-BE49-F238E27FC236}">
                <a16:creationId xmlns:a16="http://schemas.microsoft.com/office/drawing/2014/main" id="{003F5A26-AAEE-4EAB-9132-9DAB82198A84}"/>
              </a:ext>
            </a:extLst>
          </p:cNvPr>
          <p:cNvSpPr/>
          <p:nvPr/>
        </p:nvSpPr>
        <p:spPr>
          <a:xfrm>
            <a:off x="7822901" y="1390588"/>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8" name="!!ChuNhom">
            <a:extLst>
              <a:ext uri="{FF2B5EF4-FFF2-40B4-BE49-F238E27FC236}">
                <a16:creationId xmlns:a16="http://schemas.microsoft.com/office/drawing/2014/main" id="{511D245F-F10E-44FB-965A-03450BC4E89E}"/>
              </a:ext>
            </a:extLst>
          </p:cNvPr>
          <p:cNvSpPr txBox="1"/>
          <p:nvPr/>
        </p:nvSpPr>
        <p:spPr>
          <a:xfrm>
            <a:off x="7878317" y="1432837"/>
            <a:ext cx="2564612" cy="646331"/>
          </a:xfrm>
          <a:prstGeom prst="rect">
            <a:avLst/>
          </a:prstGeom>
          <a:noFill/>
        </p:spPr>
        <p:txBody>
          <a:bodyPr wrap="square" rtlCol="0">
            <a:spAutoFit/>
          </a:bodyPr>
          <a:lstStyle/>
          <a:p>
            <a:pPr algn="ctr"/>
            <a:r>
              <a:rPr lang="en-US" sz="3600">
                <a:solidFill>
                  <a:srgbClr val="E76F51"/>
                </a:solidFill>
                <a:latin typeface="Averta Std ExtraBold" panose="00000900000000000000" pitchFamily="50" charset="0"/>
              </a:rPr>
              <a:t>Nhóm VIIA</a:t>
            </a:r>
          </a:p>
        </p:txBody>
      </p:sp>
    </p:spTree>
    <p:extLst>
      <p:ext uri="{BB962C8B-B14F-4D97-AF65-F5344CB8AC3E}">
        <p14:creationId xmlns:p14="http://schemas.microsoft.com/office/powerpoint/2010/main" val="4109453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EAC21AA-AB27-463E-9512-FCF2C6E656E0}"/>
              </a:ext>
            </a:extLst>
          </p:cNvPr>
          <p:cNvGraphicFramePr>
            <a:graphicFrameLocks noGrp="1"/>
          </p:cNvGraphicFramePr>
          <p:nvPr>
            <p:extLst>
              <p:ext uri="{D42A27DB-BD31-4B8C-83A1-F6EECF244321}">
                <p14:modId xmlns:p14="http://schemas.microsoft.com/office/powerpoint/2010/main" val="1045268678"/>
              </p:ext>
            </p:extLst>
          </p:nvPr>
        </p:nvGraphicFramePr>
        <p:xfrm>
          <a:off x="1509366" y="1507232"/>
          <a:ext cx="8856984" cy="3846072"/>
        </p:xfrm>
        <a:graphic>
          <a:graphicData uri="http://schemas.openxmlformats.org/drawingml/2006/table">
            <a:tbl>
              <a:tblPr firstRow="1" bandRow="1">
                <a:tableStyleId>{5940675A-B579-460E-94D1-54222C63F5DA}</a:tableStyleId>
              </a:tblPr>
              <a:tblGrid>
                <a:gridCol w="2214246">
                  <a:extLst>
                    <a:ext uri="{9D8B030D-6E8A-4147-A177-3AD203B41FA5}">
                      <a16:colId xmlns:a16="http://schemas.microsoft.com/office/drawing/2014/main" val="1292758638"/>
                    </a:ext>
                  </a:extLst>
                </a:gridCol>
                <a:gridCol w="2214246">
                  <a:extLst>
                    <a:ext uri="{9D8B030D-6E8A-4147-A177-3AD203B41FA5}">
                      <a16:colId xmlns:a16="http://schemas.microsoft.com/office/drawing/2014/main" val="2367153848"/>
                    </a:ext>
                  </a:extLst>
                </a:gridCol>
                <a:gridCol w="2214246">
                  <a:extLst>
                    <a:ext uri="{9D8B030D-6E8A-4147-A177-3AD203B41FA5}">
                      <a16:colId xmlns:a16="http://schemas.microsoft.com/office/drawing/2014/main" val="1593083822"/>
                    </a:ext>
                  </a:extLst>
                </a:gridCol>
                <a:gridCol w="2214246">
                  <a:extLst>
                    <a:ext uri="{9D8B030D-6E8A-4147-A177-3AD203B41FA5}">
                      <a16:colId xmlns:a16="http://schemas.microsoft.com/office/drawing/2014/main" val="3061543148"/>
                    </a:ext>
                  </a:extLst>
                </a:gridCol>
              </a:tblGrid>
              <a:tr h="1512168">
                <a:tc>
                  <a:txBody>
                    <a:bodyPr/>
                    <a:lstStyle/>
                    <a:p>
                      <a:pPr algn="ctr"/>
                      <a:r>
                        <a:rPr lang="vi-VN" sz="1600" b="0" dirty="0">
                          <a:latin typeface="Arial" panose="020B0604020202020204" pitchFamily="34" charset="0"/>
                          <a:cs typeface="Arial" panose="020B0604020202020204" pitchFamily="34" charset="0"/>
                        </a:rPr>
                        <a:t>8</a:t>
                      </a:r>
                    </a:p>
                    <a:p>
                      <a:pPr algn="ctr"/>
                      <a:r>
                        <a:rPr lang="vi-VN" sz="4800" b="0" dirty="0">
                          <a:latin typeface="Arial" panose="020B0604020202020204" pitchFamily="34" charset="0"/>
                          <a:cs typeface="Arial" panose="020B0604020202020204" pitchFamily="34" charset="0"/>
                        </a:rPr>
                        <a:t>O</a:t>
                      </a:r>
                    </a:p>
                    <a:p>
                      <a:pPr algn="ctr"/>
                      <a:r>
                        <a:rPr lang="vi-VN" sz="1600" b="0" dirty="0">
                          <a:latin typeface="Arial" panose="020B0604020202020204" pitchFamily="34" charset="0"/>
                          <a:cs typeface="Arial" panose="020B0604020202020204" pitchFamily="34" charset="0"/>
                        </a:rPr>
                        <a:t>Oxygen</a:t>
                      </a:r>
                    </a:p>
                    <a:p>
                      <a:pPr algn="ctr"/>
                      <a:r>
                        <a:rPr lang="vi-VN" sz="1600" b="0" dirty="0">
                          <a:latin typeface="Arial" panose="020B0604020202020204" pitchFamily="34" charset="0"/>
                          <a:cs typeface="Arial" panose="020B0604020202020204" pitchFamily="34" charset="0"/>
                        </a:rPr>
                        <a:t>16</a:t>
                      </a:r>
                    </a:p>
                  </a:txBody>
                  <a:tcPr>
                    <a:solidFill>
                      <a:srgbClr val="FF00FF"/>
                    </a:solidFill>
                  </a:tcPr>
                </a:tc>
                <a:tc>
                  <a:txBody>
                    <a:bodyPr/>
                    <a:lstStyle/>
                    <a:p>
                      <a:pPr algn="ctr"/>
                      <a:endParaRPr lang="vi-VN" sz="1600" b="0" dirty="0">
                        <a:latin typeface="Arial" panose="020B0604020202020204" pitchFamily="34" charset="0"/>
                        <a:cs typeface="Arial" panose="020B0604020202020204" pitchFamily="34" charset="0"/>
                      </a:endParaRPr>
                    </a:p>
                    <a:p>
                      <a:pPr algn="ctr"/>
                      <a:endParaRPr lang="vi-VN" sz="1600" b="0" dirty="0">
                        <a:latin typeface="Arial" panose="020B0604020202020204" pitchFamily="34" charset="0"/>
                        <a:cs typeface="Arial" panose="020B0604020202020204" pitchFamily="34" charset="0"/>
                      </a:endParaRPr>
                    </a:p>
                    <a:p>
                      <a:pPr algn="ctr"/>
                      <a:endParaRPr lang="vi-VN" sz="1600" b="0" dirty="0">
                        <a:latin typeface="Arial" panose="020B0604020202020204" pitchFamily="34" charset="0"/>
                        <a:cs typeface="Arial" panose="020B0604020202020204" pitchFamily="34" charset="0"/>
                      </a:endParaRPr>
                    </a:p>
                    <a:p>
                      <a:pPr algn="ctr"/>
                      <a:endParaRPr lang="vi-VN" sz="1600" b="0" dirty="0">
                        <a:latin typeface="Arial" panose="020B0604020202020204" pitchFamily="34" charset="0"/>
                        <a:cs typeface="Arial" panose="020B0604020202020204" pitchFamily="34" charset="0"/>
                      </a:endParaRPr>
                    </a:p>
                    <a:p>
                      <a:pPr algn="ctr"/>
                      <a:endParaRPr lang="vi-VN" sz="1600" b="0" dirty="0">
                        <a:latin typeface="Arial" panose="020B0604020202020204" pitchFamily="34" charset="0"/>
                        <a:cs typeface="Arial" panose="020B0604020202020204" pitchFamily="34" charset="0"/>
                      </a:endParaRPr>
                    </a:p>
                  </a:txBody>
                  <a:tcPr/>
                </a:tc>
                <a:tc>
                  <a:txBody>
                    <a:bodyPr/>
                    <a:lstStyle/>
                    <a:p>
                      <a:pPr algn="ctr"/>
                      <a:r>
                        <a:rPr lang="vi-VN" sz="1600" b="0" dirty="0">
                          <a:latin typeface="Arial" panose="020B0604020202020204" pitchFamily="34" charset="0"/>
                          <a:cs typeface="Arial" panose="020B0604020202020204" pitchFamily="34" charset="0"/>
                        </a:rPr>
                        <a:t>17</a:t>
                      </a:r>
                    </a:p>
                    <a:p>
                      <a:pPr algn="ctr"/>
                      <a:r>
                        <a:rPr lang="vi-VN" sz="4800" b="0" dirty="0">
                          <a:latin typeface="Arial" panose="020B0604020202020204" pitchFamily="34" charset="0"/>
                          <a:cs typeface="Arial" panose="020B0604020202020204" pitchFamily="34" charset="0"/>
                        </a:rPr>
                        <a:t>Cl</a:t>
                      </a:r>
                    </a:p>
                    <a:p>
                      <a:pPr algn="ctr"/>
                      <a:r>
                        <a:rPr lang="vi-VN" sz="1600" b="0" dirty="0">
                          <a:latin typeface="Arial" panose="020B0604020202020204" pitchFamily="34" charset="0"/>
                          <a:cs typeface="Arial" panose="020B0604020202020204" pitchFamily="34" charset="0"/>
                        </a:rPr>
                        <a:t>Chlorine</a:t>
                      </a:r>
                    </a:p>
                    <a:p>
                      <a:pPr algn="ctr"/>
                      <a:r>
                        <a:rPr lang="vi-VN" sz="1600" b="0" dirty="0">
                          <a:latin typeface="Arial" panose="020B0604020202020204" pitchFamily="34" charset="0"/>
                          <a:cs typeface="Arial" panose="020B0604020202020204" pitchFamily="34" charset="0"/>
                        </a:rPr>
                        <a:t>35,5</a:t>
                      </a:r>
                    </a:p>
                  </a:txBody>
                  <a:tcPr>
                    <a:solidFill>
                      <a:srgbClr val="FF00FF"/>
                    </a:solidFill>
                  </a:tcPr>
                </a:tc>
                <a:tc>
                  <a:txBody>
                    <a:bodyPr/>
                    <a:lstStyle/>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0208583"/>
                  </a:ext>
                </a:extLst>
              </a:tr>
              <a:tr h="1859544">
                <a:tc>
                  <a:txBody>
                    <a:bodyPr/>
                    <a:lstStyle/>
                    <a:p>
                      <a:pPr algn="ctr"/>
                      <a:r>
                        <a:rPr lang="vi-VN" sz="1600" b="0" dirty="0">
                          <a:latin typeface="Arial" panose="020B0604020202020204" pitchFamily="34" charset="0"/>
                          <a:cs typeface="Arial" panose="020B0604020202020204" pitchFamily="34" charset="0"/>
                        </a:rPr>
                        <a:t>16</a:t>
                      </a:r>
                    </a:p>
                    <a:p>
                      <a:pPr algn="ctr"/>
                      <a:r>
                        <a:rPr lang="vi-VN" sz="4800" b="0" dirty="0">
                          <a:latin typeface="Arial" panose="020B0604020202020204" pitchFamily="34" charset="0"/>
                          <a:cs typeface="Arial" panose="020B0604020202020204" pitchFamily="34" charset="0"/>
                        </a:rPr>
                        <a:t>S</a:t>
                      </a:r>
                    </a:p>
                    <a:p>
                      <a:pPr algn="ctr"/>
                      <a:r>
                        <a:rPr lang="vi-VN" sz="1600" b="0" dirty="0">
                          <a:latin typeface="Arial" panose="020B0604020202020204" pitchFamily="34" charset="0"/>
                          <a:cs typeface="Arial" panose="020B0604020202020204" pitchFamily="34" charset="0"/>
                        </a:rPr>
                        <a:t>Sulfur</a:t>
                      </a:r>
                    </a:p>
                    <a:p>
                      <a:pPr algn="ctr"/>
                      <a:r>
                        <a:rPr lang="vi-VN" sz="1600" b="0" dirty="0">
                          <a:latin typeface="Arial" panose="020B0604020202020204" pitchFamily="34" charset="0"/>
                          <a:cs typeface="Arial" panose="020B0604020202020204" pitchFamily="34" charset="0"/>
                        </a:rPr>
                        <a:t>32</a:t>
                      </a:r>
                    </a:p>
                  </a:txBody>
                  <a:tcPr>
                    <a:solidFill>
                      <a:srgbClr val="FF00FF"/>
                    </a:solidFill>
                  </a:tcPr>
                </a:tc>
                <a:tc>
                  <a:txBody>
                    <a:bodyPr/>
                    <a:lstStyle/>
                    <a:p>
                      <a:pPr algn="ctr"/>
                      <a:endParaRPr lang="vi-VN" sz="1600" b="0" dirty="0">
                        <a:latin typeface="Arial" panose="020B0604020202020204" pitchFamily="34" charset="0"/>
                        <a:cs typeface="Arial" panose="020B0604020202020204" pitchFamily="34" charset="0"/>
                      </a:endParaRPr>
                    </a:p>
                    <a:p>
                      <a:pPr algn="ctr"/>
                      <a:endParaRPr lang="vi-VN" sz="1600" b="0" dirty="0">
                        <a:latin typeface="Arial" panose="020B0604020202020204" pitchFamily="34" charset="0"/>
                        <a:cs typeface="Arial" panose="020B0604020202020204" pitchFamily="34" charset="0"/>
                      </a:endParaRPr>
                    </a:p>
                    <a:p>
                      <a:pPr algn="ctr"/>
                      <a:endParaRPr lang="vi-VN" sz="1600" b="0" dirty="0">
                        <a:latin typeface="Arial" panose="020B0604020202020204" pitchFamily="34" charset="0"/>
                        <a:cs typeface="Arial" panose="020B0604020202020204" pitchFamily="34" charset="0"/>
                      </a:endParaRPr>
                    </a:p>
                    <a:p>
                      <a:pPr algn="ctr"/>
                      <a:endParaRPr lang="vi-VN" sz="1600" b="0" dirty="0">
                        <a:latin typeface="Arial" panose="020B0604020202020204" pitchFamily="34" charset="0"/>
                        <a:cs typeface="Arial" panose="020B0604020202020204" pitchFamily="34" charset="0"/>
                      </a:endParaRPr>
                    </a:p>
                  </a:txBody>
                  <a:tcPr/>
                </a:tc>
                <a:tc>
                  <a:txBody>
                    <a:bodyPr/>
                    <a:lstStyle/>
                    <a:p>
                      <a:pPr algn="ctr"/>
                      <a:r>
                        <a:rPr lang="vi-VN" sz="1600" b="0" dirty="0">
                          <a:latin typeface="Arial" panose="020B0604020202020204" pitchFamily="34" charset="0"/>
                          <a:cs typeface="Arial" panose="020B0604020202020204" pitchFamily="34" charset="0"/>
                        </a:rPr>
                        <a:t>35</a:t>
                      </a:r>
                    </a:p>
                    <a:p>
                      <a:pPr algn="ctr"/>
                      <a:r>
                        <a:rPr lang="vi-VN" sz="4800" b="0" dirty="0">
                          <a:latin typeface="Arial" panose="020B0604020202020204" pitchFamily="34" charset="0"/>
                          <a:cs typeface="Arial" panose="020B0604020202020204" pitchFamily="34" charset="0"/>
                        </a:rPr>
                        <a:t>Br</a:t>
                      </a:r>
                    </a:p>
                    <a:p>
                      <a:pPr algn="ctr"/>
                      <a:r>
                        <a:rPr lang="vi-VN" sz="1600" b="0" dirty="0">
                          <a:latin typeface="Arial" panose="020B0604020202020204" pitchFamily="34" charset="0"/>
                          <a:cs typeface="Arial" panose="020B0604020202020204" pitchFamily="34" charset="0"/>
                        </a:rPr>
                        <a:t>Bromine</a:t>
                      </a:r>
                    </a:p>
                    <a:p>
                      <a:pPr algn="ctr"/>
                      <a:r>
                        <a:rPr lang="vi-VN" sz="1600" b="0" dirty="0">
                          <a:latin typeface="Arial" panose="020B0604020202020204" pitchFamily="34" charset="0"/>
                          <a:cs typeface="Arial" panose="020B0604020202020204" pitchFamily="34" charset="0"/>
                        </a:rPr>
                        <a:t>80</a:t>
                      </a:r>
                    </a:p>
                  </a:txBody>
                  <a:tcPr>
                    <a:solidFill>
                      <a:srgbClr val="FF00FF"/>
                    </a:solidFill>
                  </a:tcPr>
                </a:tc>
                <a:tc>
                  <a:txBody>
                    <a:bodyPr/>
                    <a:lstStyle/>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p>
                      <a:pPr algn="ctr"/>
                      <a:endParaRPr lang="vi-V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9876801"/>
                  </a:ext>
                </a:extLst>
              </a:tr>
              <a:tr h="432048">
                <a:tc gridSpan="2">
                  <a:txBody>
                    <a:bodyPr/>
                    <a:lstStyle/>
                    <a:p>
                      <a:r>
                        <a:rPr lang="vi-VN" sz="1600" b="0" dirty="0">
                          <a:latin typeface="Arial" panose="020B0604020202020204" pitchFamily="34" charset="0"/>
                          <a:cs typeface="Arial" panose="020B0604020202020204" pitchFamily="34" charset="0"/>
                        </a:rPr>
                        <a:t>a.</a:t>
                      </a:r>
                      <a:r>
                        <a:rPr lang="pt-BR" sz="1600" b="0" dirty="0">
                          <a:latin typeface="Arial" panose="020B0604020202020204" pitchFamily="34" charset="0"/>
                          <a:cs typeface="Arial" panose="020B0604020202020204" pitchFamily="34" charset="0"/>
                        </a:rPr>
                        <a:t> Nguyên t</a:t>
                      </a:r>
                      <a:r>
                        <a:rPr lang="vi-VN" sz="1600" b="0" dirty="0">
                          <a:latin typeface="Arial" panose="020B0604020202020204" pitchFamily="34" charset="0"/>
                          <a:cs typeface="Arial" panose="020B0604020202020204" pitchFamily="34" charset="0"/>
                        </a:rPr>
                        <a:t>ố</a:t>
                      </a:r>
                      <a:r>
                        <a:rPr lang="pt-BR" sz="1600" b="0" dirty="0">
                          <a:latin typeface="Arial" panose="020B0604020202020204" pitchFamily="34" charset="0"/>
                          <a:cs typeface="Arial" panose="020B0604020202020204" pitchFamily="34" charset="0"/>
                        </a:rPr>
                        <a:t> O, S thuộc nhóm VIA </a:t>
                      </a:r>
                      <a:endParaRPr lang="vi-VN" sz="1600" b="0" dirty="0">
                        <a:latin typeface="Arial" panose="020B0604020202020204" pitchFamily="34" charset="0"/>
                        <a:cs typeface="Arial" panose="020B0604020202020204" pitchFamily="34" charset="0"/>
                      </a:endParaRPr>
                    </a:p>
                  </a:txBody>
                  <a:tcPr>
                    <a:noFill/>
                  </a:tcPr>
                </a:tc>
                <a:tc hMerge="1">
                  <a:txBody>
                    <a:bodyPr/>
                    <a:lstStyle/>
                    <a:p>
                      <a:pPr algn="ctr"/>
                      <a:endParaRPr lang="vi-VN" sz="1600" dirty="0">
                        <a:latin typeface="Arial" panose="020B0604020202020204" pitchFamily="34" charset="0"/>
                        <a:cs typeface="Arial" panose="020B0604020202020204" pitchFamily="34" charset="0"/>
                      </a:endParaRPr>
                    </a:p>
                  </a:txBody>
                  <a:tcPr/>
                </a:tc>
                <a:tc gridSpan="2">
                  <a:txBody>
                    <a:bodyPr/>
                    <a:lstStyle/>
                    <a:p>
                      <a:r>
                        <a:rPr lang="vi-VN" sz="1600" b="0" dirty="0">
                          <a:latin typeface="Arial" panose="020B0604020202020204" pitchFamily="34" charset="0"/>
                          <a:cs typeface="Arial" panose="020B0604020202020204" pitchFamily="34" charset="0"/>
                        </a:rPr>
                        <a:t>b. </a:t>
                      </a:r>
                      <a:r>
                        <a:rPr lang="pt-BR" sz="1600" b="0" dirty="0">
                          <a:latin typeface="Arial" panose="020B0604020202020204" pitchFamily="34" charset="0"/>
                          <a:cs typeface="Arial" panose="020B0604020202020204" pitchFamily="34" charset="0"/>
                        </a:rPr>
                        <a:t>Nguyên t</a:t>
                      </a:r>
                      <a:r>
                        <a:rPr lang="vi-VN" sz="1600" b="0" dirty="0">
                          <a:latin typeface="Arial" panose="020B0604020202020204" pitchFamily="34" charset="0"/>
                          <a:cs typeface="Arial" panose="020B0604020202020204" pitchFamily="34" charset="0"/>
                        </a:rPr>
                        <a:t>ố</a:t>
                      </a:r>
                      <a:r>
                        <a:rPr lang="pt-BR" sz="1600" b="0" dirty="0">
                          <a:latin typeface="Arial" panose="020B0604020202020204" pitchFamily="34" charset="0"/>
                          <a:cs typeface="Arial" panose="020B0604020202020204" pitchFamily="34" charset="0"/>
                        </a:rPr>
                        <a:t> </a:t>
                      </a:r>
                      <a:r>
                        <a:rPr lang="vi-VN" sz="1600" b="0" dirty="0">
                          <a:latin typeface="Arial" panose="020B0604020202020204" pitchFamily="34" charset="0"/>
                          <a:cs typeface="Arial" panose="020B0604020202020204" pitchFamily="34" charset="0"/>
                        </a:rPr>
                        <a:t>Cl</a:t>
                      </a:r>
                      <a:r>
                        <a:rPr lang="pt-BR" sz="1600" b="0" dirty="0">
                          <a:latin typeface="Arial" panose="020B0604020202020204" pitchFamily="34" charset="0"/>
                          <a:cs typeface="Arial" panose="020B0604020202020204" pitchFamily="34" charset="0"/>
                        </a:rPr>
                        <a:t>, </a:t>
                      </a:r>
                      <a:r>
                        <a:rPr lang="vi-VN" sz="1600" b="0" dirty="0">
                          <a:latin typeface="Arial" panose="020B0604020202020204" pitchFamily="34" charset="0"/>
                          <a:cs typeface="Arial" panose="020B0604020202020204" pitchFamily="34" charset="0"/>
                        </a:rPr>
                        <a:t>Br</a:t>
                      </a:r>
                      <a:r>
                        <a:rPr lang="pt-BR" sz="1600" b="0" dirty="0">
                          <a:latin typeface="Arial" panose="020B0604020202020204" pitchFamily="34" charset="0"/>
                          <a:cs typeface="Arial" panose="020B0604020202020204" pitchFamily="34" charset="0"/>
                        </a:rPr>
                        <a:t> thuộc nhóm VI</a:t>
                      </a:r>
                      <a:r>
                        <a:rPr lang="vi-VN" sz="1600" b="0" dirty="0">
                          <a:latin typeface="Arial" panose="020B0604020202020204" pitchFamily="34" charset="0"/>
                          <a:cs typeface="Arial" panose="020B0604020202020204" pitchFamily="34" charset="0"/>
                        </a:rPr>
                        <a:t>I</a:t>
                      </a:r>
                      <a:r>
                        <a:rPr lang="pt-BR" sz="1600" b="0" dirty="0">
                          <a:latin typeface="Arial" panose="020B0604020202020204" pitchFamily="34" charset="0"/>
                          <a:cs typeface="Arial" panose="020B0604020202020204" pitchFamily="34" charset="0"/>
                        </a:rPr>
                        <a:t>A </a:t>
                      </a:r>
                      <a:endParaRPr lang="vi-VN" sz="1600" b="0" dirty="0">
                        <a:latin typeface="Arial" panose="020B0604020202020204" pitchFamily="34" charset="0"/>
                        <a:cs typeface="Arial" panose="020B0604020202020204" pitchFamily="34" charset="0"/>
                      </a:endParaRPr>
                    </a:p>
                  </a:txBody>
                  <a:tcPr>
                    <a:noFill/>
                  </a:tcPr>
                </a:tc>
                <a:tc hMerge="1">
                  <a:txBody>
                    <a:bodyPr/>
                    <a:lstStyle/>
                    <a:p>
                      <a:pPr algn="ctr"/>
                      <a:endParaRPr lang="vi-VN"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2818388"/>
                  </a:ext>
                </a:extLst>
              </a:tr>
            </a:tbl>
          </a:graphicData>
        </a:graphic>
      </p:graphicFrame>
      <p:sp>
        <p:nvSpPr>
          <p:cNvPr id="17" name="TextBox 16">
            <a:extLst>
              <a:ext uri="{FF2B5EF4-FFF2-40B4-BE49-F238E27FC236}">
                <a16:creationId xmlns:a16="http://schemas.microsoft.com/office/drawing/2014/main" id="{E8D4387F-C999-4353-BCC4-F19884DFC058}"/>
              </a:ext>
            </a:extLst>
          </p:cNvPr>
          <p:cNvSpPr txBox="1"/>
          <p:nvPr/>
        </p:nvSpPr>
        <p:spPr>
          <a:xfrm>
            <a:off x="1061853" y="5602069"/>
            <a:ext cx="10441160" cy="461665"/>
          </a:xfrm>
          <a:prstGeom prst="rect">
            <a:avLst/>
          </a:prstGeom>
          <a:noFill/>
        </p:spPr>
        <p:txBody>
          <a:bodyPr wrap="square">
            <a:spAutoFit/>
          </a:bodyPr>
          <a:lstStyle/>
          <a:p>
            <a:pPr algn="ctr"/>
            <a:r>
              <a:rPr lang="vi-VN" sz="2400" b="0" i="1" dirty="0">
                <a:solidFill>
                  <a:srgbClr val="FFC000"/>
                </a:solidFill>
                <a:effectLst/>
                <a:latin typeface="Arial" panose="020B0604020202020204" pitchFamily="34" charset="0"/>
                <a:cs typeface="Arial" panose="020B0604020202020204" pitchFamily="34" charset="0"/>
              </a:rPr>
              <a:t>Hình 4.7. Trạng thái, màu sắc của 1 số phi kim ở điều kiện thường</a:t>
            </a:r>
            <a:endParaRPr lang="vi-VN" sz="2400" i="1" dirty="0">
              <a:solidFill>
                <a:srgbClr val="FFC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49C51DF-63EB-4AB0-AEEF-43E94F7BB18E}"/>
              </a:ext>
            </a:extLst>
          </p:cNvPr>
          <p:cNvSpPr txBox="1"/>
          <p:nvPr/>
        </p:nvSpPr>
        <p:spPr>
          <a:xfrm>
            <a:off x="357238" y="290608"/>
            <a:ext cx="11161240" cy="954107"/>
          </a:xfrm>
          <a:prstGeom prst="rect">
            <a:avLst/>
          </a:prstGeom>
          <a:solidFill>
            <a:srgbClr val="FFFFCC"/>
          </a:solidFill>
        </p:spPr>
        <p:txBody>
          <a:bodyPr wrap="square">
            <a:spAutoFit/>
          </a:bodyPr>
          <a:lstStyle/>
          <a:p>
            <a:r>
              <a:rPr lang="vi-VN" sz="2800" b="0" i="0" dirty="0">
                <a:solidFill>
                  <a:srgbClr val="333333"/>
                </a:solidFill>
                <a:effectLst/>
                <a:latin typeface="Arial" panose="020B0604020202020204" pitchFamily="34" charset="0"/>
                <a:cs typeface="Arial" panose="020B0604020202020204" pitchFamily="34" charset="0"/>
              </a:rPr>
              <a:t>Sử dụng bảng tuần hoàn, hãy xác định vị trí (số thứ tự, chu kì, nhóm) của các nguyên tố có tên trong Hình 4.7</a:t>
            </a:r>
            <a:endParaRPr lang="vi-VN" sz="2800"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D3A7C8E7-7858-4959-887D-2CA07127BD0D}"/>
              </a:ext>
            </a:extLst>
          </p:cNvPr>
          <p:cNvGrpSpPr/>
          <p:nvPr/>
        </p:nvGrpSpPr>
        <p:grpSpPr>
          <a:xfrm>
            <a:off x="3863752" y="1504696"/>
            <a:ext cx="6260235" cy="2999362"/>
            <a:chOff x="3929253" y="1531451"/>
            <a:chExt cx="6260235" cy="2999362"/>
          </a:xfrm>
        </p:grpSpPr>
        <p:pic>
          <p:nvPicPr>
            <p:cNvPr id="7" name="Picture 6">
              <a:extLst>
                <a:ext uri="{FF2B5EF4-FFF2-40B4-BE49-F238E27FC236}">
                  <a16:creationId xmlns:a16="http://schemas.microsoft.com/office/drawing/2014/main" id="{91E8B4EC-3249-4C51-8869-A23F7DC25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096" y="1531451"/>
              <a:ext cx="1486107" cy="1457528"/>
            </a:xfrm>
            <a:prstGeom prst="rect">
              <a:avLst/>
            </a:prstGeom>
          </p:spPr>
        </p:pic>
        <p:pic>
          <p:nvPicPr>
            <p:cNvPr id="11" name="Picture 10">
              <a:extLst>
                <a:ext uri="{FF2B5EF4-FFF2-40B4-BE49-F238E27FC236}">
                  <a16:creationId xmlns:a16="http://schemas.microsoft.com/office/drawing/2014/main" id="{A9E98717-57FB-40D6-930A-5A61324D8CF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30" b="94595" l="10000" r="97059">
                          <a14:foregroundMark x1="89412" y1="63784" x2="89412" y2="63784"/>
                          <a14:foregroundMark x1="90588" y1="72973" x2="90588" y2="72973"/>
                          <a14:foregroundMark x1="91176" y1="74054" x2="91176" y2="74054"/>
                          <a14:foregroundMark x1="89412" y1="70270" x2="89412" y2="70270"/>
                          <a14:foregroundMark x1="86471" y1="74054" x2="86471" y2="74054"/>
                          <a14:foregroundMark x1="97647" y1="76216" x2="97647" y2="76216"/>
                          <a14:foregroundMark x1="97647" y1="71351" x2="97647" y2="71351"/>
                          <a14:foregroundMark x1="95294" y1="68649" x2="95294" y2="68649"/>
                          <a14:foregroundMark x1="92353" y1="62162" x2="92353" y2="62162"/>
                          <a14:foregroundMark x1="91176" y1="66486" x2="89412" y2="71351"/>
                          <a14:foregroundMark x1="87059" y1="60000" x2="86471" y2="69730"/>
                          <a14:foregroundMark x1="86471" y1="70270" x2="86471" y2="70270"/>
                          <a14:foregroundMark x1="86471" y1="72432" x2="86471" y2="76216"/>
                          <a14:foregroundMark x1="89412" y1="68649" x2="89412" y2="68649"/>
                          <a14:foregroundMark x1="89412" y1="68649" x2="89412" y2="68649"/>
                          <a14:foregroundMark x1="88235" y1="70270" x2="88235" y2="70270"/>
                          <a14:foregroundMark x1="86471" y1="71351" x2="86471" y2="71351"/>
                          <a14:foregroundMark x1="87059" y1="63784" x2="87059" y2="63784"/>
                          <a14:foregroundMark x1="85294" y1="77838" x2="85294" y2="77838"/>
                          <a14:foregroundMark x1="82353" y1="90270" x2="82353" y2="90270"/>
                          <a14:foregroundMark x1="71765" y1="92973" x2="71765" y2="92973"/>
                          <a14:foregroundMark x1="60588" y1="94054" x2="60588" y2="94054"/>
                          <a14:foregroundMark x1="51765" y1="94054" x2="51765" y2="94054"/>
                          <a14:foregroundMark x1="53529" y1="94595" x2="53529" y2="94595"/>
                          <a14:foregroundMark x1="71176" y1="91892" x2="71176" y2="91892"/>
                          <a14:foregroundMark x1="89412" y1="72973" x2="89412" y2="72973"/>
                          <a14:foregroundMark x1="89412" y1="71351" x2="89412" y2="71351"/>
                          <a14:foregroundMark x1="88235" y1="70270" x2="88235" y2="70270"/>
                          <a14:foregroundMark x1="74118" y1="87027" x2="71176" y2="89189"/>
                          <a14:foregroundMark x1="55882" y1="90811" x2="55882" y2="90811"/>
                          <a14:foregroundMark x1="45294" y1="87027" x2="45294" y2="80000"/>
                          <a14:backgroundMark x1="87059" y1="71351" x2="87059" y2="72432"/>
                        </a14:backgroundRemoval>
                      </a14:imgEffect>
                    </a14:imgLayer>
                  </a14:imgProps>
                </a:ext>
                <a:ext uri="{28A0092B-C50C-407E-A947-70E740481C1C}">
                  <a14:useLocalDpi xmlns:a14="http://schemas.microsoft.com/office/drawing/2010/main" val="0"/>
                </a:ext>
              </a:extLst>
            </a:blip>
            <a:stretch>
              <a:fillRect/>
            </a:stretch>
          </p:blipFill>
          <p:spPr>
            <a:xfrm>
              <a:off x="8544272" y="1531451"/>
              <a:ext cx="1379586" cy="1501314"/>
            </a:xfrm>
            <a:prstGeom prst="rect">
              <a:avLst/>
            </a:prstGeom>
          </p:spPr>
        </p:pic>
        <p:pic>
          <p:nvPicPr>
            <p:cNvPr id="18" name="Picture 17">
              <a:extLst>
                <a:ext uri="{FF2B5EF4-FFF2-40B4-BE49-F238E27FC236}">
                  <a16:creationId xmlns:a16="http://schemas.microsoft.com/office/drawing/2014/main" id="{3BE78559-CA5C-49B2-854D-023D637F67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9253" y="3482917"/>
              <a:ext cx="1733792" cy="1047896"/>
            </a:xfrm>
            <a:prstGeom prst="rect">
              <a:avLst/>
            </a:prstGeom>
          </p:spPr>
        </p:pic>
        <p:pic>
          <p:nvPicPr>
            <p:cNvPr id="20" name="Picture 19">
              <a:extLst>
                <a:ext uri="{FF2B5EF4-FFF2-40B4-BE49-F238E27FC236}">
                  <a16:creationId xmlns:a16="http://schemas.microsoft.com/office/drawing/2014/main" id="{AD818509-4F46-4EEB-9B16-754E65B86395}"/>
                </a:ext>
              </a:extLst>
            </p:cNvPr>
            <p:cNvPicPr>
              <a:picLocks noChangeAspect="1"/>
            </p:cNvPicPr>
            <p:nvPr/>
          </p:nvPicPr>
          <p:blipFill rotWithShape="1">
            <a:blip r:embed="rId7">
              <a:extLst>
                <a:ext uri="{28A0092B-C50C-407E-A947-70E740481C1C}">
                  <a14:useLocalDpi xmlns:a14="http://schemas.microsoft.com/office/drawing/2010/main" val="0"/>
                </a:ext>
              </a:extLst>
            </a:blip>
            <a:srcRect r="7988"/>
            <a:stretch/>
          </p:blipFill>
          <p:spPr>
            <a:xfrm>
              <a:off x="8278642" y="3340022"/>
              <a:ext cx="1910846" cy="1190791"/>
            </a:xfrm>
            <a:prstGeom prst="rect">
              <a:avLst/>
            </a:prstGeom>
          </p:spPr>
        </p:pic>
      </p:grpSp>
    </p:spTree>
    <p:extLst>
      <p:ext uri="{BB962C8B-B14F-4D97-AF65-F5344CB8AC3E}">
        <p14:creationId xmlns:p14="http://schemas.microsoft.com/office/powerpoint/2010/main" val="11957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3">
            <a:extLst>
              <a:ext uri="{FF2B5EF4-FFF2-40B4-BE49-F238E27FC236}">
                <a16:creationId xmlns:a16="http://schemas.microsoft.com/office/drawing/2014/main" id="{EF0E244C-93FF-49B5-8566-5FD00F20F78A}"/>
              </a:ext>
            </a:extLst>
          </p:cNvPr>
          <p:cNvGraphicFramePr>
            <a:graphicFrameLocks noChangeAspect="1"/>
          </p:cNvGraphicFramePr>
          <p:nvPr/>
        </p:nvGraphicFramePr>
        <p:xfrm>
          <a:off x="6125592" y="3488531"/>
          <a:ext cx="117475" cy="220663"/>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24" name="Object 3">
                        <a:extLst>
                          <a:ext uri="{FF2B5EF4-FFF2-40B4-BE49-F238E27FC236}">
                            <a16:creationId xmlns:a16="http://schemas.microsoft.com/office/drawing/2014/main" id="{EF0E244C-93FF-49B5-8566-5FD00F20F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592" y="3488531"/>
                        <a:ext cx="11747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Nhóm 2">
            <a:extLst>
              <a:ext uri="{FF2B5EF4-FFF2-40B4-BE49-F238E27FC236}">
                <a16:creationId xmlns:a16="http://schemas.microsoft.com/office/drawing/2014/main" id="{F5E68B33-3E9F-4E59-B5F6-2AB1C2A95881}"/>
              </a:ext>
            </a:extLst>
          </p:cNvPr>
          <p:cNvGrpSpPr>
            <a:grpSpLocks/>
          </p:cNvGrpSpPr>
          <p:nvPr/>
        </p:nvGrpSpPr>
        <p:grpSpPr bwMode="auto">
          <a:xfrm>
            <a:off x="1415480" y="476250"/>
            <a:ext cx="8745612" cy="5905500"/>
            <a:chOff x="278296" y="113327"/>
            <a:chExt cx="9307843" cy="6377637"/>
          </a:xfrm>
        </p:grpSpPr>
        <p:grpSp>
          <p:nvGrpSpPr>
            <p:cNvPr id="3" name="Nhóm 25">
              <a:extLst>
                <a:ext uri="{FF2B5EF4-FFF2-40B4-BE49-F238E27FC236}">
                  <a16:creationId xmlns:a16="http://schemas.microsoft.com/office/drawing/2014/main" id="{9ED74338-A798-4028-8F97-FE93A28AA8BF}"/>
                </a:ext>
              </a:extLst>
            </p:cNvPr>
            <p:cNvGrpSpPr>
              <a:grpSpLocks/>
            </p:cNvGrpSpPr>
            <p:nvPr/>
          </p:nvGrpSpPr>
          <p:grpSpPr bwMode="auto">
            <a:xfrm>
              <a:off x="331800" y="113327"/>
              <a:ext cx="9254339" cy="3061965"/>
              <a:chOff x="-456598" y="3428999"/>
              <a:chExt cx="9989234" cy="3061966"/>
            </a:xfrm>
          </p:grpSpPr>
          <p:pic>
            <p:nvPicPr>
              <p:cNvPr id="9" name="Picture 6" descr="Káº¿t quáº£ hÃ¬nh áº£nh cho thá»i tiáº¿t  icon">
                <a:extLst>
                  <a:ext uri="{FF2B5EF4-FFF2-40B4-BE49-F238E27FC236}">
                    <a16:creationId xmlns:a16="http://schemas.microsoft.com/office/drawing/2014/main" id="{A420A8B1-D9BD-41F3-98AE-15D9FBAADC03}"/>
                  </a:ext>
                </a:extLst>
              </p:cNvPr>
              <p:cNvPicPr>
                <a:picLocks noChangeAspect="1" noChangeArrowheads="1"/>
              </p:cNvPicPr>
              <p:nvPr/>
            </p:nvPicPr>
            <p:blipFill>
              <a:blip r:embed="rId4" cstate="print">
                <a:alphaModFix amt="72000"/>
                <a:extLst>
                  <a:ext uri="{28A0092B-C50C-407E-A947-70E740481C1C}">
                    <a14:useLocalDpi xmlns:a14="http://schemas.microsoft.com/office/drawing/2010/main" val="0"/>
                  </a:ext>
                </a:extLst>
              </a:blip>
              <a:srcRect/>
              <a:stretch>
                <a:fillRect/>
              </a:stretch>
            </p:blipFill>
            <p:spPr bwMode="auto">
              <a:xfrm>
                <a:off x="4672854" y="3428999"/>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0" name="Picture 6" descr="Káº¿t quáº£ hÃ¬nh áº£nh cho thá»i tiáº¿t  icon">
                <a:extLst>
                  <a:ext uri="{FF2B5EF4-FFF2-40B4-BE49-F238E27FC236}">
                    <a16:creationId xmlns:a16="http://schemas.microsoft.com/office/drawing/2014/main" id="{93949EDC-5553-480B-93E4-794721FA3D32}"/>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7237580" y="3429000"/>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1" name="Picture 6" descr="Káº¿t quáº£ hÃ¬nh áº£nh cho thá»i tiáº¿t  icon">
                <a:extLst>
                  <a:ext uri="{FF2B5EF4-FFF2-40B4-BE49-F238E27FC236}">
                    <a16:creationId xmlns:a16="http://schemas.microsoft.com/office/drawing/2014/main" id="{02506AD9-0AA2-47EB-BC10-4205DDD3BBE5}"/>
                  </a:ext>
                </a:extLst>
              </p:cNvPr>
              <p:cNvPicPr>
                <a:picLocks noChangeAspect="1" noChangeArrowheads="1"/>
              </p:cNvPicPr>
              <p:nvPr/>
            </p:nvPicPr>
            <p:blipFill>
              <a:blip r:embed="rId4" cstate="print">
                <a:alphaModFix amt="72000"/>
                <a:extLst>
                  <a:ext uri="{28A0092B-C50C-407E-A947-70E740481C1C}">
                    <a14:useLocalDpi xmlns:a14="http://schemas.microsoft.com/office/drawing/2010/main" val="0"/>
                  </a:ext>
                </a:extLst>
              </a:blip>
              <a:srcRect/>
              <a:stretch>
                <a:fillRect/>
              </a:stretch>
            </p:blipFill>
            <p:spPr bwMode="auto">
              <a:xfrm>
                <a:off x="-456598" y="3428999"/>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2" name="Picture 6" descr="Káº¿t quáº£ hÃ¬nh áº£nh cho thá»i tiáº¿t  icon">
                <a:extLst>
                  <a:ext uri="{FF2B5EF4-FFF2-40B4-BE49-F238E27FC236}">
                    <a16:creationId xmlns:a16="http://schemas.microsoft.com/office/drawing/2014/main" id="{A773DE35-1DE7-4E95-A68F-62D17758CAFE}"/>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2108128" y="3429000"/>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grpSp>
        <p:grpSp>
          <p:nvGrpSpPr>
            <p:cNvPr id="4" name="Nhóm 1">
              <a:extLst>
                <a:ext uri="{FF2B5EF4-FFF2-40B4-BE49-F238E27FC236}">
                  <a16:creationId xmlns:a16="http://schemas.microsoft.com/office/drawing/2014/main" id="{FB281F7C-63AE-4F94-BCA8-AECE7BC81466}"/>
                </a:ext>
              </a:extLst>
            </p:cNvPr>
            <p:cNvGrpSpPr>
              <a:grpSpLocks/>
            </p:cNvGrpSpPr>
            <p:nvPr/>
          </p:nvGrpSpPr>
          <p:grpSpPr bwMode="auto">
            <a:xfrm>
              <a:off x="278296" y="3428999"/>
              <a:ext cx="9254339" cy="3061965"/>
              <a:chOff x="-456598" y="3428999"/>
              <a:chExt cx="9989234" cy="3061966"/>
            </a:xfrm>
          </p:grpSpPr>
          <p:pic>
            <p:nvPicPr>
              <p:cNvPr id="5" name="Picture 6" descr="Káº¿t quáº£ hÃ¬nh áº£nh cho thá»i tiáº¿t  icon">
                <a:extLst>
                  <a:ext uri="{FF2B5EF4-FFF2-40B4-BE49-F238E27FC236}">
                    <a16:creationId xmlns:a16="http://schemas.microsoft.com/office/drawing/2014/main" id="{306D2E8C-82C0-4135-8193-9C2631D72464}"/>
                  </a:ext>
                </a:extLst>
              </p:cNvPr>
              <p:cNvPicPr>
                <a:picLocks noChangeAspect="1" noChangeArrowheads="1"/>
              </p:cNvPicPr>
              <p:nvPr/>
            </p:nvPicPr>
            <p:blipFill>
              <a:blip r:embed="rId4" cstate="print">
                <a:alphaModFix amt="72000"/>
                <a:extLst>
                  <a:ext uri="{28A0092B-C50C-407E-A947-70E740481C1C}">
                    <a14:useLocalDpi xmlns:a14="http://schemas.microsoft.com/office/drawing/2010/main" val="0"/>
                  </a:ext>
                </a:extLst>
              </a:blip>
              <a:srcRect/>
              <a:stretch>
                <a:fillRect/>
              </a:stretch>
            </p:blipFill>
            <p:spPr bwMode="auto">
              <a:xfrm>
                <a:off x="4672854" y="3428999"/>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6" name="Picture 6" descr="Káº¿t quáº£ hÃ¬nh áº£nh cho thá»i tiáº¿t  icon">
                <a:extLst>
                  <a:ext uri="{FF2B5EF4-FFF2-40B4-BE49-F238E27FC236}">
                    <a16:creationId xmlns:a16="http://schemas.microsoft.com/office/drawing/2014/main" id="{E217ECC4-D385-4502-ACAA-BF14077637D0}"/>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7237580" y="3429000"/>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7" name="Picture 6" descr="Káº¿t quáº£ hÃ¬nh áº£nh cho thá»i tiáº¿t  icon">
                <a:extLst>
                  <a:ext uri="{FF2B5EF4-FFF2-40B4-BE49-F238E27FC236}">
                    <a16:creationId xmlns:a16="http://schemas.microsoft.com/office/drawing/2014/main" id="{EE65CE46-3D24-44D8-B63E-172163837DD9}"/>
                  </a:ext>
                </a:extLst>
              </p:cNvPr>
              <p:cNvPicPr>
                <a:picLocks noChangeAspect="1" noChangeArrowheads="1"/>
              </p:cNvPicPr>
              <p:nvPr/>
            </p:nvPicPr>
            <p:blipFill>
              <a:blip r:embed="rId4" cstate="print">
                <a:alphaModFix amt="72000"/>
                <a:extLst>
                  <a:ext uri="{28A0092B-C50C-407E-A947-70E740481C1C}">
                    <a14:useLocalDpi xmlns:a14="http://schemas.microsoft.com/office/drawing/2010/main" val="0"/>
                  </a:ext>
                </a:extLst>
              </a:blip>
              <a:srcRect/>
              <a:stretch>
                <a:fillRect/>
              </a:stretch>
            </p:blipFill>
            <p:spPr bwMode="auto">
              <a:xfrm>
                <a:off x="-456598" y="3428999"/>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8" name="Picture 6" descr="Káº¿t quáº£ hÃ¬nh áº£nh cho thá»i tiáº¿t  icon">
                <a:extLst>
                  <a:ext uri="{FF2B5EF4-FFF2-40B4-BE49-F238E27FC236}">
                    <a16:creationId xmlns:a16="http://schemas.microsoft.com/office/drawing/2014/main" id="{88DC35FB-33AC-48D7-B9AB-186676686C74}"/>
                  </a:ext>
                </a:extLst>
              </p:cNvPr>
              <p:cNvPicPr>
                <a:picLocks noChangeAspect="1" noChangeArrowheads="1"/>
              </p:cNvPicPr>
              <p:nvPr/>
            </p:nvPicPr>
            <p:blipFill>
              <a:blip r:embed="rId5" cstate="print">
                <a:alphaModFix amt="72000"/>
                <a:extLst>
                  <a:ext uri="{28A0092B-C50C-407E-A947-70E740481C1C}">
                    <a14:useLocalDpi xmlns:a14="http://schemas.microsoft.com/office/drawing/2010/main" val="0"/>
                  </a:ext>
                </a:extLst>
              </a:blip>
              <a:srcRect/>
              <a:stretch>
                <a:fillRect/>
              </a:stretch>
            </p:blipFill>
            <p:spPr bwMode="auto">
              <a:xfrm>
                <a:off x="2108128" y="3429000"/>
                <a:ext cx="2295056" cy="30619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grpSp>
      </p:grpSp>
      <p:sp>
        <p:nvSpPr>
          <p:cNvPr id="14" name="TextBox 13">
            <a:extLst>
              <a:ext uri="{FF2B5EF4-FFF2-40B4-BE49-F238E27FC236}">
                <a16:creationId xmlns:a16="http://schemas.microsoft.com/office/drawing/2014/main" id="{AFE923C1-3FA3-411B-98DF-F6DD016AC3FE}"/>
              </a:ext>
            </a:extLst>
          </p:cNvPr>
          <p:cNvSpPr txBox="1"/>
          <p:nvPr/>
        </p:nvSpPr>
        <p:spPr>
          <a:xfrm>
            <a:off x="8286609" y="654578"/>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11</a:t>
            </a:r>
          </a:p>
          <a:p>
            <a:pPr algn="ctr"/>
            <a:r>
              <a:rPr lang="vi-VN" sz="6000" b="1" dirty="0">
                <a:latin typeface="Arial" panose="020B0604020202020204" pitchFamily="34" charset="0"/>
                <a:cs typeface="Arial" panose="020B0604020202020204" pitchFamily="34" charset="0"/>
              </a:rPr>
              <a:t>Na</a:t>
            </a:r>
          </a:p>
          <a:p>
            <a:pPr algn="ctr"/>
            <a:r>
              <a:rPr lang="vi-VN" sz="2000" b="1" dirty="0">
                <a:latin typeface="Arial" panose="020B0604020202020204" pitchFamily="34" charset="0"/>
                <a:cs typeface="Arial" panose="020B0604020202020204" pitchFamily="34" charset="0"/>
              </a:rPr>
              <a:t>Sodium</a:t>
            </a:r>
          </a:p>
          <a:p>
            <a:pPr algn="ctr"/>
            <a:r>
              <a:rPr lang="vi-VN" sz="2000" b="1" dirty="0">
                <a:latin typeface="Arial" panose="020B0604020202020204" pitchFamily="34" charset="0"/>
                <a:cs typeface="Arial" panose="020B0604020202020204" pitchFamily="34" charset="0"/>
              </a:rPr>
              <a:t>23</a:t>
            </a:r>
          </a:p>
          <a:p>
            <a:pPr algn="ctr"/>
            <a:r>
              <a:rPr lang="vi-VN" sz="1400" b="1" dirty="0">
                <a:latin typeface="Arial" panose="020B0604020202020204" pitchFamily="34" charset="0"/>
                <a:cs typeface="Arial" panose="020B0604020202020204" pitchFamily="34" charset="0"/>
              </a:rPr>
              <a:t>Số e lớp ngoài cùng: 1</a:t>
            </a:r>
          </a:p>
        </p:txBody>
      </p:sp>
      <p:sp>
        <p:nvSpPr>
          <p:cNvPr id="15" name="TextBox 14">
            <a:extLst>
              <a:ext uri="{FF2B5EF4-FFF2-40B4-BE49-F238E27FC236}">
                <a16:creationId xmlns:a16="http://schemas.microsoft.com/office/drawing/2014/main" id="{86C6D59C-9CE8-45CF-877F-01593199B8B6}"/>
              </a:ext>
            </a:extLst>
          </p:cNvPr>
          <p:cNvSpPr txBox="1"/>
          <p:nvPr/>
        </p:nvSpPr>
        <p:spPr>
          <a:xfrm>
            <a:off x="3851787" y="3717032"/>
            <a:ext cx="1740158"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12</a:t>
            </a:r>
          </a:p>
          <a:p>
            <a:pPr algn="ctr"/>
            <a:r>
              <a:rPr lang="vi-VN" sz="6000" b="1" dirty="0">
                <a:latin typeface="Arial" panose="020B0604020202020204" pitchFamily="34" charset="0"/>
                <a:cs typeface="Arial" panose="020B0604020202020204" pitchFamily="34" charset="0"/>
              </a:rPr>
              <a:t>Mg</a:t>
            </a:r>
          </a:p>
          <a:p>
            <a:pPr algn="ctr"/>
            <a:r>
              <a:rPr lang="vi-VN" sz="2000" b="1" dirty="0">
                <a:latin typeface="Arial" panose="020B0604020202020204" pitchFamily="34" charset="0"/>
                <a:cs typeface="Arial" panose="020B0604020202020204" pitchFamily="34" charset="0"/>
              </a:rPr>
              <a:t>Magnesium</a:t>
            </a:r>
          </a:p>
          <a:p>
            <a:pPr algn="ctr"/>
            <a:r>
              <a:rPr lang="vi-VN" sz="2000" b="1" dirty="0">
                <a:latin typeface="Arial" panose="020B0604020202020204" pitchFamily="34" charset="0"/>
                <a:cs typeface="Arial" panose="020B0604020202020204" pitchFamily="34" charset="0"/>
              </a:rPr>
              <a:t>24</a:t>
            </a:r>
          </a:p>
          <a:p>
            <a:pPr algn="ctr"/>
            <a:r>
              <a:rPr lang="vi-VN" sz="1400" b="1" dirty="0">
                <a:latin typeface="Arial" panose="020B0604020202020204" pitchFamily="34" charset="0"/>
                <a:cs typeface="Arial" panose="020B0604020202020204" pitchFamily="34" charset="0"/>
              </a:rPr>
              <a:t>Số e lớp ngoài cùng: 2</a:t>
            </a:r>
          </a:p>
        </p:txBody>
      </p:sp>
      <p:sp>
        <p:nvSpPr>
          <p:cNvPr id="16" name="TextBox 15">
            <a:extLst>
              <a:ext uri="{FF2B5EF4-FFF2-40B4-BE49-F238E27FC236}">
                <a16:creationId xmlns:a16="http://schemas.microsoft.com/office/drawing/2014/main" id="{4847D842-D158-4B07-9483-C031DF6214B5}"/>
              </a:ext>
            </a:extLst>
          </p:cNvPr>
          <p:cNvSpPr txBox="1"/>
          <p:nvPr/>
        </p:nvSpPr>
        <p:spPr>
          <a:xfrm>
            <a:off x="6096000" y="673318"/>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13</a:t>
            </a:r>
          </a:p>
          <a:p>
            <a:pPr algn="ctr"/>
            <a:r>
              <a:rPr lang="vi-VN" sz="6000" b="1" dirty="0">
                <a:latin typeface="Arial" panose="020B0604020202020204" pitchFamily="34" charset="0"/>
                <a:cs typeface="Arial" panose="020B0604020202020204" pitchFamily="34" charset="0"/>
              </a:rPr>
              <a:t>Al</a:t>
            </a:r>
          </a:p>
          <a:p>
            <a:pPr algn="ctr"/>
            <a:r>
              <a:rPr lang="vi-VN" sz="2000" b="1" dirty="0">
                <a:latin typeface="Arial" panose="020B0604020202020204" pitchFamily="34" charset="0"/>
                <a:cs typeface="Arial" panose="020B0604020202020204" pitchFamily="34" charset="0"/>
              </a:rPr>
              <a:t>Aluminium</a:t>
            </a:r>
          </a:p>
          <a:p>
            <a:pPr algn="ctr"/>
            <a:r>
              <a:rPr lang="vi-VN" sz="2000" b="1" dirty="0">
                <a:latin typeface="Arial" panose="020B0604020202020204" pitchFamily="34" charset="0"/>
                <a:cs typeface="Arial" panose="020B0604020202020204" pitchFamily="34" charset="0"/>
              </a:rPr>
              <a:t>27</a:t>
            </a:r>
          </a:p>
          <a:p>
            <a:pPr algn="ctr"/>
            <a:r>
              <a:rPr lang="vi-VN" sz="1400" b="1" dirty="0">
                <a:latin typeface="Arial" panose="020B0604020202020204" pitchFamily="34" charset="0"/>
                <a:cs typeface="Arial" panose="020B0604020202020204" pitchFamily="34" charset="0"/>
              </a:rPr>
              <a:t>Số e lớp ngoài cùng: 3</a:t>
            </a:r>
          </a:p>
        </p:txBody>
      </p:sp>
      <p:sp>
        <p:nvSpPr>
          <p:cNvPr id="17" name="TextBox 16">
            <a:extLst>
              <a:ext uri="{FF2B5EF4-FFF2-40B4-BE49-F238E27FC236}">
                <a16:creationId xmlns:a16="http://schemas.microsoft.com/office/drawing/2014/main" id="{25039BBB-53F4-4323-AA31-1BE98B1D855A}"/>
              </a:ext>
            </a:extLst>
          </p:cNvPr>
          <p:cNvSpPr txBox="1"/>
          <p:nvPr/>
        </p:nvSpPr>
        <p:spPr>
          <a:xfrm>
            <a:off x="1631504" y="673318"/>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14</a:t>
            </a:r>
          </a:p>
          <a:p>
            <a:pPr algn="ctr"/>
            <a:r>
              <a:rPr lang="vi-VN" sz="6000" b="1" dirty="0">
                <a:latin typeface="Arial" panose="020B0604020202020204" pitchFamily="34" charset="0"/>
                <a:cs typeface="Arial" panose="020B0604020202020204" pitchFamily="34" charset="0"/>
              </a:rPr>
              <a:t>Si</a:t>
            </a:r>
          </a:p>
          <a:p>
            <a:pPr algn="ctr"/>
            <a:r>
              <a:rPr lang="vi-VN" sz="2000" b="1" dirty="0">
                <a:latin typeface="Arial" panose="020B0604020202020204" pitchFamily="34" charset="0"/>
                <a:cs typeface="Arial" panose="020B0604020202020204" pitchFamily="34" charset="0"/>
              </a:rPr>
              <a:t>Silicon</a:t>
            </a:r>
          </a:p>
          <a:p>
            <a:pPr algn="ctr"/>
            <a:r>
              <a:rPr lang="vi-VN" sz="2000" b="1" dirty="0">
                <a:latin typeface="Arial" panose="020B0604020202020204" pitchFamily="34" charset="0"/>
                <a:cs typeface="Arial" panose="020B0604020202020204" pitchFamily="34" charset="0"/>
              </a:rPr>
              <a:t>28</a:t>
            </a:r>
          </a:p>
          <a:p>
            <a:pPr algn="ctr"/>
            <a:r>
              <a:rPr lang="vi-VN" sz="1400" b="1" dirty="0">
                <a:latin typeface="Arial" panose="020B0604020202020204" pitchFamily="34" charset="0"/>
                <a:cs typeface="Arial" panose="020B0604020202020204" pitchFamily="34" charset="0"/>
              </a:rPr>
              <a:t>Số e lớp ngoài cùng: 4</a:t>
            </a:r>
          </a:p>
        </p:txBody>
      </p:sp>
      <p:sp>
        <p:nvSpPr>
          <p:cNvPr id="19" name="TextBox 18">
            <a:extLst>
              <a:ext uri="{FF2B5EF4-FFF2-40B4-BE49-F238E27FC236}">
                <a16:creationId xmlns:a16="http://schemas.microsoft.com/office/drawing/2014/main" id="{0BD0D299-6506-4511-808E-5366D44FA4D7}"/>
              </a:ext>
            </a:extLst>
          </p:cNvPr>
          <p:cNvSpPr txBox="1"/>
          <p:nvPr/>
        </p:nvSpPr>
        <p:spPr>
          <a:xfrm>
            <a:off x="1465752" y="3709194"/>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15</a:t>
            </a:r>
          </a:p>
          <a:p>
            <a:pPr algn="ctr"/>
            <a:r>
              <a:rPr lang="vi-VN" sz="6000" b="1" dirty="0">
                <a:latin typeface="Arial" panose="020B0604020202020204" pitchFamily="34" charset="0"/>
                <a:cs typeface="Arial" panose="020B0604020202020204" pitchFamily="34" charset="0"/>
              </a:rPr>
              <a:t>P</a:t>
            </a:r>
          </a:p>
          <a:p>
            <a:pPr algn="ctr"/>
            <a:r>
              <a:rPr lang="vi-VN" sz="2000" b="1" dirty="0">
                <a:latin typeface="Arial" panose="020B0604020202020204" pitchFamily="34" charset="0"/>
                <a:cs typeface="Arial" panose="020B0604020202020204" pitchFamily="34" charset="0"/>
              </a:rPr>
              <a:t>Phosphorus</a:t>
            </a:r>
          </a:p>
          <a:p>
            <a:pPr algn="ctr"/>
            <a:r>
              <a:rPr lang="vi-VN" sz="2000" b="1" dirty="0">
                <a:latin typeface="Arial" panose="020B0604020202020204" pitchFamily="34" charset="0"/>
                <a:cs typeface="Arial" panose="020B0604020202020204" pitchFamily="34" charset="0"/>
              </a:rPr>
              <a:t>31</a:t>
            </a:r>
          </a:p>
          <a:p>
            <a:pPr algn="ctr"/>
            <a:r>
              <a:rPr lang="vi-VN" sz="1400" b="1" dirty="0">
                <a:latin typeface="Arial" panose="020B0604020202020204" pitchFamily="34" charset="0"/>
                <a:cs typeface="Arial" panose="020B0604020202020204" pitchFamily="34" charset="0"/>
              </a:rPr>
              <a:t>Số e lớp ngoài cùng: 5</a:t>
            </a:r>
          </a:p>
        </p:txBody>
      </p:sp>
      <p:sp>
        <p:nvSpPr>
          <p:cNvPr id="20" name="TextBox 19">
            <a:extLst>
              <a:ext uri="{FF2B5EF4-FFF2-40B4-BE49-F238E27FC236}">
                <a16:creationId xmlns:a16="http://schemas.microsoft.com/office/drawing/2014/main" id="{4154F14C-8B75-4E61-BD98-64DEE44B0ED0}"/>
              </a:ext>
            </a:extLst>
          </p:cNvPr>
          <p:cNvSpPr txBox="1"/>
          <p:nvPr/>
        </p:nvSpPr>
        <p:spPr>
          <a:xfrm>
            <a:off x="3851786" y="709533"/>
            <a:ext cx="1740158"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16</a:t>
            </a:r>
          </a:p>
          <a:p>
            <a:pPr algn="ctr"/>
            <a:r>
              <a:rPr lang="vi-VN" sz="6000" b="1" dirty="0">
                <a:latin typeface="Arial" panose="020B0604020202020204" pitchFamily="34" charset="0"/>
                <a:cs typeface="Arial" panose="020B0604020202020204" pitchFamily="34" charset="0"/>
              </a:rPr>
              <a:t>S</a:t>
            </a:r>
          </a:p>
          <a:p>
            <a:pPr algn="ctr"/>
            <a:r>
              <a:rPr lang="vi-VN" sz="2000" b="1" dirty="0">
                <a:latin typeface="Arial" panose="020B0604020202020204" pitchFamily="34" charset="0"/>
                <a:cs typeface="Arial" panose="020B0604020202020204" pitchFamily="34" charset="0"/>
              </a:rPr>
              <a:t>Sulfur</a:t>
            </a:r>
          </a:p>
          <a:p>
            <a:pPr algn="ctr"/>
            <a:r>
              <a:rPr lang="vi-VN" sz="2000" b="1" dirty="0">
                <a:latin typeface="Arial" panose="020B0604020202020204" pitchFamily="34" charset="0"/>
                <a:cs typeface="Arial" panose="020B0604020202020204" pitchFamily="34" charset="0"/>
              </a:rPr>
              <a:t>32</a:t>
            </a:r>
          </a:p>
          <a:p>
            <a:pPr algn="ctr"/>
            <a:r>
              <a:rPr lang="vi-VN" sz="1400" b="1" dirty="0">
                <a:latin typeface="Arial" panose="020B0604020202020204" pitchFamily="34" charset="0"/>
                <a:cs typeface="Arial" panose="020B0604020202020204" pitchFamily="34" charset="0"/>
              </a:rPr>
              <a:t>Số e lớp ngoài cùng: 6</a:t>
            </a:r>
          </a:p>
        </p:txBody>
      </p:sp>
      <p:sp>
        <p:nvSpPr>
          <p:cNvPr id="21" name="TextBox 20">
            <a:extLst>
              <a:ext uri="{FF2B5EF4-FFF2-40B4-BE49-F238E27FC236}">
                <a16:creationId xmlns:a16="http://schemas.microsoft.com/office/drawing/2014/main" id="{479833CE-2672-443B-8574-E8D52DFAFBF3}"/>
              </a:ext>
            </a:extLst>
          </p:cNvPr>
          <p:cNvSpPr txBox="1"/>
          <p:nvPr/>
        </p:nvSpPr>
        <p:spPr>
          <a:xfrm>
            <a:off x="5982025" y="3727934"/>
            <a:ext cx="1790375"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17</a:t>
            </a:r>
          </a:p>
          <a:p>
            <a:pPr algn="ctr"/>
            <a:r>
              <a:rPr lang="vi-VN" sz="6000" b="1" dirty="0">
                <a:latin typeface="Arial" panose="020B0604020202020204" pitchFamily="34" charset="0"/>
                <a:cs typeface="Arial" panose="020B0604020202020204" pitchFamily="34" charset="0"/>
              </a:rPr>
              <a:t>Cl</a:t>
            </a:r>
          </a:p>
          <a:p>
            <a:pPr algn="ctr"/>
            <a:r>
              <a:rPr lang="vi-VN" sz="2000" b="1" dirty="0">
                <a:latin typeface="Arial" panose="020B0604020202020204" pitchFamily="34" charset="0"/>
                <a:cs typeface="Arial" panose="020B0604020202020204" pitchFamily="34" charset="0"/>
              </a:rPr>
              <a:t>Chlorine</a:t>
            </a:r>
          </a:p>
          <a:p>
            <a:pPr algn="ctr"/>
            <a:r>
              <a:rPr lang="vi-VN" sz="2000" b="1" dirty="0">
                <a:latin typeface="Arial" panose="020B0604020202020204" pitchFamily="34" charset="0"/>
                <a:cs typeface="Arial" panose="020B0604020202020204" pitchFamily="34" charset="0"/>
              </a:rPr>
              <a:t>35,5</a:t>
            </a:r>
          </a:p>
          <a:p>
            <a:pPr algn="ctr"/>
            <a:r>
              <a:rPr lang="vi-VN" sz="1400" b="1" dirty="0">
                <a:latin typeface="Arial" panose="020B0604020202020204" pitchFamily="34" charset="0"/>
                <a:cs typeface="Arial" panose="020B0604020202020204" pitchFamily="34" charset="0"/>
              </a:rPr>
              <a:t>Số e lớp ngoài cùng: 7</a:t>
            </a:r>
          </a:p>
        </p:txBody>
      </p:sp>
      <p:sp>
        <p:nvSpPr>
          <p:cNvPr id="22" name="TextBox 21">
            <a:extLst>
              <a:ext uri="{FF2B5EF4-FFF2-40B4-BE49-F238E27FC236}">
                <a16:creationId xmlns:a16="http://schemas.microsoft.com/office/drawing/2014/main" id="{65F27508-251F-4351-B4EB-916D4D50319D}"/>
              </a:ext>
            </a:extLst>
          </p:cNvPr>
          <p:cNvSpPr txBox="1"/>
          <p:nvPr/>
        </p:nvSpPr>
        <p:spPr>
          <a:xfrm>
            <a:off x="8227014" y="3727934"/>
            <a:ext cx="1769831" cy="2431435"/>
          </a:xfrm>
          <a:prstGeom prst="rect">
            <a:avLst/>
          </a:prstGeom>
          <a:noFill/>
        </p:spPr>
        <p:txBody>
          <a:bodyPr wrap="square">
            <a:spAutoFit/>
          </a:bodyPr>
          <a:lstStyle/>
          <a:p>
            <a:pPr algn="ctr"/>
            <a:r>
              <a:rPr lang="vi-VN" sz="2000" b="1" dirty="0">
                <a:latin typeface="Arial" panose="020B0604020202020204" pitchFamily="34" charset="0"/>
                <a:cs typeface="Arial" panose="020B0604020202020204" pitchFamily="34" charset="0"/>
              </a:rPr>
              <a:t>18</a:t>
            </a:r>
          </a:p>
          <a:p>
            <a:pPr algn="ctr"/>
            <a:r>
              <a:rPr lang="vi-VN" sz="6000" b="1" dirty="0">
                <a:latin typeface="Arial" panose="020B0604020202020204" pitchFamily="34" charset="0"/>
                <a:cs typeface="Arial" panose="020B0604020202020204" pitchFamily="34" charset="0"/>
              </a:rPr>
              <a:t>Ar</a:t>
            </a:r>
          </a:p>
          <a:p>
            <a:pPr algn="ctr"/>
            <a:r>
              <a:rPr lang="vi-VN" sz="2000" b="1" dirty="0">
                <a:latin typeface="Arial" panose="020B0604020202020204" pitchFamily="34" charset="0"/>
                <a:cs typeface="Arial" panose="020B0604020202020204" pitchFamily="34" charset="0"/>
              </a:rPr>
              <a:t>Argon</a:t>
            </a:r>
          </a:p>
          <a:p>
            <a:pPr algn="ctr"/>
            <a:r>
              <a:rPr lang="vi-VN" sz="2000" b="1" dirty="0">
                <a:latin typeface="Arial" panose="020B0604020202020204" pitchFamily="34" charset="0"/>
                <a:cs typeface="Arial" panose="020B0604020202020204" pitchFamily="34" charset="0"/>
              </a:rPr>
              <a:t>40</a:t>
            </a:r>
          </a:p>
          <a:p>
            <a:pPr algn="ctr"/>
            <a:r>
              <a:rPr lang="vi-VN" sz="1400" b="1" dirty="0">
                <a:latin typeface="Arial" panose="020B0604020202020204" pitchFamily="34" charset="0"/>
                <a:cs typeface="Arial" panose="020B0604020202020204" pitchFamily="34" charset="0"/>
              </a:rPr>
              <a:t>Số e lớp ngoài cùng: 8</a:t>
            </a:r>
          </a:p>
        </p:txBody>
      </p:sp>
    </p:spTree>
    <p:extLst>
      <p:ext uri="{BB962C8B-B14F-4D97-AF65-F5344CB8AC3E}">
        <p14:creationId xmlns:p14="http://schemas.microsoft.com/office/powerpoint/2010/main" val="2445817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263305-8075-4234-9BEF-BE67FD97E68A}"/>
              </a:ext>
            </a:extLst>
          </p:cNvPr>
          <p:cNvSpPr/>
          <p:nvPr/>
        </p:nvSpPr>
        <p:spPr>
          <a:xfrm>
            <a:off x="0" y="0"/>
            <a:ext cx="2175613"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8000" b="1" dirty="0">
                <a:solidFill>
                  <a:srgbClr val="FFFF00"/>
                </a:solidFill>
                <a:latin typeface="Arial" panose="020B0604020202020204" pitchFamily="34" charset="0"/>
                <a:cs typeface="Arial" panose="020B0604020202020204" pitchFamily="34" charset="0"/>
              </a:rPr>
              <a:t>3. </a:t>
            </a:r>
          </a:p>
          <a:p>
            <a:pPr algn="ctr"/>
            <a:r>
              <a:rPr lang="vi-VN" sz="4400" b="1" dirty="0">
                <a:solidFill>
                  <a:srgbClr val="FFFF00"/>
                </a:solidFill>
                <a:latin typeface="Arial" panose="020B0604020202020204" pitchFamily="34" charset="0"/>
                <a:cs typeface="Arial" panose="020B0604020202020204" pitchFamily="34" charset="0"/>
              </a:rPr>
              <a:t>Các nguyên tố khí hiếm</a:t>
            </a:r>
            <a:endParaRPr lang="en-US" sz="4400" b="1" dirty="0">
              <a:solidFill>
                <a:srgbClr val="FFFF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9BA3817-F31B-4EFD-872D-A2BC0214D2C2}"/>
              </a:ext>
            </a:extLst>
          </p:cNvPr>
          <p:cNvSpPr txBox="1"/>
          <p:nvPr/>
        </p:nvSpPr>
        <p:spPr>
          <a:xfrm>
            <a:off x="3431704" y="5397723"/>
            <a:ext cx="8352536" cy="95410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vi-VN" sz="2800" dirty="0">
                <a:solidFill>
                  <a:srgbClr val="333333"/>
                </a:solidFill>
                <a:latin typeface="Arial" panose="020B0604020202020204" pitchFamily="34" charset="0"/>
                <a:cs typeface="Arial" panose="020B0604020202020204" pitchFamily="34" charset="0"/>
              </a:rPr>
              <a:t> Quan sát bảng tuần hoàn các nguyên tố hóa học, hãy cho biết vị trí của các nguyên </a:t>
            </a:r>
            <a:r>
              <a:rPr lang="vi-VN" sz="2800">
                <a:solidFill>
                  <a:srgbClr val="333333"/>
                </a:solidFill>
                <a:latin typeface="Arial" panose="020B0604020202020204" pitchFamily="34" charset="0"/>
                <a:cs typeface="Arial" panose="020B0604020202020204" pitchFamily="34" charset="0"/>
              </a:rPr>
              <a:t>tố khí hiếm</a:t>
            </a:r>
            <a:endParaRPr lang="vi-VN" sz="2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B29134B-FBF9-47DD-8EED-3707B291422B}"/>
              </a:ext>
            </a:extLst>
          </p:cNvPr>
          <p:cNvPicPr>
            <a:picLocks noChangeAspect="1"/>
          </p:cNvPicPr>
          <p:nvPr/>
        </p:nvPicPr>
        <p:blipFill>
          <a:blip r:embed="rId3"/>
          <a:stretch>
            <a:fillRect/>
          </a:stretch>
        </p:blipFill>
        <p:spPr>
          <a:xfrm>
            <a:off x="1732096" y="4714875"/>
            <a:ext cx="2143125" cy="2143125"/>
          </a:xfrm>
          <a:prstGeom prst="rect">
            <a:avLst/>
          </a:prstGeom>
        </p:spPr>
      </p:pic>
      <p:pic>
        <p:nvPicPr>
          <p:cNvPr id="137" name="Picture 136">
            <a:extLst>
              <a:ext uri="{FF2B5EF4-FFF2-40B4-BE49-F238E27FC236}">
                <a16:creationId xmlns:a16="http://schemas.microsoft.com/office/drawing/2014/main" id="{C4AD921E-4E71-4093-8F3E-FFE1142FE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0817" y="506170"/>
            <a:ext cx="8454497" cy="4550129"/>
          </a:xfrm>
          <a:prstGeom prst="rect">
            <a:avLst/>
          </a:prstGeom>
        </p:spPr>
      </p:pic>
    </p:spTree>
    <p:extLst>
      <p:ext uri="{BB962C8B-B14F-4D97-AF65-F5344CB8AC3E}">
        <p14:creationId xmlns:p14="http://schemas.microsoft.com/office/powerpoint/2010/main" val="1128009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2"/>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H">
            <a:extLst>
              <a:ext uri="{FF2B5EF4-FFF2-40B4-BE49-F238E27FC236}">
                <a16:creationId xmlns:a16="http://schemas.microsoft.com/office/drawing/2014/main" id="{45F5C82C-3D74-4DCD-A5BB-C11BDBE6258B}"/>
              </a:ext>
            </a:extLst>
          </p:cNvPr>
          <p:cNvSpPr/>
          <p:nvPr/>
        </p:nvSpPr>
        <p:spPr>
          <a:xfrm>
            <a:off x="158498" y="796909"/>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8" y="143803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8" y="207916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8" y="272029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8" y="336142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8" y="4002558"/>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8" y="4643689"/>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5" y="143803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5" y="207916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5" y="272029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5" y="336142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5" y="4002558"/>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5" y="4643689"/>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1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1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3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3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3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3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7"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7"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7"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7"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3"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3"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3"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3"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5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5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5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5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8"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8"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8"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8"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5"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5"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5"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5"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70" y="272029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70" y="336142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70" y="4002558"/>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70"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8" y="143803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8" y="207916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8" y="272029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8"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8"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3"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3" y="207916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3"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3" y="336142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3"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3"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90"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90"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90" y="272029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9"/>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90" y="4002558"/>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90"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8" y="143803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8" y="207916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8" y="2720298"/>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8" y="3361429"/>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8" y="4002558"/>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8" y="4643689"/>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4" y="143803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4" y="207916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4" y="2720298"/>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4" y="3361429"/>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4" y="400738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4" y="464851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Ts</a:t>
            </a:r>
          </a:p>
        </p:txBody>
      </p:sp>
      <p:sp>
        <p:nvSpPr>
          <p:cNvPr id="111" name="!!1Sao">
            <a:extLst>
              <a:ext uri="{FF2B5EF4-FFF2-40B4-BE49-F238E27FC236}">
                <a16:creationId xmlns:a16="http://schemas.microsoft.com/office/drawing/2014/main" id="{DCB009D4-5DDD-41FF-BB2E-0E7B1D050810}"/>
              </a:ext>
            </a:extLst>
          </p:cNvPr>
          <p:cNvSpPr/>
          <p:nvPr/>
        </p:nvSpPr>
        <p:spPr>
          <a:xfrm>
            <a:off x="1470393" y="4010553"/>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9" y="4643689"/>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5"/>
            <a:ext cx="1513839" cy="374571"/>
          </a:xfrm>
          <a:prstGeom prst="roundRect">
            <a:avLst/>
          </a:prstGeom>
          <a:noFill/>
          <a:ln>
            <a:noFill/>
          </a:ln>
        </p:spPr>
        <p:txBody>
          <a:bodyPr wrap="square" rtlCol="0">
            <a:spAutoFit/>
          </a:bodyPr>
          <a:lstStyle/>
          <a:p>
            <a:r>
              <a:rPr lang="en-US" sz="1600" b="1">
                <a:solidFill>
                  <a:srgbClr val="6DA79B"/>
                </a:solidFill>
                <a:latin typeface="Averta CY Extrabold" panose="00000900000000000000" pitchFamily="50" charset="0"/>
                <a:ea typeface="Aachen" panose="02020500000000000000" pitchFamily="18" charset="0"/>
                <a:cs typeface="Aachen" panose="02020500000000000000" pitchFamily="18" charset="0"/>
              </a:rPr>
              <a:t>* Lanthanides</a:t>
            </a:r>
            <a:endParaRPr lang="vi-VN" sz="1600" b="1">
              <a:solidFill>
                <a:srgbClr val="6DA79B"/>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80" y="6088736"/>
            <a:ext cx="1444785" cy="374571"/>
          </a:xfrm>
          <a:prstGeom prst="roundRect">
            <a:avLst/>
          </a:prstGeom>
          <a:noFill/>
          <a:ln>
            <a:noFill/>
          </a:ln>
        </p:spPr>
        <p:txBody>
          <a:bodyPr wrap="square" rtlCol="0">
            <a:spAutoFit/>
          </a:bodyPr>
          <a:lstStyle/>
          <a:p>
            <a:r>
              <a:rPr lang="en-US" sz="1600" b="1">
                <a:solidFill>
                  <a:srgbClr val="D06D81"/>
                </a:solidFill>
                <a:latin typeface="Averta CY Extrabold" panose="00000900000000000000" pitchFamily="50" charset="0"/>
                <a:ea typeface="Aachen" panose="02020500000000000000" pitchFamily="18" charset="0"/>
                <a:cs typeface="Aachen" panose="02020500000000000000" pitchFamily="18" charset="0"/>
              </a:rPr>
              <a:t>** Actinides</a:t>
            </a:r>
            <a:endParaRPr lang="vi-VN" sz="1600" b="1">
              <a:solidFill>
                <a:srgbClr val="D06D81"/>
              </a:solidFill>
              <a:latin typeface="Averta CY Extrabold" panose="00000900000000000000" pitchFamily="50" charset="0"/>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3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3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2"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2"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5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5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8"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8"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7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7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9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9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7"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7"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3"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3"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10"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10"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9" y="536145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9" y="6002586"/>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4" y="5356629"/>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4" y="5997761"/>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3149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6" name="!!1">
            <a:extLst>
              <a:ext uri="{FF2B5EF4-FFF2-40B4-BE49-F238E27FC236}">
                <a16:creationId xmlns:a16="http://schemas.microsoft.com/office/drawing/2014/main" id="{B6D34CF2-9C56-4385-A725-B5DE5BE49C4F}"/>
              </a:ext>
            </a:extLst>
          </p:cNvPr>
          <p:cNvSpPr/>
          <p:nvPr/>
        </p:nvSpPr>
        <p:spPr>
          <a:xfrm>
            <a:off x="11252747" y="742889"/>
            <a:ext cx="669300" cy="45631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4" name="!!He">
            <a:extLst>
              <a:ext uri="{FF2B5EF4-FFF2-40B4-BE49-F238E27FC236}">
                <a16:creationId xmlns:a16="http://schemas.microsoft.com/office/drawing/2014/main" id="{34AC0062-76AC-4970-AE49-C11B61488718}"/>
              </a:ext>
            </a:extLst>
          </p:cNvPr>
          <p:cNvSpPr/>
          <p:nvPr/>
        </p:nvSpPr>
        <p:spPr>
          <a:xfrm>
            <a:off x="11293622" y="79690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2" y="143803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2" y="207916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2" y="272029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2" y="336142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2" y="4002558"/>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2" y="4643689"/>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verta CY Extrabold" panose="00000900000000000000" pitchFamily="50" charset="0"/>
                <a:ea typeface="Aachen" panose="02020500000000000000" pitchFamily="18" charset="0"/>
                <a:cs typeface="Aachen" panose="02020500000000000000" pitchFamily="18" charset="0"/>
              </a:rPr>
              <a:t>Og</a:t>
            </a:r>
          </a:p>
        </p:txBody>
      </p:sp>
      <p:sp>
        <p:nvSpPr>
          <p:cNvPr id="127" name="!!HinhChuNhom">
            <a:extLst>
              <a:ext uri="{FF2B5EF4-FFF2-40B4-BE49-F238E27FC236}">
                <a16:creationId xmlns:a16="http://schemas.microsoft.com/office/drawing/2014/main" id="{3AA467DE-0E26-44AD-A29E-269C2AF5370C}"/>
              </a:ext>
            </a:extLst>
          </p:cNvPr>
          <p:cNvSpPr/>
          <p:nvPr/>
        </p:nvSpPr>
        <p:spPr>
          <a:xfrm>
            <a:off x="8437581" y="782064"/>
            <a:ext cx="2675443"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8" name="!!ChuNhom">
            <a:extLst>
              <a:ext uri="{FF2B5EF4-FFF2-40B4-BE49-F238E27FC236}">
                <a16:creationId xmlns:a16="http://schemas.microsoft.com/office/drawing/2014/main" id="{9DD6EE4C-6509-4AEB-A58A-6D31C0EBC348}"/>
              </a:ext>
            </a:extLst>
          </p:cNvPr>
          <p:cNvSpPr txBox="1"/>
          <p:nvPr/>
        </p:nvSpPr>
        <p:spPr>
          <a:xfrm>
            <a:off x="8485725" y="824313"/>
            <a:ext cx="2634571" cy="646331"/>
          </a:xfrm>
          <a:prstGeom prst="rect">
            <a:avLst/>
          </a:prstGeom>
          <a:noFill/>
        </p:spPr>
        <p:txBody>
          <a:bodyPr wrap="square" rtlCol="0">
            <a:spAutoFit/>
          </a:bodyPr>
          <a:lstStyle/>
          <a:p>
            <a:pPr algn="ctr"/>
            <a:r>
              <a:rPr lang="en-US" sz="3600">
                <a:solidFill>
                  <a:srgbClr val="E76F51"/>
                </a:solidFill>
                <a:latin typeface="Averta Std ExtraBold" panose="00000900000000000000" pitchFamily="50" charset="0"/>
              </a:rPr>
              <a:t>Nhóm VIIIA</a:t>
            </a:r>
          </a:p>
        </p:txBody>
      </p:sp>
    </p:spTree>
    <p:extLst>
      <p:ext uri="{BB962C8B-B14F-4D97-AF65-F5344CB8AC3E}">
        <p14:creationId xmlns:p14="http://schemas.microsoft.com/office/powerpoint/2010/main" val="2938776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TextBox 4">
            <a:extLst>
              <a:ext uri="{FF2B5EF4-FFF2-40B4-BE49-F238E27FC236}">
                <a16:creationId xmlns:a16="http://schemas.microsoft.com/office/drawing/2014/main" id="{2105B233-F7A7-4FBD-AA5C-45FF6060871F}"/>
              </a:ext>
            </a:extLst>
          </p:cNvPr>
          <p:cNvSpPr txBox="1"/>
          <p:nvPr/>
        </p:nvSpPr>
        <p:spPr>
          <a:xfrm>
            <a:off x="767408" y="908720"/>
            <a:ext cx="10585176" cy="954107"/>
          </a:xfrm>
          <a:prstGeom prst="rect">
            <a:avLst/>
          </a:prstGeom>
          <a:solidFill>
            <a:srgbClr val="FFFFCC"/>
          </a:solidFill>
        </p:spPr>
        <p:txBody>
          <a:bodyPr wrap="square">
            <a:spAutoFit/>
          </a:bodyPr>
          <a:lstStyle/>
          <a:p>
            <a:pPr algn="just"/>
            <a:r>
              <a:rPr lang="vi-VN" sz="2800" b="1" i="0" dirty="0">
                <a:solidFill>
                  <a:srgbClr val="333333"/>
                </a:solidFill>
                <a:effectLst/>
                <a:latin typeface="Arial" panose="020B0604020202020204" pitchFamily="34" charset="0"/>
                <a:cs typeface="Arial" panose="020B0604020202020204" pitchFamily="34" charset="0"/>
              </a:rPr>
              <a:t>1.</a:t>
            </a:r>
            <a:r>
              <a:rPr lang="vi-VN" sz="2800" b="0" i="0" dirty="0">
                <a:solidFill>
                  <a:srgbClr val="333333"/>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Sử dụng bảng tuần hoàn, hãy xác định vị trí (số thứ tự, chu kì, nhóm) của khí hiếm neon</a:t>
            </a:r>
            <a:endParaRPr lang="vi-VN" sz="2800" b="0" i="0" dirty="0">
              <a:solidFill>
                <a:srgbClr val="333333"/>
              </a:solidFill>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F91E904-BFC6-4C7C-98C4-BD76AF562CFE}"/>
              </a:ext>
            </a:extLst>
          </p:cNvPr>
          <p:cNvSpPr txBox="1"/>
          <p:nvPr/>
        </p:nvSpPr>
        <p:spPr>
          <a:xfrm>
            <a:off x="767408" y="2276872"/>
            <a:ext cx="7632848" cy="3108543"/>
          </a:xfrm>
          <a:prstGeom prst="rect">
            <a:avLst/>
          </a:prstGeom>
          <a:solidFill>
            <a:srgbClr val="FFFFCC"/>
          </a:solidFill>
        </p:spPr>
        <p:txBody>
          <a:bodyPr wrap="square">
            <a:spAutoFit/>
          </a:bodyPr>
          <a:lstStyle/>
          <a:p>
            <a:pPr algn="just"/>
            <a:r>
              <a:rPr lang="vi-VN" sz="2800" b="1" i="0" dirty="0">
                <a:solidFill>
                  <a:srgbClr val="333333"/>
                </a:solidFill>
                <a:effectLst/>
                <a:latin typeface="Arial" panose="020B0604020202020204" pitchFamily="34" charset="0"/>
                <a:cs typeface="Arial" panose="020B0604020202020204" pitchFamily="34" charset="0"/>
              </a:rPr>
              <a:t>2.</a:t>
            </a:r>
            <a:r>
              <a:rPr lang="vi-VN" sz="2800" b="0" i="0" dirty="0">
                <a:solidFill>
                  <a:srgbClr val="333333"/>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Bảng tuần hoàn các nguyên tố hóa học gồm các nguyên tố:</a:t>
            </a:r>
          </a:p>
          <a:p>
            <a:pPr algn="just"/>
            <a:r>
              <a:rPr lang="vi-VN" sz="2800" dirty="0">
                <a:solidFill>
                  <a:srgbClr val="333333"/>
                </a:solidFill>
                <a:latin typeface="Arial" panose="020B0604020202020204" pitchFamily="34" charset="0"/>
                <a:cs typeface="Arial" panose="020B0604020202020204" pitchFamily="34" charset="0"/>
              </a:rPr>
              <a:t>A. Kim loại và phi kim</a:t>
            </a:r>
          </a:p>
          <a:p>
            <a:pPr algn="just"/>
            <a:r>
              <a:rPr lang="vi-VN" sz="2800" dirty="0">
                <a:solidFill>
                  <a:srgbClr val="333333"/>
                </a:solidFill>
                <a:latin typeface="Arial" panose="020B0604020202020204" pitchFamily="34" charset="0"/>
                <a:cs typeface="Arial" panose="020B0604020202020204" pitchFamily="34" charset="0"/>
              </a:rPr>
              <a:t>B. Phi kim và khí hiếm</a:t>
            </a:r>
          </a:p>
          <a:p>
            <a:pPr algn="just"/>
            <a:r>
              <a:rPr lang="vi-VN" sz="2800" dirty="0">
                <a:solidFill>
                  <a:srgbClr val="333333"/>
                </a:solidFill>
                <a:latin typeface="Arial" panose="020B0604020202020204" pitchFamily="34" charset="0"/>
                <a:cs typeface="Arial" panose="020B0604020202020204" pitchFamily="34" charset="0"/>
              </a:rPr>
              <a:t>C. Kim loại và khí hiếm</a:t>
            </a:r>
          </a:p>
          <a:p>
            <a:pPr algn="just"/>
            <a:r>
              <a:rPr lang="vi-VN" sz="2800" dirty="0">
                <a:solidFill>
                  <a:srgbClr val="333333"/>
                </a:solidFill>
                <a:latin typeface="Arial" panose="020B0604020202020204" pitchFamily="34" charset="0"/>
                <a:cs typeface="Arial" panose="020B0604020202020204" pitchFamily="34" charset="0"/>
              </a:rPr>
              <a:t>D. Kim loại, phi kim và khí hiếm</a:t>
            </a:r>
          </a:p>
          <a:p>
            <a:pPr algn="just"/>
            <a:r>
              <a:rPr lang="vi-VN" sz="2800" dirty="0">
                <a:solidFill>
                  <a:srgbClr val="333333"/>
                </a:solidFill>
                <a:latin typeface="Arial" panose="020B0604020202020204" pitchFamily="34" charset="0"/>
                <a:cs typeface="Arial" panose="020B0604020202020204" pitchFamily="34" charset="0"/>
              </a:rPr>
              <a:t>Hãy chọn đáp án đúng nhất.</a:t>
            </a:r>
            <a:endParaRPr lang="vi-VN" sz="2800" b="0" i="0" dirty="0">
              <a:solidFill>
                <a:srgbClr val="333333"/>
              </a:solidFill>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5F05630-667C-4CBB-B0E0-5E336DF4E5C0}"/>
              </a:ext>
            </a:extLst>
          </p:cNvPr>
          <p:cNvPicPr>
            <a:picLocks noChangeAspect="1"/>
          </p:cNvPicPr>
          <p:nvPr/>
        </p:nvPicPr>
        <p:blipFill rotWithShape="1">
          <a:blip r:embed="rId3">
            <a:extLst>
              <a:ext uri="{28A0092B-C50C-407E-A947-70E740481C1C}">
                <a14:useLocalDpi xmlns:a14="http://schemas.microsoft.com/office/drawing/2010/main" val="0"/>
              </a:ext>
            </a:extLst>
          </a:blip>
          <a:srcRect l="14720" t="9953" r="13280" b="6225"/>
          <a:stretch/>
        </p:blipFill>
        <p:spPr>
          <a:xfrm>
            <a:off x="8796489" y="2599060"/>
            <a:ext cx="2592288" cy="2448272"/>
          </a:xfrm>
          <a:prstGeom prst="rect">
            <a:avLst/>
          </a:prstGeom>
        </p:spPr>
      </p:pic>
    </p:spTree>
    <p:extLst>
      <p:ext uri="{BB962C8B-B14F-4D97-AF65-F5344CB8AC3E}">
        <p14:creationId xmlns:p14="http://schemas.microsoft.com/office/powerpoint/2010/main" val="4256754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TextBox 4">
            <a:extLst>
              <a:ext uri="{FF2B5EF4-FFF2-40B4-BE49-F238E27FC236}">
                <a16:creationId xmlns:a16="http://schemas.microsoft.com/office/drawing/2014/main" id="{2105B233-F7A7-4FBD-AA5C-45FF6060871F}"/>
              </a:ext>
            </a:extLst>
          </p:cNvPr>
          <p:cNvSpPr txBox="1"/>
          <p:nvPr/>
        </p:nvSpPr>
        <p:spPr>
          <a:xfrm>
            <a:off x="3863752" y="1124744"/>
            <a:ext cx="7773292" cy="4832092"/>
          </a:xfrm>
          <a:prstGeom prst="rect">
            <a:avLst/>
          </a:prstGeom>
          <a:solidFill>
            <a:srgbClr val="FFFFCC"/>
          </a:solidFill>
        </p:spPr>
        <p:txBody>
          <a:bodyPr wrap="square">
            <a:spAutoFit/>
          </a:bodyPr>
          <a:lstStyle/>
          <a:p>
            <a:pPr algn="just"/>
            <a:r>
              <a:rPr lang="vi-VN" sz="2800" b="1" dirty="0">
                <a:solidFill>
                  <a:srgbClr val="333333"/>
                </a:solidFill>
                <a:latin typeface="Arial" panose="020B0604020202020204" pitchFamily="34" charset="0"/>
                <a:cs typeface="Arial" panose="020B0604020202020204" pitchFamily="34" charset="0"/>
              </a:rPr>
              <a:t>3</a:t>
            </a:r>
            <a:r>
              <a:rPr lang="vi-VN" sz="2800" b="1" i="0" dirty="0">
                <a:solidFill>
                  <a:srgbClr val="333333"/>
                </a:solidFill>
                <a:effectLst/>
                <a:latin typeface="Arial" panose="020B0604020202020204" pitchFamily="34" charset="0"/>
                <a:cs typeface="Arial" panose="020B0604020202020204" pitchFamily="34" charset="0"/>
              </a:rPr>
              <a:t>.</a:t>
            </a:r>
            <a:r>
              <a:rPr lang="vi-VN" sz="2800" b="0" i="0" dirty="0">
                <a:solidFill>
                  <a:srgbClr val="333333"/>
                </a:solidFill>
                <a:effectLst/>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Cho các nguyên tố sau:</a:t>
            </a:r>
          </a:p>
          <a:p>
            <a:pPr algn="just"/>
            <a:endParaRPr lang="vi-VN" sz="2800" b="0" i="0" dirty="0">
              <a:solidFill>
                <a:srgbClr val="333333"/>
              </a:solidFill>
              <a:effectLst/>
              <a:latin typeface="Arial" panose="020B0604020202020204" pitchFamily="34" charset="0"/>
              <a:cs typeface="Arial" panose="020B0604020202020204" pitchFamily="34" charset="0"/>
            </a:endParaRPr>
          </a:p>
          <a:p>
            <a:pPr algn="just"/>
            <a:endParaRPr lang="vi-VN" sz="2800" dirty="0">
              <a:solidFill>
                <a:srgbClr val="333333"/>
              </a:solidFill>
              <a:latin typeface="Arial" panose="020B0604020202020204" pitchFamily="34" charset="0"/>
              <a:cs typeface="Arial" panose="020B0604020202020204" pitchFamily="34" charset="0"/>
            </a:endParaRPr>
          </a:p>
          <a:p>
            <a:pPr algn="just"/>
            <a:endParaRPr lang="vi-VN" sz="2800" dirty="0">
              <a:solidFill>
                <a:srgbClr val="333333"/>
              </a:solidFill>
              <a:latin typeface="Arial" panose="020B0604020202020204" pitchFamily="34" charset="0"/>
              <a:cs typeface="Arial" panose="020B0604020202020204" pitchFamily="34" charset="0"/>
            </a:endParaRPr>
          </a:p>
          <a:p>
            <a:pPr algn="just"/>
            <a:endParaRPr lang="vi-VN" sz="2800" dirty="0">
              <a:solidFill>
                <a:srgbClr val="333333"/>
              </a:solidFill>
              <a:latin typeface="Arial" panose="020B0604020202020204" pitchFamily="34" charset="0"/>
              <a:cs typeface="Arial" panose="020B0604020202020204" pitchFamily="34" charset="0"/>
            </a:endParaRPr>
          </a:p>
          <a:p>
            <a:pPr algn="just"/>
            <a:endParaRPr lang="vi-VN" sz="2800" dirty="0">
              <a:solidFill>
                <a:srgbClr val="333333"/>
              </a:solidFill>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a) Sử dụng bảng tuần hoàn, hãy cho biết trong các nguyên tố trên, nguyên tố nào là kim loại, nguyên tố nào là phi kim</a:t>
            </a:r>
          </a:p>
          <a:p>
            <a:r>
              <a:rPr lang="vi-VN" sz="2800" dirty="0">
                <a:latin typeface="Arial" panose="020B0604020202020204" pitchFamily="34" charset="0"/>
                <a:cs typeface="Arial" panose="020B0604020202020204" pitchFamily="34" charset="0"/>
              </a:rPr>
              <a:t>b) Nêu ứng dụng trong đời sống của một nguyên tố trong số các nguyên tố trên.</a:t>
            </a:r>
            <a:endParaRPr lang="vi-VN" sz="2800" b="0" i="0" dirty="0">
              <a:solidFill>
                <a:srgbClr val="333333"/>
              </a:solidFill>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5F05630-667C-4CBB-B0E0-5E336DF4E5C0}"/>
              </a:ext>
            </a:extLst>
          </p:cNvPr>
          <p:cNvPicPr>
            <a:picLocks noChangeAspect="1"/>
          </p:cNvPicPr>
          <p:nvPr/>
        </p:nvPicPr>
        <p:blipFill rotWithShape="1">
          <a:blip r:embed="rId3">
            <a:extLst>
              <a:ext uri="{28A0092B-C50C-407E-A947-70E740481C1C}">
                <a14:useLocalDpi xmlns:a14="http://schemas.microsoft.com/office/drawing/2010/main" val="0"/>
              </a:ext>
            </a:extLst>
          </a:blip>
          <a:srcRect l="14720" t="9953" r="13280" b="6225"/>
          <a:stretch/>
        </p:blipFill>
        <p:spPr>
          <a:xfrm>
            <a:off x="685983" y="1988840"/>
            <a:ext cx="3049751" cy="2880320"/>
          </a:xfrm>
          <a:prstGeom prst="rect">
            <a:avLst/>
          </a:prstGeom>
        </p:spPr>
      </p:pic>
      <p:sp>
        <p:nvSpPr>
          <p:cNvPr id="2" name="Rectangle: Rounded Corners 1">
            <a:extLst>
              <a:ext uri="{FF2B5EF4-FFF2-40B4-BE49-F238E27FC236}">
                <a16:creationId xmlns:a16="http://schemas.microsoft.com/office/drawing/2014/main" id="{340691CF-8451-4259-AF1E-A410DCAA1A77}"/>
              </a:ext>
            </a:extLst>
          </p:cNvPr>
          <p:cNvSpPr/>
          <p:nvPr/>
        </p:nvSpPr>
        <p:spPr>
          <a:xfrm>
            <a:off x="4703226" y="1826309"/>
            <a:ext cx="1224136"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Arial" panose="020B0604020202020204" pitchFamily="34" charset="0"/>
                <a:cs typeface="Arial" panose="020B0604020202020204" pitchFamily="34" charset="0"/>
              </a:rPr>
              <a:t>P</a:t>
            </a:r>
          </a:p>
        </p:txBody>
      </p:sp>
      <p:sp>
        <p:nvSpPr>
          <p:cNvPr id="3" name="Hexagon 2">
            <a:extLst>
              <a:ext uri="{FF2B5EF4-FFF2-40B4-BE49-F238E27FC236}">
                <a16:creationId xmlns:a16="http://schemas.microsoft.com/office/drawing/2014/main" id="{143CF509-F810-4AFC-95FA-F59ACC2CCB47}"/>
              </a:ext>
            </a:extLst>
          </p:cNvPr>
          <p:cNvSpPr/>
          <p:nvPr/>
        </p:nvSpPr>
        <p:spPr>
          <a:xfrm>
            <a:off x="6191094" y="1841622"/>
            <a:ext cx="1368152" cy="720080"/>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Arial" panose="020B0604020202020204" pitchFamily="34" charset="0"/>
                <a:cs typeface="Arial" panose="020B0604020202020204" pitchFamily="34" charset="0"/>
              </a:rPr>
              <a:t>Ba</a:t>
            </a:r>
          </a:p>
        </p:txBody>
      </p:sp>
      <p:sp>
        <p:nvSpPr>
          <p:cNvPr id="8" name="Rectangle: Rounded Corners 7">
            <a:extLst>
              <a:ext uri="{FF2B5EF4-FFF2-40B4-BE49-F238E27FC236}">
                <a16:creationId xmlns:a16="http://schemas.microsoft.com/office/drawing/2014/main" id="{A070A8C6-24AE-423D-A181-D8A5E652C1DF}"/>
              </a:ext>
            </a:extLst>
          </p:cNvPr>
          <p:cNvSpPr/>
          <p:nvPr/>
        </p:nvSpPr>
        <p:spPr>
          <a:xfrm>
            <a:off x="7873109" y="1841622"/>
            <a:ext cx="1224136"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Arial" panose="020B0604020202020204" pitchFamily="34" charset="0"/>
                <a:cs typeface="Arial" panose="020B0604020202020204" pitchFamily="34" charset="0"/>
              </a:rPr>
              <a:t>Rb</a:t>
            </a:r>
          </a:p>
        </p:txBody>
      </p:sp>
      <p:sp>
        <p:nvSpPr>
          <p:cNvPr id="4" name="Rectangle: Diagonal Corners Rounded 3">
            <a:extLst>
              <a:ext uri="{FF2B5EF4-FFF2-40B4-BE49-F238E27FC236}">
                <a16:creationId xmlns:a16="http://schemas.microsoft.com/office/drawing/2014/main" id="{F1DBE01A-3E83-4477-90C6-3EE972D59ACF}"/>
              </a:ext>
            </a:extLst>
          </p:cNvPr>
          <p:cNvSpPr/>
          <p:nvPr/>
        </p:nvSpPr>
        <p:spPr>
          <a:xfrm>
            <a:off x="9472682" y="1844824"/>
            <a:ext cx="1224136" cy="735393"/>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Arial" panose="020B0604020202020204" pitchFamily="34" charset="0"/>
                <a:cs typeface="Arial" panose="020B0604020202020204" pitchFamily="34" charset="0"/>
              </a:rPr>
              <a:t>Cu</a:t>
            </a:r>
          </a:p>
        </p:txBody>
      </p:sp>
      <p:sp>
        <p:nvSpPr>
          <p:cNvPr id="10" name="Hexagon 9">
            <a:extLst>
              <a:ext uri="{FF2B5EF4-FFF2-40B4-BE49-F238E27FC236}">
                <a16:creationId xmlns:a16="http://schemas.microsoft.com/office/drawing/2014/main" id="{C4F2BADC-F869-45D7-8D37-CB3AD597D683}"/>
              </a:ext>
            </a:extLst>
          </p:cNvPr>
          <p:cNvSpPr/>
          <p:nvPr/>
        </p:nvSpPr>
        <p:spPr>
          <a:xfrm>
            <a:off x="5150390" y="2914085"/>
            <a:ext cx="1368152" cy="720080"/>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Arial" panose="020B0604020202020204" pitchFamily="34" charset="0"/>
                <a:cs typeface="Arial" panose="020B0604020202020204" pitchFamily="34" charset="0"/>
              </a:rPr>
              <a:t>Fe</a:t>
            </a:r>
          </a:p>
        </p:txBody>
      </p:sp>
      <p:sp>
        <p:nvSpPr>
          <p:cNvPr id="11" name="Rectangle: Rounded Corners 10">
            <a:extLst>
              <a:ext uri="{FF2B5EF4-FFF2-40B4-BE49-F238E27FC236}">
                <a16:creationId xmlns:a16="http://schemas.microsoft.com/office/drawing/2014/main" id="{3CDCEC80-B210-4508-8A97-F59C075B61D7}"/>
              </a:ext>
            </a:extLst>
          </p:cNvPr>
          <p:cNvSpPr/>
          <p:nvPr/>
        </p:nvSpPr>
        <p:spPr>
          <a:xfrm>
            <a:off x="6832405" y="2914085"/>
            <a:ext cx="1224136"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Arial" panose="020B0604020202020204" pitchFamily="34" charset="0"/>
                <a:cs typeface="Arial" panose="020B0604020202020204" pitchFamily="34" charset="0"/>
              </a:rPr>
              <a:t>Ne</a:t>
            </a:r>
          </a:p>
        </p:txBody>
      </p:sp>
      <p:sp>
        <p:nvSpPr>
          <p:cNvPr id="12" name="Rectangle: Diagonal Corners Rounded 11">
            <a:extLst>
              <a:ext uri="{FF2B5EF4-FFF2-40B4-BE49-F238E27FC236}">
                <a16:creationId xmlns:a16="http://schemas.microsoft.com/office/drawing/2014/main" id="{70492A1D-760C-4B91-AAF1-FFB0699DE18E}"/>
              </a:ext>
            </a:extLst>
          </p:cNvPr>
          <p:cNvSpPr/>
          <p:nvPr/>
        </p:nvSpPr>
        <p:spPr>
          <a:xfrm>
            <a:off x="8431978" y="2917287"/>
            <a:ext cx="1224136" cy="735393"/>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Arial" panose="020B0604020202020204" pitchFamily="34" charset="0"/>
                <a:cs typeface="Arial" panose="020B0604020202020204" pitchFamily="34" charset="0"/>
              </a:rPr>
              <a:t>Si</a:t>
            </a:r>
          </a:p>
        </p:txBody>
      </p:sp>
    </p:spTree>
    <p:extLst>
      <p:ext uri="{BB962C8B-B14F-4D97-AF65-F5344CB8AC3E}">
        <p14:creationId xmlns:p14="http://schemas.microsoft.com/office/powerpoint/2010/main" val="4242678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8" grpId="0" animBg="1"/>
      <p:bldP spid="4" grpId="0" animBg="1"/>
      <p:bldP spid="10" grpId="0" animBg="1"/>
      <p:bldP spid="11" grpId="0" animBg="1"/>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E8CE6C-27B3-4B97-AD9D-77DD04C51B29}"/>
              </a:ext>
            </a:extLst>
          </p:cNvPr>
          <p:cNvSpPr txBox="1"/>
          <p:nvPr/>
        </p:nvSpPr>
        <p:spPr>
          <a:xfrm>
            <a:off x="1199456" y="2492896"/>
            <a:ext cx="10278140" cy="296459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3733" dirty="0">
                <a:latin typeface="Arial" panose="020B0604020202020204" pitchFamily="34" charset="0"/>
                <a:cs typeface="Arial" panose="020B0604020202020204" pitchFamily="34" charset="0"/>
              </a:rPr>
              <a:t>Trong bảng tuần hoàn, các nguyên tố kim loại tập trung ở các nhóm IA, IIA, IIIA và các nhóm B. Các nguyên tố phi kim tập trung ở các nhóm VA, VIA, VIIA, còn các nguyên tố khí hiếm ở nhóm VIIIA.</a:t>
            </a:r>
            <a:endParaRPr lang="vi-VN" sz="3733"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3C70E3E-3CE3-4C8C-842B-31C428315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404664"/>
            <a:ext cx="1938162" cy="1938162"/>
          </a:xfrm>
          <a:prstGeom prst="rect">
            <a:avLst/>
          </a:prstGeom>
        </p:spPr>
      </p:pic>
    </p:spTree>
    <p:extLst>
      <p:ext uri="{BB962C8B-B14F-4D97-AF65-F5344CB8AC3E}">
        <p14:creationId xmlns:p14="http://schemas.microsoft.com/office/powerpoint/2010/main" val="38108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13" name="Picture 12">
            <a:extLst>
              <a:ext uri="{FF2B5EF4-FFF2-40B4-BE49-F238E27FC236}">
                <a16:creationId xmlns:a16="http://schemas.microsoft.com/office/drawing/2014/main" id="{9BC29DB0-8689-4DD7-B4C0-755430782E9E}"/>
              </a:ext>
            </a:extLst>
          </p:cNvPr>
          <p:cNvPicPr>
            <a:picLocks noChangeAspect="1"/>
          </p:cNvPicPr>
          <p:nvPr/>
        </p:nvPicPr>
        <p:blipFill>
          <a:blip r:embed="rId3"/>
          <a:stretch>
            <a:fillRect/>
          </a:stretch>
        </p:blipFill>
        <p:spPr>
          <a:xfrm>
            <a:off x="1271464" y="1988840"/>
            <a:ext cx="2635546" cy="2635546"/>
          </a:xfrm>
          <a:prstGeom prst="rect">
            <a:avLst/>
          </a:prstGeom>
        </p:spPr>
      </p:pic>
      <p:sp>
        <p:nvSpPr>
          <p:cNvPr id="14" name="TextBox 13">
            <a:extLst>
              <a:ext uri="{FF2B5EF4-FFF2-40B4-BE49-F238E27FC236}">
                <a16:creationId xmlns:a16="http://schemas.microsoft.com/office/drawing/2014/main" id="{B86A382D-057C-4F0D-96E7-DB01423D8124}"/>
              </a:ext>
            </a:extLst>
          </p:cNvPr>
          <p:cNvSpPr txBox="1"/>
          <p:nvPr/>
        </p:nvSpPr>
        <p:spPr>
          <a:xfrm>
            <a:off x="1696102" y="1404065"/>
            <a:ext cx="1786270" cy="584775"/>
          </a:xfrm>
          <a:prstGeom prst="rect">
            <a:avLst/>
          </a:prstGeom>
          <a:noFill/>
        </p:spPr>
        <p:txBody>
          <a:bodyPr wrap="square">
            <a:spAutoFit/>
          </a:bodyPr>
          <a:lstStyle/>
          <a:p>
            <a:r>
              <a:rPr lang="vi-VN" altLang="zh-CN" sz="3200" b="1" dirty="0">
                <a:solidFill>
                  <a:srgbClr val="FF0000"/>
                </a:solidFill>
                <a:latin typeface="Arial" panose="020B0604020202020204" pitchFamily="34" charset="0"/>
                <a:cs typeface="Arial" panose="020B0604020202020204" pitchFamily="34" charset="0"/>
                <a:sym typeface="+mn-lt"/>
              </a:rPr>
              <a:t>VỀ NHÀ</a:t>
            </a:r>
            <a:endParaRPr lang="vi-VN" sz="3200" dirty="0"/>
          </a:p>
        </p:txBody>
      </p:sp>
      <p:sp>
        <p:nvSpPr>
          <p:cNvPr id="15" name="TextBox 14">
            <a:extLst>
              <a:ext uri="{FF2B5EF4-FFF2-40B4-BE49-F238E27FC236}">
                <a16:creationId xmlns:a16="http://schemas.microsoft.com/office/drawing/2014/main" id="{21509955-7ACE-46E9-9556-268365598799}"/>
              </a:ext>
            </a:extLst>
          </p:cNvPr>
          <p:cNvSpPr txBox="1"/>
          <p:nvPr/>
        </p:nvSpPr>
        <p:spPr>
          <a:xfrm>
            <a:off x="4689583" y="2029340"/>
            <a:ext cx="6692986" cy="2554545"/>
          </a:xfrm>
          <a:prstGeom prst="rect">
            <a:avLst/>
          </a:prstGeom>
          <a:noFill/>
        </p:spPr>
        <p:txBody>
          <a:bodyPr wrap="square">
            <a:spAutoFit/>
          </a:bodyPr>
          <a:lstStyle/>
          <a:p>
            <a:pPr algn="just"/>
            <a:r>
              <a:rPr lang="vi-VN" sz="3200" i="1" dirty="0">
                <a:solidFill>
                  <a:srgbClr val="FFC000"/>
                </a:solidFill>
                <a:latin typeface="Arial" panose="020B0604020202020204" pitchFamily="34" charset="0"/>
                <a:cs typeface="Arial" panose="020B0604020202020204" pitchFamily="34" charset="0"/>
              </a:rPr>
              <a:t>Vận dụng mối quan hệ giữa vị trí trong bảng tuần hoàn, tính chất của một số kim loại, phi kim hay khí hiếm thông dụng với một số ứng dụng của chúng trong thực tiễn.</a:t>
            </a:r>
          </a:p>
        </p:txBody>
      </p:sp>
    </p:spTree>
    <p:extLst>
      <p:ext uri="{BB962C8B-B14F-4D97-AF65-F5344CB8AC3E}">
        <p14:creationId xmlns:p14="http://schemas.microsoft.com/office/powerpoint/2010/main" val="687162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655DA27-0C34-4B97-88EE-4BED33265192}"/>
              </a:ext>
            </a:extLst>
          </p:cNvPr>
          <p:cNvGrpSpPr/>
          <p:nvPr/>
        </p:nvGrpSpPr>
        <p:grpSpPr>
          <a:xfrm>
            <a:off x="0" y="0"/>
            <a:ext cx="12192000" cy="6869420"/>
            <a:chOff x="0" y="0"/>
            <a:chExt cx="12192000" cy="6869420"/>
          </a:xfrm>
        </p:grpSpPr>
        <p:sp>
          <p:nvSpPr>
            <p:cNvPr id="3" name="矩形 2">
              <a:extLst>
                <a:ext uri="{FF2B5EF4-FFF2-40B4-BE49-F238E27FC236}">
                  <a16:creationId xmlns:a16="http://schemas.microsoft.com/office/drawing/2014/main" id="{4DBF0A26-22D0-415E-AE12-4EEDAF10DBDE}"/>
                </a:ext>
              </a:extLst>
            </p:cNvPr>
            <p:cNvSpPr/>
            <p:nvPr/>
          </p:nvSpPr>
          <p:spPr>
            <a:xfrm>
              <a:off x="0" y="0"/>
              <a:ext cx="12192000" cy="6858000"/>
            </a:xfrm>
            <a:prstGeom prst="rect">
              <a:avLst/>
            </a:prstGeom>
            <a:gradFill>
              <a:gsLst>
                <a:gs pos="22000">
                  <a:srgbClr val="192437"/>
                </a:gs>
                <a:gs pos="74000">
                  <a:srgbClr val="070404"/>
                </a:gs>
                <a:gs pos="83000">
                  <a:srgbClr val="070404"/>
                </a:gs>
                <a:gs pos="100000">
                  <a:srgbClr val="07040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id="{D90FF7FF-909D-42F5-8BC5-336199288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5" name="图片 4">
              <a:extLst>
                <a:ext uri="{FF2B5EF4-FFF2-40B4-BE49-F238E27FC236}">
                  <a16:creationId xmlns:a16="http://schemas.microsoft.com/office/drawing/2014/main" id="{D69023DF-E9EB-4281-A0C3-8131301B64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479554" y="1490972"/>
              <a:ext cx="6858002" cy="3898893"/>
            </a:xfrm>
            <a:prstGeom prst="rect">
              <a:avLst/>
            </a:prstGeom>
          </p:spPr>
        </p:pic>
      </p:grpSp>
      <p:sp>
        <p:nvSpPr>
          <p:cNvPr id="7" name="矩形: 圆角 6">
            <a:extLst>
              <a:ext uri="{FF2B5EF4-FFF2-40B4-BE49-F238E27FC236}">
                <a16:creationId xmlns:a16="http://schemas.microsoft.com/office/drawing/2014/main" id="{FBE8E7C8-3286-4069-AC28-D0AEEAD0BCB9}"/>
              </a:ext>
            </a:extLst>
          </p:cNvPr>
          <p:cNvSpPr/>
          <p:nvPr/>
        </p:nvSpPr>
        <p:spPr>
          <a:xfrm>
            <a:off x="1235460" y="1156086"/>
            <a:ext cx="9721080" cy="4545829"/>
          </a:xfrm>
          <a:prstGeom prst="roundRect">
            <a:avLst>
              <a:gd name="adj" fmla="val 12054"/>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a:extLst>
              <a:ext uri="{FF2B5EF4-FFF2-40B4-BE49-F238E27FC236}">
                <a16:creationId xmlns:a16="http://schemas.microsoft.com/office/drawing/2014/main" id="{B244604F-58A7-42AC-B492-B01E25A5D397}"/>
              </a:ext>
            </a:extLst>
          </p:cNvPr>
          <p:cNvSpPr/>
          <p:nvPr/>
        </p:nvSpPr>
        <p:spPr>
          <a:xfrm>
            <a:off x="1523492" y="1417146"/>
            <a:ext cx="9145017" cy="4023708"/>
          </a:xfrm>
          <a:prstGeom prst="roundRect">
            <a:avLst>
              <a:gd name="adj" fmla="val 5421"/>
            </a:avLst>
          </a:prstGeom>
          <a:noFill/>
          <a:ln w="317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7">
            <a:extLst>
              <a:ext uri="{FF2B5EF4-FFF2-40B4-BE49-F238E27FC236}">
                <a16:creationId xmlns:a16="http://schemas.microsoft.com/office/drawing/2014/main" id="{9A6A540E-7FA2-4667-B4C0-3352F158E859}"/>
              </a:ext>
            </a:extLst>
          </p:cNvPr>
          <p:cNvSpPr txBox="1"/>
          <p:nvPr/>
        </p:nvSpPr>
        <p:spPr>
          <a:xfrm>
            <a:off x="1170317" y="2332422"/>
            <a:ext cx="9851366" cy="2215991"/>
          </a:xfrm>
          <a:prstGeom prst="rect">
            <a:avLst/>
          </a:prstGeom>
          <a:noFill/>
        </p:spPr>
        <p:txBody>
          <a:bodyPr wrap="square" rtlCol="0">
            <a:spAutoFit/>
          </a:bodyPr>
          <a:lstStyle/>
          <a:p>
            <a:pPr algn="ctr"/>
            <a:r>
              <a:rPr lang="en-US" altLang="zh-CN" sz="13800" b="1" dirty="0">
                <a:solidFill>
                  <a:schemeClr val="bg2"/>
                </a:solidFill>
                <a:latin typeface="Arial" panose="020B0604020202020204" pitchFamily="34" charset="0"/>
                <a:cs typeface="Arial" panose="020B0604020202020204" pitchFamily="34" charset="0"/>
                <a:sym typeface="+mn-lt"/>
              </a:rPr>
              <a:t>CỦNG CỐ</a:t>
            </a:r>
          </a:p>
        </p:txBody>
      </p:sp>
    </p:spTree>
    <p:extLst>
      <p:ext uri="{BB962C8B-B14F-4D97-AF65-F5344CB8AC3E}">
        <p14:creationId xmlns:p14="http://schemas.microsoft.com/office/powerpoint/2010/main" val="3218625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45C2110E-02E9-4B66-AA20-D731549FD8E7}"/>
              </a:ext>
            </a:extLst>
          </p:cNvPr>
          <p:cNvGrpSpPr/>
          <p:nvPr/>
        </p:nvGrpSpPr>
        <p:grpSpPr>
          <a:xfrm>
            <a:off x="4427455" y="2758406"/>
            <a:ext cx="3934667" cy="3662531"/>
            <a:chOff x="4220972" y="1452310"/>
            <a:chExt cx="3749699" cy="3841152"/>
          </a:xfrm>
        </p:grpSpPr>
        <p:sp>
          <p:nvSpPr>
            <p:cNvPr id="9" name="Freeform: Shape 25">
              <a:extLst>
                <a:ext uri="{FF2B5EF4-FFF2-40B4-BE49-F238E27FC236}">
                  <a16:creationId xmlns:a16="http://schemas.microsoft.com/office/drawing/2014/main" id="{52A7A3D1-1B82-4204-A291-E51AB3340DC2}"/>
                </a:ext>
              </a:extLst>
            </p:cNvPr>
            <p:cNvSpPr>
              <a:spLocks/>
            </p:cNvSpPr>
            <p:nvPr/>
          </p:nvSpPr>
          <p:spPr bwMode="auto">
            <a:xfrm>
              <a:off x="4960574" y="3038872"/>
              <a:ext cx="294250" cy="811176"/>
            </a:xfrm>
            <a:custGeom>
              <a:avLst/>
              <a:gdLst/>
              <a:ahLst/>
              <a:cxnLst>
                <a:cxn ang="0">
                  <a:pos x="103" y="285"/>
                </a:cxn>
                <a:cxn ang="0">
                  <a:pos x="46" y="0"/>
                </a:cxn>
                <a:cxn ang="0">
                  <a:pos x="12" y="106"/>
                </a:cxn>
                <a:cxn ang="0">
                  <a:pos x="20" y="214"/>
                </a:cxn>
                <a:cxn ang="0">
                  <a:pos x="20" y="214"/>
                </a:cxn>
                <a:cxn ang="0">
                  <a:pos x="20" y="214"/>
                </a:cxn>
                <a:cxn ang="0">
                  <a:pos x="103" y="285"/>
                </a:cxn>
              </a:cxnLst>
              <a:rect l="0" t="0" r="r" b="b"/>
              <a:pathLst>
                <a:path w="103" h="285">
                  <a:moveTo>
                    <a:pt x="103" y="285"/>
                  </a:moveTo>
                  <a:cubicBezTo>
                    <a:pt x="46" y="0"/>
                    <a:pt x="46" y="0"/>
                    <a:pt x="46" y="0"/>
                  </a:cubicBezTo>
                  <a:cubicBezTo>
                    <a:pt x="12" y="106"/>
                    <a:pt x="12" y="106"/>
                    <a:pt x="12" y="106"/>
                  </a:cubicBezTo>
                  <a:cubicBezTo>
                    <a:pt x="0" y="143"/>
                    <a:pt x="4" y="182"/>
                    <a:pt x="20" y="214"/>
                  </a:cubicBezTo>
                  <a:cubicBezTo>
                    <a:pt x="20" y="214"/>
                    <a:pt x="20" y="214"/>
                    <a:pt x="20" y="214"/>
                  </a:cubicBezTo>
                  <a:cubicBezTo>
                    <a:pt x="20" y="214"/>
                    <a:pt x="20" y="214"/>
                    <a:pt x="20" y="214"/>
                  </a:cubicBezTo>
                  <a:cubicBezTo>
                    <a:pt x="37" y="246"/>
                    <a:pt x="66" y="273"/>
                    <a:pt x="103" y="285"/>
                  </a:cubicBezTo>
                  <a:close/>
                </a:path>
              </a:pathLst>
            </a:custGeom>
            <a:solidFill>
              <a:schemeClr val="accent1">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0" name="Freeform: Shape 26">
              <a:extLst>
                <a:ext uri="{FF2B5EF4-FFF2-40B4-BE49-F238E27FC236}">
                  <a16:creationId xmlns:a16="http://schemas.microsoft.com/office/drawing/2014/main" id="{ADD76E54-74B0-4E33-9F2A-BA4232D32C16}"/>
                </a:ext>
              </a:extLst>
            </p:cNvPr>
            <p:cNvSpPr>
              <a:spLocks/>
            </p:cNvSpPr>
            <p:nvPr/>
          </p:nvSpPr>
          <p:spPr bwMode="auto">
            <a:xfrm>
              <a:off x="5421831" y="4052842"/>
              <a:ext cx="815153" cy="274369"/>
            </a:xfrm>
            <a:custGeom>
              <a:avLst/>
              <a:gdLst/>
              <a:ahLst/>
              <a:cxnLst>
                <a:cxn ang="0">
                  <a:pos x="288" y="34"/>
                </a:cxn>
                <a:cxn ang="0">
                  <a:pos x="0" y="0"/>
                </a:cxn>
                <a:cxn ang="0">
                  <a:pos x="90" y="66"/>
                </a:cxn>
                <a:cxn ang="0">
                  <a:pos x="195" y="91"/>
                </a:cxn>
                <a:cxn ang="0">
                  <a:pos x="195" y="91"/>
                </a:cxn>
                <a:cxn ang="0">
                  <a:pos x="195" y="91"/>
                </a:cxn>
                <a:cxn ang="0">
                  <a:pos x="288" y="34"/>
                </a:cxn>
              </a:cxnLst>
              <a:rect l="0" t="0" r="r" b="b"/>
              <a:pathLst>
                <a:path w="288" h="97">
                  <a:moveTo>
                    <a:pt x="288" y="34"/>
                  </a:moveTo>
                  <a:cubicBezTo>
                    <a:pt x="0" y="0"/>
                    <a:pt x="0" y="0"/>
                    <a:pt x="0" y="0"/>
                  </a:cubicBezTo>
                  <a:cubicBezTo>
                    <a:pt x="90" y="66"/>
                    <a:pt x="90" y="66"/>
                    <a:pt x="90" y="66"/>
                  </a:cubicBezTo>
                  <a:cubicBezTo>
                    <a:pt x="121" y="89"/>
                    <a:pt x="160" y="97"/>
                    <a:pt x="195" y="91"/>
                  </a:cubicBezTo>
                  <a:cubicBezTo>
                    <a:pt x="195" y="91"/>
                    <a:pt x="195" y="91"/>
                    <a:pt x="195" y="91"/>
                  </a:cubicBezTo>
                  <a:cubicBezTo>
                    <a:pt x="195" y="91"/>
                    <a:pt x="195" y="91"/>
                    <a:pt x="195" y="91"/>
                  </a:cubicBezTo>
                  <a:cubicBezTo>
                    <a:pt x="231" y="85"/>
                    <a:pt x="265" y="66"/>
                    <a:pt x="288" y="34"/>
                  </a:cubicBezTo>
                  <a:close/>
                </a:path>
              </a:pathLst>
            </a:custGeom>
            <a:solidFill>
              <a:schemeClr val="accent5">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1" name="Freeform: Shape 27">
              <a:extLst>
                <a:ext uri="{FF2B5EF4-FFF2-40B4-BE49-F238E27FC236}">
                  <a16:creationId xmlns:a16="http://schemas.microsoft.com/office/drawing/2014/main" id="{0534508D-0C9E-4E4B-8989-F05DC5893825}"/>
                </a:ext>
              </a:extLst>
            </p:cNvPr>
            <p:cNvSpPr>
              <a:spLocks/>
            </p:cNvSpPr>
            <p:nvPr/>
          </p:nvSpPr>
          <p:spPr bwMode="auto">
            <a:xfrm>
              <a:off x="6487492" y="3309263"/>
              <a:ext cx="429446" cy="743579"/>
            </a:xfrm>
            <a:custGeom>
              <a:avLst/>
              <a:gdLst/>
              <a:ahLst/>
              <a:cxnLst>
                <a:cxn ang="0">
                  <a:pos x="121" y="0"/>
                </a:cxn>
                <a:cxn ang="0">
                  <a:pos x="0" y="263"/>
                </a:cxn>
                <a:cxn ang="0">
                  <a:pos x="89" y="198"/>
                </a:cxn>
                <a:cxn ang="0">
                  <a:pos x="146" y="106"/>
                </a:cxn>
                <a:cxn ang="0">
                  <a:pos x="146" y="106"/>
                </a:cxn>
                <a:cxn ang="0">
                  <a:pos x="146" y="106"/>
                </a:cxn>
                <a:cxn ang="0">
                  <a:pos x="121" y="0"/>
                </a:cxn>
              </a:cxnLst>
              <a:rect l="0" t="0" r="r" b="b"/>
              <a:pathLst>
                <a:path w="152" h="263">
                  <a:moveTo>
                    <a:pt x="121" y="0"/>
                  </a:moveTo>
                  <a:cubicBezTo>
                    <a:pt x="0" y="263"/>
                    <a:pt x="0" y="263"/>
                    <a:pt x="0" y="263"/>
                  </a:cubicBezTo>
                  <a:cubicBezTo>
                    <a:pt x="89" y="198"/>
                    <a:pt x="89" y="198"/>
                    <a:pt x="89" y="198"/>
                  </a:cubicBezTo>
                  <a:cubicBezTo>
                    <a:pt x="121" y="175"/>
                    <a:pt x="140" y="142"/>
                    <a:pt x="146" y="106"/>
                  </a:cubicBezTo>
                  <a:cubicBezTo>
                    <a:pt x="146" y="106"/>
                    <a:pt x="146" y="106"/>
                    <a:pt x="146" y="106"/>
                  </a:cubicBezTo>
                  <a:cubicBezTo>
                    <a:pt x="146" y="106"/>
                    <a:pt x="146" y="106"/>
                    <a:pt x="146" y="106"/>
                  </a:cubicBezTo>
                  <a:cubicBezTo>
                    <a:pt x="152" y="70"/>
                    <a:pt x="144" y="32"/>
                    <a:pt x="121" y="0"/>
                  </a:cubicBezTo>
                  <a:close/>
                </a:path>
              </a:pathLst>
            </a:custGeom>
            <a:solidFill>
              <a:schemeClr val="accent4">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2" name="Freeform: Shape 28">
              <a:extLst>
                <a:ext uri="{FF2B5EF4-FFF2-40B4-BE49-F238E27FC236}">
                  <a16:creationId xmlns:a16="http://schemas.microsoft.com/office/drawing/2014/main" id="{E97F706C-7518-4185-BE7F-89A0B115A259}"/>
                </a:ext>
              </a:extLst>
            </p:cNvPr>
            <p:cNvSpPr>
              <a:spLocks/>
            </p:cNvSpPr>
            <p:nvPr/>
          </p:nvSpPr>
          <p:spPr bwMode="auto">
            <a:xfrm>
              <a:off x="6209147" y="2450372"/>
              <a:ext cx="604406" cy="588500"/>
            </a:xfrm>
            <a:custGeom>
              <a:avLst/>
              <a:gdLst/>
              <a:ahLst/>
              <a:cxnLst>
                <a:cxn ang="0">
                  <a:pos x="0" y="12"/>
                </a:cxn>
                <a:cxn ang="0">
                  <a:pos x="214" y="208"/>
                </a:cxn>
                <a:cxn ang="0">
                  <a:pos x="179" y="103"/>
                </a:cxn>
                <a:cxn ang="0">
                  <a:pos x="109" y="20"/>
                </a:cxn>
                <a:cxn ang="0">
                  <a:pos x="109" y="20"/>
                </a:cxn>
                <a:cxn ang="0">
                  <a:pos x="109" y="20"/>
                </a:cxn>
                <a:cxn ang="0">
                  <a:pos x="0" y="12"/>
                </a:cxn>
              </a:cxnLst>
              <a:rect l="0" t="0" r="r" b="b"/>
              <a:pathLst>
                <a:path w="214" h="208">
                  <a:moveTo>
                    <a:pt x="0" y="12"/>
                  </a:moveTo>
                  <a:cubicBezTo>
                    <a:pt x="214" y="208"/>
                    <a:pt x="214" y="208"/>
                    <a:pt x="214" y="208"/>
                  </a:cubicBezTo>
                  <a:cubicBezTo>
                    <a:pt x="179" y="103"/>
                    <a:pt x="179" y="103"/>
                    <a:pt x="179" y="103"/>
                  </a:cubicBezTo>
                  <a:cubicBezTo>
                    <a:pt x="167" y="66"/>
                    <a:pt x="141" y="37"/>
                    <a:pt x="109" y="20"/>
                  </a:cubicBezTo>
                  <a:cubicBezTo>
                    <a:pt x="109" y="20"/>
                    <a:pt x="109" y="20"/>
                    <a:pt x="109" y="20"/>
                  </a:cubicBezTo>
                  <a:cubicBezTo>
                    <a:pt x="109" y="20"/>
                    <a:pt x="109" y="20"/>
                    <a:pt x="109" y="20"/>
                  </a:cubicBezTo>
                  <a:cubicBezTo>
                    <a:pt x="76" y="4"/>
                    <a:pt x="38" y="0"/>
                    <a:pt x="0" y="12"/>
                  </a:cubicBezTo>
                  <a:close/>
                </a:path>
              </a:pathLst>
            </a:custGeom>
            <a:solidFill>
              <a:schemeClr val="accent3">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3" name="Freeform: Shape 29">
              <a:extLst>
                <a:ext uri="{FF2B5EF4-FFF2-40B4-BE49-F238E27FC236}">
                  <a16:creationId xmlns:a16="http://schemas.microsoft.com/office/drawing/2014/main" id="{C861DA25-3722-4E3D-A414-F4995976EA4A}"/>
                </a:ext>
              </a:extLst>
            </p:cNvPr>
            <p:cNvSpPr>
              <a:spLocks/>
            </p:cNvSpPr>
            <p:nvPr/>
          </p:nvSpPr>
          <p:spPr bwMode="auto">
            <a:xfrm>
              <a:off x="5234941" y="2418562"/>
              <a:ext cx="719721" cy="401613"/>
            </a:xfrm>
            <a:custGeom>
              <a:avLst/>
              <a:gdLst/>
              <a:ahLst/>
              <a:cxnLst>
                <a:cxn ang="0">
                  <a:pos x="0" y="142"/>
                </a:cxn>
                <a:cxn ang="0">
                  <a:pos x="253" y="0"/>
                </a:cxn>
                <a:cxn ang="0">
                  <a:pos x="142" y="0"/>
                </a:cxn>
                <a:cxn ang="0">
                  <a:pos x="42" y="41"/>
                </a:cxn>
                <a:cxn ang="0">
                  <a:pos x="42" y="41"/>
                </a:cxn>
                <a:cxn ang="0">
                  <a:pos x="42" y="41"/>
                </a:cxn>
                <a:cxn ang="0">
                  <a:pos x="0" y="142"/>
                </a:cxn>
              </a:cxnLst>
              <a:rect l="0" t="0" r="r" b="b"/>
              <a:pathLst>
                <a:path w="253" h="142">
                  <a:moveTo>
                    <a:pt x="0" y="142"/>
                  </a:moveTo>
                  <a:cubicBezTo>
                    <a:pt x="253" y="0"/>
                    <a:pt x="253" y="0"/>
                    <a:pt x="253" y="0"/>
                  </a:cubicBezTo>
                  <a:cubicBezTo>
                    <a:pt x="142" y="0"/>
                    <a:pt x="142" y="0"/>
                    <a:pt x="142" y="0"/>
                  </a:cubicBezTo>
                  <a:cubicBezTo>
                    <a:pt x="103" y="0"/>
                    <a:pt x="67" y="16"/>
                    <a:pt x="42" y="41"/>
                  </a:cubicBezTo>
                  <a:cubicBezTo>
                    <a:pt x="42" y="41"/>
                    <a:pt x="42" y="41"/>
                    <a:pt x="42" y="41"/>
                  </a:cubicBezTo>
                  <a:cubicBezTo>
                    <a:pt x="42" y="41"/>
                    <a:pt x="42" y="41"/>
                    <a:pt x="42" y="41"/>
                  </a:cubicBezTo>
                  <a:cubicBezTo>
                    <a:pt x="16" y="67"/>
                    <a:pt x="0" y="102"/>
                    <a:pt x="0" y="142"/>
                  </a:cubicBezTo>
                  <a:close/>
                </a:path>
              </a:pathLst>
            </a:custGeom>
            <a:solidFill>
              <a:schemeClr val="accent2">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4" name="Freeform: Shape 30">
              <a:extLst>
                <a:ext uri="{FF2B5EF4-FFF2-40B4-BE49-F238E27FC236}">
                  <a16:creationId xmlns:a16="http://schemas.microsoft.com/office/drawing/2014/main" id="{91E7A68C-D30C-4BF6-A479-87DF7A79718A}"/>
                </a:ext>
              </a:extLst>
            </p:cNvPr>
            <p:cNvSpPr>
              <a:spLocks/>
            </p:cNvSpPr>
            <p:nvPr/>
          </p:nvSpPr>
          <p:spPr bwMode="auto">
            <a:xfrm>
              <a:off x="4912857" y="2227696"/>
              <a:ext cx="2079632" cy="1980222"/>
            </a:xfrm>
            <a:custGeom>
              <a:avLst/>
              <a:gdLst/>
              <a:ahLst/>
              <a:cxnLst>
                <a:cxn ang="0">
                  <a:pos x="100" y="498"/>
                </a:cxn>
                <a:cxn ang="0">
                  <a:pos x="0" y="190"/>
                </a:cxn>
                <a:cxn ang="0">
                  <a:pos x="262" y="0"/>
                </a:cxn>
                <a:cxn ang="0">
                  <a:pos x="523" y="190"/>
                </a:cxn>
                <a:cxn ang="0">
                  <a:pos x="423" y="498"/>
                </a:cxn>
                <a:cxn ang="0">
                  <a:pos x="100" y="498"/>
                </a:cxn>
              </a:cxnLst>
              <a:rect l="0" t="0" r="r" b="b"/>
              <a:pathLst>
                <a:path w="523" h="498">
                  <a:moveTo>
                    <a:pt x="100" y="498"/>
                  </a:moveTo>
                  <a:lnTo>
                    <a:pt x="0" y="190"/>
                  </a:lnTo>
                  <a:lnTo>
                    <a:pt x="262" y="0"/>
                  </a:lnTo>
                  <a:lnTo>
                    <a:pt x="523" y="190"/>
                  </a:lnTo>
                  <a:lnTo>
                    <a:pt x="423" y="498"/>
                  </a:lnTo>
                  <a:lnTo>
                    <a:pt x="100" y="498"/>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5" name="Freeform: Shape 31">
              <a:extLst>
                <a:ext uri="{FF2B5EF4-FFF2-40B4-BE49-F238E27FC236}">
                  <a16:creationId xmlns:a16="http://schemas.microsoft.com/office/drawing/2014/main" id="{15733BC6-30EA-4042-B98B-BA421BF3B15D}"/>
                </a:ext>
              </a:extLst>
            </p:cNvPr>
            <p:cNvSpPr>
              <a:spLocks/>
            </p:cNvSpPr>
            <p:nvPr/>
          </p:nvSpPr>
          <p:spPr bwMode="auto">
            <a:xfrm>
              <a:off x="4415812" y="1901637"/>
              <a:ext cx="1065661" cy="1745618"/>
            </a:xfrm>
            <a:custGeom>
              <a:avLst/>
              <a:gdLst/>
              <a:ahLst/>
              <a:cxnLst>
                <a:cxn ang="0">
                  <a:pos x="196" y="3"/>
                </a:cxn>
                <a:cxn ang="0">
                  <a:pos x="7" y="33"/>
                </a:cxn>
                <a:cxn ang="0">
                  <a:pos x="6" y="44"/>
                </a:cxn>
                <a:cxn ang="0">
                  <a:pos x="51" y="58"/>
                </a:cxn>
                <a:cxn ang="0">
                  <a:pos x="21" y="150"/>
                </a:cxn>
                <a:cxn ang="0">
                  <a:pos x="30" y="258"/>
                </a:cxn>
                <a:cxn ang="0">
                  <a:pos x="212" y="616"/>
                </a:cxn>
                <a:cxn ang="0">
                  <a:pos x="204" y="508"/>
                </a:cxn>
                <a:cxn ang="0">
                  <a:pos x="321" y="146"/>
                </a:cxn>
                <a:cxn ang="0">
                  <a:pos x="366" y="161"/>
                </a:cxn>
                <a:cxn ang="0">
                  <a:pos x="372" y="151"/>
                </a:cxn>
                <a:cxn ang="0">
                  <a:pos x="237" y="16"/>
                </a:cxn>
                <a:cxn ang="0">
                  <a:pos x="196" y="3"/>
                </a:cxn>
              </a:cxnLst>
              <a:rect l="0" t="0" r="r" b="b"/>
              <a:pathLst>
                <a:path w="376" h="616">
                  <a:moveTo>
                    <a:pt x="196" y="3"/>
                  </a:moveTo>
                  <a:cubicBezTo>
                    <a:pt x="7" y="33"/>
                    <a:pt x="7" y="33"/>
                    <a:pt x="7" y="33"/>
                  </a:cubicBezTo>
                  <a:cubicBezTo>
                    <a:pt x="1" y="34"/>
                    <a:pt x="0" y="42"/>
                    <a:pt x="6" y="44"/>
                  </a:cubicBezTo>
                  <a:cubicBezTo>
                    <a:pt x="51" y="58"/>
                    <a:pt x="51" y="58"/>
                    <a:pt x="51" y="58"/>
                  </a:cubicBezTo>
                  <a:cubicBezTo>
                    <a:pt x="21" y="150"/>
                    <a:pt x="21" y="150"/>
                    <a:pt x="21" y="150"/>
                  </a:cubicBezTo>
                  <a:cubicBezTo>
                    <a:pt x="9" y="187"/>
                    <a:pt x="13" y="226"/>
                    <a:pt x="30" y="258"/>
                  </a:cubicBezTo>
                  <a:cubicBezTo>
                    <a:pt x="212" y="616"/>
                    <a:pt x="212" y="616"/>
                    <a:pt x="212" y="616"/>
                  </a:cubicBezTo>
                  <a:cubicBezTo>
                    <a:pt x="196" y="584"/>
                    <a:pt x="192" y="545"/>
                    <a:pt x="204" y="508"/>
                  </a:cubicBezTo>
                  <a:cubicBezTo>
                    <a:pt x="321" y="146"/>
                    <a:pt x="321" y="146"/>
                    <a:pt x="321" y="146"/>
                  </a:cubicBezTo>
                  <a:cubicBezTo>
                    <a:pt x="366" y="161"/>
                    <a:pt x="366" y="161"/>
                    <a:pt x="366" y="161"/>
                  </a:cubicBezTo>
                  <a:cubicBezTo>
                    <a:pt x="372" y="163"/>
                    <a:pt x="376" y="156"/>
                    <a:pt x="372" y="151"/>
                  </a:cubicBezTo>
                  <a:cubicBezTo>
                    <a:pt x="237" y="16"/>
                    <a:pt x="237" y="16"/>
                    <a:pt x="237" y="16"/>
                  </a:cubicBezTo>
                  <a:cubicBezTo>
                    <a:pt x="226" y="5"/>
                    <a:pt x="211" y="0"/>
                    <a:pt x="196" y="3"/>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6" name="Freeform: Shape 32">
              <a:extLst>
                <a:ext uri="{FF2B5EF4-FFF2-40B4-BE49-F238E27FC236}">
                  <a16:creationId xmlns:a16="http://schemas.microsoft.com/office/drawing/2014/main" id="{596EA2C9-D160-4ED5-BD03-AE0A5E809C59}"/>
                </a:ext>
              </a:extLst>
            </p:cNvPr>
            <p:cNvSpPr>
              <a:spLocks/>
            </p:cNvSpPr>
            <p:nvPr/>
          </p:nvSpPr>
          <p:spPr bwMode="auto">
            <a:xfrm>
              <a:off x="5354231" y="1452310"/>
              <a:ext cx="1658139" cy="1121331"/>
            </a:xfrm>
            <a:custGeom>
              <a:avLst/>
              <a:gdLst/>
              <a:ahLst/>
              <a:cxnLst>
                <a:cxn ang="0">
                  <a:pos x="578" y="177"/>
                </a:cxn>
                <a:cxn ang="0">
                  <a:pos x="491" y="6"/>
                </a:cxn>
                <a:cxn ang="0">
                  <a:pos x="480" y="8"/>
                </a:cxn>
                <a:cxn ang="0">
                  <a:pos x="480" y="56"/>
                </a:cxn>
                <a:cxn ang="0">
                  <a:pos x="384" y="56"/>
                </a:cxn>
                <a:cxn ang="0">
                  <a:pos x="284" y="97"/>
                </a:cxn>
                <a:cxn ang="0">
                  <a:pos x="0" y="381"/>
                </a:cxn>
                <a:cxn ang="0">
                  <a:pos x="100" y="340"/>
                </a:cxn>
                <a:cxn ang="0">
                  <a:pos x="480" y="340"/>
                </a:cxn>
                <a:cxn ang="0">
                  <a:pos x="480" y="387"/>
                </a:cxn>
                <a:cxn ang="0">
                  <a:pos x="491" y="390"/>
                </a:cxn>
                <a:cxn ang="0">
                  <a:pos x="578" y="219"/>
                </a:cxn>
                <a:cxn ang="0">
                  <a:pos x="578" y="177"/>
                </a:cxn>
              </a:cxnLst>
              <a:rect l="0" t="0" r="r" b="b"/>
              <a:pathLst>
                <a:path w="585" h="395">
                  <a:moveTo>
                    <a:pt x="578" y="177"/>
                  </a:moveTo>
                  <a:cubicBezTo>
                    <a:pt x="491" y="6"/>
                    <a:pt x="491" y="6"/>
                    <a:pt x="491" y="6"/>
                  </a:cubicBezTo>
                  <a:cubicBezTo>
                    <a:pt x="488" y="0"/>
                    <a:pt x="480" y="2"/>
                    <a:pt x="480" y="8"/>
                  </a:cubicBezTo>
                  <a:cubicBezTo>
                    <a:pt x="480" y="56"/>
                    <a:pt x="480" y="56"/>
                    <a:pt x="480" y="56"/>
                  </a:cubicBezTo>
                  <a:cubicBezTo>
                    <a:pt x="384" y="56"/>
                    <a:pt x="384" y="56"/>
                    <a:pt x="384" y="56"/>
                  </a:cubicBezTo>
                  <a:cubicBezTo>
                    <a:pt x="345" y="56"/>
                    <a:pt x="309" y="71"/>
                    <a:pt x="284" y="97"/>
                  </a:cubicBezTo>
                  <a:cubicBezTo>
                    <a:pt x="0" y="381"/>
                    <a:pt x="0" y="381"/>
                    <a:pt x="0" y="381"/>
                  </a:cubicBezTo>
                  <a:cubicBezTo>
                    <a:pt x="25" y="356"/>
                    <a:pt x="61" y="340"/>
                    <a:pt x="100" y="340"/>
                  </a:cubicBezTo>
                  <a:cubicBezTo>
                    <a:pt x="480" y="340"/>
                    <a:pt x="480" y="340"/>
                    <a:pt x="480" y="340"/>
                  </a:cubicBezTo>
                  <a:cubicBezTo>
                    <a:pt x="480" y="387"/>
                    <a:pt x="480" y="387"/>
                    <a:pt x="480" y="387"/>
                  </a:cubicBezTo>
                  <a:cubicBezTo>
                    <a:pt x="480" y="393"/>
                    <a:pt x="488" y="395"/>
                    <a:pt x="491" y="390"/>
                  </a:cubicBezTo>
                  <a:cubicBezTo>
                    <a:pt x="578" y="219"/>
                    <a:pt x="578" y="219"/>
                    <a:pt x="578" y="219"/>
                  </a:cubicBezTo>
                  <a:cubicBezTo>
                    <a:pt x="585" y="205"/>
                    <a:pt x="585" y="190"/>
                    <a:pt x="578" y="177"/>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7" name="Freeform: Shape 33">
              <a:extLst>
                <a:ext uri="{FF2B5EF4-FFF2-40B4-BE49-F238E27FC236}">
                  <a16:creationId xmlns:a16="http://schemas.microsoft.com/office/drawing/2014/main" id="{EAF22C27-7A71-4547-9D24-1B1D22D294E5}"/>
                </a:ext>
              </a:extLst>
            </p:cNvPr>
            <p:cNvSpPr>
              <a:spLocks/>
            </p:cNvSpPr>
            <p:nvPr/>
          </p:nvSpPr>
          <p:spPr bwMode="auto">
            <a:xfrm>
              <a:off x="4220972" y="3464342"/>
              <a:ext cx="1753571" cy="1041803"/>
            </a:xfrm>
            <a:custGeom>
              <a:avLst/>
              <a:gdLst/>
              <a:ahLst/>
              <a:cxnLst>
                <a:cxn ang="0">
                  <a:pos x="31" y="124"/>
                </a:cxn>
                <a:cxn ang="0">
                  <a:pos x="1" y="313"/>
                </a:cxn>
                <a:cxn ang="0">
                  <a:pos x="11" y="317"/>
                </a:cxn>
                <a:cxn ang="0">
                  <a:pos x="39" y="279"/>
                </a:cxn>
                <a:cxn ang="0">
                  <a:pos x="117" y="335"/>
                </a:cxn>
                <a:cxn ang="0">
                  <a:pos x="223" y="361"/>
                </a:cxn>
                <a:cxn ang="0">
                  <a:pos x="619" y="298"/>
                </a:cxn>
                <a:cxn ang="0">
                  <a:pos x="514" y="273"/>
                </a:cxn>
                <a:cxn ang="0">
                  <a:pos x="206" y="49"/>
                </a:cxn>
                <a:cxn ang="0">
                  <a:pos x="234" y="11"/>
                </a:cxn>
                <a:cxn ang="0">
                  <a:pos x="227" y="2"/>
                </a:cxn>
                <a:cxn ang="0">
                  <a:pos x="56" y="90"/>
                </a:cxn>
                <a:cxn ang="0">
                  <a:pos x="31" y="124"/>
                </a:cxn>
              </a:cxnLst>
              <a:rect l="0" t="0" r="r" b="b"/>
              <a:pathLst>
                <a:path w="619" h="367">
                  <a:moveTo>
                    <a:pt x="31" y="124"/>
                  </a:moveTo>
                  <a:cubicBezTo>
                    <a:pt x="1" y="313"/>
                    <a:pt x="1" y="313"/>
                    <a:pt x="1" y="313"/>
                  </a:cubicBezTo>
                  <a:cubicBezTo>
                    <a:pt x="0" y="319"/>
                    <a:pt x="8" y="322"/>
                    <a:pt x="11" y="317"/>
                  </a:cubicBezTo>
                  <a:cubicBezTo>
                    <a:pt x="39" y="279"/>
                    <a:pt x="39" y="279"/>
                    <a:pt x="39" y="279"/>
                  </a:cubicBezTo>
                  <a:cubicBezTo>
                    <a:pt x="117" y="335"/>
                    <a:pt x="117" y="335"/>
                    <a:pt x="117" y="335"/>
                  </a:cubicBezTo>
                  <a:cubicBezTo>
                    <a:pt x="149" y="359"/>
                    <a:pt x="187" y="367"/>
                    <a:pt x="223" y="361"/>
                  </a:cubicBezTo>
                  <a:cubicBezTo>
                    <a:pt x="619" y="298"/>
                    <a:pt x="619" y="298"/>
                    <a:pt x="619" y="298"/>
                  </a:cubicBezTo>
                  <a:cubicBezTo>
                    <a:pt x="584" y="304"/>
                    <a:pt x="545" y="296"/>
                    <a:pt x="514" y="273"/>
                  </a:cubicBezTo>
                  <a:cubicBezTo>
                    <a:pt x="206" y="49"/>
                    <a:pt x="206" y="49"/>
                    <a:pt x="206" y="49"/>
                  </a:cubicBezTo>
                  <a:cubicBezTo>
                    <a:pt x="234" y="11"/>
                    <a:pt x="234" y="11"/>
                    <a:pt x="234" y="11"/>
                  </a:cubicBezTo>
                  <a:cubicBezTo>
                    <a:pt x="238" y="6"/>
                    <a:pt x="232" y="0"/>
                    <a:pt x="227" y="2"/>
                  </a:cubicBezTo>
                  <a:cubicBezTo>
                    <a:pt x="56" y="90"/>
                    <a:pt x="56" y="90"/>
                    <a:pt x="56" y="90"/>
                  </a:cubicBezTo>
                  <a:cubicBezTo>
                    <a:pt x="43" y="96"/>
                    <a:pt x="34" y="109"/>
                    <a:pt x="31" y="124"/>
                  </a:cubicBezTo>
                  <a:close/>
                </a:path>
              </a:pathLst>
            </a:custGeom>
            <a:blipFill dpi="0" rotWithShape="1">
              <a:blip r:embed="rId5"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8" name="Freeform: Shape 34">
              <a:extLst>
                <a:ext uri="{FF2B5EF4-FFF2-40B4-BE49-F238E27FC236}">
                  <a16:creationId xmlns:a16="http://schemas.microsoft.com/office/drawing/2014/main" id="{D65C8815-2630-428A-B830-55D62BC853D6}"/>
                </a:ext>
              </a:extLst>
            </p:cNvPr>
            <p:cNvSpPr>
              <a:spLocks/>
            </p:cNvSpPr>
            <p:nvPr/>
          </p:nvSpPr>
          <p:spPr bwMode="auto">
            <a:xfrm>
              <a:off x="6519302" y="2506041"/>
              <a:ext cx="1451369" cy="1423533"/>
            </a:xfrm>
            <a:custGeom>
              <a:avLst/>
              <a:gdLst/>
              <a:ahLst/>
              <a:cxnLst>
                <a:cxn ang="0">
                  <a:pos x="373" y="487"/>
                </a:cxn>
                <a:cxn ang="0">
                  <a:pos x="509" y="352"/>
                </a:cxn>
                <a:cxn ang="0">
                  <a:pos x="503" y="342"/>
                </a:cxn>
                <a:cxn ang="0">
                  <a:pos x="458" y="357"/>
                </a:cxn>
                <a:cxn ang="0">
                  <a:pos x="428" y="265"/>
                </a:cxn>
                <a:cxn ang="0">
                  <a:pos x="358" y="183"/>
                </a:cxn>
                <a:cxn ang="0">
                  <a:pos x="0" y="0"/>
                </a:cxn>
                <a:cxn ang="0">
                  <a:pos x="70" y="83"/>
                </a:cxn>
                <a:cxn ang="0">
                  <a:pos x="188" y="445"/>
                </a:cxn>
                <a:cxn ang="0">
                  <a:pos x="143" y="459"/>
                </a:cxn>
                <a:cxn ang="0">
                  <a:pos x="144" y="470"/>
                </a:cxn>
                <a:cxn ang="0">
                  <a:pos x="333" y="500"/>
                </a:cxn>
                <a:cxn ang="0">
                  <a:pos x="373" y="487"/>
                </a:cxn>
              </a:cxnLst>
              <a:rect l="0" t="0" r="r" b="b"/>
              <a:pathLst>
                <a:path w="513" h="502">
                  <a:moveTo>
                    <a:pt x="373" y="487"/>
                  </a:moveTo>
                  <a:cubicBezTo>
                    <a:pt x="509" y="352"/>
                    <a:pt x="509" y="352"/>
                    <a:pt x="509" y="352"/>
                  </a:cubicBezTo>
                  <a:cubicBezTo>
                    <a:pt x="513" y="347"/>
                    <a:pt x="509" y="340"/>
                    <a:pt x="503" y="342"/>
                  </a:cubicBezTo>
                  <a:cubicBezTo>
                    <a:pt x="458" y="357"/>
                    <a:pt x="458" y="357"/>
                    <a:pt x="458" y="357"/>
                  </a:cubicBezTo>
                  <a:cubicBezTo>
                    <a:pt x="428" y="265"/>
                    <a:pt x="428" y="265"/>
                    <a:pt x="428" y="265"/>
                  </a:cubicBezTo>
                  <a:cubicBezTo>
                    <a:pt x="416" y="228"/>
                    <a:pt x="390" y="199"/>
                    <a:pt x="358" y="183"/>
                  </a:cubicBezTo>
                  <a:cubicBezTo>
                    <a:pt x="0" y="0"/>
                    <a:pt x="0" y="0"/>
                    <a:pt x="0" y="0"/>
                  </a:cubicBezTo>
                  <a:cubicBezTo>
                    <a:pt x="32" y="17"/>
                    <a:pt x="58" y="46"/>
                    <a:pt x="70" y="83"/>
                  </a:cubicBezTo>
                  <a:cubicBezTo>
                    <a:pt x="188" y="445"/>
                    <a:pt x="188" y="445"/>
                    <a:pt x="188" y="445"/>
                  </a:cubicBezTo>
                  <a:cubicBezTo>
                    <a:pt x="143" y="459"/>
                    <a:pt x="143" y="459"/>
                    <a:pt x="143" y="459"/>
                  </a:cubicBezTo>
                  <a:cubicBezTo>
                    <a:pt x="137" y="461"/>
                    <a:pt x="138" y="469"/>
                    <a:pt x="144" y="470"/>
                  </a:cubicBezTo>
                  <a:cubicBezTo>
                    <a:pt x="333" y="500"/>
                    <a:pt x="333" y="500"/>
                    <a:pt x="333" y="500"/>
                  </a:cubicBezTo>
                  <a:cubicBezTo>
                    <a:pt x="348" y="502"/>
                    <a:pt x="363" y="498"/>
                    <a:pt x="373" y="487"/>
                  </a:cubicBezTo>
                  <a:close/>
                </a:path>
              </a:pathLst>
            </a:custGeom>
            <a:blipFill dpi="0" rotWithShape="1">
              <a:blip r:embed="rId6"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9" name="Freeform: Shape 35">
              <a:extLst>
                <a:ext uri="{FF2B5EF4-FFF2-40B4-BE49-F238E27FC236}">
                  <a16:creationId xmlns:a16="http://schemas.microsoft.com/office/drawing/2014/main" id="{7C3AFAD0-B68D-4C9E-9645-5A62F7AF26C9}"/>
                </a:ext>
              </a:extLst>
            </p:cNvPr>
            <p:cNvSpPr>
              <a:spLocks/>
            </p:cNvSpPr>
            <p:nvPr/>
          </p:nvSpPr>
          <p:spPr bwMode="auto">
            <a:xfrm>
              <a:off x="5759819" y="3607491"/>
              <a:ext cx="1141214" cy="1685971"/>
            </a:xfrm>
            <a:custGeom>
              <a:avLst/>
              <a:gdLst/>
              <a:ahLst/>
              <a:cxnLst>
                <a:cxn ang="0">
                  <a:pos x="55" y="505"/>
                </a:cxn>
                <a:cxn ang="0">
                  <a:pos x="226" y="592"/>
                </a:cxn>
                <a:cxn ang="0">
                  <a:pos x="234" y="584"/>
                </a:cxn>
                <a:cxn ang="0">
                  <a:pos x="206" y="546"/>
                </a:cxn>
                <a:cxn ang="0">
                  <a:pos x="283" y="489"/>
                </a:cxn>
                <a:cxn ang="0">
                  <a:pos x="340" y="397"/>
                </a:cxn>
                <a:cxn ang="0">
                  <a:pos x="403" y="0"/>
                </a:cxn>
                <a:cxn ang="0">
                  <a:pos x="346" y="92"/>
                </a:cxn>
                <a:cxn ang="0">
                  <a:pos x="39" y="316"/>
                </a:cxn>
                <a:cxn ang="0">
                  <a:pos x="11" y="277"/>
                </a:cxn>
                <a:cxn ang="0">
                  <a:pos x="1" y="282"/>
                </a:cxn>
                <a:cxn ang="0">
                  <a:pos x="31" y="471"/>
                </a:cxn>
                <a:cxn ang="0">
                  <a:pos x="55" y="505"/>
                </a:cxn>
              </a:cxnLst>
              <a:rect l="0" t="0" r="r" b="b"/>
              <a:pathLst>
                <a:path w="403" h="595">
                  <a:moveTo>
                    <a:pt x="55" y="505"/>
                  </a:moveTo>
                  <a:cubicBezTo>
                    <a:pt x="226" y="592"/>
                    <a:pt x="226" y="592"/>
                    <a:pt x="226" y="592"/>
                  </a:cubicBezTo>
                  <a:cubicBezTo>
                    <a:pt x="232" y="595"/>
                    <a:pt x="237" y="589"/>
                    <a:pt x="234" y="584"/>
                  </a:cubicBezTo>
                  <a:cubicBezTo>
                    <a:pt x="206" y="546"/>
                    <a:pt x="206" y="546"/>
                    <a:pt x="206" y="546"/>
                  </a:cubicBezTo>
                  <a:cubicBezTo>
                    <a:pt x="283" y="489"/>
                    <a:pt x="283" y="489"/>
                    <a:pt x="283" y="489"/>
                  </a:cubicBezTo>
                  <a:cubicBezTo>
                    <a:pt x="315" y="466"/>
                    <a:pt x="334" y="432"/>
                    <a:pt x="340" y="397"/>
                  </a:cubicBezTo>
                  <a:cubicBezTo>
                    <a:pt x="403" y="0"/>
                    <a:pt x="403" y="0"/>
                    <a:pt x="403" y="0"/>
                  </a:cubicBezTo>
                  <a:cubicBezTo>
                    <a:pt x="397" y="36"/>
                    <a:pt x="378" y="69"/>
                    <a:pt x="346" y="92"/>
                  </a:cubicBezTo>
                  <a:cubicBezTo>
                    <a:pt x="39" y="316"/>
                    <a:pt x="39" y="316"/>
                    <a:pt x="39" y="316"/>
                  </a:cubicBezTo>
                  <a:cubicBezTo>
                    <a:pt x="11" y="277"/>
                    <a:pt x="11" y="277"/>
                    <a:pt x="11" y="277"/>
                  </a:cubicBezTo>
                  <a:cubicBezTo>
                    <a:pt x="7" y="273"/>
                    <a:pt x="0" y="276"/>
                    <a:pt x="1" y="282"/>
                  </a:cubicBezTo>
                  <a:cubicBezTo>
                    <a:pt x="31" y="471"/>
                    <a:pt x="31" y="471"/>
                    <a:pt x="31" y="471"/>
                  </a:cubicBezTo>
                  <a:cubicBezTo>
                    <a:pt x="33" y="486"/>
                    <a:pt x="42" y="499"/>
                    <a:pt x="55" y="505"/>
                  </a:cubicBez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20" name="TextBox 39">
              <a:extLst>
                <a:ext uri="{FF2B5EF4-FFF2-40B4-BE49-F238E27FC236}">
                  <a16:creationId xmlns:a16="http://schemas.microsoft.com/office/drawing/2014/main" id="{79FCDB70-FC5C-41F2-A317-2886FAFCFD20}"/>
                </a:ext>
              </a:extLst>
            </p:cNvPr>
            <p:cNvSpPr txBox="1"/>
            <p:nvPr/>
          </p:nvSpPr>
          <p:spPr>
            <a:xfrm>
              <a:off x="4699604" y="2065526"/>
              <a:ext cx="441146" cy="369332"/>
            </a:xfrm>
            <a:prstGeom prst="rect">
              <a:avLst/>
            </a:prstGeom>
            <a:noFill/>
          </p:spPr>
          <p:txBody>
            <a:bodyPr wrap="none">
              <a:noAutofit/>
            </a:bodyPr>
            <a:lstStyle/>
            <a:p>
              <a:pPr algn="ctr"/>
              <a:r>
                <a:rPr lang="en-US" sz="4400" b="1" dirty="0">
                  <a:solidFill>
                    <a:srgbClr val="7030A0"/>
                  </a:solidFill>
                  <a:latin typeface="Arial" panose="020B0604020202020204" pitchFamily="34" charset="0"/>
                  <a:cs typeface="Arial" panose="020B0604020202020204" pitchFamily="34" charset="0"/>
                  <a:sym typeface="+mn-lt"/>
                </a:rPr>
                <a:t>A</a:t>
              </a:r>
            </a:p>
          </p:txBody>
        </p:sp>
        <p:sp>
          <p:nvSpPr>
            <p:cNvPr id="22" name="TextBox 40">
              <a:extLst>
                <a:ext uri="{FF2B5EF4-FFF2-40B4-BE49-F238E27FC236}">
                  <a16:creationId xmlns:a16="http://schemas.microsoft.com/office/drawing/2014/main" id="{D307E148-A619-4BDA-B969-89F8F5CC496A}"/>
                </a:ext>
              </a:extLst>
            </p:cNvPr>
            <p:cNvSpPr txBox="1"/>
            <p:nvPr/>
          </p:nvSpPr>
          <p:spPr>
            <a:xfrm>
              <a:off x="6375726" y="1765731"/>
              <a:ext cx="441146" cy="369332"/>
            </a:xfrm>
            <a:prstGeom prst="rect">
              <a:avLst/>
            </a:prstGeom>
            <a:noFill/>
          </p:spPr>
          <p:txBody>
            <a:bodyPr wrap="none">
              <a:noAutofit/>
            </a:bodyPr>
            <a:lstStyle/>
            <a:p>
              <a:pPr algn="ctr"/>
              <a:r>
                <a:rPr lang="en-US" sz="4400" b="1" dirty="0">
                  <a:solidFill>
                    <a:srgbClr val="7030A0"/>
                  </a:solidFill>
                  <a:latin typeface="Arial" panose="020B0604020202020204" pitchFamily="34" charset="0"/>
                  <a:cs typeface="Arial" panose="020B0604020202020204" pitchFamily="34" charset="0"/>
                  <a:sym typeface="+mn-lt"/>
                </a:rPr>
                <a:t>B</a:t>
              </a:r>
            </a:p>
          </p:txBody>
        </p:sp>
        <p:sp>
          <p:nvSpPr>
            <p:cNvPr id="25" name="TextBox 41">
              <a:extLst>
                <a:ext uri="{FF2B5EF4-FFF2-40B4-BE49-F238E27FC236}">
                  <a16:creationId xmlns:a16="http://schemas.microsoft.com/office/drawing/2014/main" id="{9B1903C9-BCDD-4E0F-80DF-EEEE503C6E47}"/>
                </a:ext>
              </a:extLst>
            </p:cNvPr>
            <p:cNvSpPr txBox="1"/>
            <p:nvPr/>
          </p:nvSpPr>
          <p:spPr>
            <a:xfrm>
              <a:off x="7193347" y="3210195"/>
              <a:ext cx="441146" cy="369332"/>
            </a:xfrm>
            <a:prstGeom prst="rect">
              <a:avLst/>
            </a:prstGeom>
            <a:noFill/>
          </p:spPr>
          <p:txBody>
            <a:bodyPr wrap="none">
              <a:noAutofit/>
            </a:bodyPr>
            <a:lstStyle/>
            <a:p>
              <a:pPr algn="ctr"/>
              <a:r>
                <a:rPr lang="en-US" sz="4400" b="1" dirty="0">
                  <a:solidFill>
                    <a:srgbClr val="7030A0"/>
                  </a:solidFill>
                  <a:latin typeface="Arial" panose="020B0604020202020204" pitchFamily="34" charset="0"/>
                  <a:cs typeface="Arial" panose="020B0604020202020204" pitchFamily="34" charset="0"/>
                  <a:sym typeface="+mn-lt"/>
                </a:rPr>
                <a:t>D</a:t>
              </a:r>
            </a:p>
          </p:txBody>
        </p:sp>
        <p:sp>
          <p:nvSpPr>
            <p:cNvPr id="27" name="TextBox 43">
              <a:extLst>
                <a:ext uri="{FF2B5EF4-FFF2-40B4-BE49-F238E27FC236}">
                  <a16:creationId xmlns:a16="http://schemas.microsoft.com/office/drawing/2014/main" id="{D9B45F13-8C9A-4206-844A-C3A5C4D5B1C1}"/>
                </a:ext>
              </a:extLst>
            </p:cNvPr>
            <p:cNvSpPr txBox="1"/>
            <p:nvPr/>
          </p:nvSpPr>
          <p:spPr>
            <a:xfrm>
              <a:off x="4508826" y="3741648"/>
              <a:ext cx="441146" cy="369332"/>
            </a:xfrm>
            <a:prstGeom prst="rect">
              <a:avLst/>
            </a:prstGeom>
            <a:noFill/>
          </p:spPr>
          <p:txBody>
            <a:bodyPr wrap="none">
              <a:noAutofit/>
            </a:bodyPr>
            <a:lstStyle/>
            <a:p>
              <a:pPr algn="ctr"/>
              <a:r>
                <a:rPr lang="en-US" sz="4400" b="1" dirty="0">
                  <a:solidFill>
                    <a:srgbClr val="7030A0"/>
                  </a:solidFill>
                  <a:latin typeface="Arial" panose="020B0604020202020204" pitchFamily="34" charset="0"/>
                  <a:cs typeface="Arial" panose="020B0604020202020204" pitchFamily="34" charset="0"/>
                  <a:sym typeface="+mn-lt"/>
                </a:rPr>
                <a:t>C</a:t>
              </a:r>
            </a:p>
          </p:txBody>
        </p:sp>
      </p:grpSp>
      <p:sp>
        <p:nvSpPr>
          <p:cNvPr id="29" name="Synergistically utilize technically sound portals with frictionless chains. Dramatically customize…">
            <a:extLst>
              <a:ext uri="{FF2B5EF4-FFF2-40B4-BE49-F238E27FC236}">
                <a16:creationId xmlns:a16="http://schemas.microsoft.com/office/drawing/2014/main" id="{DCEC2D41-37CA-4167-8CAF-BEEDC08DAEEE}"/>
              </a:ext>
            </a:extLst>
          </p:cNvPr>
          <p:cNvSpPr txBox="1"/>
          <p:nvPr/>
        </p:nvSpPr>
        <p:spPr>
          <a:xfrm>
            <a:off x="1386683" y="3186838"/>
            <a:ext cx="2495036"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2800" kern="0" dirty="0" err="1">
                <a:latin typeface="Arial" panose="020B0604020202020204" pitchFamily="34" charset="0"/>
                <a:cs typeface="Arial" panose="020B0604020202020204" pitchFamily="34" charset="0"/>
                <a:sym typeface="+mn-lt"/>
              </a:rPr>
              <a:t>thứ</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tự</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chữ</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cái</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trong</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từ</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điển</a:t>
            </a:r>
            <a:r>
              <a:rPr lang="en-US" sz="2800" kern="0" dirty="0">
                <a:latin typeface="Arial" panose="020B0604020202020204" pitchFamily="34" charset="0"/>
                <a:cs typeface="Arial" panose="020B0604020202020204" pitchFamily="34" charset="0"/>
                <a:sym typeface="+mn-lt"/>
              </a:rPr>
              <a:t>.</a:t>
            </a:r>
            <a:endParaRPr lang="en-US" altLang="zh-CN" sz="2800" kern="0" dirty="0">
              <a:latin typeface="Arial" panose="020B0604020202020204" pitchFamily="34" charset="0"/>
              <a:cs typeface="Arial" panose="020B0604020202020204" pitchFamily="34" charset="0"/>
              <a:sym typeface="+mn-lt"/>
            </a:endParaRPr>
          </a:p>
        </p:txBody>
      </p:sp>
      <p:sp>
        <p:nvSpPr>
          <p:cNvPr id="30" name="Synergistically utilize technically sound portals with frictionless chains. Dramatically customize…">
            <a:extLst>
              <a:ext uri="{FF2B5EF4-FFF2-40B4-BE49-F238E27FC236}">
                <a16:creationId xmlns:a16="http://schemas.microsoft.com/office/drawing/2014/main" id="{C5915712-CA44-4E03-A214-66F162B9EC9A}"/>
              </a:ext>
            </a:extLst>
          </p:cNvPr>
          <p:cNvSpPr txBox="1"/>
          <p:nvPr/>
        </p:nvSpPr>
        <p:spPr>
          <a:xfrm>
            <a:off x="7857252" y="2995241"/>
            <a:ext cx="2974570"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2800" kern="0" dirty="0" err="1">
                <a:latin typeface="Arial" panose="020B0604020202020204" pitchFamily="34" charset="0"/>
                <a:cs typeface="Arial" panose="020B0604020202020204" pitchFamily="34" charset="0"/>
                <a:sym typeface="+mn-lt"/>
              </a:rPr>
              <a:t>thứ</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tự</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tăng</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dần</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điện</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tích</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hạt</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nhân</a:t>
            </a:r>
            <a:r>
              <a:rPr lang="en-US" sz="2800" kern="0" dirty="0">
                <a:latin typeface="Arial" panose="020B0604020202020204" pitchFamily="34" charset="0"/>
                <a:cs typeface="Arial" panose="020B0604020202020204" pitchFamily="34" charset="0"/>
                <a:sym typeface="+mn-lt"/>
              </a:rPr>
              <a:t>.</a:t>
            </a:r>
            <a:endParaRPr lang="en-US" altLang="zh-CN" sz="2800" kern="0" dirty="0">
              <a:latin typeface="Arial" panose="020B0604020202020204" pitchFamily="34" charset="0"/>
              <a:cs typeface="Arial" panose="020B0604020202020204" pitchFamily="34" charset="0"/>
              <a:sym typeface="+mn-lt"/>
            </a:endParaRPr>
          </a:p>
        </p:txBody>
      </p:sp>
      <p:sp>
        <p:nvSpPr>
          <p:cNvPr id="31" name="Synergistically utilize technically sound portals with frictionless chains. Dramatically customize…">
            <a:extLst>
              <a:ext uri="{FF2B5EF4-FFF2-40B4-BE49-F238E27FC236}">
                <a16:creationId xmlns:a16="http://schemas.microsoft.com/office/drawing/2014/main" id="{AC9AA6D6-DE75-4B68-9115-B2ECC47AF991}"/>
              </a:ext>
            </a:extLst>
          </p:cNvPr>
          <p:cNvSpPr txBox="1"/>
          <p:nvPr/>
        </p:nvSpPr>
        <p:spPr>
          <a:xfrm>
            <a:off x="1445939" y="5237923"/>
            <a:ext cx="2495036" cy="1292662"/>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2800" kern="0" dirty="0" err="1">
                <a:latin typeface="Arial" panose="020B0604020202020204" pitchFamily="34" charset="0"/>
                <a:cs typeface="Arial" panose="020B0604020202020204" pitchFamily="34" charset="0"/>
                <a:sym typeface="+mn-lt"/>
              </a:rPr>
              <a:t>thứ</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tự</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tăng</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dần</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sỗ</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hạt</a:t>
            </a:r>
            <a:r>
              <a:rPr lang="en-US" sz="2800" kern="0" dirty="0">
                <a:latin typeface="Arial" panose="020B0604020202020204" pitchFamily="34" charset="0"/>
                <a:cs typeface="Arial" panose="020B0604020202020204" pitchFamily="34" charset="0"/>
                <a:sym typeface="+mn-lt"/>
              </a:rPr>
              <a:t> electron </a:t>
            </a:r>
            <a:r>
              <a:rPr lang="en-US" sz="2800" kern="0" dirty="0" err="1">
                <a:latin typeface="Arial" panose="020B0604020202020204" pitchFamily="34" charset="0"/>
                <a:cs typeface="Arial" panose="020B0604020202020204" pitchFamily="34" charset="0"/>
                <a:sym typeface="+mn-lt"/>
              </a:rPr>
              <a:t>lớp</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ngoài</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cùng</a:t>
            </a:r>
            <a:r>
              <a:rPr lang="en-US" sz="2800" kern="0" dirty="0">
                <a:latin typeface="Arial" panose="020B0604020202020204" pitchFamily="34" charset="0"/>
                <a:cs typeface="Arial" panose="020B0604020202020204" pitchFamily="34" charset="0"/>
                <a:sym typeface="+mn-lt"/>
              </a:rPr>
              <a:t>.</a:t>
            </a:r>
            <a:endParaRPr lang="en-US" altLang="zh-CN" sz="2800" kern="0" dirty="0">
              <a:latin typeface="Arial" panose="020B0604020202020204" pitchFamily="34" charset="0"/>
              <a:cs typeface="Arial" panose="020B0604020202020204" pitchFamily="34" charset="0"/>
              <a:sym typeface="+mn-lt"/>
            </a:endParaRPr>
          </a:p>
        </p:txBody>
      </p:sp>
      <p:sp>
        <p:nvSpPr>
          <p:cNvPr id="32" name="Synergistically utilize technically sound portals with frictionless chains. Dramatically customize…">
            <a:extLst>
              <a:ext uri="{FF2B5EF4-FFF2-40B4-BE49-F238E27FC236}">
                <a16:creationId xmlns:a16="http://schemas.microsoft.com/office/drawing/2014/main" id="{E6900ADC-07E6-4E6D-B18C-7C93CF20ED2B}"/>
              </a:ext>
            </a:extLst>
          </p:cNvPr>
          <p:cNvSpPr txBox="1"/>
          <p:nvPr/>
        </p:nvSpPr>
        <p:spPr>
          <a:xfrm>
            <a:off x="8061703" y="5321029"/>
            <a:ext cx="2472904"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2800" kern="0" dirty="0" err="1">
                <a:latin typeface="Arial" panose="020B0604020202020204" pitchFamily="34" charset="0"/>
                <a:cs typeface="Arial" panose="020B0604020202020204" pitchFamily="34" charset="0"/>
                <a:sym typeface="+mn-lt"/>
              </a:rPr>
              <a:t>thứ</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tự</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tăng</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dần</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số</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hạt</a:t>
            </a:r>
            <a:r>
              <a:rPr lang="en-US" sz="2800" kern="0" dirty="0">
                <a:latin typeface="Arial" panose="020B0604020202020204" pitchFamily="34" charset="0"/>
                <a:cs typeface="Arial" panose="020B0604020202020204" pitchFamily="34" charset="0"/>
                <a:sym typeface="+mn-lt"/>
              </a:rPr>
              <a:t> neutron.</a:t>
            </a:r>
            <a:endParaRPr lang="en-US" altLang="zh-CN" sz="2800" kern="0" dirty="0">
              <a:latin typeface="Arial" panose="020B0604020202020204" pitchFamily="34" charset="0"/>
              <a:cs typeface="Arial" panose="020B0604020202020204" pitchFamily="34" charset="0"/>
              <a:sym typeface="+mn-lt"/>
            </a:endParaRPr>
          </a:p>
        </p:txBody>
      </p:sp>
      <p:sp>
        <p:nvSpPr>
          <p:cNvPr id="2" name="Rectangle: Rounded Corners 1">
            <a:extLst>
              <a:ext uri="{FF2B5EF4-FFF2-40B4-BE49-F238E27FC236}">
                <a16:creationId xmlns:a16="http://schemas.microsoft.com/office/drawing/2014/main" id="{6D727AA0-5A6C-4452-A807-C6C132F45E45}"/>
              </a:ext>
            </a:extLst>
          </p:cNvPr>
          <p:cNvSpPr/>
          <p:nvPr/>
        </p:nvSpPr>
        <p:spPr>
          <a:xfrm>
            <a:off x="7857252" y="2921436"/>
            <a:ext cx="2974570" cy="1069187"/>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组合 49">
            <a:extLst>
              <a:ext uri="{FF2B5EF4-FFF2-40B4-BE49-F238E27FC236}">
                <a16:creationId xmlns:a16="http://schemas.microsoft.com/office/drawing/2014/main" id="{D6F05D9D-47BC-487E-8692-5B1FD86DC5D5}"/>
              </a:ext>
            </a:extLst>
          </p:cNvPr>
          <p:cNvGrpSpPr/>
          <p:nvPr/>
        </p:nvGrpSpPr>
        <p:grpSpPr>
          <a:xfrm>
            <a:off x="1529350" y="292226"/>
            <a:ext cx="9369287" cy="2292806"/>
            <a:chOff x="-1224351" y="374887"/>
            <a:chExt cx="14653406" cy="2480983"/>
          </a:xfrm>
        </p:grpSpPr>
        <p:sp>
          <p:nvSpPr>
            <p:cNvPr id="34" name="Google Shape;354;p33">
              <a:extLst>
                <a:ext uri="{FF2B5EF4-FFF2-40B4-BE49-F238E27FC236}">
                  <a16:creationId xmlns:a16="http://schemas.microsoft.com/office/drawing/2014/main" id="{81FD3D9E-B706-4718-ACF6-E6CD5FD4F7AA}"/>
                </a:ext>
              </a:extLst>
            </p:cNvPr>
            <p:cNvSpPr/>
            <p:nvPr/>
          </p:nvSpPr>
          <p:spPr>
            <a:xfrm>
              <a:off x="-1224351" y="374887"/>
              <a:ext cx="14653406" cy="2480983"/>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cs typeface="+mn-ea"/>
                <a:sym typeface="+mn-lt"/>
              </a:endParaRPr>
            </a:p>
          </p:txBody>
        </p:sp>
        <p:sp>
          <p:nvSpPr>
            <p:cNvPr id="35" name="文本框 51">
              <a:extLst>
                <a:ext uri="{FF2B5EF4-FFF2-40B4-BE49-F238E27FC236}">
                  <a16:creationId xmlns:a16="http://schemas.microsoft.com/office/drawing/2014/main" id="{140A874D-872E-4FA9-8527-CB766A3251BA}"/>
                </a:ext>
              </a:extLst>
            </p:cNvPr>
            <p:cNvSpPr txBox="1"/>
            <p:nvPr/>
          </p:nvSpPr>
          <p:spPr>
            <a:xfrm>
              <a:off x="-838881" y="480263"/>
              <a:ext cx="14113920" cy="2359100"/>
            </a:xfrm>
            <a:prstGeom prst="rect">
              <a:avLst/>
            </a:prstGeom>
            <a:noFill/>
          </p:spPr>
          <p:txBody>
            <a:bodyPr wrap="square" rtlCol="0">
              <a:spAutoFit/>
            </a:bodyPr>
            <a:lstStyle/>
            <a:p>
              <a:pPr algn="ctr"/>
              <a:r>
                <a:rPr lang="vi-VN" altLang="zh-CN" sz="3600" b="1" dirty="0">
                  <a:solidFill>
                    <a:srgbClr val="FF0000"/>
                  </a:solidFill>
                  <a:latin typeface="Arial" panose="020B0604020202020204" pitchFamily="34" charset="0"/>
                  <a:cs typeface="Arial" panose="020B0604020202020204" pitchFamily="34" charset="0"/>
                  <a:sym typeface="+mn-lt"/>
                </a:rPr>
                <a:t>Câu 1. </a:t>
              </a:r>
            </a:p>
            <a:p>
              <a:pPr algn="ctr"/>
              <a:r>
                <a:rPr lang="vi-VN" altLang="zh-CN" sz="3600" dirty="0">
                  <a:solidFill>
                    <a:schemeClr val="bg1"/>
                  </a:solidFill>
                  <a:latin typeface="Arial" panose="020B0604020202020204" pitchFamily="34" charset="0"/>
                  <a:cs typeface="Arial" panose="020B0604020202020204" pitchFamily="34" charset="0"/>
                  <a:sym typeface="+mn-lt"/>
                </a:rPr>
                <a:t>Trong bảng tuần hoàn, các nguyên tố hoá học được sắp xếp theo</a:t>
              </a:r>
              <a:endParaRPr lang="en-US" altLang="zh-CN" sz="3600" dirty="0">
                <a:solidFill>
                  <a:schemeClr val="bg1"/>
                </a:solidFill>
                <a:latin typeface="Arial" panose="020B0604020202020204" pitchFamily="34" charset="0"/>
                <a:cs typeface="Arial" panose="020B0604020202020204" pitchFamily="34" charset="0"/>
                <a:sym typeface="+mn-lt"/>
              </a:endParaRPr>
            </a:p>
          </p:txBody>
        </p:sp>
      </p:grpSp>
    </p:spTree>
    <p:extLst>
      <p:ext uri="{BB962C8B-B14F-4D97-AF65-F5344CB8AC3E}">
        <p14:creationId xmlns:p14="http://schemas.microsoft.com/office/powerpoint/2010/main" val="8280221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39">
            <a:extLst>
              <a:ext uri="{FF2B5EF4-FFF2-40B4-BE49-F238E27FC236}">
                <a16:creationId xmlns:a16="http://schemas.microsoft.com/office/drawing/2014/main" id="{E9A37C0C-7970-4369-AEB2-FD1DE073759E}"/>
              </a:ext>
            </a:extLst>
          </p:cNvPr>
          <p:cNvGrpSpPr/>
          <p:nvPr/>
        </p:nvGrpSpPr>
        <p:grpSpPr>
          <a:xfrm>
            <a:off x="678594" y="3517363"/>
            <a:ext cx="2424579" cy="2406359"/>
            <a:chOff x="637030" y="994628"/>
            <a:chExt cx="2424579" cy="1645251"/>
          </a:xfrm>
        </p:grpSpPr>
        <p:sp>
          <p:nvSpPr>
            <p:cNvPr id="23" name="Rectangle: Rounded Corners 8">
              <a:extLst>
                <a:ext uri="{FF2B5EF4-FFF2-40B4-BE49-F238E27FC236}">
                  <a16:creationId xmlns:a16="http://schemas.microsoft.com/office/drawing/2014/main" id="{BD65DF0C-9BF7-4308-9E79-0ACD02BB9647}"/>
                </a:ext>
              </a:extLst>
            </p:cNvPr>
            <p:cNvSpPr/>
            <p:nvPr/>
          </p:nvSpPr>
          <p:spPr>
            <a:xfrm>
              <a:off x="637031" y="1113588"/>
              <a:ext cx="2424578" cy="1526291"/>
            </a:xfrm>
            <a:prstGeom prst="roundRect">
              <a:avLst>
                <a:gd name="adj" fmla="val 2812"/>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24" name="Freeform: Shape 11">
              <a:extLst>
                <a:ext uri="{FF2B5EF4-FFF2-40B4-BE49-F238E27FC236}">
                  <a16:creationId xmlns:a16="http://schemas.microsoft.com/office/drawing/2014/main" id="{6B56F691-1744-4060-BC62-5D8C1175CBAD}"/>
                </a:ext>
              </a:extLst>
            </p:cNvPr>
            <p:cNvSpPr/>
            <p:nvPr/>
          </p:nvSpPr>
          <p:spPr>
            <a:xfrm>
              <a:off x="637030" y="1113588"/>
              <a:ext cx="2424578" cy="544936"/>
            </a:xfrm>
            <a:custGeom>
              <a:avLst/>
              <a:gdLst>
                <a:gd name="connsiteX0" fmla="*/ 59437 w 5070764"/>
                <a:gd name="connsiteY0" fmla="*/ 0 h 1139679"/>
                <a:gd name="connsiteX1" fmla="*/ 5011327 w 5070764"/>
                <a:gd name="connsiteY1" fmla="*/ 0 h 1139679"/>
                <a:gd name="connsiteX2" fmla="*/ 5070764 w 5070764"/>
                <a:gd name="connsiteY2" fmla="*/ 59437 h 1139679"/>
                <a:gd name="connsiteX3" fmla="*/ 5070764 w 5070764"/>
                <a:gd name="connsiteY3" fmla="*/ 631768 h 1139679"/>
                <a:gd name="connsiteX4" fmla="*/ 5070764 w 5070764"/>
                <a:gd name="connsiteY4" fmla="*/ 871588 h 1139679"/>
                <a:gd name="connsiteX5" fmla="*/ 5070764 w 5070764"/>
                <a:gd name="connsiteY5" fmla="*/ 931025 h 1139679"/>
                <a:gd name="connsiteX6" fmla="*/ 5011327 w 5070764"/>
                <a:gd name="connsiteY6" fmla="*/ 931025 h 1139679"/>
                <a:gd name="connsiteX7" fmla="*/ 882651 w 5070764"/>
                <a:gd name="connsiteY7" fmla="*/ 931025 h 1139679"/>
                <a:gd name="connsiteX8" fmla="*/ 870358 w 5070764"/>
                <a:gd name="connsiteY8" fmla="*/ 959950 h 1139679"/>
                <a:gd name="connsiteX9" fmla="*/ 704269 w 5070764"/>
                <a:gd name="connsiteY9" fmla="*/ 1123012 h 1139679"/>
                <a:gd name="connsiteX10" fmla="*/ 621980 w 5070764"/>
                <a:gd name="connsiteY10" fmla="*/ 1122256 h 1139679"/>
                <a:gd name="connsiteX11" fmla="*/ 458918 w 5070764"/>
                <a:gd name="connsiteY11" fmla="*/ 956168 h 1139679"/>
                <a:gd name="connsiteX12" fmla="*/ 446313 w 5070764"/>
                <a:gd name="connsiteY12" fmla="*/ 936801 h 1139679"/>
                <a:gd name="connsiteX13" fmla="*/ 445244 w 5070764"/>
                <a:gd name="connsiteY13" fmla="*/ 931025 h 1139679"/>
                <a:gd name="connsiteX14" fmla="*/ 59437 w 5070764"/>
                <a:gd name="connsiteY14" fmla="*/ 931025 h 1139679"/>
                <a:gd name="connsiteX15" fmla="*/ 0 w 5070764"/>
                <a:gd name="connsiteY15" fmla="*/ 931025 h 1139679"/>
                <a:gd name="connsiteX16" fmla="*/ 0 w 5070764"/>
                <a:gd name="connsiteY16" fmla="*/ 871588 h 1139679"/>
                <a:gd name="connsiteX17" fmla="*/ 0 w 5070764"/>
                <a:gd name="connsiteY17" fmla="*/ 631768 h 1139679"/>
                <a:gd name="connsiteX18" fmla="*/ 0 w 5070764"/>
                <a:gd name="connsiteY18" fmla="*/ 59437 h 1139679"/>
                <a:gd name="connsiteX19" fmla="*/ 59437 w 5070764"/>
                <a:gd name="connsiteY19" fmla="*/ 0 h 113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0764" h="1139679">
                  <a:moveTo>
                    <a:pt x="59437" y="0"/>
                  </a:moveTo>
                  <a:lnTo>
                    <a:pt x="5011327" y="0"/>
                  </a:lnTo>
                  <a:cubicBezTo>
                    <a:pt x="5044153" y="0"/>
                    <a:pt x="5070764" y="26611"/>
                    <a:pt x="5070764" y="59437"/>
                  </a:cubicBezTo>
                  <a:lnTo>
                    <a:pt x="5070764" y="631768"/>
                  </a:lnTo>
                  <a:lnTo>
                    <a:pt x="5070764" y="871588"/>
                  </a:lnTo>
                  <a:lnTo>
                    <a:pt x="5070764" y="931025"/>
                  </a:lnTo>
                  <a:lnTo>
                    <a:pt x="5011327" y="931025"/>
                  </a:lnTo>
                  <a:lnTo>
                    <a:pt x="882651" y="931025"/>
                  </a:lnTo>
                  <a:lnTo>
                    <a:pt x="870358" y="959950"/>
                  </a:lnTo>
                  <a:lnTo>
                    <a:pt x="704269" y="1123012"/>
                  </a:lnTo>
                  <a:cubicBezTo>
                    <a:pt x="681337" y="1145527"/>
                    <a:pt x="644494" y="1145188"/>
                    <a:pt x="621980" y="1122256"/>
                  </a:cubicBezTo>
                  <a:lnTo>
                    <a:pt x="458918" y="956168"/>
                  </a:lnTo>
                  <a:cubicBezTo>
                    <a:pt x="453290" y="950435"/>
                    <a:pt x="449089" y="943832"/>
                    <a:pt x="446313" y="936801"/>
                  </a:cubicBezTo>
                  <a:lnTo>
                    <a:pt x="445244" y="931025"/>
                  </a:lnTo>
                  <a:lnTo>
                    <a:pt x="59437" y="931025"/>
                  </a:lnTo>
                  <a:lnTo>
                    <a:pt x="0" y="931025"/>
                  </a:lnTo>
                  <a:lnTo>
                    <a:pt x="0" y="871588"/>
                  </a:lnTo>
                  <a:lnTo>
                    <a:pt x="0" y="631768"/>
                  </a:lnTo>
                  <a:lnTo>
                    <a:pt x="0" y="59437"/>
                  </a:lnTo>
                  <a:cubicBezTo>
                    <a:pt x="0" y="26611"/>
                    <a:pt x="26611" y="0"/>
                    <a:pt x="59437" y="0"/>
                  </a:cubicBezTo>
                  <a:close/>
                </a:path>
              </a:pathLst>
            </a:custGeom>
            <a:solidFill>
              <a:srgbClr val="E7EAEB"/>
            </a:solidFill>
            <a:ln>
              <a:noFill/>
            </a:ln>
            <a:effectLst>
              <a:outerShdw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28" name="TextBox 12">
              <a:extLst>
                <a:ext uri="{FF2B5EF4-FFF2-40B4-BE49-F238E27FC236}">
                  <a16:creationId xmlns:a16="http://schemas.microsoft.com/office/drawing/2014/main" id="{AE36892F-255C-4825-B43D-4A5D9D486A3C}"/>
                </a:ext>
              </a:extLst>
            </p:cNvPr>
            <p:cNvSpPr txBox="1"/>
            <p:nvPr/>
          </p:nvSpPr>
          <p:spPr>
            <a:xfrm>
              <a:off x="1472291" y="994628"/>
              <a:ext cx="439064" cy="392415"/>
            </a:xfrm>
            <a:prstGeom prst="rect">
              <a:avLst/>
            </a:prstGeom>
            <a:noFill/>
          </p:spPr>
          <p:txBody>
            <a:bodyPr wrap="none">
              <a:noAutofit/>
            </a:bodyPr>
            <a:lstStyle/>
            <a:p>
              <a:pPr algn="ctr"/>
              <a:r>
                <a:rPr lang="en-US" sz="4400" b="1" dirty="0">
                  <a:solidFill>
                    <a:schemeClr val="accent1"/>
                  </a:solidFill>
                  <a:latin typeface="Arial" panose="020B0604020202020204" pitchFamily="34" charset="0"/>
                  <a:cs typeface="Arial" panose="020B0604020202020204" pitchFamily="34" charset="0"/>
                  <a:sym typeface="+mn-lt"/>
                </a:rPr>
                <a:t>A</a:t>
              </a:r>
            </a:p>
          </p:txBody>
        </p:sp>
        <p:sp>
          <p:nvSpPr>
            <p:cNvPr id="31" name="Freeform: Shape 32">
              <a:extLst>
                <a:ext uri="{FF2B5EF4-FFF2-40B4-BE49-F238E27FC236}">
                  <a16:creationId xmlns:a16="http://schemas.microsoft.com/office/drawing/2014/main" id="{5CAB0617-AF1C-4452-972C-96191FCB1915}"/>
                </a:ext>
              </a:extLst>
            </p:cNvPr>
            <p:cNvSpPr/>
            <p:nvPr/>
          </p:nvSpPr>
          <p:spPr>
            <a:xfrm>
              <a:off x="765237" y="1979204"/>
              <a:ext cx="393382" cy="384415"/>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2"/>
            </a:solidFill>
            <a:ln w="12700">
              <a:miter lim="400000"/>
            </a:ln>
          </p:spPr>
          <p:txBody>
            <a:bodyPr anchor="ctr"/>
            <a:lstStyle/>
            <a:p>
              <a:pPr algn="ctr"/>
              <a:endParaRPr sz="3600" b="1">
                <a:latin typeface="Arial" panose="020B0604020202020204" pitchFamily="34" charset="0"/>
                <a:cs typeface="Arial" panose="020B0604020202020204" pitchFamily="34" charset="0"/>
                <a:sym typeface="+mn-lt"/>
              </a:endParaRPr>
            </a:p>
          </p:txBody>
        </p:sp>
      </p:grpSp>
      <p:grpSp>
        <p:nvGrpSpPr>
          <p:cNvPr id="32" name="组合 41">
            <a:extLst>
              <a:ext uri="{FF2B5EF4-FFF2-40B4-BE49-F238E27FC236}">
                <a16:creationId xmlns:a16="http://schemas.microsoft.com/office/drawing/2014/main" id="{4AA69041-7470-4AE5-901A-21A4DA399009}"/>
              </a:ext>
            </a:extLst>
          </p:cNvPr>
          <p:cNvGrpSpPr/>
          <p:nvPr/>
        </p:nvGrpSpPr>
        <p:grpSpPr>
          <a:xfrm>
            <a:off x="6295611" y="3510102"/>
            <a:ext cx="2656980" cy="2404974"/>
            <a:chOff x="6082392" y="996013"/>
            <a:chExt cx="2424578" cy="1643866"/>
          </a:xfrm>
        </p:grpSpPr>
        <p:sp>
          <p:nvSpPr>
            <p:cNvPr id="33" name="Rectangle: Rounded Corners 10">
              <a:extLst>
                <a:ext uri="{FF2B5EF4-FFF2-40B4-BE49-F238E27FC236}">
                  <a16:creationId xmlns:a16="http://schemas.microsoft.com/office/drawing/2014/main" id="{69E53388-D652-4AE1-8D68-B53F22A77BFA}"/>
                </a:ext>
              </a:extLst>
            </p:cNvPr>
            <p:cNvSpPr/>
            <p:nvPr/>
          </p:nvSpPr>
          <p:spPr>
            <a:xfrm>
              <a:off x="6082392" y="1113588"/>
              <a:ext cx="2424578" cy="1526291"/>
            </a:xfrm>
            <a:prstGeom prst="roundRect">
              <a:avLst>
                <a:gd name="adj" fmla="val 2812"/>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34" name="Freeform: Shape 17">
              <a:extLst>
                <a:ext uri="{FF2B5EF4-FFF2-40B4-BE49-F238E27FC236}">
                  <a16:creationId xmlns:a16="http://schemas.microsoft.com/office/drawing/2014/main" id="{51A8185A-6D74-40B0-8558-582D202653DB}"/>
                </a:ext>
              </a:extLst>
            </p:cNvPr>
            <p:cNvSpPr/>
            <p:nvPr/>
          </p:nvSpPr>
          <p:spPr>
            <a:xfrm>
              <a:off x="6082392" y="1113588"/>
              <a:ext cx="2424578" cy="544936"/>
            </a:xfrm>
            <a:custGeom>
              <a:avLst/>
              <a:gdLst>
                <a:gd name="connsiteX0" fmla="*/ 59437 w 5070764"/>
                <a:gd name="connsiteY0" fmla="*/ 0 h 1139679"/>
                <a:gd name="connsiteX1" fmla="*/ 5011327 w 5070764"/>
                <a:gd name="connsiteY1" fmla="*/ 0 h 1139679"/>
                <a:gd name="connsiteX2" fmla="*/ 5070764 w 5070764"/>
                <a:gd name="connsiteY2" fmla="*/ 59437 h 1139679"/>
                <a:gd name="connsiteX3" fmla="*/ 5070764 w 5070764"/>
                <a:gd name="connsiteY3" fmla="*/ 631768 h 1139679"/>
                <a:gd name="connsiteX4" fmla="*/ 5070764 w 5070764"/>
                <a:gd name="connsiteY4" fmla="*/ 871588 h 1139679"/>
                <a:gd name="connsiteX5" fmla="*/ 5070764 w 5070764"/>
                <a:gd name="connsiteY5" fmla="*/ 931025 h 1139679"/>
                <a:gd name="connsiteX6" fmla="*/ 5011327 w 5070764"/>
                <a:gd name="connsiteY6" fmla="*/ 931025 h 1139679"/>
                <a:gd name="connsiteX7" fmla="*/ 882651 w 5070764"/>
                <a:gd name="connsiteY7" fmla="*/ 931025 h 1139679"/>
                <a:gd name="connsiteX8" fmla="*/ 870358 w 5070764"/>
                <a:gd name="connsiteY8" fmla="*/ 959950 h 1139679"/>
                <a:gd name="connsiteX9" fmla="*/ 704269 w 5070764"/>
                <a:gd name="connsiteY9" fmla="*/ 1123012 h 1139679"/>
                <a:gd name="connsiteX10" fmla="*/ 621980 w 5070764"/>
                <a:gd name="connsiteY10" fmla="*/ 1122256 h 1139679"/>
                <a:gd name="connsiteX11" fmla="*/ 458918 w 5070764"/>
                <a:gd name="connsiteY11" fmla="*/ 956168 h 1139679"/>
                <a:gd name="connsiteX12" fmla="*/ 446313 w 5070764"/>
                <a:gd name="connsiteY12" fmla="*/ 936801 h 1139679"/>
                <a:gd name="connsiteX13" fmla="*/ 445244 w 5070764"/>
                <a:gd name="connsiteY13" fmla="*/ 931025 h 1139679"/>
                <a:gd name="connsiteX14" fmla="*/ 59437 w 5070764"/>
                <a:gd name="connsiteY14" fmla="*/ 931025 h 1139679"/>
                <a:gd name="connsiteX15" fmla="*/ 0 w 5070764"/>
                <a:gd name="connsiteY15" fmla="*/ 931025 h 1139679"/>
                <a:gd name="connsiteX16" fmla="*/ 0 w 5070764"/>
                <a:gd name="connsiteY16" fmla="*/ 871588 h 1139679"/>
                <a:gd name="connsiteX17" fmla="*/ 0 w 5070764"/>
                <a:gd name="connsiteY17" fmla="*/ 631768 h 1139679"/>
                <a:gd name="connsiteX18" fmla="*/ 0 w 5070764"/>
                <a:gd name="connsiteY18" fmla="*/ 59437 h 1139679"/>
                <a:gd name="connsiteX19" fmla="*/ 59437 w 5070764"/>
                <a:gd name="connsiteY19" fmla="*/ 0 h 113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0764" h="1139679">
                  <a:moveTo>
                    <a:pt x="59437" y="0"/>
                  </a:moveTo>
                  <a:lnTo>
                    <a:pt x="5011327" y="0"/>
                  </a:lnTo>
                  <a:cubicBezTo>
                    <a:pt x="5044153" y="0"/>
                    <a:pt x="5070764" y="26611"/>
                    <a:pt x="5070764" y="59437"/>
                  </a:cubicBezTo>
                  <a:lnTo>
                    <a:pt x="5070764" y="631768"/>
                  </a:lnTo>
                  <a:lnTo>
                    <a:pt x="5070764" y="871588"/>
                  </a:lnTo>
                  <a:lnTo>
                    <a:pt x="5070764" y="931025"/>
                  </a:lnTo>
                  <a:lnTo>
                    <a:pt x="5011327" y="931025"/>
                  </a:lnTo>
                  <a:lnTo>
                    <a:pt x="882651" y="931025"/>
                  </a:lnTo>
                  <a:lnTo>
                    <a:pt x="870358" y="959950"/>
                  </a:lnTo>
                  <a:lnTo>
                    <a:pt x="704269" y="1123012"/>
                  </a:lnTo>
                  <a:cubicBezTo>
                    <a:pt x="681337" y="1145527"/>
                    <a:pt x="644494" y="1145188"/>
                    <a:pt x="621980" y="1122256"/>
                  </a:cubicBezTo>
                  <a:lnTo>
                    <a:pt x="458918" y="956168"/>
                  </a:lnTo>
                  <a:cubicBezTo>
                    <a:pt x="453290" y="950435"/>
                    <a:pt x="449089" y="943832"/>
                    <a:pt x="446313" y="936801"/>
                  </a:cubicBezTo>
                  <a:lnTo>
                    <a:pt x="445244" y="931025"/>
                  </a:lnTo>
                  <a:lnTo>
                    <a:pt x="59437" y="931025"/>
                  </a:lnTo>
                  <a:lnTo>
                    <a:pt x="0" y="931025"/>
                  </a:lnTo>
                  <a:lnTo>
                    <a:pt x="0" y="871588"/>
                  </a:lnTo>
                  <a:lnTo>
                    <a:pt x="0" y="631768"/>
                  </a:lnTo>
                  <a:lnTo>
                    <a:pt x="0" y="59437"/>
                  </a:lnTo>
                  <a:cubicBezTo>
                    <a:pt x="0" y="26611"/>
                    <a:pt x="26611" y="0"/>
                    <a:pt x="59437" y="0"/>
                  </a:cubicBezTo>
                  <a:close/>
                </a:path>
              </a:pathLst>
            </a:custGeom>
            <a:solidFill>
              <a:srgbClr val="E7EAEB"/>
            </a:solidFill>
            <a:ln>
              <a:noFill/>
            </a:ln>
            <a:effectLst>
              <a:outerShdw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35" name="TextBox 18">
              <a:extLst>
                <a:ext uri="{FF2B5EF4-FFF2-40B4-BE49-F238E27FC236}">
                  <a16:creationId xmlns:a16="http://schemas.microsoft.com/office/drawing/2014/main" id="{DA845597-EB2C-4A60-80BD-806AA8FC894C}"/>
                </a:ext>
              </a:extLst>
            </p:cNvPr>
            <p:cNvSpPr txBox="1"/>
            <p:nvPr/>
          </p:nvSpPr>
          <p:spPr>
            <a:xfrm>
              <a:off x="7077055" y="996013"/>
              <a:ext cx="374068" cy="441183"/>
            </a:xfrm>
            <a:prstGeom prst="rect">
              <a:avLst/>
            </a:prstGeom>
            <a:noFill/>
          </p:spPr>
          <p:txBody>
            <a:bodyPr wrap="none">
              <a:noAutofit/>
            </a:bodyPr>
            <a:lstStyle/>
            <a:p>
              <a:pPr algn="ctr"/>
              <a:r>
                <a:rPr lang="en-US" sz="4400" b="1" dirty="0">
                  <a:solidFill>
                    <a:schemeClr val="accent3"/>
                  </a:solidFill>
                  <a:latin typeface="Arial" panose="020B0604020202020204" pitchFamily="34" charset="0"/>
                  <a:cs typeface="Arial" panose="020B0604020202020204" pitchFamily="34" charset="0"/>
                  <a:sym typeface="+mn-lt"/>
                </a:rPr>
                <a:t>C</a:t>
              </a:r>
            </a:p>
          </p:txBody>
        </p:sp>
        <p:sp>
          <p:nvSpPr>
            <p:cNvPr id="38" name="Freeform: Shape 33">
              <a:extLst>
                <a:ext uri="{FF2B5EF4-FFF2-40B4-BE49-F238E27FC236}">
                  <a16:creationId xmlns:a16="http://schemas.microsoft.com/office/drawing/2014/main" id="{FD1F0452-6F90-4A4B-A722-1486D9AB2837}"/>
                </a:ext>
              </a:extLst>
            </p:cNvPr>
            <p:cNvSpPr/>
            <p:nvPr/>
          </p:nvSpPr>
          <p:spPr>
            <a:xfrm>
              <a:off x="6232698" y="1971019"/>
              <a:ext cx="321857" cy="393351"/>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chemeClr val="bg2"/>
            </a:solidFill>
            <a:ln w="12700">
              <a:miter lim="400000"/>
            </a:ln>
          </p:spPr>
          <p:txBody>
            <a:bodyPr anchor="ctr"/>
            <a:lstStyle/>
            <a:p>
              <a:pPr algn="ctr"/>
              <a:endParaRPr sz="3600" b="1">
                <a:latin typeface="Arial" panose="020B0604020202020204" pitchFamily="34" charset="0"/>
                <a:cs typeface="Arial" panose="020B0604020202020204" pitchFamily="34" charset="0"/>
                <a:sym typeface="+mn-lt"/>
              </a:endParaRPr>
            </a:p>
          </p:txBody>
        </p:sp>
      </p:grpSp>
      <p:grpSp>
        <p:nvGrpSpPr>
          <p:cNvPr id="39" name="组合 40">
            <a:extLst>
              <a:ext uri="{FF2B5EF4-FFF2-40B4-BE49-F238E27FC236}">
                <a16:creationId xmlns:a16="http://schemas.microsoft.com/office/drawing/2014/main" id="{A1BA3334-4C93-43B4-83A0-5C038650A6D1}"/>
              </a:ext>
            </a:extLst>
          </p:cNvPr>
          <p:cNvGrpSpPr/>
          <p:nvPr/>
        </p:nvGrpSpPr>
        <p:grpSpPr>
          <a:xfrm>
            <a:off x="3524006" y="3518349"/>
            <a:ext cx="2424579" cy="2405373"/>
            <a:chOff x="3359711" y="995615"/>
            <a:chExt cx="2424579" cy="1644264"/>
          </a:xfrm>
        </p:grpSpPr>
        <p:sp>
          <p:nvSpPr>
            <p:cNvPr id="40" name="Rectangle: Rounded Corners 9">
              <a:extLst>
                <a:ext uri="{FF2B5EF4-FFF2-40B4-BE49-F238E27FC236}">
                  <a16:creationId xmlns:a16="http://schemas.microsoft.com/office/drawing/2014/main" id="{522BB7E9-B990-430F-90F9-6D1A8A135B25}"/>
                </a:ext>
              </a:extLst>
            </p:cNvPr>
            <p:cNvSpPr/>
            <p:nvPr/>
          </p:nvSpPr>
          <p:spPr>
            <a:xfrm>
              <a:off x="3359712" y="1113588"/>
              <a:ext cx="2424578" cy="1526291"/>
            </a:xfrm>
            <a:prstGeom prst="roundRect">
              <a:avLst>
                <a:gd name="adj" fmla="val 281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41" name="Freeform: Shape 14">
              <a:extLst>
                <a:ext uri="{FF2B5EF4-FFF2-40B4-BE49-F238E27FC236}">
                  <a16:creationId xmlns:a16="http://schemas.microsoft.com/office/drawing/2014/main" id="{D5D4C8B7-376F-41F6-9916-209D660BA446}"/>
                </a:ext>
              </a:extLst>
            </p:cNvPr>
            <p:cNvSpPr/>
            <p:nvPr/>
          </p:nvSpPr>
          <p:spPr>
            <a:xfrm>
              <a:off x="3359711" y="1113588"/>
              <a:ext cx="2424578" cy="544936"/>
            </a:xfrm>
            <a:custGeom>
              <a:avLst/>
              <a:gdLst>
                <a:gd name="connsiteX0" fmla="*/ 59437 w 5070764"/>
                <a:gd name="connsiteY0" fmla="*/ 0 h 1139679"/>
                <a:gd name="connsiteX1" fmla="*/ 5011327 w 5070764"/>
                <a:gd name="connsiteY1" fmla="*/ 0 h 1139679"/>
                <a:gd name="connsiteX2" fmla="*/ 5070764 w 5070764"/>
                <a:gd name="connsiteY2" fmla="*/ 59437 h 1139679"/>
                <a:gd name="connsiteX3" fmla="*/ 5070764 w 5070764"/>
                <a:gd name="connsiteY3" fmla="*/ 631768 h 1139679"/>
                <a:gd name="connsiteX4" fmla="*/ 5070764 w 5070764"/>
                <a:gd name="connsiteY4" fmla="*/ 871588 h 1139679"/>
                <a:gd name="connsiteX5" fmla="*/ 5070764 w 5070764"/>
                <a:gd name="connsiteY5" fmla="*/ 931025 h 1139679"/>
                <a:gd name="connsiteX6" fmla="*/ 5011327 w 5070764"/>
                <a:gd name="connsiteY6" fmla="*/ 931025 h 1139679"/>
                <a:gd name="connsiteX7" fmla="*/ 882651 w 5070764"/>
                <a:gd name="connsiteY7" fmla="*/ 931025 h 1139679"/>
                <a:gd name="connsiteX8" fmla="*/ 870358 w 5070764"/>
                <a:gd name="connsiteY8" fmla="*/ 959950 h 1139679"/>
                <a:gd name="connsiteX9" fmla="*/ 704269 w 5070764"/>
                <a:gd name="connsiteY9" fmla="*/ 1123012 h 1139679"/>
                <a:gd name="connsiteX10" fmla="*/ 621980 w 5070764"/>
                <a:gd name="connsiteY10" fmla="*/ 1122256 h 1139679"/>
                <a:gd name="connsiteX11" fmla="*/ 458918 w 5070764"/>
                <a:gd name="connsiteY11" fmla="*/ 956168 h 1139679"/>
                <a:gd name="connsiteX12" fmla="*/ 446313 w 5070764"/>
                <a:gd name="connsiteY12" fmla="*/ 936801 h 1139679"/>
                <a:gd name="connsiteX13" fmla="*/ 445244 w 5070764"/>
                <a:gd name="connsiteY13" fmla="*/ 931025 h 1139679"/>
                <a:gd name="connsiteX14" fmla="*/ 59437 w 5070764"/>
                <a:gd name="connsiteY14" fmla="*/ 931025 h 1139679"/>
                <a:gd name="connsiteX15" fmla="*/ 0 w 5070764"/>
                <a:gd name="connsiteY15" fmla="*/ 931025 h 1139679"/>
                <a:gd name="connsiteX16" fmla="*/ 0 w 5070764"/>
                <a:gd name="connsiteY16" fmla="*/ 871588 h 1139679"/>
                <a:gd name="connsiteX17" fmla="*/ 0 w 5070764"/>
                <a:gd name="connsiteY17" fmla="*/ 631768 h 1139679"/>
                <a:gd name="connsiteX18" fmla="*/ 0 w 5070764"/>
                <a:gd name="connsiteY18" fmla="*/ 59437 h 1139679"/>
                <a:gd name="connsiteX19" fmla="*/ 59437 w 5070764"/>
                <a:gd name="connsiteY19" fmla="*/ 0 h 113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0764" h="1139679">
                  <a:moveTo>
                    <a:pt x="59437" y="0"/>
                  </a:moveTo>
                  <a:lnTo>
                    <a:pt x="5011327" y="0"/>
                  </a:lnTo>
                  <a:cubicBezTo>
                    <a:pt x="5044153" y="0"/>
                    <a:pt x="5070764" y="26611"/>
                    <a:pt x="5070764" y="59437"/>
                  </a:cubicBezTo>
                  <a:lnTo>
                    <a:pt x="5070764" y="631768"/>
                  </a:lnTo>
                  <a:lnTo>
                    <a:pt x="5070764" y="871588"/>
                  </a:lnTo>
                  <a:lnTo>
                    <a:pt x="5070764" y="931025"/>
                  </a:lnTo>
                  <a:lnTo>
                    <a:pt x="5011327" y="931025"/>
                  </a:lnTo>
                  <a:lnTo>
                    <a:pt x="882651" y="931025"/>
                  </a:lnTo>
                  <a:lnTo>
                    <a:pt x="870358" y="959950"/>
                  </a:lnTo>
                  <a:lnTo>
                    <a:pt x="704269" y="1123012"/>
                  </a:lnTo>
                  <a:cubicBezTo>
                    <a:pt x="681337" y="1145527"/>
                    <a:pt x="644494" y="1145188"/>
                    <a:pt x="621980" y="1122256"/>
                  </a:cubicBezTo>
                  <a:lnTo>
                    <a:pt x="458918" y="956168"/>
                  </a:lnTo>
                  <a:cubicBezTo>
                    <a:pt x="453290" y="950435"/>
                    <a:pt x="449089" y="943832"/>
                    <a:pt x="446313" y="936801"/>
                  </a:cubicBezTo>
                  <a:lnTo>
                    <a:pt x="445244" y="931025"/>
                  </a:lnTo>
                  <a:lnTo>
                    <a:pt x="59437" y="931025"/>
                  </a:lnTo>
                  <a:lnTo>
                    <a:pt x="0" y="931025"/>
                  </a:lnTo>
                  <a:lnTo>
                    <a:pt x="0" y="871588"/>
                  </a:lnTo>
                  <a:lnTo>
                    <a:pt x="0" y="631768"/>
                  </a:lnTo>
                  <a:lnTo>
                    <a:pt x="0" y="59437"/>
                  </a:lnTo>
                  <a:cubicBezTo>
                    <a:pt x="0" y="26611"/>
                    <a:pt x="26611" y="0"/>
                    <a:pt x="59437" y="0"/>
                  </a:cubicBezTo>
                  <a:close/>
                </a:path>
              </a:pathLst>
            </a:custGeom>
            <a:solidFill>
              <a:srgbClr val="E7EAEB"/>
            </a:solidFill>
            <a:ln>
              <a:noFill/>
            </a:ln>
            <a:effectLst>
              <a:outerShdw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42" name="TextBox 15">
              <a:extLst>
                <a:ext uri="{FF2B5EF4-FFF2-40B4-BE49-F238E27FC236}">
                  <a16:creationId xmlns:a16="http://schemas.microsoft.com/office/drawing/2014/main" id="{6391D3E1-6546-4822-BDC1-0F96FF807270}"/>
                </a:ext>
              </a:extLst>
            </p:cNvPr>
            <p:cNvSpPr txBox="1"/>
            <p:nvPr/>
          </p:nvSpPr>
          <p:spPr>
            <a:xfrm>
              <a:off x="4293067" y="995615"/>
              <a:ext cx="439064" cy="392415"/>
            </a:xfrm>
            <a:prstGeom prst="rect">
              <a:avLst/>
            </a:prstGeom>
            <a:noFill/>
          </p:spPr>
          <p:txBody>
            <a:bodyPr wrap="none">
              <a:noAutofit/>
            </a:bodyPr>
            <a:lstStyle/>
            <a:p>
              <a:pPr algn="ctr"/>
              <a:r>
                <a:rPr lang="en-US" sz="4400" b="1" dirty="0">
                  <a:solidFill>
                    <a:schemeClr val="accent2"/>
                  </a:solidFill>
                  <a:latin typeface="Arial" panose="020B0604020202020204" pitchFamily="34" charset="0"/>
                  <a:cs typeface="Arial" panose="020B0604020202020204" pitchFamily="34" charset="0"/>
                  <a:sym typeface="+mn-lt"/>
                </a:rPr>
                <a:t>B</a:t>
              </a:r>
            </a:p>
          </p:txBody>
        </p:sp>
        <p:sp>
          <p:nvSpPr>
            <p:cNvPr id="45" name="Freeform: Shape 34">
              <a:extLst>
                <a:ext uri="{FF2B5EF4-FFF2-40B4-BE49-F238E27FC236}">
                  <a16:creationId xmlns:a16="http://schemas.microsoft.com/office/drawing/2014/main" id="{D27F99AA-EBD9-4A61-A1EF-7B8B2C6430DB}"/>
                </a:ext>
              </a:extLst>
            </p:cNvPr>
            <p:cNvSpPr/>
            <p:nvPr/>
          </p:nvSpPr>
          <p:spPr>
            <a:xfrm>
              <a:off x="3478953" y="1970268"/>
              <a:ext cx="393382" cy="39335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2"/>
            </a:solidFill>
            <a:ln w="12700">
              <a:miter lim="400000"/>
            </a:ln>
          </p:spPr>
          <p:txBody>
            <a:bodyPr anchor="ctr"/>
            <a:lstStyle/>
            <a:p>
              <a:pPr algn="ctr"/>
              <a:endParaRPr sz="3600" b="1">
                <a:latin typeface="Arial" panose="020B0604020202020204" pitchFamily="34" charset="0"/>
                <a:cs typeface="Arial" panose="020B0604020202020204" pitchFamily="34" charset="0"/>
                <a:sym typeface="+mn-lt"/>
              </a:endParaRPr>
            </a:p>
          </p:txBody>
        </p:sp>
      </p:grpSp>
      <p:grpSp>
        <p:nvGrpSpPr>
          <p:cNvPr id="53" name="组合 40">
            <a:extLst>
              <a:ext uri="{FF2B5EF4-FFF2-40B4-BE49-F238E27FC236}">
                <a16:creationId xmlns:a16="http://schemas.microsoft.com/office/drawing/2014/main" id="{9A499FB5-EB2F-4B3D-8C54-BA7BE5BC966B}"/>
              </a:ext>
            </a:extLst>
          </p:cNvPr>
          <p:cNvGrpSpPr/>
          <p:nvPr/>
        </p:nvGrpSpPr>
        <p:grpSpPr>
          <a:xfrm>
            <a:off x="9094977" y="3496086"/>
            <a:ext cx="2686206" cy="2427636"/>
            <a:chOff x="3359711" y="994628"/>
            <a:chExt cx="2424579" cy="1645251"/>
          </a:xfrm>
        </p:grpSpPr>
        <p:sp>
          <p:nvSpPr>
            <p:cNvPr id="54" name="Rectangle: Rounded Corners 9">
              <a:extLst>
                <a:ext uri="{FF2B5EF4-FFF2-40B4-BE49-F238E27FC236}">
                  <a16:creationId xmlns:a16="http://schemas.microsoft.com/office/drawing/2014/main" id="{2A3C8771-D848-4D2F-9117-C1174F3A2E65}"/>
                </a:ext>
              </a:extLst>
            </p:cNvPr>
            <p:cNvSpPr/>
            <p:nvPr/>
          </p:nvSpPr>
          <p:spPr>
            <a:xfrm>
              <a:off x="3359712" y="1113588"/>
              <a:ext cx="2424578" cy="1526291"/>
            </a:xfrm>
            <a:prstGeom prst="roundRect">
              <a:avLst>
                <a:gd name="adj" fmla="val 281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dirty="0">
                <a:latin typeface="Arial" panose="020B0604020202020204" pitchFamily="34" charset="0"/>
                <a:cs typeface="Arial" panose="020B0604020202020204" pitchFamily="34" charset="0"/>
                <a:sym typeface="+mn-lt"/>
              </a:endParaRPr>
            </a:p>
          </p:txBody>
        </p:sp>
        <p:sp>
          <p:nvSpPr>
            <p:cNvPr id="55" name="Freeform: Shape 14">
              <a:extLst>
                <a:ext uri="{FF2B5EF4-FFF2-40B4-BE49-F238E27FC236}">
                  <a16:creationId xmlns:a16="http://schemas.microsoft.com/office/drawing/2014/main" id="{DE691708-0C60-4D0D-9ECC-50FEAF240072}"/>
                </a:ext>
              </a:extLst>
            </p:cNvPr>
            <p:cNvSpPr/>
            <p:nvPr/>
          </p:nvSpPr>
          <p:spPr>
            <a:xfrm>
              <a:off x="3359711" y="1113588"/>
              <a:ext cx="2424578" cy="544936"/>
            </a:xfrm>
            <a:custGeom>
              <a:avLst/>
              <a:gdLst>
                <a:gd name="connsiteX0" fmla="*/ 59437 w 5070764"/>
                <a:gd name="connsiteY0" fmla="*/ 0 h 1139679"/>
                <a:gd name="connsiteX1" fmla="*/ 5011327 w 5070764"/>
                <a:gd name="connsiteY1" fmla="*/ 0 h 1139679"/>
                <a:gd name="connsiteX2" fmla="*/ 5070764 w 5070764"/>
                <a:gd name="connsiteY2" fmla="*/ 59437 h 1139679"/>
                <a:gd name="connsiteX3" fmla="*/ 5070764 w 5070764"/>
                <a:gd name="connsiteY3" fmla="*/ 631768 h 1139679"/>
                <a:gd name="connsiteX4" fmla="*/ 5070764 w 5070764"/>
                <a:gd name="connsiteY4" fmla="*/ 871588 h 1139679"/>
                <a:gd name="connsiteX5" fmla="*/ 5070764 w 5070764"/>
                <a:gd name="connsiteY5" fmla="*/ 931025 h 1139679"/>
                <a:gd name="connsiteX6" fmla="*/ 5011327 w 5070764"/>
                <a:gd name="connsiteY6" fmla="*/ 931025 h 1139679"/>
                <a:gd name="connsiteX7" fmla="*/ 882651 w 5070764"/>
                <a:gd name="connsiteY7" fmla="*/ 931025 h 1139679"/>
                <a:gd name="connsiteX8" fmla="*/ 870358 w 5070764"/>
                <a:gd name="connsiteY8" fmla="*/ 959950 h 1139679"/>
                <a:gd name="connsiteX9" fmla="*/ 704269 w 5070764"/>
                <a:gd name="connsiteY9" fmla="*/ 1123012 h 1139679"/>
                <a:gd name="connsiteX10" fmla="*/ 621980 w 5070764"/>
                <a:gd name="connsiteY10" fmla="*/ 1122256 h 1139679"/>
                <a:gd name="connsiteX11" fmla="*/ 458918 w 5070764"/>
                <a:gd name="connsiteY11" fmla="*/ 956168 h 1139679"/>
                <a:gd name="connsiteX12" fmla="*/ 446313 w 5070764"/>
                <a:gd name="connsiteY12" fmla="*/ 936801 h 1139679"/>
                <a:gd name="connsiteX13" fmla="*/ 445244 w 5070764"/>
                <a:gd name="connsiteY13" fmla="*/ 931025 h 1139679"/>
                <a:gd name="connsiteX14" fmla="*/ 59437 w 5070764"/>
                <a:gd name="connsiteY14" fmla="*/ 931025 h 1139679"/>
                <a:gd name="connsiteX15" fmla="*/ 0 w 5070764"/>
                <a:gd name="connsiteY15" fmla="*/ 931025 h 1139679"/>
                <a:gd name="connsiteX16" fmla="*/ 0 w 5070764"/>
                <a:gd name="connsiteY16" fmla="*/ 871588 h 1139679"/>
                <a:gd name="connsiteX17" fmla="*/ 0 w 5070764"/>
                <a:gd name="connsiteY17" fmla="*/ 631768 h 1139679"/>
                <a:gd name="connsiteX18" fmla="*/ 0 w 5070764"/>
                <a:gd name="connsiteY18" fmla="*/ 59437 h 1139679"/>
                <a:gd name="connsiteX19" fmla="*/ 59437 w 5070764"/>
                <a:gd name="connsiteY19" fmla="*/ 0 h 113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70764" h="1139679">
                  <a:moveTo>
                    <a:pt x="59437" y="0"/>
                  </a:moveTo>
                  <a:lnTo>
                    <a:pt x="5011327" y="0"/>
                  </a:lnTo>
                  <a:cubicBezTo>
                    <a:pt x="5044153" y="0"/>
                    <a:pt x="5070764" y="26611"/>
                    <a:pt x="5070764" y="59437"/>
                  </a:cubicBezTo>
                  <a:lnTo>
                    <a:pt x="5070764" y="631768"/>
                  </a:lnTo>
                  <a:lnTo>
                    <a:pt x="5070764" y="871588"/>
                  </a:lnTo>
                  <a:lnTo>
                    <a:pt x="5070764" y="931025"/>
                  </a:lnTo>
                  <a:lnTo>
                    <a:pt x="5011327" y="931025"/>
                  </a:lnTo>
                  <a:lnTo>
                    <a:pt x="882651" y="931025"/>
                  </a:lnTo>
                  <a:lnTo>
                    <a:pt x="870358" y="959950"/>
                  </a:lnTo>
                  <a:lnTo>
                    <a:pt x="704269" y="1123012"/>
                  </a:lnTo>
                  <a:cubicBezTo>
                    <a:pt x="681337" y="1145527"/>
                    <a:pt x="644494" y="1145188"/>
                    <a:pt x="621980" y="1122256"/>
                  </a:cubicBezTo>
                  <a:lnTo>
                    <a:pt x="458918" y="956168"/>
                  </a:lnTo>
                  <a:cubicBezTo>
                    <a:pt x="453290" y="950435"/>
                    <a:pt x="449089" y="943832"/>
                    <a:pt x="446313" y="936801"/>
                  </a:cubicBezTo>
                  <a:lnTo>
                    <a:pt x="445244" y="931025"/>
                  </a:lnTo>
                  <a:lnTo>
                    <a:pt x="59437" y="931025"/>
                  </a:lnTo>
                  <a:lnTo>
                    <a:pt x="0" y="931025"/>
                  </a:lnTo>
                  <a:lnTo>
                    <a:pt x="0" y="871588"/>
                  </a:lnTo>
                  <a:lnTo>
                    <a:pt x="0" y="631768"/>
                  </a:lnTo>
                  <a:lnTo>
                    <a:pt x="0" y="59437"/>
                  </a:lnTo>
                  <a:cubicBezTo>
                    <a:pt x="0" y="26611"/>
                    <a:pt x="26611" y="0"/>
                    <a:pt x="59437" y="0"/>
                  </a:cubicBezTo>
                  <a:close/>
                </a:path>
              </a:pathLst>
            </a:custGeom>
            <a:solidFill>
              <a:srgbClr val="E7EAEB"/>
            </a:solidFill>
            <a:ln>
              <a:noFill/>
            </a:ln>
            <a:effectLst>
              <a:outerShdw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56" name="TextBox 15">
              <a:extLst>
                <a:ext uri="{FF2B5EF4-FFF2-40B4-BE49-F238E27FC236}">
                  <a16:creationId xmlns:a16="http://schemas.microsoft.com/office/drawing/2014/main" id="{E01D4A5F-A6DB-4255-81FF-C58A20B61D97}"/>
                </a:ext>
              </a:extLst>
            </p:cNvPr>
            <p:cNvSpPr txBox="1"/>
            <p:nvPr/>
          </p:nvSpPr>
          <p:spPr>
            <a:xfrm>
              <a:off x="4406838" y="994628"/>
              <a:ext cx="439064" cy="392415"/>
            </a:xfrm>
            <a:prstGeom prst="rect">
              <a:avLst/>
            </a:prstGeom>
            <a:noFill/>
          </p:spPr>
          <p:txBody>
            <a:bodyPr wrap="none">
              <a:noAutofit/>
            </a:bodyPr>
            <a:lstStyle/>
            <a:p>
              <a:pPr algn="ctr"/>
              <a:r>
                <a:rPr lang="en-US" sz="4400" b="1" dirty="0">
                  <a:solidFill>
                    <a:schemeClr val="accent2"/>
                  </a:solidFill>
                  <a:latin typeface="Arial" panose="020B0604020202020204" pitchFamily="34" charset="0"/>
                  <a:cs typeface="Arial" panose="020B0604020202020204" pitchFamily="34" charset="0"/>
                  <a:sym typeface="+mn-lt"/>
                </a:rPr>
                <a:t>D</a:t>
              </a:r>
            </a:p>
          </p:txBody>
        </p:sp>
        <p:sp>
          <p:nvSpPr>
            <p:cNvPr id="59" name="Freeform: Shape 34">
              <a:extLst>
                <a:ext uri="{FF2B5EF4-FFF2-40B4-BE49-F238E27FC236}">
                  <a16:creationId xmlns:a16="http://schemas.microsoft.com/office/drawing/2014/main" id="{0F63982A-9EFA-40BF-969F-3079CDC86841}"/>
                </a:ext>
              </a:extLst>
            </p:cNvPr>
            <p:cNvSpPr/>
            <p:nvPr/>
          </p:nvSpPr>
          <p:spPr>
            <a:xfrm>
              <a:off x="3478953" y="1970268"/>
              <a:ext cx="393382" cy="39335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2"/>
            </a:solidFill>
            <a:ln w="12700">
              <a:miter lim="400000"/>
            </a:ln>
          </p:spPr>
          <p:txBody>
            <a:bodyPr anchor="ctr"/>
            <a:lstStyle/>
            <a:p>
              <a:pPr algn="ctr"/>
              <a:endParaRPr sz="3600" b="1">
                <a:latin typeface="Arial" panose="020B0604020202020204" pitchFamily="34" charset="0"/>
                <a:cs typeface="Arial" panose="020B0604020202020204" pitchFamily="34" charset="0"/>
                <a:sym typeface="+mn-lt"/>
              </a:endParaRPr>
            </a:p>
          </p:txBody>
        </p:sp>
      </p:grpSp>
      <p:grpSp>
        <p:nvGrpSpPr>
          <p:cNvPr id="60" name="组合 49">
            <a:extLst>
              <a:ext uri="{FF2B5EF4-FFF2-40B4-BE49-F238E27FC236}">
                <a16:creationId xmlns:a16="http://schemas.microsoft.com/office/drawing/2014/main" id="{D435E8BE-EE54-4B18-BEB4-5445B846264D}"/>
              </a:ext>
            </a:extLst>
          </p:cNvPr>
          <p:cNvGrpSpPr/>
          <p:nvPr/>
        </p:nvGrpSpPr>
        <p:grpSpPr>
          <a:xfrm>
            <a:off x="1733387" y="583096"/>
            <a:ext cx="9227127" cy="2500141"/>
            <a:chOff x="-1224351" y="374887"/>
            <a:chExt cx="14653406" cy="2874446"/>
          </a:xfrm>
        </p:grpSpPr>
        <p:sp>
          <p:nvSpPr>
            <p:cNvPr id="61" name="Google Shape;354;p33">
              <a:extLst>
                <a:ext uri="{FF2B5EF4-FFF2-40B4-BE49-F238E27FC236}">
                  <a16:creationId xmlns:a16="http://schemas.microsoft.com/office/drawing/2014/main" id="{08705EEB-A1C8-40C6-AF5A-EBF140936E80}"/>
                </a:ext>
              </a:extLst>
            </p:cNvPr>
            <p:cNvSpPr/>
            <p:nvPr/>
          </p:nvSpPr>
          <p:spPr>
            <a:xfrm>
              <a:off x="-1224351" y="374887"/>
              <a:ext cx="14653406" cy="2480983"/>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dirty="0">
                <a:cs typeface="+mn-ea"/>
                <a:sym typeface="+mn-lt"/>
              </a:endParaRPr>
            </a:p>
          </p:txBody>
        </p:sp>
        <p:sp>
          <p:nvSpPr>
            <p:cNvPr id="62" name="文本框 51">
              <a:extLst>
                <a:ext uri="{FF2B5EF4-FFF2-40B4-BE49-F238E27FC236}">
                  <a16:creationId xmlns:a16="http://schemas.microsoft.com/office/drawing/2014/main" id="{A265F645-1927-4FF6-921A-0084FD438B76}"/>
                </a:ext>
              </a:extLst>
            </p:cNvPr>
            <p:cNvSpPr txBox="1"/>
            <p:nvPr/>
          </p:nvSpPr>
          <p:spPr>
            <a:xfrm>
              <a:off x="-838881" y="480263"/>
              <a:ext cx="14113920" cy="2769070"/>
            </a:xfrm>
            <a:prstGeom prst="rect">
              <a:avLst/>
            </a:prstGeom>
            <a:noFill/>
          </p:spPr>
          <p:txBody>
            <a:bodyPr wrap="square" rtlCol="0">
              <a:spAutoFit/>
            </a:bodyPr>
            <a:lstStyle/>
            <a:p>
              <a:pPr algn="ctr"/>
              <a:r>
                <a:rPr lang="vi-VN" altLang="zh-CN" sz="3600" b="1" dirty="0">
                  <a:solidFill>
                    <a:srgbClr val="FF0000"/>
                  </a:solidFill>
                  <a:latin typeface="Arial" panose="020B0604020202020204" pitchFamily="34" charset="0"/>
                  <a:cs typeface="Arial" panose="020B0604020202020204" pitchFamily="34" charset="0"/>
                  <a:sym typeface="+mn-lt"/>
                </a:rPr>
                <a:t>Câu 2. </a:t>
              </a:r>
            </a:p>
            <a:p>
              <a:pPr algn="ctr"/>
              <a:r>
                <a:rPr lang="vi-VN" altLang="zh-CN" sz="3600" dirty="0">
                  <a:solidFill>
                    <a:schemeClr val="bg1"/>
                  </a:solidFill>
                  <a:latin typeface="Arial" panose="020B0604020202020204" pitchFamily="34" charset="0"/>
                  <a:cs typeface="Arial" panose="020B0604020202020204" pitchFamily="34" charset="0"/>
                  <a:sym typeface="+mn-lt"/>
                </a:rPr>
                <a:t>Những nguyên tố hoá học nào sau đây thuộc cùng một nhóm?</a:t>
              </a:r>
              <a:endParaRPr lang="en-US" altLang="zh-CN" sz="3600" dirty="0">
                <a:solidFill>
                  <a:schemeClr val="bg1"/>
                </a:solidFill>
                <a:latin typeface="Arial" panose="020B0604020202020204" pitchFamily="34" charset="0"/>
                <a:cs typeface="Arial" panose="020B0604020202020204" pitchFamily="34" charset="0"/>
                <a:sym typeface="+mn-lt"/>
              </a:endParaRPr>
            </a:p>
          </p:txBody>
        </p:sp>
      </p:grpSp>
      <p:sp>
        <p:nvSpPr>
          <p:cNvPr id="63" name="Synergistically utilize technically sound portals with frictionless chains. Dramatically customize…">
            <a:extLst>
              <a:ext uri="{FF2B5EF4-FFF2-40B4-BE49-F238E27FC236}">
                <a16:creationId xmlns:a16="http://schemas.microsoft.com/office/drawing/2014/main" id="{1645C73C-28DF-433E-B04A-5B2137F3A33B}"/>
              </a:ext>
            </a:extLst>
          </p:cNvPr>
          <p:cNvSpPr txBox="1"/>
          <p:nvPr/>
        </p:nvSpPr>
        <p:spPr>
          <a:xfrm>
            <a:off x="974445" y="4709218"/>
            <a:ext cx="2176415"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vi-VN" sz="3200" b="1" dirty="0">
                <a:latin typeface="Arial" panose="020B0604020202020204" pitchFamily="34" charset="0"/>
                <a:cs typeface="Arial" panose="020B0604020202020204" pitchFamily="34" charset="0"/>
                <a:sym typeface="Roboto Bold"/>
              </a:rPr>
              <a:t>O, S, Se</a:t>
            </a:r>
            <a:endParaRPr lang="en-US" altLang="zh-CN" sz="2400" b="1" kern="0" dirty="0">
              <a:solidFill>
                <a:srgbClr val="FFFFFF">
                  <a:lumMod val="65000"/>
                </a:srgbClr>
              </a:solidFill>
              <a:latin typeface="Arial" panose="020B0604020202020204" pitchFamily="34" charset="0"/>
              <a:cs typeface="Arial" panose="020B0604020202020204" pitchFamily="34" charset="0"/>
              <a:sym typeface="+mn-lt"/>
            </a:endParaRPr>
          </a:p>
        </p:txBody>
      </p:sp>
      <p:sp>
        <p:nvSpPr>
          <p:cNvPr id="64" name="Synergistically utilize technically sound portals with frictionless chains. Dramatically customize…">
            <a:extLst>
              <a:ext uri="{FF2B5EF4-FFF2-40B4-BE49-F238E27FC236}">
                <a16:creationId xmlns:a16="http://schemas.microsoft.com/office/drawing/2014/main" id="{78716872-CDA3-45C2-8FCB-CC4C64A5BDA6}"/>
              </a:ext>
            </a:extLst>
          </p:cNvPr>
          <p:cNvSpPr txBox="1"/>
          <p:nvPr/>
        </p:nvSpPr>
        <p:spPr>
          <a:xfrm>
            <a:off x="3867544" y="4776796"/>
            <a:ext cx="2176415"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vi-VN" sz="3200" b="1" dirty="0">
                <a:latin typeface="Arial" panose="020B0604020202020204" pitchFamily="34" charset="0"/>
                <a:cs typeface="Arial" panose="020B0604020202020204" pitchFamily="34" charset="0"/>
                <a:sym typeface="Roboto Bold"/>
              </a:rPr>
              <a:t>N, O, F</a:t>
            </a:r>
            <a:endParaRPr lang="en-US" altLang="zh-CN" sz="2400" b="1" kern="0" dirty="0">
              <a:solidFill>
                <a:srgbClr val="FFFFFF">
                  <a:lumMod val="65000"/>
                </a:srgbClr>
              </a:solidFill>
              <a:latin typeface="Arial" panose="020B0604020202020204" pitchFamily="34" charset="0"/>
              <a:cs typeface="Arial" panose="020B0604020202020204" pitchFamily="34" charset="0"/>
              <a:sym typeface="+mn-lt"/>
            </a:endParaRPr>
          </a:p>
        </p:txBody>
      </p:sp>
      <p:sp>
        <p:nvSpPr>
          <p:cNvPr id="65" name="Synergistically utilize technically sound portals with frictionless chains. Dramatically customize…">
            <a:extLst>
              <a:ext uri="{FF2B5EF4-FFF2-40B4-BE49-F238E27FC236}">
                <a16:creationId xmlns:a16="http://schemas.microsoft.com/office/drawing/2014/main" id="{6E0CCCA0-1180-4B0B-89E6-A5C3413F8B0A}"/>
              </a:ext>
            </a:extLst>
          </p:cNvPr>
          <p:cNvSpPr txBox="1"/>
          <p:nvPr/>
        </p:nvSpPr>
        <p:spPr>
          <a:xfrm>
            <a:off x="6583931" y="4839521"/>
            <a:ext cx="2484862"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vi-VN" sz="3200" b="1" dirty="0">
                <a:latin typeface="Arial" panose="020B0604020202020204" pitchFamily="34" charset="0"/>
                <a:cs typeface="Arial" panose="020B0604020202020204" pitchFamily="34" charset="0"/>
                <a:sym typeface="Roboto Bold"/>
              </a:rPr>
              <a:t>Na, Mg, K</a:t>
            </a:r>
            <a:r>
              <a:rPr lang="en-US" sz="2400" b="1" kern="0" dirty="0">
                <a:solidFill>
                  <a:srgbClr val="FFFFFF">
                    <a:lumMod val="65000"/>
                  </a:srgbClr>
                </a:solidFill>
                <a:latin typeface="Arial" panose="020B0604020202020204" pitchFamily="34" charset="0"/>
                <a:cs typeface="Arial" panose="020B0604020202020204" pitchFamily="34" charset="0"/>
                <a:sym typeface="+mn-lt"/>
              </a:rPr>
              <a:t>.</a:t>
            </a:r>
            <a:endParaRPr lang="en-US" altLang="zh-CN" sz="2400" b="1" kern="0" dirty="0">
              <a:solidFill>
                <a:srgbClr val="FFFFFF">
                  <a:lumMod val="65000"/>
                </a:srgbClr>
              </a:solidFill>
              <a:latin typeface="Arial" panose="020B0604020202020204" pitchFamily="34" charset="0"/>
              <a:cs typeface="Arial" panose="020B0604020202020204" pitchFamily="34" charset="0"/>
              <a:sym typeface="+mn-lt"/>
            </a:endParaRPr>
          </a:p>
        </p:txBody>
      </p:sp>
      <p:sp>
        <p:nvSpPr>
          <p:cNvPr id="66" name="Synergistically utilize technically sound portals with frictionless chains. Dramatically customize…">
            <a:extLst>
              <a:ext uri="{FF2B5EF4-FFF2-40B4-BE49-F238E27FC236}">
                <a16:creationId xmlns:a16="http://schemas.microsoft.com/office/drawing/2014/main" id="{7BC9F42A-6582-4E87-8AC0-4555F7799DFD}"/>
              </a:ext>
            </a:extLst>
          </p:cNvPr>
          <p:cNvSpPr txBox="1"/>
          <p:nvPr/>
        </p:nvSpPr>
        <p:spPr>
          <a:xfrm>
            <a:off x="9462382" y="4929748"/>
            <a:ext cx="2176415"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vi-VN" sz="3200" b="1" dirty="0">
                <a:latin typeface="Arial" panose="020B0604020202020204" pitchFamily="34" charset="0"/>
                <a:cs typeface="Arial" panose="020B0604020202020204" pitchFamily="34" charset="0"/>
              </a:rPr>
              <a:t>Ne, Na, Mg</a:t>
            </a:r>
          </a:p>
        </p:txBody>
      </p:sp>
      <p:sp>
        <p:nvSpPr>
          <p:cNvPr id="67" name="Rectangle: Rounded Corners 66">
            <a:extLst>
              <a:ext uri="{FF2B5EF4-FFF2-40B4-BE49-F238E27FC236}">
                <a16:creationId xmlns:a16="http://schemas.microsoft.com/office/drawing/2014/main" id="{709F6F13-3874-4DED-B047-A5A53F2C2F65}"/>
              </a:ext>
            </a:extLst>
          </p:cNvPr>
          <p:cNvSpPr/>
          <p:nvPr/>
        </p:nvSpPr>
        <p:spPr>
          <a:xfrm>
            <a:off x="1202774" y="4709218"/>
            <a:ext cx="1900398" cy="777724"/>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893454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fill="hold"/>
                                        <p:tgtEl>
                                          <p:spTgt spid="21"/>
                                        </p:tgtEl>
                                        <p:attrNameLst>
                                          <p:attrName>ppt_x</p:attrName>
                                        </p:attrNameLst>
                                      </p:cBhvr>
                                      <p:tavLst>
                                        <p:tav tm="0">
                                          <p:val>
                                            <p:strVal val="#ppt_x"/>
                                          </p:val>
                                        </p:tav>
                                        <p:tav tm="100000">
                                          <p:val>
                                            <p:strVal val="#ppt_x"/>
                                          </p:val>
                                        </p:tav>
                                      </p:tavLst>
                                    </p:anim>
                                    <p:anim calcmode="lin" valueType="num">
                                      <p:cBhvr additive="base">
                                        <p:cTn id="8" dur="25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250" fill="hold"/>
                                        <p:tgtEl>
                                          <p:spTgt spid="39"/>
                                        </p:tgtEl>
                                        <p:attrNameLst>
                                          <p:attrName>ppt_x</p:attrName>
                                        </p:attrNameLst>
                                      </p:cBhvr>
                                      <p:tavLst>
                                        <p:tav tm="0">
                                          <p:val>
                                            <p:strVal val="#ppt_x"/>
                                          </p:val>
                                        </p:tav>
                                        <p:tav tm="100000">
                                          <p:val>
                                            <p:strVal val="#ppt_x"/>
                                          </p:val>
                                        </p:tav>
                                      </p:tavLst>
                                    </p:anim>
                                    <p:anim calcmode="lin" valueType="num">
                                      <p:cBhvr additive="base">
                                        <p:cTn id="13" dur="25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250" fill="hold"/>
                                        <p:tgtEl>
                                          <p:spTgt spid="32"/>
                                        </p:tgtEl>
                                        <p:attrNameLst>
                                          <p:attrName>ppt_x</p:attrName>
                                        </p:attrNameLst>
                                      </p:cBhvr>
                                      <p:tavLst>
                                        <p:tav tm="0">
                                          <p:val>
                                            <p:strVal val="#ppt_x"/>
                                          </p:val>
                                        </p:tav>
                                        <p:tav tm="100000">
                                          <p:val>
                                            <p:strVal val="#ppt_x"/>
                                          </p:val>
                                        </p:tav>
                                      </p:tavLst>
                                    </p:anim>
                                    <p:anim calcmode="lin" valueType="num">
                                      <p:cBhvr additive="base">
                                        <p:cTn id="18" dur="25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250" fill="hold"/>
                                        <p:tgtEl>
                                          <p:spTgt spid="53"/>
                                        </p:tgtEl>
                                        <p:attrNameLst>
                                          <p:attrName>ppt_x</p:attrName>
                                        </p:attrNameLst>
                                      </p:cBhvr>
                                      <p:tavLst>
                                        <p:tav tm="0">
                                          <p:val>
                                            <p:strVal val="#ppt_x"/>
                                          </p:val>
                                        </p:tav>
                                        <p:tav tm="100000">
                                          <p:val>
                                            <p:strVal val="#ppt_x"/>
                                          </p:val>
                                        </p:tav>
                                      </p:tavLst>
                                    </p:anim>
                                    <p:anim calcmode="lin" valueType="num">
                                      <p:cBhvr additive="base">
                                        <p:cTn id="23" dur="250" fill="hold"/>
                                        <p:tgtEl>
                                          <p:spTgt spid="53"/>
                                        </p:tgtEl>
                                        <p:attrNameLst>
                                          <p:attrName>ppt_y</p:attrName>
                                        </p:attrNameLst>
                                      </p:cBhvr>
                                      <p:tavLst>
                                        <p:tav tm="0">
                                          <p:val>
                                            <p:strVal val="1+#ppt_h/2"/>
                                          </p:val>
                                        </p:tav>
                                        <p:tav tm="100000">
                                          <p:val>
                                            <p:strVal val="#ppt_y"/>
                                          </p:val>
                                        </p:tav>
                                      </p:tavLst>
                                    </p:anim>
                                  </p:childTnLst>
                                </p:cTn>
                              </p:par>
                              <p:par>
                                <p:cTn id="24" presetID="16" presetClass="entr" presetSubtype="21"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barn(inVertical)">
                                      <p:cBhvr>
                                        <p:cTn id="26" dur="500"/>
                                        <p:tgtEl>
                                          <p:spTgt spid="6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arn(inVertical)">
                                      <p:cBhvr>
                                        <p:cTn id="29" dur="500"/>
                                        <p:tgtEl>
                                          <p:spTgt spid="6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barn(inVertical)">
                                      <p:cBhvr>
                                        <p:cTn id="32" dur="500"/>
                                        <p:tgtEl>
                                          <p:spTgt spid="6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barn(inVertical)">
                                      <p:cBhvr>
                                        <p:cTn id="35" dur="500"/>
                                        <p:tgtEl>
                                          <p:spTgt spid="6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circle(in)">
                                      <p:cBhvr>
                                        <p:cTn id="40"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3">
            <a:extLst>
              <a:ext uri="{FF2B5EF4-FFF2-40B4-BE49-F238E27FC236}">
                <a16:creationId xmlns:a16="http://schemas.microsoft.com/office/drawing/2014/main" id="{90C78459-49E3-479F-B1AE-AD355557639F}"/>
              </a:ext>
            </a:extLst>
          </p:cNvPr>
          <p:cNvSpPr/>
          <p:nvPr/>
        </p:nvSpPr>
        <p:spPr>
          <a:xfrm flipV="1">
            <a:off x="1862665" y="4762637"/>
            <a:ext cx="2338654" cy="1448864"/>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cs typeface="Arial" panose="020B0604020202020204" pitchFamily="34" charset="0"/>
              <a:sym typeface="+mn-lt"/>
            </a:endParaRPr>
          </a:p>
        </p:txBody>
      </p:sp>
      <p:sp>
        <p:nvSpPr>
          <p:cNvPr id="13" name="Freeform: Shape 23">
            <a:extLst>
              <a:ext uri="{FF2B5EF4-FFF2-40B4-BE49-F238E27FC236}">
                <a16:creationId xmlns:a16="http://schemas.microsoft.com/office/drawing/2014/main" id="{9E335C85-AB77-4822-8092-3380A3B95B22}"/>
              </a:ext>
            </a:extLst>
          </p:cNvPr>
          <p:cNvSpPr/>
          <p:nvPr/>
        </p:nvSpPr>
        <p:spPr>
          <a:xfrm flipV="1">
            <a:off x="6534669" y="4703866"/>
            <a:ext cx="2338654" cy="1448864"/>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cs typeface="Arial" panose="020B0604020202020204" pitchFamily="34" charset="0"/>
              <a:sym typeface="+mn-lt"/>
            </a:endParaRPr>
          </a:p>
        </p:txBody>
      </p:sp>
      <p:sp>
        <p:nvSpPr>
          <p:cNvPr id="21" name="Freeform: Shape 12">
            <a:extLst>
              <a:ext uri="{FF2B5EF4-FFF2-40B4-BE49-F238E27FC236}">
                <a16:creationId xmlns:a16="http://schemas.microsoft.com/office/drawing/2014/main" id="{D7F9E0D6-BBD1-443B-9F3A-50D8D3ABBADA}"/>
              </a:ext>
            </a:extLst>
          </p:cNvPr>
          <p:cNvSpPr/>
          <p:nvPr/>
        </p:nvSpPr>
        <p:spPr>
          <a:xfrm>
            <a:off x="4186866" y="3294491"/>
            <a:ext cx="2338654" cy="1448864"/>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solidFill>
                <a:schemeClr val="tx1"/>
              </a:solidFill>
              <a:latin typeface="Arial" panose="020B0604020202020204" pitchFamily="34" charset="0"/>
              <a:cs typeface="Arial" panose="020B0604020202020204" pitchFamily="34" charset="0"/>
              <a:sym typeface="+mn-lt"/>
            </a:endParaRPr>
          </a:p>
        </p:txBody>
      </p:sp>
      <p:sp>
        <p:nvSpPr>
          <p:cNvPr id="29" name="Freeform: Shape 12">
            <a:extLst>
              <a:ext uri="{FF2B5EF4-FFF2-40B4-BE49-F238E27FC236}">
                <a16:creationId xmlns:a16="http://schemas.microsoft.com/office/drawing/2014/main" id="{2C2B684D-6C04-4169-B207-CA926A8973EE}"/>
              </a:ext>
            </a:extLst>
          </p:cNvPr>
          <p:cNvSpPr/>
          <p:nvPr/>
        </p:nvSpPr>
        <p:spPr>
          <a:xfrm>
            <a:off x="8858870" y="3313773"/>
            <a:ext cx="2338654" cy="1448864"/>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solidFill>
                <a:schemeClr val="tx1"/>
              </a:solidFill>
              <a:latin typeface="Arial" panose="020B0604020202020204" pitchFamily="34" charset="0"/>
              <a:cs typeface="Arial" panose="020B0604020202020204" pitchFamily="34" charset="0"/>
              <a:sym typeface="+mn-lt"/>
            </a:endParaRPr>
          </a:p>
        </p:txBody>
      </p:sp>
      <p:grpSp>
        <p:nvGrpSpPr>
          <p:cNvPr id="34" name="组合 49">
            <a:extLst>
              <a:ext uri="{FF2B5EF4-FFF2-40B4-BE49-F238E27FC236}">
                <a16:creationId xmlns:a16="http://schemas.microsoft.com/office/drawing/2014/main" id="{05B57469-E7B5-4AF3-B90E-EDBA3622BEE5}"/>
              </a:ext>
            </a:extLst>
          </p:cNvPr>
          <p:cNvGrpSpPr/>
          <p:nvPr/>
        </p:nvGrpSpPr>
        <p:grpSpPr>
          <a:xfrm>
            <a:off x="1168569" y="626746"/>
            <a:ext cx="9923026" cy="2576696"/>
            <a:chOff x="-1224351" y="374887"/>
            <a:chExt cx="14653406" cy="2874446"/>
          </a:xfrm>
        </p:grpSpPr>
        <p:sp>
          <p:nvSpPr>
            <p:cNvPr id="35" name="Google Shape;354;p33">
              <a:extLst>
                <a:ext uri="{FF2B5EF4-FFF2-40B4-BE49-F238E27FC236}">
                  <a16:creationId xmlns:a16="http://schemas.microsoft.com/office/drawing/2014/main" id="{3FC102B8-5C1C-4185-A0F9-D1018B7BBAFA}"/>
                </a:ext>
              </a:extLst>
            </p:cNvPr>
            <p:cNvSpPr/>
            <p:nvPr/>
          </p:nvSpPr>
          <p:spPr>
            <a:xfrm>
              <a:off x="-1224351" y="374887"/>
              <a:ext cx="14653406" cy="2480983"/>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dirty="0">
                <a:cs typeface="+mn-ea"/>
                <a:sym typeface="+mn-lt"/>
              </a:endParaRPr>
            </a:p>
          </p:txBody>
        </p:sp>
        <p:sp>
          <p:nvSpPr>
            <p:cNvPr id="36" name="文本框 51">
              <a:extLst>
                <a:ext uri="{FF2B5EF4-FFF2-40B4-BE49-F238E27FC236}">
                  <a16:creationId xmlns:a16="http://schemas.microsoft.com/office/drawing/2014/main" id="{CF0A53A9-F8E6-4EF1-A334-948184D6AB4E}"/>
                </a:ext>
              </a:extLst>
            </p:cNvPr>
            <p:cNvSpPr txBox="1"/>
            <p:nvPr/>
          </p:nvSpPr>
          <p:spPr>
            <a:xfrm>
              <a:off x="-838881" y="480263"/>
              <a:ext cx="14113920" cy="2769070"/>
            </a:xfrm>
            <a:prstGeom prst="rect">
              <a:avLst/>
            </a:prstGeom>
            <a:noFill/>
          </p:spPr>
          <p:txBody>
            <a:bodyPr wrap="square" rtlCol="0">
              <a:spAutoFit/>
            </a:bodyPr>
            <a:lstStyle/>
            <a:p>
              <a:pPr algn="ctr"/>
              <a:r>
                <a:rPr lang="vi-VN" altLang="zh-CN" sz="3600" b="1" dirty="0">
                  <a:solidFill>
                    <a:srgbClr val="FF0000"/>
                  </a:solidFill>
                  <a:latin typeface="Arial" panose="020B0604020202020204" pitchFamily="34" charset="0"/>
                  <a:cs typeface="Arial" panose="020B0604020202020204" pitchFamily="34" charset="0"/>
                  <a:sym typeface="+mn-lt"/>
                </a:rPr>
                <a:t>Câu 3. </a:t>
              </a:r>
            </a:p>
            <a:p>
              <a:pPr algn="ctr"/>
              <a:r>
                <a:rPr lang="vi-VN" altLang="zh-CN" sz="3600" dirty="0">
                  <a:solidFill>
                    <a:schemeClr val="bg1"/>
                  </a:solidFill>
                  <a:latin typeface="Arial" panose="020B0604020202020204" pitchFamily="34" charset="0"/>
                  <a:cs typeface="Arial" panose="020B0604020202020204" pitchFamily="34" charset="0"/>
                  <a:sym typeface="+mn-lt"/>
                </a:rPr>
                <a:t>Những nguyên tố hoá học nào sau đây thuộc cùng một chu kì?</a:t>
              </a:r>
              <a:endParaRPr lang="en-US" altLang="zh-CN" sz="3600" dirty="0">
                <a:solidFill>
                  <a:schemeClr val="bg1"/>
                </a:solidFill>
                <a:latin typeface="Arial" panose="020B0604020202020204" pitchFamily="34" charset="0"/>
                <a:cs typeface="Arial" panose="020B0604020202020204" pitchFamily="34" charset="0"/>
                <a:sym typeface="+mn-lt"/>
              </a:endParaRPr>
            </a:p>
          </p:txBody>
        </p:sp>
      </p:grpSp>
      <p:sp>
        <p:nvSpPr>
          <p:cNvPr id="37" name="Google Shape;1812;p38">
            <a:extLst>
              <a:ext uri="{FF2B5EF4-FFF2-40B4-BE49-F238E27FC236}">
                <a16:creationId xmlns:a16="http://schemas.microsoft.com/office/drawing/2014/main" id="{B9CE359B-5AC6-4A7F-A95E-EA6C6AE4B49B}"/>
              </a:ext>
            </a:extLst>
          </p:cNvPr>
          <p:cNvSpPr/>
          <p:nvPr/>
        </p:nvSpPr>
        <p:spPr>
          <a:xfrm flipH="1">
            <a:off x="4603863" y="4776790"/>
            <a:ext cx="1522800" cy="502800"/>
          </a:xfrm>
          <a:prstGeom prst="roundRect">
            <a:avLst>
              <a:gd name="adj" fmla="val 50000"/>
            </a:avLst>
          </a:prstGeom>
          <a:solidFill>
            <a:srgbClr val="7030A0"/>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rPr>
              <a:t>B</a:t>
            </a:r>
            <a:endPar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endParaRPr>
          </a:p>
        </p:txBody>
      </p:sp>
      <p:sp>
        <p:nvSpPr>
          <p:cNvPr id="38" name="Google Shape;1817;p38">
            <a:extLst>
              <a:ext uri="{FF2B5EF4-FFF2-40B4-BE49-F238E27FC236}">
                <a16:creationId xmlns:a16="http://schemas.microsoft.com/office/drawing/2014/main" id="{F1C573E3-69B8-423E-BF7A-947FEE26D4C6}"/>
              </a:ext>
            </a:extLst>
          </p:cNvPr>
          <p:cNvSpPr/>
          <p:nvPr/>
        </p:nvSpPr>
        <p:spPr>
          <a:xfrm flipH="1">
            <a:off x="9429962" y="4814881"/>
            <a:ext cx="1522800" cy="502800"/>
          </a:xfrm>
          <a:prstGeom prst="roundRect">
            <a:avLst>
              <a:gd name="adj" fmla="val 50000"/>
            </a:avLst>
          </a:prstGeom>
          <a:solidFill>
            <a:srgbClr val="92D050"/>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rPr>
              <a:t>D</a:t>
            </a:r>
            <a:endPar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endParaRPr>
          </a:p>
        </p:txBody>
      </p:sp>
      <p:sp>
        <p:nvSpPr>
          <p:cNvPr id="39" name="Google Shape;1832;p38">
            <a:extLst>
              <a:ext uri="{FF2B5EF4-FFF2-40B4-BE49-F238E27FC236}">
                <a16:creationId xmlns:a16="http://schemas.microsoft.com/office/drawing/2014/main" id="{E249CE24-BA2F-4A7B-967E-B77D67148390}"/>
              </a:ext>
            </a:extLst>
          </p:cNvPr>
          <p:cNvSpPr/>
          <p:nvPr/>
        </p:nvSpPr>
        <p:spPr>
          <a:xfrm>
            <a:off x="2258791" y="4273261"/>
            <a:ext cx="1522800" cy="502800"/>
          </a:xfrm>
          <a:prstGeom prst="roundRect">
            <a:avLst>
              <a:gd name="adj" fmla="val 50000"/>
            </a:avLst>
          </a:prstGeom>
          <a:solidFill>
            <a:srgbClr val="C00000"/>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rPr>
              <a:t>A</a:t>
            </a:r>
            <a:endPar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endParaRPr>
          </a:p>
        </p:txBody>
      </p:sp>
      <p:sp>
        <p:nvSpPr>
          <p:cNvPr id="40" name="Google Shape;1837;p38">
            <a:extLst>
              <a:ext uri="{FF2B5EF4-FFF2-40B4-BE49-F238E27FC236}">
                <a16:creationId xmlns:a16="http://schemas.microsoft.com/office/drawing/2014/main" id="{9AD442A6-6621-4264-BD92-583F863906BB}"/>
              </a:ext>
            </a:extLst>
          </p:cNvPr>
          <p:cNvSpPr/>
          <p:nvPr/>
        </p:nvSpPr>
        <p:spPr>
          <a:xfrm>
            <a:off x="7017203" y="4178768"/>
            <a:ext cx="1522800" cy="502800"/>
          </a:xfrm>
          <a:prstGeom prst="roundRect">
            <a:avLst>
              <a:gd name="adj" fmla="val 50000"/>
            </a:avLst>
          </a:prstGeom>
          <a:solidFill>
            <a:srgbClr val="FFC000"/>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rPr>
              <a:t>C</a:t>
            </a:r>
            <a:endParaRPr kumimoji="0"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endParaRPr>
          </a:p>
        </p:txBody>
      </p:sp>
      <p:sp>
        <p:nvSpPr>
          <p:cNvPr id="41" name="Synergistically utilize technically sound portals with frictionless chains. Dramatically customize…">
            <a:extLst>
              <a:ext uri="{FF2B5EF4-FFF2-40B4-BE49-F238E27FC236}">
                <a16:creationId xmlns:a16="http://schemas.microsoft.com/office/drawing/2014/main" id="{30FB4BC4-CE31-41C2-B85C-440AF75F05BC}"/>
              </a:ext>
            </a:extLst>
          </p:cNvPr>
          <p:cNvSpPr txBox="1"/>
          <p:nvPr/>
        </p:nvSpPr>
        <p:spPr>
          <a:xfrm>
            <a:off x="2258791" y="5017104"/>
            <a:ext cx="1661633"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vi-VN" sz="3200" dirty="0">
                <a:latin typeface="Arial" panose="020B0604020202020204" pitchFamily="34" charset="0"/>
                <a:cs typeface="Arial" panose="020B0604020202020204" pitchFamily="34" charset="0"/>
                <a:sym typeface="Roboto Bold"/>
              </a:rPr>
              <a:t>Li, </a:t>
            </a:r>
            <a:r>
              <a:rPr lang="en-US" sz="3200" dirty="0">
                <a:latin typeface="Arial" panose="020B0604020202020204" pitchFamily="34" charset="0"/>
                <a:cs typeface="Arial" panose="020B0604020202020204" pitchFamily="34" charset="0"/>
                <a:sym typeface="Roboto Bold"/>
              </a:rPr>
              <a:t>Si, Ne</a:t>
            </a:r>
            <a:endParaRPr lang="en-US" altLang="zh-CN" sz="3200" kern="0" dirty="0">
              <a:solidFill>
                <a:schemeClr val="bg1">
                  <a:lumMod val="65000"/>
                </a:schemeClr>
              </a:solidFill>
              <a:latin typeface="Arial" panose="020B0604020202020204" pitchFamily="34" charset="0"/>
              <a:cs typeface="Arial" panose="020B0604020202020204" pitchFamily="34" charset="0"/>
              <a:sym typeface="+mn-lt"/>
            </a:endParaRPr>
          </a:p>
        </p:txBody>
      </p:sp>
      <p:sp>
        <p:nvSpPr>
          <p:cNvPr id="42" name="Synergistically utilize technically sound portals with frictionless chains. Dramatically customize…">
            <a:extLst>
              <a:ext uri="{FF2B5EF4-FFF2-40B4-BE49-F238E27FC236}">
                <a16:creationId xmlns:a16="http://schemas.microsoft.com/office/drawing/2014/main" id="{5429690C-6896-476B-8D85-DA6490726D91}"/>
              </a:ext>
            </a:extLst>
          </p:cNvPr>
          <p:cNvSpPr txBox="1"/>
          <p:nvPr/>
        </p:nvSpPr>
        <p:spPr>
          <a:xfrm>
            <a:off x="6920408" y="4831684"/>
            <a:ext cx="1959333"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vi-VN" sz="3200" dirty="0">
                <a:latin typeface="Arial" panose="020B0604020202020204" pitchFamily="34" charset="0"/>
                <a:cs typeface="Arial" panose="020B0604020202020204" pitchFamily="34" charset="0"/>
                <a:sym typeface="Roboto Bold"/>
              </a:rPr>
              <a:t>K, Fe, Ag</a:t>
            </a:r>
            <a:endParaRPr lang="en-US" altLang="zh-CN" sz="3200" kern="0" dirty="0">
              <a:solidFill>
                <a:schemeClr val="bg1">
                  <a:lumMod val="65000"/>
                </a:schemeClr>
              </a:solidFill>
              <a:latin typeface="Arial" panose="020B0604020202020204" pitchFamily="34" charset="0"/>
              <a:cs typeface="Arial" panose="020B0604020202020204" pitchFamily="34" charset="0"/>
              <a:sym typeface="+mn-lt"/>
            </a:endParaRPr>
          </a:p>
        </p:txBody>
      </p:sp>
      <p:sp>
        <p:nvSpPr>
          <p:cNvPr id="43" name="Synergistically utilize technically sound portals with frictionless chains. Dramatically customize…">
            <a:extLst>
              <a:ext uri="{FF2B5EF4-FFF2-40B4-BE49-F238E27FC236}">
                <a16:creationId xmlns:a16="http://schemas.microsoft.com/office/drawing/2014/main" id="{BC1CE0E3-AA5F-453C-A124-455CB48C9B19}"/>
              </a:ext>
            </a:extLst>
          </p:cNvPr>
          <p:cNvSpPr txBox="1"/>
          <p:nvPr/>
        </p:nvSpPr>
        <p:spPr>
          <a:xfrm>
            <a:off x="4538042" y="3625840"/>
            <a:ext cx="1661633"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412750" hangingPunct="0">
              <a:lnSpc>
                <a:spcPct val="150000"/>
              </a:lnSpc>
              <a:defRPr sz="2000" b="0">
                <a:solidFill>
                  <a:srgbClr val="1C1F25"/>
                </a:solidFill>
                <a:latin typeface="Roboto Bold"/>
                <a:ea typeface="Roboto Bold"/>
                <a:cs typeface="Roboto Bold"/>
                <a:sym typeface="Roboto Bold"/>
              </a:defRPr>
            </a:pPr>
            <a:r>
              <a:rPr lang="en-US" sz="3200" dirty="0">
                <a:latin typeface="Arial" panose="020B0604020202020204" pitchFamily="34" charset="0"/>
                <a:cs typeface="Arial" panose="020B0604020202020204" pitchFamily="34" charset="0"/>
                <a:sym typeface="Roboto Bold"/>
              </a:rPr>
              <a:t>Mg, </a:t>
            </a:r>
            <a:r>
              <a:rPr lang="vi-VN" sz="3200" dirty="0">
                <a:latin typeface="Arial" panose="020B0604020202020204" pitchFamily="34" charset="0"/>
                <a:cs typeface="Arial" panose="020B0604020202020204" pitchFamily="34" charset="0"/>
                <a:sym typeface="Roboto Bold"/>
              </a:rPr>
              <a:t>P, Ar </a:t>
            </a:r>
            <a:endParaRPr lang="en-US" altLang="zh-CN" sz="3200" kern="0" dirty="0">
              <a:solidFill>
                <a:schemeClr val="bg1">
                  <a:lumMod val="65000"/>
                </a:schemeClr>
              </a:solidFill>
              <a:latin typeface="Arial" panose="020B0604020202020204" pitchFamily="34" charset="0"/>
              <a:cs typeface="Arial" panose="020B0604020202020204" pitchFamily="34" charset="0"/>
              <a:sym typeface="+mn-lt"/>
            </a:endParaRPr>
          </a:p>
        </p:txBody>
      </p:sp>
      <p:sp>
        <p:nvSpPr>
          <p:cNvPr id="44" name="Synergistically utilize technically sound portals with frictionless chains. Dramatically customize…">
            <a:extLst>
              <a:ext uri="{FF2B5EF4-FFF2-40B4-BE49-F238E27FC236}">
                <a16:creationId xmlns:a16="http://schemas.microsoft.com/office/drawing/2014/main" id="{DB49B57E-4571-445F-8E6A-0B9F29032554}"/>
              </a:ext>
            </a:extLst>
          </p:cNvPr>
          <p:cNvSpPr txBox="1"/>
          <p:nvPr/>
        </p:nvSpPr>
        <p:spPr>
          <a:xfrm>
            <a:off x="9429962" y="3949550"/>
            <a:ext cx="1661633"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r>
              <a:rPr lang="vi-VN" sz="3200" dirty="0">
                <a:latin typeface="Arial" panose="020B0604020202020204" pitchFamily="34" charset="0"/>
                <a:cs typeface="Arial" panose="020B0604020202020204" pitchFamily="34" charset="0"/>
              </a:rPr>
              <a:t>B, Al, In</a:t>
            </a:r>
          </a:p>
        </p:txBody>
      </p:sp>
      <p:sp>
        <p:nvSpPr>
          <p:cNvPr id="45" name="Rectangle: Rounded Corners 44">
            <a:extLst>
              <a:ext uri="{FF2B5EF4-FFF2-40B4-BE49-F238E27FC236}">
                <a16:creationId xmlns:a16="http://schemas.microsoft.com/office/drawing/2014/main" id="{12F717A9-B3BD-41D1-AE8E-205187C79CDB}"/>
              </a:ext>
            </a:extLst>
          </p:cNvPr>
          <p:cNvSpPr/>
          <p:nvPr/>
        </p:nvSpPr>
        <p:spPr>
          <a:xfrm>
            <a:off x="4435922" y="3666578"/>
            <a:ext cx="1763753" cy="70469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598519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circle(in)">
                                      <p:cBhvr>
                                        <p:cTn id="10" dur="2000"/>
                                        <p:tgtEl>
                                          <p:spTgt spid="4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circle(in)">
                                      <p:cBhvr>
                                        <p:cTn id="13" dur="2000"/>
                                        <p:tgtEl>
                                          <p:spTgt spid="4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circle(in)">
                                      <p:cBhvr>
                                        <p:cTn id="16" dur="2000"/>
                                        <p:tgtEl>
                                          <p:spTgt spid="4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ircle(in)">
                                      <p:cBhvr>
                                        <p:cTn id="28" dur="2000"/>
                                        <p:tgtEl>
                                          <p:spTgt spid="2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circle(in)">
                                      <p:cBhvr>
                                        <p:cTn id="31" dur="2000"/>
                                        <p:tgtEl>
                                          <p:spTgt spid="3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circle(in)">
                                      <p:cBhvr>
                                        <p:cTn id="34" dur="2000"/>
                                        <p:tgtEl>
                                          <p:spTgt spid="3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circle(in)">
                                      <p:cBhvr>
                                        <p:cTn id="37" dur="2000"/>
                                        <p:tgtEl>
                                          <p:spTgt spid="39"/>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circle(in)">
                                      <p:cBhvr>
                                        <p:cTn id="40" dur="20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circle(in)">
                                      <p:cBhvr>
                                        <p:cTn id="45"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1" grpId="0" animBg="1"/>
      <p:bldP spid="29"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146D4046-3754-4D06-BF2F-30C35264533F}"/>
              </a:ext>
            </a:extLst>
          </p:cNvPr>
          <p:cNvSpPr/>
          <p:nvPr/>
        </p:nvSpPr>
        <p:spPr>
          <a:xfrm>
            <a:off x="-454046" y="-580573"/>
            <a:ext cx="1494971" cy="1494971"/>
          </a:xfrm>
          <a:prstGeom prst="ellipse">
            <a:avLst/>
          </a:prstGeom>
          <a:gradFill>
            <a:gsLst>
              <a:gs pos="0">
                <a:srgbClr val="444D54"/>
              </a:gs>
              <a:gs pos="100000">
                <a:srgbClr val="CA7D32"/>
              </a:gs>
              <a:gs pos="75000">
                <a:srgbClr val="BC6B2A"/>
              </a:gs>
            </a:gsLst>
            <a:lin ang="135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Rectangle 17">
            <a:extLst>
              <a:ext uri="{FF2B5EF4-FFF2-40B4-BE49-F238E27FC236}">
                <a16:creationId xmlns:a16="http://schemas.microsoft.com/office/drawing/2014/main" id="{EF4D3A92-592E-40CA-8E3F-C26A6A857DFE}"/>
              </a:ext>
            </a:extLst>
          </p:cNvPr>
          <p:cNvSpPr/>
          <p:nvPr/>
        </p:nvSpPr>
        <p:spPr>
          <a:xfrm>
            <a:off x="9912424" y="3378"/>
            <a:ext cx="2279576" cy="685462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FFFF00"/>
                </a:solidFill>
                <a:latin typeface="Arial" panose="020B0604020202020204" pitchFamily="34" charset="0"/>
                <a:cs typeface="Arial" panose="020B0604020202020204" pitchFamily="34" charset="0"/>
              </a:rPr>
              <a:t>HOẠT ĐỘNG</a:t>
            </a:r>
            <a:endParaRPr lang="en-US" sz="5400" b="1" dirty="0">
              <a:solidFill>
                <a:srgbClr val="FFFF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B27F9E0-A8B1-45F6-A02E-7F812080B9C7}"/>
              </a:ext>
            </a:extLst>
          </p:cNvPr>
          <p:cNvSpPr txBox="1"/>
          <p:nvPr/>
        </p:nvSpPr>
        <p:spPr>
          <a:xfrm>
            <a:off x="2092479" y="260648"/>
            <a:ext cx="6770914"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vi-VN" sz="3200" b="1" i="0" dirty="0">
                <a:solidFill>
                  <a:srgbClr val="FFC000"/>
                </a:solidFill>
                <a:effectLst/>
                <a:latin typeface="Arial" panose="020B0604020202020204" pitchFamily="34" charset="0"/>
                <a:cs typeface="Arial" panose="020B0604020202020204" pitchFamily="34" charset="0"/>
              </a:rPr>
              <a:t>Sắp xếp các nguyên tố hóa học</a:t>
            </a:r>
            <a:endParaRPr lang="vi-VN" sz="3200" dirty="0">
              <a:solidFill>
                <a:srgbClr val="FFC000"/>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6774B9E9-E03D-4825-902A-633121F8DA8B}"/>
              </a:ext>
            </a:extLst>
          </p:cNvPr>
          <p:cNvGraphicFramePr>
            <a:graphicFrameLocks noGrp="1"/>
          </p:cNvGraphicFramePr>
          <p:nvPr>
            <p:extLst>
              <p:ext uri="{D42A27DB-BD31-4B8C-83A1-F6EECF244321}">
                <p14:modId xmlns:p14="http://schemas.microsoft.com/office/powerpoint/2010/main" val="478916289"/>
              </p:ext>
            </p:extLst>
          </p:nvPr>
        </p:nvGraphicFramePr>
        <p:xfrm>
          <a:off x="2231221" y="1016951"/>
          <a:ext cx="7473888" cy="1384995"/>
        </p:xfrm>
        <a:graphic>
          <a:graphicData uri="http://schemas.openxmlformats.org/drawingml/2006/table">
            <a:tbl>
              <a:tblPr firstRow="1" bandRow="1">
                <a:tableStyleId>{5C22544A-7EE6-4342-B048-85BDC9FD1C3A}</a:tableStyleId>
              </a:tblPr>
              <a:tblGrid>
                <a:gridCol w="934236">
                  <a:extLst>
                    <a:ext uri="{9D8B030D-6E8A-4147-A177-3AD203B41FA5}">
                      <a16:colId xmlns:a16="http://schemas.microsoft.com/office/drawing/2014/main" val="1014122250"/>
                    </a:ext>
                  </a:extLst>
                </a:gridCol>
                <a:gridCol w="934236">
                  <a:extLst>
                    <a:ext uri="{9D8B030D-6E8A-4147-A177-3AD203B41FA5}">
                      <a16:colId xmlns:a16="http://schemas.microsoft.com/office/drawing/2014/main" val="3503662846"/>
                    </a:ext>
                  </a:extLst>
                </a:gridCol>
                <a:gridCol w="934236">
                  <a:extLst>
                    <a:ext uri="{9D8B030D-6E8A-4147-A177-3AD203B41FA5}">
                      <a16:colId xmlns:a16="http://schemas.microsoft.com/office/drawing/2014/main" val="2405225390"/>
                    </a:ext>
                  </a:extLst>
                </a:gridCol>
                <a:gridCol w="934236">
                  <a:extLst>
                    <a:ext uri="{9D8B030D-6E8A-4147-A177-3AD203B41FA5}">
                      <a16:colId xmlns:a16="http://schemas.microsoft.com/office/drawing/2014/main" val="1642644530"/>
                    </a:ext>
                  </a:extLst>
                </a:gridCol>
                <a:gridCol w="934236">
                  <a:extLst>
                    <a:ext uri="{9D8B030D-6E8A-4147-A177-3AD203B41FA5}">
                      <a16:colId xmlns:a16="http://schemas.microsoft.com/office/drawing/2014/main" val="150311990"/>
                    </a:ext>
                  </a:extLst>
                </a:gridCol>
                <a:gridCol w="934236">
                  <a:extLst>
                    <a:ext uri="{9D8B030D-6E8A-4147-A177-3AD203B41FA5}">
                      <a16:colId xmlns:a16="http://schemas.microsoft.com/office/drawing/2014/main" val="3479913002"/>
                    </a:ext>
                  </a:extLst>
                </a:gridCol>
                <a:gridCol w="934236">
                  <a:extLst>
                    <a:ext uri="{9D8B030D-6E8A-4147-A177-3AD203B41FA5}">
                      <a16:colId xmlns:a16="http://schemas.microsoft.com/office/drawing/2014/main" val="1899697774"/>
                    </a:ext>
                  </a:extLst>
                </a:gridCol>
                <a:gridCol w="934236">
                  <a:extLst>
                    <a:ext uri="{9D8B030D-6E8A-4147-A177-3AD203B41FA5}">
                      <a16:colId xmlns:a16="http://schemas.microsoft.com/office/drawing/2014/main" val="508094183"/>
                    </a:ext>
                  </a:extLst>
                </a:gridCol>
              </a:tblGrid>
              <a:tr h="461665">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gridSpan="6">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dirty="0"/>
                    </a:p>
                  </a:txBody>
                  <a:tcPr>
                    <a:solidFill>
                      <a:srgbClr val="CC00CC"/>
                    </a:solidFill>
                  </a:tcPr>
                </a:tc>
                <a:tc hMerge="1">
                  <a:txBody>
                    <a:bodyPr/>
                    <a:lstStyle/>
                    <a:p>
                      <a:endParaRPr lang="vi-VN" dirty="0"/>
                    </a:p>
                  </a:txBody>
                  <a:tcPr>
                    <a:solidFill>
                      <a:srgbClr val="CC00CC"/>
                    </a:solidFill>
                  </a:tcPr>
                </a:tc>
                <a:tc hMerge="1">
                  <a:txBody>
                    <a:bodyPr/>
                    <a:lstStyle/>
                    <a:p>
                      <a:endParaRPr lang="vi-VN" dirty="0"/>
                    </a:p>
                  </a:txBody>
                  <a:tcPr>
                    <a:solidFill>
                      <a:srgbClr val="CC00CC"/>
                    </a:solidFill>
                  </a:tcPr>
                </a:tc>
                <a:tc hMerge="1">
                  <a:txBody>
                    <a:bodyPr/>
                    <a:lstStyle/>
                    <a:p>
                      <a:endParaRPr lang="vi-VN" dirty="0"/>
                    </a:p>
                  </a:txBody>
                  <a:tcPr>
                    <a:solidFill>
                      <a:srgbClr val="CC00CC"/>
                    </a:solidFill>
                  </a:tcPr>
                </a:tc>
                <a:tc hMerge="1">
                  <a:txBody>
                    <a:bodyPr/>
                    <a:lstStyle/>
                    <a:p>
                      <a:endParaRPr lang="vi-VN" dirty="0"/>
                    </a:p>
                  </a:txBody>
                  <a:tcPr>
                    <a:solidFill>
                      <a:srgbClr val="CC00CC"/>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extLst>
                  <a:ext uri="{0D108BD9-81ED-4DB2-BD59-A6C34878D82A}">
                    <a16:rowId xmlns:a16="http://schemas.microsoft.com/office/drawing/2014/main" val="2418787604"/>
                  </a:ext>
                </a:extLst>
              </a:tr>
              <a:tr h="461665">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extLst>
                  <a:ext uri="{0D108BD9-81ED-4DB2-BD59-A6C34878D82A}">
                    <a16:rowId xmlns:a16="http://schemas.microsoft.com/office/drawing/2014/main" val="1556651870"/>
                  </a:ext>
                </a:extLst>
              </a:tr>
              <a:tr h="461665">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CC"/>
                    </a:solidFill>
                  </a:tcPr>
                </a:tc>
                <a:extLst>
                  <a:ext uri="{0D108BD9-81ED-4DB2-BD59-A6C34878D82A}">
                    <a16:rowId xmlns:a16="http://schemas.microsoft.com/office/drawing/2014/main" val="1905954713"/>
                  </a:ext>
                </a:extLst>
              </a:tr>
            </a:tbl>
          </a:graphicData>
        </a:graphic>
      </p:graphicFrame>
      <p:sp>
        <p:nvSpPr>
          <p:cNvPr id="14" name="TextBox 13">
            <a:extLst>
              <a:ext uri="{FF2B5EF4-FFF2-40B4-BE49-F238E27FC236}">
                <a16:creationId xmlns:a16="http://schemas.microsoft.com/office/drawing/2014/main" id="{C8679FD2-43C3-4DFC-9AB4-4F915C6E22C9}"/>
              </a:ext>
            </a:extLst>
          </p:cNvPr>
          <p:cNvSpPr txBox="1"/>
          <p:nvPr/>
        </p:nvSpPr>
        <p:spPr>
          <a:xfrm>
            <a:off x="372153" y="2441952"/>
            <a:ext cx="9574369" cy="1200329"/>
          </a:xfrm>
          <a:prstGeom prst="rect">
            <a:avLst/>
          </a:prstGeom>
          <a:noFill/>
        </p:spPr>
        <p:txBody>
          <a:bodyPr wrap="square">
            <a:spAutoFit/>
          </a:bodyPr>
          <a:lstStyle/>
          <a:p>
            <a:pPr algn="just"/>
            <a:r>
              <a:rPr lang="vi-VN" sz="2400" i="1" dirty="0">
                <a:solidFill>
                  <a:srgbClr val="FF0000"/>
                </a:solidFill>
                <a:effectLst/>
                <a:latin typeface="Arial" panose="020B0604020202020204" pitchFamily="34" charset="0"/>
                <a:cs typeface="Arial" panose="020B0604020202020204" pitchFamily="34" charset="0"/>
              </a:rPr>
              <a:t>- Tiến hành:</a:t>
            </a:r>
            <a:r>
              <a:rPr lang="vi-VN" sz="2400" i="0" dirty="0">
                <a:solidFill>
                  <a:srgbClr val="FF0000"/>
                </a:solidFill>
                <a:effectLst/>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gắn các thẻ vào bảng mẫu ở trên từ trái qua phải, từ trên xuống dưới, mỗi thẻ vào 1 ô theo chiều tăng dần số đơn vị điện tích hạt nhân của các nguyên tố.</a:t>
            </a:r>
            <a:endParaRPr lang="vi-VN" sz="2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3D017F3-25DE-41C4-8238-423796BA8816}"/>
              </a:ext>
            </a:extLst>
          </p:cNvPr>
          <p:cNvSpPr txBox="1"/>
          <p:nvPr/>
        </p:nvSpPr>
        <p:spPr>
          <a:xfrm>
            <a:off x="372153" y="3634312"/>
            <a:ext cx="9574369" cy="830997"/>
          </a:xfrm>
          <a:prstGeom prst="rect">
            <a:avLst/>
          </a:prstGeom>
          <a:noFill/>
        </p:spPr>
        <p:txBody>
          <a:bodyPr wrap="square">
            <a:spAutoFit/>
          </a:bodyPr>
          <a:lstStyle/>
          <a:p>
            <a:r>
              <a:rPr lang="vi-VN" sz="2400" b="0" i="1" dirty="0">
                <a:solidFill>
                  <a:srgbClr val="FF0000"/>
                </a:solidFill>
                <a:effectLst/>
                <a:latin typeface="Arial" panose="020B0604020202020204" pitchFamily="34" charset="0"/>
                <a:cs typeface="Arial" panose="020B0604020202020204" pitchFamily="34" charset="0"/>
              </a:rPr>
              <a:t>- Thảo luận nhóm và nhận xét về các đặc điểm của bảng sau khi đã sắp xếp:</a:t>
            </a:r>
            <a:endParaRPr lang="vi-VN" sz="2400"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0E5610A-415A-4A1E-96FC-DE87DB095F80}"/>
              </a:ext>
            </a:extLst>
          </p:cNvPr>
          <p:cNvSpPr txBox="1"/>
          <p:nvPr/>
        </p:nvSpPr>
        <p:spPr>
          <a:xfrm>
            <a:off x="758408" y="4611777"/>
            <a:ext cx="9073008" cy="830997"/>
          </a:xfrm>
          <a:prstGeom prst="rect">
            <a:avLst/>
          </a:prstGeom>
          <a:solidFill>
            <a:srgbClr val="FFFFCC"/>
          </a:solidFill>
          <a:ln>
            <a:solidFill>
              <a:srgbClr val="FFFFCC"/>
            </a:solidFill>
          </a:ln>
        </p:spPr>
        <p:txBody>
          <a:bodyPr wrap="square">
            <a:spAutoFit/>
          </a:bodyPr>
          <a:lstStyle/>
          <a:p>
            <a:r>
              <a:rPr lang="vi-VN" sz="2400" b="1" i="0" dirty="0">
                <a:solidFill>
                  <a:srgbClr val="333333"/>
                </a:solidFill>
                <a:effectLst/>
                <a:latin typeface="Arial" panose="020B0604020202020204" pitchFamily="34" charset="0"/>
                <a:cs typeface="Arial" panose="020B0604020202020204" pitchFamily="34" charset="0"/>
              </a:rPr>
              <a:t>1.</a:t>
            </a:r>
            <a:r>
              <a:rPr lang="vi-VN" sz="2400" b="0" i="0" dirty="0">
                <a:solidFill>
                  <a:srgbClr val="333333"/>
                </a:solidFill>
                <a:effectLst/>
                <a:latin typeface="Arial" panose="020B0604020202020204" pitchFamily="34" charset="0"/>
                <a:cs typeface="Arial" panose="020B0604020202020204" pitchFamily="34" charset="0"/>
              </a:rPr>
              <a:t> Sự thay đổi số electron ở lớp ngoài cùng của nguyên tử các nguyên tố trong một hàng khi đi từ trái sang phải</a:t>
            </a:r>
            <a:endParaRPr lang="vi-VN" sz="2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CBA5451-3F99-42A2-8E00-7918420A9871}"/>
              </a:ext>
            </a:extLst>
          </p:cNvPr>
          <p:cNvSpPr txBox="1"/>
          <p:nvPr/>
        </p:nvSpPr>
        <p:spPr>
          <a:xfrm>
            <a:off x="812809" y="5545046"/>
            <a:ext cx="9073008" cy="830997"/>
          </a:xfrm>
          <a:prstGeom prst="rect">
            <a:avLst/>
          </a:prstGeom>
          <a:solidFill>
            <a:srgbClr val="FFFFCC"/>
          </a:solidFill>
          <a:ln>
            <a:solidFill>
              <a:srgbClr val="FFFFCC"/>
            </a:solidFill>
          </a:ln>
        </p:spPr>
        <p:txBody>
          <a:bodyPr wrap="square">
            <a:spAutoFit/>
          </a:bodyPr>
          <a:lstStyle/>
          <a:p>
            <a:r>
              <a:rPr lang="vi-VN" sz="2400" b="1" i="0" dirty="0">
                <a:solidFill>
                  <a:srgbClr val="333333"/>
                </a:solidFill>
                <a:effectLst/>
                <a:latin typeface="Arial" panose="020B0604020202020204" pitchFamily="34" charset="0"/>
                <a:cs typeface="Arial" panose="020B0604020202020204" pitchFamily="34" charset="0"/>
              </a:rPr>
              <a:t>2. </a:t>
            </a:r>
            <a:r>
              <a:rPr lang="vi-VN" sz="2400" i="0" dirty="0">
                <a:solidFill>
                  <a:srgbClr val="333333"/>
                </a:solidFill>
                <a:effectLst/>
                <a:latin typeface="Arial" panose="020B0604020202020204" pitchFamily="34" charset="0"/>
                <a:cs typeface="Arial" panose="020B0604020202020204" pitchFamily="34" charset="0"/>
              </a:rPr>
              <a:t>Số electron ở lớp ngoài cùng của nguyên tử các nguyên tố trong cùng một cột.</a:t>
            </a:r>
            <a:endParaRPr lang="vi-VN" sz="2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916C8DB-3F67-495D-B121-8BC1AFEDAC30}"/>
              </a:ext>
            </a:extLst>
          </p:cNvPr>
          <p:cNvSpPr txBox="1"/>
          <p:nvPr/>
        </p:nvSpPr>
        <p:spPr>
          <a:xfrm>
            <a:off x="293439" y="1328149"/>
            <a:ext cx="2123447" cy="461665"/>
          </a:xfrm>
          <a:prstGeom prst="rect">
            <a:avLst/>
          </a:prstGeom>
          <a:noFill/>
        </p:spPr>
        <p:txBody>
          <a:bodyPr wrap="square">
            <a:spAutoFit/>
          </a:bodyPr>
          <a:lstStyle/>
          <a:p>
            <a:r>
              <a:rPr lang="vi-VN" sz="2400" i="1" dirty="0">
                <a:solidFill>
                  <a:srgbClr val="FF0000"/>
                </a:solidFill>
                <a:effectLst/>
                <a:latin typeface="Arial" panose="020B0604020202020204" pitchFamily="34" charset="0"/>
                <a:cs typeface="Arial" panose="020B0604020202020204" pitchFamily="34" charset="0"/>
              </a:rPr>
              <a:t>- Bảng mẫu</a:t>
            </a:r>
            <a:endParaRPr lang="vi-VN" sz="2400" dirty="0"/>
          </a:p>
        </p:txBody>
      </p:sp>
    </p:spTree>
    <p:extLst>
      <p:ext uri="{BB962C8B-B14F-4D97-AF65-F5344CB8AC3E}">
        <p14:creationId xmlns:p14="http://schemas.microsoft.com/office/powerpoint/2010/main" val="1553195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animBg="1"/>
      <p:bldP spid="2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809715B-C428-4CE3-ADBF-DDFF87FC170C}"/>
              </a:ext>
            </a:extLst>
          </p:cNvPr>
          <p:cNvGrpSpPr/>
          <p:nvPr/>
        </p:nvGrpSpPr>
        <p:grpSpPr>
          <a:xfrm>
            <a:off x="4870980" y="2904701"/>
            <a:ext cx="2450039" cy="3321371"/>
            <a:chOff x="4478716" y="1484783"/>
            <a:chExt cx="3266719" cy="4428495"/>
          </a:xfrm>
        </p:grpSpPr>
        <p:grpSp>
          <p:nvGrpSpPr>
            <p:cNvPr id="3" name="Group 80">
              <a:extLst>
                <a:ext uri="{FF2B5EF4-FFF2-40B4-BE49-F238E27FC236}">
                  <a16:creationId xmlns:a16="http://schemas.microsoft.com/office/drawing/2014/main" id="{D7118A6C-BC44-49E3-86A4-CEE27C4F834F}"/>
                </a:ext>
              </a:extLst>
            </p:cNvPr>
            <p:cNvGrpSpPr/>
            <p:nvPr/>
          </p:nvGrpSpPr>
          <p:grpSpPr>
            <a:xfrm>
              <a:off x="4478716" y="4156696"/>
              <a:ext cx="3266716" cy="1756582"/>
              <a:chOff x="3354640" y="2064545"/>
              <a:chExt cx="3995738" cy="1743075"/>
            </a:xfrm>
            <a:effectLst/>
          </p:grpSpPr>
          <p:sp>
            <p:nvSpPr>
              <p:cNvPr id="23" name="Freeform: Shape 81">
                <a:extLst>
                  <a:ext uri="{FF2B5EF4-FFF2-40B4-BE49-F238E27FC236}">
                    <a16:creationId xmlns:a16="http://schemas.microsoft.com/office/drawing/2014/main" id="{47878F04-1019-4192-99DE-719AED82BB82}"/>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pattFill prst="ltUpDiag">
                <a:fgClr>
                  <a:schemeClr val="accent3">
                    <a:lumMod val="50000"/>
                  </a:schemeClr>
                </a:fgClr>
                <a:bgClr>
                  <a:schemeClr val="accent3">
                    <a:lumMod val="75000"/>
                  </a:schemeClr>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24" name="Freeform: Shape 82">
                <a:extLst>
                  <a:ext uri="{FF2B5EF4-FFF2-40B4-BE49-F238E27FC236}">
                    <a16:creationId xmlns:a16="http://schemas.microsoft.com/office/drawing/2014/main" id="{3B1CD7A0-D564-49C1-AD72-EA1D4B8E14E8}"/>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25" name="Freeform: Shape 83">
                <a:extLst>
                  <a:ext uri="{FF2B5EF4-FFF2-40B4-BE49-F238E27FC236}">
                    <a16:creationId xmlns:a16="http://schemas.microsoft.com/office/drawing/2014/main" id="{24CD6387-7852-4653-BCC9-9523A46264D8}"/>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pattFill prst="dkDnDiag">
                <a:fgClr>
                  <a:schemeClr val="accent3">
                    <a:lumMod val="50000"/>
                  </a:schemeClr>
                </a:fgClr>
                <a:bgClr>
                  <a:schemeClr val="accent3">
                    <a:lumMod val="75000"/>
                  </a:schemeClr>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26" name="Freeform: Shape 85">
                <a:extLst>
                  <a:ext uri="{FF2B5EF4-FFF2-40B4-BE49-F238E27FC236}">
                    <a16:creationId xmlns:a16="http://schemas.microsoft.com/office/drawing/2014/main" id="{A7F82F55-146C-4B0E-B873-EDBD23FFEEC7}"/>
                  </a:ext>
                </a:extLst>
              </p:cNvPr>
              <p:cNvSpPr>
                <a:spLocks/>
              </p:cNvSpPr>
              <p:nvPr/>
            </p:nvSpPr>
            <p:spPr bwMode="auto">
              <a:xfrm>
                <a:off x="3354640" y="2867820"/>
                <a:ext cx="2736849"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r>
                  <a:rPr lang="en-US" altLang="ko-KR" sz="3600" b="1" dirty="0">
                    <a:latin typeface="Arial" panose="020B0604020202020204" pitchFamily="34" charset="0"/>
                    <a:cs typeface="Arial" panose="020B0604020202020204" pitchFamily="34" charset="0"/>
                    <a:sym typeface="+mn-lt"/>
                  </a:rPr>
                  <a:t>D</a:t>
                </a:r>
              </a:p>
            </p:txBody>
          </p:sp>
          <p:sp>
            <p:nvSpPr>
              <p:cNvPr id="27" name="Freeform: Shape 88">
                <a:extLst>
                  <a:ext uri="{FF2B5EF4-FFF2-40B4-BE49-F238E27FC236}">
                    <a16:creationId xmlns:a16="http://schemas.microsoft.com/office/drawing/2014/main" id="{886AA969-CB98-4BDD-AEAC-2296B5DE2584}"/>
                  </a:ext>
                </a:extLst>
              </p:cNvPr>
              <p:cNvSpPr>
                <a:spLocks/>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solidFill>
                <a:schemeClr val="accent3">
                  <a:lumMod val="75000"/>
                </a:schemeClr>
              </a:solid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grpSp>
        <p:grpSp>
          <p:nvGrpSpPr>
            <p:cNvPr id="4" name="Group 96">
              <a:extLst>
                <a:ext uri="{FF2B5EF4-FFF2-40B4-BE49-F238E27FC236}">
                  <a16:creationId xmlns:a16="http://schemas.microsoft.com/office/drawing/2014/main" id="{AD00A00A-B734-4C6F-A283-339DCFB139D1}"/>
                </a:ext>
              </a:extLst>
            </p:cNvPr>
            <p:cNvGrpSpPr/>
            <p:nvPr/>
          </p:nvGrpSpPr>
          <p:grpSpPr>
            <a:xfrm>
              <a:off x="4478716" y="3266059"/>
              <a:ext cx="3266716" cy="1756582"/>
              <a:chOff x="3354640" y="2064545"/>
              <a:chExt cx="3995738" cy="1743075"/>
            </a:xfrm>
            <a:effectLst/>
          </p:grpSpPr>
          <p:sp>
            <p:nvSpPr>
              <p:cNvPr id="18" name="Freeform: Shape 102">
                <a:extLst>
                  <a:ext uri="{FF2B5EF4-FFF2-40B4-BE49-F238E27FC236}">
                    <a16:creationId xmlns:a16="http://schemas.microsoft.com/office/drawing/2014/main" id="{5625F516-D2AD-4636-AC27-24A32B2E18B1}"/>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pattFill prst="ltUpDiag">
                <a:fgClr>
                  <a:schemeClr val="accent4">
                    <a:lumMod val="50000"/>
                  </a:schemeClr>
                </a:fgClr>
                <a:bgClr>
                  <a:schemeClr val="accent4">
                    <a:lumMod val="75000"/>
                  </a:schemeClr>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19" name="Freeform: Shape 105">
                <a:extLst>
                  <a:ext uri="{FF2B5EF4-FFF2-40B4-BE49-F238E27FC236}">
                    <a16:creationId xmlns:a16="http://schemas.microsoft.com/office/drawing/2014/main" id="{291D18E5-42B8-400F-AD53-2565D6D8AEE3}"/>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solidFill>
                    <a:schemeClr val="lt1"/>
                  </a:solidFill>
                  <a:latin typeface="Arial" panose="020B0604020202020204" pitchFamily="34" charset="0"/>
                  <a:cs typeface="Arial" panose="020B0604020202020204" pitchFamily="34" charset="0"/>
                  <a:sym typeface="+mn-lt"/>
                </a:endParaRPr>
              </a:p>
            </p:txBody>
          </p:sp>
          <p:sp>
            <p:nvSpPr>
              <p:cNvPr id="20" name="Freeform: Shape 107">
                <a:extLst>
                  <a:ext uri="{FF2B5EF4-FFF2-40B4-BE49-F238E27FC236}">
                    <a16:creationId xmlns:a16="http://schemas.microsoft.com/office/drawing/2014/main" id="{8F40C878-B43F-44D7-A083-F595043E4EFC}"/>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pattFill prst="dkDnDiag">
                <a:fgClr>
                  <a:schemeClr val="accent4">
                    <a:lumMod val="50000"/>
                  </a:schemeClr>
                </a:fgClr>
                <a:bgClr>
                  <a:schemeClr val="accent4">
                    <a:lumMod val="75000"/>
                  </a:schemeClr>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21" name="Freeform: Shape 108">
                <a:extLst>
                  <a:ext uri="{FF2B5EF4-FFF2-40B4-BE49-F238E27FC236}">
                    <a16:creationId xmlns:a16="http://schemas.microsoft.com/office/drawing/2014/main" id="{0A3DF962-37DD-4521-8E54-53E1B6A47EA8}"/>
                  </a:ext>
                </a:extLst>
              </p:cNvPr>
              <p:cNvSpPr>
                <a:spLocks/>
              </p:cNvSpPr>
              <p:nvPr/>
            </p:nvSpPr>
            <p:spPr bwMode="auto">
              <a:xfrm>
                <a:off x="335464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ko-KR" sz="3600" b="1" dirty="0">
                    <a:solidFill>
                      <a:schemeClr val="lt1"/>
                    </a:solidFill>
                    <a:latin typeface="Arial" panose="020B0604020202020204" pitchFamily="34" charset="0"/>
                    <a:cs typeface="Arial" panose="020B0604020202020204" pitchFamily="34" charset="0"/>
                    <a:sym typeface="+mn-lt"/>
                  </a:rPr>
                  <a:t>C</a:t>
                </a:r>
              </a:p>
            </p:txBody>
          </p:sp>
          <p:sp>
            <p:nvSpPr>
              <p:cNvPr id="22" name="Freeform: Shape 109">
                <a:extLst>
                  <a:ext uri="{FF2B5EF4-FFF2-40B4-BE49-F238E27FC236}">
                    <a16:creationId xmlns:a16="http://schemas.microsoft.com/office/drawing/2014/main" id="{47564B66-9CE7-4461-A756-B4E9B69DEDBD}"/>
                  </a:ext>
                </a:extLst>
              </p:cNvPr>
              <p:cNvSpPr>
                <a:spLocks/>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solidFill>
                <a:schemeClr val="accent4">
                  <a:lumMod val="75000"/>
                </a:schemeClr>
              </a:solid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grpSp>
        <p:grpSp>
          <p:nvGrpSpPr>
            <p:cNvPr id="5" name="Group 110">
              <a:extLst>
                <a:ext uri="{FF2B5EF4-FFF2-40B4-BE49-F238E27FC236}">
                  <a16:creationId xmlns:a16="http://schemas.microsoft.com/office/drawing/2014/main" id="{DF972D4D-4E9B-4B44-883E-5307D5375F5B}"/>
                </a:ext>
              </a:extLst>
            </p:cNvPr>
            <p:cNvGrpSpPr/>
            <p:nvPr/>
          </p:nvGrpSpPr>
          <p:grpSpPr>
            <a:xfrm>
              <a:off x="4478716" y="2375422"/>
              <a:ext cx="3266716" cy="1756582"/>
              <a:chOff x="3354640" y="2064545"/>
              <a:chExt cx="3995738" cy="1743075"/>
            </a:xfrm>
            <a:effectLst/>
          </p:grpSpPr>
          <p:sp>
            <p:nvSpPr>
              <p:cNvPr id="13" name="Freeform: Shape 111">
                <a:extLst>
                  <a:ext uri="{FF2B5EF4-FFF2-40B4-BE49-F238E27FC236}">
                    <a16:creationId xmlns:a16="http://schemas.microsoft.com/office/drawing/2014/main" id="{4D92617E-CF6C-41E5-9080-0335B5C59464}"/>
                  </a:ext>
                </a:extLst>
              </p:cNvPr>
              <p:cNvSpPr>
                <a:spLocks/>
              </p:cNvSpPr>
              <p:nvPr/>
            </p:nvSpPr>
            <p:spPr bwMode="auto">
              <a:xfrm>
                <a:off x="4640515" y="2180433"/>
                <a:ext cx="2393950" cy="700088"/>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pattFill prst="ltUpDiag">
                <a:fgClr>
                  <a:schemeClr val="accent5">
                    <a:lumMod val="50000"/>
                  </a:schemeClr>
                </a:fgClr>
                <a:bgClr>
                  <a:schemeClr val="accent5">
                    <a:lumMod val="75000"/>
                  </a:schemeClr>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14" name="Freeform: Shape 112">
                <a:extLst>
                  <a:ext uri="{FF2B5EF4-FFF2-40B4-BE49-F238E27FC236}">
                    <a16:creationId xmlns:a16="http://schemas.microsoft.com/office/drawing/2014/main" id="{24D5824B-1E49-4744-9FB3-720F95D40691}"/>
                  </a:ext>
                </a:extLst>
              </p:cNvPr>
              <p:cNvSpPr>
                <a:spLocks/>
              </p:cNvSpPr>
              <p:nvPr/>
            </p:nvSpPr>
            <p:spPr bwMode="auto">
              <a:xfrm>
                <a:off x="6091490" y="2436020"/>
                <a:ext cx="1258888" cy="1371600"/>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15" name="Freeform: Shape 113">
                <a:extLst>
                  <a:ext uri="{FF2B5EF4-FFF2-40B4-BE49-F238E27FC236}">
                    <a16:creationId xmlns:a16="http://schemas.microsoft.com/office/drawing/2014/main" id="{C3A652FE-4B9A-4E04-91D0-00F9E2DFB8DC}"/>
                  </a:ext>
                </a:extLst>
              </p:cNvPr>
              <p:cNvSpPr>
                <a:spLocks/>
              </p:cNvSpPr>
              <p:nvPr/>
            </p:nvSpPr>
            <p:spPr bwMode="auto">
              <a:xfrm>
                <a:off x="3673728" y="2180433"/>
                <a:ext cx="966788" cy="700088"/>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pattFill prst="dkDnDiag">
                <a:fgClr>
                  <a:schemeClr val="accent5">
                    <a:lumMod val="50000"/>
                  </a:schemeClr>
                </a:fgClr>
                <a:bgClr>
                  <a:schemeClr val="accent5">
                    <a:lumMod val="75000"/>
                  </a:schemeClr>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16" name="Freeform: Shape 114">
                <a:extLst>
                  <a:ext uri="{FF2B5EF4-FFF2-40B4-BE49-F238E27FC236}">
                    <a16:creationId xmlns:a16="http://schemas.microsoft.com/office/drawing/2014/main" id="{DE1F5D84-AEBD-41D5-8D54-4773A7425B0B}"/>
                  </a:ext>
                </a:extLst>
              </p:cNvPr>
              <p:cNvSpPr>
                <a:spLocks/>
              </p:cNvSpPr>
              <p:nvPr/>
            </p:nvSpPr>
            <p:spPr bwMode="auto">
              <a:xfrm>
                <a:off x="3354640" y="2867820"/>
                <a:ext cx="2736850" cy="939800"/>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r>
                  <a:rPr lang="en-US" altLang="ko-KR" sz="3600" b="1" dirty="0">
                    <a:latin typeface="Arial" panose="020B0604020202020204" pitchFamily="34" charset="0"/>
                    <a:cs typeface="Arial" panose="020B0604020202020204" pitchFamily="34" charset="0"/>
                    <a:sym typeface="+mn-lt"/>
                  </a:rPr>
                  <a:t>B</a:t>
                </a:r>
              </a:p>
            </p:txBody>
          </p:sp>
          <p:sp>
            <p:nvSpPr>
              <p:cNvPr id="17" name="Freeform: Shape 115">
                <a:extLst>
                  <a:ext uri="{FF2B5EF4-FFF2-40B4-BE49-F238E27FC236}">
                    <a16:creationId xmlns:a16="http://schemas.microsoft.com/office/drawing/2014/main" id="{1C53934A-D911-4817-9548-AA50E1063D6F}"/>
                  </a:ext>
                </a:extLst>
              </p:cNvPr>
              <p:cNvSpPr>
                <a:spLocks/>
              </p:cNvSpPr>
              <p:nvPr/>
            </p:nvSpPr>
            <p:spPr bwMode="auto">
              <a:xfrm>
                <a:off x="3354640" y="2064545"/>
                <a:ext cx="3995738" cy="1177925"/>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solidFill>
                <a:schemeClr val="accent5">
                  <a:lumMod val="75000"/>
                </a:schemeClr>
              </a:solid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grpSp>
        <p:grpSp>
          <p:nvGrpSpPr>
            <p:cNvPr id="6" name="Group 116">
              <a:extLst>
                <a:ext uri="{FF2B5EF4-FFF2-40B4-BE49-F238E27FC236}">
                  <a16:creationId xmlns:a16="http://schemas.microsoft.com/office/drawing/2014/main" id="{655A2C57-EDDF-41FB-9F4E-ED1A59FB7832}"/>
                </a:ext>
              </a:extLst>
            </p:cNvPr>
            <p:cNvGrpSpPr/>
            <p:nvPr/>
          </p:nvGrpSpPr>
          <p:grpSpPr>
            <a:xfrm>
              <a:off x="4478718" y="1484783"/>
              <a:ext cx="3266717" cy="1756580"/>
              <a:chOff x="4129765" y="1474040"/>
              <a:chExt cx="2325491" cy="1014457"/>
            </a:xfrm>
            <a:effectLst/>
          </p:grpSpPr>
          <p:sp>
            <p:nvSpPr>
              <p:cNvPr id="7" name="Freeform: Shape 117">
                <a:extLst>
                  <a:ext uri="{FF2B5EF4-FFF2-40B4-BE49-F238E27FC236}">
                    <a16:creationId xmlns:a16="http://schemas.microsoft.com/office/drawing/2014/main" id="{43046467-A505-44D5-8B6A-7C317DBDD64F}"/>
                  </a:ext>
                </a:extLst>
              </p:cNvPr>
              <p:cNvSpPr>
                <a:spLocks/>
              </p:cNvSpPr>
              <p:nvPr/>
            </p:nvSpPr>
            <p:spPr bwMode="auto">
              <a:xfrm>
                <a:off x="4878135" y="1541486"/>
                <a:ext cx="1393262" cy="407446"/>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pattFill prst="ltUpDiag">
                <a:fgClr>
                  <a:schemeClr val="accent1">
                    <a:lumMod val="50000"/>
                  </a:schemeClr>
                </a:fgClr>
                <a:bgClr>
                  <a:schemeClr val="accent1">
                    <a:lumMod val="75000"/>
                  </a:schemeClr>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8" name="Freeform: Shape 118">
                <a:extLst>
                  <a:ext uri="{FF2B5EF4-FFF2-40B4-BE49-F238E27FC236}">
                    <a16:creationId xmlns:a16="http://schemas.microsoft.com/office/drawing/2014/main" id="{F849E903-B151-45EE-9C99-CB419D109D02}"/>
                  </a:ext>
                </a:extLst>
              </p:cNvPr>
              <p:cNvSpPr>
                <a:spLocks/>
              </p:cNvSpPr>
              <p:nvPr/>
            </p:nvSpPr>
            <p:spPr bwMode="auto">
              <a:xfrm>
                <a:off x="5722592" y="1690236"/>
                <a:ext cx="732664" cy="798261"/>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3600" b="1">
                  <a:solidFill>
                    <a:schemeClr val="lt1"/>
                  </a:solidFill>
                  <a:latin typeface="Arial" panose="020B0604020202020204" pitchFamily="34" charset="0"/>
                  <a:cs typeface="Arial" panose="020B0604020202020204" pitchFamily="34" charset="0"/>
                  <a:sym typeface="+mn-lt"/>
                </a:endParaRPr>
              </a:p>
            </p:txBody>
          </p:sp>
          <p:sp>
            <p:nvSpPr>
              <p:cNvPr id="9" name="Freeform: Shape 119">
                <a:extLst>
                  <a:ext uri="{FF2B5EF4-FFF2-40B4-BE49-F238E27FC236}">
                    <a16:creationId xmlns:a16="http://schemas.microsoft.com/office/drawing/2014/main" id="{BC9C4E28-4A2A-465B-A4C4-C2435376A051}"/>
                  </a:ext>
                </a:extLst>
              </p:cNvPr>
              <p:cNvSpPr>
                <a:spLocks/>
              </p:cNvSpPr>
              <p:nvPr/>
            </p:nvSpPr>
            <p:spPr bwMode="auto">
              <a:xfrm>
                <a:off x="4315472" y="1541486"/>
                <a:ext cx="562664" cy="407446"/>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pattFill prst="dkDnDiag">
                <a:fgClr>
                  <a:schemeClr val="accent1">
                    <a:lumMod val="50000"/>
                  </a:schemeClr>
                </a:fgClr>
                <a:bgClr>
                  <a:schemeClr val="accent1">
                    <a:lumMod val="75000"/>
                  </a:schemeClr>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10" name="Freeform: Shape 120">
                <a:extLst>
                  <a:ext uri="{FF2B5EF4-FFF2-40B4-BE49-F238E27FC236}">
                    <a16:creationId xmlns:a16="http://schemas.microsoft.com/office/drawing/2014/main" id="{62E2848A-8163-4B57-9683-480E341C9484}"/>
                  </a:ext>
                </a:extLst>
              </p:cNvPr>
              <p:cNvSpPr>
                <a:spLocks/>
              </p:cNvSpPr>
              <p:nvPr/>
            </p:nvSpPr>
            <p:spPr bwMode="auto">
              <a:xfrm>
                <a:off x="4129765" y="1941540"/>
                <a:ext cx="1592827" cy="546957"/>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ko-KR" sz="3600" b="1" dirty="0">
                    <a:solidFill>
                      <a:schemeClr val="lt1"/>
                    </a:solidFill>
                    <a:latin typeface="Arial" panose="020B0604020202020204" pitchFamily="34" charset="0"/>
                    <a:cs typeface="Arial" panose="020B0604020202020204" pitchFamily="34" charset="0"/>
                    <a:sym typeface="+mn-lt"/>
                  </a:rPr>
                  <a:t>A</a:t>
                </a:r>
              </a:p>
            </p:txBody>
          </p:sp>
          <p:sp>
            <p:nvSpPr>
              <p:cNvPr id="11" name="Freeform: Shape 121">
                <a:extLst>
                  <a:ext uri="{FF2B5EF4-FFF2-40B4-BE49-F238E27FC236}">
                    <a16:creationId xmlns:a16="http://schemas.microsoft.com/office/drawing/2014/main" id="{63096148-B13A-4A11-8584-88076F3FB592}"/>
                  </a:ext>
                </a:extLst>
              </p:cNvPr>
              <p:cNvSpPr>
                <a:spLocks/>
              </p:cNvSpPr>
              <p:nvPr/>
            </p:nvSpPr>
            <p:spPr bwMode="auto">
              <a:xfrm>
                <a:off x="4129765" y="1474040"/>
                <a:ext cx="2325491" cy="685544"/>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pattFill prst="pct10">
                <a:fgClr>
                  <a:schemeClr val="bg1">
                    <a:lumMod val="65000"/>
                  </a:schemeClr>
                </a:fgClr>
                <a:bgClr>
                  <a:schemeClr val="bg1"/>
                </a:bgClr>
              </a:patt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sp>
            <p:nvSpPr>
              <p:cNvPr id="12" name="Freeform: Shape 122">
                <a:extLst>
                  <a:ext uri="{FF2B5EF4-FFF2-40B4-BE49-F238E27FC236}">
                    <a16:creationId xmlns:a16="http://schemas.microsoft.com/office/drawing/2014/main" id="{F06718A1-39E5-4E66-8C70-991A614D042F}"/>
                  </a:ext>
                </a:extLst>
              </p:cNvPr>
              <p:cNvSpPr>
                <a:spLocks/>
              </p:cNvSpPr>
              <p:nvPr/>
            </p:nvSpPr>
            <p:spPr bwMode="auto">
              <a:xfrm>
                <a:off x="4129765" y="1474040"/>
                <a:ext cx="2325491" cy="685544"/>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moveTo>
                      <a:pt x="792" y="0"/>
                    </a:moveTo>
                    <a:lnTo>
                      <a:pt x="0" y="506"/>
                    </a:lnTo>
                    <a:lnTo>
                      <a:pt x="1724" y="742"/>
                    </a:lnTo>
                    <a:lnTo>
                      <a:pt x="2517" y="234"/>
                    </a:lnTo>
                    <a:lnTo>
                      <a:pt x="792" y="0"/>
                    </a:lnTo>
                    <a:lnTo>
                      <a:pt x="792" y="0"/>
                    </a:lnTo>
                  </a:path>
                </a:pathLst>
              </a:custGeom>
              <a:solidFill>
                <a:schemeClr val="accent1">
                  <a:lumMod val="75000"/>
                </a:schemeClr>
              </a:solidFill>
              <a:ln w="3175">
                <a:noFill/>
              </a:ln>
            </p:spPr>
            <p:txBody>
              <a:bodyPr anchor="ctr"/>
              <a:lstStyle/>
              <a:p>
                <a:pPr algn="ctr"/>
                <a:endParaRPr sz="3600" b="1">
                  <a:latin typeface="Arial" panose="020B0604020202020204" pitchFamily="34" charset="0"/>
                  <a:cs typeface="Arial" panose="020B0604020202020204" pitchFamily="34" charset="0"/>
                  <a:sym typeface="+mn-lt"/>
                </a:endParaRPr>
              </a:p>
            </p:txBody>
          </p:sp>
        </p:grpSp>
      </p:grpSp>
      <p:grpSp>
        <p:nvGrpSpPr>
          <p:cNvPr id="28" name="组合 45">
            <a:extLst>
              <a:ext uri="{FF2B5EF4-FFF2-40B4-BE49-F238E27FC236}">
                <a16:creationId xmlns:a16="http://schemas.microsoft.com/office/drawing/2014/main" id="{072A5836-C5C6-450E-BB65-0FB17825A0E6}"/>
              </a:ext>
            </a:extLst>
          </p:cNvPr>
          <p:cNvGrpSpPr/>
          <p:nvPr/>
        </p:nvGrpSpPr>
        <p:grpSpPr>
          <a:xfrm>
            <a:off x="4500604" y="3575739"/>
            <a:ext cx="3190789" cy="1733997"/>
            <a:chOff x="2988661" y="1899339"/>
            <a:chExt cx="3190789" cy="1733997"/>
          </a:xfrm>
        </p:grpSpPr>
        <p:cxnSp>
          <p:nvCxnSpPr>
            <p:cNvPr id="29" name="Straight Connector 127">
              <a:extLst>
                <a:ext uri="{FF2B5EF4-FFF2-40B4-BE49-F238E27FC236}">
                  <a16:creationId xmlns:a16="http://schemas.microsoft.com/office/drawing/2014/main" id="{C9D779D1-DDB7-42BE-9BDB-B0AEAF3C7AE8}"/>
                </a:ext>
              </a:extLst>
            </p:cNvPr>
            <p:cNvCxnSpPr/>
            <p:nvPr/>
          </p:nvCxnSpPr>
          <p:spPr>
            <a:xfrm flipH="1">
              <a:off x="2988661" y="1899339"/>
              <a:ext cx="370376"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30" name="Straight Connector 128">
              <a:extLst>
                <a:ext uri="{FF2B5EF4-FFF2-40B4-BE49-F238E27FC236}">
                  <a16:creationId xmlns:a16="http://schemas.microsoft.com/office/drawing/2014/main" id="{1AD65A99-EB35-469E-BDC9-1EDB863F4135}"/>
                </a:ext>
              </a:extLst>
            </p:cNvPr>
            <p:cNvCxnSpPr/>
            <p:nvPr/>
          </p:nvCxnSpPr>
          <p:spPr>
            <a:xfrm flipH="1">
              <a:off x="2988661" y="3232710"/>
              <a:ext cx="370376"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31" name="Straight Connector 129">
              <a:extLst>
                <a:ext uri="{FF2B5EF4-FFF2-40B4-BE49-F238E27FC236}">
                  <a16:creationId xmlns:a16="http://schemas.microsoft.com/office/drawing/2014/main" id="{DDB4EB46-4C12-4324-953F-4D2CEB26958F}"/>
                </a:ext>
              </a:extLst>
            </p:cNvPr>
            <p:cNvCxnSpPr/>
            <p:nvPr/>
          </p:nvCxnSpPr>
          <p:spPr>
            <a:xfrm>
              <a:off x="5809074" y="2276899"/>
              <a:ext cx="370376"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32" name="Straight Connector 130">
              <a:extLst>
                <a:ext uri="{FF2B5EF4-FFF2-40B4-BE49-F238E27FC236}">
                  <a16:creationId xmlns:a16="http://schemas.microsoft.com/office/drawing/2014/main" id="{73A9E1C2-4D89-420B-8687-E508B6053FE8}"/>
                </a:ext>
              </a:extLst>
            </p:cNvPr>
            <p:cNvCxnSpPr/>
            <p:nvPr/>
          </p:nvCxnSpPr>
          <p:spPr>
            <a:xfrm>
              <a:off x="5809074" y="3633336"/>
              <a:ext cx="370376"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grpSp>
      <p:sp>
        <p:nvSpPr>
          <p:cNvPr id="45" name="Synergistically utilize technically sound portals with frictionless chains. Dramatically customize…">
            <a:extLst>
              <a:ext uri="{FF2B5EF4-FFF2-40B4-BE49-F238E27FC236}">
                <a16:creationId xmlns:a16="http://schemas.microsoft.com/office/drawing/2014/main" id="{ED830107-5473-4B5B-BC2A-DC841AC2C6FF}"/>
              </a:ext>
            </a:extLst>
          </p:cNvPr>
          <p:cNvSpPr txBox="1"/>
          <p:nvPr/>
        </p:nvSpPr>
        <p:spPr>
          <a:xfrm>
            <a:off x="596857" y="3290937"/>
            <a:ext cx="3793069" cy="73866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fontAlgn="base">
              <a:spcBef>
                <a:spcPct val="0"/>
              </a:spcBef>
              <a:spcAft>
                <a:spcPct val="0"/>
              </a:spcAft>
            </a:pPr>
            <a:r>
              <a:rPr lang="en-US" altLang="en-US" sz="2400" dirty="0" err="1">
                <a:solidFill>
                  <a:srgbClr val="000000"/>
                </a:solidFill>
                <a:latin typeface="Arial" panose="020B0604020202020204" pitchFamily="34" charset="0"/>
                <a:cs typeface="Arial" panose="020B0604020202020204" pitchFamily="34" charset="0"/>
              </a:rPr>
              <a:t>Điện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tích</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hạt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nhân</a:t>
            </a:r>
            <a:r>
              <a:rPr lang="en-US" altLang="en-US" sz="2400" dirty="0">
                <a:solidFill>
                  <a:srgbClr val="000000"/>
                </a:solidFill>
                <a:latin typeface="Arial" panose="020B0604020202020204" pitchFamily="34" charset="0"/>
                <a:cs typeface="Arial" panose="020B0604020202020204" pitchFamily="34" charset="0"/>
              </a:rPr>
              <a:t> 3+, </a:t>
            </a:r>
            <a:r>
              <a:rPr lang="en-US" altLang="en-US" sz="2400" dirty="0" err="1">
                <a:solidFill>
                  <a:srgbClr val="000000"/>
                </a:solidFill>
                <a:latin typeface="Arial" panose="020B0604020202020204" pitchFamily="34" charset="0"/>
                <a:cs typeface="Arial" panose="020B0604020202020204" pitchFamily="34" charset="0"/>
              </a:rPr>
              <a:t>có</a:t>
            </a:r>
            <a:r>
              <a:rPr lang="en-US" altLang="en-US" sz="2400" dirty="0">
                <a:solidFill>
                  <a:srgbClr val="000000"/>
                </a:solidFill>
                <a:latin typeface="Arial" panose="020B0604020202020204" pitchFamily="34" charset="0"/>
                <a:cs typeface="Arial" panose="020B0604020202020204" pitchFamily="34" charset="0"/>
              </a:rPr>
              <a:t> 2e </a:t>
            </a:r>
            <a:r>
              <a:rPr lang="en-US" altLang="en-US" sz="2400" dirty="0" err="1">
                <a:solidFill>
                  <a:srgbClr val="000000"/>
                </a:solidFill>
                <a:latin typeface="Arial" panose="020B0604020202020204" pitchFamily="34" charset="0"/>
                <a:cs typeface="Arial" panose="020B0604020202020204" pitchFamily="34" charset="0"/>
              </a:rPr>
              <a:t>lớp</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ngoài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cùng</a:t>
            </a:r>
            <a:r>
              <a:rPr lang="en-US" altLang="en-US" sz="2400" dirty="0">
                <a:solidFill>
                  <a:srgbClr val="000000"/>
                </a:solidFill>
                <a:latin typeface="Arial" panose="020B0604020202020204" pitchFamily="34" charset="0"/>
                <a:cs typeface="Arial" panose="020B0604020202020204" pitchFamily="34" charset="0"/>
              </a:rPr>
              <a:t>, 1 </a:t>
            </a:r>
            <a:r>
              <a:rPr lang="en-US" altLang="en-US" sz="2400" dirty="0" err="1">
                <a:solidFill>
                  <a:srgbClr val="000000"/>
                </a:solidFill>
                <a:latin typeface="Arial" panose="020B0604020202020204" pitchFamily="34" charset="0"/>
                <a:cs typeface="Arial" panose="020B0604020202020204" pitchFamily="34" charset="0"/>
              </a:rPr>
              <a:t>lớp</a:t>
            </a:r>
            <a:r>
              <a:rPr lang="en-US" altLang="en-US" sz="2400" dirty="0">
                <a:solidFill>
                  <a:srgbClr val="000000"/>
                </a:solidFill>
                <a:latin typeface="Arial" panose="020B0604020202020204" pitchFamily="34" charset="0"/>
                <a:cs typeface="Arial" panose="020B0604020202020204" pitchFamily="34" charset="0"/>
              </a:rPr>
              <a:t> e</a:t>
            </a:r>
          </a:p>
        </p:txBody>
      </p:sp>
      <p:sp>
        <p:nvSpPr>
          <p:cNvPr id="46" name="Synergistically utilize technically sound portals with frictionless chains. Dramatically customize…">
            <a:extLst>
              <a:ext uri="{FF2B5EF4-FFF2-40B4-BE49-F238E27FC236}">
                <a16:creationId xmlns:a16="http://schemas.microsoft.com/office/drawing/2014/main" id="{0297D710-4212-4678-B331-7CE4FA969F06}"/>
              </a:ext>
            </a:extLst>
          </p:cNvPr>
          <p:cNvSpPr txBox="1"/>
          <p:nvPr/>
        </p:nvSpPr>
        <p:spPr>
          <a:xfrm>
            <a:off x="8016994" y="3472194"/>
            <a:ext cx="3637965" cy="73866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fontAlgn="base">
              <a:spcBef>
                <a:spcPct val="0"/>
              </a:spcBef>
              <a:spcAft>
                <a:spcPct val="0"/>
              </a:spcAft>
            </a:pPr>
            <a:r>
              <a:rPr lang="en-US" altLang="en-US" sz="2400" dirty="0" err="1">
                <a:solidFill>
                  <a:srgbClr val="000000"/>
                </a:solidFill>
                <a:latin typeface="Arial" panose="020B0604020202020204" pitchFamily="34" charset="0"/>
                <a:cs typeface="Arial" panose="020B0604020202020204" pitchFamily="34" charset="0"/>
              </a:rPr>
              <a:t>Điện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tích</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hạt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nhân</a:t>
            </a:r>
            <a:r>
              <a:rPr lang="en-US" altLang="en-US" sz="2400" dirty="0">
                <a:solidFill>
                  <a:srgbClr val="000000"/>
                </a:solidFill>
                <a:latin typeface="Arial" panose="020B0604020202020204" pitchFamily="34" charset="0"/>
                <a:cs typeface="Arial" panose="020B0604020202020204" pitchFamily="34" charset="0"/>
              </a:rPr>
              <a:t> 2+, 3 e </a:t>
            </a:r>
            <a:r>
              <a:rPr lang="en-US" altLang="en-US" sz="2400" dirty="0" err="1">
                <a:solidFill>
                  <a:srgbClr val="000000"/>
                </a:solidFill>
                <a:latin typeface="Arial" panose="020B0604020202020204" pitchFamily="34" charset="0"/>
                <a:cs typeface="Arial" panose="020B0604020202020204" pitchFamily="34" charset="0"/>
              </a:rPr>
              <a:t>lớp</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ngoài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cùng</a:t>
            </a:r>
            <a:r>
              <a:rPr lang="en-US" altLang="en-US" sz="2400" dirty="0">
                <a:solidFill>
                  <a:srgbClr val="000000"/>
                </a:solidFill>
                <a:latin typeface="Arial" panose="020B0604020202020204" pitchFamily="34" charset="0"/>
                <a:cs typeface="Arial" panose="020B0604020202020204" pitchFamily="34" charset="0"/>
              </a:rPr>
              <a:t>, 1 </a:t>
            </a:r>
            <a:r>
              <a:rPr lang="en-US" altLang="en-US" sz="2400" dirty="0" err="1">
                <a:solidFill>
                  <a:srgbClr val="000000"/>
                </a:solidFill>
                <a:latin typeface="Arial" panose="020B0604020202020204" pitchFamily="34" charset="0"/>
                <a:cs typeface="Arial" panose="020B0604020202020204" pitchFamily="34" charset="0"/>
              </a:rPr>
              <a:t>lớp</a:t>
            </a:r>
            <a:r>
              <a:rPr lang="en-US" altLang="en-US" sz="2400" dirty="0">
                <a:solidFill>
                  <a:srgbClr val="000000"/>
                </a:solidFill>
                <a:latin typeface="Arial" panose="020B0604020202020204" pitchFamily="34" charset="0"/>
                <a:cs typeface="Arial" panose="020B0604020202020204" pitchFamily="34" charset="0"/>
              </a:rPr>
              <a:t> e</a:t>
            </a:r>
          </a:p>
        </p:txBody>
      </p:sp>
      <p:sp>
        <p:nvSpPr>
          <p:cNvPr id="47" name="Synergistically utilize technically sound portals with frictionless chains. Dramatically customize…">
            <a:extLst>
              <a:ext uri="{FF2B5EF4-FFF2-40B4-BE49-F238E27FC236}">
                <a16:creationId xmlns:a16="http://schemas.microsoft.com/office/drawing/2014/main" id="{39581A69-F3EF-470D-BBD0-CB2BB77B832D}"/>
              </a:ext>
            </a:extLst>
          </p:cNvPr>
          <p:cNvSpPr txBox="1"/>
          <p:nvPr/>
        </p:nvSpPr>
        <p:spPr>
          <a:xfrm>
            <a:off x="679888" y="4865018"/>
            <a:ext cx="3627009" cy="73866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fontAlgn="base">
              <a:spcBef>
                <a:spcPct val="0"/>
              </a:spcBef>
              <a:spcAft>
                <a:spcPct val="0"/>
              </a:spcAft>
            </a:pPr>
            <a:r>
              <a:rPr lang="en-US" altLang="en-US" sz="2400" dirty="0" err="1">
                <a:solidFill>
                  <a:srgbClr val="000000"/>
                </a:solidFill>
                <a:latin typeface="Arial" panose="020B0604020202020204" pitchFamily="34" charset="0"/>
                <a:cs typeface="Arial" panose="020B0604020202020204" pitchFamily="34" charset="0"/>
              </a:rPr>
              <a:t>Điện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tích</a:t>
            </a:r>
            <a:r>
              <a:rPr lang="en-US" altLang="en-US" sz="2400" dirty="0">
                <a:solidFill>
                  <a:srgbClr val="000000"/>
                </a:solidFill>
                <a:latin typeface="Arial" panose="020B0604020202020204" pitchFamily="34" charset="0"/>
                <a:cs typeface="Arial" panose="020B0604020202020204" pitchFamily="34" charset="0"/>
              </a:rPr>
              <a:t> hat </a:t>
            </a:r>
            <a:r>
              <a:rPr lang="en-US" altLang="en-US" sz="2400" dirty="0" err="1">
                <a:solidFill>
                  <a:srgbClr val="000000"/>
                </a:solidFill>
                <a:latin typeface="Arial" panose="020B0604020202020204" pitchFamily="34" charset="0"/>
                <a:cs typeface="Arial" panose="020B0604020202020204" pitchFamily="34" charset="0"/>
              </a:rPr>
              <a:t>nhân</a:t>
            </a:r>
            <a:r>
              <a:rPr lang="en-US" altLang="en-US" sz="2400" dirty="0">
                <a:solidFill>
                  <a:srgbClr val="000000"/>
                </a:solidFill>
                <a:latin typeface="Arial" panose="020B0604020202020204" pitchFamily="34" charset="0"/>
                <a:cs typeface="Arial" panose="020B0604020202020204" pitchFamily="34" charset="0"/>
              </a:rPr>
              <a:t> 1+,2 </a:t>
            </a:r>
            <a:r>
              <a:rPr lang="en-US" altLang="en-US" sz="2400" dirty="0" err="1">
                <a:solidFill>
                  <a:srgbClr val="000000"/>
                </a:solidFill>
                <a:latin typeface="Arial" panose="020B0604020202020204" pitchFamily="34" charset="0"/>
                <a:cs typeface="Arial" panose="020B0604020202020204" pitchFamily="34" charset="0"/>
              </a:rPr>
              <a:t>lớp</a:t>
            </a:r>
            <a:r>
              <a:rPr lang="en-US" altLang="en-US" sz="2400" dirty="0">
                <a:solidFill>
                  <a:srgbClr val="000000"/>
                </a:solidFill>
                <a:latin typeface="Arial" panose="020B0604020202020204" pitchFamily="34" charset="0"/>
                <a:cs typeface="Arial" panose="020B0604020202020204" pitchFamily="34" charset="0"/>
              </a:rPr>
              <a:t> e , 3 e </a:t>
            </a:r>
            <a:r>
              <a:rPr lang="en-US" altLang="en-US" sz="2400" dirty="0" err="1">
                <a:solidFill>
                  <a:srgbClr val="000000"/>
                </a:solidFill>
                <a:latin typeface="Arial" panose="020B0604020202020204" pitchFamily="34" charset="0"/>
                <a:cs typeface="Arial" panose="020B0604020202020204" pitchFamily="34" charset="0"/>
              </a:rPr>
              <a:t>lớp</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ngoài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cùng</a:t>
            </a:r>
            <a:endParaRPr lang="en-US" altLang="en-US" sz="2400" dirty="0">
              <a:solidFill>
                <a:srgbClr val="000000"/>
              </a:solidFill>
              <a:latin typeface="Arial" panose="020B0604020202020204" pitchFamily="34" charset="0"/>
              <a:cs typeface="Arial" panose="020B0604020202020204" pitchFamily="34" charset="0"/>
            </a:endParaRPr>
          </a:p>
        </p:txBody>
      </p:sp>
      <p:sp>
        <p:nvSpPr>
          <p:cNvPr id="48" name="Synergistically utilize technically sound portals with frictionless chains. Dramatically customize…">
            <a:extLst>
              <a:ext uri="{FF2B5EF4-FFF2-40B4-BE49-F238E27FC236}">
                <a16:creationId xmlns:a16="http://schemas.microsoft.com/office/drawing/2014/main" id="{61F67596-ADD6-45E1-BC12-13D3A440D305}"/>
              </a:ext>
            </a:extLst>
          </p:cNvPr>
          <p:cNvSpPr txBox="1"/>
          <p:nvPr/>
        </p:nvSpPr>
        <p:spPr>
          <a:xfrm>
            <a:off x="7885100" y="5024051"/>
            <a:ext cx="3935840" cy="73866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fontAlgn="base">
              <a:spcBef>
                <a:spcPct val="0"/>
              </a:spcBef>
              <a:spcAft>
                <a:spcPct val="0"/>
              </a:spcAft>
            </a:pPr>
            <a:r>
              <a:rPr lang="en-US" altLang="en-US" sz="2400" dirty="0" err="1">
                <a:solidFill>
                  <a:srgbClr val="000000"/>
                </a:solidFill>
                <a:latin typeface="Arial" panose="020B0604020202020204" pitchFamily="34" charset="0"/>
                <a:cs typeface="Arial" panose="020B0604020202020204" pitchFamily="34" charset="0"/>
              </a:rPr>
              <a:t>Điện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tích</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hạt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nhân</a:t>
            </a:r>
            <a:r>
              <a:rPr lang="en-US" altLang="en-US" sz="2400" dirty="0">
                <a:solidFill>
                  <a:srgbClr val="000000"/>
                </a:solidFill>
                <a:latin typeface="Arial" panose="020B0604020202020204" pitchFamily="34" charset="0"/>
                <a:cs typeface="Arial" panose="020B0604020202020204" pitchFamily="34" charset="0"/>
              </a:rPr>
              <a:t> 3+, 2 </a:t>
            </a:r>
            <a:r>
              <a:rPr lang="en-US" altLang="en-US" sz="2400" dirty="0" err="1">
                <a:solidFill>
                  <a:srgbClr val="000000"/>
                </a:solidFill>
                <a:latin typeface="Arial" panose="020B0604020202020204" pitchFamily="34" charset="0"/>
                <a:cs typeface="Arial" panose="020B0604020202020204" pitchFamily="34" charset="0"/>
              </a:rPr>
              <a:t>lớp</a:t>
            </a:r>
            <a:r>
              <a:rPr lang="en-US" altLang="en-US" sz="2400" dirty="0">
                <a:solidFill>
                  <a:srgbClr val="000000"/>
                </a:solidFill>
                <a:latin typeface="Arial" panose="020B0604020202020204" pitchFamily="34" charset="0"/>
                <a:cs typeface="Arial" panose="020B0604020202020204" pitchFamily="34" charset="0"/>
              </a:rPr>
              <a:t> e , 1e </a:t>
            </a:r>
            <a:r>
              <a:rPr lang="en-US" altLang="en-US" sz="2400" dirty="0" err="1">
                <a:solidFill>
                  <a:srgbClr val="000000"/>
                </a:solidFill>
                <a:latin typeface="Arial" panose="020B0604020202020204" pitchFamily="34" charset="0"/>
                <a:cs typeface="Arial" panose="020B0604020202020204" pitchFamily="34" charset="0"/>
              </a:rPr>
              <a:t>lớp</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ngoài</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cùng</a:t>
            </a:r>
            <a:endParaRPr lang="en-US" altLang="en-US" sz="2400" dirty="0">
              <a:solidFill>
                <a:srgbClr val="000000"/>
              </a:solidFill>
              <a:latin typeface="Arial" panose="020B0604020202020204" pitchFamily="34" charset="0"/>
              <a:cs typeface="Arial" panose="020B0604020202020204" pitchFamily="34" charset="0"/>
            </a:endParaRPr>
          </a:p>
        </p:txBody>
      </p:sp>
      <p:grpSp>
        <p:nvGrpSpPr>
          <p:cNvPr id="49" name="组合 49">
            <a:extLst>
              <a:ext uri="{FF2B5EF4-FFF2-40B4-BE49-F238E27FC236}">
                <a16:creationId xmlns:a16="http://schemas.microsoft.com/office/drawing/2014/main" id="{AF52B1B1-6D9C-424D-93C0-66DC5BA81040}"/>
              </a:ext>
            </a:extLst>
          </p:cNvPr>
          <p:cNvGrpSpPr/>
          <p:nvPr/>
        </p:nvGrpSpPr>
        <p:grpSpPr>
          <a:xfrm>
            <a:off x="1060174" y="464506"/>
            <a:ext cx="10369498" cy="2286725"/>
            <a:chOff x="-1187755" y="443937"/>
            <a:chExt cx="14653406" cy="2064511"/>
          </a:xfrm>
        </p:grpSpPr>
        <p:sp>
          <p:nvSpPr>
            <p:cNvPr id="50" name="Google Shape;354;p33">
              <a:extLst>
                <a:ext uri="{FF2B5EF4-FFF2-40B4-BE49-F238E27FC236}">
                  <a16:creationId xmlns:a16="http://schemas.microsoft.com/office/drawing/2014/main" id="{43BCC6EB-C492-41D5-8658-DF864000293B}"/>
                </a:ext>
              </a:extLst>
            </p:cNvPr>
            <p:cNvSpPr/>
            <p:nvPr/>
          </p:nvSpPr>
          <p:spPr>
            <a:xfrm>
              <a:off x="-1187755" y="443937"/>
              <a:ext cx="14653406" cy="2064511"/>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cs typeface="+mn-ea"/>
                <a:sym typeface="+mn-lt"/>
              </a:endParaRPr>
            </a:p>
          </p:txBody>
        </p:sp>
        <p:sp>
          <p:nvSpPr>
            <p:cNvPr id="51" name="文本框 51">
              <a:extLst>
                <a:ext uri="{FF2B5EF4-FFF2-40B4-BE49-F238E27FC236}">
                  <a16:creationId xmlns:a16="http://schemas.microsoft.com/office/drawing/2014/main" id="{A23FC3CA-92E6-4561-B692-D1DB45A3B37E}"/>
                </a:ext>
              </a:extLst>
            </p:cNvPr>
            <p:cNvSpPr txBox="1"/>
            <p:nvPr/>
          </p:nvSpPr>
          <p:spPr>
            <a:xfrm>
              <a:off x="-838880" y="480261"/>
              <a:ext cx="14113920" cy="1929500"/>
            </a:xfrm>
            <a:prstGeom prst="rect">
              <a:avLst/>
            </a:prstGeom>
            <a:noFill/>
          </p:spPr>
          <p:txBody>
            <a:bodyPr wrap="square" rtlCol="0">
              <a:spAutoFit/>
            </a:bodyPr>
            <a:lstStyle/>
            <a:p>
              <a:pPr algn="ctr"/>
              <a:r>
                <a:rPr lang="vi-VN" altLang="zh-CN" sz="3600" b="1" dirty="0">
                  <a:solidFill>
                    <a:srgbClr val="FF0000"/>
                  </a:solidFill>
                  <a:latin typeface="Arial" panose="020B0604020202020204" pitchFamily="34" charset="0"/>
                  <a:cs typeface="Arial" panose="020B0604020202020204" pitchFamily="34" charset="0"/>
                  <a:sym typeface="+mn-lt"/>
                </a:rPr>
                <a:t>Câu 4. </a:t>
              </a:r>
            </a:p>
            <a:p>
              <a:pPr algn="ctr"/>
              <a:r>
                <a:rPr lang="vi-VN" altLang="zh-CN" sz="3600" dirty="0">
                  <a:solidFill>
                    <a:schemeClr val="bg1"/>
                  </a:solidFill>
                  <a:latin typeface="Arial" panose="020B0604020202020204" pitchFamily="34" charset="0"/>
                  <a:cs typeface="Arial" panose="020B0604020202020204" pitchFamily="34" charset="0"/>
                  <a:sym typeface="+mn-lt"/>
                </a:rPr>
                <a:t>Nguyên tố A ở ô số 3 ,chu kỳ 2 ,nhóm I. Cấu tạo nguyên tử của nguyên tố  A là:</a:t>
              </a:r>
            </a:p>
          </p:txBody>
        </p:sp>
      </p:grpSp>
      <p:sp>
        <p:nvSpPr>
          <p:cNvPr id="52" name="Rectangle: Rounded Corners 51">
            <a:extLst>
              <a:ext uri="{FF2B5EF4-FFF2-40B4-BE49-F238E27FC236}">
                <a16:creationId xmlns:a16="http://schemas.microsoft.com/office/drawing/2014/main" id="{6087B9B5-46FC-482D-A4DF-9C08940A45A7}"/>
              </a:ext>
            </a:extLst>
          </p:cNvPr>
          <p:cNvSpPr/>
          <p:nvPr/>
        </p:nvSpPr>
        <p:spPr>
          <a:xfrm>
            <a:off x="7788722" y="5003046"/>
            <a:ext cx="4032218" cy="80413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20464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arn(inVertical)">
                                      <p:cBhvr>
                                        <p:cTn id="13" dur="500"/>
                                        <p:tgtEl>
                                          <p:spTgt spid="4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arn(inVertical)">
                                      <p:cBhvr>
                                        <p:cTn id="16" dur="500"/>
                                        <p:tgtEl>
                                          <p:spTgt spid="4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arn(inVertical)">
                                      <p:cBhvr>
                                        <p:cTn id="19" dur="500"/>
                                        <p:tgtEl>
                                          <p:spTgt spid="4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circle(in)">
                                      <p:cBhvr>
                                        <p:cTn id="27"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5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2">
            <a:extLst>
              <a:ext uri="{FF2B5EF4-FFF2-40B4-BE49-F238E27FC236}">
                <a16:creationId xmlns:a16="http://schemas.microsoft.com/office/drawing/2014/main" id="{657D5883-3B89-4395-86FC-E266679DECDE}"/>
              </a:ext>
            </a:extLst>
          </p:cNvPr>
          <p:cNvGrpSpPr/>
          <p:nvPr/>
        </p:nvGrpSpPr>
        <p:grpSpPr>
          <a:xfrm>
            <a:off x="4350858" y="2880169"/>
            <a:ext cx="3681464" cy="3556853"/>
            <a:chOff x="2742526" y="920084"/>
            <a:chExt cx="3681464" cy="3556853"/>
          </a:xfrm>
        </p:grpSpPr>
        <p:sp>
          <p:nvSpPr>
            <p:cNvPr id="4" name="等腰三角形 4">
              <a:extLst>
                <a:ext uri="{FF2B5EF4-FFF2-40B4-BE49-F238E27FC236}">
                  <a16:creationId xmlns:a16="http://schemas.microsoft.com/office/drawing/2014/main" id="{51E9713B-B7A6-4EDF-A470-39433CBDD7A5}"/>
                </a:ext>
              </a:extLst>
            </p:cNvPr>
            <p:cNvSpPr/>
            <p:nvPr/>
          </p:nvSpPr>
          <p:spPr>
            <a:xfrm rot="13500000" flipH="1">
              <a:off x="4304111" y="2036267"/>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箭头: 五边形 5">
              <a:extLst>
                <a:ext uri="{FF2B5EF4-FFF2-40B4-BE49-F238E27FC236}">
                  <a16:creationId xmlns:a16="http://schemas.microsoft.com/office/drawing/2014/main" id="{32C9B5BF-8CA5-48E4-BDE2-86C6F94B156B}"/>
                </a:ext>
              </a:extLst>
            </p:cNvPr>
            <p:cNvSpPr/>
            <p:nvPr/>
          </p:nvSpPr>
          <p:spPr>
            <a:xfrm rot="8100000" flipH="1">
              <a:off x="5057043" y="920084"/>
              <a:ext cx="1219420" cy="1514475"/>
            </a:xfrm>
            <a:prstGeom prst="homePlate">
              <a:avLst>
                <a:gd name="adj" fmla="val 3007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等腰三角形 6">
              <a:extLst>
                <a:ext uri="{FF2B5EF4-FFF2-40B4-BE49-F238E27FC236}">
                  <a16:creationId xmlns:a16="http://schemas.microsoft.com/office/drawing/2014/main" id="{31528344-7B8E-412B-B993-37CDB60C3BE5}"/>
                </a:ext>
              </a:extLst>
            </p:cNvPr>
            <p:cNvSpPr/>
            <p:nvPr/>
          </p:nvSpPr>
          <p:spPr>
            <a:xfrm rot="13500000" flipV="1">
              <a:off x="3347930" y="2867836"/>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箭头: 五边形 7">
              <a:extLst>
                <a:ext uri="{FF2B5EF4-FFF2-40B4-BE49-F238E27FC236}">
                  <a16:creationId xmlns:a16="http://schemas.microsoft.com/office/drawing/2014/main" id="{78A46993-ECF8-4C05-89C4-60AD3221F366}"/>
                </a:ext>
              </a:extLst>
            </p:cNvPr>
            <p:cNvSpPr/>
            <p:nvPr/>
          </p:nvSpPr>
          <p:spPr>
            <a:xfrm rot="8100000" flipV="1">
              <a:off x="2890053" y="2962462"/>
              <a:ext cx="1219420" cy="1514475"/>
            </a:xfrm>
            <a:prstGeom prst="homePlate">
              <a:avLst>
                <a:gd name="adj" fmla="val 30072"/>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等腰三角形 8">
              <a:extLst>
                <a:ext uri="{FF2B5EF4-FFF2-40B4-BE49-F238E27FC236}">
                  <a16:creationId xmlns:a16="http://schemas.microsoft.com/office/drawing/2014/main" id="{F78CA1A8-284C-4408-A5DD-1F61E65D8C44}"/>
                </a:ext>
              </a:extLst>
            </p:cNvPr>
            <p:cNvSpPr/>
            <p:nvPr/>
          </p:nvSpPr>
          <p:spPr>
            <a:xfrm rot="8100000" flipH="1" flipV="1">
              <a:off x="4304111" y="2896899"/>
              <a:ext cx="1514475" cy="492919"/>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箭头: 五边形 9">
              <a:extLst>
                <a:ext uri="{FF2B5EF4-FFF2-40B4-BE49-F238E27FC236}">
                  <a16:creationId xmlns:a16="http://schemas.microsoft.com/office/drawing/2014/main" id="{D9A1B429-1976-4717-9066-897E6BAF8DCB}"/>
                </a:ext>
              </a:extLst>
            </p:cNvPr>
            <p:cNvSpPr/>
            <p:nvPr/>
          </p:nvSpPr>
          <p:spPr>
            <a:xfrm rot="13500000" flipH="1" flipV="1">
              <a:off x="5057043" y="2991525"/>
              <a:ext cx="1219420" cy="1514475"/>
            </a:xfrm>
            <a:prstGeom prst="homePlate">
              <a:avLst>
                <a:gd name="adj" fmla="val 30072"/>
              </a:avLst>
            </a:pr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solidFill>
                  <a:schemeClr val="tx1"/>
                </a:solidFill>
                <a:latin typeface="+mn-lt"/>
                <a:ea typeface="+mn-ea"/>
                <a:cs typeface="+mn-ea"/>
                <a:sym typeface="+mn-lt"/>
              </a:endParaRPr>
            </a:p>
          </p:txBody>
        </p:sp>
        <p:grpSp>
          <p:nvGrpSpPr>
            <p:cNvPr id="14" name="组合 3">
              <a:extLst>
                <a:ext uri="{FF2B5EF4-FFF2-40B4-BE49-F238E27FC236}">
                  <a16:creationId xmlns:a16="http://schemas.microsoft.com/office/drawing/2014/main" id="{B12E4C87-3103-4F34-B5A5-BE4D81C1FAB3}"/>
                </a:ext>
              </a:extLst>
            </p:cNvPr>
            <p:cNvGrpSpPr/>
            <p:nvPr/>
          </p:nvGrpSpPr>
          <p:grpSpPr>
            <a:xfrm>
              <a:off x="2742526" y="1067611"/>
              <a:ext cx="2119879" cy="1461574"/>
              <a:chOff x="3656701" y="1423482"/>
              <a:chExt cx="2826506" cy="1948765"/>
            </a:xfrm>
          </p:grpSpPr>
          <p:sp>
            <p:nvSpPr>
              <p:cNvPr id="16" name="等腰三角形 26">
                <a:extLst>
                  <a:ext uri="{FF2B5EF4-FFF2-40B4-BE49-F238E27FC236}">
                    <a16:creationId xmlns:a16="http://schemas.microsoft.com/office/drawing/2014/main" id="{D9C80CB0-828E-4644-9AB1-B4607C814BD8}"/>
                  </a:ext>
                </a:extLst>
              </p:cNvPr>
              <p:cNvSpPr/>
              <p:nvPr/>
            </p:nvSpPr>
            <p:spPr>
              <a:xfrm rot="8100000">
                <a:off x="4463907" y="2715022"/>
                <a:ext cx="2019300" cy="657225"/>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箭头: 五边形 27">
                <a:extLst>
                  <a:ext uri="{FF2B5EF4-FFF2-40B4-BE49-F238E27FC236}">
                    <a16:creationId xmlns:a16="http://schemas.microsoft.com/office/drawing/2014/main" id="{CC03F2BB-9540-450D-B763-A016B9CBF0EC}"/>
                  </a:ext>
                </a:extLst>
              </p:cNvPr>
              <p:cNvSpPr/>
              <p:nvPr/>
            </p:nvSpPr>
            <p:spPr>
              <a:xfrm rot="13500000">
                <a:off x="3853404" y="1226779"/>
                <a:ext cx="1625894" cy="2019300"/>
              </a:xfrm>
              <a:prstGeom prst="homePlate">
                <a:avLst>
                  <a:gd name="adj" fmla="val 30072"/>
                </a:avLst>
              </a:pr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dirty="0">
                  <a:solidFill>
                    <a:schemeClr val="tx1"/>
                  </a:solidFill>
                  <a:latin typeface="+mn-lt"/>
                  <a:ea typeface="+mn-ea"/>
                  <a:cs typeface="+mn-ea"/>
                  <a:sym typeface="+mn-lt"/>
                </a:endParaRPr>
              </a:p>
            </p:txBody>
          </p:sp>
        </p:grpSp>
      </p:grpSp>
      <p:grpSp>
        <p:nvGrpSpPr>
          <p:cNvPr id="19" name="组合 49">
            <a:extLst>
              <a:ext uri="{FF2B5EF4-FFF2-40B4-BE49-F238E27FC236}">
                <a16:creationId xmlns:a16="http://schemas.microsoft.com/office/drawing/2014/main" id="{7474ED07-FF35-41C5-A895-279DA8B7F5AB}"/>
              </a:ext>
            </a:extLst>
          </p:cNvPr>
          <p:cNvGrpSpPr/>
          <p:nvPr/>
        </p:nvGrpSpPr>
        <p:grpSpPr>
          <a:xfrm>
            <a:off x="759806" y="721793"/>
            <a:ext cx="10672388" cy="1949034"/>
            <a:chOff x="-1181591" y="344857"/>
            <a:chExt cx="14653406" cy="2961125"/>
          </a:xfrm>
        </p:grpSpPr>
        <p:sp>
          <p:nvSpPr>
            <p:cNvPr id="20" name="Google Shape;354;p33">
              <a:extLst>
                <a:ext uri="{FF2B5EF4-FFF2-40B4-BE49-F238E27FC236}">
                  <a16:creationId xmlns:a16="http://schemas.microsoft.com/office/drawing/2014/main" id="{D82799AE-E18E-4A6A-AADE-3F744FC29D79}"/>
                </a:ext>
              </a:extLst>
            </p:cNvPr>
            <p:cNvSpPr/>
            <p:nvPr/>
          </p:nvSpPr>
          <p:spPr>
            <a:xfrm>
              <a:off x="-1181591" y="344857"/>
              <a:ext cx="14653406" cy="2961125"/>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cs typeface="+mn-ea"/>
                <a:sym typeface="+mn-lt"/>
              </a:endParaRPr>
            </a:p>
          </p:txBody>
        </p:sp>
        <p:sp>
          <p:nvSpPr>
            <p:cNvPr id="21" name="文本框 51">
              <a:extLst>
                <a:ext uri="{FF2B5EF4-FFF2-40B4-BE49-F238E27FC236}">
                  <a16:creationId xmlns:a16="http://schemas.microsoft.com/office/drawing/2014/main" id="{EF1E9066-649F-42BC-94D7-9F2255800A8A}"/>
                </a:ext>
              </a:extLst>
            </p:cNvPr>
            <p:cNvSpPr txBox="1"/>
            <p:nvPr/>
          </p:nvSpPr>
          <p:spPr>
            <a:xfrm>
              <a:off x="-838881" y="480264"/>
              <a:ext cx="14113920" cy="1701005"/>
            </a:xfrm>
            <a:prstGeom prst="rect">
              <a:avLst/>
            </a:prstGeom>
            <a:noFill/>
          </p:spPr>
          <p:txBody>
            <a:bodyPr wrap="square" rtlCol="0">
              <a:spAutoFit/>
            </a:bodyPr>
            <a:lstStyle/>
            <a:p>
              <a:pPr algn="ctr"/>
              <a:r>
                <a:rPr lang="vi-VN" altLang="zh-CN" sz="2800" b="1" dirty="0">
                  <a:solidFill>
                    <a:srgbClr val="FF0000"/>
                  </a:solidFill>
                  <a:latin typeface="Arial" panose="020B0604020202020204" pitchFamily="34" charset="0"/>
                  <a:cs typeface="Arial" panose="020B0604020202020204" pitchFamily="34" charset="0"/>
                  <a:sym typeface="+mn-lt"/>
                </a:rPr>
                <a:t>Câu 5. </a:t>
              </a:r>
            </a:p>
            <a:p>
              <a:pPr algn="ctr"/>
              <a:r>
                <a:rPr lang="vi-VN" altLang="zh-CN" sz="2800" dirty="0">
                  <a:solidFill>
                    <a:schemeClr val="bg1"/>
                  </a:solidFill>
                  <a:latin typeface="Arial" panose="020B0604020202020204" pitchFamily="34" charset="0"/>
                  <a:cs typeface="Arial" panose="020B0604020202020204" pitchFamily="34" charset="0"/>
                  <a:sym typeface="+mn-lt"/>
                </a:rPr>
                <a:t>Nguyên tử X có  8 proton, 2 lớp electron và có 6 e lớp ngoài cùng .Vậy vị trí của nguyên tố X trong bảng tuần hoàn là:</a:t>
              </a:r>
            </a:p>
          </p:txBody>
        </p:sp>
      </p:grpSp>
      <p:sp>
        <p:nvSpPr>
          <p:cNvPr id="22" name="Google Shape;558;p20">
            <a:extLst>
              <a:ext uri="{FF2B5EF4-FFF2-40B4-BE49-F238E27FC236}">
                <a16:creationId xmlns:a16="http://schemas.microsoft.com/office/drawing/2014/main" id="{8634FE67-ED59-418D-9B28-C6A2982A8006}"/>
              </a:ext>
            </a:extLst>
          </p:cNvPr>
          <p:cNvSpPr txBox="1"/>
          <p:nvPr/>
        </p:nvSpPr>
        <p:spPr>
          <a:xfrm>
            <a:off x="4725020" y="3564634"/>
            <a:ext cx="977714" cy="365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cs typeface="+mn-ea"/>
                <a:sym typeface="+mn-lt"/>
              </a:rPr>
              <a:t>A</a:t>
            </a:r>
            <a:endParaRPr kumimoji="0" sz="4400" b="1" i="0" u="none" strike="noStrike" kern="0" cap="none" spc="0" normalizeH="0" baseline="0" noProof="0" dirty="0">
              <a:ln>
                <a:noFill/>
              </a:ln>
              <a:effectLst/>
              <a:uLnTx/>
              <a:uFillTx/>
              <a:cs typeface="+mn-ea"/>
              <a:sym typeface="+mn-lt"/>
            </a:endParaRPr>
          </a:p>
        </p:txBody>
      </p:sp>
      <p:sp>
        <p:nvSpPr>
          <p:cNvPr id="23" name="Google Shape;570;p20">
            <a:extLst>
              <a:ext uri="{FF2B5EF4-FFF2-40B4-BE49-F238E27FC236}">
                <a16:creationId xmlns:a16="http://schemas.microsoft.com/office/drawing/2014/main" id="{6720EBFD-406A-4E86-9946-3D4DB3C7C9BE}"/>
              </a:ext>
            </a:extLst>
          </p:cNvPr>
          <p:cNvSpPr txBox="1"/>
          <p:nvPr/>
        </p:nvSpPr>
        <p:spPr>
          <a:xfrm>
            <a:off x="6731023" y="3564634"/>
            <a:ext cx="977714" cy="365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cs typeface="+mn-ea"/>
                <a:sym typeface="+mn-lt"/>
              </a:rPr>
              <a:t>B</a:t>
            </a:r>
            <a:endParaRPr kumimoji="0" sz="4400" b="1" i="0" u="none" strike="noStrike" kern="0" cap="none" spc="0" normalizeH="0" baseline="0" noProof="0" dirty="0">
              <a:ln>
                <a:noFill/>
              </a:ln>
              <a:effectLst/>
              <a:uLnTx/>
              <a:uFillTx/>
              <a:cs typeface="+mn-ea"/>
              <a:sym typeface="+mn-lt"/>
            </a:endParaRPr>
          </a:p>
        </p:txBody>
      </p:sp>
      <p:sp>
        <p:nvSpPr>
          <p:cNvPr id="24" name="Google Shape;582;p20">
            <a:extLst>
              <a:ext uri="{FF2B5EF4-FFF2-40B4-BE49-F238E27FC236}">
                <a16:creationId xmlns:a16="http://schemas.microsoft.com/office/drawing/2014/main" id="{59BC6E52-D357-450E-932C-DB1CCCE43E9D}"/>
              </a:ext>
            </a:extLst>
          </p:cNvPr>
          <p:cNvSpPr txBox="1"/>
          <p:nvPr/>
        </p:nvSpPr>
        <p:spPr>
          <a:xfrm>
            <a:off x="4680717" y="5404009"/>
            <a:ext cx="977714" cy="365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cs typeface="+mn-ea"/>
                <a:sym typeface="+mn-lt"/>
              </a:rPr>
              <a:t>C</a:t>
            </a:r>
            <a:endParaRPr kumimoji="0" sz="4400" b="1" i="0" u="none" strike="noStrike" kern="0" cap="none" spc="0" normalizeH="0" baseline="0" noProof="0" dirty="0">
              <a:ln>
                <a:noFill/>
              </a:ln>
              <a:effectLst/>
              <a:uLnTx/>
              <a:uFillTx/>
              <a:cs typeface="+mn-ea"/>
              <a:sym typeface="+mn-lt"/>
            </a:endParaRPr>
          </a:p>
        </p:txBody>
      </p:sp>
      <p:sp>
        <p:nvSpPr>
          <p:cNvPr id="25" name="Google Shape;594;p20">
            <a:extLst>
              <a:ext uri="{FF2B5EF4-FFF2-40B4-BE49-F238E27FC236}">
                <a16:creationId xmlns:a16="http://schemas.microsoft.com/office/drawing/2014/main" id="{14D74D1A-3662-4243-AA9C-645C978B479D}"/>
              </a:ext>
            </a:extLst>
          </p:cNvPr>
          <p:cNvSpPr txBox="1"/>
          <p:nvPr/>
        </p:nvSpPr>
        <p:spPr>
          <a:xfrm>
            <a:off x="6761897" y="5458337"/>
            <a:ext cx="977714" cy="365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cs typeface="+mn-ea"/>
                <a:sym typeface="+mn-lt"/>
              </a:rPr>
              <a:t>D</a:t>
            </a:r>
            <a:endParaRPr kumimoji="0" sz="4400" b="1" i="0" u="none" strike="noStrike" kern="0" cap="none" spc="0" normalizeH="0" baseline="0" noProof="0" dirty="0">
              <a:ln>
                <a:noFill/>
              </a:ln>
              <a:effectLst/>
              <a:uLnTx/>
              <a:uFillTx/>
              <a:cs typeface="+mn-ea"/>
              <a:sym typeface="+mn-lt"/>
            </a:endParaRPr>
          </a:p>
        </p:txBody>
      </p:sp>
      <p:sp>
        <p:nvSpPr>
          <p:cNvPr id="26" name="Synergistically utilize technically sound portals with frictionless chains. Dramatically customize…">
            <a:extLst>
              <a:ext uri="{FF2B5EF4-FFF2-40B4-BE49-F238E27FC236}">
                <a16:creationId xmlns:a16="http://schemas.microsoft.com/office/drawing/2014/main" id="{3491F548-2A2F-4393-8E46-6E39CD269F65}"/>
              </a:ext>
            </a:extLst>
          </p:cNvPr>
          <p:cNvSpPr txBox="1"/>
          <p:nvPr/>
        </p:nvSpPr>
        <p:spPr>
          <a:xfrm>
            <a:off x="1305156" y="3290636"/>
            <a:ext cx="2642257"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eaLnBrk="0" fontAlgn="base" hangingPunct="0">
              <a:spcBef>
                <a:spcPct val="0"/>
              </a:spcBef>
              <a:spcAft>
                <a:spcPct val="0"/>
              </a:spcAft>
            </a:pPr>
            <a:r>
              <a:rPr lang="en-US" altLang="en-US" sz="2800" dirty="0">
                <a:latin typeface="Arial" panose="020B0604020202020204" pitchFamily="34" charset="0"/>
                <a:cs typeface="Arial" panose="020B0604020202020204" pitchFamily="34" charset="0"/>
              </a:rPr>
              <a:t>X ở ô </a:t>
            </a:r>
            <a:r>
              <a:rPr lang="en-US" altLang="en-US" sz="2800" dirty="0" err="1">
                <a:latin typeface="Arial" panose="020B0604020202020204" pitchFamily="34" charset="0"/>
                <a:cs typeface="Arial" panose="020B0604020202020204" pitchFamily="34" charset="0"/>
              </a:rPr>
              <a:t>số</a:t>
            </a:r>
            <a:r>
              <a:rPr lang="en-US" altLang="en-US" sz="2800" dirty="0">
                <a:latin typeface="Arial" panose="020B0604020202020204" pitchFamily="34" charset="0"/>
                <a:cs typeface="Arial" panose="020B0604020202020204" pitchFamily="34" charset="0"/>
              </a:rPr>
              <a:t> 6, chu </a:t>
            </a:r>
            <a:r>
              <a:rPr lang="en-US" altLang="en-US" sz="2800" dirty="0" err="1">
                <a:latin typeface="Arial" panose="020B0604020202020204" pitchFamily="34" charset="0"/>
                <a:cs typeface="Arial" panose="020B0604020202020204" pitchFamily="34" charset="0"/>
              </a:rPr>
              <a:t>kỳ</a:t>
            </a:r>
            <a:r>
              <a:rPr lang="en-US" altLang="en-US" sz="2800" dirty="0">
                <a:latin typeface="Arial" panose="020B0604020202020204" pitchFamily="34" charset="0"/>
                <a:cs typeface="Arial" panose="020B0604020202020204" pitchFamily="34" charset="0"/>
              </a:rPr>
              <a:t> 2 ,</a:t>
            </a:r>
            <a:r>
              <a:rPr lang="en-US" altLang="en-US" sz="2800" dirty="0" err="1">
                <a:latin typeface="Arial" panose="020B0604020202020204" pitchFamily="34" charset="0"/>
                <a:cs typeface="Arial" panose="020B0604020202020204" pitchFamily="34" charset="0"/>
              </a:rPr>
              <a:t>nhóm</a:t>
            </a:r>
            <a:r>
              <a:rPr lang="en-US" altLang="en-US" sz="2800" dirty="0">
                <a:latin typeface="Arial" panose="020B0604020202020204" pitchFamily="34" charset="0"/>
                <a:cs typeface="Arial" panose="020B0604020202020204" pitchFamily="34" charset="0"/>
              </a:rPr>
              <a:t> VIII</a:t>
            </a:r>
          </a:p>
        </p:txBody>
      </p:sp>
      <p:sp>
        <p:nvSpPr>
          <p:cNvPr id="27" name="Synergistically utilize technically sound portals with frictionless chains. Dramatically customize…">
            <a:extLst>
              <a:ext uri="{FF2B5EF4-FFF2-40B4-BE49-F238E27FC236}">
                <a16:creationId xmlns:a16="http://schemas.microsoft.com/office/drawing/2014/main" id="{D2DD1D1D-BEC9-4C61-83A4-B745FC5FF2D5}"/>
              </a:ext>
            </a:extLst>
          </p:cNvPr>
          <p:cNvSpPr txBox="1"/>
          <p:nvPr/>
        </p:nvSpPr>
        <p:spPr>
          <a:xfrm>
            <a:off x="8369877" y="3150629"/>
            <a:ext cx="2625402"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eaLnBrk="0" fontAlgn="base" hangingPunct="0">
              <a:spcBef>
                <a:spcPct val="0"/>
              </a:spcBef>
              <a:spcAft>
                <a:spcPct val="0"/>
              </a:spcAft>
            </a:pPr>
            <a:r>
              <a:rPr lang="en-US" altLang="en-US" sz="2800" dirty="0">
                <a:latin typeface="Arial" panose="020B0604020202020204" pitchFamily="34" charset="0"/>
                <a:cs typeface="Arial" panose="020B0604020202020204" pitchFamily="34" charset="0"/>
              </a:rPr>
              <a:t>X ở ô </a:t>
            </a:r>
            <a:r>
              <a:rPr lang="en-US" altLang="en-US" sz="2800" dirty="0" err="1">
                <a:latin typeface="Arial" panose="020B0604020202020204" pitchFamily="34" charset="0"/>
                <a:cs typeface="Arial" panose="020B0604020202020204" pitchFamily="34" charset="0"/>
              </a:rPr>
              <a:t>số</a:t>
            </a:r>
            <a:r>
              <a:rPr lang="en-US" altLang="en-US" sz="2800" dirty="0">
                <a:latin typeface="Arial" panose="020B0604020202020204" pitchFamily="34" charset="0"/>
                <a:cs typeface="Arial" panose="020B0604020202020204" pitchFamily="34" charset="0"/>
              </a:rPr>
              <a:t> 8 , chu </a:t>
            </a:r>
            <a:r>
              <a:rPr lang="en-US" altLang="en-US" sz="2800" dirty="0" err="1">
                <a:latin typeface="Arial" panose="020B0604020202020204" pitchFamily="34" charset="0"/>
                <a:cs typeface="Arial" panose="020B0604020202020204" pitchFamily="34" charset="0"/>
              </a:rPr>
              <a:t>kỳ</a:t>
            </a:r>
            <a:r>
              <a:rPr lang="en-US" altLang="en-US" sz="2800" dirty="0">
                <a:latin typeface="Arial" panose="020B0604020202020204" pitchFamily="34" charset="0"/>
                <a:cs typeface="Arial" panose="020B0604020202020204" pitchFamily="34" charset="0"/>
              </a:rPr>
              <a:t> 6, </a:t>
            </a:r>
            <a:r>
              <a:rPr lang="en-US" altLang="en-US" sz="2800" dirty="0" err="1">
                <a:latin typeface="Arial" panose="020B0604020202020204" pitchFamily="34" charset="0"/>
                <a:cs typeface="Arial" panose="020B0604020202020204" pitchFamily="34" charset="0"/>
              </a:rPr>
              <a:t>nhóm</a:t>
            </a:r>
            <a:r>
              <a:rPr lang="en-US" altLang="en-US" sz="2800" dirty="0">
                <a:latin typeface="Arial" panose="020B0604020202020204" pitchFamily="34" charset="0"/>
                <a:cs typeface="Arial" panose="020B0604020202020204" pitchFamily="34" charset="0"/>
              </a:rPr>
              <a:t> II</a:t>
            </a:r>
          </a:p>
        </p:txBody>
      </p:sp>
      <p:sp>
        <p:nvSpPr>
          <p:cNvPr id="28" name="Synergistically utilize technically sound portals with frictionless chains. Dramatically customize…">
            <a:extLst>
              <a:ext uri="{FF2B5EF4-FFF2-40B4-BE49-F238E27FC236}">
                <a16:creationId xmlns:a16="http://schemas.microsoft.com/office/drawing/2014/main" id="{3169CD50-4E8B-4A2A-B574-B8A607F5CE57}"/>
              </a:ext>
            </a:extLst>
          </p:cNvPr>
          <p:cNvSpPr txBox="1"/>
          <p:nvPr/>
        </p:nvSpPr>
        <p:spPr>
          <a:xfrm>
            <a:off x="1392031" y="5073034"/>
            <a:ext cx="2515652"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eaLnBrk="0" fontAlgn="base" hangingPunct="0">
              <a:spcBef>
                <a:spcPct val="0"/>
              </a:spcBef>
              <a:spcAft>
                <a:spcPct val="0"/>
              </a:spcAft>
            </a:pPr>
            <a:r>
              <a:rPr lang="en-US" altLang="en-US" sz="2800" dirty="0">
                <a:latin typeface="Arial" panose="020B0604020202020204" pitchFamily="34" charset="0"/>
                <a:cs typeface="Arial" panose="020B0604020202020204" pitchFamily="34" charset="0"/>
              </a:rPr>
              <a:t>X ở ô </a:t>
            </a:r>
            <a:r>
              <a:rPr lang="en-US" altLang="en-US" sz="2800" dirty="0" err="1">
                <a:latin typeface="Arial" panose="020B0604020202020204" pitchFamily="34" charset="0"/>
                <a:cs typeface="Arial" panose="020B0604020202020204" pitchFamily="34" charset="0"/>
              </a:rPr>
              <a:t>số</a:t>
            </a:r>
            <a:r>
              <a:rPr lang="en-US" altLang="en-US" sz="2800" dirty="0">
                <a:latin typeface="Arial" panose="020B0604020202020204" pitchFamily="34" charset="0"/>
                <a:cs typeface="Arial" panose="020B0604020202020204" pitchFamily="34" charset="0"/>
              </a:rPr>
              <a:t> 8, chu </a:t>
            </a:r>
            <a:r>
              <a:rPr lang="en-US" altLang="en-US" sz="2800" dirty="0" err="1">
                <a:latin typeface="Arial" panose="020B0604020202020204" pitchFamily="34" charset="0"/>
                <a:cs typeface="Arial" panose="020B0604020202020204" pitchFamily="34" charset="0"/>
              </a:rPr>
              <a:t>kỳ</a:t>
            </a:r>
            <a:r>
              <a:rPr lang="en-US" altLang="en-US" sz="2800" dirty="0">
                <a:latin typeface="Arial" panose="020B0604020202020204" pitchFamily="34" charset="0"/>
                <a:cs typeface="Arial" panose="020B0604020202020204" pitchFamily="34" charset="0"/>
              </a:rPr>
              <a:t> 2,nhóm VI</a:t>
            </a:r>
          </a:p>
        </p:txBody>
      </p:sp>
      <p:sp>
        <p:nvSpPr>
          <p:cNvPr id="29" name="Synergistically utilize technically sound portals with frictionless chains. Dramatically customize…">
            <a:extLst>
              <a:ext uri="{FF2B5EF4-FFF2-40B4-BE49-F238E27FC236}">
                <a16:creationId xmlns:a16="http://schemas.microsoft.com/office/drawing/2014/main" id="{2E04C1A3-C674-4C6C-B891-87FDEA223896}"/>
              </a:ext>
            </a:extLst>
          </p:cNvPr>
          <p:cNvSpPr txBox="1"/>
          <p:nvPr/>
        </p:nvSpPr>
        <p:spPr>
          <a:xfrm>
            <a:off x="8413659" y="5149558"/>
            <a:ext cx="2625402"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altLang="en-US" sz="2800" dirty="0">
                <a:latin typeface="Arial" panose="020B0604020202020204" pitchFamily="34" charset="0"/>
                <a:cs typeface="Arial" panose="020B0604020202020204" pitchFamily="34" charset="0"/>
              </a:rPr>
              <a:t>X ở ô </a:t>
            </a:r>
            <a:r>
              <a:rPr lang="en-US" altLang="en-US" sz="2800" dirty="0" err="1">
                <a:latin typeface="Arial" panose="020B0604020202020204" pitchFamily="34" charset="0"/>
                <a:cs typeface="Arial" panose="020B0604020202020204" pitchFamily="34" charset="0"/>
              </a:rPr>
              <a:t>số</a:t>
            </a:r>
            <a:r>
              <a:rPr lang="en-US" altLang="en-US" sz="2800" dirty="0">
                <a:latin typeface="Arial" panose="020B0604020202020204" pitchFamily="34" charset="0"/>
                <a:cs typeface="Arial" panose="020B0604020202020204" pitchFamily="34" charset="0"/>
              </a:rPr>
              <a:t> 2, chu </a:t>
            </a:r>
            <a:r>
              <a:rPr lang="en-US" altLang="en-US" sz="2800" dirty="0" err="1">
                <a:latin typeface="Arial" panose="020B0604020202020204" pitchFamily="34" charset="0"/>
                <a:cs typeface="Arial" panose="020B0604020202020204" pitchFamily="34" charset="0"/>
              </a:rPr>
              <a:t>kỳ</a:t>
            </a:r>
            <a:r>
              <a:rPr lang="en-US" altLang="en-US" sz="2800" dirty="0">
                <a:latin typeface="Arial" panose="020B0604020202020204" pitchFamily="34" charset="0"/>
                <a:cs typeface="Arial" panose="020B0604020202020204" pitchFamily="34" charset="0"/>
              </a:rPr>
              <a:t> 6, </a:t>
            </a:r>
            <a:r>
              <a:rPr lang="en-US" altLang="en-US" sz="2800" dirty="0" err="1">
                <a:latin typeface="Arial" panose="020B0604020202020204" pitchFamily="34" charset="0"/>
                <a:cs typeface="Arial" panose="020B0604020202020204" pitchFamily="34" charset="0"/>
              </a:rPr>
              <a:t>nhóm</a:t>
            </a:r>
            <a:r>
              <a:rPr lang="en-US" altLang="en-US" sz="2800" dirty="0">
                <a:latin typeface="Arial" panose="020B0604020202020204" pitchFamily="34" charset="0"/>
                <a:cs typeface="Arial" panose="020B0604020202020204" pitchFamily="34" charset="0"/>
              </a:rPr>
              <a:t> VIII. </a:t>
            </a:r>
          </a:p>
        </p:txBody>
      </p:sp>
      <p:sp>
        <p:nvSpPr>
          <p:cNvPr id="30" name="Rectangle: Rounded Corners 29">
            <a:extLst>
              <a:ext uri="{FF2B5EF4-FFF2-40B4-BE49-F238E27FC236}">
                <a16:creationId xmlns:a16="http://schemas.microsoft.com/office/drawing/2014/main" id="{26A20BDF-F57D-4496-A393-9F7855590DCA}"/>
              </a:ext>
            </a:extLst>
          </p:cNvPr>
          <p:cNvSpPr/>
          <p:nvPr/>
        </p:nvSpPr>
        <p:spPr>
          <a:xfrm>
            <a:off x="1305156" y="5087552"/>
            <a:ext cx="2664365" cy="80413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187917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circle(in)">
                                      <p:cBhvr>
                                        <p:cTn id="3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animBg="1"/>
      <p:bldP spid="27" grpId="0" animBg="1"/>
      <p:bldP spid="28" grpId="0" animBg="1"/>
      <p:bldP spid="29" grpId="0" animBg="1"/>
      <p:bldP spid="3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9E78A9E-0687-4A33-8D8B-FCD702638264}"/>
              </a:ext>
            </a:extLst>
          </p:cNvPr>
          <p:cNvGrpSpPr/>
          <p:nvPr/>
        </p:nvGrpSpPr>
        <p:grpSpPr>
          <a:xfrm>
            <a:off x="3125561" y="2469722"/>
            <a:ext cx="5616658" cy="4100262"/>
            <a:chOff x="2211160" y="894551"/>
            <a:chExt cx="2536787" cy="3690620"/>
          </a:xfrm>
        </p:grpSpPr>
        <p:sp>
          <p:nvSpPr>
            <p:cNvPr id="3" name="Freeform: Shape 26">
              <a:extLst>
                <a:ext uri="{FF2B5EF4-FFF2-40B4-BE49-F238E27FC236}">
                  <a16:creationId xmlns:a16="http://schemas.microsoft.com/office/drawing/2014/main" id="{DD36ED5D-8D0C-4652-BDD7-75E726C8152A}"/>
                </a:ext>
              </a:extLst>
            </p:cNvPr>
            <p:cNvSpPr>
              <a:spLocks/>
            </p:cNvSpPr>
            <p:nvPr/>
          </p:nvSpPr>
          <p:spPr bwMode="auto">
            <a:xfrm>
              <a:off x="2217353" y="1144188"/>
              <a:ext cx="2530594" cy="867670"/>
            </a:xfrm>
            <a:custGeom>
              <a:avLst/>
              <a:gdLst/>
              <a:ahLst/>
              <a:cxnLst>
                <a:cxn ang="0">
                  <a:pos x="56" y="0"/>
                </a:cxn>
                <a:cxn ang="0">
                  <a:pos x="43" y="1"/>
                </a:cxn>
                <a:cxn ang="0">
                  <a:pos x="12" y="4"/>
                </a:cxn>
                <a:cxn ang="0">
                  <a:pos x="0" y="24"/>
                </a:cxn>
                <a:cxn ang="0">
                  <a:pos x="0" y="61"/>
                </a:cxn>
                <a:cxn ang="0">
                  <a:pos x="0" y="97"/>
                </a:cxn>
                <a:cxn ang="0">
                  <a:pos x="0" y="106"/>
                </a:cxn>
                <a:cxn ang="0">
                  <a:pos x="0" y="113"/>
                </a:cxn>
                <a:cxn ang="0">
                  <a:pos x="16" y="137"/>
                </a:cxn>
                <a:cxn ang="0">
                  <a:pos x="51" y="148"/>
                </a:cxn>
                <a:cxn ang="0">
                  <a:pos x="55" y="149"/>
                </a:cxn>
                <a:cxn ang="0">
                  <a:pos x="516" y="149"/>
                </a:cxn>
                <a:cxn ang="0">
                  <a:pos x="516" y="0"/>
                </a:cxn>
                <a:cxn ang="0">
                  <a:pos x="502" y="0"/>
                </a:cxn>
                <a:cxn ang="0">
                  <a:pos x="292" y="0"/>
                </a:cxn>
                <a:cxn ang="0">
                  <a:pos x="164" y="0"/>
                </a:cxn>
                <a:cxn ang="0">
                  <a:pos x="112" y="0"/>
                </a:cxn>
                <a:cxn ang="0">
                  <a:pos x="56" y="0"/>
                </a:cxn>
              </a:cxnLst>
              <a:rect l="0" t="0" r="r" b="b"/>
              <a:pathLst>
                <a:path w="516" h="149">
                  <a:moveTo>
                    <a:pt x="56" y="0"/>
                  </a:moveTo>
                  <a:cubicBezTo>
                    <a:pt x="52" y="0"/>
                    <a:pt x="47" y="1"/>
                    <a:pt x="43" y="1"/>
                  </a:cubicBezTo>
                  <a:cubicBezTo>
                    <a:pt x="32" y="1"/>
                    <a:pt x="22" y="1"/>
                    <a:pt x="12" y="4"/>
                  </a:cubicBezTo>
                  <a:cubicBezTo>
                    <a:pt x="0" y="8"/>
                    <a:pt x="0" y="12"/>
                    <a:pt x="0" y="24"/>
                  </a:cubicBezTo>
                  <a:cubicBezTo>
                    <a:pt x="0" y="36"/>
                    <a:pt x="0" y="48"/>
                    <a:pt x="0" y="61"/>
                  </a:cubicBezTo>
                  <a:cubicBezTo>
                    <a:pt x="0" y="73"/>
                    <a:pt x="0" y="85"/>
                    <a:pt x="0" y="97"/>
                  </a:cubicBezTo>
                  <a:cubicBezTo>
                    <a:pt x="0" y="100"/>
                    <a:pt x="0" y="103"/>
                    <a:pt x="0" y="106"/>
                  </a:cubicBezTo>
                  <a:cubicBezTo>
                    <a:pt x="0" y="108"/>
                    <a:pt x="0" y="110"/>
                    <a:pt x="0" y="113"/>
                  </a:cubicBezTo>
                  <a:cubicBezTo>
                    <a:pt x="1" y="123"/>
                    <a:pt x="8" y="132"/>
                    <a:pt x="16" y="137"/>
                  </a:cubicBezTo>
                  <a:cubicBezTo>
                    <a:pt x="26" y="144"/>
                    <a:pt x="39" y="147"/>
                    <a:pt x="51" y="148"/>
                  </a:cubicBezTo>
                  <a:cubicBezTo>
                    <a:pt x="52" y="149"/>
                    <a:pt x="54" y="149"/>
                    <a:pt x="55" y="149"/>
                  </a:cubicBezTo>
                  <a:cubicBezTo>
                    <a:pt x="516" y="149"/>
                    <a:pt x="516" y="149"/>
                    <a:pt x="516" y="149"/>
                  </a:cubicBezTo>
                  <a:cubicBezTo>
                    <a:pt x="516" y="149"/>
                    <a:pt x="516" y="0"/>
                    <a:pt x="516" y="0"/>
                  </a:cubicBezTo>
                  <a:cubicBezTo>
                    <a:pt x="516" y="0"/>
                    <a:pt x="503" y="0"/>
                    <a:pt x="502" y="0"/>
                  </a:cubicBezTo>
                  <a:cubicBezTo>
                    <a:pt x="432" y="0"/>
                    <a:pt x="362" y="0"/>
                    <a:pt x="292" y="0"/>
                  </a:cubicBezTo>
                  <a:cubicBezTo>
                    <a:pt x="249" y="0"/>
                    <a:pt x="207" y="0"/>
                    <a:pt x="164" y="0"/>
                  </a:cubicBezTo>
                  <a:cubicBezTo>
                    <a:pt x="147" y="0"/>
                    <a:pt x="129" y="0"/>
                    <a:pt x="112" y="0"/>
                  </a:cubicBezTo>
                  <a:cubicBezTo>
                    <a:pt x="93" y="0"/>
                    <a:pt x="75" y="0"/>
                    <a:pt x="56"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latin typeface="+mn-lt"/>
                <a:ea typeface="+mn-ea"/>
                <a:cs typeface="+mn-ea"/>
                <a:sym typeface="+mn-lt"/>
              </a:endParaRPr>
            </a:p>
          </p:txBody>
        </p:sp>
        <p:sp>
          <p:nvSpPr>
            <p:cNvPr id="4" name="Freeform: Shape 27">
              <a:extLst>
                <a:ext uri="{FF2B5EF4-FFF2-40B4-BE49-F238E27FC236}">
                  <a16:creationId xmlns:a16="http://schemas.microsoft.com/office/drawing/2014/main" id="{0C93AF1C-116B-445E-9E61-C6CE057509CD}"/>
                </a:ext>
              </a:extLst>
            </p:cNvPr>
            <p:cNvSpPr>
              <a:spLocks/>
            </p:cNvSpPr>
            <p:nvPr/>
          </p:nvSpPr>
          <p:spPr bwMode="auto">
            <a:xfrm>
              <a:off x="2217353" y="894551"/>
              <a:ext cx="724502" cy="860399"/>
            </a:xfrm>
            <a:custGeom>
              <a:avLst/>
              <a:gdLst/>
              <a:ahLst/>
              <a:cxnLst>
                <a:cxn ang="0">
                  <a:pos x="148" y="0"/>
                </a:cxn>
                <a:cxn ang="0">
                  <a:pos x="75" y="0"/>
                </a:cxn>
                <a:cxn ang="0">
                  <a:pos x="56" y="1"/>
                </a:cxn>
                <a:cxn ang="0">
                  <a:pos x="33" y="5"/>
                </a:cxn>
                <a:cxn ang="0">
                  <a:pos x="23" y="10"/>
                </a:cxn>
                <a:cxn ang="0">
                  <a:pos x="2" y="35"/>
                </a:cxn>
                <a:cxn ang="0">
                  <a:pos x="0" y="44"/>
                </a:cxn>
                <a:cxn ang="0">
                  <a:pos x="0" y="59"/>
                </a:cxn>
                <a:cxn ang="0">
                  <a:pos x="0" y="96"/>
                </a:cxn>
                <a:cxn ang="0">
                  <a:pos x="0" y="133"/>
                </a:cxn>
                <a:cxn ang="0">
                  <a:pos x="0" y="141"/>
                </a:cxn>
                <a:cxn ang="0">
                  <a:pos x="0" y="148"/>
                </a:cxn>
                <a:cxn ang="0">
                  <a:pos x="4" y="134"/>
                </a:cxn>
                <a:cxn ang="0">
                  <a:pos x="7" y="129"/>
                </a:cxn>
                <a:cxn ang="0">
                  <a:pos x="11" y="124"/>
                </a:cxn>
                <a:cxn ang="0">
                  <a:pos x="16" y="120"/>
                </a:cxn>
                <a:cxn ang="0">
                  <a:pos x="34" y="111"/>
                </a:cxn>
                <a:cxn ang="0">
                  <a:pos x="41" y="109"/>
                </a:cxn>
                <a:cxn ang="0">
                  <a:pos x="106" y="105"/>
                </a:cxn>
                <a:cxn ang="0">
                  <a:pos x="111" y="105"/>
                </a:cxn>
                <a:cxn ang="0">
                  <a:pos x="148" y="105"/>
                </a:cxn>
                <a:cxn ang="0">
                  <a:pos x="148" y="0"/>
                </a:cxn>
              </a:cxnLst>
              <a:rect l="0" t="0" r="r" b="b"/>
              <a:pathLst>
                <a:path w="148" h="148">
                  <a:moveTo>
                    <a:pt x="148" y="0"/>
                  </a:moveTo>
                  <a:cubicBezTo>
                    <a:pt x="75" y="0"/>
                    <a:pt x="75" y="0"/>
                    <a:pt x="75" y="0"/>
                  </a:cubicBezTo>
                  <a:cubicBezTo>
                    <a:pt x="69" y="0"/>
                    <a:pt x="63" y="0"/>
                    <a:pt x="56" y="1"/>
                  </a:cubicBezTo>
                  <a:cubicBezTo>
                    <a:pt x="49" y="1"/>
                    <a:pt x="41" y="3"/>
                    <a:pt x="33" y="5"/>
                  </a:cubicBezTo>
                  <a:cubicBezTo>
                    <a:pt x="30" y="7"/>
                    <a:pt x="27" y="8"/>
                    <a:pt x="23" y="10"/>
                  </a:cubicBezTo>
                  <a:cubicBezTo>
                    <a:pt x="13" y="16"/>
                    <a:pt x="5" y="24"/>
                    <a:pt x="2" y="35"/>
                  </a:cubicBezTo>
                  <a:cubicBezTo>
                    <a:pt x="1" y="38"/>
                    <a:pt x="0" y="41"/>
                    <a:pt x="0" y="44"/>
                  </a:cubicBezTo>
                  <a:cubicBezTo>
                    <a:pt x="0" y="49"/>
                    <a:pt x="0" y="54"/>
                    <a:pt x="0" y="59"/>
                  </a:cubicBezTo>
                  <a:cubicBezTo>
                    <a:pt x="0" y="72"/>
                    <a:pt x="0" y="84"/>
                    <a:pt x="0" y="96"/>
                  </a:cubicBezTo>
                  <a:cubicBezTo>
                    <a:pt x="0" y="109"/>
                    <a:pt x="0" y="121"/>
                    <a:pt x="0" y="133"/>
                  </a:cubicBezTo>
                  <a:cubicBezTo>
                    <a:pt x="0" y="136"/>
                    <a:pt x="0" y="139"/>
                    <a:pt x="0" y="141"/>
                  </a:cubicBezTo>
                  <a:cubicBezTo>
                    <a:pt x="0" y="144"/>
                    <a:pt x="0" y="146"/>
                    <a:pt x="0" y="148"/>
                  </a:cubicBezTo>
                  <a:cubicBezTo>
                    <a:pt x="1" y="143"/>
                    <a:pt x="2" y="138"/>
                    <a:pt x="4" y="134"/>
                  </a:cubicBezTo>
                  <a:cubicBezTo>
                    <a:pt x="5" y="132"/>
                    <a:pt x="6" y="131"/>
                    <a:pt x="7" y="129"/>
                  </a:cubicBezTo>
                  <a:cubicBezTo>
                    <a:pt x="8" y="127"/>
                    <a:pt x="10" y="126"/>
                    <a:pt x="11" y="124"/>
                  </a:cubicBezTo>
                  <a:cubicBezTo>
                    <a:pt x="13" y="123"/>
                    <a:pt x="14" y="121"/>
                    <a:pt x="16" y="120"/>
                  </a:cubicBezTo>
                  <a:cubicBezTo>
                    <a:pt x="22" y="116"/>
                    <a:pt x="28" y="113"/>
                    <a:pt x="34" y="111"/>
                  </a:cubicBezTo>
                  <a:cubicBezTo>
                    <a:pt x="36" y="110"/>
                    <a:pt x="39" y="110"/>
                    <a:pt x="41" y="109"/>
                  </a:cubicBezTo>
                  <a:cubicBezTo>
                    <a:pt x="62" y="103"/>
                    <a:pt x="84" y="105"/>
                    <a:pt x="106" y="105"/>
                  </a:cubicBezTo>
                  <a:cubicBezTo>
                    <a:pt x="107" y="105"/>
                    <a:pt x="109" y="105"/>
                    <a:pt x="111" y="105"/>
                  </a:cubicBezTo>
                  <a:cubicBezTo>
                    <a:pt x="131" y="105"/>
                    <a:pt x="148" y="105"/>
                    <a:pt x="148" y="105"/>
                  </a:cubicBezTo>
                  <a:lnTo>
                    <a:pt x="14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latin typeface="+mn-lt"/>
                <a:ea typeface="+mn-ea"/>
                <a:cs typeface="+mn-ea"/>
                <a:sym typeface="+mn-lt"/>
              </a:endParaRPr>
            </a:p>
          </p:txBody>
        </p:sp>
        <p:sp>
          <p:nvSpPr>
            <p:cNvPr id="5" name="Freeform: Shape 28">
              <a:extLst>
                <a:ext uri="{FF2B5EF4-FFF2-40B4-BE49-F238E27FC236}">
                  <a16:creationId xmlns:a16="http://schemas.microsoft.com/office/drawing/2014/main" id="{69826533-D13C-48E1-9801-E61508DB173B}"/>
                </a:ext>
              </a:extLst>
            </p:cNvPr>
            <p:cNvSpPr>
              <a:spLocks/>
            </p:cNvSpPr>
            <p:nvPr/>
          </p:nvSpPr>
          <p:spPr bwMode="auto">
            <a:xfrm>
              <a:off x="2211160" y="1493195"/>
              <a:ext cx="2536787" cy="528358"/>
            </a:xfrm>
            <a:custGeom>
              <a:avLst/>
              <a:gdLst/>
              <a:ahLst/>
              <a:cxnLst>
                <a:cxn ang="0">
                  <a:pos x="517" y="87"/>
                </a:cxn>
                <a:cxn ang="0">
                  <a:pos x="113" y="87"/>
                </a:cxn>
                <a:cxn ang="0">
                  <a:pos x="109" y="87"/>
                </a:cxn>
                <a:cxn ang="0">
                  <a:pos x="85" y="88"/>
                </a:cxn>
                <a:cxn ang="0">
                  <a:pos x="65" y="87"/>
                </a:cxn>
                <a:cxn ang="0">
                  <a:pos x="59" y="87"/>
                </a:cxn>
                <a:cxn ang="0">
                  <a:pos x="55" y="87"/>
                </a:cxn>
                <a:cxn ang="0">
                  <a:pos x="48" y="86"/>
                </a:cxn>
                <a:cxn ang="0">
                  <a:pos x="20" y="77"/>
                </a:cxn>
                <a:cxn ang="0">
                  <a:pos x="5" y="58"/>
                </a:cxn>
                <a:cxn ang="0">
                  <a:pos x="6" y="36"/>
                </a:cxn>
                <a:cxn ang="0">
                  <a:pos x="18" y="19"/>
                </a:cxn>
                <a:cxn ang="0">
                  <a:pos x="22" y="16"/>
                </a:cxn>
                <a:cxn ang="0">
                  <a:pos x="28" y="13"/>
                </a:cxn>
                <a:cxn ang="0">
                  <a:pos x="41" y="8"/>
                </a:cxn>
                <a:cxn ang="0">
                  <a:pos x="69" y="4"/>
                </a:cxn>
                <a:cxn ang="0">
                  <a:pos x="97" y="3"/>
                </a:cxn>
                <a:cxn ang="0">
                  <a:pos x="147" y="4"/>
                </a:cxn>
                <a:cxn ang="0">
                  <a:pos x="147" y="1"/>
                </a:cxn>
                <a:cxn ang="0">
                  <a:pos x="90" y="0"/>
                </a:cxn>
                <a:cxn ang="0">
                  <a:pos x="62" y="1"/>
                </a:cxn>
                <a:cxn ang="0">
                  <a:pos x="34" y="7"/>
                </a:cxn>
                <a:cxn ang="0">
                  <a:pos x="22" y="13"/>
                </a:cxn>
                <a:cxn ang="0">
                  <a:pos x="13" y="20"/>
                </a:cxn>
                <a:cxn ang="0">
                  <a:pos x="2" y="38"/>
                </a:cxn>
                <a:cxn ang="0">
                  <a:pos x="3" y="61"/>
                </a:cxn>
                <a:cxn ang="0">
                  <a:pos x="20" y="81"/>
                </a:cxn>
                <a:cxn ang="0">
                  <a:pos x="49" y="90"/>
                </a:cxn>
                <a:cxn ang="0">
                  <a:pos x="52" y="90"/>
                </a:cxn>
                <a:cxn ang="0">
                  <a:pos x="56" y="90"/>
                </a:cxn>
                <a:cxn ang="0">
                  <a:pos x="61" y="91"/>
                </a:cxn>
                <a:cxn ang="0">
                  <a:pos x="66" y="91"/>
                </a:cxn>
                <a:cxn ang="0">
                  <a:pos x="70" y="91"/>
                </a:cxn>
                <a:cxn ang="0">
                  <a:pos x="73" y="91"/>
                </a:cxn>
                <a:cxn ang="0">
                  <a:pos x="77" y="91"/>
                </a:cxn>
                <a:cxn ang="0">
                  <a:pos x="108" y="91"/>
                </a:cxn>
                <a:cxn ang="0">
                  <a:pos x="112" y="91"/>
                </a:cxn>
                <a:cxn ang="0">
                  <a:pos x="517" y="91"/>
                </a:cxn>
                <a:cxn ang="0">
                  <a:pos x="517" y="87"/>
                </a:cxn>
              </a:cxnLst>
              <a:rect l="0" t="0" r="r" b="b"/>
              <a:pathLst>
                <a:path w="517" h="91">
                  <a:moveTo>
                    <a:pt x="517" y="87"/>
                  </a:moveTo>
                  <a:cubicBezTo>
                    <a:pt x="312" y="87"/>
                    <a:pt x="113" y="87"/>
                    <a:pt x="113" y="87"/>
                  </a:cubicBezTo>
                  <a:cubicBezTo>
                    <a:pt x="112" y="87"/>
                    <a:pt x="111" y="87"/>
                    <a:pt x="109" y="87"/>
                  </a:cubicBezTo>
                  <a:cubicBezTo>
                    <a:pt x="101" y="87"/>
                    <a:pt x="93" y="87"/>
                    <a:pt x="85" y="88"/>
                  </a:cubicBezTo>
                  <a:cubicBezTo>
                    <a:pt x="78" y="88"/>
                    <a:pt x="72" y="88"/>
                    <a:pt x="65" y="87"/>
                  </a:cubicBezTo>
                  <a:cubicBezTo>
                    <a:pt x="63" y="87"/>
                    <a:pt x="61" y="87"/>
                    <a:pt x="59" y="87"/>
                  </a:cubicBezTo>
                  <a:cubicBezTo>
                    <a:pt x="58" y="87"/>
                    <a:pt x="56" y="87"/>
                    <a:pt x="55" y="87"/>
                  </a:cubicBezTo>
                  <a:cubicBezTo>
                    <a:pt x="52" y="87"/>
                    <a:pt x="50" y="87"/>
                    <a:pt x="48" y="86"/>
                  </a:cubicBezTo>
                  <a:cubicBezTo>
                    <a:pt x="38" y="85"/>
                    <a:pt x="28" y="82"/>
                    <a:pt x="20" y="77"/>
                  </a:cubicBezTo>
                  <a:cubicBezTo>
                    <a:pt x="13" y="72"/>
                    <a:pt x="8" y="66"/>
                    <a:pt x="5" y="58"/>
                  </a:cubicBezTo>
                  <a:cubicBezTo>
                    <a:pt x="3" y="51"/>
                    <a:pt x="3" y="43"/>
                    <a:pt x="6" y="36"/>
                  </a:cubicBezTo>
                  <a:cubicBezTo>
                    <a:pt x="8" y="29"/>
                    <a:pt x="13" y="24"/>
                    <a:pt x="18" y="19"/>
                  </a:cubicBezTo>
                  <a:cubicBezTo>
                    <a:pt x="19" y="18"/>
                    <a:pt x="21" y="17"/>
                    <a:pt x="22" y="16"/>
                  </a:cubicBezTo>
                  <a:cubicBezTo>
                    <a:pt x="24" y="15"/>
                    <a:pt x="26" y="14"/>
                    <a:pt x="28" y="13"/>
                  </a:cubicBezTo>
                  <a:cubicBezTo>
                    <a:pt x="32" y="11"/>
                    <a:pt x="36" y="9"/>
                    <a:pt x="41" y="8"/>
                  </a:cubicBezTo>
                  <a:cubicBezTo>
                    <a:pt x="50" y="5"/>
                    <a:pt x="59" y="4"/>
                    <a:pt x="69" y="4"/>
                  </a:cubicBezTo>
                  <a:cubicBezTo>
                    <a:pt x="78" y="3"/>
                    <a:pt x="88" y="3"/>
                    <a:pt x="97" y="3"/>
                  </a:cubicBezTo>
                  <a:cubicBezTo>
                    <a:pt x="114" y="3"/>
                    <a:pt x="131" y="3"/>
                    <a:pt x="147" y="4"/>
                  </a:cubicBezTo>
                  <a:cubicBezTo>
                    <a:pt x="149" y="4"/>
                    <a:pt x="149" y="1"/>
                    <a:pt x="147" y="1"/>
                  </a:cubicBezTo>
                  <a:cubicBezTo>
                    <a:pt x="128" y="0"/>
                    <a:pt x="109" y="0"/>
                    <a:pt x="90" y="0"/>
                  </a:cubicBezTo>
                  <a:cubicBezTo>
                    <a:pt x="81" y="0"/>
                    <a:pt x="71" y="0"/>
                    <a:pt x="62" y="1"/>
                  </a:cubicBezTo>
                  <a:cubicBezTo>
                    <a:pt x="52" y="2"/>
                    <a:pt x="43" y="3"/>
                    <a:pt x="34" y="7"/>
                  </a:cubicBezTo>
                  <a:cubicBezTo>
                    <a:pt x="30" y="8"/>
                    <a:pt x="25" y="10"/>
                    <a:pt x="22" y="13"/>
                  </a:cubicBezTo>
                  <a:cubicBezTo>
                    <a:pt x="18" y="15"/>
                    <a:pt x="15" y="17"/>
                    <a:pt x="13" y="20"/>
                  </a:cubicBezTo>
                  <a:cubicBezTo>
                    <a:pt x="7" y="25"/>
                    <a:pt x="3" y="31"/>
                    <a:pt x="2" y="38"/>
                  </a:cubicBezTo>
                  <a:cubicBezTo>
                    <a:pt x="0" y="46"/>
                    <a:pt x="0" y="54"/>
                    <a:pt x="3" y="61"/>
                  </a:cubicBezTo>
                  <a:cubicBezTo>
                    <a:pt x="6" y="69"/>
                    <a:pt x="12" y="76"/>
                    <a:pt x="20" y="81"/>
                  </a:cubicBezTo>
                  <a:cubicBezTo>
                    <a:pt x="28" y="86"/>
                    <a:pt x="38" y="89"/>
                    <a:pt x="49" y="90"/>
                  </a:cubicBezTo>
                  <a:cubicBezTo>
                    <a:pt x="50" y="90"/>
                    <a:pt x="51" y="90"/>
                    <a:pt x="52" y="90"/>
                  </a:cubicBezTo>
                  <a:cubicBezTo>
                    <a:pt x="54" y="90"/>
                    <a:pt x="55" y="90"/>
                    <a:pt x="56" y="90"/>
                  </a:cubicBezTo>
                  <a:cubicBezTo>
                    <a:pt x="58" y="91"/>
                    <a:pt x="60" y="91"/>
                    <a:pt x="61" y="91"/>
                  </a:cubicBezTo>
                  <a:cubicBezTo>
                    <a:pt x="63" y="91"/>
                    <a:pt x="64" y="91"/>
                    <a:pt x="66" y="91"/>
                  </a:cubicBezTo>
                  <a:cubicBezTo>
                    <a:pt x="67" y="91"/>
                    <a:pt x="68" y="91"/>
                    <a:pt x="70" y="91"/>
                  </a:cubicBezTo>
                  <a:cubicBezTo>
                    <a:pt x="71" y="91"/>
                    <a:pt x="72" y="91"/>
                    <a:pt x="73" y="91"/>
                  </a:cubicBezTo>
                  <a:cubicBezTo>
                    <a:pt x="74" y="91"/>
                    <a:pt x="75" y="91"/>
                    <a:pt x="77" y="91"/>
                  </a:cubicBezTo>
                  <a:cubicBezTo>
                    <a:pt x="87" y="91"/>
                    <a:pt x="98" y="91"/>
                    <a:pt x="108" y="91"/>
                  </a:cubicBezTo>
                  <a:cubicBezTo>
                    <a:pt x="110" y="91"/>
                    <a:pt x="111" y="91"/>
                    <a:pt x="112" y="91"/>
                  </a:cubicBezTo>
                  <a:cubicBezTo>
                    <a:pt x="112" y="91"/>
                    <a:pt x="311" y="91"/>
                    <a:pt x="517" y="91"/>
                  </a:cubicBezTo>
                  <a:lnTo>
                    <a:pt x="517" y="87"/>
                  </a:lnTo>
                  <a:close/>
                </a:path>
              </a:pathLst>
            </a:custGeom>
            <a:solidFill>
              <a:schemeClr val="bg1"/>
            </a:solidFill>
            <a:ln w="9525">
              <a:noFill/>
              <a:round/>
              <a:headEnd/>
              <a:tailEnd/>
            </a:ln>
          </p:spPr>
          <p:txBody>
            <a:bodyPr anchor="ctr"/>
            <a:lstStyle/>
            <a:p>
              <a:pPr algn="ctr"/>
              <a:endParaRPr>
                <a:latin typeface="+mn-lt"/>
                <a:ea typeface="+mn-ea"/>
                <a:cs typeface="+mn-ea"/>
                <a:sym typeface="+mn-lt"/>
              </a:endParaRPr>
            </a:p>
          </p:txBody>
        </p:sp>
        <p:sp>
          <p:nvSpPr>
            <p:cNvPr id="7" name="TextBox 30">
              <a:extLst>
                <a:ext uri="{FF2B5EF4-FFF2-40B4-BE49-F238E27FC236}">
                  <a16:creationId xmlns:a16="http://schemas.microsoft.com/office/drawing/2014/main" id="{38699A67-3396-4A74-BA92-51778455F03F}"/>
                </a:ext>
              </a:extLst>
            </p:cNvPr>
            <p:cNvSpPr txBox="1"/>
            <p:nvPr/>
          </p:nvSpPr>
          <p:spPr>
            <a:xfrm>
              <a:off x="2325765" y="900410"/>
              <a:ext cx="522328" cy="500683"/>
            </a:xfrm>
            <a:prstGeom prst="rect">
              <a:avLst/>
            </a:prstGeom>
            <a:noFill/>
          </p:spPr>
          <p:txBody>
            <a:bodyPr wrap="none">
              <a:normAutofit fontScale="92500" lnSpcReduction="10000"/>
            </a:bodyPr>
            <a:lstStyle/>
            <a:p>
              <a:pPr algn="ctr"/>
              <a:r>
                <a:rPr lang="en-US" sz="3600" b="1" dirty="0">
                  <a:latin typeface="Arial" panose="020B0604020202020204" pitchFamily="34" charset="0"/>
                  <a:cs typeface="Arial" panose="020B0604020202020204" pitchFamily="34" charset="0"/>
                  <a:sym typeface="+mn-lt"/>
                </a:rPr>
                <a:t>A</a:t>
              </a:r>
              <a:endParaRPr lang="ar-SA" sz="3600" b="1" dirty="0">
                <a:latin typeface="Arial" panose="020B0604020202020204" pitchFamily="34" charset="0"/>
                <a:cs typeface="Arial" panose="020B0604020202020204" pitchFamily="34" charset="0"/>
                <a:sym typeface="+mn-lt"/>
              </a:endParaRPr>
            </a:p>
          </p:txBody>
        </p:sp>
        <p:grpSp>
          <p:nvGrpSpPr>
            <p:cNvPr id="8" name="Group 33">
              <a:extLst>
                <a:ext uri="{FF2B5EF4-FFF2-40B4-BE49-F238E27FC236}">
                  <a16:creationId xmlns:a16="http://schemas.microsoft.com/office/drawing/2014/main" id="{6C9220EF-CAFE-4120-9334-3E5D15BD340A}"/>
                </a:ext>
              </a:extLst>
            </p:cNvPr>
            <p:cNvGrpSpPr/>
            <p:nvPr/>
          </p:nvGrpSpPr>
          <p:grpSpPr>
            <a:xfrm>
              <a:off x="2211160" y="1749086"/>
              <a:ext cx="2536787" cy="1127005"/>
              <a:chOff x="1733550" y="3700460"/>
              <a:chExt cx="1951038" cy="738190"/>
            </a:xfrm>
          </p:grpSpPr>
          <p:sp>
            <p:nvSpPr>
              <p:cNvPr id="34" name="Freeform: Shape 34">
                <a:extLst>
                  <a:ext uri="{FF2B5EF4-FFF2-40B4-BE49-F238E27FC236}">
                    <a16:creationId xmlns:a16="http://schemas.microsoft.com/office/drawing/2014/main" id="{5EDE6758-EC40-49D4-ABAE-C6BB59D414A0}"/>
                  </a:ext>
                </a:extLst>
              </p:cNvPr>
              <p:cNvSpPr>
                <a:spLocks/>
              </p:cNvSpPr>
              <p:nvPr/>
            </p:nvSpPr>
            <p:spPr bwMode="auto">
              <a:xfrm>
                <a:off x="1738313" y="3863973"/>
                <a:ext cx="1946275" cy="568325"/>
              </a:xfrm>
              <a:custGeom>
                <a:avLst/>
                <a:gdLst/>
                <a:ahLst/>
                <a:cxnLst>
                  <a:cxn ang="0">
                    <a:pos x="56" y="0"/>
                  </a:cxn>
                  <a:cxn ang="0">
                    <a:pos x="43" y="1"/>
                  </a:cxn>
                  <a:cxn ang="0">
                    <a:pos x="12" y="4"/>
                  </a:cxn>
                  <a:cxn ang="0">
                    <a:pos x="0" y="24"/>
                  </a:cxn>
                  <a:cxn ang="0">
                    <a:pos x="0" y="61"/>
                  </a:cxn>
                  <a:cxn ang="0">
                    <a:pos x="0" y="97"/>
                  </a:cxn>
                  <a:cxn ang="0">
                    <a:pos x="0" y="106"/>
                  </a:cxn>
                  <a:cxn ang="0">
                    <a:pos x="0" y="113"/>
                  </a:cxn>
                  <a:cxn ang="0">
                    <a:pos x="16" y="137"/>
                  </a:cxn>
                  <a:cxn ang="0">
                    <a:pos x="51" y="148"/>
                  </a:cxn>
                  <a:cxn ang="0">
                    <a:pos x="55" y="149"/>
                  </a:cxn>
                  <a:cxn ang="0">
                    <a:pos x="516" y="149"/>
                  </a:cxn>
                  <a:cxn ang="0">
                    <a:pos x="516" y="0"/>
                  </a:cxn>
                  <a:cxn ang="0">
                    <a:pos x="502" y="0"/>
                  </a:cxn>
                  <a:cxn ang="0">
                    <a:pos x="292" y="0"/>
                  </a:cxn>
                  <a:cxn ang="0">
                    <a:pos x="164" y="0"/>
                  </a:cxn>
                  <a:cxn ang="0">
                    <a:pos x="112" y="0"/>
                  </a:cxn>
                  <a:cxn ang="0">
                    <a:pos x="56" y="0"/>
                  </a:cxn>
                </a:cxnLst>
                <a:rect l="0" t="0" r="r" b="b"/>
                <a:pathLst>
                  <a:path w="516" h="149">
                    <a:moveTo>
                      <a:pt x="56" y="0"/>
                    </a:moveTo>
                    <a:cubicBezTo>
                      <a:pt x="52" y="0"/>
                      <a:pt x="47" y="1"/>
                      <a:pt x="43" y="1"/>
                    </a:cubicBezTo>
                    <a:cubicBezTo>
                      <a:pt x="32" y="1"/>
                      <a:pt x="22" y="1"/>
                      <a:pt x="12" y="4"/>
                    </a:cubicBezTo>
                    <a:cubicBezTo>
                      <a:pt x="0" y="8"/>
                      <a:pt x="0" y="12"/>
                      <a:pt x="0" y="24"/>
                    </a:cubicBezTo>
                    <a:cubicBezTo>
                      <a:pt x="0" y="36"/>
                      <a:pt x="0" y="48"/>
                      <a:pt x="0" y="61"/>
                    </a:cubicBezTo>
                    <a:cubicBezTo>
                      <a:pt x="0" y="73"/>
                      <a:pt x="0" y="85"/>
                      <a:pt x="0" y="97"/>
                    </a:cubicBezTo>
                    <a:cubicBezTo>
                      <a:pt x="0" y="100"/>
                      <a:pt x="0" y="103"/>
                      <a:pt x="0" y="106"/>
                    </a:cubicBezTo>
                    <a:cubicBezTo>
                      <a:pt x="0" y="108"/>
                      <a:pt x="0" y="110"/>
                      <a:pt x="0" y="113"/>
                    </a:cubicBezTo>
                    <a:cubicBezTo>
                      <a:pt x="1" y="123"/>
                      <a:pt x="8" y="132"/>
                      <a:pt x="16" y="137"/>
                    </a:cubicBezTo>
                    <a:cubicBezTo>
                      <a:pt x="26" y="144"/>
                      <a:pt x="39" y="147"/>
                      <a:pt x="51" y="148"/>
                    </a:cubicBezTo>
                    <a:cubicBezTo>
                      <a:pt x="52" y="149"/>
                      <a:pt x="54" y="149"/>
                      <a:pt x="55" y="149"/>
                    </a:cubicBezTo>
                    <a:cubicBezTo>
                      <a:pt x="516" y="149"/>
                      <a:pt x="516" y="149"/>
                      <a:pt x="516" y="149"/>
                    </a:cubicBezTo>
                    <a:cubicBezTo>
                      <a:pt x="516" y="149"/>
                      <a:pt x="516" y="0"/>
                      <a:pt x="516" y="0"/>
                    </a:cubicBezTo>
                    <a:cubicBezTo>
                      <a:pt x="516" y="0"/>
                      <a:pt x="503" y="0"/>
                      <a:pt x="502" y="0"/>
                    </a:cubicBezTo>
                    <a:cubicBezTo>
                      <a:pt x="432" y="0"/>
                      <a:pt x="362" y="0"/>
                      <a:pt x="292" y="0"/>
                    </a:cubicBezTo>
                    <a:cubicBezTo>
                      <a:pt x="249" y="0"/>
                      <a:pt x="207" y="0"/>
                      <a:pt x="164" y="0"/>
                    </a:cubicBezTo>
                    <a:cubicBezTo>
                      <a:pt x="147" y="0"/>
                      <a:pt x="129" y="0"/>
                      <a:pt x="112" y="0"/>
                    </a:cubicBezTo>
                    <a:cubicBezTo>
                      <a:pt x="93" y="0"/>
                      <a:pt x="75" y="0"/>
                      <a:pt x="56"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57150">
                <a:solidFill>
                  <a:schemeClr val="bg1"/>
                </a:solidFill>
                <a:round/>
                <a:headEnd/>
                <a:tailEnd/>
              </a:ln>
            </p:spPr>
            <p:txBody>
              <a:bodyPr anchor="ctr"/>
              <a:lstStyle/>
              <a:p>
                <a:pPr algn="ctr"/>
                <a:endParaRPr dirty="0">
                  <a:latin typeface="+mn-lt"/>
                  <a:ea typeface="+mn-ea"/>
                  <a:cs typeface="+mn-ea"/>
                  <a:sym typeface="+mn-lt"/>
                </a:endParaRPr>
              </a:p>
            </p:txBody>
          </p:sp>
          <p:sp>
            <p:nvSpPr>
              <p:cNvPr id="35" name="Freeform: Shape 35">
                <a:extLst>
                  <a:ext uri="{FF2B5EF4-FFF2-40B4-BE49-F238E27FC236}">
                    <a16:creationId xmlns:a16="http://schemas.microsoft.com/office/drawing/2014/main" id="{28FD7B9E-4E11-46D8-9DE0-A8DF9B184B76}"/>
                  </a:ext>
                </a:extLst>
              </p:cNvPr>
              <p:cNvSpPr>
                <a:spLocks/>
              </p:cNvSpPr>
              <p:nvPr/>
            </p:nvSpPr>
            <p:spPr bwMode="auto">
              <a:xfrm>
                <a:off x="1738313" y="3700460"/>
                <a:ext cx="557213" cy="563563"/>
              </a:xfrm>
              <a:custGeom>
                <a:avLst/>
                <a:gdLst/>
                <a:ahLst/>
                <a:cxnLst>
                  <a:cxn ang="0">
                    <a:pos x="148" y="0"/>
                  </a:cxn>
                  <a:cxn ang="0">
                    <a:pos x="75" y="0"/>
                  </a:cxn>
                  <a:cxn ang="0">
                    <a:pos x="56" y="1"/>
                  </a:cxn>
                  <a:cxn ang="0">
                    <a:pos x="33" y="5"/>
                  </a:cxn>
                  <a:cxn ang="0">
                    <a:pos x="23" y="10"/>
                  </a:cxn>
                  <a:cxn ang="0">
                    <a:pos x="2" y="35"/>
                  </a:cxn>
                  <a:cxn ang="0">
                    <a:pos x="0" y="44"/>
                  </a:cxn>
                  <a:cxn ang="0">
                    <a:pos x="0" y="59"/>
                  </a:cxn>
                  <a:cxn ang="0">
                    <a:pos x="0" y="96"/>
                  </a:cxn>
                  <a:cxn ang="0">
                    <a:pos x="0" y="133"/>
                  </a:cxn>
                  <a:cxn ang="0">
                    <a:pos x="0" y="141"/>
                  </a:cxn>
                  <a:cxn ang="0">
                    <a:pos x="0" y="148"/>
                  </a:cxn>
                  <a:cxn ang="0">
                    <a:pos x="4" y="134"/>
                  </a:cxn>
                  <a:cxn ang="0">
                    <a:pos x="7" y="129"/>
                  </a:cxn>
                  <a:cxn ang="0">
                    <a:pos x="11" y="124"/>
                  </a:cxn>
                  <a:cxn ang="0">
                    <a:pos x="16" y="120"/>
                  </a:cxn>
                  <a:cxn ang="0">
                    <a:pos x="34" y="111"/>
                  </a:cxn>
                  <a:cxn ang="0">
                    <a:pos x="41" y="109"/>
                  </a:cxn>
                  <a:cxn ang="0">
                    <a:pos x="106" y="105"/>
                  </a:cxn>
                  <a:cxn ang="0">
                    <a:pos x="111" y="105"/>
                  </a:cxn>
                  <a:cxn ang="0">
                    <a:pos x="148" y="105"/>
                  </a:cxn>
                  <a:cxn ang="0">
                    <a:pos x="148" y="0"/>
                  </a:cxn>
                </a:cxnLst>
                <a:rect l="0" t="0" r="r" b="b"/>
                <a:pathLst>
                  <a:path w="148" h="148">
                    <a:moveTo>
                      <a:pt x="148" y="0"/>
                    </a:moveTo>
                    <a:cubicBezTo>
                      <a:pt x="75" y="0"/>
                      <a:pt x="75" y="0"/>
                      <a:pt x="75" y="0"/>
                    </a:cubicBezTo>
                    <a:cubicBezTo>
                      <a:pt x="69" y="0"/>
                      <a:pt x="63" y="0"/>
                      <a:pt x="56" y="1"/>
                    </a:cubicBezTo>
                    <a:cubicBezTo>
                      <a:pt x="49" y="1"/>
                      <a:pt x="41" y="3"/>
                      <a:pt x="33" y="5"/>
                    </a:cubicBezTo>
                    <a:cubicBezTo>
                      <a:pt x="30" y="7"/>
                      <a:pt x="27" y="8"/>
                      <a:pt x="23" y="10"/>
                    </a:cubicBezTo>
                    <a:cubicBezTo>
                      <a:pt x="13" y="16"/>
                      <a:pt x="5" y="24"/>
                      <a:pt x="2" y="35"/>
                    </a:cubicBezTo>
                    <a:cubicBezTo>
                      <a:pt x="1" y="38"/>
                      <a:pt x="0" y="41"/>
                      <a:pt x="0" y="44"/>
                    </a:cubicBezTo>
                    <a:cubicBezTo>
                      <a:pt x="0" y="49"/>
                      <a:pt x="0" y="54"/>
                      <a:pt x="0" y="59"/>
                    </a:cubicBezTo>
                    <a:cubicBezTo>
                      <a:pt x="0" y="72"/>
                      <a:pt x="0" y="84"/>
                      <a:pt x="0" y="96"/>
                    </a:cubicBezTo>
                    <a:cubicBezTo>
                      <a:pt x="0" y="109"/>
                      <a:pt x="0" y="121"/>
                      <a:pt x="0" y="133"/>
                    </a:cubicBezTo>
                    <a:cubicBezTo>
                      <a:pt x="0" y="136"/>
                      <a:pt x="0" y="139"/>
                      <a:pt x="0" y="141"/>
                    </a:cubicBezTo>
                    <a:cubicBezTo>
                      <a:pt x="0" y="144"/>
                      <a:pt x="0" y="146"/>
                      <a:pt x="0" y="148"/>
                    </a:cubicBezTo>
                    <a:cubicBezTo>
                      <a:pt x="1" y="143"/>
                      <a:pt x="2" y="138"/>
                      <a:pt x="4" y="134"/>
                    </a:cubicBezTo>
                    <a:cubicBezTo>
                      <a:pt x="5" y="132"/>
                      <a:pt x="6" y="131"/>
                      <a:pt x="7" y="129"/>
                    </a:cubicBezTo>
                    <a:cubicBezTo>
                      <a:pt x="8" y="127"/>
                      <a:pt x="10" y="126"/>
                      <a:pt x="11" y="124"/>
                    </a:cubicBezTo>
                    <a:cubicBezTo>
                      <a:pt x="13" y="123"/>
                      <a:pt x="14" y="121"/>
                      <a:pt x="16" y="120"/>
                    </a:cubicBezTo>
                    <a:cubicBezTo>
                      <a:pt x="22" y="116"/>
                      <a:pt x="28" y="113"/>
                      <a:pt x="34" y="111"/>
                    </a:cubicBezTo>
                    <a:cubicBezTo>
                      <a:pt x="36" y="110"/>
                      <a:pt x="39" y="110"/>
                      <a:pt x="41" y="109"/>
                    </a:cubicBezTo>
                    <a:cubicBezTo>
                      <a:pt x="62" y="103"/>
                      <a:pt x="84" y="105"/>
                      <a:pt x="106" y="105"/>
                    </a:cubicBezTo>
                    <a:cubicBezTo>
                      <a:pt x="107" y="105"/>
                      <a:pt x="109" y="105"/>
                      <a:pt x="111" y="105"/>
                    </a:cubicBezTo>
                    <a:cubicBezTo>
                      <a:pt x="131" y="105"/>
                      <a:pt x="148" y="105"/>
                      <a:pt x="148" y="105"/>
                    </a:cubicBezTo>
                    <a:lnTo>
                      <a:pt x="14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57150">
                <a:solidFill>
                  <a:schemeClr val="bg1"/>
                </a:solidFill>
                <a:round/>
                <a:headEnd/>
                <a:tailEnd/>
              </a:ln>
            </p:spPr>
            <p:txBody>
              <a:bodyPr anchor="ctr"/>
              <a:lstStyle/>
              <a:p>
                <a:pPr algn="ctr"/>
                <a:endParaRPr>
                  <a:latin typeface="+mn-lt"/>
                  <a:ea typeface="+mn-ea"/>
                  <a:cs typeface="+mn-ea"/>
                  <a:sym typeface="+mn-lt"/>
                </a:endParaRPr>
              </a:p>
            </p:txBody>
          </p:sp>
          <p:sp>
            <p:nvSpPr>
              <p:cNvPr id="36" name="Freeform: Shape 36">
                <a:extLst>
                  <a:ext uri="{FF2B5EF4-FFF2-40B4-BE49-F238E27FC236}">
                    <a16:creationId xmlns:a16="http://schemas.microsoft.com/office/drawing/2014/main" id="{A612AB7B-FD94-4FCB-9BCE-75696B53E64C}"/>
                  </a:ext>
                </a:extLst>
              </p:cNvPr>
              <p:cNvSpPr>
                <a:spLocks/>
              </p:cNvSpPr>
              <p:nvPr/>
            </p:nvSpPr>
            <p:spPr bwMode="auto">
              <a:xfrm>
                <a:off x="1733550" y="4092575"/>
                <a:ext cx="1951038" cy="346075"/>
              </a:xfrm>
              <a:custGeom>
                <a:avLst/>
                <a:gdLst/>
                <a:ahLst/>
                <a:cxnLst>
                  <a:cxn ang="0">
                    <a:pos x="517" y="87"/>
                  </a:cxn>
                  <a:cxn ang="0">
                    <a:pos x="113" y="87"/>
                  </a:cxn>
                  <a:cxn ang="0">
                    <a:pos x="109" y="87"/>
                  </a:cxn>
                  <a:cxn ang="0">
                    <a:pos x="85" y="88"/>
                  </a:cxn>
                  <a:cxn ang="0">
                    <a:pos x="65" y="87"/>
                  </a:cxn>
                  <a:cxn ang="0">
                    <a:pos x="59" y="87"/>
                  </a:cxn>
                  <a:cxn ang="0">
                    <a:pos x="55" y="87"/>
                  </a:cxn>
                  <a:cxn ang="0">
                    <a:pos x="48" y="86"/>
                  </a:cxn>
                  <a:cxn ang="0">
                    <a:pos x="20" y="77"/>
                  </a:cxn>
                  <a:cxn ang="0">
                    <a:pos x="5" y="58"/>
                  </a:cxn>
                  <a:cxn ang="0">
                    <a:pos x="6" y="36"/>
                  </a:cxn>
                  <a:cxn ang="0">
                    <a:pos x="18" y="19"/>
                  </a:cxn>
                  <a:cxn ang="0">
                    <a:pos x="22" y="16"/>
                  </a:cxn>
                  <a:cxn ang="0">
                    <a:pos x="28" y="13"/>
                  </a:cxn>
                  <a:cxn ang="0">
                    <a:pos x="41" y="8"/>
                  </a:cxn>
                  <a:cxn ang="0">
                    <a:pos x="69" y="4"/>
                  </a:cxn>
                  <a:cxn ang="0">
                    <a:pos x="97" y="3"/>
                  </a:cxn>
                  <a:cxn ang="0">
                    <a:pos x="147" y="4"/>
                  </a:cxn>
                  <a:cxn ang="0">
                    <a:pos x="147" y="1"/>
                  </a:cxn>
                  <a:cxn ang="0">
                    <a:pos x="90" y="0"/>
                  </a:cxn>
                  <a:cxn ang="0">
                    <a:pos x="62" y="1"/>
                  </a:cxn>
                  <a:cxn ang="0">
                    <a:pos x="34" y="7"/>
                  </a:cxn>
                  <a:cxn ang="0">
                    <a:pos x="22" y="13"/>
                  </a:cxn>
                  <a:cxn ang="0">
                    <a:pos x="13" y="20"/>
                  </a:cxn>
                  <a:cxn ang="0">
                    <a:pos x="2" y="38"/>
                  </a:cxn>
                  <a:cxn ang="0">
                    <a:pos x="3" y="61"/>
                  </a:cxn>
                  <a:cxn ang="0">
                    <a:pos x="20" y="81"/>
                  </a:cxn>
                  <a:cxn ang="0">
                    <a:pos x="49" y="90"/>
                  </a:cxn>
                  <a:cxn ang="0">
                    <a:pos x="52" y="90"/>
                  </a:cxn>
                  <a:cxn ang="0">
                    <a:pos x="56" y="90"/>
                  </a:cxn>
                  <a:cxn ang="0">
                    <a:pos x="61" y="91"/>
                  </a:cxn>
                  <a:cxn ang="0">
                    <a:pos x="66" y="91"/>
                  </a:cxn>
                  <a:cxn ang="0">
                    <a:pos x="70" y="91"/>
                  </a:cxn>
                  <a:cxn ang="0">
                    <a:pos x="73" y="91"/>
                  </a:cxn>
                  <a:cxn ang="0">
                    <a:pos x="77" y="91"/>
                  </a:cxn>
                  <a:cxn ang="0">
                    <a:pos x="108" y="91"/>
                  </a:cxn>
                  <a:cxn ang="0">
                    <a:pos x="112" y="91"/>
                  </a:cxn>
                  <a:cxn ang="0">
                    <a:pos x="517" y="91"/>
                  </a:cxn>
                  <a:cxn ang="0">
                    <a:pos x="517" y="87"/>
                  </a:cxn>
                </a:cxnLst>
                <a:rect l="0" t="0" r="r" b="b"/>
                <a:pathLst>
                  <a:path w="517" h="91">
                    <a:moveTo>
                      <a:pt x="517" y="87"/>
                    </a:moveTo>
                    <a:cubicBezTo>
                      <a:pt x="312" y="87"/>
                      <a:pt x="113" y="87"/>
                      <a:pt x="113" y="87"/>
                    </a:cubicBezTo>
                    <a:cubicBezTo>
                      <a:pt x="112" y="87"/>
                      <a:pt x="111" y="87"/>
                      <a:pt x="109" y="87"/>
                    </a:cubicBezTo>
                    <a:cubicBezTo>
                      <a:pt x="101" y="87"/>
                      <a:pt x="93" y="87"/>
                      <a:pt x="85" y="88"/>
                    </a:cubicBezTo>
                    <a:cubicBezTo>
                      <a:pt x="78" y="88"/>
                      <a:pt x="72" y="88"/>
                      <a:pt x="65" y="87"/>
                    </a:cubicBezTo>
                    <a:cubicBezTo>
                      <a:pt x="63" y="87"/>
                      <a:pt x="61" y="87"/>
                      <a:pt x="59" y="87"/>
                    </a:cubicBezTo>
                    <a:cubicBezTo>
                      <a:pt x="58" y="87"/>
                      <a:pt x="56" y="87"/>
                      <a:pt x="55" y="87"/>
                    </a:cubicBezTo>
                    <a:cubicBezTo>
                      <a:pt x="52" y="87"/>
                      <a:pt x="50" y="87"/>
                      <a:pt x="48" y="86"/>
                    </a:cubicBezTo>
                    <a:cubicBezTo>
                      <a:pt x="38" y="85"/>
                      <a:pt x="28" y="82"/>
                      <a:pt x="20" y="77"/>
                    </a:cubicBezTo>
                    <a:cubicBezTo>
                      <a:pt x="13" y="72"/>
                      <a:pt x="8" y="66"/>
                      <a:pt x="5" y="58"/>
                    </a:cubicBezTo>
                    <a:cubicBezTo>
                      <a:pt x="3" y="51"/>
                      <a:pt x="3" y="43"/>
                      <a:pt x="6" y="36"/>
                    </a:cubicBezTo>
                    <a:cubicBezTo>
                      <a:pt x="8" y="29"/>
                      <a:pt x="13" y="24"/>
                      <a:pt x="18" y="19"/>
                    </a:cubicBezTo>
                    <a:cubicBezTo>
                      <a:pt x="19" y="18"/>
                      <a:pt x="21" y="17"/>
                      <a:pt x="22" y="16"/>
                    </a:cubicBezTo>
                    <a:cubicBezTo>
                      <a:pt x="24" y="15"/>
                      <a:pt x="26" y="14"/>
                      <a:pt x="28" y="13"/>
                    </a:cubicBezTo>
                    <a:cubicBezTo>
                      <a:pt x="32" y="11"/>
                      <a:pt x="36" y="9"/>
                      <a:pt x="41" y="8"/>
                    </a:cubicBezTo>
                    <a:cubicBezTo>
                      <a:pt x="50" y="5"/>
                      <a:pt x="59" y="4"/>
                      <a:pt x="69" y="4"/>
                    </a:cubicBezTo>
                    <a:cubicBezTo>
                      <a:pt x="78" y="3"/>
                      <a:pt x="88" y="3"/>
                      <a:pt x="97" y="3"/>
                    </a:cubicBezTo>
                    <a:cubicBezTo>
                      <a:pt x="114" y="3"/>
                      <a:pt x="131" y="3"/>
                      <a:pt x="147" y="4"/>
                    </a:cubicBezTo>
                    <a:cubicBezTo>
                      <a:pt x="149" y="4"/>
                      <a:pt x="149" y="1"/>
                      <a:pt x="147" y="1"/>
                    </a:cubicBezTo>
                    <a:cubicBezTo>
                      <a:pt x="128" y="0"/>
                      <a:pt x="109" y="0"/>
                      <a:pt x="90" y="0"/>
                    </a:cubicBezTo>
                    <a:cubicBezTo>
                      <a:pt x="81" y="0"/>
                      <a:pt x="71" y="0"/>
                      <a:pt x="62" y="1"/>
                    </a:cubicBezTo>
                    <a:cubicBezTo>
                      <a:pt x="52" y="2"/>
                      <a:pt x="43" y="3"/>
                      <a:pt x="34" y="7"/>
                    </a:cubicBezTo>
                    <a:cubicBezTo>
                      <a:pt x="30" y="8"/>
                      <a:pt x="25" y="10"/>
                      <a:pt x="22" y="13"/>
                    </a:cubicBezTo>
                    <a:cubicBezTo>
                      <a:pt x="18" y="15"/>
                      <a:pt x="15" y="17"/>
                      <a:pt x="13" y="20"/>
                    </a:cubicBezTo>
                    <a:cubicBezTo>
                      <a:pt x="7" y="25"/>
                      <a:pt x="3" y="31"/>
                      <a:pt x="2" y="38"/>
                    </a:cubicBezTo>
                    <a:cubicBezTo>
                      <a:pt x="0" y="46"/>
                      <a:pt x="0" y="54"/>
                      <a:pt x="3" y="61"/>
                    </a:cubicBezTo>
                    <a:cubicBezTo>
                      <a:pt x="6" y="69"/>
                      <a:pt x="12" y="76"/>
                      <a:pt x="20" y="81"/>
                    </a:cubicBezTo>
                    <a:cubicBezTo>
                      <a:pt x="28" y="86"/>
                      <a:pt x="38" y="89"/>
                      <a:pt x="49" y="90"/>
                    </a:cubicBezTo>
                    <a:cubicBezTo>
                      <a:pt x="50" y="90"/>
                      <a:pt x="51" y="90"/>
                      <a:pt x="52" y="90"/>
                    </a:cubicBezTo>
                    <a:cubicBezTo>
                      <a:pt x="54" y="90"/>
                      <a:pt x="55" y="90"/>
                      <a:pt x="56" y="90"/>
                    </a:cubicBezTo>
                    <a:cubicBezTo>
                      <a:pt x="58" y="91"/>
                      <a:pt x="60" y="91"/>
                      <a:pt x="61" y="91"/>
                    </a:cubicBezTo>
                    <a:cubicBezTo>
                      <a:pt x="63" y="91"/>
                      <a:pt x="64" y="91"/>
                      <a:pt x="66" y="91"/>
                    </a:cubicBezTo>
                    <a:cubicBezTo>
                      <a:pt x="67" y="91"/>
                      <a:pt x="68" y="91"/>
                      <a:pt x="70" y="91"/>
                    </a:cubicBezTo>
                    <a:cubicBezTo>
                      <a:pt x="71" y="91"/>
                      <a:pt x="72" y="91"/>
                      <a:pt x="73" y="91"/>
                    </a:cubicBezTo>
                    <a:cubicBezTo>
                      <a:pt x="74" y="91"/>
                      <a:pt x="75" y="91"/>
                      <a:pt x="77" y="91"/>
                    </a:cubicBezTo>
                    <a:cubicBezTo>
                      <a:pt x="87" y="91"/>
                      <a:pt x="98" y="91"/>
                      <a:pt x="108" y="91"/>
                    </a:cubicBezTo>
                    <a:cubicBezTo>
                      <a:pt x="110" y="91"/>
                      <a:pt x="111" y="91"/>
                      <a:pt x="112" y="91"/>
                    </a:cubicBezTo>
                    <a:cubicBezTo>
                      <a:pt x="112" y="91"/>
                      <a:pt x="311" y="91"/>
                      <a:pt x="517" y="91"/>
                    </a:cubicBezTo>
                    <a:lnTo>
                      <a:pt x="517" y="87"/>
                    </a:lnTo>
                    <a:close/>
                  </a:path>
                </a:pathLst>
              </a:custGeom>
              <a:solidFill>
                <a:schemeClr val="bg1"/>
              </a:solidFill>
              <a:ln w="57150">
                <a:solidFill>
                  <a:schemeClr val="bg1"/>
                </a:solidFill>
                <a:round/>
                <a:headEnd/>
                <a:tailEnd/>
              </a:ln>
            </p:spPr>
            <p:txBody>
              <a:bodyPr anchor="ctr"/>
              <a:lstStyle/>
              <a:p>
                <a:pPr algn="ctr"/>
                <a:endParaRPr>
                  <a:latin typeface="+mn-lt"/>
                  <a:ea typeface="+mn-ea"/>
                  <a:cs typeface="+mn-ea"/>
                  <a:sym typeface="+mn-lt"/>
                </a:endParaRPr>
              </a:p>
            </p:txBody>
          </p:sp>
        </p:grpSp>
        <p:sp>
          <p:nvSpPr>
            <p:cNvPr id="10" name="TextBox 38">
              <a:extLst>
                <a:ext uri="{FF2B5EF4-FFF2-40B4-BE49-F238E27FC236}">
                  <a16:creationId xmlns:a16="http://schemas.microsoft.com/office/drawing/2014/main" id="{949A1D7E-3D96-4E1C-832D-7EB421399E09}"/>
                </a:ext>
              </a:extLst>
            </p:cNvPr>
            <p:cNvSpPr txBox="1"/>
            <p:nvPr/>
          </p:nvSpPr>
          <p:spPr>
            <a:xfrm>
              <a:off x="2310131" y="1754948"/>
              <a:ext cx="522328" cy="500683"/>
            </a:xfrm>
            <a:prstGeom prst="rect">
              <a:avLst/>
            </a:prstGeom>
            <a:noFill/>
          </p:spPr>
          <p:txBody>
            <a:bodyPr wrap="none">
              <a:normAutofit fontScale="92500" lnSpcReduction="10000"/>
            </a:bodyPr>
            <a:lstStyle/>
            <a:p>
              <a:pPr algn="ctr"/>
              <a:r>
                <a:rPr lang="en-US" sz="3600" b="1" dirty="0">
                  <a:latin typeface="Arial" panose="020B0604020202020204" pitchFamily="34" charset="0"/>
                  <a:cs typeface="Arial" panose="020B0604020202020204" pitchFamily="34" charset="0"/>
                  <a:sym typeface="+mn-lt"/>
                </a:rPr>
                <a:t>B</a:t>
              </a:r>
            </a:p>
          </p:txBody>
        </p:sp>
        <p:grpSp>
          <p:nvGrpSpPr>
            <p:cNvPr id="11" name="Group 41">
              <a:extLst>
                <a:ext uri="{FF2B5EF4-FFF2-40B4-BE49-F238E27FC236}">
                  <a16:creationId xmlns:a16="http://schemas.microsoft.com/office/drawing/2014/main" id="{EC5D5BBA-D270-4F08-A258-2FF82ED26889}"/>
                </a:ext>
              </a:extLst>
            </p:cNvPr>
            <p:cNvGrpSpPr/>
            <p:nvPr/>
          </p:nvGrpSpPr>
          <p:grpSpPr>
            <a:xfrm>
              <a:off x="2211160" y="2603625"/>
              <a:ext cx="2536787" cy="1127005"/>
              <a:chOff x="1733550" y="3700460"/>
              <a:chExt cx="1951038" cy="738190"/>
            </a:xfrm>
          </p:grpSpPr>
          <p:sp>
            <p:nvSpPr>
              <p:cNvPr id="31" name="Freeform: Shape 42">
                <a:extLst>
                  <a:ext uri="{FF2B5EF4-FFF2-40B4-BE49-F238E27FC236}">
                    <a16:creationId xmlns:a16="http://schemas.microsoft.com/office/drawing/2014/main" id="{A62F5AE7-8497-4443-A32D-0857D170263B}"/>
                  </a:ext>
                </a:extLst>
              </p:cNvPr>
              <p:cNvSpPr>
                <a:spLocks/>
              </p:cNvSpPr>
              <p:nvPr/>
            </p:nvSpPr>
            <p:spPr bwMode="auto">
              <a:xfrm>
                <a:off x="1738313" y="3863973"/>
                <a:ext cx="1946275" cy="568325"/>
              </a:xfrm>
              <a:custGeom>
                <a:avLst/>
                <a:gdLst/>
                <a:ahLst/>
                <a:cxnLst>
                  <a:cxn ang="0">
                    <a:pos x="56" y="0"/>
                  </a:cxn>
                  <a:cxn ang="0">
                    <a:pos x="43" y="1"/>
                  </a:cxn>
                  <a:cxn ang="0">
                    <a:pos x="12" y="4"/>
                  </a:cxn>
                  <a:cxn ang="0">
                    <a:pos x="0" y="24"/>
                  </a:cxn>
                  <a:cxn ang="0">
                    <a:pos x="0" y="61"/>
                  </a:cxn>
                  <a:cxn ang="0">
                    <a:pos x="0" y="97"/>
                  </a:cxn>
                  <a:cxn ang="0">
                    <a:pos x="0" y="106"/>
                  </a:cxn>
                  <a:cxn ang="0">
                    <a:pos x="0" y="113"/>
                  </a:cxn>
                  <a:cxn ang="0">
                    <a:pos x="16" y="137"/>
                  </a:cxn>
                  <a:cxn ang="0">
                    <a:pos x="51" y="148"/>
                  </a:cxn>
                  <a:cxn ang="0">
                    <a:pos x="55" y="149"/>
                  </a:cxn>
                  <a:cxn ang="0">
                    <a:pos x="516" y="149"/>
                  </a:cxn>
                  <a:cxn ang="0">
                    <a:pos x="516" y="0"/>
                  </a:cxn>
                  <a:cxn ang="0">
                    <a:pos x="502" y="0"/>
                  </a:cxn>
                  <a:cxn ang="0">
                    <a:pos x="292" y="0"/>
                  </a:cxn>
                  <a:cxn ang="0">
                    <a:pos x="164" y="0"/>
                  </a:cxn>
                  <a:cxn ang="0">
                    <a:pos x="112" y="0"/>
                  </a:cxn>
                  <a:cxn ang="0">
                    <a:pos x="56" y="0"/>
                  </a:cxn>
                </a:cxnLst>
                <a:rect l="0" t="0" r="r" b="b"/>
                <a:pathLst>
                  <a:path w="516" h="149">
                    <a:moveTo>
                      <a:pt x="56" y="0"/>
                    </a:moveTo>
                    <a:cubicBezTo>
                      <a:pt x="52" y="0"/>
                      <a:pt x="47" y="1"/>
                      <a:pt x="43" y="1"/>
                    </a:cubicBezTo>
                    <a:cubicBezTo>
                      <a:pt x="32" y="1"/>
                      <a:pt x="22" y="1"/>
                      <a:pt x="12" y="4"/>
                    </a:cubicBezTo>
                    <a:cubicBezTo>
                      <a:pt x="0" y="8"/>
                      <a:pt x="0" y="12"/>
                      <a:pt x="0" y="24"/>
                    </a:cubicBezTo>
                    <a:cubicBezTo>
                      <a:pt x="0" y="36"/>
                      <a:pt x="0" y="48"/>
                      <a:pt x="0" y="61"/>
                    </a:cubicBezTo>
                    <a:cubicBezTo>
                      <a:pt x="0" y="73"/>
                      <a:pt x="0" y="85"/>
                      <a:pt x="0" y="97"/>
                    </a:cubicBezTo>
                    <a:cubicBezTo>
                      <a:pt x="0" y="100"/>
                      <a:pt x="0" y="103"/>
                      <a:pt x="0" y="106"/>
                    </a:cubicBezTo>
                    <a:cubicBezTo>
                      <a:pt x="0" y="108"/>
                      <a:pt x="0" y="110"/>
                      <a:pt x="0" y="113"/>
                    </a:cubicBezTo>
                    <a:cubicBezTo>
                      <a:pt x="1" y="123"/>
                      <a:pt x="8" y="132"/>
                      <a:pt x="16" y="137"/>
                    </a:cubicBezTo>
                    <a:cubicBezTo>
                      <a:pt x="26" y="144"/>
                      <a:pt x="39" y="147"/>
                      <a:pt x="51" y="148"/>
                    </a:cubicBezTo>
                    <a:cubicBezTo>
                      <a:pt x="52" y="149"/>
                      <a:pt x="54" y="149"/>
                      <a:pt x="55" y="149"/>
                    </a:cubicBezTo>
                    <a:cubicBezTo>
                      <a:pt x="516" y="149"/>
                      <a:pt x="516" y="149"/>
                      <a:pt x="516" y="149"/>
                    </a:cubicBezTo>
                    <a:cubicBezTo>
                      <a:pt x="516" y="149"/>
                      <a:pt x="516" y="0"/>
                      <a:pt x="516" y="0"/>
                    </a:cubicBezTo>
                    <a:cubicBezTo>
                      <a:pt x="516" y="0"/>
                      <a:pt x="503" y="0"/>
                      <a:pt x="502" y="0"/>
                    </a:cubicBezTo>
                    <a:cubicBezTo>
                      <a:pt x="432" y="0"/>
                      <a:pt x="362" y="0"/>
                      <a:pt x="292" y="0"/>
                    </a:cubicBezTo>
                    <a:cubicBezTo>
                      <a:pt x="249" y="0"/>
                      <a:pt x="207" y="0"/>
                      <a:pt x="164" y="0"/>
                    </a:cubicBezTo>
                    <a:cubicBezTo>
                      <a:pt x="147" y="0"/>
                      <a:pt x="129" y="0"/>
                      <a:pt x="112" y="0"/>
                    </a:cubicBezTo>
                    <a:cubicBezTo>
                      <a:pt x="93" y="0"/>
                      <a:pt x="75" y="0"/>
                      <a:pt x="56"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dirty="0">
                  <a:latin typeface="+mn-lt"/>
                  <a:ea typeface="+mn-ea"/>
                  <a:cs typeface="+mn-ea"/>
                  <a:sym typeface="+mn-lt"/>
                </a:endParaRPr>
              </a:p>
            </p:txBody>
          </p:sp>
          <p:sp>
            <p:nvSpPr>
              <p:cNvPr id="32" name="Freeform: Shape 43">
                <a:extLst>
                  <a:ext uri="{FF2B5EF4-FFF2-40B4-BE49-F238E27FC236}">
                    <a16:creationId xmlns:a16="http://schemas.microsoft.com/office/drawing/2014/main" id="{EF2BCBFB-67CD-40AE-A4A1-BF1AA1BCAA59}"/>
                  </a:ext>
                </a:extLst>
              </p:cNvPr>
              <p:cNvSpPr>
                <a:spLocks/>
              </p:cNvSpPr>
              <p:nvPr/>
            </p:nvSpPr>
            <p:spPr bwMode="auto">
              <a:xfrm>
                <a:off x="1738313" y="3700460"/>
                <a:ext cx="557213" cy="563563"/>
              </a:xfrm>
              <a:custGeom>
                <a:avLst/>
                <a:gdLst/>
                <a:ahLst/>
                <a:cxnLst>
                  <a:cxn ang="0">
                    <a:pos x="148" y="0"/>
                  </a:cxn>
                  <a:cxn ang="0">
                    <a:pos x="75" y="0"/>
                  </a:cxn>
                  <a:cxn ang="0">
                    <a:pos x="56" y="1"/>
                  </a:cxn>
                  <a:cxn ang="0">
                    <a:pos x="33" y="5"/>
                  </a:cxn>
                  <a:cxn ang="0">
                    <a:pos x="23" y="10"/>
                  </a:cxn>
                  <a:cxn ang="0">
                    <a:pos x="2" y="35"/>
                  </a:cxn>
                  <a:cxn ang="0">
                    <a:pos x="0" y="44"/>
                  </a:cxn>
                  <a:cxn ang="0">
                    <a:pos x="0" y="59"/>
                  </a:cxn>
                  <a:cxn ang="0">
                    <a:pos x="0" y="96"/>
                  </a:cxn>
                  <a:cxn ang="0">
                    <a:pos x="0" y="133"/>
                  </a:cxn>
                  <a:cxn ang="0">
                    <a:pos x="0" y="141"/>
                  </a:cxn>
                  <a:cxn ang="0">
                    <a:pos x="0" y="148"/>
                  </a:cxn>
                  <a:cxn ang="0">
                    <a:pos x="4" y="134"/>
                  </a:cxn>
                  <a:cxn ang="0">
                    <a:pos x="7" y="129"/>
                  </a:cxn>
                  <a:cxn ang="0">
                    <a:pos x="11" y="124"/>
                  </a:cxn>
                  <a:cxn ang="0">
                    <a:pos x="16" y="120"/>
                  </a:cxn>
                  <a:cxn ang="0">
                    <a:pos x="34" y="111"/>
                  </a:cxn>
                  <a:cxn ang="0">
                    <a:pos x="41" y="109"/>
                  </a:cxn>
                  <a:cxn ang="0">
                    <a:pos x="106" y="105"/>
                  </a:cxn>
                  <a:cxn ang="0">
                    <a:pos x="111" y="105"/>
                  </a:cxn>
                  <a:cxn ang="0">
                    <a:pos x="148" y="105"/>
                  </a:cxn>
                  <a:cxn ang="0">
                    <a:pos x="148" y="0"/>
                  </a:cxn>
                </a:cxnLst>
                <a:rect l="0" t="0" r="r" b="b"/>
                <a:pathLst>
                  <a:path w="148" h="148">
                    <a:moveTo>
                      <a:pt x="148" y="0"/>
                    </a:moveTo>
                    <a:cubicBezTo>
                      <a:pt x="75" y="0"/>
                      <a:pt x="75" y="0"/>
                      <a:pt x="75" y="0"/>
                    </a:cubicBezTo>
                    <a:cubicBezTo>
                      <a:pt x="69" y="0"/>
                      <a:pt x="63" y="0"/>
                      <a:pt x="56" y="1"/>
                    </a:cubicBezTo>
                    <a:cubicBezTo>
                      <a:pt x="49" y="1"/>
                      <a:pt x="41" y="3"/>
                      <a:pt x="33" y="5"/>
                    </a:cubicBezTo>
                    <a:cubicBezTo>
                      <a:pt x="30" y="7"/>
                      <a:pt x="27" y="8"/>
                      <a:pt x="23" y="10"/>
                    </a:cubicBezTo>
                    <a:cubicBezTo>
                      <a:pt x="13" y="16"/>
                      <a:pt x="5" y="24"/>
                      <a:pt x="2" y="35"/>
                    </a:cubicBezTo>
                    <a:cubicBezTo>
                      <a:pt x="1" y="38"/>
                      <a:pt x="0" y="41"/>
                      <a:pt x="0" y="44"/>
                    </a:cubicBezTo>
                    <a:cubicBezTo>
                      <a:pt x="0" y="49"/>
                      <a:pt x="0" y="54"/>
                      <a:pt x="0" y="59"/>
                    </a:cubicBezTo>
                    <a:cubicBezTo>
                      <a:pt x="0" y="72"/>
                      <a:pt x="0" y="84"/>
                      <a:pt x="0" y="96"/>
                    </a:cubicBezTo>
                    <a:cubicBezTo>
                      <a:pt x="0" y="109"/>
                      <a:pt x="0" y="121"/>
                      <a:pt x="0" y="133"/>
                    </a:cubicBezTo>
                    <a:cubicBezTo>
                      <a:pt x="0" y="136"/>
                      <a:pt x="0" y="139"/>
                      <a:pt x="0" y="141"/>
                    </a:cubicBezTo>
                    <a:cubicBezTo>
                      <a:pt x="0" y="144"/>
                      <a:pt x="0" y="146"/>
                      <a:pt x="0" y="148"/>
                    </a:cubicBezTo>
                    <a:cubicBezTo>
                      <a:pt x="1" y="143"/>
                      <a:pt x="2" y="138"/>
                      <a:pt x="4" y="134"/>
                    </a:cubicBezTo>
                    <a:cubicBezTo>
                      <a:pt x="5" y="132"/>
                      <a:pt x="6" y="131"/>
                      <a:pt x="7" y="129"/>
                    </a:cubicBezTo>
                    <a:cubicBezTo>
                      <a:pt x="8" y="127"/>
                      <a:pt x="10" y="126"/>
                      <a:pt x="11" y="124"/>
                    </a:cubicBezTo>
                    <a:cubicBezTo>
                      <a:pt x="13" y="123"/>
                      <a:pt x="14" y="121"/>
                      <a:pt x="16" y="120"/>
                    </a:cubicBezTo>
                    <a:cubicBezTo>
                      <a:pt x="22" y="116"/>
                      <a:pt x="28" y="113"/>
                      <a:pt x="34" y="111"/>
                    </a:cubicBezTo>
                    <a:cubicBezTo>
                      <a:pt x="36" y="110"/>
                      <a:pt x="39" y="110"/>
                      <a:pt x="41" y="109"/>
                    </a:cubicBezTo>
                    <a:cubicBezTo>
                      <a:pt x="62" y="103"/>
                      <a:pt x="84" y="105"/>
                      <a:pt x="106" y="105"/>
                    </a:cubicBezTo>
                    <a:cubicBezTo>
                      <a:pt x="107" y="105"/>
                      <a:pt x="109" y="105"/>
                      <a:pt x="111" y="105"/>
                    </a:cubicBezTo>
                    <a:cubicBezTo>
                      <a:pt x="131" y="105"/>
                      <a:pt x="148" y="105"/>
                      <a:pt x="148" y="105"/>
                    </a:cubicBezTo>
                    <a:lnTo>
                      <a:pt x="14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a:latin typeface="+mn-lt"/>
                  <a:ea typeface="+mn-ea"/>
                  <a:cs typeface="+mn-ea"/>
                  <a:sym typeface="+mn-lt"/>
                </a:endParaRPr>
              </a:p>
            </p:txBody>
          </p:sp>
          <p:sp>
            <p:nvSpPr>
              <p:cNvPr id="33" name="Freeform: Shape 44">
                <a:extLst>
                  <a:ext uri="{FF2B5EF4-FFF2-40B4-BE49-F238E27FC236}">
                    <a16:creationId xmlns:a16="http://schemas.microsoft.com/office/drawing/2014/main" id="{5731C272-2B88-4D7E-A3C2-14E48FE4CAB9}"/>
                  </a:ext>
                </a:extLst>
              </p:cNvPr>
              <p:cNvSpPr>
                <a:spLocks/>
              </p:cNvSpPr>
              <p:nvPr/>
            </p:nvSpPr>
            <p:spPr bwMode="auto">
              <a:xfrm>
                <a:off x="1733550" y="4092575"/>
                <a:ext cx="1951038" cy="346075"/>
              </a:xfrm>
              <a:custGeom>
                <a:avLst/>
                <a:gdLst/>
                <a:ahLst/>
                <a:cxnLst>
                  <a:cxn ang="0">
                    <a:pos x="517" y="87"/>
                  </a:cxn>
                  <a:cxn ang="0">
                    <a:pos x="113" y="87"/>
                  </a:cxn>
                  <a:cxn ang="0">
                    <a:pos x="109" y="87"/>
                  </a:cxn>
                  <a:cxn ang="0">
                    <a:pos x="85" y="88"/>
                  </a:cxn>
                  <a:cxn ang="0">
                    <a:pos x="65" y="87"/>
                  </a:cxn>
                  <a:cxn ang="0">
                    <a:pos x="59" y="87"/>
                  </a:cxn>
                  <a:cxn ang="0">
                    <a:pos x="55" y="87"/>
                  </a:cxn>
                  <a:cxn ang="0">
                    <a:pos x="48" y="86"/>
                  </a:cxn>
                  <a:cxn ang="0">
                    <a:pos x="20" y="77"/>
                  </a:cxn>
                  <a:cxn ang="0">
                    <a:pos x="5" y="58"/>
                  </a:cxn>
                  <a:cxn ang="0">
                    <a:pos x="6" y="36"/>
                  </a:cxn>
                  <a:cxn ang="0">
                    <a:pos x="18" y="19"/>
                  </a:cxn>
                  <a:cxn ang="0">
                    <a:pos x="22" y="16"/>
                  </a:cxn>
                  <a:cxn ang="0">
                    <a:pos x="28" y="13"/>
                  </a:cxn>
                  <a:cxn ang="0">
                    <a:pos x="41" y="8"/>
                  </a:cxn>
                  <a:cxn ang="0">
                    <a:pos x="69" y="4"/>
                  </a:cxn>
                  <a:cxn ang="0">
                    <a:pos x="97" y="3"/>
                  </a:cxn>
                  <a:cxn ang="0">
                    <a:pos x="147" y="4"/>
                  </a:cxn>
                  <a:cxn ang="0">
                    <a:pos x="147" y="1"/>
                  </a:cxn>
                  <a:cxn ang="0">
                    <a:pos x="90" y="0"/>
                  </a:cxn>
                  <a:cxn ang="0">
                    <a:pos x="62" y="1"/>
                  </a:cxn>
                  <a:cxn ang="0">
                    <a:pos x="34" y="7"/>
                  </a:cxn>
                  <a:cxn ang="0">
                    <a:pos x="22" y="13"/>
                  </a:cxn>
                  <a:cxn ang="0">
                    <a:pos x="13" y="20"/>
                  </a:cxn>
                  <a:cxn ang="0">
                    <a:pos x="2" y="38"/>
                  </a:cxn>
                  <a:cxn ang="0">
                    <a:pos x="3" y="61"/>
                  </a:cxn>
                  <a:cxn ang="0">
                    <a:pos x="20" y="81"/>
                  </a:cxn>
                  <a:cxn ang="0">
                    <a:pos x="49" y="90"/>
                  </a:cxn>
                  <a:cxn ang="0">
                    <a:pos x="52" y="90"/>
                  </a:cxn>
                  <a:cxn ang="0">
                    <a:pos x="56" y="90"/>
                  </a:cxn>
                  <a:cxn ang="0">
                    <a:pos x="61" y="91"/>
                  </a:cxn>
                  <a:cxn ang="0">
                    <a:pos x="66" y="91"/>
                  </a:cxn>
                  <a:cxn ang="0">
                    <a:pos x="70" y="91"/>
                  </a:cxn>
                  <a:cxn ang="0">
                    <a:pos x="73" y="91"/>
                  </a:cxn>
                  <a:cxn ang="0">
                    <a:pos x="77" y="91"/>
                  </a:cxn>
                  <a:cxn ang="0">
                    <a:pos x="108" y="91"/>
                  </a:cxn>
                  <a:cxn ang="0">
                    <a:pos x="112" y="91"/>
                  </a:cxn>
                  <a:cxn ang="0">
                    <a:pos x="517" y="91"/>
                  </a:cxn>
                  <a:cxn ang="0">
                    <a:pos x="517" y="87"/>
                  </a:cxn>
                </a:cxnLst>
                <a:rect l="0" t="0" r="r" b="b"/>
                <a:pathLst>
                  <a:path w="517" h="91">
                    <a:moveTo>
                      <a:pt x="517" y="87"/>
                    </a:moveTo>
                    <a:cubicBezTo>
                      <a:pt x="312" y="87"/>
                      <a:pt x="113" y="87"/>
                      <a:pt x="113" y="87"/>
                    </a:cubicBezTo>
                    <a:cubicBezTo>
                      <a:pt x="112" y="87"/>
                      <a:pt x="111" y="87"/>
                      <a:pt x="109" y="87"/>
                    </a:cubicBezTo>
                    <a:cubicBezTo>
                      <a:pt x="101" y="87"/>
                      <a:pt x="93" y="87"/>
                      <a:pt x="85" y="88"/>
                    </a:cubicBezTo>
                    <a:cubicBezTo>
                      <a:pt x="78" y="88"/>
                      <a:pt x="72" y="88"/>
                      <a:pt x="65" y="87"/>
                    </a:cubicBezTo>
                    <a:cubicBezTo>
                      <a:pt x="63" y="87"/>
                      <a:pt x="61" y="87"/>
                      <a:pt x="59" y="87"/>
                    </a:cubicBezTo>
                    <a:cubicBezTo>
                      <a:pt x="58" y="87"/>
                      <a:pt x="56" y="87"/>
                      <a:pt x="55" y="87"/>
                    </a:cubicBezTo>
                    <a:cubicBezTo>
                      <a:pt x="52" y="87"/>
                      <a:pt x="50" y="87"/>
                      <a:pt x="48" y="86"/>
                    </a:cubicBezTo>
                    <a:cubicBezTo>
                      <a:pt x="38" y="85"/>
                      <a:pt x="28" y="82"/>
                      <a:pt x="20" y="77"/>
                    </a:cubicBezTo>
                    <a:cubicBezTo>
                      <a:pt x="13" y="72"/>
                      <a:pt x="8" y="66"/>
                      <a:pt x="5" y="58"/>
                    </a:cubicBezTo>
                    <a:cubicBezTo>
                      <a:pt x="3" y="51"/>
                      <a:pt x="3" y="43"/>
                      <a:pt x="6" y="36"/>
                    </a:cubicBezTo>
                    <a:cubicBezTo>
                      <a:pt x="8" y="29"/>
                      <a:pt x="13" y="24"/>
                      <a:pt x="18" y="19"/>
                    </a:cubicBezTo>
                    <a:cubicBezTo>
                      <a:pt x="19" y="18"/>
                      <a:pt x="21" y="17"/>
                      <a:pt x="22" y="16"/>
                    </a:cubicBezTo>
                    <a:cubicBezTo>
                      <a:pt x="24" y="15"/>
                      <a:pt x="26" y="14"/>
                      <a:pt x="28" y="13"/>
                    </a:cubicBezTo>
                    <a:cubicBezTo>
                      <a:pt x="32" y="11"/>
                      <a:pt x="36" y="9"/>
                      <a:pt x="41" y="8"/>
                    </a:cubicBezTo>
                    <a:cubicBezTo>
                      <a:pt x="50" y="5"/>
                      <a:pt x="59" y="4"/>
                      <a:pt x="69" y="4"/>
                    </a:cubicBezTo>
                    <a:cubicBezTo>
                      <a:pt x="78" y="3"/>
                      <a:pt x="88" y="3"/>
                      <a:pt x="97" y="3"/>
                    </a:cubicBezTo>
                    <a:cubicBezTo>
                      <a:pt x="114" y="3"/>
                      <a:pt x="131" y="3"/>
                      <a:pt x="147" y="4"/>
                    </a:cubicBezTo>
                    <a:cubicBezTo>
                      <a:pt x="149" y="4"/>
                      <a:pt x="149" y="1"/>
                      <a:pt x="147" y="1"/>
                    </a:cubicBezTo>
                    <a:cubicBezTo>
                      <a:pt x="128" y="0"/>
                      <a:pt x="109" y="0"/>
                      <a:pt x="90" y="0"/>
                    </a:cubicBezTo>
                    <a:cubicBezTo>
                      <a:pt x="81" y="0"/>
                      <a:pt x="71" y="0"/>
                      <a:pt x="62" y="1"/>
                    </a:cubicBezTo>
                    <a:cubicBezTo>
                      <a:pt x="52" y="2"/>
                      <a:pt x="43" y="3"/>
                      <a:pt x="34" y="7"/>
                    </a:cubicBezTo>
                    <a:cubicBezTo>
                      <a:pt x="30" y="8"/>
                      <a:pt x="25" y="10"/>
                      <a:pt x="22" y="13"/>
                    </a:cubicBezTo>
                    <a:cubicBezTo>
                      <a:pt x="18" y="15"/>
                      <a:pt x="15" y="17"/>
                      <a:pt x="13" y="20"/>
                    </a:cubicBezTo>
                    <a:cubicBezTo>
                      <a:pt x="7" y="25"/>
                      <a:pt x="3" y="31"/>
                      <a:pt x="2" y="38"/>
                    </a:cubicBezTo>
                    <a:cubicBezTo>
                      <a:pt x="0" y="46"/>
                      <a:pt x="0" y="54"/>
                      <a:pt x="3" y="61"/>
                    </a:cubicBezTo>
                    <a:cubicBezTo>
                      <a:pt x="6" y="69"/>
                      <a:pt x="12" y="76"/>
                      <a:pt x="20" y="81"/>
                    </a:cubicBezTo>
                    <a:cubicBezTo>
                      <a:pt x="28" y="86"/>
                      <a:pt x="38" y="89"/>
                      <a:pt x="49" y="90"/>
                    </a:cubicBezTo>
                    <a:cubicBezTo>
                      <a:pt x="50" y="90"/>
                      <a:pt x="51" y="90"/>
                      <a:pt x="52" y="90"/>
                    </a:cubicBezTo>
                    <a:cubicBezTo>
                      <a:pt x="54" y="90"/>
                      <a:pt x="55" y="90"/>
                      <a:pt x="56" y="90"/>
                    </a:cubicBezTo>
                    <a:cubicBezTo>
                      <a:pt x="58" y="91"/>
                      <a:pt x="60" y="91"/>
                      <a:pt x="61" y="91"/>
                    </a:cubicBezTo>
                    <a:cubicBezTo>
                      <a:pt x="63" y="91"/>
                      <a:pt x="64" y="91"/>
                      <a:pt x="66" y="91"/>
                    </a:cubicBezTo>
                    <a:cubicBezTo>
                      <a:pt x="67" y="91"/>
                      <a:pt x="68" y="91"/>
                      <a:pt x="70" y="91"/>
                    </a:cubicBezTo>
                    <a:cubicBezTo>
                      <a:pt x="71" y="91"/>
                      <a:pt x="72" y="91"/>
                      <a:pt x="73" y="91"/>
                    </a:cubicBezTo>
                    <a:cubicBezTo>
                      <a:pt x="74" y="91"/>
                      <a:pt x="75" y="91"/>
                      <a:pt x="77" y="91"/>
                    </a:cubicBezTo>
                    <a:cubicBezTo>
                      <a:pt x="87" y="91"/>
                      <a:pt x="98" y="91"/>
                      <a:pt x="108" y="91"/>
                    </a:cubicBezTo>
                    <a:cubicBezTo>
                      <a:pt x="110" y="91"/>
                      <a:pt x="111" y="91"/>
                      <a:pt x="112" y="91"/>
                    </a:cubicBezTo>
                    <a:cubicBezTo>
                      <a:pt x="112" y="91"/>
                      <a:pt x="311" y="91"/>
                      <a:pt x="517" y="91"/>
                    </a:cubicBezTo>
                    <a:lnTo>
                      <a:pt x="517" y="87"/>
                    </a:lnTo>
                    <a:close/>
                  </a:path>
                </a:pathLst>
              </a:custGeom>
              <a:solidFill>
                <a:schemeClr val="bg1"/>
              </a:solidFill>
              <a:ln w="57150">
                <a:solidFill>
                  <a:schemeClr val="bg1"/>
                </a:solidFill>
                <a:round/>
                <a:headEnd/>
                <a:tailEnd/>
              </a:ln>
            </p:spPr>
            <p:txBody>
              <a:bodyPr anchor="ctr"/>
              <a:lstStyle/>
              <a:p>
                <a:pPr algn="ctr"/>
                <a:endParaRPr>
                  <a:latin typeface="+mn-lt"/>
                  <a:ea typeface="+mn-ea"/>
                  <a:cs typeface="+mn-ea"/>
                  <a:sym typeface="+mn-lt"/>
                </a:endParaRPr>
              </a:p>
            </p:txBody>
          </p:sp>
        </p:grpSp>
        <p:sp>
          <p:nvSpPr>
            <p:cNvPr id="13" name="TextBox 46">
              <a:extLst>
                <a:ext uri="{FF2B5EF4-FFF2-40B4-BE49-F238E27FC236}">
                  <a16:creationId xmlns:a16="http://schemas.microsoft.com/office/drawing/2014/main" id="{B12CD1A7-E605-4A87-8952-FA9DDDC1FC25}"/>
                </a:ext>
              </a:extLst>
            </p:cNvPr>
            <p:cNvSpPr txBox="1"/>
            <p:nvPr/>
          </p:nvSpPr>
          <p:spPr>
            <a:xfrm>
              <a:off x="2310131" y="2609488"/>
              <a:ext cx="522328" cy="500683"/>
            </a:xfrm>
            <a:prstGeom prst="rect">
              <a:avLst/>
            </a:prstGeom>
            <a:noFill/>
          </p:spPr>
          <p:txBody>
            <a:bodyPr wrap="none">
              <a:normAutofit fontScale="92500" lnSpcReduction="10000"/>
            </a:bodyPr>
            <a:lstStyle/>
            <a:p>
              <a:pPr algn="ctr"/>
              <a:r>
                <a:rPr lang="en-US" sz="3600" b="1" dirty="0">
                  <a:latin typeface="Arial" panose="020B0604020202020204" pitchFamily="34" charset="0"/>
                  <a:cs typeface="Arial" panose="020B0604020202020204" pitchFamily="34" charset="0"/>
                  <a:sym typeface="+mn-lt"/>
                </a:rPr>
                <a:t>C</a:t>
              </a:r>
            </a:p>
          </p:txBody>
        </p:sp>
        <p:grpSp>
          <p:nvGrpSpPr>
            <p:cNvPr id="14" name="Group 49">
              <a:extLst>
                <a:ext uri="{FF2B5EF4-FFF2-40B4-BE49-F238E27FC236}">
                  <a16:creationId xmlns:a16="http://schemas.microsoft.com/office/drawing/2014/main" id="{F4650166-2705-41DA-922A-5DAB818B000E}"/>
                </a:ext>
              </a:extLst>
            </p:cNvPr>
            <p:cNvGrpSpPr/>
            <p:nvPr/>
          </p:nvGrpSpPr>
          <p:grpSpPr>
            <a:xfrm>
              <a:off x="2211160" y="3458166"/>
              <a:ext cx="2536787" cy="1127005"/>
              <a:chOff x="1733550" y="3700460"/>
              <a:chExt cx="1951038" cy="738190"/>
            </a:xfrm>
          </p:grpSpPr>
          <p:sp>
            <p:nvSpPr>
              <p:cNvPr id="28" name="Freeform: Shape 50">
                <a:extLst>
                  <a:ext uri="{FF2B5EF4-FFF2-40B4-BE49-F238E27FC236}">
                    <a16:creationId xmlns:a16="http://schemas.microsoft.com/office/drawing/2014/main" id="{A24B7714-7D46-4ADE-943A-F8EDC36BB39F}"/>
                  </a:ext>
                </a:extLst>
              </p:cNvPr>
              <p:cNvSpPr>
                <a:spLocks/>
              </p:cNvSpPr>
              <p:nvPr/>
            </p:nvSpPr>
            <p:spPr bwMode="auto">
              <a:xfrm>
                <a:off x="1738313" y="3863973"/>
                <a:ext cx="1946275" cy="568325"/>
              </a:xfrm>
              <a:custGeom>
                <a:avLst/>
                <a:gdLst/>
                <a:ahLst/>
                <a:cxnLst>
                  <a:cxn ang="0">
                    <a:pos x="56" y="0"/>
                  </a:cxn>
                  <a:cxn ang="0">
                    <a:pos x="43" y="1"/>
                  </a:cxn>
                  <a:cxn ang="0">
                    <a:pos x="12" y="4"/>
                  </a:cxn>
                  <a:cxn ang="0">
                    <a:pos x="0" y="24"/>
                  </a:cxn>
                  <a:cxn ang="0">
                    <a:pos x="0" y="61"/>
                  </a:cxn>
                  <a:cxn ang="0">
                    <a:pos x="0" y="97"/>
                  </a:cxn>
                  <a:cxn ang="0">
                    <a:pos x="0" y="106"/>
                  </a:cxn>
                  <a:cxn ang="0">
                    <a:pos x="0" y="113"/>
                  </a:cxn>
                  <a:cxn ang="0">
                    <a:pos x="16" y="137"/>
                  </a:cxn>
                  <a:cxn ang="0">
                    <a:pos x="51" y="148"/>
                  </a:cxn>
                  <a:cxn ang="0">
                    <a:pos x="55" y="149"/>
                  </a:cxn>
                  <a:cxn ang="0">
                    <a:pos x="516" y="149"/>
                  </a:cxn>
                  <a:cxn ang="0">
                    <a:pos x="516" y="0"/>
                  </a:cxn>
                  <a:cxn ang="0">
                    <a:pos x="502" y="0"/>
                  </a:cxn>
                  <a:cxn ang="0">
                    <a:pos x="292" y="0"/>
                  </a:cxn>
                  <a:cxn ang="0">
                    <a:pos x="164" y="0"/>
                  </a:cxn>
                  <a:cxn ang="0">
                    <a:pos x="112" y="0"/>
                  </a:cxn>
                  <a:cxn ang="0">
                    <a:pos x="56" y="0"/>
                  </a:cxn>
                </a:cxnLst>
                <a:rect l="0" t="0" r="r" b="b"/>
                <a:pathLst>
                  <a:path w="516" h="149">
                    <a:moveTo>
                      <a:pt x="56" y="0"/>
                    </a:moveTo>
                    <a:cubicBezTo>
                      <a:pt x="52" y="0"/>
                      <a:pt x="47" y="1"/>
                      <a:pt x="43" y="1"/>
                    </a:cubicBezTo>
                    <a:cubicBezTo>
                      <a:pt x="32" y="1"/>
                      <a:pt x="22" y="1"/>
                      <a:pt x="12" y="4"/>
                    </a:cubicBezTo>
                    <a:cubicBezTo>
                      <a:pt x="0" y="8"/>
                      <a:pt x="0" y="12"/>
                      <a:pt x="0" y="24"/>
                    </a:cubicBezTo>
                    <a:cubicBezTo>
                      <a:pt x="0" y="36"/>
                      <a:pt x="0" y="48"/>
                      <a:pt x="0" y="61"/>
                    </a:cubicBezTo>
                    <a:cubicBezTo>
                      <a:pt x="0" y="73"/>
                      <a:pt x="0" y="85"/>
                      <a:pt x="0" y="97"/>
                    </a:cubicBezTo>
                    <a:cubicBezTo>
                      <a:pt x="0" y="100"/>
                      <a:pt x="0" y="103"/>
                      <a:pt x="0" y="106"/>
                    </a:cubicBezTo>
                    <a:cubicBezTo>
                      <a:pt x="0" y="108"/>
                      <a:pt x="0" y="110"/>
                      <a:pt x="0" y="113"/>
                    </a:cubicBezTo>
                    <a:cubicBezTo>
                      <a:pt x="1" y="123"/>
                      <a:pt x="8" y="132"/>
                      <a:pt x="16" y="137"/>
                    </a:cubicBezTo>
                    <a:cubicBezTo>
                      <a:pt x="26" y="144"/>
                      <a:pt x="39" y="147"/>
                      <a:pt x="51" y="148"/>
                    </a:cubicBezTo>
                    <a:cubicBezTo>
                      <a:pt x="52" y="149"/>
                      <a:pt x="54" y="149"/>
                      <a:pt x="55" y="149"/>
                    </a:cubicBezTo>
                    <a:cubicBezTo>
                      <a:pt x="516" y="149"/>
                      <a:pt x="516" y="149"/>
                      <a:pt x="516" y="149"/>
                    </a:cubicBezTo>
                    <a:cubicBezTo>
                      <a:pt x="516" y="149"/>
                      <a:pt x="516" y="0"/>
                      <a:pt x="516" y="0"/>
                    </a:cubicBezTo>
                    <a:cubicBezTo>
                      <a:pt x="516" y="0"/>
                      <a:pt x="503" y="0"/>
                      <a:pt x="502" y="0"/>
                    </a:cubicBezTo>
                    <a:cubicBezTo>
                      <a:pt x="432" y="0"/>
                      <a:pt x="362" y="0"/>
                      <a:pt x="292" y="0"/>
                    </a:cubicBezTo>
                    <a:cubicBezTo>
                      <a:pt x="249" y="0"/>
                      <a:pt x="207" y="0"/>
                      <a:pt x="164" y="0"/>
                    </a:cubicBezTo>
                    <a:cubicBezTo>
                      <a:pt x="147" y="0"/>
                      <a:pt x="129" y="0"/>
                      <a:pt x="112" y="0"/>
                    </a:cubicBezTo>
                    <a:cubicBezTo>
                      <a:pt x="93" y="0"/>
                      <a:pt x="75" y="0"/>
                      <a:pt x="56" y="0"/>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57150">
                <a:solidFill>
                  <a:schemeClr val="bg1"/>
                </a:solidFill>
                <a:round/>
                <a:headEnd/>
                <a:tailEnd/>
              </a:ln>
            </p:spPr>
            <p:txBody>
              <a:bodyPr anchor="ctr"/>
              <a:lstStyle/>
              <a:p>
                <a:pPr algn="ctr"/>
                <a:endParaRPr>
                  <a:latin typeface="+mn-lt"/>
                  <a:ea typeface="+mn-ea"/>
                  <a:cs typeface="+mn-ea"/>
                  <a:sym typeface="+mn-lt"/>
                </a:endParaRPr>
              </a:p>
            </p:txBody>
          </p:sp>
          <p:sp>
            <p:nvSpPr>
              <p:cNvPr id="29" name="Freeform: Shape 51">
                <a:extLst>
                  <a:ext uri="{FF2B5EF4-FFF2-40B4-BE49-F238E27FC236}">
                    <a16:creationId xmlns:a16="http://schemas.microsoft.com/office/drawing/2014/main" id="{8B32D59D-FB67-4B4F-86AE-89087BE9A77D}"/>
                  </a:ext>
                </a:extLst>
              </p:cNvPr>
              <p:cNvSpPr>
                <a:spLocks/>
              </p:cNvSpPr>
              <p:nvPr/>
            </p:nvSpPr>
            <p:spPr bwMode="auto">
              <a:xfrm>
                <a:off x="1738313" y="3700460"/>
                <a:ext cx="557213" cy="563563"/>
              </a:xfrm>
              <a:custGeom>
                <a:avLst/>
                <a:gdLst/>
                <a:ahLst/>
                <a:cxnLst>
                  <a:cxn ang="0">
                    <a:pos x="148" y="0"/>
                  </a:cxn>
                  <a:cxn ang="0">
                    <a:pos x="75" y="0"/>
                  </a:cxn>
                  <a:cxn ang="0">
                    <a:pos x="56" y="1"/>
                  </a:cxn>
                  <a:cxn ang="0">
                    <a:pos x="33" y="5"/>
                  </a:cxn>
                  <a:cxn ang="0">
                    <a:pos x="23" y="10"/>
                  </a:cxn>
                  <a:cxn ang="0">
                    <a:pos x="2" y="35"/>
                  </a:cxn>
                  <a:cxn ang="0">
                    <a:pos x="0" y="44"/>
                  </a:cxn>
                  <a:cxn ang="0">
                    <a:pos x="0" y="59"/>
                  </a:cxn>
                  <a:cxn ang="0">
                    <a:pos x="0" y="96"/>
                  </a:cxn>
                  <a:cxn ang="0">
                    <a:pos x="0" y="133"/>
                  </a:cxn>
                  <a:cxn ang="0">
                    <a:pos x="0" y="141"/>
                  </a:cxn>
                  <a:cxn ang="0">
                    <a:pos x="0" y="148"/>
                  </a:cxn>
                  <a:cxn ang="0">
                    <a:pos x="4" y="134"/>
                  </a:cxn>
                  <a:cxn ang="0">
                    <a:pos x="7" y="129"/>
                  </a:cxn>
                  <a:cxn ang="0">
                    <a:pos x="11" y="124"/>
                  </a:cxn>
                  <a:cxn ang="0">
                    <a:pos x="16" y="120"/>
                  </a:cxn>
                  <a:cxn ang="0">
                    <a:pos x="34" y="111"/>
                  </a:cxn>
                  <a:cxn ang="0">
                    <a:pos x="41" y="109"/>
                  </a:cxn>
                  <a:cxn ang="0">
                    <a:pos x="106" y="105"/>
                  </a:cxn>
                  <a:cxn ang="0">
                    <a:pos x="111" y="105"/>
                  </a:cxn>
                  <a:cxn ang="0">
                    <a:pos x="148" y="105"/>
                  </a:cxn>
                  <a:cxn ang="0">
                    <a:pos x="148" y="0"/>
                  </a:cxn>
                </a:cxnLst>
                <a:rect l="0" t="0" r="r" b="b"/>
                <a:pathLst>
                  <a:path w="148" h="148">
                    <a:moveTo>
                      <a:pt x="148" y="0"/>
                    </a:moveTo>
                    <a:cubicBezTo>
                      <a:pt x="75" y="0"/>
                      <a:pt x="75" y="0"/>
                      <a:pt x="75" y="0"/>
                    </a:cubicBezTo>
                    <a:cubicBezTo>
                      <a:pt x="69" y="0"/>
                      <a:pt x="63" y="0"/>
                      <a:pt x="56" y="1"/>
                    </a:cubicBezTo>
                    <a:cubicBezTo>
                      <a:pt x="49" y="1"/>
                      <a:pt x="41" y="3"/>
                      <a:pt x="33" y="5"/>
                    </a:cubicBezTo>
                    <a:cubicBezTo>
                      <a:pt x="30" y="7"/>
                      <a:pt x="27" y="8"/>
                      <a:pt x="23" y="10"/>
                    </a:cubicBezTo>
                    <a:cubicBezTo>
                      <a:pt x="13" y="16"/>
                      <a:pt x="5" y="24"/>
                      <a:pt x="2" y="35"/>
                    </a:cubicBezTo>
                    <a:cubicBezTo>
                      <a:pt x="1" y="38"/>
                      <a:pt x="0" y="41"/>
                      <a:pt x="0" y="44"/>
                    </a:cubicBezTo>
                    <a:cubicBezTo>
                      <a:pt x="0" y="49"/>
                      <a:pt x="0" y="54"/>
                      <a:pt x="0" y="59"/>
                    </a:cubicBezTo>
                    <a:cubicBezTo>
                      <a:pt x="0" y="72"/>
                      <a:pt x="0" y="84"/>
                      <a:pt x="0" y="96"/>
                    </a:cubicBezTo>
                    <a:cubicBezTo>
                      <a:pt x="0" y="109"/>
                      <a:pt x="0" y="121"/>
                      <a:pt x="0" y="133"/>
                    </a:cubicBezTo>
                    <a:cubicBezTo>
                      <a:pt x="0" y="136"/>
                      <a:pt x="0" y="139"/>
                      <a:pt x="0" y="141"/>
                    </a:cubicBezTo>
                    <a:cubicBezTo>
                      <a:pt x="0" y="144"/>
                      <a:pt x="0" y="146"/>
                      <a:pt x="0" y="148"/>
                    </a:cubicBezTo>
                    <a:cubicBezTo>
                      <a:pt x="1" y="143"/>
                      <a:pt x="2" y="138"/>
                      <a:pt x="4" y="134"/>
                    </a:cubicBezTo>
                    <a:cubicBezTo>
                      <a:pt x="5" y="132"/>
                      <a:pt x="6" y="131"/>
                      <a:pt x="7" y="129"/>
                    </a:cubicBezTo>
                    <a:cubicBezTo>
                      <a:pt x="8" y="127"/>
                      <a:pt x="10" y="126"/>
                      <a:pt x="11" y="124"/>
                    </a:cubicBezTo>
                    <a:cubicBezTo>
                      <a:pt x="13" y="123"/>
                      <a:pt x="14" y="121"/>
                      <a:pt x="16" y="120"/>
                    </a:cubicBezTo>
                    <a:cubicBezTo>
                      <a:pt x="22" y="116"/>
                      <a:pt x="28" y="113"/>
                      <a:pt x="34" y="111"/>
                    </a:cubicBezTo>
                    <a:cubicBezTo>
                      <a:pt x="36" y="110"/>
                      <a:pt x="39" y="110"/>
                      <a:pt x="41" y="109"/>
                    </a:cubicBezTo>
                    <a:cubicBezTo>
                      <a:pt x="62" y="103"/>
                      <a:pt x="84" y="105"/>
                      <a:pt x="106" y="105"/>
                    </a:cubicBezTo>
                    <a:cubicBezTo>
                      <a:pt x="107" y="105"/>
                      <a:pt x="109" y="105"/>
                      <a:pt x="111" y="105"/>
                    </a:cubicBezTo>
                    <a:cubicBezTo>
                      <a:pt x="131" y="105"/>
                      <a:pt x="148" y="105"/>
                      <a:pt x="148" y="105"/>
                    </a:cubicBezTo>
                    <a:lnTo>
                      <a:pt x="14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57150">
                <a:solidFill>
                  <a:schemeClr val="bg1"/>
                </a:solidFill>
                <a:round/>
                <a:headEnd/>
                <a:tailEnd/>
              </a:ln>
            </p:spPr>
            <p:txBody>
              <a:bodyPr anchor="ctr"/>
              <a:lstStyle/>
              <a:p>
                <a:pPr algn="ctr"/>
                <a:endParaRPr>
                  <a:latin typeface="+mn-lt"/>
                  <a:ea typeface="+mn-ea"/>
                  <a:cs typeface="+mn-ea"/>
                  <a:sym typeface="+mn-lt"/>
                </a:endParaRPr>
              </a:p>
            </p:txBody>
          </p:sp>
          <p:sp>
            <p:nvSpPr>
              <p:cNvPr id="30" name="Freeform: Shape 55">
                <a:extLst>
                  <a:ext uri="{FF2B5EF4-FFF2-40B4-BE49-F238E27FC236}">
                    <a16:creationId xmlns:a16="http://schemas.microsoft.com/office/drawing/2014/main" id="{7896C6A2-BC36-4C34-BC98-40AB0CC41171}"/>
                  </a:ext>
                </a:extLst>
              </p:cNvPr>
              <p:cNvSpPr>
                <a:spLocks/>
              </p:cNvSpPr>
              <p:nvPr/>
            </p:nvSpPr>
            <p:spPr bwMode="auto">
              <a:xfrm>
                <a:off x="1733550" y="4092575"/>
                <a:ext cx="1951038" cy="346075"/>
              </a:xfrm>
              <a:custGeom>
                <a:avLst/>
                <a:gdLst/>
                <a:ahLst/>
                <a:cxnLst>
                  <a:cxn ang="0">
                    <a:pos x="517" y="87"/>
                  </a:cxn>
                  <a:cxn ang="0">
                    <a:pos x="113" y="87"/>
                  </a:cxn>
                  <a:cxn ang="0">
                    <a:pos x="109" y="87"/>
                  </a:cxn>
                  <a:cxn ang="0">
                    <a:pos x="85" y="88"/>
                  </a:cxn>
                  <a:cxn ang="0">
                    <a:pos x="65" y="87"/>
                  </a:cxn>
                  <a:cxn ang="0">
                    <a:pos x="59" y="87"/>
                  </a:cxn>
                  <a:cxn ang="0">
                    <a:pos x="55" y="87"/>
                  </a:cxn>
                  <a:cxn ang="0">
                    <a:pos x="48" y="86"/>
                  </a:cxn>
                  <a:cxn ang="0">
                    <a:pos x="20" y="77"/>
                  </a:cxn>
                  <a:cxn ang="0">
                    <a:pos x="5" y="58"/>
                  </a:cxn>
                  <a:cxn ang="0">
                    <a:pos x="6" y="36"/>
                  </a:cxn>
                  <a:cxn ang="0">
                    <a:pos x="18" y="19"/>
                  </a:cxn>
                  <a:cxn ang="0">
                    <a:pos x="22" y="16"/>
                  </a:cxn>
                  <a:cxn ang="0">
                    <a:pos x="28" y="13"/>
                  </a:cxn>
                  <a:cxn ang="0">
                    <a:pos x="41" y="8"/>
                  </a:cxn>
                  <a:cxn ang="0">
                    <a:pos x="69" y="4"/>
                  </a:cxn>
                  <a:cxn ang="0">
                    <a:pos x="97" y="3"/>
                  </a:cxn>
                  <a:cxn ang="0">
                    <a:pos x="147" y="4"/>
                  </a:cxn>
                  <a:cxn ang="0">
                    <a:pos x="147" y="1"/>
                  </a:cxn>
                  <a:cxn ang="0">
                    <a:pos x="90" y="0"/>
                  </a:cxn>
                  <a:cxn ang="0">
                    <a:pos x="62" y="1"/>
                  </a:cxn>
                  <a:cxn ang="0">
                    <a:pos x="34" y="7"/>
                  </a:cxn>
                  <a:cxn ang="0">
                    <a:pos x="22" y="13"/>
                  </a:cxn>
                  <a:cxn ang="0">
                    <a:pos x="13" y="20"/>
                  </a:cxn>
                  <a:cxn ang="0">
                    <a:pos x="2" y="38"/>
                  </a:cxn>
                  <a:cxn ang="0">
                    <a:pos x="3" y="61"/>
                  </a:cxn>
                  <a:cxn ang="0">
                    <a:pos x="20" y="81"/>
                  </a:cxn>
                  <a:cxn ang="0">
                    <a:pos x="49" y="90"/>
                  </a:cxn>
                  <a:cxn ang="0">
                    <a:pos x="52" y="90"/>
                  </a:cxn>
                  <a:cxn ang="0">
                    <a:pos x="56" y="90"/>
                  </a:cxn>
                  <a:cxn ang="0">
                    <a:pos x="61" y="91"/>
                  </a:cxn>
                  <a:cxn ang="0">
                    <a:pos x="66" y="91"/>
                  </a:cxn>
                  <a:cxn ang="0">
                    <a:pos x="70" y="91"/>
                  </a:cxn>
                  <a:cxn ang="0">
                    <a:pos x="73" y="91"/>
                  </a:cxn>
                  <a:cxn ang="0">
                    <a:pos x="77" y="91"/>
                  </a:cxn>
                  <a:cxn ang="0">
                    <a:pos x="108" y="91"/>
                  </a:cxn>
                  <a:cxn ang="0">
                    <a:pos x="112" y="91"/>
                  </a:cxn>
                  <a:cxn ang="0">
                    <a:pos x="517" y="91"/>
                  </a:cxn>
                  <a:cxn ang="0">
                    <a:pos x="517" y="87"/>
                  </a:cxn>
                </a:cxnLst>
                <a:rect l="0" t="0" r="r" b="b"/>
                <a:pathLst>
                  <a:path w="517" h="91">
                    <a:moveTo>
                      <a:pt x="517" y="87"/>
                    </a:moveTo>
                    <a:cubicBezTo>
                      <a:pt x="312" y="87"/>
                      <a:pt x="113" y="87"/>
                      <a:pt x="113" y="87"/>
                    </a:cubicBezTo>
                    <a:cubicBezTo>
                      <a:pt x="112" y="87"/>
                      <a:pt x="111" y="87"/>
                      <a:pt x="109" y="87"/>
                    </a:cubicBezTo>
                    <a:cubicBezTo>
                      <a:pt x="101" y="87"/>
                      <a:pt x="93" y="87"/>
                      <a:pt x="85" y="88"/>
                    </a:cubicBezTo>
                    <a:cubicBezTo>
                      <a:pt x="78" y="88"/>
                      <a:pt x="72" y="88"/>
                      <a:pt x="65" y="87"/>
                    </a:cubicBezTo>
                    <a:cubicBezTo>
                      <a:pt x="63" y="87"/>
                      <a:pt x="61" y="87"/>
                      <a:pt x="59" y="87"/>
                    </a:cubicBezTo>
                    <a:cubicBezTo>
                      <a:pt x="58" y="87"/>
                      <a:pt x="56" y="87"/>
                      <a:pt x="55" y="87"/>
                    </a:cubicBezTo>
                    <a:cubicBezTo>
                      <a:pt x="52" y="87"/>
                      <a:pt x="50" y="87"/>
                      <a:pt x="48" y="86"/>
                    </a:cubicBezTo>
                    <a:cubicBezTo>
                      <a:pt x="38" y="85"/>
                      <a:pt x="28" y="82"/>
                      <a:pt x="20" y="77"/>
                    </a:cubicBezTo>
                    <a:cubicBezTo>
                      <a:pt x="13" y="72"/>
                      <a:pt x="8" y="66"/>
                      <a:pt x="5" y="58"/>
                    </a:cubicBezTo>
                    <a:cubicBezTo>
                      <a:pt x="3" y="51"/>
                      <a:pt x="3" y="43"/>
                      <a:pt x="6" y="36"/>
                    </a:cubicBezTo>
                    <a:cubicBezTo>
                      <a:pt x="8" y="29"/>
                      <a:pt x="13" y="24"/>
                      <a:pt x="18" y="19"/>
                    </a:cubicBezTo>
                    <a:cubicBezTo>
                      <a:pt x="19" y="18"/>
                      <a:pt x="21" y="17"/>
                      <a:pt x="22" y="16"/>
                    </a:cubicBezTo>
                    <a:cubicBezTo>
                      <a:pt x="24" y="15"/>
                      <a:pt x="26" y="14"/>
                      <a:pt x="28" y="13"/>
                    </a:cubicBezTo>
                    <a:cubicBezTo>
                      <a:pt x="32" y="11"/>
                      <a:pt x="36" y="9"/>
                      <a:pt x="41" y="8"/>
                    </a:cubicBezTo>
                    <a:cubicBezTo>
                      <a:pt x="50" y="5"/>
                      <a:pt x="59" y="4"/>
                      <a:pt x="69" y="4"/>
                    </a:cubicBezTo>
                    <a:cubicBezTo>
                      <a:pt x="78" y="3"/>
                      <a:pt x="88" y="3"/>
                      <a:pt x="97" y="3"/>
                    </a:cubicBezTo>
                    <a:cubicBezTo>
                      <a:pt x="114" y="3"/>
                      <a:pt x="131" y="3"/>
                      <a:pt x="147" y="4"/>
                    </a:cubicBezTo>
                    <a:cubicBezTo>
                      <a:pt x="149" y="4"/>
                      <a:pt x="149" y="1"/>
                      <a:pt x="147" y="1"/>
                    </a:cubicBezTo>
                    <a:cubicBezTo>
                      <a:pt x="128" y="0"/>
                      <a:pt x="109" y="0"/>
                      <a:pt x="90" y="0"/>
                    </a:cubicBezTo>
                    <a:cubicBezTo>
                      <a:pt x="81" y="0"/>
                      <a:pt x="71" y="0"/>
                      <a:pt x="62" y="1"/>
                    </a:cubicBezTo>
                    <a:cubicBezTo>
                      <a:pt x="52" y="2"/>
                      <a:pt x="43" y="3"/>
                      <a:pt x="34" y="7"/>
                    </a:cubicBezTo>
                    <a:cubicBezTo>
                      <a:pt x="30" y="8"/>
                      <a:pt x="25" y="10"/>
                      <a:pt x="22" y="13"/>
                    </a:cubicBezTo>
                    <a:cubicBezTo>
                      <a:pt x="18" y="15"/>
                      <a:pt x="15" y="17"/>
                      <a:pt x="13" y="20"/>
                    </a:cubicBezTo>
                    <a:cubicBezTo>
                      <a:pt x="7" y="25"/>
                      <a:pt x="3" y="31"/>
                      <a:pt x="2" y="38"/>
                    </a:cubicBezTo>
                    <a:cubicBezTo>
                      <a:pt x="0" y="46"/>
                      <a:pt x="0" y="54"/>
                      <a:pt x="3" y="61"/>
                    </a:cubicBezTo>
                    <a:cubicBezTo>
                      <a:pt x="6" y="69"/>
                      <a:pt x="12" y="76"/>
                      <a:pt x="20" y="81"/>
                    </a:cubicBezTo>
                    <a:cubicBezTo>
                      <a:pt x="28" y="86"/>
                      <a:pt x="38" y="89"/>
                      <a:pt x="49" y="90"/>
                    </a:cubicBezTo>
                    <a:cubicBezTo>
                      <a:pt x="50" y="90"/>
                      <a:pt x="51" y="90"/>
                      <a:pt x="52" y="90"/>
                    </a:cubicBezTo>
                    <a:cubicBezTo>
                      <a:pt x="54" y="90"/>
                      <a:pt x="55" y="90"/>
                      <a:pt x="56" y="90"/>
                    </a:cubicBezTo>
                    <a:cubicBezTo>
                      <a:pt x="58" y="91"/>
                      <a:pt x="60" y="91"/>
                      <a:pt x="61" y="91"/>
                    </a:cubicBezTo>
                    <a:cubicBezTo>
                      <a:pt x="63" y="91"/>
                      <a:pt x="64" y="91"/>
                      <a:pt x="66" y="91"/>
                    </a:cubicBezTo>
                    <a:cubicBezTo>
                      <a:pt x="67" y="91"/>
                      <a:pt x="68" y="91"/>
                      <a:pt x="70" y="91"/>
                    </a:cubicBezTo>
                    <a:cubicBezTo>
                      <a:pt x="71" y="91"/>
                      <a:pt x="72" y="91"/>
                      <a:pt x="73" y="91"/>
                    </a:cubicBezTo>
                    <a:cubicBezTo>
                      <a:pt x="74" y="91"/>
                      <a:pt x="75" y="91"/>
                      <a:pt x="77" y="91"/>
                    </a:cubicBezTo>
                    <a:cubicBezTo>
                      <a:pt x="87" y="91"/>
                      <a:pt x="98" y="91"/>
                      <a:pt x="108" y="91"/>
                    </a:cubicBezTo>
                    <a:cubicBezTo>
                      <a:pt x="110" y="91"/>
                      <a:pt x="111" y="91"/>
                      <a:pt x="112" y="91"/>
                    </a:cubicBezTo>
                    <a:cubicBezTo>
                      <a:pt x="112" y="91"/>
                      <a:pt x="311" y="91"/>
                      <a:pt x="517" y="91"/>
                    </a:cubicBezTo>
                    <a:lnTo>
                      <a:pt x="517" y="87"/>
                    </a:lnTo>
                    <a:close/>
                  </a:path>
                </a:pathLst>
              </a:custGeom>
              <a:solidFill>
                <a:schemeClr val="bg1"/>
              </a:solidFill>
              <a:ln w="57150">
                <a:solidFill>
                  <a:schemeClr val="bg1"/>
                </a:solidFill>
                <a:round/>
                <a:headEnd/>
                <a:tailEnd/>
              </a:ln>
            </p:spPr>
            <p:txBody>
              <a:bodyPr anchor="ctr"/>
              <a:lstStyle/>
              <a:p>
                <a:pPr algn="ctr"/>
                <a:endParaRPr>
                  <a:latin typeface="+mn-lt"/>
                  <a:ea typeface="+mn-ea"/>
                  <a:cs typeface="+mn-ea"/>
                  <a:sym typeface="+mn-lt"/>
                </a:endParaRPr>
              </a:p>
            </p:txBody>
          </p:sp>
        </p:grpSp>
        <p:sp>
          <p:nvSpPr>
            <p:cNvPr id="16" name="TextBox 57">
              <a:extLst>
                <a:ext uri="{FF2B5EF4-FFF2-40B4-BE49-F238E27FC236}">
                  <a16:creationId xmlns:a16="http://schemas.microsoft.com/office/drawing/2014/main" id="{05725BC2-3AAF-4734-B573-B758F2528C2D}"/>
                </a:ext>
              </a:extLst>
            </p:cNvPr>
            <p:cNvSpPr txBox="1"/>
            <p:nvPr/>
          </p:nvSpPr>
          <p:spPr>
            <a:xfrm>
              <a:off x="2310131" y="3464029"/>
              <a:ext cx="522328" cy="500683"/>
            </a:xfrm>
            <a:prstGeom prst="rect">
              <a:avLst/>
            </a:prstGeom>
            <a:noFill/>
          </p:spPr>
          <p:txBody>
            <a:bodyPr wrap="none">
              <a:normAutofit fontScale="92500" lnSpcReduction="10000"/>
            </a:bodyPr>
            <a:lstStyle/>
            <a:p>
              <a:pPr algn="ctr"/>
              <a:r>
                <a:rPr lang="en-US" sz="3600" b="1" dirty="0">
                  <a:latin typeface="Arial" panose="020B0604020202020204" pitchFamily="34" charset="0"/>
                  <a:cs typeface="Arial" panose="020B0604020202020204" pitchFamily="34" charset="0"/>
                  <a:sym typeface="+mn-lt"/>
                </a:rPr>
                <a:t>D</a:t>
              </a:r>
            </a:p>
          </p:txBody>
        </p:sp>
      </p:grpSp>
      <p:sp>
        <p:nvSpPr>
          <p:cNvPr id="37" name="Synergistically utilize technically sound portals with frictionless chains. Dramatically customize…">
            <a:extLst>
              <a:ext uri="{FF2B5EF4-FFF2-40B4-BE49-F238E27FC236}">
                <a16:creationId xmlns:a16="http://schemas.microsoft.com/office/drawing/2014/main" id="{24504C53-FEE1-41D1-847B-295A3E84A143}"/>
              </a:ext>
            </a:extLst>
          </p:cNvPr>
          <p:cNvSpPr txBox="1"/>
          <p:nvPr/>
        </p:nvSpPr>
        <p:spPr>
          <a:xfrm>
            <a:off x="5393499" y="2736294"/>
            <a:ext cx="1908428"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altLang="en-US" sz="3200" dirty="0">
                <a:solidFill>
                  <a:srgbClr val="000000"/>
                </a:solidFill>
                <a:latin typeface="Arial" panose="020B0604020202020204" pitchFamily="34" charset="0"/>
                <a:cs typeface="Arial" panose="020B0604020202020204" pitchFamily="34" charset="0"/>
              </a:rPr>
              <a:t>Ô </a:t>
            </a:r>
            <a:r>
              <a:rPr lang="en-US" altLang="en-US" sz="3200" dirty="0" err="1">
                <a:solidFill>
                  <a:srgbClr val="000000"/>
                </a:solidFill>
                <a:latin typeface="Arial" panose="020B0604020202020204" pitchFamily="34" charset="0"/>
                <a:cs typeface="Arial" panose="020B0604020202020204" pitchFamily="34" charset="0"/>
              </a:rPr>
              <a:t>số</a:t>
            </a:r>
            <a:r>
              <a:rPr lang="en-US" altLang="en-US" sz="3200" dirty="0">
                <a:solidFill>
                  <a:srgbClr val="000000"/>
                </a:solidFill>
                <a:latin typeface="Arial" panose="020B0604020202020204" pitchFamily="34" charset="0"/>
                <a:cs typeface="Arial" panose="020B0604020202020204" pitchFamily="34" charset="0"/>
              </a:rPr>
              <a:t> 4</a:t>
            </a:r>
            <a:endParaRPr lang="en-US" altLang="zh-CN" sz="3200" kern="0" dirty="0">
              <a:solidFill>
                <a:schemeClr val="bg1">
                  <a:lumMod val="65000"/>
                </a:schemeClr>
              </a:solidFill>
              <a:latin typeface="Arial" panose="020B0604020202020204" pitchFamily="34" charset="0"/>
              <a:cs typeface="Arial" panose="020B0604020202020204" pitchFamily="34" charset="0"/>
              <a:sym typeface="+mn-lt"/>
            </a:endParaRPr>
          </a:p>
        </p:txBody>
      </p:sp>
      <p:sp>
        <p:nvSpPr>
          <p:cNvPr id="38" name="Synergistically utilize technically sound portals with frictionless chains. Dramatically customize…">
            <a:extLst>
              <a:ext uri="{FF2B5EF4-FFF2-40B4-BE49-F238E27FC236}">
                <a16:creationId xmlns:a16="http://schemas.microsoft.com/office/drawing/2014/main" id="{A7D0D17C-387D-4047-9565-F0602D97CBB0}"/>
              </a:ext>
            </a:extLst>
          </p:cNvPr>
          <p:cNvSpPr txBox="1"/>
          <p:nvPr/>
        </p:nvSpPr>
        <p:spPr>
          <a:xfrm>
            <a:off x="5540193" y="3800975"/>
            <a:ext cx="1908428"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altLang="en-US" sz="3200" dirty="0">
                <a:solidFill>
                  <a:srgbClr val="000000"/>
                </a:solidFill>
                <a:latin typeface="Arial" panose="020B0604020202020204" pitchFamily="34" charset="0"/>
                <a:cs typeface="Arial" panose="020B0604020202020204" pitchFamily="34" charset="0"/>
              </a:rPr>
              <a:t>Chu </a:t>
            </a:r>
            <a:r>
              <a:rPr lang="en-US" altLang="en-US" sz="3200" dirty="0" err="1">
                <a:solidFill>
                  <a:srgbClr val="000000"/>
                </a:solidFill>
                <a:latin typeface="Arial" panose="020B0604020202020204" pitchFamily="34" charset="0"/>
                <a:cs typeface="Arial" panose="020B0604020202020204" pitchFamily="34" charset="0"/>
              </a:rPr>
              <a:t>kỳ</a:t>
            </a:r>
            <a:r>
              <a:rPr lang="en-US" altLang="en-US" sz="3200" dirty="0">
                <a:solidFill>
                  <a:srgbClr val="000000"/>
                </a:solidFill>
                <a:latin typeface="Arial" panose="020B0604020202020204" pitchFamily="34" charset="0"/>
                <a:cs typeface="Arial" panose="020B0604020202020204" pitchFamily="34" charset="0"/>
              </a:rPr>
              <a:t> 4</a:t>
            </a:r>
            <a:endParaRPr lang="en-US" altLang="zh-CN" sz="3200" kern="0" dirty="0">
              <a:solidFill>
                <a:schemeClr val="bg1">
                  <a:lumMod val="65000"/>
                </a:schemeClr>
              </a:solidFill>
              <a:latin typeface="Arial" panose="020B0604020202020204" pitchFamily="34" charset="0"/>
              <a:cs typeface="Arial" panose="020B0604020202020204" pitchFamily="34" charset="0"/>
              <a:sym typeface="+mn-lt"/>
            </a:endParaRPr>
          </a:p>
        </p:txBody>
      </p:sp>
      <p:sp>
        <p:nvSpPr>
          <p:cNvPr id="39" name="Synergistically utilize technically sound portals with frictionless chains. Dramatically customize…">
            <a:extLst>
              <a:ext uri="{FF2B5EF4-FFF2-40B4-BE49-F238E27FC236}">
                <a16:creationId xmlns:a16="http://schemas.microsoft.com/office/drawing/2014/main" id="{05BAA714-5778-4711-AB43-8078C8D63C69}"/>
              </a:ext>
            </a:extLst>
          </p:cNvPr>
          <p:cNvSpPr txBox="1"/>
          <p:nvPr/>
        </p:nvSpPr>
        <p:spPr>
          <a:xfrm>
            <a:off x="5486402" y="4764926"/>
            <a:ext cx="1908428"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altLang="en-US" sz="3200" dirty="0" err="1">
                <a:solidFill>
                  <a:srgbClr val="000000"/>
                </a:solidFill>
                <a:latin typeface="Arial" panose="020B0604020202020204" pitchFamily="34" charset="0"/>
                <a:cs typeface="Arial" panose="020B0604020202020204" pitchFamily="34" charset="0"/>
              </a:rPr>
              <a:t>Nhóm</a:t>
            </a:r>
            <a:r>
              <a:rPr lang="en-US" altLang="en-US" sz="3200" dirty="0">
                <a:solidFill>
                  <a:srgbClr val="000000"/>
                </a:solidFill>
                <a:latin typeface="Arial" panose="020B0604020202020204" pitchFamily="34" charset="0"/>
                <a:cs typeface="Arial" panose="020B0604020202020204" pitchFamily="34" charset="0"/>
              </a:rPr>
              <a:t> IV</a:t>
            </a:r>
            <a:endParaRPr lang="en-US" altLang="zh-CN" sz="3200" kern="0" dirty="0">
              <a:solidFill>
                <a:schemeClr val="bg1">
                  <a:lumMod val="65000"/>
                </a:schemeClr>
              </a:solidFill>
              <a:latin typeface="Arial" panose="020B0604020202020204" pitchFamily="34" charset="0"/>
              <a:cs typeface="Arial" panose="020B0604020202020204" pitchFamily="34" charset="0"/>
              <a:sym typeface="+mn-lt"/>
            </a:endParaRPr>
          </a:p>
        </p:txBody>
      </p:sp>
      <p:sp>
        <p:nvSpPr>
          <p:cNvPr id="40" name="Synergistically utilize technically sound portals with frictionless chains. Dramatically customize…">
            <a:extLst>
              <a:ext uri="{FF2B5EF4-FFF2-40B4-BE49-F238E27FC236}">
                <a16:creationId xmlns:a16="http://schemas.microsoft.com/office/drawing/2014/main" id="{36831C2E-6B81-4740-A986-F33383A313DE}"/>
              </a:ext>
            </a:extLst>
          </p:cNvPr>
          <p:cNvSpPr txBox="1"/>
          <p:nvPr/>
        </p:nvSpPr>
        <p:spPr>
          <a:xfrm>
            <a:off x="5400956" y="5648025"/>
            <a:ext cx="1908428" cy="6474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altLang="en-US" sz="3200" dirty="0">
                <a:solidFill>
                  <a:srgbClr val="000000"/>
                </a:solidFill>
                <a:latin typeface="Arial" panose="020B0604020202020204" pitchFamily="34" charset="0"/>
                <a:cs typeface="Arial" panose="020B0604020202020204" pitchFamily="34" charset="0"/>
              </a:rPr>
              <a:t>Chu </a:t>
            </a:r>
            <a:r>
              <a:rPr lang="en-US" altLang="en-US" sz="3200" dirty="0" err="1">
                <a:solidFill>
                  <a:srgbClr val="000000"/>
                </a:solidFill>
                <a:latin typeface="Arial" panose="020B0604020202020204" pitchFamily="34" charset="0"/>
                <a:cs typeface="Arial" panose="020B0604020202020204" pitchFamily="34" charset="0"/>
              </a:rPr>
              <a:t>kỳ</a:t>
            </a:r>
            <a:r>
              <a:rPr lang="en-US" altLang="en-US" sz="3200" dirty="0">
                <a:solidFill>
                  <a:srgbClr val="000000"/>
                </a:solidFill>
                <a:latin typeface="Arial" panose="020B0604020202020204" pitchFamily="34" charset="0"/>
                <a:cs typeface="Arial" panose="020B0604020202020204" pitchFamily="34" charset="0"/>
              </a:rPr>
              <a:t> 3</a:t>
            </a:r>
            <a:r>
              <a:rPr lang="en-US" altLang="zh-CN" sz="3200" kern="0" dirty="0">
                <a:solidFill>
                  <a:schemeClr val="bg1">
                    <a:lumMod val="65000"/>
                  </a:schemeClr>
                </a:solidFill>
                <a:latin typeface="Arial" panose="020B0604020202020204" pitchFamily="34" charset="0"/>
                <a:cs typeface="Arial" panose="020B0604020202020204" pitchFamily="34" charset="0"/>
                <a:sym typeface="+mn-lt"/>
              </a:rPr>
              <a:t> </a:t>
            </a:r>
          </a:p>
        </p:txBody>
      </p:sp>
      <p:grpSp>
        <p:nvGrpSpPr>
          <p:cNvPr id="41" name="组合 49">
            <a:extLst>
              <a:ext uri="{FF2B5EF4-FFF2-40B4-BE49-F238E27FC236}">
                <a16:creationId xmlns:a16="http://schemas.microsoft.com/office/drawing/2014/main" id="{6FD5D1DC-DB32-427C-89B3-7D6E243A7DEA}"/>
              </a:ext>
            </a:extLst>
          </p:cNvPr>
          <p:cNvGrpSpPr/>
          <p:nvPr/>
        </p:nvGrpSpPr>
        <p:grpSpPr>
          <a:xfrm>
            <a:off x="1152861" y="423575"/>
            <a:ext cx="10389704" cy="2645668"/>
            <a:chOff x="-1224351" y="374887"/>
            <a:chExt cx="14653406" cy="3360248"/>
          </a:xfrm>
        </p:grpSpPr>
        <p:sp>
          <p:nvSpPr>
            <p:cNvPr id="42" name="Google Shape;354;p33">
              <a:extLst>
                <a:ext uri="{FF2B5EF4-FFF2-40B4-BE49-F238E27FC236}">
                  <a16:creationId xmlns:a16="http://schemas.microsoft.com/office/drawing/2014/main" id="{FC6D084E-E858-4879-9114-5E74E31E5695}"/>
                </a:ext>
              </a:extLst>
            </p:cNvPr>
            <p:cNvSpPr/>
            <p:nvPr/>
          </p:nvSpPr>
          <p:spPr>
            <a:xfrm>
              <a:off x="-1224351" y="374887"/>
              <a:ext cx="14653406" cy="2480983"/>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cs typeface="+mn-ea"/>
                <a:sym typeface="+mn-lt"/>
              </a:endParaRPr>
            </a:p>
          </p:txBody>
        </p:sp>
        <p:sp>
          <p:nvSpPr>
            <p:cNvPr id="43" name="文本框 51">
              <a:extLst>
                <a:ext uri="{FF2B5EF4-FFF2-40B4-BE49-F238E27FC236}">
                  <a16:creationId xmlns:a16="http://schemas.microsoft.com/office/drawing/2014/main" id="{48F7685F-7E19-4746-AA32-A2177E141FB7}"/>
                </a:ext>
              </a:extLst>
            </p:cNvPr>
            <p:cNvSpPr txBox="1"/>
            <p:nvPr/>
          </p:nvSpPr>
          <p:spPr>
            <a:xfrm>
              <a:off x="-1224350" y="480263"/>
              <a:ext cx="14419061" cy="3254872"/>
            </a:xfrm>
            <a:prstGeom prst="rect">
              <a:avLst/>
            </a:prstGeom>
            <a:noFill/>
          </p:spPr>
          <p:txBody>
            <a:bodyPr wrap="square" rtlCol="0">
              <a:spAutoFit/>
            </a:bodyPr>
            <a:lstStyle/>
            <a:p>
              <a:pPr algn="ctr"/>
              <a:r>
                <a:rPr lang="vi-VN" altLang="zh-CN" sz="3200" b="1" dirty="0">
                  <a:solidFill>
                    <a:srgbClr val="FF0000"/>
                  </a:solidFill>
                  <a:latin typeface="Arial" panose="020B0604020202020204" pitchFamily="34" charset="0"/>
                  <a:cs typeface="Arial" panose="020B0604020202020204" pitchFamily="34" charset="0"/>
                  <a:sym typeface="+mn-lt"/>
                </a:rPr>
                <a:t>Câu 6. </a:t>
              </a:r>
            </a:p>
            <a:p>
              <a:pPr algn="ctr"/>
              <a:r>
                <a:rPr lang="vi-VN" altLang="zh-CN" sz="3200" dirty="0">
                  <a:solidFill>
                    <a:schemeClr val="bg1"/>
                  </a:solidFill>
                  <a:latin typeface="Arial" panose="020B0604020202020204" pitchFamily="34" charset="0"/>
                  <a:cs typeface="Arial" panose="020B0604020202020204" pitchFamily="34" charset="0"/>
                  <a:sym typeface="+mn-lt"/>
                </a:rPr>
                <a:t>Nguyên tử Y lớp vỏ có 4 electron. Nguyên tố Y trong bảng tuần hoàn ở :</a:t>
              </a:r>
            </a:p>
            <a:p>
              <a:pPr algn="ctr"/>
              <a:endParaRPr lang="en-US" altLang="zh-CN" sz="3200" dirty="0">
                <a:solidFill>
                  <a:schemeClr val="bg1"/>
                </a:solidFill>
                <a:latin typeface="Arial" panose="020B0604020202020204" pitchFamily="34" charset="0"/>
                <a:cs typeface="Arial" panose="020B0604020202020204" pitchFamily="34" charset="0"/>
                <a:sym typeface="+mn-lt"/>
              </a:endParaRPr>
            </a:p>
          </p:txBody>
        </p:sp>
      </p:grpSp>
      <p:sp>
        <p:nvSpPr>
          <p:cNvPr id="44" name="Rectangle: Rounded Corners 43">
            <a:extLst>
              <a:ext uri="{FF2B5EF4-FFF2-40B4-BE49-F238E27FC236}">
                <a16:creationId xmlns:a16="http://schemas.microsoft.com/office/drawing/2014/main" id="{F58B8D63-3EAB-44CD-AE96-A397898F2A8E}"/>
              </a:ext>
            </a:extLst>
          </p:cNvPr>
          <p:cNvSpPr/>
          <p:nvPr/>
        </p:nvSpPr>
        <p:spPr>
          <a:xfrm>
            <a:off x="5486402" y="2742586"/>
            <a:ext cx="1815526" cy="80413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571467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500"/>
                                        <p:tgtEl>
                                          <p:spTgt spid="3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circle(in)">
                                      <p:cBhvr>
                                        <p:cTn id="24"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12c5dc6-786c-4ff1-943f-c8d2a21624de">
            <a:extLst>
              <a:ext uri="{FF2B5EF4-FFF2-40B4-BE49-F238E27FC236}">
                <a16:creationId xmlns:a16="http://schemas.microsoft.com/office/drawing/2014/main" id="{4EB9A772-646A-4864-81F1-808C436BCFE5}"/>
              </a:ext>
            </a:extLst>
          </p:cNvPr>
          <p:cNvGrpSpPr>
            <a:grpSpLocks noChangeAspect="1"/>
          </p:cNvGrpSpPr>
          <p:nvPr/>
        </p:nvGrpSpPr>
        <p:grpSpPr>
          <a:xfrm>
            <a:off x="3204704" y="2022764"/>
            <a:ext cx="5262929" cy="4835236"/>
            <a:chOff x="3135086" y="1417410"/>
            <a:chExt cx="5921829" cy="5440590"/>
          </a:xfrm>
        </p:grpSpPr>
        <p:grpSp>
          <p:nvGrpSpPr>
            <p:cNvPr id="3" name="组合 4">
              <a:extLst>
                <a:ext uri="{FF2B5EF4-FFF2-40B4-BE49-F238E27FC236}">
                  <a16:creationId xmlns:a16="http://schemas.microsoft.com/office/drawing/2014/main" id="{7B626F95-222D-4069-A32D-25E9E7A015A9}"/>
                </a:ext>
              </a:extLst>
            </p:cNvPr>
            <p:cNvGrpSpPr/>
            <p:nvPr/>
          </p:nvGrpSpPr>
          <p:grpSpPr>
            <a:xfrm>
              <a:off x="4435062" y="1417410"/>
              <a:ext cx="3350566" cy="4699228"/>
              <a:chOff x="4198620" y="660400"/>
              <a:chExt cx="3821430" cy="5359628"/>
            </a:xfrm>
          </p:grpSpPr>
          <p:sp>
            <p:nvSpPr>
              <p:cNvPr id="5" name="箭头: 五边形 5">
                <a:extLst>
                  <a:ext uri="{FF2B5EF4-FFF2-40B4-BE49-F238E27FC236}">
                    <a16:creationId xmlns:a16="http://schemas.microsoft.com/office/drawing/2014/main" id="{0CD873C6-8CB1-4920-BB47-38030D8C9710}"/>
                  </a:ext>
                </a:extLst>
              </p:cNvPr>
              <p:cNvSpPr/>
              <p:nvPr/>
            </p:nvSpPr>
            <p:spPr>
              <a:xfrm rot="16200000">
                <a:off x="3416186" y="3107985"/>
                <a:ext cx="5359628" cy="464458"/>
              </a:xfrm>
              <a:prstGeom prst="homePlate">
                <a:avLst/>
              </a:pr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000" b="1">
                  <a:latin typeface="Arial" panose="020B0604020202020204" pitchFamily="34" charset="0"/>
                  <a:cs typeface="Arial" panose="020B0604020202020204" pitchFamily="34" charset="0"/>
                  <a:sym typeface="+mn-lt"/>
                </a:endParaRPr>
              </a:p>
            </p:txBody>
          </p:sp>
          <p:grpSp>
            <p:nvGrpSpPr>
              <p:cNvPr id="6" name="组合 6">
                <a:extLst>
                  <a:ext uri="{FF2B5EF4-FFF2-40B4-BE49-F238E27FC236}">
                    <a16:creationId xmlns:a16="http://schemas.microsoft.com/office/drawing/2014/main" id="{D2685799-34E6-42FF-A877-54042C917CBB}"/>
                  </a:ext>
                </a:extLst>
              </p:cNvPr>
              <p:cNvGrpSpPr/>
              <p:nvPr/>
            </p:nvGrpSpPr>
            <p:grpSpPr>
              <a:xfrm>
                <a:off x="4198620" y="1107293"/>
                <a:ext cx="2240280" cy="580570"/>
                <a:chOff x="4198620" y="1810329"/>
                <a:chExt cx="2240280" cy="580570"/>
              </a:xfrm>
            </p:grpSpPr>
            <p:sp>
              <p:nvSpPr>
                <p:cNvPr id="31" name="箭头: V 形 31">
                  <a:extLst>
                    <a:ext uri="{FF2B5EF4-FFF2-40B4-BE49-F238E27FC236}">
                      <a16:creationId xmlns:a16="http://schemas.microsoft.com/office/drawing/2014/main" id="{5831A09F-564F-482B-B9FF-17985F64E508}"/>
                    </a:ext>
                  </a:extLst>
                </p:cNvPr>
                <p:cNvSpPr/>
                <p:nvPr/>
              </p:nvSpPr>
              <p:spPr>
                <a:xfrm>
                  <a:off x="4198620" y="1810329"/>
                  <a:ext cx="2015309" cy="580570"/>
                </a:xfrm>
                <a:prstGeom prst="chevron">
                  <a:avLst>
                    <a:gd name="adj" fmla="val 31308"/>
                  </a:avLst>
                </a:pr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000" b="1">
                    <a:latin typeface="Arial" panose="020B0604020202020204" pitchFamily="34" charset="0"/>
                    <a:cs typeface="Arial" panose="020B0604020202020204" pitchFamily="34" charset="0"/>
                    <a:sym typeface="+mn-lt"/>
                  </a:endParaRPr>
                </a:p>
              </p:txBody>
            </p:sp>
            <p:sp>
              <p:nvSpPr>
                <p:cNvPr id="32" name="矩形: 圆角 32">
                  <a:extLst>
                    <a:ext uri="{FF2B5EF4-FFF2-40B4-BE49-F238E27FC236}">
                      <a16:creationId xmlns:a16="http://schemas.microsoft.com/office/drawing/2014/main" id="{E62A866F-0DE8-4814-91AE-C82A15F4F05D}"/>
                    </a:ext>
                  </a:extLst>
                </p:cNvPr>
                <p:cNvSpPr/>
                <p:nvPr/>
              </p:nvSpPr>
              <p:spPr>
                <a:xfrm>
                  <a:off x="5207000" y="1810329"/>
                  <a:ext cx="1231900" cy="580570"/>
                </a:xfrm>
                <a:prstGeom prst="roundRect">
                  <a:avLst>
                    <a:gd name="adj" fmla="val 50000"/>
                  </a:avLst>
                </a:prstGeom>
                <a:blipFill dpi="0" rotWithShape="1">
                  <a:blip r:embed="rId4"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000" b="1">
                    <a:latin typeface="Arial" panose="020B0604020202020204" pitchFamily="34" charset="0"/>
                    <a:cs typeface="Arial" panose="020B0604020202020204" pitchFamily="34" charset="0"/>
                    <a:sym typeface="+mn-lt"/>
                  </a:endParaRPr>
                </a:p>
              </p:txBody>
            </p:sp>
            <p:sp>
              <p:nvSpPr>
                <p:cNvPr id="33" name="椭圆 33">
                  <a:extLst>
                    <a:ext uri="{FF2B5EF4-FFF2-40B4-BE49-F238E27FC236}">
                      <a16:creationId xmlns:a16="http://schemas.microsoft.com/office/drawing/2014/main" id="{56041F18-4DE4-4539-BBA9-20FE473510AA}"/>
                    </a:ext>
                  </a:extLst>
                </p:cNvPr>
                <p:cNvSpPr/>
                <p:nvPr/>
              </p:nvSpPr>
              <p:spPr>
                <a:xfrm>
                  <a:off x="5897791" y="1852964"/>
                  <a:ext cx="495300" cy="49530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grpSp>
          <p:grpSp>
            <p:nvGrpSpPr>
              <p:cNvPr id="7" name="组合 7">
                <a:extLst>
                  <a:ext uri="{FF2B5EF4-FFF2-40B4-BE49-F238E27FC236}">
                    <a16:creationId xmlns:a16="http://schemas.microsoft.com/office/drawing/2014/main" id="{3894EDB2-5470-47B3-9034-0960708557C3}"/>
                  </a:ext>
                </a:extLst>
              </p:cNvPr>
              <p:cNvGrpSpPr/>
              <p:nvPr/>
            </p:nvGrpSpPr>
            <p:grpSpPr>
              <a:xfrm>
                <a:off x="4198620" y="3581375"/>
                <a:ext cx="2240280" cy="580570"/>
                <a:chOff x="4198620" y="3581375"/>
                <a:chExt cx="2240280" cy="580570"/>
              </a:xfrm>
            </p:grpSpPr>
            <p:sp>
              <p:nvSpPr>
                <p:cNvPr id="28" name="箭头: V 形 28">
                  <a:extLst>
                    <a:ext uri="{FF2B5EF4-FFF2-40B4-BE49-F238E27FC236}">
                      <a16:creationId xmlns:a16="http://schemas.microsoft.com/office/drawing/2014/main" id="{2384C7CD-4B43-43FA-8C17-398E5F28EB54}"/>
                    </a:ext>
                  </a:extLst>
                </p:cNvPr>
                <p:cNvSpPr/>
                <p:nvPr/>
              </p:nvSpPr>
              <p:spPr>
                <a:xfrm>
                  <a:off x="4198620" y="3581375"/>
                  <a:ext cx="2015309" cy="580570"/>
                </a:xfrm>
                <a:prstGeom prst="chevron">
                  <a:avLst>
                    <a:gd name="adj" fmla="val 31308"/>
                  </a:avLst>
                </a:prstGeom>
                <a:blipFill dpi="0" rotWithShape="1">
                  <a:blip r:embed="rId3"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sp>
              <p:nvSpPr>
                <p:cNvPr id="29" name="矩形: 圆角 29">
                  <a:extLst>
                    <a:ext uri="{FF2B5EF4-FFF2-40B4-BE49-F238E27FC236}">
                      <a16:creationId xmlns:a16="http://schemas.microsoft.com/office/drawing/2014/main" id="{16167176-B318-4549-B994-E81F49D15589}"/>
                    </a:ext>
                  </a:extLst>
                </p:cNvPr>
                <p:cNvSpPr/>
                <p:nvPr/>
              </p:nvSpPr>
              <p:spPr>
                <a:xfrm>
                  <a:off x="5207000" y="3581375"/>
                  <a:ext cx="1231900" cy="580570"/>
                </a:xfrm>
                <a:prstGeom prst="roundRect">
                  <a:avLst>
                    <a:gd name="adj" fmla="val 50000"/>
                  </a:avLst>
                </a:prstGeom>
                <a:blipFill dpi="0" rotWithShape="1">
                  <a:blip r:embed="rId4"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sp>
              <p:nvSpPr>
                <p:cNvPr id="30" name="椭圆 30">
                  <a:extLst>
                    <a:ext uri="{FF2B5EF4-FFF2-40B4-BE49-F238E27FC236}">
                      <a16:creationId xmlns:a16="http://schemas.microsoft.com/office/drawing/2014/main" id="{FE27DD93-0BA8-4705-8396-242259A527F2}"/>
                    </a:ext>
                  </a:extLst>
                </p:cNvPr>
                <p:cNvSpPr/>
                <p:nvPr/>
              </p:nvSpPr>
              <p:spPr>
                <a:xfrm>
                  <a:off x="5897791" y="3624010"/>
                  <a:ext cx="495300" cy="49530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grpSp>
          <p:grpSp>
            <p:nvGrpSpPr>
              <p:cNvPr id="8" name="组合 8">
                <a:extLst>
                  <a:ext uri="{FF2B5EF4-FFF2-40B4-BE49-F238E27FC236}">
                    <a16:creationId xmlns:a16="http://schemas.microsoft.com/office/drawing/2014/main" id="{88CED799-AC56-4ADB-AA51-9FB81810E445}"/>
                  </a:ext>
                </a:extLst>
              </p:cNvPr>
              <p:cNvGrpSpPr/>
              <p:nvPr/>
            </p:nvGrpSpPr>
            <p:grpSpPr>
              <a:xfrm>
                <a:off x="5779770" y="2344334"/>
                <a:ext cx="2240280" cy="580570"/>
                <a:chOff x="5779770" y="2344334"/>
                <a:chExt cx="2240280" cy="580570"/>
              </a:xfrm>
            </p:grpSpPr>
            <p:sp>
              <p:nvSpPr>
                <p:cNvPr id="25" name="箭头: V 形 25">
                  <a:extLst>
                    <a:ext uri="{FF2B5EF4-FFF2-40B4-BE49-F238E27FC236}">
                      <a16:creationId xmlns:a16="http://schemas.microsoft.com/office/drawing/2014/main" id="{CD84B784-745F-4583-AB14-2A485B5E439E}"/>
                    </a:ext>
                  </a:extLst>
                </p:cNvPr>
                <p:cNvSpPr/>
                <p:nvPr/>
              </p:nvSpPr>
              <p:spPr>
                <a:xfrm flipH="1">
                  <a:off x="6004741" y="2344334"/>
                  <a:ext cx="2015309" cy="580570"/>
                </a:xfrm>
                <a:prstGeom prst="chevron">
                  <a:avLst>
                    <a:gd name="adj" fmla="val 31308"/>
                  </a:avLst>
                </a:prstGeom>
                <a:blipFill dpi="0" rotWithShape="1">
                  <a:blip r:embed="rId3"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sp>
              <p:nvSpPr>
                <p:cNvPr id="26" name="矩形: 圆角 26">
                  <a:extLst>
                    <a:ext uri="{FF2B5EF4-FFF2-40B4-BE49-F238E27FC236}">
                      <a16:creationId xmlns:a16="http://schemas.microsoft.com/office/drawing/2014/main" id="{C2243DBD-24A3-4D2B-A5B5-8D2B16963BCD}"/>
                    </a:ext>
                  </a:extLst>
                </p:cNvPr>
                <p:cNvSpPr/>
                <p:nvPr/>
              </p:nvSpPr>
              <p:spPr>
                <a:xfrm flipH="1">
                  <a:off x="5779770" y="2344334"/>
                  <a:ext cx="1231900" cy="580570"/>
                </a:xfrm>
                <a:prstGeom prst="roundRect">
                  <a:avLst>
                    <a:gd name="adj" fmla="val 50000"/>
                  </a:avLst>
                </a:prstGeom>
                <a:blipFill dpi="0" rotWithShape="1">
                  <a:blip r:embed="rId4"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sp>
              <p:nvSpPr>
                <p:cNvPr id="27" name="椭圆 27">
                  <a:extLst>
                    <a:ext uri="{FF2B5EF4-FFF2-40B4-BE49-F238E27FC236}">
                      <a16:creationId xmlns:a16="http://schemas.microsoft.com/office/drawing/2014/main" id="{748F00D2-FA5C-492C-B377-BD71EC575E94}"/>
                    </a:ext>
                  </a:extLst>
                </p:cNvPr>
                <p:cNvSpPr/>
                <p:nvPr/>
              </p:nvSpPr>
              <p:spPr>
                <a:xfrm flipH="1">
                  <a:off x="5825579" y="2386969"/>
                  <a:ext cx="495300" cy="49530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grpSp>
          <p:grpSp>
            <p:nvGrpSpPr>
              <p:cNvPr id="9" name="组合 9">
                <a:extLst>
                  <a:ext uri="{FF2B5EF4-FFF2-40B4-BE49-F238E27FC236}">
                    <a16:creationId xmlns:a16="http://schemas.microsoft.com/office/drawing/2014/main" id="{F43E399A-DC83-4DD6-9C32-84022A778BC7}"/>
                  </a:ext>
                </a:extLst>
              </p:cNvPr>
              <p:cNvGrpSpPr/>
              <p:nvPr/>
            </p:nvGrpSpPr>
            <p:grpSpPr>
              <a:xfrm>
                <a:off x="5779770" y="4818415"/>
                <a:ext cx="2240280" cy="580570"/>
                <a:chOff x="5779770" y="4818415"/>
                <a:chExt cx="2240280" cy="580570"/>
              </a:xfrm>
            </p:grpSpPr>
            <p:sp>
              <p:nvSpPr>
                <p:cNvPr id="22" name="箭头: V 形 22">
                  <a:extLst>
                    <a:ext uri="{FF2B5EF4-FFF2-40B4-BE49-F238E27FC236}">
                      <a16:creationId xmlns:a16="http://schemas.microsoft.com/office/drawing/2014/main" id="{DAF5D679-32E3-44EA-A9EB-5564B0FE2FF9}"/>
                    </a:ext>
                  </a:extLst>
                </p:cNvPr>
                <p:cNvSpPr/>
                <p:nvPr/>
              </p:nvSpPr>
              <p:spPr>
                <a:xfrm flipH="1">
                  <a:off x="6004741" y="4818415"/>
                  <a:ext cx="2015309" cy="580570"/>
                </a:xfrm>
                <a:prstGeom prst="chevron">
                  <a:avLst>
                    <a:gd name="adj" fmla="val 31308"/>
                  </a:avLst>
                </a:prstGeom>
                <a:blipFill dpi="0" rotWithShape="1">
                  <a:blip r:embed="rId3"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sp>
              <p:nvSpPr>
                <p:cNvPr id="23" name="矩形: 圆角 23">
                  <a:extLst>
                    <a:ext uri="{FF2B5EF4-FFF2-40B4-BE49-F238E27FC236}">
                      <a16:creationId xmlns:a16="http://schemas.microsoft.com/office/drawing/2014/main" id="{537A1DD5-D62F-4DC7-AAE8-21BEDF11D050}"/>
                    </a:ext>
                  </a:extLst>
                </p:cNvPr>
                <p:cNvSpPr/>
                <p:nvPr/>
              </p:nvSpPr>
              <p:spPr>
                <a:xfrm flipH="1">
                  <a:off x="5779770" y="4818415"/>
                  <a:ext cx="1231900" cy="580570"/>
                </a:xfrm>
                <a:prstGeom prst="roundRect">
                  <a:avLst>
                    <a:gd name="adj" fmla="val 50000"/>
                  </a:avLst>
                </a:prstGeom>
                <a:blipFill dpi="0" rotWithShape="1">
                  <a:blip r:embed="rId4" cstate="screen">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sp>
              <p:nvSpPr>
                <p:cNvPr id="24" name="椭圆 24">
                  <a:extLst>
                    <a:ext uri="{FF2B5EF4-FFF2-40B4-BE49-F238E27FC236}">
                      <a16:creationId xmlns:a16="http://schemas.microsoft.com/office/drawing/2014/main" id="{69C533B2-E58A-49A2-8EAA-6367A40E244C}"/>
                    </a:ext>
                  </a:extLst>
                </p:cNvPr>
                <p:cNvSpPr/>
                <p:nvPr/>
              </p:nvSpPr>
              <p:spPr>
                <a:xfrm flipH="1">
                  <a:off x="5825579" y="4861050"/>
                  <a:ext cx="495300" cy="49530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b="1">
                    <a:solidFill>
                      <a:schemeClr val="tx1"/>
                    </a:solidFill>
                    <a:latin typeface="Arial" panose="020B0604020202020204" pitchFamily="34" charset="0"/>
                    <a:cs typeface="Arial" panose="020B0604020202020204" pitchFamily="34" charset="0"/>
                    <a:sym typeface="+mn-lt"/>
                  </a:endParaRPr>
                </a:p>
              </p:txBody>
            </p:sp>
          </p:grpSp>
          <p:sp>
            <p:nvSpPr>
              <p:cNvPr id="11" name="矩形 11">
                <a:extLst>
                  <a:ext uri="{FF2B5EF4-FFF2-40B4-BE49-F238E27FC236}">
                    <a16:creationId xmlns:a16="http://schemas.microsoft.com/office/drawing/2014/main" id="{9C921CA1-4B97-4983-9E13-8A09DA07BA66}"/>
                  </a:ext>
                </a:extLst>
              </p:cNvPr>
              <p:cNvSpPr/>
              <p:nvPr/>
            </p:nvSpPr>
            <p:spPr>
              <a:xfrm>
                <a:off x="6333397" y="2335512"/>
                <a:ext cx="1401898" cy="246221"/>
              </a:xfrm>
              <a:prstGeom prst="rect">
                <a:avLst/>
              </a:prstGeom>
            </p:spPr>
            <p:txBody>
              <a:bodyPr wrap="none" lIns="72000" tIns="0" rIns="72000" bIns="0">
                <a:noAutofit/>
              </a:bodyPr>
              <a:lstStyle/>
              <a:p>
                <a:pPr lvl="0" algn="r" defTabSz="914378">
                  <a:defRPr/>
                </a:pP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13" name="矩形 13">
                <a:extLst>
                  <a:ext uri="{FF2B5EF4-FFF2-40B4-BE49-F238E27FC236}">
                    <a16:creationId xmlns:a16="http://schemas.microsoft.com/office/drawing/2014/main" id="{76CD3F4F-9FDE-490F-9CD7-83401443F186}"/>
                  </a:ext>
                </a:extLst>
              </p:cNvPr>
              <p:cNvSpPr/>
              <p:nvPr/>
            </p:nvSpPr>
            <p:spPr>
              <a:xfrm>
                <a:off x="4466951" y="1028247"/>
                <a:ext cx="1392466" cy="246221"/>
              </a:xfrm>
              <a:prstGeom prst="rect">
                <a:avLst/>
              </a:prstGeom>
            </p:spPr>
            <p:txBody>
              <a:bodyPr wrap="none" lIns="72000" tIns="0" rIns="72000" bIns="0">
                <a:noAutofit/>
              </a:bodyPr>
              <a:lstStyle/>
              <a:p>
                <a:pPr lvl="0" defTabSz="914378">
                  <a:defRPr/>
                </a:pP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14" name="矩形 14">
                <a:extLst>
                  <a:ext uri="{FF2B5EF4-FFF2-40B4-BE49-F238E27FC236}">
                    <a16:creationId xmlns:a16="http://schemas.microsoft.com/office/drawing/2014/main" id="{5C74ED9B-6222-4234-9240-123A4C6A0707}"/>
                  </a:ext>
                </a:extLst>
              </p:cNvPr>
              <p:cNvSpPr/>
              <p:nvPr/>
            </p:nvSpPr>
            <p:spPr>
              <a:xfrm>
                <a:off x="4484097" y="3514987"/>
                <a:ext cx="1392466" cy="246221"/>
              </a:xfrm>
              <a:prstGeom prst="rect">
                <a:avLst/>
              </a:prstGeom>
            </p:spPr>
            <p:txBody>
              <a:bodyPr wrap="none" lIns="72000" tIns="0" rIns="72000" bIns="0">
                <a:noAutofit/>
              </a:bodyPr>
              <a:lstStyle/>
              <a:p>
                <a:pPr lvl="0" defTabSz="914378">
                  <a:defRPr/>
                </a:pP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15" name="矩形 15">
                <a:extLst>
                  <a:ext uri="{FF2B5EF4-FFF2-40B4-BE49-F238E27FC236}">
                    <a16:creationId xmlns:a16="http://schemas.microsoft.com/office/drawing/2014/main" id="{00C9E79B-832F-480E-8346-883FC4D59936}"/>
                  </a:ext>
                </a:extLst>
              </p:cNvPr>
              <p:cNvSpPr/>
              <p:nvPr/>
            </p:nvSpPr>
            <p:spPr>
              <a:xfrm>
                <a:off x="6333397" y="4779934"/>
                <a:ext cx="1401898" cy="246221"/>
              </a:xfrm>
              <a:prstGeom prst="rect">
                <a:avLst/>
              </a:prstGeom>
            </p:spPr>
            <p:txBody>
              <a:bodyPr wrap="none" lIns="72000" tIns="0" rIns="72000" bIns="0">
                <a:noAutofit/>
              </a:bodyPr>
              <a:lstStyle/>
              <a:p>
                <a:pPr lvl="0" algn="r" defTabSz="914378">
                  <a:defRPr/>
                </a:pP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18" name="任意多边形: 形状 18">
                <a:extLst>
                  <a:ext uri="{FF2B5EF4-FFF2-40B4-BE49-F238E27FC236}">
                    <a16:creationId xmlns:a16="http://schemas.microsoft.com/office/drawing/2014/main" id="{19DCDFC6-8D49-42A4-86CB-D2067F12882F}"/>
                  </a:ext>
                </a:extLst>
              </p:cNvPr>
              <p:cNvSpPr>
                <a:spLocks/>
              </p:cNvSpPr>
              <p:nvPr/>
            </p:nvSpPr>
            <p:spPr bwMode="auto">
              <a:xfrm>
                <a:off x="5963608" y="4933628"/>
                <a:ext cx="180250" cy="324450"/>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accent6"/>
              </a:solidFill>
              <a:ln>
                <a:noFill/>
              </a:ln>
            </p:spPr>
            <p:txBody>
              <a:bodyPr anchor="ctr"/>
              <a:lstStyle/>
              <a:p>
                <a:pPr algn="ctr"/>
                <a:endParaRPr sz="4000" b="1">
                  <a:latin typeface="Arial" panose="020B0604020202020204" pitchFamily="34" charset="0"/>
                  <a:cs typeface="Arial" panose="020B0604020202020204" pitchFamily="34" charset="0"/>
                  <a:sym typeface="+mn-lt"/>
                </a:endParaRPr>
              </a:p>
            </p:txBody>
          </p:sp>
          <p:sp>
            <p:nvSpPr>
              <p:cNvPr id="19" name="任意多边形: 形状 19">
                <a:extLst>
                  <a:ext uri="{FF2B5EF4-FFF2-40B4-BE49-F238E27FC236}">
                    <a16:creationId xmlns:a16="http://schemas.microsoft.com/office/drawing/2014/main" id="{ABFB8BBC-5DF6-46DA-994C-BC718F672C85}"/>
                  </a:ext>
                </a:extLst>
              </p:cNvPr>
              <p:cNvSpPr>
                <a:spLocks/>
              </p:cNvSpPr>
              <p:nvPr/>
            </p:nvSpPr>
            <p:spPr bwMode="auto">
              <a:xfrm>
                <a:off x="5992600" y="1274697"/>
                <a:ext cx="305330" cy="250955"/>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accent1"/>
              </a:solidFill>
              <a:ln>
                <a:noFill/>
              </a:ln>
            </p:spPr>
            <p:txBody>
              <a:bodyPr anchor="ctr"/>
              <a:lstStyle/>
              <a:p>
                <a:pPr algn="ctr"/>
                <a:endParaRPr sz="4000" b="1">
                  <a:latin typeface="Arial" panose="020B0604020202020204" pitchFamily="34" charset="0"/>
                  <a:cs typeface="Arial" panose="020B0604020202020204" pitchFamily="34" charset="0"/>
                  <a:sym typeface="+mn-lt"/>
                </a:endParaRPr>
              </a:p>
            </p:txBody>
          </p:sp>
          <p:sp>
            <p:nvSpPr>
              <p:cNvPr id="20" name="任意多边形: 形状 20">
                <a:extLst>
                  <a:ext uri="{FF2B5EF4-FFF2-40B4-BE49-F238E27FC236}">
                    <a16:creationId xmlns:a16="http://schemas.microsoft.com/office/drawing/2014/main" id="{CFEC6D2C-6B61-4125-9B41-368C13D70675}"/>
                  </a:ext>
                </a:extLst>
              </p:cNvPr>
              <p:cNvSpPr>
                <a:spLocks/>
              </p:cNvSpPr>
              <p:nvPr/>
            </p:nvSpPr>
            <p:spPr bwMode="auto">
              <a:xfrm>
                <a:off x="6003026" y="3735646"/>
                <a:ext cx="281664" cy="28114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4"/>
              </a:solidFill>
              <a:ln>
                <a:noFill/>
              </a:ln>
            </p:spPr>
            <p:txBody>
              <a:bodyPr anchor="ctr"/>
              <a:lstStyle/>
              <a:p>
                <a:pPr algn="ctr"/>
                <a:endParaRPr sz="4000" b="1">
                  <a:latin typeface="Arial" panose="020B0604020202020204" pitchFamily="34" charset="0"/>
                  <a:cs typeface="Arial" panose="020B0604020202020204" pitchFamily="34" charset="0"/>
                  <a:sym typeface="+mn-lt"/>
                </a:endParaRPr>
              </a:p>
            </p:txBody>
          </p:sp>
          <p:sp>
            <p:nvSpPr>
              <p:cNvPr id="21" name="任意多边形: 形状 21">
                <a:extLst>
                  <a:ext uri="{FF2B5EF4-FFF2-40B4-BE49-F238E27FC236}">
                    <a16:creationId xmlns:a16="http://schemas.microsoft.com/office/drawing/2014/main" id="{602C73FB-EF73-42F9-8D1A-0BF019BA3E84}"/>
                  </a:ext>
                </a:extLst>
              </p:cNvPr>
              <p:cNvSpPr>
                <a:spLocks noChangeAspect="1"/>
              </p:cNvSpPr>
              <p:nvPr/>
            </p:nvSpPr>
            <p:spPr bwMode="auto">
              <a:xfrm>
                <a:off x="5921481" y="2483199"/>
                <a:ext cx="303156" cy="302838"/>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accent2"/>
              </a:solidFill>
              <a:ln>
                <a:noFill/>
              </a:ln>
            </p:spPr>
            <p:txBody>
              <a:bodyPr anchor="ctr"/>
              <a:lstStyle/>
              <a:p>
                <a:pPr algn="ctr"/>
                <a:endParaRPr sz="4000" b="1">
                  <a:latin typeface="Arial" panose="020B0604020202020204" pitchFamily="34" charset="0"/>
                  <a:cs typeface="Arial" panose="020B0604020202020204" pitchFamily="34" charset="0"/>
                  <a:sym typeface="+mn-lt"/>
                </a:endParaRPr>
              </a:p>
            </p:txBody>
          </p:sp>
        </p:grpSp>
        <p:sp>
          <p:nvSpPr>
            <p:cNvPr id="4" name="等腰三角形 3">
              <a:extLst>
                <a:ext uri="{FF2B5EF4-FFF2-40B4-BE49-F238E27FC236}">
                  <a16:creationId xmlns:a16="http://schemas.microsoft.com/office/drawing/2014/main" id="{C1C8F6A7-62FA-491B-8131-6AD4C85C8C67}"/>
                </a:ext>
              </a:extLst>
            </p:cNvPr>
            <p:cNvSpPr/>
            <p:nvPr/>
          </p:nvSpPr>
          <p:spPr>
            <a:xfrm>
              <a:off x="3135086" y="5609771"/>
              <a:ext cx="5921829" cy="1248229"/>
            </a:xfrm>
            <a:prstGeom prst="triangle">
              <a:avLst/>
            </a:prstGeom>
            <a:blipFill dpi="0" rotWithShape="1">
              <a:blip r:embed="rId5"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000" b="1">
                <a:latin typeface="Arial" panose="020B0604020202020204" pitchFamily="34" charset="0"/>
                <a:cs typeface="Arial" panose="020B0604020202020204" pitchFamily="34" charset="0"/>
                <a:sym typeface="+mn-lt"/>
              </a:endParaRPr>
            </a:p>
          </p:txBody>
        </p:sp>
      </p:grpSp>
      <p:sp>
        <p:nvSpPr>
          <p:cNvPr id="34" name="Synergistically utilize technically sound portals with frictionless chains. Dramatically customize…">
            <a:extLst>
              <a:ext uri="{FF2B5EF4-FFF2-40B4-BE49-F238E27FC236}">
                <a16:creationId xmlns:a16="http://schemas.microsoft.com/office/drawing/2014/main" id="{76FD3A6F-04B0-4C39-8D82-6ADD850E681D}"/>
              </a:ext>
            </a:extLst>
          </p:cNvPr>
          <p:cNvSpPr txBox="1"/>
          <p:nvPr/>
        </p:nvSpPr>
        <p:spPr>
          <a:xfrm>
            <a:off x="1546917" y="2370995"/>
            <a:ext cx="2556111"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eaLnBrk="0" fontAlgn="base" hangingPunct="0">
              <a:spcBef>
                <a:spcPct val="0"/>
              </a:spcBef>
              <a:spcAft>
                <a:spcPct val="0"/>
              </a:spcAft>
            </a:pPr>
            <a:r>
              <a:rPr lang="en-US" altLang="en-US" sz="2800" dirty="0" err="1">
                <a:solidFill>
                  <a:srgbClr val="000000"/>
                </a:solidFill>
                <a:latin typeface="Arial" panose="020B0604020202020204" pitchFamily="34" charset="0"/>
                <a:cs typeface="Arial" panose="020B0604020202020204" pitchFamily="34" charset="0"/>
              </a:rPr>
              <a:t>Nguyên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tử</a:t>
            </a:r>
            <a:r>
              <a:rPr lang="en-US" altLang="en-US" sz="2800" dirty="0">
                <a:solidFill>
                  <a:srgbClr val="000000"/>
                </a:solidFill>
                <a:latin typeface="Arial" panose="020B0604020202020204" pitchFamily="34" charset="0"/>
                <a:cs typeface="Arial" panose="020B0604020202020204" pitchFamily="34" charset="0"/>
              </a:rPr>
              <a:t> B </a:t>
            </a:r>
            <a:r>
              <a:rPr lang="en-US" altLang="en-US" sz="2800" dirty="0" err="1">
                <a:solidFill>
                  <a:srgbClr val="000000"/>
                </a:solidFill>
                <a:latin typeface="Arial" panose="020B0604020202020204" pitchFamily="34" charset="0"/>
                <a:cs typeface="Arial" panose="020B0604020202020204" pitchFamily="34" charset="0"/>
              </a:rPr>
              <a:t>có</a:t>
            </a:r>
            <a:r>
              <a:rPr lang="en-US" altLang="en-US" sz="2800" dirty="0">
                <a:solidFill>
                  <a:srgbClr val="000000"/>
                </a:solidFill>
                <a:latin typeface="Arial" panose="020B0604020202020204" pitchFamily="34" charset="0"/>
                <a:cs typeface="Arial" panose="020B0604020202020204" pitchFamily="34" charset="0"/>
              </a:rPr>
              <a:t> 5 </a:t>
            </a:r>
            <a:r>
              <a:rPr lang="en-US" altLang="en-US" sz="2800" dirty="0" err="1">
                <a:solidFill>
                  <a:srgbClr val="000000"/>
                </a:solidFill>
                <a:latin typeface="Arial" panose="020B0604020202020204" pitchFamily="34" charset="0"/>
                <a:cs typeface="Arial" panose="020B0604020202020204" pitchFamily="34" charset="0"/>
              </a:rPr>
              <a:t>lớp</a:t>
            </a:r>
            <a:r>
              <a:rPr lang="en-US" altLang="en-US" sz="2800" dirty="0">
                <a:solidFill>
                  <a:srgbClr val="000000"/>
                </a:solidFill>
                <a:latin typeface="Arial" panose="020B0604020202020204" pitchFamily="34" charset="0"/>
                <a:cs typeface="Arial" panose="020B0604020202020204" pitchFamily="34" charset="0"/>
              </a:rPr>
              <a:t> electron</a:t>
            </a:r>
          </a:p>
        </p:txBody>
      </p:sp>
      <p:sp>
        <p:nvSpPr>
          <p:cNvPr id="35" name="Synergistically utilize technically sound portals with frictionless chains. Dramatically customize…">
            <a:extLst>
              <a:ext uri="{FF2B5EF4-FFF2-40B4-BE49-F238E27FC236}">
                <a16:creationId xmlns:a16="http://schemas.microsoft.com/office/drawing/2014/main" id="{E92F4EFF-3E44-4742-B887-71231C3B38C8}"/>
              </a:ext>
            </a:extLst>
          </p:cNvPr>
          <p:cNvSpPr txBox="1"/>
          <p:nvPr/>
        </p:nvSpPr>
        <p:spPr>
          <a:xfrm>
            <a:off x="956194" y="4110945"/>
            <a:ext cx="3348703"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eaLnBrk="0" fontAlgn="base" hangingPunct="0">
              <a:spcBef>
                <a:spcPct val="0"/>
              </a:spcBef>
              <a:spcAft>
                <a:spcPct val="0"/>
              </a:spcAft>
            </a:pPr>
            <a:r>
              <a:rPr lang="en-US" altLang="en-US" sz="2800" dirty="0" err="1">
                <a:solidFill>
                  <a:srgbClr val="000000"/>
                </a:solidFill>
                <a:latin typeface="Arial" panose="020B0604020202020204" pitchFamily="34" charset="0"/>
                <a:cs typeface="Arial" panose="020B0604020202020204" pitchFamily="34" charset="0"/>
              </a:rPr>
              <a:t>Nguyên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tử</a:t>
            </a:r>
            <a:r>
              <a:rPr lang="en-US" altLang="en-US" sz="2800" dirty="0">
                <a:solidFill>
                  <a:srgbClr val="000000"/>
                </a:solidFill>
                <a:latin typeface="Arial" panose="020B0604020202020204" pitchFamily="34" charset="0"/>
                <a:cs typeface="Arial" panose="020B0604020202020204" pitchFamily="34" charset="0"/>
              </a:rPr>
              <a:t> B </a:t>
            </a:r>
            <a:r>
              <a:rPr lang="en-US" altLang="en-US" sz="2800" dirty="0" err="1">
                <a:solidFill>
                  <a:srgbClr val="000000"/>
                </a:solidFill>
                <a:latin typeface="Arial" panose="020B0604020202020204" pitchFamily="34" charset="0"/>
                <a:cs typeface="Arial" panose="020B0604020202020204" pitchFamily="34" charset="0"/>
              </a:rPr>
              <a:t>có</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điện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tích</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hạt</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nhân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là</a:t>
            </a:r>
            <a:r>
              <a:rPr lang="en-US" altLang="en-US" sz="2800" dirty="0">
                <a:solidFill>
                  <a:srgbClr val="000000"/>
                </a:solidFill>
                <a:latin typeface="Arial" panose="020B0604020202020204" pitchFamily="34" charset="0"/>
                <a:cs typeface="Arial" panose="020B0604020202020204" pitchFamily="34" charset="0"/>
              </a:rPr>
              <a:t> 5+</a:t>
            </a:r>
          </a:p>
        </p:txBody>
      </p:sp>
      <p:sp>
        <p:nvSpPr>
          <p:cNvPr id="36" name="Synergistically utilize technically sound portals with frictionless chains. Dramatically customize…">
            <a:extLst>
              <a:ext uri="{FF2B5EF4-FFF2-40B4-BE49-F238E27FC236}">
                <a16:creationId xmlns:a16="http://schemas.microsoft.com/office/drawing/2014/main" id="{F89EBDBE-6629-4227-A44A-397E1B56D1C5}"/>
              </a:ext>
            </a:extLst>
          </p:cNvPr>
          <p:cNvSpPr txBox="1"/>
          <p:nvPr/>
        </p:nvSpPr>
        <p:spPr>
          <a:xfrm>
            <a:off x="7849570" y="3012250"/>
            <a:ext cx="3803587"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eaLnBrk="0" fontAlgn="base" hangingPunct="0">
              <a:spcBef>
                <a:spcPct val="0"/>
              </a:spcBef>
              <a:spcAft>
                <a:spcPct val="0"/>
              </a:spcAft>
            </a:pPr>
            <a:r>
              <a:rPr lang="en-US" altLang="en-US" sz="2800" dirty="0" err="1">
                <a:solidFill>
                  <a:srgbClr val="000000"/>
                </a:solidFill>
                <a:latin typeface="Arial" panose="020B0604020202020204" pitchFamily="34" charset="0"/>
                <a:cs typeface="Arial" panose="020B0604020202020204" pitchFamily="34" charset="0"/>
              </a:rPr>
              <a:t>Nguyên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tử</a:t>
            </a:r>
            <a:r>
              <a:rPr lang="en-US" altLang="en-US" sz="2800" dirty="0">
                <a:solidFill>
                  <a:srgbClr val="000000"/>
                </a:solidFill>
                <a:latin typeface="Arial" panose="020B0604020202020204" pitchFamily="34" charset="0"/>
                <a:cs typeface="Arial" panose="020B0604020202020204" pitchFamily="34" charset="0"/>
              </a:rPr>
              <a:t> B </a:t>
            </a:r>
            <a:r>
              <a:rPr lang="en-US" altLang="en-US" sz="2800" dirty="0" err="1">
                <a:solidFill>
                  <a:srgbClr val="000000"/>
                </a:solidFill>
                <a:latin typeface="Arial" panose="020B0604020202020204" pitchFamily="34" charset="0"/>
                <a:cs typeface="Arial" panose="020B0604020202020204" pitchFamily="34" charset="0"/>
              </a:rPr>
              <a:t>có</a:t>
            </a:r>
            <a:r>
              <a:rPr lang="en-US" altLang="en-US" sz="2800" dirty="0">
                <a:solidFill>
                  <a:srgbClr val="000000"/>
                </a:solidFill>
                <a:latin typeface="Arial" panose="020B0604020202020204" pitchFamily="34" charset="0"/>
                <a:cs typeface="Arial" panose="020B0604020202020204" pitchFamily="34" charset="0"/>
              </a:rPr>
              <a:t> 5 electron </a:t>
            </a:r>
            <a:r>
              <a:rPr lang="en-US" altLang="en-US" sz="2800" dirty="0" err="1">
                <a:solidFill>
                  <a:srgbClr val="000000"/>
                </a:solidFill>
                <a:latin typeface="Arial" panose="020B0604020202020204" pitchFamily="34" charset="0"/>
                <a:cs typeface="Arial" panose="020B0604020202020204" pitchFamily="34" charset="0"/>
              </a:rPr>
              <a:t>lớp</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ngoài</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cùng</a:t>
            </a:r>
            <a:endParaRPr lang="en-US" altLang="en-US" sz="2800" dirty="0">
              <a:solidFill>
                <a:srgbClr val="000000"/>
              </a:solidFill>
              <a:latin typeface="Arial" panose="020B0604020202020204" pitchFamily="34" charset="0"/>
              <a:cs typeface="Arial" panose="020B0604020202020204" pitchFamily="34" charset="0"/>
            </a:endParaRPr>
          </a:p>
        </p:txBody>
      </p:sp>
      <p:sp>
        <p:nvSpPr>
          <p:cNvPr id="37" name="Synergistically utilize technically sound portals with frictionless chains. Dramatically customize…">
            <a:extLst>
              <a:ext uri="{FF2B5EF4-FFF2-40B4-BE49-F238E27FC236}">
                <a16:creationId xmlns:a16="http://schemas.microsoft.com/office/drawing/2014/main" id="{13D3F818-B100-4AD3-8DC2-945260E56EDD}"/>
              </a:ext>
            </a:extLst>
          </p:cNvPr>
          <p:cNvSpPr txBox="1"/>
          <p:nvPr/>
        </p:nvSpPr>
        <p:spPr>
          <a:xfrm>
            <a:off x="8106578" y="4871422"/>
            <a:ext cx="2972240"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altLang="en-US" sz="2800" dirty="0" err="1">
                <a:solidFill>
                  <a:srgbClr val="000000"/>
                </a:solidFill>
                <a:latin typeface="Arial" panose="020B0604020202020204" pitchFamily="34" charset="0"/>
                <a:cs typeface="Arial" panose="020B0604020202020204" pitchFamily="34" charset="0"/>
              </a:rPr>
              <a:t>Nguyên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tử</a:t>
            </a:r>
            <a:r>
              <a:rPr lang="en-US" altLang="en-US" sz="2800" dirty="0">
                <a:solidFill>
                  <a:srgbClr val="000000"/>
                </a:solidFill>
                <a:latin typeface="Arial" panose="020B0604020202020204" pitchFamily="34" charset="0"/>
                <a:cs typeface="Arial" panose="020B0604020202020204" pitchFamily="34" charset="0"/>
              </a:rPr>
              <a:t> B </a:t>
            </a:r>
            <a:r>
              <a:rPr lang="en-US" altLang="en-US" sz="2800" dirty="0" err="1">
                <a:solidFill>
                  <a:srgbClr val="000000"/>
                </a:solidFill>
                <a:latin typeface="Arial" panose="020B0604020202020204" pitchFamily="34" charset="0"/>
                <a:cs typeface="Arial" panose="020B0604020202020204" pitchFamily="34" charset="0"/>
              </a:rPr>
              <a:t>có</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số</a:t>
            </a:r>
            <a:r>
              <a:rPr lang="en-US" altLang="en-US" sz="2800" dirty="0">
                <a:solidFill>
                  <a:srgbClr val="000000"/>
                </a:solidFill>
                <a:latin typeface="Arial" panose="020B0604020202020204" pitchFamily="34" charset="0"/>
                <a:cs typeface="Arial" panose="020B0604020202020204" pitchFamily="34" charset="0"/>
              </a:rPr>
              <a:t> proton </a:t>
            </a:r>
            <a:r>
              <a:rPr lang="en-US" altLang="en-US" sz="2800" dirty="0" err="1">
                <a:solidFill>
                  <a:srgbClr val="000000"/>
                </a:solidFill>
                <a:latin typeface="Arial" panose="020B0604020202020204" pitchFamily="34" charset="0"/>
                <a:cs typeface="Arial" panose="020B0604020202020204" pitchFamily="34" charset="0"/>
              </a:rPr>
              <a:t>bằng</a:t>
            </a:r>
            <a:r>
              <a:rPr lang="en-US" altLang="en-US" sz="2800" dirty="0">
                <a:solidFill>
                  <a:srgbClr val="000000"/>
                </a:solidFill>
                <a:latin typeface="Arial" panose="020B0604020202020204" pitchFamily="34" charset="0"/>
                <a:cs typeface="Arial" panose="020B0604020202020204" pitchFamily="34" charset="0"/>
              </a:rPr>
              <a:t> 5</a:t>
            </a:r>
            <a:endParaRPr lang="en-US" altLang="zh-CN" sz="2800" kern="0" dirty="0">
              <a:solidFill>
                <a:schemeClr val="bg1">
                  <a:lumMod val="65000"/>
                </a:schemeClr>
              </a:solidFill>
              <a:latin typeface="Arial" panose="020B0604020202020204" pitchFamily="34" charset="0"/>
              <a:cs typeface="Arial" panose="020B0604020202020204" pitchFamily="34" charset="0"/>
              <a:sym typeface="+mn-lt"/>
            </a:endParaRPr>
          </a:p>
        </p:txBody>
      </p:sp>
      <p:grpSp>
        <p:nvGrpSpPr>
          <p:cNvPr id="38" name="组合 49">
            <a:extLst>
              <a:ext uri="{FF2B5EF4-FFF2-40B4-BE49-F238E27FC236}">
                <a16:creationId xmlns:a16="http://schemas.microsoft.com/office/drawing/2014/main" id="{3B0023C9-468B-44EE-BC2C-752220250193}"/>
              </a:ext>
            </a:extLst>
          </p:cNvPr>
          <p:cNvGrpSpPr/>
          <p:nvPr/>
        </p:nvGrpSpPr>
        <p:grpSpPr>
          <a:xfrm>
            <a:off x="753196" y="268436"/>
            <a:ext cx="11262592" cy="1571811"/>
            <a:chOff x="-1224351" y="374887"/>
            <a:chExt cx="14653406" cy="2480983"/>
          </a:xfrm>
        </p:grpSpPr>
        <p:sp>
          <p:nvSpPr>
            <p:cNvPr id="39" name="Google Shape;354;p33">
              <a:extLst>
                <a:ext uri="{FF2B5EF4-FFF2-40B4-BE49-F238E27FC236}">
                  <a16:creationId xmlns:a16="http://schemas.microsoft.com/office/drawing/2014/main" id="{C934F494-E0AB-44B1-ADC8-62CDC6504FDC}"/>
                </a:ext>
              </a:extLst>
            </p:cNvPr>
            <p:cNvSpPr/>
            <p:nvPr/>
          </p:nvSpPr>
          <p:spPr>
            <a:xfrm>
              <a:off x="-1224351" y="374887"/>
              <a:ext cx="14653406" cy="2480983"/>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0" name="文本框 51">
              <a:extLst>
                <a:ext uri="{FF2B5EF4-FFF2-40B4-BE49-F238E27FC236}">
                  <a16:creationId xmlns:a16="http://schemas.microsoft.com/office/drawing/2014/main" id="{04CA9065-D0BB-4AF7-9375-895921DEC9F9}"/>
                </a:ext>
              </a:extLst>
            </p:cNvPr>
            <p:cNvSpPr txBox="1"/>
            <p:nvPr/>
          </p:nvSpPr>
          <p:spPr>
            <a:xfrm>
              <a:off x="-838881" y="480263"/>
              <a:ext cx="14113920" cy="1700306"/>
            </a:xfrm>
            <a:prstGeom prst="rect">
              <a:avLst/>
            </a:prstGeom>
            <a:noFill/>
          </p:spPr>
          <p:txBody>
            <a:bodyPr wrap="square" rtlCol="0">
              <a:spAutoFit/>
            </a:bodyPr>
            <a:lstStyle/>
            <a:p>
              <a:r>
                <a:rPr lang="vi-VN" altLang="zh-CN" sz="3200" b="1" dirty="0">
                  <a:solidFill>
                    <a:srgbClr val="FF0000"/>
                  </a:solidFill>
                  <a:latin typeface="Arial" panose="020B0604020202020204" pitchFamily="34" charset="0"/>
                  <a:cs typeface="Arial" panose="020B0604020202020204" pitchFamily="34" charset="0"/>
                  <a:sym typeface="+mn-lt"/>
                </a:rPr>
                <a:t>Câu 7. </a:t>
              </a:r>
              <a:r>
                <a:rPr lang="vi-VN" altLang="zh-CN" sz="3200" dirty="0">
                  <a:solidFill>
                    <a:schemeClr val="bg1"/>
                  </a:solidFill>
                  <a:latin typeface="Arial" panose="020B0604020202020204" pitchFamily="34" charset="0"/>
                  <a:cs typeface="Arial" panose="020B0604020202020204" pitchFamily="34" charset="0"/>
                  <a:sym typeface="+mn-lt"/>
                </a:rPr>
                <a:t>Nguyên tố B ở nhóm V trong bảng tuần hoàn. Điều khẳng định nào sau đây đúng với cấu tạo nguyên tử B</a:t>
              </a:r>
            </a:p>
          </p:txBody>
        </p:sp>
      </p:grpSp>
      <p:sp>
        <p:nvSpPr>
          <p:cNvPr id="41" name="Rectangle: Rounded Corners 40">
            <a:extLst>
              <a:ext uri="{FF2B5EF4-FFF2-40B4-BE49-F238E27FC236}">
                <a16:creationId xmlns:a16="http://schemas.microsoft.com/office/drawing/2014/main" id="{2FE81E2C-53E7-4B3D-AD84-D6366733BC98}"/>
              </a:ext>
            </a:extLst>
          </p:cNvPr>
          <p:cNvSpPr/>
          <p:nvPr/>
        </p:nvSpPr>
        <p:spPr>
          <a:xfrm>
            <a:off x="7895571" y="3041071"/>
            <a:ext cx="3803587" cy="861773"/>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354251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circle(in)">
                                      <p:cBhvr>
                                        <p:cTn id="34"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4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a:extLst>
              <a:ext uri="{FF2B5EF4-FFF2-40B4-BE49-F238E27FC236}">
                <a16:creationId xmlns:a16="http://schemas.microsoft.com/office/drawing/2014/main" id="{077BAEE7-0734-423D-B1BB-AF93729B2BB8}"/>
              </a:ext>
            </a:extLst>
          </p:cNvPr>
          <p:cNvGrpSpPr/>
          <p:nvPr/>
        </p:nvGrpSpPr>
        <p:grpSpPr>
          <a:xfrm>
            <a:off x="3990024" y="2611195"/>
            <a:ext cx="3567709" cy="3321431"/>
            <a:chOff x="4313984" y="2143760"/>
            <a:chExt cx="3455373" cy="3318023"/>
          </a:xfrm>
          <a:solidFill>
            <a:schemeClr val="accent1">
              <a:lumMod val="20000"/>
              <a:lumOff val="80000"/>
            </a:schemeClr>
          </a:solidFill>
        </p:grpSpPr>
        <p:grpSp>
          <p:nvGrpSpPr>
            <p:cNvPr id="3" name="组合 6">
              <a:extLst>
                <a:ext uri="{FF2B5EF4-FFF2-40B4-BE49-F238E27FC236}">
                  <a16:creationId xmlns:a16="http://schemas.microsoft.com/office/drawing/2014/main" id="{F243FA3C-D2D8-4FE0-9D6B-F2C45DD1F9ED}"/>
                </a:ext>
              </a:extLst>
            </p:cNvPr>
            <p:cNvGrpSpPr/>
            <p:nvPr/>
          </p:nvGrpSpPr>
          <p:grpSpPr>
            <a:xfrm>
              <a:off x="4359383" y="2180900"/>
              <a:ext cx="1394463" cy="1793361"/>
              <a:chOff x="3232913" y="1543496"/>
              <a:chExt cx="1077642" cy="1385911"/>
            </a:xfrm>
            <a:grpFill/>
          </p:grpSpPr>
          <p:sp>
            <p:nvSpPr>
              <p:cNvPr id="13" name="椭圆 34">
                <a:extLst>
                  <a:ext uri="{FF2B5EF4-FFF2-40B4-BE49-F238E27FC236}">
                    <a16:creationId xmlns:a16="http://schemas.microsoft.com/office/drawing/2014/main" id="{60E82856-B498-4B51-96E1-BDE55F1A01EE}"/>
                  </a:ext>
                </a:extLst>
              </p:cNvPr>
              <p:cNvSpPr/>
              <p:nvPr/>
            </p:nvSpPr>
            <p:spPr>
              <a:xfrm rot="10800000">
                <a:off x="3232913" y="15434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tx1"/>
                  </a:solidFill>
                  <a:latin typeface="Arial" panose="020B0604020202020204" pitchFamily="34" charset="0"/>
                  <a:cs typeface="Arial" panose="020B0604020202020204" pitchFamily="34" charset="0"/>
                  <a:sym typeface="+mn-lt"/>
                </a:endParaRPr>
              </a:p>
            </p:txBody>
          </p:sp>
          <p:sp>
            <p:nvSpPr>
              <p:cNvPr id="14" name="TextBox 228">
                <a:extLst>
                  <a:ext uri="{FF2B5EF4-FFF2-40B4-BE49-F238E27FC236}">
                    <a16:creationId xmlns:a16="http://schemas.microsoft.com/office/drawing/2014/main" id="{F5DF8C70-7149-4690-A64D-E9D23D583208}"/>
                  </a:ext>
                </a:extLst>
              </p:cNvPr>
              <p:cNvSpPr txBox="1"/>
              <p:nvPr/>
            </p:nvSpPr>
            <p:spPr>
              <a:xfrm>
                <a:off x="3545785" y="1888715"/>
                <a:ext cx="442363" cy="475212"/>
              </a:xfrm>
              <a:prstGeom prst="rect">
                <a:avLst/>
              </a:prstGeom>
              <a:grpFill/>
            </p:spPr>
            <p:txBody>
              <a:bodyPr wrap="square" lIns="0" tIns="0" rIns="0" bIns="0" rtlCol="0">
                <a:spAutoFit/>
              </a:bodyPr>
              <a:lstStyle/>
              <a:p>
                <a:pPr algn="ctr"/>
                <a:r>
                  <a:rPr lang="en-US" altLang="zh-CN" sz="4000" b="1" dirty="0">
                    <a:latin typeface="Arial" panose="020B0604020202020204" pitchFamily="34" charset="0"/>
                    <a:cs typeface="Arial" panose="020B0604020202020204" pitchFamily="34" charset="0"/>
                    <a:sym typeface="+mn-lt"/>
                  </a:rPr>
                  <a:t>A</a:t>
                </a:r>
                <a:endParaRPr lang="zh-CN" altLang="en-US" sz="4000" b="1" dirty="0">
                  <a:latin typeface="Arial" panose="020B0604020202020204" pitchFamily="34" charset="0"/>
                  <a:cs typeface="Arial" panose="020B0604020202020204" pitchFamily="34" charset="0"/>
                  <a:sym typeface="+mn-lt"/>
                </a:endParaRPr>
              </a:p>
            </p:txBody>
          </p:sp>
        </p:grpSp>
        <p:grpSp>
          <p:nvGrpSpPr>
            <p:cNvPr id="4" name="组合 7">
              <a:extLst>
                <a:ext uri="{FF2B5EF4-FFF2-40B4-BE49-F238E27FC236}">
                  <a16:creationId xmlns:a16="http://schemas.microsoft.com/office/drawing/2014/main" id="{D1746CD0-97FB-4E3C-95CB-1391BC6F8181}"/>
                </a:ext>
              </a:extLst>
            </p:cNvPr>
            <p:cNvGrpSpPr/>
            <p:nvPr/>
          </p:nvGrpSpPr>
          <p:grpSpPr>
            <a:xfrm>
              <a:off x="5937861" y="2143760"/>
              <a:ext cx="1793361" cy="1394463"/>
              <a:chOff x="4452762" y="1514794"/>
              <a:chExt cx="1385911" cy="1077642"/>
            </a:xfrm>
            <a:grpFill/>
          </p:grpSpPr>
          <p:sp>
            <p:nvSpPr>
              <p:cNvPr id="11" name="椭圆 34">
                <a:extLst>
                  <a:ext uri="{FF2B5EF4-FFF2-40B4-BE49-F238E27FC236}">
                    <a16:creationId xmlns:a16="http://schemas.microsoft.com/office/drawing/2014/main" id="{7AF9C795-7AD5-4294-BFD6-064676331117}"/>
                  </a:ext>
                </a:extLst>
              </p:cNvPr>
              <p:cNvSpPr/>
              <p:nvPr/>
            </p:nvSpPr>
            <p:spPr>
              <a:xfrm rot="16200000">
                <a:off x="4606897" y="1360659"/>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solidFill>
                    <a:schemeClr val="tx1"/>
                  </a:solidFill>
                  <a:latin typeface="Arial" panose="020B0604020202020204" pitchFamily="34" charset="0"/>
                  <a:cs typeface="Arial" panose="020B0604020202020204" pitchFamily="34" charset="0"/>
                  <a:sym typeface="+mn-lt"/>
                </a:endParaRPr>
              </a:p>
            </p:txBody>
          </p:sp>
          <p:sp>
            <p:nvSpPr>
              <p:cNvPr id="12" name="TextBox 229">
                <a:extLst>
                  <a:ext uri="{FF2B5EF4-FFF2-40B4-BE49-F238E27FC236}">
                    <a16:creationId xmlns:a16="http://schemas.microsoft.com/office/drawing/2014/main" id="{192C6D83-9956-4FA4-A9CE-C25E5024D3BB}"/>
                  </a:ext>
                </a:extLst>
              </p:cNvPr>
              <p:cNvSpPr txBox="1"/>
              <p:nvPr/>
            </p:nvSpPr>
            <p:spPr>
              <a:xfrm>
                <a:off x="5108140" y="1888714"/>
                <a:ext cx="442363" cy="475212"/>
              </a:xfrm>
              <a:prstGeom prst="rect">
                <a:avLst/>
              </a:prstGeom>
              <a:grpFill/>
            </p:spPr>
            <p:txBody>
              <a:bodyPr wrap="square" lIns="0" tIns="0" rIns="0" bIns="0" rtlCol="0">
                <a:spAutoFit/>
              </a:bodyPr>
              <a:lstStyle/>
              <a:p>
                <a:pPr algn="ctr"/>
                <a:r>
                  <a:rPr lang="en-US" altLang="zh-CN" sz="4000" b="1" dirty="0">
                    <a:latin typeface="Arial" panose="020B0604020202020204" pitchFamily="34" charset="0"/>
                    <a:cs typeface="Arial" panose="020B0604020202020204" pitchFamily="34" charset="0"/>
                    <a:sym typeface="+mn-lt"/>
                  </a:rPr>
                  <a:t>B</a:t>
                </a:r>
                <a:endParaRPr lang="zh-CN" altLang="en-US" sz="4000" b="1" dirty="0">
                  <a:latin typeface="Arial" panose="020B0604020202020204" pitchFamily="34" charset="0"/>
                  <a:cs typeface="Arial" panose="020B0604020202020204" pitchFamily="34" charset="0"/>
                  <a:sym typeface="+mn-lt"/>
                </a:endParaRPr>
              </a:p>
            </p:txBody>
          </p:sp>
        </p:grpSp>
        <p:grpSp>
          <p:nvGrpSpPr>
            <p:cNvPr id="5" name="组合 8">
              <a:extLst>
                <a:ext uri="{FF2B5EF4-FFF2-40B4-BE49-F238E27FC236}">
                  <a16:creationId xmlns:a16="http://schemas.microsoft.com/office/drawing/2014/main" id="{5997B869-BCB4-4F83-BAF8-9800A9A0C066}"/>
                </a:ext>
              </a:extLst>
            </p:cNvPr>
            <p:cNvGrpSpPr/>
            <p:nvPr/>
          </p:nvGrpSpPr>
          <p:grpSpPr>
            <a:xfrm>
              <a:off x="6374894" y="3668422"/>
              <a:ext cx="1394463" cy="1793361"/>
              <a:chOff x="4790502" y="2693054"/>
              <a:chExt cx="1077642" cy="1385911"/>
            </a:xfrm>
            <a:grpFill/>
          </p:grpSpPr>
          <p:sp>
            <p:nvSpPr>
              <p:cNvPr id="9" name="椭圆 34">
                <a:extLst>
                  <a:ext uri="{FF2B5EF4-FFF2-40B4-BE49-F238E27FC236}">
                    <a16:creationId xmlns:a16="http://schemas.microsoft.com/office/drawing/2014/main" id="{0B44B801-1016-439D-8F32-B83A199505F8}"/>
                  </a:ext>
                </a:extLst>
              </p:cNvPr>
              <p:cNvSpPr/>
              <p:nvPr/>
            </p:nvSpPr>
            <p:spPr>
              <a:xfrm>
                <a:off x="4790502" y="2693054"/>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tx1"/>
                  </a:solidFill>
                  <a:latin typeface="Arial" panose="020B0604020202020204" pitchFamily="34" charset="0"/>
                  <a:cs typeface="Arial" panose="020B0604020202020204" pitchFamily="34" charset="0"/>
                  <a:sym typeface="+mn-lt"/>
                </a:endParaRPr>
              </a:p>
            </p:txBody>
          </p:sp>
          <p:sp>
            <p:nvSpPr>
              <p:cNvPr id="10" name="TextBox 230">
                <a:extLst>
                  <a:ext uri="{FF2B5EF4-FFF2-40B4-BE49-F238E27FC236}">
                    <a16:creationId xmlns:a16="http://schemas.microsoft.com/office/drawing/2014/main" id="{D33C80BB-5CC1-48B2-A381-88DF6763DAA4}"/>
                  </a:ext>
                </a:extLst>
              </p:cNvPr>
              <p:cNvSpPr txBox="1"/>
              <p:nvPr/>
            </p:nvSpPr>
            <p:spPr>
              <a:xfrm>
                <a:off x="5108141" y="3363299"/>
                <a:ext cx="442363" cy="475212"/>
              </a:xfrm>
              <a:prstGeom prst="rect">
                <a:avLst/>
              </a:prstGeom>
              <a:grpFill/>
            </p:spPr>
            <p:txBody>
              <a:bodyPr wrap="square" lIns="0" tIns="0" rIns="0" bIns="0" rtlCol="0">
                <a:spAutoFit/>
              </a:bodyPr>
              <a:lstStyle/>
              <a:p>
                <a:pPr algn="ctr"/>
                <a:r>
                  <a:rPr lang="en-US" altLang="zh-CN" sz="4000" b="1" dirty="0">
                    <a:latin typeface="Arial" panose="020B0604020202020204" pitchFamily="34" charset="0"/>
                    <a:cs typeface="Arial" panose="020B0604020202020204" pitchFamily="34" charset="0"/>
                    <a:sym typeface="+mn-lt"/>
                  </a:rPr>
                  <a:t>D</a:t>
                </a:r>
                <a:endParaRPr lang="zh-CN" altLang="en-US" sz="4000" b="1" dirty="0">
                  <a:latin typeface="Arial" panose="020B0604020202020204" pitchFamily="34" charset="0"/>
                  <a:cs typeface="Arial" panose="020B0604020202020204" pitchFamily="34" charset="0"/>
                  <a:sym typeface="+mn-lt"/>
                </a:endParaRPr>
              </a:p>
            </p:txBody>
          </p:sp>
        </p:grpSp>
        <p:grpSp>
          <p:nvGrpSpPr>
            <p:cNvPr id="6" name="组合 9">
              <a:extLst>
                <a:ext uri="{FF2B5EF4-FFF2-40B4-BE49-F238E27FC236}">
                  <a16:creationId xmlns:a16="http://schemas.microsoft.com/office/drawing/2014/main" id="{4DCF8DFF-5459-4A84-9A92-010902A54D70}"/>
                </a:ext>
              </a:extLst>
            </p:cNvPr>
            <p:cNvGrpSpPr/>
            <p:nvPr/>
          </p:nvGrpSpPr>
          <p:grpSpPr>
            <a:xfrm>
              <a:off x="4313984" y="4035571"/>
              <a:ext cx="1793361" cy="1394463"/>
              <a:chOff x="3197829" y="2976787"/>
              <a:chExt cx="1385911" cy="1077642"/>
            </a:xfrm>
            <a:grpFill/>
          </p:grpSpPr>
          <p:sp>
            <p:nvSpPr>
              <p:cNvPr id="7" name="椭圆 34">
                <a:extLst>
                  <a:ext uri="{FF2B5EF4-FFF2-40B4-BE49-F238E27FC236}">
                    <a16:creationId xmlns:a16="http://schemas.microsoft.com/office/drawing/2014/main" id="{0ABCFBEC-5ADA-469B-8717-60B9B171BBAC}"/>
                  </a:ext>
                </a:extLst>
              </p:cNvPr>
              <p:cNvSpPr/>
              <p:nvPr/>
            </p:nvSpPr>
            <p:spPr>
              <a:xfrm rot="5400000">
                <a:off x="3351964" y="2822652"/>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tx1"/>
                  </a:solidFill>
                  <a:latin typeface="Arial" panose="020B0604020202020204" pitchFamily="34" charset="0"/>
                  <a:cs typeface="Arial" panose="020B0604020202020204" pitchFamily="34" charset="0"/>
                  <a:sym typeface="+mn-lt"/>
                </a:endParaRPr>
              </a:p>
            </p:txBody>
          </p:sp>
          <p:sp>
            <p:nvSpPr>
              <p:cNvPr id="8" name="TextBox 231">
                <a:extLst>
                  <a:ext uri="{FF2B5EF4-FFF2-40B4-BE49-F238E27FC236}">
                    <a16:creationId xmlns:a16="http://schemas.microsoft.com/office/drawing/2014/main" id="{496061BD-8405-4615-8296-E4E74D568F4B}"/>
                  </a:ext>
                </a:extLst>
              </p:cNvPr>
              <p:cNvSpPr txBox="1"/>
              <p:nvPr/>
            </p:nvSpPr>
            <p:spPr>
              <a:xfrm>
                <a:off x="3545786" y="3363298"/>
                <a:ext cx="442363" cy="475212"/>
              </a:xfrm>
              <a:prstGeom prst="rect">
                <a:avLst/>
              </a:prstGeom>
              <a:grpFill/>
            </p:spPr>
            <p:txBody>
              <a:bodyPr wrap="square" lIns="0" tIns="0" rIns="0" bIns="0" rtlCol="0">
                <a:spAutoFit/>
              </a:bodyPr>
              <a:lstStyle/>
              <a:p>
                <a:pPr algn="ctr"/>
                <a:r>
                  <a:rPr lang="en-US" altLang="zh-CN" sz="4000" b="1" dirty="0">
                    <a:latin typeface="Arial" panose="020B0604020202020204" pitchFamily="34" charset="0"/>
                    <a:cs typeface="Arial" panose="020B0604020202020204" pitchFamily="34" charset="0"/>
                    <a:sym typeface="+mn-lt"/>
                  </a:rPr>
                  <a:t>C</a:t>
                </a:r>
                <a:endParaRPr lang="zh-CN" altLang="en-US" sz="4000" b="1" dirty="0">
                  <a:latin typeface="Arial" panose="020B0604020202020204" pitchFamily="34" charset="0"/>
                  <a:cs typeface="Arial" panose="020B0604020202020204" pitchFamily="34" charset="0"/>
                  <a:sym typeface="+mn-lt"/>
                </a:endParaRPr>
              </a:p>
            </p:txBody>
          </p:sp>
        </p:grpSp>
      </p:grpSp>
      <p:sp>
        <p:nvSpPr>
          <p:cNvPr id="26" name="Synergistically utilize technically sound portals with frictionless chains. Dramatically customize…">
            <a:extLst>
              <a:ext uri="{FF2B5EF4-FFF2-40B4-BE49-F238E27FC236}">
                <a16:creationId xmlns:a16="http://schemas.microsoft.com/office/drawing/2014/main" id="{3C4FEF38-139F-45C7-BCD1-5E724B8DB618}"/>
              </a:ext>
            </a:extLst>
          </p:cNvPr>
          <p:cNvSpPr txBox="1"/>
          <p:nvPr/>
        </p:nvSpPr>
        <p:spPr>
          <a:xfrm>
            <a:off x="960969" y="2862498"/>
            <a:ext cx="2690915" cy="861774"/>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vi-VN" sz="2800" dirty="0">
                <a:latin typeface="Arial" panose="020B0604020202020204" pitchFamily="34" charset="0"/>
                <a:ea typeface="Autocar Bold Condensed" panose="020B0500000000000000" pitchFamily="34" charset="0"/>
                <a:cs typeface="Arial" panose="020B0604020202020204" pitchFamily="34" charset="0"/>
              </a:rPr>
              <a:t>Số electron lớp ngoài cùng</a:t>
            </a:r>
          </a:p>
        </p:txBody>
      </p:sp>
      <p:sp>
        <p:nvSpPr>
          <p:cNvPr id="27" name="Synergistically utilize technically sound portals with frictionless chains. Dramatically customize…">
            <a:extLst>
              <a:ext uri="{FF2B5EF4-FFF2-40B4-BE49-F238E27FC236}">
                <a16:creationId xmlns:a16="http://schemas.microsoft.com/office/drawing/2014/main" id="{BFB88716-704C-4E94-9FF4-85FDBFC597D3}"/>
              </a:ext>
            </a:extLst>
          </p:cNvPr>
          <p:cNvSpPr txBox="1"/>
          <p:nvPr/>
        </p:nvSpPr>
        <p:spPr>
          <a:xfrm>
            <a:off x="7709322" y="2862498"/>
            <a:ext cx="3640339" cy="566502"/>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150000"/>
              </a:lnSpc>
            </a:pPr>
            <a:r>
              <a:rPr lang="vi-VN" sz="2800" dirty="0">
                <a:latin typeface="Arial" panose="020B0604020202020204" pitchFamily="34" charset="0"/>
                <a:ea typeface="Autocar Bold Condensed" panose="020B0500000000000000" pitchFamily="34" charset="0"/>
                <a:cs typeface="Arial" panose="020B0604020202020204" pitchFamily="34" charset="0"/>
              </a:rPr>
              <a:t>Khối lượng nguyên tử</a:t>
            </a:r>
          </a:p>
        </p:txBody>
      </p:sp>
      <p:sp>
        <p:nvSpPr>
          <p:cNvPr id="28" name="Synergistically utilize technically sound portals with frictionless chains. Dramatically customize…">
            <a:extLst>
              <a:ext uri="{FF2B5EF4-FFF2-40B4-BE49-F238E27FC236}">
                <a16:creationId xmlns:a16="http://schemas.microsoft.com/office/drawing/2014/main" id="{4296EFC6-3DE4-46E2-9028-E599959A7316}"/>
              </a:ext>
            </a:extLst>
          </p:cNvPr>
          <p:cNvSpPr txBox="1"/>
          <p:nvPr/>
        </p:nvSpPr>
        <p:spPr>
          <a:xfrm>
            <a:off x="760541" y="4961497"/>
            <a:ext cx="2953237" cy="566502"/>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150000"/>
              </a:lnSpc>
            </a:pPr>
            <a:r>
              <a:rPr lang="vi-VN" sz="2800" dirty="0">
                <a:latin typeface="Arial" panose="020B0604020202020204" pitchFamily="34" charset="0"/>
                <a:ea typeface="Autocar Bold Condensed" panose="020B0500000000000000" pitchFamily="34" charset="0"/>
                <a:cs typeface="Arial" panose="020B0604020202020204" pitchFamily="34" charset="0"/>
              </a:rPr>
              <a:t>Điện tích hạt nhân</a:t>
            </a:r>
          </a:p>
        </p:txBody>
      </p:sp>
      <p:sp>
        <p:nvSpPr>
          <p:cNvPr id="29" name="Synergistically utilize technically sound portals with frictionless chains. Dramatically customize…">
            <a:extLst>
              <a:ext uri="{FF2B5EF4-FFF2-40B4-BE49-F238E27FC236}">
                <a16:creationId xmlns:a16="http://schemas.microsoft.com/office/drawing/2014/main" id="{33C66CE9-F074-451F-9379-6BEB676D8D02}"/>
              </a:ext>
            </a:extLst>
          </p:cNvPr>
          <p:cNvSpPr txBox="1"/>
          <p:nvPr/>
        </p:nvSpPr>
        <p:spPr>
          <a:xfrm>
            <a:off x="8186352" y="5002443"/>
            <a:ext cx="2663107" cy="566502"/>
          </a:xfrm>
          <a:prstGeom prst="rect">
            <a:avLst/>
          </a:prstGeom>
          <a:solidFill>
            <a:srgbClr val="FFFFCC"/>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150000"/>
              </a:lnSpc>
            </a:pPr>
            <a:r>
              <a:rPr lang="vi-VN" sz="2800" dirty="0">
                <a:latin typeface="Arial" panose="020B0604020202020204" pitchFamily="34" charset="0"/>
                <a:ea typeface="Autocar Bold Condensed" panose="020B0500000000000000" pitchFamily="34" charset="0"/>
                <a:cs typeface="Arial" panose="020B0604020202020204" pitchFamily="34" charset="0"/>
              </a:rPr>
              <a:t>Số lớp electron</a:t>
            </a:r>
          </a:p>
        </p:txBody>
      </p:sp>
      <p:grpSp>
        <p:nvGrpSpPr>
          <p:cNvPr id="30" name="组合 49">
            <a:extLst>
              <a:ext uri="{FF2B5EF4-FFF2-40B4-BE49-F238E27FC236}">
                <a16:creationId xmlns:a16="http://schemas.microsoft.com/office/drawing/2014/main" id="{26134126-E7BA-4213-AB5E-9379A785BFA9}"/>
              </a:ext>
            </a:extLst>
          </p:cNvPr>
          <p:cNvGrpSpPr/>
          <p:nvPr/>
        </p:nvGrpSpPr>
        <p:grpSpPr>
          <a:xfrm>
            <a:off x="960969" y="658799"/>
            <a:ext cx="10398894" cy="3065472"/>
            <a:chOff x="-789891" y="1019810"/>
            <a:chExt cx="14653406" cy="3060552"/>
          </a:xfrm>
        </p:grpSpPr>
        <p:sp>
          <p:nvSpPr>
            <p:cNvPr id="31" name="Google Shape;354;p33">
              <a:extLst>
                <a:ext uri="{FF2B5EF4-FFF2-40B4-BE49-F238E27FC236}">
                  <a16:creationId xmlns:a16="http://schemas.microsoft.com/office/drawing/2014/main" id="{681C4184-B21F-4779-A85B-07583052272D}"/>
                </a:ext>
              </a:extLst>
            </p:cNvPr>
            <p:cNvSpPr/>
            <p:nvPr/>
          </p:nvSpPr>
          <p:spPr>
            <a:xfrm>
              <a:off x="-789891" y="1019810"/>
              <a:ext cx="14653406" cy="1672164"/>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cs typeface="+mn-ea"/>
                <a:sym typeface="+mn-lt"/>
              </a:endParaRPr>
            </a:p>
          </p:txBody>
        </p:sp>
        <p:sp>
          <p:nvSpPr>
            <p:cNvPr id="32" name="文本框 51">
              <a:extLst>
                <a:ext uri="{FF2B5EF4-FFF2-40B4-BE49-F238E27FC236}">
                  <a16:creationId xmlns:a16="http://schemas.microsoft.com/office/drawing/2014/main" id="{CFAACA4F-7E5A-4A4F-80D4-20D1D87B03CC}"/>
                </a:ext>
              </a:extLst>
            </p:cNvPr>
            <p:cNvSpPr txBox="1"/>
            <p:nvPr/>
          </p:nvSpPr>
          <p:spPr>
            <a:xfrm>
              <a:off x="-547665" y="1019810"/>
              <a:ext cx="14113919" cy="3060552"/>
            </a:xfrm>
            <a:prstGeom prst="rect">
              <a:avLst/>
            </a:prstGeom>
            <a:noFill/>
          </p:spPr>
          <p:txBody>
            <a:bodyPr wrap="square" rtlCol="0">
              <a:spAutoFit/>
            </a:bodyPr>
            <a:lstStyle/>
            <a:p>
              <a:pPr algn="ctr"/>
              <a:r>
                <a:rPr lang="vi-VN" altLang="zh-CN" sz="4000" b="1" dirty="0">
                  <a:solidFill>
                    <a:srgbClr val="FF0000"/>
                  </a:solidFill>
                  <a:latin typeface="Arial" panose="020B0604020202020204" pitchFamily="34" charset="0"/>
                  <a:cs typeface="Arial" panose="020B0604020202020204" pitchFamily="34" charset="0"/>
                  <a:sym typeface="+mn-lt"/>
                </a:rPr>
                <a:t>Câu 8.</a:t>
              </a:r>
            </a:p>
            <a:p>
              <a:pPr algn="ctr"/>
              <a:r>
                <a:rPr lang="vi-VN" altLang="zh-CN" sz="4000" dirty="0">
                  <a:solidFill>
                    <a:schemeClr val="bg1"/>
                  </a:solidFill>
                  <a:latin typeface="Arial" panose="020B0604020202020204" pitchFamily="34" charset="0"/>
                  <a:cs typeface="Arial" panose="020B0604020202020204" pitchFamily="34" charset="0"/>
                  <a:sym typeface="+mn-lt"/>
                </a:rPr>
                <a:t>Các nguyên tố trong một chu kì thì có cùng</a:t>
              </a:r>
              <a:endParaRPr lang="en-US" altLang="zh-CN" sz="4000" dirty="0">
                <a:solidFill>
                  <a:schemeClr val="bg1"/>
                </a:solidFill>
                <a:latin typeface="Arial" panose="020B0604020202020204" pitchFamily="34" charset="0"/>
                <a:cs typeface="Arial" panose="020B0604020202020204" pitchFamily="34" charset="0"/>
                <a:sym typeface="+mn-lt"/>
              </a:endParaRPr>
            </a:p>
          </p:txBody>
        </p:sp>
      </p:grpSp>
      <p:sp>
        <p:nvSpPr>
          <p:cNvPr id="33" name="Rectangle: Rounded Corners 32">
            <a:extLst>
              <a:ext uri="{FF2B5EF4-FFF2-40B4-BE49-F238E27FC236}">
                <a16:creationId xmlns:a16="http://schemas.microsoft.com/office/drawing/2014/main" id="{5AB05795-8343-40CC-9937-0B9FABB8BAEE}"/>
              </a:ext>
            </a:extLst>
          </p:cNvPr>
          <p:cNvSpPr/>
          <p:nvPr/>
        </p:nvSpPr>
        <p:spPr>
          <a:xfrm>
            <a:off x="8186351" y="5002443"/>
            <a:ext cx="2663108" cy="607448"/>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179540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circle(in)">
                                      <p:cBhvr>
                                        <p:cTn id="24"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a:extLst>
              <a:ext uri="{FF2B5EF4-FFF2-40B4-BE49-F238E27FC236}">
                <a16:creationId xmlns:a16="http://schemas.microsoft.com/office/drawing/2014/main" id="{305B0E36-0AE3-4043-8C1C-AEBDEEFB3B16}"/>
              </a:ext>
            </a:extLst>
          </p:cNvPr>
          <p:cNvGrpSpPr/>
          <p:nvPr>
            <p:custDataLst>
              <p:tags r:id="rId1"/>
            </p:custDataLst>
          </p:nvPr>
        </p:nvGrpSpPr>
        <p:grpSpPr>
          <a:xfrm>
            <a:off x="817919" y="2925332"/>
            <a:ext cx="2438220" cy="1275237"/>
            <a:chOff x="897432" y="2386177"/>
            <a:chExt cx="2438220" cy="1275237"/>
          </a:xfrm>
        </p:grpSpPr>
        <p:sp>
          <p:nvSpPr>
            <p:cNvPr id="3" name="PA-AutoShape 5">
              <a:extLst>
                <a:ext uri="{FF2B5EF4-FFF2-40B4-BE49-F238E27FC236}">
                  <a16:creationId xmlns:a16="http://schemas.microsoft.com/office/drawing/2014/main" id="{1FB0FDD1-27FA-41F1-8207-7D184A1E79F9}"/>
                </a:ext>
              </a:extLst>
            </p:cNvPr>
            <p:cNvSpPr>
              <a:spLocks/>
            </p:cNvSpPr>
            <p:nvPr>
              <p:custDataLst>
                <p:tags r:id="rId17"/>
              </p:custDataLst>
            </p:nvPr>
          </p:nvSpPr>
          <p:spPr bwMode="auto">
            <a:xfrm>
              <a:off x="1352813" y="2386177"/>
              <a:ext cx="1982839"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190" y="0"/>
                  </a:lnTo>
                  <a:lnTo>
                    <a:pt x="12190" y="3144"/>
                  </a:lnTo>
                  <a:lnTo>
                    <a:pt x="0" y="3144"/>
                  </a:lnTo>
                  <a:lnTo>
                    <a:pt x="0" y="18455"/>
                  </a:lnTo>
                  <a:lnTo>
                    <a:pt x="12190" y="18455"/>
                  </a:lnTo>
                  <a:lnTo>
                    <a:pt x="12190" y="21599"/>
                  </a:lnTo>
                  <a:lnTo>
                    <a:pt x="21600"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4" name="PA-AutoShape 6">
              <a:extLst>
                <a:ext uri="{FF2B5EF4-FFF2-40B4-BE49-F238E27FC236}">
                  <a16:creationId xmlns:a16="http://schemas.microsoft.com/office/drawing/2014/main" id="{D3780DE5-150C-4D98-AFA6-E5042A72F5BB}"/>
                </a:ext>
              </a:extLst>
            </p:cNvPr>
            <p:cNvSpPr>
              <a:spLocks/>
            </p:cNvSpPr>
            <p:nvPr>
              <p:custDataLst>
                <p:tags r:id="rId18"/>
              </p:custDataLst>
            </p:nvPr>
          </p:nvSpPr>
          <p:spPr bwMode="auto">
            <a:xfrm>
              <a:off x="897432" y="2553684"/>
              <a:ext cx="903187"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331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5" name="PA-AutoShape 15">
              <a:extLst>
                <a:ext uri="{FF2B5EF4-FFF2-40B4-BE49-F238E27FC236}">
                  <a16:creationId xmlns:a16="http://schemas.microsoft.com/office/drawing/2014/main" id="{02975A2A-192A-4D54-BE05-5D7A7C1E91C3}"/>
                </a:ext>
              </a:extLst>
            </p:cNvPr>
            <p:cNvSpPr>
              <a:spLocks/>
            </p:cNvSpPr>
            <p:nvPr>
              <p:custDataLst>
                <p:tags r:id="rId19"/>
              </p:custDataLst>
            </p:nvPr>
          </p:nvSpPr>
          <p:spPr bwMode="auto">
            <a:xfrm>
              <a:off x="1166789" y="2838192"/>
              <a:ext cx="359423" cy="359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600" y="3743"/>
                    <a:pt x="21600" y="4175"/>
                  </a:cubicBezTo>
                  <a:lnTo>
                    <a:pt x="21600" y="19987"/>
                  </a:lnTo>
                  <a:cubicBezTo>
                    <a:pt x="21600"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ctr" defTabSz="647700" eaLnBrk="1" fontAlgn="auto" latinLnBrk="0" hangingPunct="1">
                <a:lnSpc>
                  <a:spcPct val="100000"/>
                </a:lnSpc>
                <a:spcBef>
                  <a:spcPts val="0"/>
                </a:spcBef>
                <a:spcAft>
                  <a:spcPts val="0"/>
                </a:spcAft>
                <a:buClrTx/>
                <a:buSzTx/>
                <a:buFontTx/>
                <a:buNone/>
                <a:tabLst/>
                <a:defRPr/>
              </a:pPr>
              <a:endParaRPr kumimoji="0" lang="es-ES" sz="6600" b="1" i="0" u="none" strike="noStrike" kern="0" cap="none" spc="0" normalizeH="0" baseline="0" noProof="0" dirty="0">
                <a:ln>
                  <a:noFill/>
                </a:ln>
                <a:solidFill>
                  <a:schemeClr val="tx1">
                    <a:lumMod val="65000"/>
                    <a:lumOff val="35000"/>
                  </a:schemeClr>
                </a:solidFill>
                <a:effectLst>
                  <a:outerShdw blurRad="38100" dist="38100" dir="2700000" algn="tl">
                    <a:srgbClr val="DDDDDD"/>
                  </a:outerShdw>
                </a:effectLst>
                <a:uLnTx/>
                <a:uFillTx/>
                <a:latin typeface="Arial" panose="020B0604020202020204" pitchFamily="34" charset="0"/>
                <a:cs typeface="Arial" panose="020B0604020202020204" pitchFamily="34" charset="0"/>
                <a:sym typeface="+mn-lt"/>
              </a:endParaRPr>
            </a:p>
          </p:txBody>
        </p:sp>
        <p:sp>
          <p:nvSpPr>
            <p:cNvPr id="6" name="PA-矩形 3">
              <a:extLst>
                <a:ext uri="{FF2B5EF4-FFF2-40B4-BE49-F238E27FC236}">
                  <a16:creationId xmlns:a16="http://schemas.microsoft.com/office/drawing/2014/main" id="{0496D964-40B2-4F39-ACEF-DF2FD8F35745}"/>
                </a:ext>
              </a:extLst>
            </p:cNvPr>
            <p:cNvSpPr txBox="1">
              <a:spLocks noChangeArrowheads="1"/>
            </p:cNvSpPr>
            <p:nvPr>
              <p:custDataLst>
                <p:tags r:id="rId20"/>
              </p:custDataLst>
            </p:nvPr>
          </p:nvSpPr>
          <p:spPr>
            <a:xfrm>
              <a:off x="1825561" y="2687694"/>
              <a:ext cx="1483022" cy="6562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89" marR="0" lvl="0" indent="0" algn="ctr" defTabSz="914400" rtl="0" eaLnBrk="1" fontAlgn="auto" latinLnBrk="0" hangingPunct="1">
                <a:lnSpc>
                  <a:spcPct val="100000"/>
                </a:lnSpc>
                <a:spcBef>
                  <a:spcPts val="0"/>
                </a:spcBef>
                <a:spcAft>
                  <a:spcPts val="0"/>
                </a:spcAft>
                <a:buClr>
                  <a:srgbClr val="1D5B2D"/>
                </a:buClr>
                <a:buSzPct val="100000"/>
                <a:buFont typeface="Arial" pitchFamily="34" charset="0"/>
                <a:buNone/>
                <a:tabLst/>
                <a:defRPr/>
              </a:pPr>
              <a:r>
                <a:rPr kumimoji="0" lang="en-US" altLang="zh-CN" sz="4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rPr>
                <a:t>A</a:t>
              </a:r>
            </a:p>
          </p:txBody>
        </p:sp>
      </p:grpSp>
      <p:grpSp>
        <p:nvGrpSpPr>
          <p:cNvPr id="7" name="PA-组合 2">
            <a:extLst>
              <a:ext uri="{FF2B5EF4-FFF2-40B4-BE49-F238E27FC236}">
                <a16:creationId xmlns:a16="http://schemas.microsoft.com/office/drawing/2014/main" id="{EADA665A-64E4-48C1-928B-11F8DE5CCD49}"/>
              </a:ext>
            </a:extLst>
          </p:cNvPr>
          <p:cNvGrpSpPr/>
          <p:nvPr>
            <p:custDataLst>
              <p:tags r:id="rId2"/>
            </p:custDataLst>
          </p:nvPr>
        </p:nvGrpSpPr>
        <p:grpSpPr>
          <a:xfrm>
            <a:off x="3570502" y="2925332"/>
            <a:ext cx="2508477" cy="1275237"/>
            <a:chOff x="3650015" y="2386177"/>
            <a:chExt cx="2508477" cy="1275237"/>
          </a:xfrm>
        </p:grpSpPr>
        <p:sp>
          <p:nvSpPr>
            <p:cNvPr id="8" name="PA-AutoShape 7">
              <a:extLst>
                <a:ext uri="{FF2B5EF4-FFF2-40B4-BE49-F238E27FC236}">
                  <a16:creationId xmlns:a16="http://schemas.microsoft.com/office/drawing/2014/main" id="{3237E13C-DAAB-47FC-89A7-B17565DC3488}"/>
                </a:ext>
              </a:extLst>
            </p:cNvPr>
            <p:cNvSpPr>
              <a:spLocks/>
            </p:cNvSpPr>
            <p:nvPr>
              <p:custDataLst>
                <p:tags r:id="rId13"/>
              </p:custDataLst>
            </p:nvPr>
          </p:nvSpPr>
          <p:spPr bwMode="auto">
            <a:xfrm>
              <a:off x="4103713" y="2386177"/>
              <a:ext cx="1984596"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22"/>
                  </a:moveTo>
                  <a:lnTo>
                    <a:pt x="12198" y="0"/>
                  </a:lnTo>
                  <a:lnTo>
                    <a:pt x="12198" y="3144"/>
                  </a:lnTo>
                  <a:lnTo>
                    <a:pt x="0" y="3144"/>
                  </a:lnTo>
                  <a:lnTo>
                    <a:pt x="0" y="18455"/>
                  </a:lnTo>
                  <a:lnTo>
                    <a:pt x="12198" y="18455"/>
                  </a:lnTo>
                  <a:lnTo>
                    <a:pt x="12198" y="21599"/>
                  </a:lnTo>
                  <a:lnTo>
                    <a:pt x="21599"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9" name="PA-AutoShape 8">
              <a:extLst>
                <a:ext uri="{FF2B5EF4-FFF2-40B4-BE49-F238E27FC236}">
                  <a16:creationId xmlns:a16="http://schemas.microsoft.com/office/drawing/2014/main" id="{F9579161-E196-42D9-A2AB-6506566605BF}"/>
                </a:ext>
              </a:extLst>
            </p:cNvPr>
            <p:cNvSpPr>
              <a:spLocks/>
            </p:cNvSpPr>
            <p:nvPr>
              <p:custDataLst>
                <p:tags r:id="rId14"/>
              </p:custDataLst>
            </p:nvPr>
          </p:nvSpPr>
          <p:spPr bwMode="auto">
            <a:xfrm>
              <a:off x="3650015" y="2553684"/>
              <a:ext cx="901504"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10" name="PA-AutoShape 14">
              <a:extLst>
                <a:ext uri="{FF2B5EF4-FFF2-40B4-BE49-F238E27FC236}">
                  <a16:creationId xmlns:a16="http://schemas.microsoft.com/office/drawing/2014/main" id="{2E6B2A0F-E6D5-415E-80E1-672B3EFF0CB7}"/>
                </a:ext>
              </a:extLst>
            </p:cNvPr>
            <p:cNvSpPr>
              <a:spLocks/>
            </p:cNvSpPr>
            <p:nvPr>
              <p:custDataLst>
                <p:tags r:id="rId15"/>
              </p:custDataLst>
            </p:nvPr>
          </p:nvSpPr>
          <p:spPr bwMode="auto">
            <a:xfrm>
              <a:off x="3898329" y="2865128"/>
              <a:ext cx="441913" cy="301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600" y="18773"/>
                    <a:pt x="21600" y="15342"/>
                  </a:cubicBezTo>
                  <a:cubicBezTo>
                    <a:pt x="21600"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11" name="PA-矩形 3">
              <a:extLst>
                <a:ext uri="{FF2B5EF4-FFF2-40B4-BE49-F238E27FC236}">
                  <a16:creationId xmlns:a16="http://schemas.microsoft.com/office/drawing/2014/main" id="{BFF81618-9163-4A0C-ADC5-1AF73B7B5022}"/>
                </a:ext>
              </a:extLst>
            </p:cNvPr>
            <p:cNvSpPr txBox="1">
              <a:spLocks noChangeArrowheads="1"/>
            </p:cNvSpPr>
            <p:nvPr>
              <p:custDataLst>
                <p:tags r:id="rId16"/>
              </p:custDataLst>
            </p:nvPr>
          </p:nvSpPr>
          <p:spPr>
            <a:xfrm>
              <a:off x="4675470" y="2665809"/>
              <a:ext cx="1483022" cy="6562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89" marR="0" lvl="0" indent="0" algn="ctr" defTabSz="914400" rtl="0" eaLnBrk="1" fontAlgn="auto" latinLnBrk="0" hangingPunct="1">
                <a:lnSpc>
                  <a:spcPct val="100000"/>
                </a:lnSpc>
                <a:spcBef>
                  <a:spcPts val="0"/>
                </a:spcBef>
                <a:spcAft>
                  <a:spcPts val="0"/>
                </a:spcAft>
                <a:buClr>
                  <a:srgbClr val="1D5B2D"/>
                </a:buClr>
                <a:buSzPct val="100000"/>
                <a:buFont typeface="Arial" pitchFamily="34" charset="0"/>
                <a:buNone/>
                <a:tabLst/>
                <a:defRPr/>
              </a:pPr>
              <a:r>
                <a:rPr kumimoji="0" lang="en-US" altLang="zh-CN" sz="4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rPr>
                <a:t>B</a:t>
              </a:r>
            </a:p>
          </p:txBody>
        </p:sp>
      </p:grpSp>
      <p:grpSp>
        <p:nvGrpSpPr>
          <p:cNvPr id="12" name="PA-组合 3">
            <a:extLst>
              <a:ext uri="{FF2B5EF4-FFF2-40B4-BE49-F238E27FC236}">
                <a16:creationId xmlns:a16="http://schemas.microsoft.com/office/drawing/2014/main" id="{69D0159C-475F-4FA7-AD15-1438DA9ED64D}"/>
              </a:ext>
            </a:extLst>
          </p:cNvPr>
          <p:cNvGrpSpPr/>
          <p:nvPr>
            <p:custDataLst>
              <p:tags r:id="rId3"/>
            </p:custDataLst>
          </p:nvPr>
        </p:nvGrpSpPr>
        <p:grpSpPr>
          <a:xfrm>
            <a:off x="6323084" y="2925332"/>
            <a:ext cx="2443075" cy="1275237"/>
            <a:chOff x="6402597" y="2386177"/>
            <a:chExt cx="2443075" cy="1275237"/>
          </a:xfrm>
        </p:grpSpPr>
        <p:sp>
          <p:nvSpPr>
            <p:cNvPr id="13" name="PA-AutoShape 11">
              <a:extLst>
                <a:ext uri="{FF2B5EF4-FFF2-40B4-BE49-F238E27FC236}">
                  <a16:creationId xmlns:a16="http://schemas.microsoft.com/office/drawing/2014/main" id="{DDB34F3B-79D0-4F3B-93B4-52A58F4E9231}"/>
                </a:ext>
              </a:extLst>
            </p:cNvPr>
            <p:cNvSpPr>
              <a:spLocks/>
            </p:cNvSpPr>
            <p:nvPr>
              <p:custDataLst>
                <p:tags r:id="rId9"/>
              </p:custDataLst>
            </p:nvPr>
          </p:nvSpPr>
          <p:spPr bwMode="auto">
            <a:xfrm>
              <a:off x="6861345" y="2386177"/>
              <a:ext cx="1981081"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201" y="0"/>
                  </a:lnTo>
                  <a:lnTo>
                    <a:pt x="12201" y="3144"/>
                  </a:lnTo>
                  <a:lnTo>
                    <a:pt x="0" y="3144"/>
                  </a:lnTo>
                  <a:lnTo>
                    <a:pt x="0" y="18455"/>
                  </a:lnTo>
                  <a:lnTo>
                    <a:pt x="12201" y="18455"/>
                  </a:lnTo>
                  <a:lnTo>
                    <a:pt x="12201" y="21599"/>
                  </a:lnTo>
                  <a:lnTo>
                    <a:pt x="21600"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14" name="PA-AutoShape 12">
              <a:extLst>
                <a:ext uri="{FF2B5EF4-FFF2-40B4-BE49-F238E27FC236}">
                  <a16:creationId xmlns:a16="http://schemas.microsoft.com/office/drawing/2014/main" id="{5591FEA4-42C1-42AA-AC7E-1A5A93ACBA3A}"/>
                </a:ext>
              </a:extLst>
            </p:cNvPr>
            <p:cNvSpPr>
              <a:spLocks/>
            </p:cNvSpPr>
            <p:nvPr>
              <p:custDataLst>
                <p:tags r:id="rId10"/>
              </p:custDataLst>
            </p:nvPr>
          </p:nvSpPr>
          <p:spPr bwMode="auto">
            <a:xfrm>
              <a:off x="6402597" y="2553684"/>
              <a:ext cx="903188"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D686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15" name="PA-AutoShape 13">
              <a:extLst>
                <a:ext uri="{FF2B5EF4-FFF2-40B4-BE49-F238E27FC236}">
                  <a16:creationId xmlns:a16="http://schemas.microsoft.com/office/drawing/2014/main" id="{37FE5D92-92C3-43C5-8EB8-318967383509}"/>
                </a:ext>
              </a:extLst>
            </p:cNvPr>
            <p:cNvSpPr>
              <a:spLocks/>
            </p:cNvSpPr>
            <p:nvPr>
              <p:custDataLst>
                <p:tags r:id="rId11"/>
              </p:custDataLst>
            </p:nvPr>
          </p:nvSpPr>
          <p:spPr bwMode="auto">
            <a:xfrm>
              <a:off x="6664378" y="2828092"/>
              <a:ext cx="383834" cy="379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59" y="0"/>
                    <a:pt x="0" y="4859"/>
                    <a:pt x="0" y="10800"/>
                  </a:cubicBezTo>
                  <a:cubicBezTo>
                    <a:pt x="0" y="16739"/>
                    <a:pt x="4859" y="21600"/>
                    <a:pt x="10800" y="21600"/>
                  </a:cubicBezTo>
                  <a:cubicBezTo>
                    <a:pt x="16739" y="21600"/>
                    <a:pt x="21600" y="16739"/>
                    <a:pt x="21600" y="10800"/>
                  </a:cubicBezTo>
                  <a:cubicBezTo>
                    <a:pt x="21600" y="4859"/>
                    <a:pt x="16739" y="0"/>
                    <a:pt x="10800" y="0"/>
                  </a:cubicBezTo>
                  <a:close/>
                  <a:moveTo>
                    <a:pt x="14939" y="4319"/>
                  </a:moveTo>
                  <a:cubicBezTo>
                    <a:pt x="15659" y="3779"/>
                    <a:pt x="15659" y="3779"/>
                    <a:pt x="15659" y="3779"/>
                  </a:cubicBezTo>
                  <a:cubicBezTo>
                    <a:pt x="15659" y="3779"/>
                    <a:pt x="15299" y="3059"/>
                    <a:pt x="15479" y="2519"/>
                  </a:cubicBezTo>
                  <a:cubicBezTo>
                    <a:pt x="15659" y="2519"/>
                    <a:pt x="16379" y="2879"/>
                    <a:pt x="16919" y="3599"/>
                  </a:cubicBezTo>
                  <a:cubicBezTo>
                    <a:pt x="16559" y="5219"/>
                    <a:pt x="15479" y="5039"/>
                    <a:pt x="15479" y="5039"/>
                  </a:cubicBezTo>
                  <a:cubicBezTo>
                    <a:pt x="15479" y="5039"/>
                    <a:pt x="14759" y="5039"/>
                    <a:pt x="14939" y="4319"/>
                  </a:cubicBezTo>
                  <a:close/>
                  <a:moveTo>
                    <a:pt x="8459" y="13859"/>
                  </a:moveTo>
                  <a:cubicBezTo>
                    <a:pt x="8279" y="14039"/>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40" y="19079"/>
                    <a:pt x="5760" y="18719"/>
                  </a:cubicBezTo>
                  <a:cubicBezTo>
                    <a:pt x="5760" y="18360"/>
                    <a:pt x="5399"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39" y="14940"/>
                    <a:pt x="3060" y="14759"/>
                  </a:cubicBezTo>
                  <a:cubicBezTo>
                    <a:pt x="2880" y="14579"/>
                    <a:pt x="2699" y="13859"/>
                    <a:pt x="2699" y="13499"/>
                  </a:cubicBezTo>
                  <a:cubicBezTo>
                    <a:pt x="2699" y="13139"/>
                    <a:pt x="2880" y="12239"/>
                    <a:pt x="2880" y="12239"/>
                  </a:cubicBezTo>
                  <a:cubicBezTo>
                    <a:pt x="2880" y="12239"/>
                    <a:pt x="3239" y="11879"/>
                    <a:pt x="3060" y="11699"/>
                  </a:cubicBezTo>
                  <a:cubicBezTo>
                    <a:pt x="2699" y="11519"/>
                    <a:pt x="2699" y="10800"/>
                    <a:pt x="2699" y="10800"/>
                  </a:cubicBezTo>
                  <a:cubicBezTo>
                    <a:pt x="2339" y="10439"/>
                    <a:pt x="2339" y="10439"/>
                    <a:pt x="2339" y="10439"/>
                  </a:cubicBezTo>
                  <a:cubicBezTo>
                    <a:pt x="2339" y="10439"/>
                    <a:pt x="1979" y="9899"/>
                    <a:pt x="1800" y="9719"/>
                  </a:cubicBezTo>
                  <a:cubicBezTo>
                    <a:pt x="1800" y="9359"/>
                    <a:pt x="1800" y="9180"/>
                    <a:pt x="1979" y="8999"/>
                  </a:cubicBezTo>
                  <a:cubicBezTo>
                    <a:pt x="1979" y="8819"/>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60"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60" y="5219"/>
                    <a:pt x="5760" y="5039"/>
                  </a:cubicBezTo>
                  <a:cubicBezTo>
                    <a:pt x="5760" y="4859"/>
                    <a:pt x="5760" y="4679"/>
                    <a:pt x="5760" y="4679"/>
                  </a:cubicBezTo>
                  <a:cubicBezTo>
                    <a:pt x="5579" y="4319"/>
                    <a:pt x="5579" y="4319"/>
                    <a:pt x="5579" y="4319"/>
                  </a:cubicBezTo>
                  <a:cubicBezTo>
                    <a:pt x="5579" y="4319"/>
                    <a:pt x="6120" y="4139"/>
                    <a:pt x="7200" y="4319"/>
                  </a:cubicBezTo>
                  <a:cubicBezTo>
                    <a:pt x="8459" y="4319"/>
                    <a:pt x="7919" y="5219"/>
                    <a:pt x="8459" y="5399"/>
                  </a:cubicBezTo>
                  <a:cubicBezTo>
                    <a:pt x="8999" y="5580"/>
                    <a:pt x="8099" y="6299"/>
                    <a:pt x="7919" y="6659"/>
                  </a:cubicBezTo>
                  <a:cubicBezTo>
                    <a:pt x="7739" y="7019"/>
                    <a:pt x="7379" y="6119"/>
                    <a:pt x="7379" y="6119"/>
                  </a:cubicBezTo>
                  <a:cubicBezTo>
                    <a:pt x="7379" y="6119"/>
                    <a:pt x="7739" y="5759"/>
                    <a:pt x="7200" y="5759"/>
                  </a:cubicBezTo>
                  <a:cubicBezTo>
                    <a:pt x="6659" y="5580"/>
                    <a:pt x="6299" y="6479"/>
                    <a:pt x="6659" y="6479"/>
                  </a:cubicBezTo>
                  <a:cubicBezTo>
                    <a:pt x="6839" y="6479"/>
                    <a:pt x="7200" y="6839"/>
                    <a:pt x="7019" y="7019"/>
                  </a:cubicBezTo>
                  <a:cubicBezTo>
                    <a:pt x="7019" y="7199"/>
                    <a:pt x="7019" y="7199"/>
                    <a:pt x="6839" y="7739"/>
                  </a:cubicBezTo>
                  <a:cubicBezTo>
                    <a:pt x="6479" y="8279"/>
                    <a:pt x="6120" y="8639"/>
                    <a:pt x="6120" y="8639"/>
                  </a:cubicBezTo>
                  <a:cubicBezTo>
                    <a:pt x="6120" y="8639"/>
                    <a:pt x="5760" y="8459"/>
                    <a:pt x="5940" y="8819"/>
                  </a:cubicBezTo>
                  <a:cubicBezTo>
                    <a:pt x="6120" y="9180"/>
                    <a:pt x="5940" y="9719"/>
                    <a:pt x="5940" y="9899"/>
                  </a:cubicBezTo>
                  <a:cubicBezTo>
                    <a:pt x="5940" y="10259"/>
                    <a:pt x="5219" y="9719"/>
                    <a:pt x="5219" y="9180"/>
                  </a:cubicBezTo>
                  <a:cubicBezTo>
                    <a:pt x="5039" y="8639"/>
                    <a:pt x="4499" y="9180"/>
                    <a:pt x="4319" y="9180"/>
                  </a:cubicBezTo>
                  <a:cubicBezTo>
                    <a:pt x="4139" y="9180"/>
                    <a:pt x="3779" y="8999"/>
                    <a:pt x="3779" y="8819"/>
                  </a:cubicBezTo>
                  <a:cubicBezTo>
                    <a:pt x="3600" y="8639"/>
                    <a:pt x="2699" y="9359"/>
                    <a:pt x="2519" y="9359"/>
                  </a:cubicBezTo>
                  <a:cubicBezTo>
                    <a:pt x="2339" y="9539"/>
                    <a:pt x="2339" y="9899"/>
                    <a:pt x="2699" y="9719"/>
                  </a:cubicBezTo>
                  <a:cubicBezTo>
                    <a:pt x="3060" y="9539"/>
                    <a:pt x="3419" y="9719"/>
                    <a:pt x="3419" y="10079"/>
                  </a:cubicBezTo>
                  <a:cubicBezTo>
                    <a:pt x="3239" y="10439"/>
                    <a:pt x="2880" y="10259"/>
                    <a:pt x="2880" y="10439"/>
                  </a:cubicBezTo>
                  <a:cubicBezTo>
                    <a:pt x="3060" y="10800"/>
                    <a:pt x="3419" y="10979"/>
                    <a:pt x="3419" y="11339"/>
                  </a:cubicBezTo>
                  <a:cubicBezTo>
                    <a:pt x="3600" y="11699"/>
                    <a:pt x="4499" y="11339"/>
                    <a:pt x="4859" y="11160"/>
                  </a:cubicBezTo>
                  <a:cubicBezTo>
                    <a:pt x="5039" y="11160"/>
                    <a:pt x="5940" y="10979"/>
                    <a:pt x="5940" y="11339"/>
                  </a:cubicBezTo>
                  <a:cubicBezTo>
                    <a:pt x="6120" y="11699"/>
                    <a:pt x="7019" y="11879"/>
                    <a:pt x="7379" y="11879"/>
                  </a:cubicBezTo>
                  <a:cubicBezTo>
                    <a:pt x="7739" y="12059"/>
                    <a:pt x="8279" y="12059"/>
                    <a:pt x="8819" y="12419"/>
                  </a:cubicBezTo>
                  <a:cubicBezTo>
                    <a:pt x="9179" y="12959"/>
                    <a:pt x="8459" y="13679"/>
                    <a:pt x="8459" y="13859"/>
                  </a:cubicBezTo>
                  <a:close/>
                  <a:moveTo>
                    <a:pt x="10619" y="2519"/>
                  </a:moveTo>
                  <a:cubicBezTo>
                    <a:pt x="10439" y="3059"/>
                    <a:pt x="9719" y="3599"/>
                    <a:pt x="9899" y="3779"/>
                  </a:cubicBezTo>
                  <a:cubicBezTo>
                    <a:pt x="9899" y="3959"/>
                    <a:pt x="9899" y="4859"/>
                    <a:pt x="9179" y="4139"/>
                  </a:cubicBezTo>
                  <a:cubicBezTo>
                    <a:pt x="8459" y="3419"/>
                    <a:pt x="7739" y="3239"/>
                    <a:pt x="7919" y="2699"/>
                  </a:cubicBezTo>
                  <a:cubicBezTo>
                    <a:pt x="7919" y="2519"/>
                    <a:pt x="8639" y="2519"/>
                    <a:pt x="8639" y="2339"/>
                  </a:cubicBezTo>
                  <a:cubicBezTo>
                    <a:pt x="9540" y="1259"/>
                    <a:pt x="11159" y="1439"/>
                    <a:pt x="11339" y="1799"/>
                  </a:cubicBezTo>
                  <a:cubicBezTo>
                    <a:pt x="10980" y="2159"/>
                    <a:pt x="10619" y="1979"/>
                    <a:pt x="10619" y="2519"/>
                  </a:cubicBezTo>
                  <a:close/>
                  <a:moveTo>
                    <a:pt x="19259" y="11160"/>
                  </a:moveTo>
                  <a:cubicBezTo>
                    <a:pt x="19259" y="11160"/>
                    <a:pt x="19619" y="11699"/>
                    <a:pt x="20159" y="11699"/>
                  </a:cubicBezTo>
                  <a:cubicBezTo>
                    <a:pt x="19799"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59" y="14940"/>
                  </a:cubicBezTo>
                  <a:cubicBezTo>
                    <a:pt x="11520" y="15119"/>
                    <a:pt x="11880" y="12059"/>
                    <a:pt x="11880" y="12059"/>
                  </a:cubicBezTo>
                  <a:cubicBezTo>
                    <a:pt x="11880" y="7739"/>
                    <a:pt x="15119" y="10979"/>
                    <a:pt x="15119" y="10979"/>
                  </a:cubicBezTo>
                  <a:cubicBezTo>
                    <a:pt x="17099" y="12419"/>
                    <a:pt x="17459" y="10079"/>
                    <a:pt x="17459" y="10079"/>
                  </a:cubicBezTo>
                  <a:cubicBezTo>
                    <a:pt x="18719" y="9539"/>
                    <a:pt x="18719" y="9539"/>
                    <a:pt x="18719" y="9539"/>
                  </a:cubicBezTo>
                  <a:cubicBezTo>
                    <a:pt x="18899" y="8819"/>
                    <a:pt x="18899" y="8819"/>
                    <a:pt x="18899" y="8819"/>
                  </a:cubicBezTo>
                  <a:cubicBezTo>
                    <a:pt x="18719" y="7919"/>
                    <a:pt x="18719" y="7919"/>
                    <a:pt x="18719" y="7919"/>
                  </a:cubicBezTo>
                  <a:cubicBezTo>
                    <a:pt x="16739" y="7019"/>
                    <a:pt x="16739" y="7019"/>
                    <a:pt x="16739" y="7019"/>
                  </a:cubicBezTo>
                  <a:cubicBezTo>
                    <a:pt x="16739" y="7019"/>
                    <a:pt x="16379" y="7739"/>
                    <a:pt x="16919" y="8639"/>
                  </a:cubicBezTo>
                  <a:cubicBezTo>
                    <a:pt x="16919" y="8639"/>
                    <a:pt x="16739" y="9539"/>
                    <a:pt x="16379" y="9359"/>
                  </a:cubicBezTo>
                  <a:cubicBezTo>
                    <a:pt x="15119" y="8639"/>
                    <a:pt x="15119" y="8639"/>
                    <a:pt x="15119" y="8639"/>
                  </a:cubicBezTo>
                  <a:cubicBezTo>
                    <a:pt x="15119" y="8639"/>
                    <a:pt x="14759" y="8459"/>
                    <a:pt x="14220" y="8819"/>
                  </a:cubicBezTo>
                  <a:cubicBezTo>
                    <a:pt x="13500" y="9359"/>
                    <a:pt x="12419" y="8819"/>
                    <a:pt x="12419" y="8819"/>
                  </a:cubicBezTo>
                  <a:cubicBezTo>
                    <a:pt x="12419" y="8819"/>
                    <a:pt x="12419" y="8279"/>
                    <a:pt x="13139" y="7919"/>
                  </a:cubicBezTo>
                  <a:cubicBezTo>
                    <a:pt x="13679" y="7559"/>
                    <a:pt x="13679" y="7559"/>
                    <a:pt x="13679" y="7559"/>
                  </a:cubicBezTo>
                  <a:cubicBezTo>
                    <a:pt x="13679" y="7559"/>
                    <a:pt x="13500" y="6839"/>
                    <a:pt x="13679" y="6299"/>
                  </a:cubicBezTo>
                  <a:cubicBezTo>
                    <a:pt x="13859" y="5759"/>
                    <a:pt x="14039" y="6299"/>
                    <a:pt x="14579" y="5939"/>
                  </a:cubicBezTo>
                  <a:cubicBezTo>
                    <a:pt x="15119" y="5580"/>
                    <a:pt x="15479" y="6659"/>
                    <a:pt x="16199" y="6479"/>
                  </a:cubicBezTo>
                  <a:cubicBezTo>
                    <a:pt x="16919" y="6479"/>
                    <a:pt x="16559" y="6299"/>
                    <a:pt x="17099" y="5939"/>
                  </a:cubicBezTo>
                  <a:cubicBezTo>
                    <a:pt x="17639" y="5759"/>
                    <a:pt x="17999" y="6479"/>
                    <a:pt x="17999" y="6479"/>
                  </a:cubicBezTo>
                  <a:cubicBezTo>
                    <a:pt x="19080" y="6659"/>
                    <a:pt x="19080" y="6659"/>
                    <a:pt x="19080" y="6659"/>
                  </a:cubicBezTo>
                  <a:cubicBezTo>
                    <a:pt x="19080" y="6659"/>
                    <a:pt x="18899" y="5399"/>
                    <a:pt x="18899" y="5759"/>
                  </a:cubicBezTo>
                  <a:cubicBezTo>
                    <a:pt x="19619" y="6839"/>
                    <a:pt x="20520" y="9899"/>
                    <a:pt x="20159" y="10439"/>
                  </a:cubicBezTo>
                  <a:cubicBezTo>
                    <a:pt x="19979" y="10259"/>
                    <a:pt x="19799" y="10259"/>
                    <a:pt x="19799" y="10259"/>
                  </a:cubicBezTo>
                  <a:cubicBezTo>
                    <a:pt x="18539" y="10259"/>
                    <a:pt x="18539" y="10259"/>
                    <a:pt x="18539" y="10259"/>
                  </a:cubicBezTo>
                  <a:lnTo>
                    <a:pt x="19259" y="1116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16" name="PA-矩形 3">
              <a:extLst>
                <a:ext uri="{FF2B5EF4-FFF2-40B4-BE49-F238E27FC236}">
                  <a16:creationId xmlns:a16="http://schemas.microsoft.com/office/drawing/2014/main" id="{BCF39EF1-D49C-42A7-AE65-2907DFF86D16}"/>
                </a:ext>
              </a:extLst>
            </p:cNvPr>
            <p:cNvSpPr txBox="1">
              <a:spLocks noChangeArrowheads="1"/>
            </p:cNvSpPr>
            <p:nvPr>
              <p:custDataLst>
                <p:tags r:id="rId12"/>
              </p:custDataLst>
            </p:nvPr>
          </p:nvSpPr>
          <p:spPr>
            <a:xfrm>
              <a:off x="7362650" y="2665808"/>
              <a:ext cx="1483022" cy="6562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89" marR="0" lvl="0" indent="0" algn="ctr" defTabSz="914400" rtl="0" eaLnBrk="1" fontAlgn="auto" latinLnBrk="0" hangingPunct="1">
                <a:lnSpc>
                  <a:spcPct val="100000"/>
                </a:lnSpc>
                <a:spcBef>
                  <a:spcPts val="0"/>
                </a:spcBef>
                <a:spcAft>
                  <a:spcPts val="0"/>
                </a:spcAft>
                <a:buClr>
                  <a:srgbClr val="1D5B2D"/>
                </a:buClr>
                <a:buSzPct val="100000"/>
                <a:buFont typeface="Arial" pitchFamily="34" charset="0"/>
                <a:buNone/>
                <a:tabLst/>
                <a:defRPr/>
              </a:pPr>
              <a:r>
                <a:rPr kumimoji="0" lang="en-US" altLang="zh-CN" sz="4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rPr>
                <a:t>C</a:t>
              </a:r>
            </a:p>
          </p:txBody>
        </p:sp>
      </p:grpSp>
      <p:grpSp>
        <p:nvGrpSpPr>
          <p:cNvPr id="17" name="PA-组合 4">
            <a:extLst>
              <a:ext uri="{FF2B5EF4-FFF2-40B4-BE49-F238E27FC236}">
                <a16:creationId xmlns:a16="http://schemas.microsoft.com/office/drawing/2014/main" id="{FEF10DFA-B673-4508-A3C1-0C75B31111BA}"/>
              </a:ext>
            </a:extLst>
          </p:cNvPr>
          <p:cNvGrpSpPr/>
          <p:nvPr>
            <p:custDataLst>
              <p:tags r:id="rId4"/>
            </p:custDataLst>
          </p:nvPr>
        </p:nvGrpSpPr>
        <p:grpSpPr>
          <a:xfrm>
            <a:off x="9077351" y="2925332"/>
            <a:ext cx="2435695" cy="1275237"/>
            <a:chOff x="9156864" y="2386177"/>
            <a:chExt cx="2435695" cy="1275237"/>
          </a:xfrm>
        </p:grpSpPr>
        <p:sp>
          <p:nvSpPr>
            <p:cNvPr id="18" name="PA-AutoShape 9">
              <a:extLst>
                <a:ext uri="{FF2B5EF4-FFF2-40B4-BE49-F238E27FC236}">
                  <a16:creationId xmlns:a16="http://schemas.microsoft.com/office/drawing/2014/main" id="{CB72CEAD-591E-456F-9110-1FED6A6A314A}"/>
                </a:ext>
              </a:extLst>
            </p:cNvPr>
            <p:cNvSpPr>
              <a:spLocks/>
            </p:cNvSpPr>
            <p:nvPr>
              <p:custDataLst>
                <p:tags r:id="rId5"/>
              </p:custDataLst>
            </p:nvPr>
          </p:nvSpPr>
          <p:spPr bwMode="auto">
            <a:xfrm>
              <a:off x="9609720" y="2386177"/>
              <a:ext cx="1982839"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209" y="0"/>
                  </a:lnTo>
                  <a:lnTo>
                    <a:pt x="12209" y="3144"/>
                  </a:lnTo>
                  <a:lnTo>
                    <a:pt x="0" y="3144"/>
                  </a:lnTo>
                  <a:lnTo>
                    <a:pt x="0" y="18455"/>
                  </a:lnTo>
                  <a:lnTo>
                    <a:pt x="12209" y="18455"/>
                  </a:lnTo>
                  <a:lnTo>
                    <a:pt x="12209" y="21599"/>
                  </a:lnTo>
                  <a:lnTo>
                    <a:pt x="21600"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19" name="PA-AutoShape 10">
              <a:extLst>
                <a:ext uri="{FF2B5EF4-FFF2-40B4-BE49-F238E27FC236}">
                  <a16:creationId xmlns:a16="http://schemas.microsoft.com/office/drawing/2014/main" id="{9AD1C9D2-206B-4BE7-8FEA-C704B9D15694}"/>
                </a:ext>
              </a:extLst>
            </p:cNvPr>
            <p:cNvSpPr>
              <a:spLocks/>
            </p:cNvSpPr>
            <p:nvPr>
              <p:custDataLst>
                <p:tags r:id="rId6"/>
              </p:custDataLst>
            </p:nvPr>
          </p:nvSpPr>
          <p:spPr bwMode="auto">
            <a:xfrm>
              <a:off x="9156864" y="2553684"/>
              <a:ext cx="899821"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3600" b="1"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endParaRPr>
            </a:p>
          </p:txBody>
        </p:sp>
        <p:sp>
          <p:nvSpPr>
            <p:cNvPr id="20" name="PA-AutoShape 16">
              <a:extLst>
                <a:ext uri="{FF2B5EF4-FFF2-40B4-BE49-F238E27FC236}">
                  <a16:creationId xmlns:a16="http://schemas.microsoft.com/office/drawing/2014/main" id="{FE931E3E-54B7-4838-AF16-2A488C9CC4DB}"/>
                </a:ext>
              </a:extLst>
            </p:cNvPr>
            <p:cNvSpPr>
              <a:spLocks/>
            </p:cNvSpPr>
            <p:nvPr>
              <p:custDataLst>
                <p:tags r:id="rId7"/>
              </p:custDataLst>
            </p:nvPr>
          </p:nvSpPr>
          <p:spPr bwMode="auto">
            <a:xfrm>
              <a:off x="9453157" y="2844084"/>
              <a:ext cx="359423" cy="299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ctr" defTabSz="647700" eaLnBrk="1" fontAlgn="auto" latinLnBrk="0" hangingPunct="1">
                <a:lnSpc>
                  <a:spcPct val="100000"/>
                </a:lnSpc>
                <a:spcBef>
                  <a:spcPts val="0"/>
                </a:spcBef>
                <a:spcAft>
                  <a:spcPts val="0"/>
                </a:spcAft>
                <a:buClrTx/>
                <a:buSzTx/>
                <a:buFontTx/>
                <a:buNone/>
                <a:tabLst/>
                <a:defRPr/>
              </a:pPr>
              <a:endParaRPr kumimoji="0" lang="es-ES" sz="6600" b="1" i="0" u="none" strike="noStrike" kern="0" cap="none" spc="0" normalizeH="0" baseline="0" noProof="0" dirty="0">
                <a:ln>
                  <a:noFill/>
                </a:ln>
                <a:solidFill>
                  <a:schemeClr val="tx1">
                    <a:lumMod val="65000"/>
                    <a:lumOff val="35000"/>
                  </a:schemeClr>
                </a:solidFill>
                <a:effectLst>
                  <a:outerShdw blurRad="38100" dist="38100" dir="2700000" algn="tl">
                    <a:srgbClr val="DDDDDD"/>
                  </a:outerShdw>
                </a:effectLst>
                <a:uLnTx/>
                <a:uFillTx/>
                <a:latin typeface="Arial" panose="020B0604020202020204" pitchFamily="34" charset="0"/>
                <a:cs typeface="Arial" panose="020B0604020202020204" pitchFamily="34" charset="0"/>
                <a:sym typeface="+mn-lt"/>
              </a:endParaRPr>
            </a:p>
          </p:txBody>
        </p:sp>
        <p:sp>
          <p:nvSpPr>
            <p:cNvPr id="21" name="PA-矩形 3">
              <a:extLst>
                <a:ext uri="{FF2B5EF4-FFF2-40B4-BE49-F238E27FC236}">
                  <a16:creationId xmlns:a16="http://schemas.microsoft.com/office/drawing/2014/main" id="{773F680C-AA1F-463E-AAE1-08A8CE511F97}"/>
                </a:ext>
              </a:extLst>
            </p:cNvPr>
            <p:cNvSpPr txBox="1">
              <a:spLocks noChangeArrowheads="1"/>
            </p:cNvSpPr>
            <p:nvPr>
              <p:custDataLst>
                <p:tags r:id="rId8"/>
              </p:custDataLst>
            </p:nvPr>
          </p:nvSpPr>
          <p:spPr>
            <a:xfrm>
              <a:off x="10109537" y="2687693"/>
              <a:ext cx="1483022" cy="6562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89" marR="0" lvl="0" indent="0" algn="ctr" defTabSz="914400" rtl="0" eaLnBrk="1" fontAlgn="auto" latinLnBrk="0" hangingPunct="1">
                <a:lnSpc>
                  <a:spcPct val="100000"/>
                </a:lnSpc>
                <a:spcBef>
                  <a:spcPts val="0"/>
                </a:spcBef>
                <a:spcAft>
                  <a:spcPts val="0"/>
                </a:spcAft>
                <a:buClr>
                  <a:srgbClr val="1D5B2D"/>
                </a:buClr>
                <a:buSzPct val="100000"/>
                <a:buFont typeface="Arial" pitchFamily="34" charset="0"/>
                <a:buNone/>
                <a:tabLst/>
                <a:defRPr/>
              </a:pPr>
              <a:r>
                <a:rPr kumimoji="0" lang="en-US" altLang="zh-CN" sz="4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sym typeface="+mn-lt"/>
                </a:rPr>
                <a:t>D</a:t>
              </a:r>
            </a:p>
          </p:txBody>
        </p:sp>
      </p:grpSp>
      <p:sp>
        <p:nvSpPr>
          <p:cNvPr id="22" name="Rectangle 24">
            <a:extLst>
              <a:ext uri="{FF2B5EF4-FFF2-40B4-BE49-F238E27FC236}">
                <a16:creationId xmlns:a16="http://schemas.microsoft.com/office/drawing/2014/main" id="{E60ECD21-197F-4B34-8BF6-6690A77F96F6}"/>
              </a:ext>
            </a:extLst>
          </p:cNvPr>
          <p:cNvSpPr/>
          <p:nvPr/>
        </p:nvSpPr>
        <p:spPr>
          <a:xfrm>
            <a:off x="576311" y="4479853"/>
            <a:ext cx="2263627" cy="739754"/>
          </a:xfrm>
          <a:prstGeom prst="rect">
            <a:avLst/>
          </a:prstGeom>
          <a:solidFill>
            <a:srgbClr val="FFFFCC"/>
          </a:solidFill>
        </p:spPr>
        <p:txBody>
          <a:bodyPr wrap="square">
            <a:spAutoFit/>
          </a:bodyPr>
          <a:lstStyle/>
          <a:p>
            <a:pPr lvl="1" algn="just">
              <a:lnSpc>
                <a:spcPct val="150000"/>
              </a:lnSpc>
              <a:spcBef>
                <a:spcPct val="50000"/>
              </a:spcBef>
            </a:pPr>
            <a:r>
              <a:rPr lang="vi-VN" altLang="en-US" sz="3200" dirty="0">
                <a:latin typeface="Arial" panose="020B0604020202020204" pitchFamily="34" charset="0"/>
                <a:ea typeface="Autocar Bold Condensed" panose="020B0500000000000000" pitchFamily="34" charset="0"/>
                <a:cs typeface="Arial" panose="020B0604020202020204" pitchFamily="34" charset="0"/>
              </a:rPr>
              <a:t>3 và 4</a:t>
            </a:r>
          </a:p>
        </p:txBody>
      </p:sp>
      <p:sp>
        <p:nvSpPr>
          <p:cNvPr id="23" name="Rectangle 24">
            <a:extLst>
              <a:ext uri="{FF2B5EF4-FFF2-40B4-BE49-F238E27FC236}">
                <a16:creationId xmlns:a16="http://schemas.microsoft.com/office/drawing/2014/main" id="{17B84D61-E9FB-4A85-8EFD-DA4DA4276F5D}"/>
              </a:ext>
            </a:extLst>
          </p:cNvPr>
          <p:cNvSpPr/>
          <p:nvPr/>
        </p:nvSpPr>
        <p:spPr>
          <a:xfrm>
            <a:off x="3450301" y="4479853"/>
            <a:ext cx="2263627" cy="739754"/>
          </a:xfrm>
          <a:prstGeom prst="rect">
            <a:avLst/>
          </a:prstGeom>
          <a:solidFill>
            <a:srgbClr val="FFFFCC"/>
          </a:solidFill>
        </p:spPr>
        <p:txBody>
          <a:bodyPr wrap="square">
            <a:spAutoFit/>
          </a:bodyPr>
          <a:lstStyle/>
          <a:p>
            <a:pPr lvl="1" algn="just">
              <a:lnSpc>
                <a:spcPct val="150000"/>
              </a:lnSpc>
              <a:spcBef>
                <a:spcPct val="50000"/>
              </a:spcBef>
            </a:pPr>
            <a:r>
              <a:rPr lang="vi-VN" altLang="en-US" sz="3200" dirty="0">
                <a:latin typeface="Arial" panose="020B0604020202020204" pitchFamily="34" charset="0"/>
                <a:ea typeface="Autocar Bold Condensed" panose="020B0500000000000000" pitchFamily="34" charset="0"/>
                <a:cs typeface="Arial" panose="020B0604020202020204" pitchFamily="34" charset="0"/>
              </a:rPr>
              <a:t>4 và 4</a:t>
            </a:r>
          </a:p>
        </p:txBody>
      </p:sp>
      <p:sp>
        <p:nvSpPr>
          <p:cNvPr id="24" name="Rectangle 24">
            <a:extLst>
              <a:ext uri="{FF2B5EF4-FFF2-40B4-BE49-F238E27FC236}">
                <a16:creationId xmlns:a16="http://schemas.microsoft.com/office/drawing/2014/main" id="{B2486C5C-0DB9-4992-BD50-9A3B1574BE9B}"/>
              </a:ext>
            </a:extLst>
          </p:cNvPr>
          <p:cNvSpPr/>
          <p:nvPr/>
        </p:nvSpPr>
        <p:spPr>
          <a:xfrm>
            <a:off x="6319048" y="4490497"/>
            <a:ext cx="2263627" cy="739754"/>
          </a:xfrm>
          <a:prstGeom prst="rect">
            <a:avLst/>
          </a:prstGeom>
          <a:solidFill>
            <a:srgbClr val="FFFFCC"/>
          </a:solidFill>
        </p:spPr>
        <p:txBody>
          <a:bodyPr wrap="square">
            <a:spAutoFit/>
          </a:bodyPr>
          <a:lstStyle/>
          <a:p>
            <a:pPr lvl="1" algn="just">
              <a:lnSpc>
                <a:spcPct val="150000"/>
              </a:lnSpc>
              <a:spcBef>
                <a:spcPct val="50000"/>
              </a:spcBef>
            </a:pPr>
            <a:r>
              <a:rPr lang="vi-VN" altLang="en-US" sz="3200" dirty="0">
                <a:latin typeface="Arial" panose="020B0604020202020204" pitchFamily="34" charset="0"/>
                <a:ea typeface="Autocar Bold Condensed" panose="020B0500000000000000" pitchFamily="34" charset="0"/>
                <a:cs typeface="Arial" panose="020B0604020202020204" pitchFamily="34" charset="0"/>
              </a:rPr>
              <a:t>3 và 3</a:t>
            </a:r>
          </a:p>
        </p:txBody>
      </p:sp>
      <p:sp>
        <p:nvSpPr>
          <p:cNvPr id="25" name="Rectangle 24">
            <a:extLst>
              <a:ext uri="{FF2B5EF4-FFF2-40B4-BE49-F238E27FC236}">
                <a16:creationId xmlns:a16="http://schemas.microsoft.com/office/drawing/2014/main" id="{43FD5C0F-7172-4F03-9174-74FF371947ED}"/>
              </a:ext>
            </a:extLst>
          </p:cNvPr>
          <p:cNvSpPr/>
          <p:nvPr/>
        </p:nvSpPr>
        <p:spPr>
          <a:xfrm>
            <a:off x="9198282" y="4479853"/>
            <a:ext cx="2263627" cy="739754"/>
          </a:xfrm>
          <a:prstGeom prst="rect">
            <a:avLst/>
          </a:prstGeom>
          <a:solidFill>
            <a:srgbClr val="FFFFCC"/>
          </a:solidFill>
        </p:spPr>
        <p:txBody>
          <a:bodyPr wrap="square">
            <a:spAutoFit/>
          </a:bodyPr>
          <a:lstStyle/>
          <a:p>
            <a:pPr lvl="1" algn="just">
              <a:lnSpc>
                <a:spcPct val="150000"/>
              </a:lnSpc>
              <a:spcBef>
                <a:spcPct val="50000"/>
              </a:spcBef>
            </a:pPr>
            <a:r>
              <a:rPr lang="vi-VN" altLang="en-US" sz="3200" dirty="0">
                <a:latin typeface="Arial" panose="020B0604020202020204" pitchFamily="34" charset="0"/>
                <a:ea typeface="Autocar Bold Condensed" panose="020B0500000000000000" pitchFamily="34" charset="0"/>
                <a:cs typeface="Arial" panose="020B0604020202020204" pitchFamily="34" charset="0"/>
              </a:rPr>
              <a:t>4 và 3</a:t>
            </a:r>
          </a:p>
        </p:txBody>
      </p:sp>
      <p:grpSp>
        <p:nvGrpSpPr>
          <p:cNvPr id="26" name="组合 49">
            <a:extLst>
              <a:ext uri="{FF2B5EF4-FFF2-40B4-BE49-F238E27FC236}">
                <a16:creationId xmlns:a16="http://schemas.microsoft.com/office/drawing/2014/main" id="{7C5CA5F0-A3F9-4FC9-92EE-75ECC29018A3}"/>
              </a:ext>
            </a:extLst>
          </p:cNvPr>
          <p:cNvGrpSpPr/>
          <p:nvPr/>
        </p:nvGrpSpPr>
        <p:grpSpPr>
          <a:xfrm>
            <a:off x="1087276" y="545664"/>
            <a:ext cx="9887859" cy="2883336"/>
            <a:chOff x="-789891" y="750583"/>
            <a:chExt cx="14653406" cy="2769069"/>
          </a:xfrm>
        </p:grpSpPr>
        <p:sp>
          <p:nvSpPr>
            <p:cNvPr id="27" name="Google Shape;354;p33">
              <a:extLst>
                <a:ext uri="{FF2B5EF4-FFF2-40B4-BE49-F238E27FC236}">
                  <a16:creationId xmlns:a16="http://schemas.microsoft.com/office/drawing/2014/main" id="{23ED94E7-2032-44F4-A0FF-B31ED29503D1}"/>
                </a:ext>
              </a:extLst>
            </p:cNvPr>
            <p:cNvSpPr/>
            <p:nvPr/>
          </p:nvSpPr>
          <p:spPr>
            <a:xfrm>
              <a:off x="-789891" y="762552"/>
              <a:ext cx="14653406" cy="1929422"/>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cs typeface="+mn-ea"/>
                <a:sym typeface="+mn-lt"/>
              </a:endParaRPr>
            </a:p>
          </p:txBody>
        </p:sp>
        <p:sp>
          <p:nvSpPr>
            <p:cNvPr id="28" name="文本框 51">
              <a:extLst>
                <a:ext uri="{FF2B5EF4-FFF2-40B4-BE49-F238E27FC236}">
                  <a16:creationId xmlns:a16="http://schemas.microsoft.com/office/drawing/2014/main" id="{5E0D0FA6-0721-4121-981B-0184D0CD56C1}"/>
                </a:ext>
              </a:extLst>
            </p:cNvPr>
            <p:cNvSpPr txBox="1"/>
            <p:nvPr/>
          </p:nvSpPr>
          <p:spPr>
            <a:xfrm>
              <a:off x="-504031" y="750583"/>
              <a:ext cx="14113919" cy="2769069"/>
            </a:xfrm>
            <a:prstGeom prst="rect">
              <a:avLst/>
            </a:prstGeom>
            <a:noFill/>
          </p:spPr>
          <p:txBody>
            <a:bodyPr wrap="square" rtlCol="0">
              <a:spAutoFit/>
            </a:bodyPr>
            <a:lstStyle/>
            <a:p>
              <a:pPr algn="ctr"/>
              <a:r>
                <a:rPr lang="vi-VN" altLang="zh-CN" sz="3600" b="1" dirty="0">
                  <a:solidFill>
                    <a:srgbClr val="FF0000"/>
                  </a:solidFill>
                  <a:latin typeface="Arial" panose="020B0604020202020204" pitchFamily="34" charset="0"/>
                  <a:cs typeface="Arial" panose="020B0604020202020204" pitchFamily="34" charset="0"/>
                  <a:sym typeface="+mn-lt"/>
                </a:rPr>
                <a:t>Câu 9.</a:t>
              </a:r>
            </a:p>
            <a:p>
              <a:pPr algn="ctr"/>
              <a:r>
                <a:rPr lang="vi-VN" altLang="zh-CN" sz="3600" dirty="0">
                  <a:solidFill>
                    <a:schemeClr val="bg1"/>
                  </a:solidFill>
                  <a:latin typeface="Arial" panose="020B0604020202020204" pitchFamily="34" charset="0"/>
                  <a:cs typeface="Arial" panose="020B0604020202020204" pitchFamily="34" charset="0"/>
                  <a:sym typeface="+mn-lt"/>
                </a:rPr>
                <a:t>Trong bảng tuần hoàn các nguyên tố hóa học, số chu kì nhỏ và chu kì lớn là</a:t>
              </a:r>
              <a:endParaRPr lang="en-US" altLang="zh-CN" sz="3600" dirty="0">
                <a:solidFill>
                  <a:schemeClr val="bg1"/>
                </a:solidFill>
                <a:latin typeface="Arial" panose="020B0604020202020204" pitchFamily="34" charset="0"/>
                <a:cs typeface="Arial" panose="020B0604020202020204" pitchFamily="34" charset="0"/>
                <a:sym typeface="+mn-lt"/>
              </a:endParaRPr>
            </a:p>
          </p:txBody>
        </p:sp>
      </p:grpSp>
      <p:sp>
        <p:nvSpPr>
          <p:cNvPr id="30" name="Rectangle: Rounded Corners 29">
            <a:extLst>
              <a:ext uri="{FF2B5EF4-FFF2-40B4-BE49-F238E27FC236}">
                <a16:creationId xmlns:a16="http://schemas.microsoft.com/office/drawing/2014/main" id="{EAF7E337-136D-49D2-9218-7FA2E577BA13}"/>
              </a:ext>
            </a:extLst>
          </p:cNvPr>
          <p:cNvSpPr/>
          <p:nvPr/>
        </p:nvSpPr>
        <p:spPr>
          <a:xfrm>
            <a:off x="571067" y="4432427"/>
            <a:ext cx="2263627" cy="861773"/>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836169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ppt_x</p:attrName>
                                        </p:attrNameLst>
                                      </p:cBhvr>
                                      <p:tavLst>
                                        <p:tav tm="0">
                                          <p:val>
                                            <p:strVal val="#ppt_x-#ppt_w*1.125000"/>
                                          </p:val>
                                        </p:tav>
                                        <p:tav tm="100000">
                                          <p:val>
                                            <p:strVal val="#ppt_x"/>
                                          </p:val>
                                        </p:tav>
                                      </p:tavLst>
                                    </p:anim>
                                    <p:animEffect transition="in" filter="wipe(right)">
                                      <p:cBhvr>
                                        <p:cTn id="23" dur="500"/>
                                        <p:tgtEl>
                                          <p:spTgt spid="17"/>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circle(in)">
                                      <p:cBhvr>
                                        <p:cTn id="41"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68;p16">
            <a:extLst>
              <a:ext uri="{FF2B5EF4-FFF2-40B4-BE49-F238E27FC236}">
                <a16:creationId xmlns:a16="http://schemas.microsoft.com/office/drawing/2014/main" id="{E6F563C4-3423-4A59-BDC1-1E8FF1240A5F}"/>
              </a:ext>
            </a:extLst>
          </p:cNvPr>
          <p:cNvGrpSpPr/>
          <p:nvPr/>
        </p:nvGrpSpPr>
        <p:grpSpPr>
          <a:xfrm>
            <a:off x="975313" y="2818827"/>
            <a:ext cx="1894293" cy="2061081"/>
            <a:chOff x="697483" y="1532161"/>
            <a:chExt cx="1420720" cy="1545811"/>
          </a:xfrm>
        </p:grpSpPr>
        <p:grpSp>
          <p:nvGrpSpPr>
            <p:cNvPr id="3" name="Google Shape;69;p16">
              <a:extLst>
                <a:ext uri="{FF2B5EF4-FFF2-40B4-BE49-F238E27FC236}">
                  <a16:creationId xmlns:a16="http://schemas.microsoft.com/office/drawing/2014/main" id="{DC68D006-0BE2-4368-99E1-B9C96152BC32}"/>
                </a:ext>
              </a:extLst>
            </p:cNvPr>
            <p:cNvGrpSpPr/>
            <p:nvPr/>
          </p:nvGrpSpPr>
          <p:grpSpPr>
            <a:xfrm>
              <a:off x="697483" y="1532161"/>
              <a:ext cx="1420720" cy="1545811"/>
              <a:chOff x="697483" y="1532161"/>
              <a:chExt cx="1420720" cy="1545811"/>
            </a:xfrm>
          </p:grpSpPr>
          <p:grpSp>
            <p:nvGrpSpPr>
              <p:cNvPr id="5" name="Google Shape;70;p16">
                <a:extLst>
                  <a:ext uri="{FF2B5EF4-FFF2-40B4-BE49-F238E27FC236}">
                    <a16:creationId xmlns:a16="http://schemas.microsoft.com/office/drawing/2014/main" id="{8FFDA65C-A096-4D53-BD82-B3DDA0A8FD63}"/>
                  </a:ext>
                </a:extLst>
              </p:cNvPr>
              <p:cNvGrpSpPr/>
              <p:nvPr/>
            </p:nvGrpSpPr>
            <p:grpSpPr>
              <a:xfrm>
                <a:off x="697483" y="1532161"/>
                <a:ext cx="1420720" cy="1545811"/>
                <a:chOff x="969863" y="1767400"/>
                <a:chExt cx="1791350" cy="1949075"/>
              </a:xfrm>
            </p:grpSpPr>
            <p:sp>
              <p:nvSpPr>
                <p:cNvPr id="7" name="Google Shape;71;p16">
                  <a:extLst>
                    <a:ext uri="{FF2B5EF4-FFF2-40B4-BE49-F238E27FC236}">
                      <a16:creationId xmlns:a16="http://schemas.microsoft.com/office/drawing/2014/main" id="{9083C111-8F01-426E-8F6A-284B513D00E4}"/>
                    </a:ext>
                  </a:extLst>
                </p:cNvPr>
                <p:cNvSpPr/>
                <p:nvPr/>
              </p:nvSpPr>
              <p:spPr>
                <a:xfrm>
                  <a:off x="969863" y="1767400"/>
                  <a:ext cx="1791350" cy="1949075"/>
                </a:xfrm>
                <a:custGeom>
                  <a:avLst/>
                  <a:gdLst/>
                  <a:ahLst/>
                  <a:cxnLst/>
                  <a:rect l="l" t="t" r="r" b="b"/>
                  <a:pathLst>
                    <a:path w="71654" h="77963" extrusionOk="0">
                      <a:moveTo>
                        <a:pt x="35179" y="0"/>
                      </a:moveTo>
                      <a:cubicBezTo>
                        <a:pt x="30166" y="0"/>
                        <a:pt x="25239" y="1037"/>
                        <a:pt x="20658" y="3025"/>
                      </a:cubicBezTo>
                      <a:cubicBezTo>
                        <a:pt x="13138" y="6223"/>
                        <a:pt x="7088" y="12274"/>
                        <a:pt x="3976" y="19793"/>
                      </a:cubicBezTo>
                      <a:cubicBezTo>
                        <a:pt x="0" y="28782"/>
                        <a:pt x="0" y="38895"/>
                        <a:pt x="3803" y="47884"/>
                      </a:cubicBezTo>
                      <a:cubicBezTo>
                        <a:pt x="7606" y="56441"/>
                        <a:pt x="14608" y="63096"/>
                        <a:pt x="23424" y="66294"/>
                      </a:cubicBezTo>
                      <a:cubicBezTo>
                        <a:pt x="24547" y="66726"/>
                        <a:pt x="25498" y="67504"/>
                        <a:pt x="26017" y="68455"/>
                      </a:cubicBezTo>
                      <a:lnTo>
                        <a:pt x="29733" y="74938"/>
                      </a:lnTo>
                      <a:cubicBezTo>
                        <a:pt x="30857" y="76839"/>
                        <a:pt x="32931" y="77963"/>
                        <a:pt x="35179" y="77963"/>
                      </a:cubicBezTo>
                      <a:cubicBezTo>
                        <a:pt x="37340" y="77963"/>
                        <a:pt x="39414" y="76839"/>
                        <a:pt x="40538" y="74938"/>
                      </a:cubicBezTo>
                      <a:lnTo>
                        <a:pt x="44168" y="68628"/>
                      </a:lnTo>
                      <a:cubicBezTo>
                        <a:pt x="44686" y="67591"/>
                        <a:pt x="45551" y="66813"/>
                        <a:pt x="46674" y="66467"/>
                      </a:cubicBezTo>
                      <a:cubicBezTo>
                        <a:pt x="62319" y="60849"/>
                        <a:pt x="71654" y="44772"/>
                        <a:pt x="68888" y="28350"/>
                      </a:cubicBezTo>
                      <a:cubicBezTo>
                        <a:pt x="66036" y="12014"/>
                        <a:pt x="51774" y="0"/>
                        <a:pt x="35179"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8" name="Google Shape;72;p16">
                  <a:extLst>
                    <a:ext uri="{FF2B5EF4-FFF2-40B4-BE49-F238E27FC236}">
                      <a16:creationId xmlns:a16="http://schemas.microsoft.com/office/drawing/2014/main" id="{42205013-C4E8-49A5-9B18-E6DBA41FB09F}"/>
                    </a:ext>
                  </a:extLst>
                </p:cNvPr>
                <p:cNvSpPr/>
                <p:nvPr/>
              </p:nvSpPr>
              <p:spPr>
                <a:xfrm>
                  <a:off x="1172988" y="1969475"/>
                  <a:ext cx="1333250" cy="1310825"/>
                </a:xfrm>
                <a:custGeom>
                  <a:avLst/>
                  <a:gdLst/>
                  <a:ahLst/>
                  <a:cxnLst/>
                  <a:rect l="l" t="t" r="r" b="b"/>
                  <a:pathLst>
                    <a:path w="53330" h="52433" extrusionOk="0">
                      <a:moveTo>
                        <a:pt x="27142" y="1"/>
                      </a:moveTo>
                      <a:cubicBezTo>
                        <a:pt x="26284" y="1"/>
                        <a:pt x="25419" y="43"/>
                        <a:pt x="24547" y="128"/>
                      </a:cubicBezTo>
                      <a:cubicBezTo>
                        <a:pt x="10458" y="1511"/>
                        <a:pt x="0" y="13785"/>
                        <a:pt x="951" y="27873"/>
                      </a:cubicBezTo>
                      <a:cubicBezTo>
                        <a:pt x="1883" y="41774"/>
                        <a:pt x="13372" y="52433"/>
                        <a:pt x="27102" y="52433"/>
                      </a:cubicBezTo>
                      <a:cubicBezTo>
                        <a:pt x="27373" y="52433"/>
                        <a:pt x="27645" y="52429"/>
                        <a:pt x="27918" y="52420"/>
                      </a:cubicBezTo>
                      <a:cubicBezTo>
                        <a:pt x="42093" y="51988"/>
                        <a:pt x="53330" y="40406"/>
                        <a:pt x="53330" y="26231"/>
                      </a:cubicBezTo>
                      <a:cubicBezTo>
                        <a:pt x="53330" y="25107"/>
                        <a:pt x="53243" y="23897"/>
                        <a:pt x="53070" y="22774"/>
                      </a:cubicBezTo>
                      <a:cubicBezTo>
                        <a:pt x="51367" y="9638"/>
                        <a:pt x="40156" y="1"/>
                        <a:pt x="2714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9" name="Google Shape;73;p16">
                  <a:extLst>
                    <a:ext uri="{FF2B5EF4-FFF2-40B4-BE49-F238E27FC236}">
                      <a16:creationId xmlns:a16="http://schemas.microsoft.com/office/drawing/2014/main" id="{961F447A-F5E9-494B-A747-D88F5A9F8AA6}"/>
                    </a:ext>
                  </a:extLst>
                </p:cNvPr>
                <p:cNvSpPr/>
                <p:nvPr/>
              </p:nvSpPr>
              <p:spPr>
                <a:xfrm>
                  <a:off x="1198913" y="1968350"/>
                  <a:ext cx="1300850" cy="570475"/>
                </a:xfrm>
                <a:custGeom>
                  <a:avLst/>
                  <a:gdLst/>
                  <a:ahLst/>
                  <a:cxnLst/>
                  <a:rect l="l" t="t" r="r" b="b"/>
                  <a:pathLst>
                    <a:path w="52034" h="22819" extrusionOk="0">
                      <a:moveTo>
                        <a:pt x="26017" y="0"/>
                      </a:moveTo>
                      <a:cubicBezTo>
                        <a:pt x="12879" y="0"/>
                        <a:pt x="1729" y="9767"/>
                        <a:pt x="0" y="22819"/>
                      </a:cubicBezTo>
                      <a:lnTo>
                        <a:pt x="52033" y="22819"/>
                      </a:lnTo>
                      <a:cubicBezTo>
                        <a:pt x="50305" y="9767"/>
                        <a:pt x="39155" y="0"/>
                        <a:pt x="26017" y="0"/>
                      </a:cubicBezTo>
                      <a:close/>
                    </a:path>
                  </a:pathLst>
                </a:custGeom>
                <a:solidFill>
                  <a:srgbClr val="92D05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10" name="Google Shape;74;p16">
                  <a:extLst>
                    <a:ext uri="{FF2B5EF4-FFF2-40B4-BE49-F238E27FC236}">
                      <a16:creationId xmlns:a16="http://schemas.microsoft.com/office/drawing/2014/main" id="{846C02CF-DD84-444F-A56D-53A5635225A9}"/>
                    </a:ext>
                  </a:extLst>
                </p:cNvPr>
                <p:cNvSpPr/>
                <p:nvPr/>
              </p:nvSpPr>
              <p:spPr>
                <a:xfrm>
                  <a:off x="1747763" y="3437700"/>
                  <a:ext cx="200975" cy="198825"/>
                </a:xfrm>
                <a:custGeom>
                  <a:avLst/>
                  <a:gdLst/>
                  <a:ahLst/>
                  <a:cxnLst/>
                  <a:rect l="l" t="t" r="r" b="b"/>
                  <a:pathLst>
                    <a:path w="8039" h="7953" extrusionOk="0">
                      <a:moveTo>
                        <a:pt x="4063" y="1"/>
                      </a:moveTo>
                      <a:cubicBezTo>
                        <a:pt x="1815" y="1"/>
                        <a:pt x="0" y="1730"/>
                        <a:pt x="0" y="3977"/>
                      </a:cubicBezTo>
                      <a:cubicBezTo>
                        <a:pt x="0" y="6138"/>
                        <a:pt x="1815" y="7953"/>
                        <a:pt x="4063" y="7953"/>
                      </a:cubicBezTo>
                      <a:cubicBezTo>
                        <a:pt x="6224" y="7953"/>
                        <a:pt x="8039" y="6138"/>
                        <a:pt x="8039" y="3977"/>
                      </a:cubicBezTo>
                      <a:cubicBezTo>
                        <a:pt x="8039" y="1730"/>
                        <a:pt x="6224" y="1"/>
                        <a:pt x="4063"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grpSp>
          <p:sp>
            <p:nvSpPr>
              <p:cNvPr id="6" name="Google Shape;75;p16">
                <a:extLst>
                  <a:ext uri="{FF2B5EF4-FFF2-40B4-BE49-F238E27FC236}">
                    <a16:creationId xmlns:a16="http://schemas.microsoft.com/office/drawing/2014/main" id="{98221890-778E-4C30-A1E9-6B0C10307E6B}"/>
                  </a:ext>
                </a:extLst>
              </p:cNvPr>
              <p:cNvSpPr/>
              <p:nvPr/>
            </p:nvSpPr>
            <p:spPr>
              <a:xfrm>
                <a:off x="1247878" y="2218667"/>
                <a:ext cx="319799" cy="366269"/>
              </a:xfrm>
              <a:custGeom>
                <a:avLst/>
                <a:gdLst/>
                <a:ahLst/>
                <a:cxnLst/>
                <a:rect l="l" t="t" r="r" b="b"/>
                <a:pathLst>
                  <a:path w="11059" h="12666" extrusionOk="0">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grpSp>
        <p:sp>
          <p:nvSpPr>
            <p:cNvPr id="4" name="Google Shape;76;p16">
              <a:extLst>
                <a:ext uri="{FF2B5EF4-FFF2-40B4-BE49-F238E27FC236}">
                  <a16:creationId xmlns:a16="http://schemas.microsoft.com/office/drawing/2014/main" id="{365434CE-D02F-43E4-BB71-0BE7E53AF588}"/>
                </a:ext>
              </a:extLst>
            </p:cNvPr>
            <p:cNvSpPr txBox="1"/>
            <p:nvPr/>
          </p:nvSpPr>
          <p:spPr>
            <a:xfrm>
              <a:off x="899043"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rPr>
                <a:t>A</a:t>
              </a:r>
              <a:endParaRPr kumimoji="0"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endParaRPr>
            </a:p>
          </p:txBody>
        </p:sp>
      </p:grpSp>
      <p:grpSp>
        <p:nvGrpSpPr>
          <p:cNvPr id="11" name="Google Shape;78;p16">
            <a:extLst>
              <a:ext uri="{FF2B5EF4-FFF2-40B4-BE49-F238E27FC236}">
                <a16:creationId xmlns:a16="http://schemas.microsoft.com/office/drawing/2014/main" id="{2DFB846D-3CB8-4D25-9C71-28159C802D3E}"/>
              </a:ext>
            </a:extLst>
          </p:cNvPr>
          <p:cNvGrpSpPr/>
          <p:nvPr/>
        </p:nvGrpSpPr>
        <p:grpSpPr>
          <a:xfrm>
            <a:off x="3787746" y="2818827"/>
            <a:ext cx="1894320" cy="2061081"/>
            <a:chOff x="2806808" y="1532161"/>
            <a:chExt cx="1420740" cy="1545811"/>
          </a:xfrm>
        </p:grpSpPr>
        <p:grpSp>
          <p:nvGrpSpPr>
            <p:cNvPr id="12" name="Google Shape;79;p16">
              <a:extLst>
                <a:ext uri="{FF2B5EF4-FFF2-40B4-BE49-F238E27FC236}">
                  <a16:creationId xmlns:a16="http://schemas.microsoft.com/office/drawing/2014/main" id="{7DD6FCF8-0E2B-4DBC-8B1B-2ABDEF0CE3E4}"/>
                </a:ext>
              </a:extLst>
            </p:cNvPr>
            <p:cNvGrpSpPr/>
            <p:nvPr/>
          </p:nvGrpSpPr>
          <p:grpSpPr>
            <a:xfrm>
              <a:off x="2806808" y="1532161"/>
              <a:ext cx="1420740" cy="1545811"/>
              <a:chOff x="2806808" y="1532161"/>
              <a:chExt cx="1420740" cy="1545811"/>
            </a:xfrm>
          </p:grpSpPr>
          <p:grpSp>
            <p:nvGrpSpPr>
              <p:cNvPr id="14" name="Google Shape;80;p16">
                <a:extLst>
                  <a:ext uri="{FF2B5EF4-FFF2-40B4-BE49-F238E27FC236}">
                    <a16:creationId xmlns:a16="http://schemas.microsoft.com/office/drawing/2014/main" id="{F039440C-B6C8-45CC-8F34-1FE934A978CA}"/>
                  </a:ext>
                </a:extLst>
              </p:cNvPr>
              <p:cNvGrpSpPr/>
              <p:nvPr/>
            </p:nvGrpSpPr>
            <p:grpSpPr>
              <a:xfrm>
                <a:off x="2806808" y="1532161"/>
                <a:ext cx="1420740" cy="1545811"/>
                <a:chOff x="2771988" y="1767400"/>
                <a:chExt cx="1791375" cy="1949075"/>
              </a:xfrm>
            </p:grpSpPr>
            <p:sp>
              <p:nvSpPr>
                <p:cNvPr id="20" name="Google Shape;81;p16">
                  <a:extLst>
                    <a:ext uri="{FF2B5EF4-FFF2-40B4-BE49-F238E27FC236}">
                      <a16:creationId xmlns:a16="http://schemas.microsoft.com/office/drawing/2014/main" id="{D82D3B0B-1BC4-41EE-BC7C-08EBE67CA55A}"/>
                    </a:ext>
                  </a:extLst>
                </p:cNvPr>
                <p:cNvSpPr/>
                <p:nvPr/>
              </p:nvSpPr>
              <p:spPr>
                <a:xfrm>
                  <a:off x="2771988" y="1767400"/>
                  <a:ext cx="1791375" cy="1949075"/>
                </a:xfrm>
                <a:custGeom>
                  <a:avLst/>
                  <a:gdLst/>
                  <a:ahLst/>
                  <a:cxnLst/>
                  <a:rect l="l" t="t" r="r" b="b"/>
                  <a:pathLst>
                    <a:path w="71655" h="77963" extrusionOk="0">
                      <a:moveTo>
                        <a:pt x="35180" y="0"/>
                      </a:moveTo>
                      <a:cubicBezTo>
                        <a:pt x="30253" y="0"/>
                        <a:pt x="25326" y="1037"/>
                        <a:pt x="20745" y="3025"/>
                      </a:cubicBezTo>
                      <a:cubicBezTo>
                        <a:pt x="13139" y="6223"/>
                        <a:pt x="7175" y="12274"/>
                        <a:pt x="3977" y="19793"/>
                      </a:cubicBezTo>
                      <a:cubicBezTo>
                        <a:pt x="87" y="28782"/>
                        <a:pt x="1" y="38895"/>
                        <a:pt x="3891" y="47884"/>
                      </a:cubicBezTo>
                      <a:cubicBezTo>
                        <a:pt x="7607" y="56441"/>
                        <a:pt x="14695" y="63096"/>
                        <a:pt x="23511" y="66294"/>
                      </a:cubicBezTo>
                      <a:cubicBezTo>
                        <a:pt x="24548" y="66726"/>
                        <a:pt x="25499" y="67504"/>
                        <a:pt x="26104" y="68455"/>
                      </a:cubicBezTo>
                      <a:lnTo>
                        <a:pt x="29821" y="74938"/>
                      </a:lnTo>
                      <a:cubicBezTo>
                        <a:pt x="30944" y="76839"/>
                        <a:pt x="33019" y="77963"/>
                        <a:pt x="35180" y="77963"/>
                      </a:cubicBezTo>
                      <a:cubicBezTo>
                        <a:pt x="37340" y="77963"/>
                        <a:pt x="39415" y="76839"/>
                        <a:pt x="40538" y="74938"/>
                      </a:cubicBezTo>
                      <a:lnTo>
                        <a:pt x="44169" y="68628"/>
                      </a:lnTo>
                      <a:cubicBezTo>
                        <a:pt x="44687" y="67591"/>
                        <a:pt x="45552" y="66813"/>
                        <a:pt x="46675" y="66467"/>
                      </a:cubicBezTo>
                      <a:cubicBezTo>
                        <a:pt x="62320" y="60849"/>
                        <a:pt x="71655" y="44772"/>
                        <a:pt x="68889" y="28437"/>
                      </a:cubicBezTo>
                      <a:cubicBezTo>
                        <a:pt x="66036" y="12014"/>
                        <a:pt x="51861" y="0"/>
                        <a:pt x="35180"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21" name="Google Shape;82;p16">
                  <a:extLst>
                    <a:ext uri="{FF2B5EF4-FFF2-40B4-BE49-F238E27FC236}">
                      <a16:creationId xmlns:a16="http://schemas.microsoft.com/office/drawing/2014/main" id="{3A215CDA-1D9F-4F31-B0B0-CA358E475A6E}"/>
                    </a:ext>
                  </a:extLst>
                </p:cNvPr>
                <p:cNvSpPr/>
                <p:nvPr/>
              </p:nvSpPr>
              <p:spPr>
                <a:xfrm>
                  <a:off x="2994563" y="1968350"/>
                  <a:ext cx="1313825" cy="1300850"/>
                </a:xfrm>
                <a:custGeom>
                  <a:avLst/>
                  <a:gdLst/>
                  <a:ahLst/>
                  <a:cxnLst/>
                  <a:rect l="l" t="t" r="r" b="b"/>
                  <a:pathLst>
                    <a:path w="52553" h="52034" extrusionOk="0">
                      <a:moveTo>
                        <a:pt x="26277" y="0"/>
                      </a:moveTo>
                      <a:cubicBezTo>
                        <a:pt x="13139" y="0"/>
                        <a:pt x="1989" y="9767"/>
                        <a:pt x="260" y="22819"/>
                      </a:cubicBezTo>
                      <a:cubicBezTo>
                        <a:pt x="87" y="23942"/>
                        <a:pt x="1" y="25152"/>
                        <a:pt x="1" y="26276"/>
                      </a:cubicBezTo>
                      <a:cubicBezTo>
                        <a:pt x="346" y="40537"/>
                        <a:pt x="12015" y="52033"/>
                        <a:pt x="26277" y="52033"/>
                      </a:cubicBezTo>
                      <a:cubicBezTo>
                        <a:pt x="40625" y="52033"/>
                        <a:pt x="52293" y="40537"/>
                        <a:pt x="52552" y="26276"/>
                      </a:cubicBezTo>
                      <a:cubicBezTo>
                        <a:pt x="52552" y="25152"/>
                        <a:pt x="52466" y="23942"/>
                        <a:pt x="52293" y="22819"/>
                      </a:cubicBezTo>
                      <a:cubicBezTo>
                        <a:pt x="50564" y="9767"/>
                        <a:pt x="39501" y="0"/>
                        <a:pt x="2627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22" name="Google Shape;83;p16">
                  <a:extLst>
                    <a:ext uri="{FF2B5EF4-FFF2-40B4-BE49-F238E27FC236}">
                      <a16:creationId xmlns:a16="http://schemas.microsoft.com/office/drawing/2014/main" id="{F22E5FE5-AABC-467C-B2C5-CC9D1AADA03C}"/>
                    </a:ext>
                  </a:extLst>
                </p:cNvPr>
                <p:cNvSpPr/>
                <p:nvPr/>
              </p:nvSpPr>
              <p:spPr>
                <a:xfrm>
                  <a:off x="3001038" y="1968350"/>
                  <a:ext cx="1300875" cy="570475"/>
                </a:xfrm>
                <a:custGeom>
                  <a:avLst/>
                  <a:gdLst/>
                  <a:ahLst/>
                  <a:cxnLst/>
                  <a:rect l="l" t="t" r="r" b="b"/>
                  <a:pathLst>
                    <a:path w="52035" h="22819" extrusionOk="0">
                      <a:moveTo>
                        <a:pt x="26018" y="0"/>
                      </a:moveTo>
                      <a:cubicBezTo>
                        <a:pt x="12880" y="0"/>
                        <a:pt x="1730" y="9767"/>
                        <a:pt x="1" y="22819"/>
                      </a:cubicBezTo>
                      <a:lnTo>
                        <a:pt x="52034" y="22819"/>
                      </a:lnTo>
                      <a:cubicBezTo>
                        <a:pt x="50305" y="9767"/>
                        <a:pt x="39242" y="0"/>
                        <a:pt x="2601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23" name="Google Shape;84;p16">
                  <a:extLst>
                    <a:ext uri="{FF2B5EF4-FFF2-40B4-BE49-F238E27FC236}">
                      <a16:creationId xmlns:a16="http://schemas.microsoft.com/office/drawing/2014/main" id="{420C01E9-F918-4514-9272-2229907A4A2D}"/>
                    </a:ext>
                  </a:extLst>
                </p:cNvPr>
                <p:cNvSpPr/>
                <p:nvPr/>
              </p:nvSpPr>
              <p:spPr>
                <a:xfrm>
                  <a:off x="3517488" y="3437700"/>
                  <a:ext cx="235550" cy="199825"/>
                </a:xfrm>
                <a:custGeom>
                  <a:avLst/>
                  <a:gdLst/>
                  <a:ahLst/>
                  <a:cxnLst/>
                  <a:rect l="l" t="t" r="r" b="b"/>
                  <a:pathLst>
                    <a:path w="9422" h="7993" extrusionOk="0">
                      <a:moveTo>
                        <a:pt x="5360" y="1"/>
                      </a:moveTo>
                      <a:cubicBezTo>
                        <a:pt x="1816" y="1"/>
                        <a:pt x="1" y="4236"/>
                        <a:pt x="2507" y="6829"/>
                      </a:cubicBezTo>
                      <a:cubicBezTo>
                        <a:pt x="3339" y="7633"/>
                        <a:pt x="4349" y="7993"/>
                        <a:pt x="5338" y="7993"/>
                      </a:cubicBezTo>
                      <a:cubicBezTo>
                        <a:pt x="7429" y="7993"/>
                        <a:pt x="9422" y="6383"/>
                        <a:pt x="9422" y="3977"/>
                      </a:cubicBezTo>
                      <a:cubicBezTo>
                        <a:pt x="9422" y="1730"/>
                        <a:pt x="7607" y="1"/>
                        <a:pt x="5360"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grpSp>
          <p:grpSp>
            <p:nvGrpSpPr>
              <p:cNvPr id="15" name="Google Shape;85;p16">
                <a:extLst>
                  <a:ext uri="{FF2B5EF4-FFF2-40B4-BE49-F238E27FC236}">
                    <a16:creationId xmlns:a16="http://schemas.microsoft.com/office/drawing/2014/main" id="{C2B64819-2027-4284-A4D8-BB07116E6249}"/>
                  </a:ext>
                </a:extLst>
              </p:cNvPr>
              <p:cNvGrpSpPr/>
              <p:nvPr/>
            </p:nvGrpSpPr>
            <p:grpSpPr>
              <a:xfrm>
                <a:off x="3333647" y="2217756"/>
                <a:ext cx="366269" cy="368091"/>
                <a:chOff x="-62150375" y="2664925"/>
                <a:chExt cx="316650" cy="318225"/>
              </a:xfrm>
            </p:grpSpPr>
            <p:sp>
              <p:nvSpPr>
                <p:cNvPr id="16" name="Google Shape;86;p16">
                  <a:extLst>
                    <a:ext uri="{FF2B5EF4-FFF2-40B4-BE49-F238E27FC236}">
                      <a16:creationId xmlns:a16="http://schemas.microsoft.com/office/drawing/2014/main" id="{C922F5DE-102F-49D0-9CD4-9B51E5D4C84E}"/>
                    </a:ext>
                  </a:extLst>
                </p:cNvPr>
                <p:cNvSpPr/>
                <p:nvPr/>
              </p:nvSpPr>
              <p:spPr>
                <a:xfrm>
                  <a:off x="-62150375" y="2961850"/>
                  <a:ext cx="316650" cy="21300"/>
                </a:xfrm>
                <a:custGeom>
                  <a:avLst/>
                  <a:gdLst/>
                  <a:ahLst/>
                  <a:cxnLst/>
                  <a:rect l="l" t="t" r="r" b="b"/>
                  <a:pathLst>
                    <a:path w="12666" h="852" extrusionOk="0">
                      <a:moveTo>
                        <a:pt x="379" y="0"/>
                      </a:moveTo>
                      <a:cubicBezTo>
                        <a:pt x="158" y="0"/>
                        <a:pt x="1" y="189"/>
                        <a:pt x="1" y="410"/>
                      </a:cubicBezTo>
                      <a:cubicBezTo>
                        <a:pt x="1" y="662"/>
                        <a:pt x="190" y="851"/>
                        <a:pt x="379" y="851"/>
                      </a:cubicBezTo>
                      <a:lnTo>
                        <a:pt x="12225" y="851"/>
                      </a:lnTo>
                      <a:cubicBezTo>
                        <a:pt x="12477" y="851"/>
                        <a:pt x="12634" y="662"/>
                        <a:pt x="12634" y="410"/>
                      </a:cubicBezTo>
                      <a:cubicBezTo>
                        <a:pt x="12666" y="158"/>
                        <a:pt x="12477" y="0"/>
                        <a:pt x="12225"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17" name="Google Shape;87;p16">
                  <a:extLst>
                    <a:ext uri="{FF2B5EF4-FFF2-40B4-BE49-F238E27FC236}">
                      <a16:creationId xmlns:a16="http://schemas.microsoft.com/office/drawing/2014/main" id="{B8DE6037-5C12-4ECA-BEEA-7BA60054756D}"/>
                    </a:ext>
                  </a:extLst>
                </p:cNvPr>
                <p:cNvSpPr/>
                <p:nvPr/>
              </p:nvSpPr>
              <p:spPr>
                <a:xfrm>
                  <a:off x="-62150375" y="2838200"/>
                  <a:ext cx="82725" cy="102400"/>
                </a:xfrm>
                <a:custGeom>
                  <a:avLst/>
                  <a:gdLst/>
                  <a:ahLst/>
                  <a:cxnLst/>
                  <a:rect l="l" t="t" r="r" b="b"/>
                  <a:pathLst>
                    <a:path w="3309" h="4096" extrusionOk="0">
                      <a:moveTo>
                        <a:pt x="2363" y="756"/>
                      </a:moveTo>
                      <a:cubicBezTo>
                        <a:pt x="2427" y="756"/>
                        <a:pt x="2521" y="851"/>
                        <a:pt x="2521" y="914"/>
                      </a:cubicBezTo>
                      <a:lnTo>
                        <a:pt x="2521" y="3119"/>
                      </a:lnTo>
                      <a:cubicBezTo>
                        <a:pt x="2521" y="3214"/>
                        <a:pt x="2427" y="3245"/>
                        <a:pt x="2363" y="3245"/>
                      </a:cubicBezTo>
                      <a:lnTo>
                        <a:pt x="977" y="3245"/>
                      </a:lnTo>
                      <a:cubicBezTo>
                        <a:pt x="883" y="3245"/>
                        <a:pt x="820" y="3151"/>
                        <a:pt x="820" y="3119"/>
                      </a:cubicBezTo>
                      <a:lnTo>
                        <a:pt x="820" y="914"/>
                      </a:lnTo>
                      <a:cubicBezTo>
                        <a:pt x="820" y="851"/>
                        <a:pt x="883" y="756"/>
                        <a:pt x="977" y="756"/>
                      </a:cubicBezTo>
                      <a:close/>
                      <a:moveTo>
                        <a:pt x="946" y="0"/>
                      </a:moveTo>
                      <a:cubicBezTo>
                        <a:pt x="379" y="0"/>
                        <a:pt x="1" y="441"/>
                        <a:pt x="1" y="945"/>
                      </a:cubicBezTo>
                      <a:lnTo>
                        <a:pt x="1" y="3151"/>
                      </a:lnTo>
                      <a:cubicBezTo>
                        <a:pt x="1" y="3686"/>
                        <a:pt x="410" y="4096"/>
                        <a:pt x="946" y="4096"/>
                      </a:cubicBezTo>
                      <a:lnTo>
                        <a:pt x="2300" y="4096"/>
                      </a:lnTo>
                      <a:cubicBezTo>
                        <a:pt x="2868" y="4096"/>
                        <a:pt x="3309" y="3686"/>
                        <a:pt x="3309" y="3151"/>
                      </a:cubicBezTo>
                      <a:lnTo>
                        <a:pt x="3309" y="945"/>
                      </a:lnTo>
                      <a:cubicBezTo>
                        <a:pt x="3309" y="410"/>
                        <a:pt x="2868" y="0"/>
                        <a:pt x="2300"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18" name="Google Shape;88;p16">
                  <a:extLst>
                    <a:ext uri="{FF2B5EF4-FFF2-40B4-BE49-F238E27FC236}">
                      <a16:creationId xmlns:a16="http://schemas.microsoft.com/office/drawing/2014/main" id="{A11325F1-6F17-43B5-B0C8-FFB4B3F8E6DC}"/>
                    </a:ext>
                  </a:extLst>
                </p:cNvPr>
                <p:cNvSpPr/>
                <p:nvPr/>
              </p:nvSpPr>
              <p:spPr>
                <a:xfrm>
                  <a:off x="-62033800" y="2664925"/>
                  <a:ext cx="82725" cy="274900"/>
                </a:xfrm>
                <a:custGeom>
                  <a:avLst/>
                  <a:gdLst/>
                  <a:ahLst/>
                  <a:cxnLst/>
                  <a:rect l="l" t="t" r="r" b="b"/>
                  <a:pathLst>
                    <a:path w="3309" h="10996" extrusionOk="0">
                      <a:moveTo>
                        <a:pt x="2332" y="788"/>
                      </a:moveTo>
                      <a:cubicBezTo>
                        <a:pt x="2426" y="851"/>
                        <a:pt x="2489" y="882"/>
                        <a:pt x="2489" y="945"/>
                      </a:cubicBezTo>
                      <a:lnTo>
                        <a:pt x="2489" y="10050"/>
                      </a:lnTo>
                      <a:cubicBezTo>
                        <a:pt x="2489" y="10145"/>
                        <a:pt x="2426" y="10176"/>
                        <a:pt x="2332" y="10176"/>
                      </a:cubicBezTo>
                      <a:lnTo>
                        <a:pt x="946" y="10176"/>
                      </a:lnTo>
                      <a:cubicBezTo>
                        <a:pt x="882" y="10176"/>
                        <a:pt x="851" y="10082"/>
                        <a:pt x="851" y="10050"/>
                      </a:cubicBezTo>
                      <a:lnTo>
                        <a:pt x="851" y="945"/>
                      </a:lnTo>
                      <a:cubicBezTo>
                        <a:pt x="851" y="882"/>
                        <a:pt x="914" y="788"/>
                        <a:pt x="946" y="788"/>
                      </a:cubicBezTo>
                      <a:close/>
                      <a:moveTo>
                        <a:pt x="946" y="0"/>
                      </a:moveTo>
                      <a:cubicBezTo>
                        <a:pt x="410" y="0"/>
                        <a:pt x="0" y="441"/>
                        <a:pt x="0" y="945"/>
                      </a:cubicBezTo>
                      <a:lnTo>
                        <a:pt x="0" y="10050"/>
                      </a:lnTo>
                      <a:cubicBezTo>
                        <a:pt x="0" y="10617"/>
                        <a:pt x="441" y="10995"/>
                        <a:pt x="946" y="10995"/>
                      </a:cubicBezTo>
                      <a:lnTo>
                        <a:pt x="2332" y="10995"/>
                      </a:lnTo>
                      <a:cubicBezTo>
                        <a:pt x="2899" y="10995"/>
                        <a:pt x="3308" y="10554"/>
                        <a:pt x="3308" y="10050"/>
                      </a:cubicBezTo>
                      <a:lnTo>
                        <a:pt x="3308" y="945"/>
                      </a:lnTo>
                      <a:cubicBezTo>
                        <a:pt x="3308" y="410"/>
                        <a:pt x="2899" y="0"/>
                        <a:pt x="2332"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19" name="Google Shape;89;p16">
                  <a:extLst>
                    <a:ext uri="{FF2B5EF4-FFF2-40B4-BE49-F238E27FC236}">
                      <a16:creationId xmlns:a16="http://schemas.microsoft.com/office/drawing/2014/main" id="{50604B11-6874-42B1-94B1-D54550B00D44}"/>
                    </a:ext>
                  </a:extLst>
                </p:cNvPr>
                <p:cNvSpPr/>
                <p:nvPr/>
              </p:nvSpPr>
              <p:spPr>
                <a:xfrm>
                  <a:off x="-61917225" y="2754700"/>
                  <a:ext cx="83500" cy="185900"/>
                </a:xfrm>
                <a:custGeom>
                  <a:avLst/>
                  <a:gdLst/>
                  <a:ahLst/>
                  <a:cxnLst/>
                  <a:rect l="l" t="t" r="r" b="b"/>
                  <a:pathLst>
                    <a:path w="3340" h="7436" extrusionOk="0">
                      <a:moveTo>
                        <a:pt x="2394" y="788"/>
                      </a:moveTo>
                      <a:cubicBezTo>
                        <a:pt x="2489" y="788"/>
                        <a:pt x="2520" y="883"/>
                        <a:pt x="2520" y="946"/>
                      </a:cubicBezTo>
                      <a:lnTo>
                        <a:pt x="2520" y="6459"/>
                      </a:lnTo>
                      <a:cubicBezTo>
                        <a:pt x="2520" y="6554"/>
                        <a:pt x="2426" y="6585"/>
                        <a:pt x="2394" y="6585"/>
                      </a:cubicBezTo>
                      <a:lnTo>
                        <a:pt x="1008" y="6585"/>
                      </a:lnTo>
                      <a:cubicBezTo>
                        <a:pt x="945" y="6585"/>
                        <a:pt x="851" y="6491"/>
                        <a:pt x="851" y="6459"/>
                      </a:cubicBezTo>
                      <a:lnTo>
                        <a:pt x="851" y="946"/>
                      </a:lnTo>
                      <a:cubicBezTo>
                        <a:pt x="851" y="883"/>
                        <a:pt x="945" y="788"/>
                        <a:pt x="1008" y="788"/>
                      </a:cubicBezTo>
                      <a:close/>
                      <a:moveTo>
                        <a:pt x="977" y="1"/>
                      </a:moveTo>
                      <a:cubicBezTo>
                        <a:pt x="441" y="1"/>
                        <a:pt x="0" y="442"/>
                        <a:pt x="0" y="977"/>
                      </a:cubicBezTo>
                      <a:lnTo>
                        <a:pt x="0" y="6491"/>
                      </a:lnTo>
                      <a:cubicBezTo>
                        <a:pt x="0" y="7058"/>
                        <a:pt x="441" y="7436"/>
                        <a:pt x="977" y="7436"/>
                      </a:cubicBezTo>
                      <a:lnTo>
                        <a:pt x="2363" y="7436"/>
                      </a:lnTo>
                      <a:cubicBezTo>
                        <a:pt x="2899" y="7436"/>
                        <a:pt x="3308" y="7026"/>
                        <a:pt x="3308" y="6491"/>
                      </a:cubicBezTo>
                      <a:lnTo>
                        <a:pt x="3308" y="977"/>
                      </a:lnTo>
                      <a:cubicBezTo>
                        <a:pt x="3340" y="442"/>
                        <a:pt x="2899" y="1"/>
                        <a:pt x="2363"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grpSp>
        </p:grpSp>
        <p:sp>
          <p:nvSpPr>
            <p:cNvPr id="13" name="Google Shape;90;p16">
              <a:extLst>
                <a:ext uri="{FF2B5EF4-FFF2-40B4-BE49-F238E27FC236}">
                  <a16:creationId xmlns:a16="http://schemas.microsoft.com/office/drawing/2014/main" id="{82B75A71-A8E9-4E3E-8596-E61A86E8C88B}"/>
                </a:ext>
              </a:extLst>
            </p:cNvPr>
            <p:cNvSpPr txBox="1"/>
            <p:nvPr/>
          </p:nvSpPr>
          <p:spPr>
            <a:xfrm>
              <a:off x="3008378"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rPr>
                <a:t>B</a:t>
              </a:r>
              <a:endParaRPr kumimoji="0"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endParaRPr>
            </a:p>
          </p:txBody>
        </p:sp>
      </p:grpSp>
      <p:grpSp>
        <p:nvGrpSpPr>
          <p:cNvPr id="24" name="Google Shape;95;p16">
            <a:extLst>
              <a:ext uri="{FF2B5EF4-FFF2-40B4-BE49-F238E27FC236}">
                <a16:creationId xmlns:a16="http://schemas.microsoft.com/office/drawing/2014/main" id="{74D97C7D-884B-481E-8675-9269F5879063}"/>
              </a:ext>
            </a:extLst>
          </p:cNvPr>
          <p:cNvGrpSpPr/>
          <p:nvPr/>
        </p:nvGrpSpPr>
        <p:grpSpPr>
          <a:xfrm>
            <a:off x="6599154" y="2818827"/>
            <a:ext cx="1896593" cy="2061081"/>
            <a:chOff x="4915364" y="1532161"/>
            <a:chExt cx="1422445" cy="1545811"/>
          </a:xfrm>
        </p:grpSpPr>
        <p:grpSp>
          <p:nvGrpSpPr>
            <p:cNvPr id="25" name="Google Shape;96;p16">
              <a:extLst>
                <a:ext uri="{FF2B5EF4-FFF2-40B4-BE49-F238E27FC236}">
                  <a16:creationId xmlns:a16="http://schemas.microsoft.com/office/drawing/2014/main" id="{BE9A8355-4104-444B-979F-F0523F991E55}"/>
                </a:ext>
              </a:extLst>
            </p:cNvPr>
            <p:cNvGrpSpPr/>
            <p:nvPr/>
          </p:nvGrpSpPr>
          <p:grpSpPr>
            <a:xfrm>
              <a:off x="4915364" y="1532161"/>
              <a:ext cx="1422445" cy="1545811"/>
              <a:chOff x="4915364" y="1532161"/>
              <a:chExt cx="1422445" cy="1545811"/>
            </a:xfrm>
          </p:grpSpPr>
          <p:grpSp>
            <p:nvGrpSpPr>
              <p:cNvPr id="27" name="Google Shape;97;p16">
                <a:extLst>
                  <a:ext uri="{FF2B5EF4-FFF2-40B4-BE49-F238E27FC236}">
                    <a16:creationId xmlns:a16="http://schemas.microsoft.com/office/drawing/2014/main" id="{E592FD9E-59C6-45FF-93C7-A5D8FD92B326}"/>
                  </a:ext>
                </a:extLst>
              </p:cNvPr>
              <p:cNvGrpSpPr/>
              <p:nvPr/>
            </p:nvGrpSpPr>
            <p:grpSpPr>
              <a:xfrm>
                <a:off x="4915364" y="1532161"/>
                <a:ext cx="1422445" cy="1545811"/>
                <a:chOff x="4574138" y="1767400"/>
                <a:chExt cx="1793525" cy="1949075"/>
              </a:xfrm>
            </p:grpSpPr>
            <p:sp>
              <p:nvSpPr>
                <p:cNvPr id="35" name="Google Shape;98;p16">
                  <a:extLst>
                    <a:ext uri="{FF2B5EF4-FFF2-40B4-BE49-F238E27FC236}">
                      <a16:creationId xmlns:a16="http://schemas.microsoft.com/office/drawing/2014/main" id="{4E824AAE-284B-4612-91E9-04E35511F40D}"/>
                    </a:ext>
                  </a:extLst>
                </p:cNvPr>
                <p:cNvSpPr/>
                <p:nvPr/>
              </p:nvSpPr>
              <p:spPr>
                <a:xfrm>
                  <a:off x="4574138" y="1767400"/>
                  <a:ext cx="1793525" cy="1949075"/>
                </a:xfrm>
                <a:custGeom>
                  <a:avLst/>
                  <a:gdLst/>
                  <a:ahLst/>
                  <a:cxnLst/>
                  <a:rect l="l" t="t" r="r" b="b"/>
                  <a:pathLst>
                    <a:path w="71741" h="77963" extrusionOk="0">
                      <a:moveTo>
                        <a:pt x="35266" y="0"/>
                      </a:moveTo>
                      <a:cubicBezTo>
                        <a:pt x="30253" y="0"/>
                        <a:pt x="25326" y="1037"/>
                        <a:pt x="20745" y="3025"/>
                      </a:cubicBezTo>
                      <a:cubicBezTo>
                        <a:pt x="13225" y="6223"/>
                        <a:pt x="7175" y="12187"/>
                        <a:pt x="3977" y="19793"/>
                      </a:cubicBezTo>
                      <a:cubicBezTo>
                        <a:pt x="87" y="28696"/>
                        <a:pt x="1" y="38895"/>
                        <a:pt x="3890" y="47884"/>
                      </a:cubicBezTo>
                      <a:cubicBezTo>
                        <a:pt x="7607" y="56441"/>
                        <a:pt x="14694" y="63096"/>
                        <a:pt x="23511" y="66294"/>
                      </a:cubicBezTo>
                      <a:cubicBezTo>
                        <a:pt x="24634" y="66726"/>
                        <a:pt x="25585" y="67504"/>
                        <a:pt x="26104" y="68455"/>
                      </a:cubicBezTo>
                      <a:lnTo>
                        <a:pt x="29820" y="74938"/>
                      </a:lnTo>
                      <a:cubicBezTo>
                        <a:pt x="30944" y="76839"/>
                        <a:pt x="33018" y="77963"/>
                        <a:pt x="35266" y="77963"/>
                      </a:cubicBezTo>
                      <a:cubicBezTo>
                        <a:pt x="37427" y="77963"/>
                        <a:pt x="39501" y="76839"/>
                        <a:pt x="40625" y="74938"/>
                      </a:cubicBezTo>
                      <a:lnTo>
                        <a:pt x="44255" y="68628"/>
                      </a:lnTo>
                      <a:cubicBezTo>
                        <a:pt x="44773" y="67591"/>
                        <a:pt x="45638" y="66813"/>
                        <a:pt x="46761" y="66467"/>
                      </a:cubicBezTo>
                      <a:cubicBezTo>
                        <a:pt x="62406" y="60849"/>
                        <a:pt x="71741" y="44772"/>
                        <a:pt x="68975" y="28350"/>
                      </a:cubicBezTo>
                      <a:cubicBezTo>
                        <a:pt x="66123" y="12014"/>
                        <a:pt x="51861" y="0"/>
                        <a:pt x="35266"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36" name="Google Shape;99;p16">
                  <a:extLst>
                    <a:ext uri="{FF2B5EF4-FFF2-40B4-BE49-F238E27FC236}">
                      <a16:creationId xmlns:a16="http://schemas.microsoft.com/office/drawing/2014/main" id="{0667CCFB-FFED-42BB-ADD3-20F17029C3D5}"/>
                    </a:ext>
                  </a:extLst>
                </p:cNvPr>
                <p:cNvSpPr/>
                <p:nvPr/>
              </p:nvSpPr>
              <p:spPr>
                <a:xfrm>
                  <a:off x="4779413" y="1969475"/>
                  <a:ext cx="1333275" cy="1310825"/>
                </a:xfrm>
                <a:custGeom>
                  <a:avLst/>
                  <a:gdLst/>
                  <a:ahLst/>
                  <a:cxnLst/>
                  <a:rect l="l" t="t" r="r" b="b"/>
                  <a:pathLst>
                    <a:path w="53331" h="52433" extrusionOk="0">
                      <a:moveTo>
                        <a:pt x="27057" y="1"/>
                      </a:moveTo>
                      <a:cubicBezTo>
                        <a:pt x="26199" y="1"/>
                        <a:pt x="25333" y="43"/>
                        <a:pt x="24462" y="128"/>
                      </a:cubicBezTo>
                      <a:cubicBezTo>
                        <a:pt x="10373" y="1511"/>
                        <a:pt x="1" y="13785"/>
                        <a:pt x="865" y="27873"/>
                      </a:cubicBezTo>
                      <a:cubicBezTo>
                        <a:pt x="1798" y="41774"/>
                        <a:pt x="13286" y="52433"/>
                        <a:pt x="27098" y="52433"/>
                      </a:cubicBezTo>
                      <a:cubicBezTo>
                        <a:pt x="27371" y="52433"/>
                        <a:pt x="27645" y="52429"/>
                        <a:pt x="27919" y="52420"/>
                      </a:cubicBezTo>
                      <a:cubicBezTo>
                        <a:pt x="42008" y="51988"/>
                        <a:pt x="53244" y="40406"/>
                        <a:pt x="53331" y="26231"/>
                      </a:cubicBezTo>
                      <a:cubicBezTo>
                        <a:pt x="53331" y="25107"/>
                        <a:pt x="53244" y="23897"/>
                        <a:pt x="53071" y="22774"/>
                      </a:cubicBezTo>
                      <a:cubicBezTo>
                        <a:pt x="51287" y="9638"/>
                        <a:pt x="40070" y="1"/>
                        <a:pt x="2705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37" name="Google Shape;100;p16">
                  <a:extLst>
                    <a:ext uri="{FF2B5EF4-FFF2-40B4-BE49-F238E27FC236}">
                      <a16:creationId xmlns:a16="http://schemas.microsoft.com/office/drawing/2014/main" id="{F16D6D48-FE01-424A-9B93-98A62EEC80C0}"/>
                    </a:ext>
                  </a:extLst>
                </p:cNvPr>
                <p:cNvSpPr/>
                <p:nvPr/>
              </p:nvSpPr>
              <p:spPr>
                <a:xfrm>
                  <a:off x="4805363" y="1968350"/>
                  <a:ext cx="1300850" cy="570475"/>
                </a:xfrm>
                <a:custGeom>
                  <a:avLst/>
                  <a:gdLst/>
                  <a:ahLst/>
                  <a:cxnLst/>
                  <a:rect l="l" t="t" r="r" b="b"/>
                  <a:pathLst>
                    <a:path w="52034" h="22819" extrusionOk="0">
                      <a:moveTo>
                        <a:pt x="26017" y="0"/>
                      </a:moveTo>
                      <a:cubicBezTo>
                        <a:pt x="12879" y="0"/>
                        <a:pt x="1729" y="9767"/>
                        <a:pt x="0" y="22819"/>
                      </a:cubicBezTo>
                      <a:lnTo>
                        <a:pt x="52033" y="22819"/>
                      </a:lnTo>
                      <a:cubicBezTo>
                        <a:pt x="50305" y="9767"/>
                        <a:pt x="39155" y="0"/>
                        <a:pt x="26017" y="0"/>
                      </a:cubicBezTo>
                      <a:close/>
                    </a:path>
                  </a:pathLst>
                </a:custGeom>
                <a:solidFill>
                  <a:srgbClr val="D686A1"/>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38" name="Google Shape;101;p16">
                  <a:extLst>
                    <a:ext uri="{FF2B5EF4-FFF2-40B4-BE49-F238E27FC236}">
                      <a16:creationId xmlns:a16="http://schemas.microsoft.com/office/drawing/2014/main" id="{F6FF9244-9A23-4B72-AC69-3928E7579F97}"/>
                    </a:ext>
                  </a:extLst>
                </p:cNvPr>
                <p:cNvSpPr/>
                <p:nvPr/>
              </p:nvSpPr>
              <p:spPr>
                <a:xfrm>
                  <a:off x="5356363" y="3437700"/>
                  <a:ext cx="198825" cy="198825"/>
                </a:xfrm>
                <a:custGeom>
                  <a:avLst/>
                  <a:gdLst/>
                  <a:ahLst/>
                  <a:cxnLst/>
                  <a:rect l="l" t="t" r="r" b="b"/>
                  <a:pathLst>
                    <a:path w="7953" h="7953" extrusionOk="0">
                      <a:moveTo>
                        <a:pt x="3977" y="1"/>
                      </a:moveTo>
                      <a:cubicBezTo>
                        <a:pt x="1729" y="1"/>
                        <a:pt x="1" y="1730"/>
                        <a:pt x="1" y="3977"/>
                      </a:cubicBezTo>
                      <a:cubicBezTo>
                        <a:pt x="1" y="6138"/>
                        <a:pt x="1729" y="7953"/>
                        <a:pt x="3977" y="7953"/>
                      </a:cubicBezTo>
                      <a:cubicBezTo>
                        <a:pt x="6138" y="7953"/>
                        <a:pt x="7953" y="6138"/>
                        <a:pt x="7953" y="3977"/>
                      </a:cubicBezTo>
                      <a:cubicBezTo>
                        <a:pt x="7953" y="1730"/>
                        <a:pt x="6138" y="1"/>
                        <a:pt x="3977"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grpSp>
          <p:grpSp>
            <p:nvGrpSpPr>
              <p:cNvPr id="28" name="Google Shape;102;p16">
                <a:extLst>
                  <a:ext uri="{FF2B5EF4-FFF2-40B4-BE49-F238E27FC236}">
                    <a16:creationId xmlns:a16="http://schemas.microsoft.com/office/drawing/2014/main" id="{E226D3DD-195B-46BC-A0DE-54A72CE49A61}"/>
                  </a:ext>
                </a:extLst>
              </p:cNvPr>
              <p:cNvGrpSpPr/>
              <p:nvPr/>
            </p:nvGrpSpPr>
            <p:grpSpPr>
              <a:xfrm>
                <a:off x="5443059" y="2221846"/>
                <a:ext cx="366269" cy="359907"/>
                <a:chOff x="-60988625" y="2310475"/>
                <a:chExt cx="316650" cy="311150"/>
              </a:xfrm>
            </p:grpSpPr>
            <p:sp>
              <p:nvSpPr>
                <p:cNvPr id="29" name="Google Shape;103;p16">
                  <a:extLst>
                    <a:ext uri="{FF2B5EF4-FFF2-40B4-BE49-F238E27FC236}">
                      <a16:creationId xmlns:a16="http://schemas.microsoft.com/office/drawing/2014/main" id="{858C99A5-36FA-44B6-86BE-241F0F80F0D1}"/>
                    </a:ext>
                  </a:extLst>
                </p:cNvPr>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30" name="Google Shape;104;p16">
                  <a:extLst>
                    <a:ext uri="{FF2B5EF4-FFF2-40B4-BE49-F238E27FC236}">
                      <a16:creationId xmlns:a16="http://schemas.microsoft.com/office/drawing/2014/main" id="{6B4D13DD-7F45-4399-A273-2AF12C33B798}"/>
                    </a:ext>
                  </a:extLst>
                </p:cNvPr>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31" name="Google Shape;105;p16">
                  <a:extLst>
                    <a:ext uri="{FF2B5EF4-FFF2-40B4-BE49-F238E27FC236}">
                      <a16:creationId xmlns:a16="http://schemas.microsoft.com/office/drawing/2014/main" id="{C606DC21-C6E1-4F60-B74A-AEBA8F19F64C}"/>
                    </a:ext>
                  </a:extLst>
                </p:cNvPr>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32" name="Google Shape;106;p16">
                  <a:extLst>
                    <a:ext uri="{FF2B5EF4-FFF2-40B4-BE49-F238E27FC236}">
                      <a16:creationId xmlns:a16="http://schemas.microsoft.com/office/drawing/2014/main" id="{EFA02EEE-F525-49FA-938E-602E00E2A4A4}"/>
                    </a:ext>
                  </a:extLst>
                </p:cNvPr>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33" name="Google Shape;107;p16">
                  <a:extLst>
                    <a:ext uri="{FF2B5EF4-FFF2-40B4-BE49-F238E27FC236}">
                      <a16:creationId xmlns:a16="http://schemas.microsoft.com/office/drawing/2014/main" id="{FD28EADB-BBB5-4207-B856-450F489ABBC1}"/>
                    </a:ext>
                  </a:extLst>
                </p:cNvPr>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34" name="Google Shape;108;p16">
                  <a:extLst>
                    <a:ext uri="{FF2B5EF4-FFF2-40B4-BE49-F238E27FC236}">
                      <a16:creationId xmlns:a16="http://schemas.microsoft.com/office/drawing/2014/main" id="{C6FCD30F-3926-4169-976C-DDCC65311298}"/>
                    </a:ext>
                  </a:extLst>
                </p:cNvPr>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grpSp>
        </p:grpSp>
        <p:sp>
          <p:nvSpPr>
            <p:cNvPr id="26" name="Google Shape;109;p16">
              <a:extLst>
                <a:ext uri="{FF2B5EF4-FFF2-40B4-BE49-F238E27FC236}">
                  <a16:creationId xmlns:a16="http://schemas.microsoft.com/office/drawing/2014/main" id="{8F057CCB-7E0B-4006-B001-6F8FD45E512C}"/>
                </a:ext>
              </a:extLst>
            </p:cNvPr>
            <p:cNvSpPr txBox="1"/>
            <p:nvPr/>
          </p:nvSpPr>
          <p:spPr>
            <a:xfrm>
              <a:off x="5117786"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rPr>
                <a:t>C</a:t>
              </a:r>
              <a:endParaRPr kumimoji="0"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endParaRPr>
            </a:p>
          </p:txBody>
        </p:sp>
      </p:grpSp>
      <p:grpSp>
        <p:nvGrpSpPr>
          <p:cNvPr id="39" name="组合 45">
            <a:extLst>
              <a:ext uri="{FF2B5EF4-FFF2-40B4-BE49-F238E27FC236}">
                <a16:creationId xmlns:a16="http://schemas.microsoft.com/office/drawing/2014/main" id="{953A5B6A-887B-4542-A16C-2AE60EA04A47}"/>
              </a:ext>
            </a:extLst>
          </p:cNvPr>
          <p:cNvGrpSpPr/>
          <p:nvPr/>
        </p:nvGrpSpPr>
        <p:grpSpPr>
          <a:xfrm>
            <a:off x="9411794" y="2818827"/>
            <a:ext cx="1896593" cy="2061081"/>
            <a:chOff x="9398542" y="1693014"/>
            <a:chExt cx="1896593" cy="2061081"/>
          </a:xfrm>
        </p:grpSpPr>
        <p:grpSp>
          <p:nvGrpSpPr>
            <p:cNvPr id="40" name="Google Shape;115;p16">
              <a:extLst>
                <a:ext uri="{FF2B5EF4-FFF2-40B4-BE49-F238E27FC236}">
                  <a16:creationId xmlns:a16="http://schemas.microsoft.com/office/drawing/2014/main" id="{B87FD25A-6A29-4A9A-9644-51D74F8CE2A2}"/>
                </a:ext>
              </a:extLst>
            </p:cNvPr>
            <p:cNvGrpSpPr/>
            <p:nvPr/>
          </p:nvGrpSpPr>
          <p:grpSpPr>
            <a:xfrm>
              <a:off x="9398542" y="1693014"/>
              <a:ext cx="1896593" cy="2061081"/>
              <a:chOff x="7024844" y="1532161"/>
              <a:chExt cx="1422445" cy="1545811"/>
            </a:xfrm>
          </p:grpSpPr>
          <p:grpSp>
            <p:nvGrpSpPr>
              <p:cNvPr id="42" name="Google Shape;116;p16">
                <a:extLst>
                  <a:ext uri="{FF2B5EF4-FFF2-40B4-BE49-F238E27FC236}">
                    <a16:creationId xmlns:a16="http://schemas.microsoft.com/office/drawing/2014/main" id="{FC99A840-F9A4-4A4E-90D2-0C7E8D8D3564}"/>
                  </a:ext>
                </a:extLst>
              </p:cNvPr>
              <p:cNvGrpSpPr/>
              <p:nvPr/>
            </p:nvGrpSpPr>
            <p:grpSpPr>
              <a:xfrm>
                <a:off x="7024844" y="1532161"/>
                <a:ext cx="1422445" cy="1545811"/>
                <a:chOff x="6380613" y="1767400"/>
                <a:chExt cx="1793525" cy="1949075"/>
              </a:xfrm>
            </p:grpSpPr>
            <p:sp>
              <p:nvSpPr>
                <p:cNvPr id="46" name="Google Shape;117;p16">
                  <a:extLst>
                    <a:ext uri="{FF2B5EF4-FFF2-40B4-BE49-F238E27FC236}">
                      <a16:creationId xmlns:a16="http://schemas.microsoft.com/office/drawing/2014/main" id="{D368AB34-89AF-47A6-9CBC-0C35DDF19812}"/>
                    </a:ext>
                  </a:extLst>
                </p:cNvPr>
                <p:cNvSpPr/>
                <p:nvPr/>
              </p:nvSpPr>
              <p:spPr>
                <a:xfrm>
                  <a:off x="6380613" y="1767400"/>
                  <a:ext cx="1793525" cy="1949075"/>
                </a:xfrm>
                <a:custGeom>
                  <a:avLst/>
                  <a:gdLst/>
                  <a:ahLst/>
                  <a:cxnLst/>
                  <a:rect l="l" t="t" r="r" b="b"/>
                  <a:pathLst>
                    <a:path w="71741" h="77963" extrusionOk="0">
                      <a:moveTo>
                        <a:pt x="35179" y="0"/>
                      </a:moveTo>
                      <a:cubicBezTo>
                        <a:pt x="30166" y="0"/>
                        <a:pt x="25239" y="1037"/>
                        <a:pt x="20658" y="3025"/>
                      </a:cubicBezTo>
                      <a:cubicBezTo>
                        <a:pt x="13138" y="6223"/>
                        <a:pt x="7088" y="12274"/>
                        <a:pt x="3976" y="19793"/>
                      </a:cubicBezTo>
                      <a:cubicBezTo>
                        <a:pt x="0" y="28696"/>
                        <a:pt x="0" y="38895"/>
                        <a:pt x="3803" y="47884"/>
                      </a:cubicBezTo>
                      <a:cubicBezTo>
                        <a:pt x="7520" y="56441"/>
                        <a:pt x="14694" y="63096"/>
                        <a:pt x="23424" y="66294"/>
                      </a:cubicBezTo>
                      <a:cubicBezTo>
                        <a:pt x="24548" y="66726"/>
                        <a:pt x="25498" y="67504"/>
                        <a:pt x="26103" y="68455"/>
                      </a:cubicBezTo>
                      <a:lnTo>
                        <a:pt x="29820" y="74938"/>
                      </a:lnTo>
                      <a:cubicBezTo>
                        <a:pt x="30857" y="76839"/>
                        <a:pt x="32932" y="77963"/>
                        <a:pt x="35179" y="77963"/>
                      </a:cubicBezTo>
                      <a:cubicBezTo>
                        <a:pt x="37340" y="77963"/>
                        <a:pt x="39414" y="76839"/>
                        <a:pt x="40538" y="74938"/>
                      </a:cubicBezTo>
                      <a:lnTo>
                        <a:pt x="44254" y="68628"/>
                      </a:lnTo>
                      <a:cubicBezTo>
                        <a:pt x="44773" y="67591"/>
                        <a:pt x="45637" y="66813"/>
                        <a:pt x="46675" y="66467"/>
                      </a:cubicBezTo>
                      <a:cubicBezTo>
                        <a:pt x="62319" y="60849"/>
                        <a:pt x="71740" y="44772"/>
                        <a:pt x="68888" y="28350"/>
                      </a:cubicBezTo>
                      <a:cubicBezTo>
                        <a:pt x="66036" y="12014"/>
                        <a:pt x="51861" y="0"/>
                        <a:pt x="35179"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47" name="Google Shape;118;p16">
                  <a:extLst>
                    <a:ext uri="{FF2B5EF4-FFF2-40B4-BE49-F238E27FC236}">
                      <a16:creationId xmlns:a16="http://schemas.microsoft.com/office/drawing/2014/main" id="{A68ECC9D-230C-48CE-BDBD-4DF3F0F48229}"/>
                    </a:ext>
                  </a:extLst>
                </p:cNvPr>
                <p:cNvSpPr/>
                <p:nvPr/>
              </p:nvSpPr>
              <p:spPr>
                <a:xfrm>
                  <a:off x="6577238" y="1969100"/>
                  <a:ext cx="1339750" cy="1315650"/>
                </a:xfrm>
                <a:custGeom>
                  <a:avLst/>
                  <a:gdLst/>
                  <a:ahLst/>
                  <a:cxnLst/>
                  <a:rect l="l" t="t" r="r" b="b"/>
                  <a:pathLst>
                    <a:path w="53590" h="52626" extrusionOk="0">
                      <a:moveTo>
                        <a:pt x="27287" y="0"/>
                      </a:moveTo>
                      <a:cubicBezTo>
                        <a:pt x="26382" y="0"/>
                        <a:pt x="25468" y="47"/>
                        <a:pt x="24548" y="143"/>
                      </a:cubicBezTo>
                      <a:cubicBezTo>
                        <a:pt x="10459" y="1526"/>
                        <a:pt x="1" y="13972"/>
                        <a:pt x="952" y="28148"/>
                      </a:cubicBezTo>
                      <a:cubicBezTo>
                        <a:pt x="1881" y="41913"/>
                        <a:pt x="13372" y="52626"/>
                        <a:pt x="27121" y="52626"/>
                      </a:cubicBezTo>
                      <a:cubicBezTo>
                        <a:pt x="27443" y="52626"/>
                        <a:pt x="27767" y="52620"/>
                        <a:pt x="28092" y="52608"/>
                      </a:cubicBezTo>
                      <a:cubicBezTo>
                        <a:pt x="42353" y="52090"/>
                        <a:pt x="53590" y="40421"/>
                        <a:pt x="53503" y="26246"/>
                      </a:cubicBezTo>
                      <a:cubicBezTo>
                        <a:pt x="53503" y="25122"/>
                        <a:pt x="53417" y="23912"/>
                        <a:pt x="53244" y="22789"/>
                      </a:cubicBezTo>
                      <a:cubicBezTo>
                        <a:pt x="51467" y="9620"/>
                        <a:pt x="40250" y="0"/>
                        <a:pt x="2728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48" name="Google Shape;119;p16">
                  <a:extLst>
                    <a:ext uri="{FF2B5EF4-FFF2-40B4-BE49-F238E27FC236}">
                      <a16:creationId xmlns:a16="http://schemas.microsoft.com/office/drawing/2014/main" id="{D7433BF2-8FAE-4B08-A9B6-4A09F6D8CB08}"/>
                    </a:ext>
                  </a:extLst>
                </p:cNvPr>
                <p:cNvSpPr/>
                <p:nvPr/>
              </p:nvSpPr>
              <p:spPr>
                <a:xfrm>
                  <a:off x="6607488" y="1968350"/>
                  <a:ext cx="1300875" cy="570475"/>
                </a:xfrm>
                <a:custGeom>
                  <a:avLst/>
                  <a:gdLst/>
                  <a:ahLst/>
                  <a:cxnLst/>
                  <a:rect l="l" t="t" r="r" b="b"/>
                  <a:pathLst>
                    <a:path w="52035" h="22819" extrusionOk="0">
                      <a:moveTo>
                        <a:pt x="26017" y="0"/>
                      </a:moveTo>
                      <a:cubicBezTo>
                        <a:pt x="12880" y="0"/>
                        <a:pt x="1730" y="9767"/>
                        <a:pt x="1" y="22819"/>
                      </a:cubicBezTo>
                      <a:lnTo>
                        <a:pt x="52034" y="22819"/>
                      </a:lnTo>
                      <a:cubicBezTo>
                        <a:pt x="50305" y="9767"/>
                        <a:pt x="39242" y="0"/>
                        <a:pt x="26017" y="0"/>
                      </a:cubicBezTo>
                      <a:close/>
                    </a:path>
                  </a:pathLst>
                </a:custGeom>
                <a:solidFill>
                  <a:srgbClr val="FFC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49" name="Google Shape;120;p16">
                  <a:extLst>
                    <a:ext uri="{FF2B5EF4-FFF2-40B4-BE49-F238E27FC236}">
                      <a16:creationId xmlns:a16="http://schemas.microsoft.com/office/drawing/2014/main" id="{6A118D7C-57F0-42FD-AFAD-720E24AA3777}"/>
                    </a:ext>
                  </a:extLst>
                </p:cNvPr>
                <p:cNvSpPr/>
                <p:nvPr/>
              </p:nvSpPr>
              <p:spPr>
                <a:xfrm>
                  <a:off x="7158513" y="3437700"/>
                  <a:ext cx="200975" cy="198825"/>
                </a:xfrm>
                <a:custGeom>
                  <a:avLst/>
                  <a:gdLst/>
                  <a:ahLst/>
                  <a:cxnLst/>
                  <a:rect l="l" t="t" r="r" b="b"/>
                  <a:pathLst>
                    <a:path w="8039" h="7953" extrusionOk="0">
                      <a:moveTo>
                        <a:pt x="3976" y="1"/>
                      </a:moveTo>
                      <a:cubicBezTo>
                        <a:pt x="1816" y="1"/>
                        <a:pt x="1" y="1730"/>
                        <a:pt x="1" y="3977"/>
                      </a:cubicBezTo>
                      <a:cubicBezTo>
                        <a:pt x="1" y="6138"/>
                        <a:pt x="1816" y="7953"/>
                        <a:pt x="3976" y="7953"/>
                      </a:cubicBezTo>
                      <a:cubicBezTo>
                        <a:pt x="6224" y="7953"/>
                        <a:pt x="8039" y="6138"/>
                        <a:pt x="8039" y="3977"/>
                      </a:cubicBezTo>
                      <a:cubicBezTo>
                        <a:pt x="8039" y="1730"/>
                        <a:pt x="6224" y="1"/>
                        <a:pt x="3976"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grpSp>
          <p:grpSp>
            <p:nvGrpSpPr>
              <p:cNvPr id="43" name="Google Shape;121;p16">
                <a:extLst>
                  <a:ext uri="{FF2B5EF4-FFF2-40B4-BE49-F238E27FC236}">
                    <a16:creationId xmlns:a16="http://schemas.microsoft.com/office/drawing/2014/main" id="{FBB6E849-FD05-41E9-A7B6-9F7CFD385688}"/>
                  </a:ext>
                </a:extLst>
              </p:cNvPr>
              <p:cNvGrpSpPr/>
              <p:nvPr/>
            </p:nvGrpSpPr>
            <p:grpSpPr>
              <a:xfrm>
                <a:off x="7553260" y="2218665"/>
                <a:ext cx="366269" cy="366269"/>
                <a:chOff x="-61783350" y="2297100"/>
                <a:chExt cx="316650" cy="316650"/>
              </a:xfrm>
            </p:grpSpPr>
            <p:sp>
              <p:nvSpPr>
                <p:cNvPr id="44" name="Google Shape;122;p16">
                  <a:extLst>
                    <a:ext uri="{FF2B5EF4-FFF2-40B4-BE49-F238E27FC236}">
                      <a16:creationId xmlns:a16="http://schemas.microsoft.com/office/drawing/2014/main" id="{AD4B7758-18E5-4152-A3A9-F962EAA4DE75}"/>
                    </a:ext>
                  </a:extLst>
                </p:cNvPr>
                <p:cNvSpPr/>
                <p:nvPr/>
              </p:nvSpPr>
              <p:spPr>
                <a:xfrm>
                  <a:off x="-61783350" y="2297100"/>
                  <a:ext cx="316650" cy="316650"/>
                </a:xfrm>
                <a:custGeom>
                  <a:avLst/>
                  <a:gdLst/>
                  <a:ahLst/>
                  <a:cxnLst/>
                  <a:rect l="l" t="t" r="r" b="b"/>
                  <a:pathLst>
                    <a:path w="12666" h="12666" extrusionOk="0">
                      <a:moveTo>
                        <a:pt x="379" y="0"/>
                      </a:moveTo>
                      <a:cubicBezTo>
                        <a:pt x="158" y="0"/>
                        <a:pt x="1" y="189"/>
                        <a:pt x="1" y="441"/>
                      </a:cubicBezTo>
                      <a:lnTo>
                        <a:pt x="1" y="12287"/>
                      </a:lnTo>
                      <a:cubicBezTo>
                        <a:pt x="1" y="12508"/>
                        <a:pt x="190" y="12665"/>
                        <a:pt x="379" y="12665"/>
                      </a:cubicBezTo>
                      <a:lnTo>
                        <a:pt x="12256" y="12665"/>
                      </a:lnTo>
                      <a:cubicBezTo>
                        <a:pt x="12477" y="12665"/>
                        <a:pt x="12666" y="12476"/>
                        <a:pt x="12666" y="12287"/>
                      </a:cubicBezTo>
                      <a:cubicBezTo>
                        <a:pt x="12634" y="12098"/>
                        <a:pt x="12477" y="11878"/>
                        <a:pt x="12256" y="11878"/>
                      </a:cubicBezTo>
                      <a:lnTo>
                        <a:pt x="820" y="11878"/>
                      </a:lnTo>
                      <a:lnTo>
                        <a:pt x="820" y="441"/>
                      </a:lnTo>
                      <a:cubicBezTo>
                        <a:pt x="820" y="189"/>
                        <a:pt x="631" y="0"/>
                        <a:pt x="379"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sp>
              <p:nvSpPr>
                <p:cNvPr id="45" name="Google Shape;123;p16">
                  <a:extLst>
                    <a:ext uri="{FF2B5EF4-FFF2-40B4-BE49-F238E27FC236}">
                      <a16:creationId xmlns:a16="http://schemas.microsoft.com/office/drawing/2014/main" id="{E0975FF8-A6E0-4C14-A6C6-E2B1086D4BE1}"/>
                    </a:ext>
                  </a:extLst>
                </p:cNvPr>
                <p:cNvSpPr/>
                <p:nvPr/>
              </p:nvSpPr>
              <p:spPr>
                <a:xfrm>
                  <a:off x="-61742375" y="2387675"/>
                  <a:ext cx="275675" cy="151250"/>
                </a:xfrm>
                <a:custGeom>
                  <a:avLst/>
                  <a:gdLst/>
                  <a:ahLst/>
                  <a:cxnLst/>
                  <a:rect l="l" t="t" r="r" b="b"/>
                  <a:pathLst>
                    <a:path w="11027" h="6050" extrusionOk="0">
                      <a:moveTo>
                        <a:pt x="9767" y="788"/>
                      </a:moveTo>
                      <a:cubicBezTo>
                        <a:pt x="10019" y="788"/>
                        <a:pt x="10208" y="977"/>
                        <a:pt x="10208" y="1229"/>
                      </a:cubicBezTo>
                      <a:cubicBezTo>
                        <a:pt x="10176" y="1450"/>
                        <a:pt x="10019" y="1639"/>
                        <a:pt x="9767" y="1639"/>
                      </a:cubicBezTo>
                      <a:cubicBezTo>
                        <a:pt x="9546" y="1639"/>
                        <a:pt x="9389" y="1450"/>
                        <a:pt x="9389" y="1229"/>
                      </a:cubicBezTo>
                      <a:cubicBezTo>
                        <a:pt x="9389" y="977"/>
                        <a:pt x="9578" y="788"/>
                        <a:pt x="9767" y="788"/>
                      </a:cubicBezTo>
                      <a:close/>
                      <a:moveTo>
                        <a:pt x="4001" y="1607"/>
                      </a:moveTo>
                      <a:cubicBezTo>
                        <a:pt x="4222" y="1607"/>
                        <a:pt x="4379" y="1796"/>
                        <a:pt x="4379" y="2048"/>
                      </a:cubicBezTo>
                      <a:cubicBezTo>
                        <a:pt x="4379" y="2269"/>
                        <a:pt x="4222" y="2489"/>
                        <a:pt x="4001" y="2489"/>
                      </a:cubicBezTo>
                      <a:cubicBezTo>
                        <a:pt x="3749" y="2489"/>
                        <a:pt x="3560" y="2269"/>
                        <a:pt x="3560" y="2048"/>
                      </a:cubicBezTo>
                      <a:cubicBezTo>
                        <a:pt x="3560" y="1796"/>
                        <a:pt x="3749" y="1607"/>
                        <a:pt x="4001" y="1607"/>
                      </a:cubicBezTo>
                      <a:close/>
                      <a:moveTo>
                        <a:pt x="6459" y="4128"/>
                      </a:moveTo>
                      <a:cubicBezTo>
                        <a:pt x="6679" y="4128"/>
                        <a:pt x="6900" y="4317"/>
                        <a:pt x="6900" y="4569"/>
                      </a:cubicBezTo>
                      <a:cubicBezTo>
                        <a:pt x="6868" y="4758"/>
                        <a:pt x="6711" y="4947"/>
                        <a:pt x="6459" y="4947"/>
                      </a:cubicBezTo>
                      <a:cubicBezTo>
                        <a:pt x="6238" y="4947"/>
                        <a:pt x="6081" y="4758"/>
                        <a:pt x="6081" y="4569"/>
                      </a:cubicBezTo>
                      <a:cubicBezTo>
                        <a:pt x="6081" y="4317"/>
                        <a:pt x="6270" y="4128"/>
                        <a:pt x="6459" y="4128"/>
                      </a:cubicBezTo>
                      <a:close/>
                      <a:moveTo>
                        <a:pt x="1229" y="4380"/>
                      </a:moveTo>
                      <a:cubicBezTo>
                        <a:pt x="1481" y="4380"/>
                        <a:pt x="1638" y="4569"/>
                        <a:pt x="1638" y="4789"/>
                      </a:cubicBezTo>
                      <a:cubicBezTo>
                        <a:pt x="1638" y="5041"/>
                        <a:pt x="1481" y="5230"/>
                        <a:pt x="1229" y="5230"/>
                      </a:cubicBezTo>
                      <a:cubicBezTo>
                        <a:pt x="1008" y="5230"/>
                        <a:pt x="788" y="5041"/>
                        <a:pt x="788" y="4789"/>
                      </a:cubicBezTo>
                      <a:cubicBezTo>
                        <a:pt x="788" y="4569"/>
                        <a:pt x="1008" y="4380"/>
                        <a:pt x="1229" y="4380"/>
                      </a:cubicBezTo>
                      <a:close/>
                      <a:moveTo>
                        <a:pt x="9767" y="0"/>
                      </a:moveTo>
                      <a:cubicBezTo>
                        <a:pt x="9105" y="0"/>
                        <a:pt x="8570" y="536"/>
                        <a:pt x="8570" y="1229"/>
                      </a:cubicBezTo>
                      <a:cubicBezTo>
                        <a:pt x="8570" y="1418"/>
                        <a:pt x="8601" y="1576"/>
                        <a:pt x="8664" y="1765"/>
                      </a:cubicBezTo>
                      <a:lnTo>
                        <a:pt x="7026" y="3434"/>
                      </a:lnTo>
                      <a:cubicBezTo>
                        <a:pt x="6868" y="3340"/>
                        <a:pt x="6679" y="3308"/>
                        <a:pt x="6459" y="3308"/>
                      </a:cubicBezTo>
                      <a:cubicBezTo>
                        <a:pt x="6270" y="3308"/>
                        <a:pt x="6112" y="3340"/>
                        <a:pt x="5923" y="3434"/>
                      </a:cubicBezTo>
                      <a:lnTo>
                        <a:pt x="5104" y="2584"/>
                      </a:lnTo>
                      <a:cubicBezTo>
                        <a:pt x="5167" y="2426"/>
                        <a:pt x="5199" y="2237"/>
                        <a:pt x="5199" y="2048"/>
                      </a:cubicBezTo>
                      <a:cubicBezTo>
                        <a:pt x="5199" y="1387"/>
                        <a:pt x="4663" y="788"/>
                        <a:pt x="4001" y="788"/>
                      </a:cubicBezTo>
                      <a:cubicBezTo>
                        <a:pt x="3308" y="788"/>
                        <a:pt x="2773" y="1324"/>
                        <a:pt x="2773" y="2048"/>
                      </a:cubicBezTo>
                      <a:cubicBezTo>
                        <a:pt x="2773" y="2237"/>
                        <a:pt x="2804" y="2395"/>
                        <a:pt x="2899" y="2584"/>
                      </a:cubicBezTo>
                      <a:lnTo>
                        <a:pt x="1796" y="3686"/>
                      </a:lnTo>
                      <a:cubicBezTo>
                        <a:pt x="1638" y="3623"/>
                        <a:pt x="1418" y="3592"/>
                        <a:pt x="1229" y="3592"/>
                      </a:cubicBezTo>
                      <a:cubicBezTo>
                        <a:pt x="567" y="3592"/>
                        <a:pt x="0" y="4128"/>
                        <a:pt x="0" y="4852"/>
                      </a:cubicBezTo>
                      <a:cubicBezTo>
                        <a:pt x="0" y="5514"/>
                        <a:pt x="567" y="6049"/>
                        <a:pt x="1229" y="6049"/>
                      </a:cubicBezTo>
                      <a:cubicBezTo>
                        <a:pt x="1890" y="6049"/>
                        <a:pt x="2458" y="5514"/>
                        <a:pt x="2458" y="4852"/>
                      </a:cubicBezTo>
                      <a:cubicBezTo>
                        <a:pt x="2458" y="4632"/>
                        <a:pt x="2426" y="4474"/>
                        <a:pt x="2332" y="4285"/>
                      </a:cubicBezTo>
                      <a:lnTo>
                        <a:pt x="3434" y="3182"/>
                      </a:lnTo>
                      <a:cubicBezTo>
                        <a:pt x="3592" y="3245"/>
                        <a:pt x="3781" y="3308"/>
                        <a:pt x="4001" y="3308"/>
                      </a:cubicBezTo>
                      <a:cubicBezTo>
                        <a:pt x="4190" y="3308"/>
                        <a:pt x="4348" y="3277"/>
                        <a:pt x="4537" y="3182"/>
                      </a:cubicBezTo>
                      <a:lnTo>
                        <a:pt x="5356" y="4001"/>
                      </a:lnTo>
                      <a:cubicBezTo>
                        <a:pt x="5293" y="4159"/>
                        <a:pt x="5262" y="4348"/>
                        <a:pt x="5262" y="4569"/>
                      </a:cubicBezTo>
                      <a:cubicBezTo>
                        <a:pt x="5262" y="5230"/>
                        <a:pt x="5797" y="5766"/>
                        <a:pt x="6459" y="5766"/>
                      </a:cubicBezTo>
                      <a:cubicBezTo>
                        <a:pt x="7152" y="5766"/>
                        <a:pt x="7687" y="5230"/>
                        <a:pt x="7687" y="4569"/>
                      </a:cubicBezTo>
                      <a:cubicBezTo>
                        <a:pt x="7687" y="4348"/>
                        <a:pt x="7656" y="4191"/>
                        <a:pt x="7561" y="4001"/>
                      </a:cubicBezTo>
                      <a:lnTo>
                        <a:pt x="9231" y="2363"/>
                      </a:lnTo>
                      <a:cubicBezTo>
                        <a:pt x="9389" y="2426"/>
                        <a:pt x="9578" y="2489"/>
                        <a:pt x="9767" y="2489"/>
                      </a:cubicBezTo>
                      <a:cubicBezTo>
                        <a:pt x="10460" y="2489"/>
                        <a:pt x="11027" y="1922"/>
                        <a:pt x="11027" y="1229"/>
                      </a:cubicBezTo>
                      <a:cubicBezTo>
                        <a:pt x="10995" y="536"/>
                        <a:pt x="10460" y="0"/>
                        <a:pt x="9767"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mn-lt"/>
                  </a:endParaRPr>
                </a:p>
              </p:txBody>
            </p:sp>
          </p:grpSp>
        </p:grpSp>
        <p:sp>
          <p:nvSpPr>
            <p:cNvPr id="41" name="Google Shape;124;p16">
              <a:extLst>
                <a:ext uri="{FF2B5EF4-FFF2-40B4-BE49-F238E27FC236}">
                  <a16:creationId xmlns:a16="http://schemas.microsoft.com/office/drawing/2014/main" id="{2EFC22C3-C48E-49A3-A778-F9134C82563A}"/>
                </a:ext>
              </a:extLst>
            </p:cNvPr>
            <p:cNvSpPr txBox="1"/>
            <p:nvPr/>
          </p:nvSpPr>
          <p:spPr>
            <a:xfrm>
              <a:off x="9668438" y="2041466"/>
              <a:ext cx="1356800" cy="4536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rPr>
                <a:t>D</a:t>
              </a:r>
              <a:endParaRPr kumimoji="0"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lt"/>
              </a:endParaRPr>
            </a:p>
          </p:txBody>
        </p:sp>
      </p:grpSp>
      <p:sp>
        <p:nvSpPr>
          <p:cNvPr id="50" name="矩形 56">
            <a:extLst>
              <a:ext uri="{FF2B5EF4-FFF2-40B4-BE49-F238E27FC236}">
                <a16:creationId xmlns:a16="http://schemas.microsoft.com/office/drawing/2014/main" id="{2EA093D0-8FC5-4C8D-87BA-5884D84CED61}"/>
              </a:ext>
            </a:extLst>
          </p:cNvPr>
          <p:cNvSpPr/>
          <p:nvPr/>
        </p:nvSpPr>
        <p:spPr>
          <a:xfrm>
            <a:off x="797029" y="4908735"/>
            <a:ext cx="2220682" cy="647421"/>
          </a:xfrm>
          <a:prstGeom prst="rect">
            <a:avLst/>
          </a:prstGeom>
          <a:solidFill>
            <a:srgbClr val="FFFFCC"/>
          </a:solidFill>
        </p:spPr>
        <p:txBody>
          <a:bodyPr wrap="square" lIns="0" tIns="0" rIns="0" bIns="0" rtlCol="0">
            <a:spAutoFit/>
          </a:bodyPr>
          <a:lstStyle/>
          <a:p>
            <a:pPr algn="ctr">
              <a:lnSpc>
                <a:spcPct val="150000"/>
              </a:lnSpc>
              <a:defRPr/>
            </a:pPr>
            <a:r>
              <a:rPr lang="vi-VN" altLang="en-US" sz="3200" dirty="0">
                <a:latin typeface="Arial" panose="020B0604020202020204" pitchFamily="34" charset="0"/>
                <a:ea typeface="Autocar Bold Condensed" panose="020B0500000000000000" pitchFamily="34" charset="0"/>
                <a:cs typeface="Arial" panose="020B0604020202020204" pitchFamily="34" charset="0"/>
              </a:rPr>
              <a:t>8 và 8</a:t>
            </a:r>
            <a:endParaRPr lang="zh-CN" altLang="en-US" sz="3200" b="1" kern="0" dirty="0">
              <a:latin typeface="Arial" panose="020B0604020202020204" pitchFamily="34" charset="0"/>
              <a:cs typeface="Arial" panose="020B0604020202020204" pitchFamily="34" charset="0"/>
              <a:sym typeface="+mn-lt"/>
            </a:endParaRPr>
          </a:p>
        </p:txBody>
      </p:sp>
      <p:sp>
        <p:nvSpPr>
          <p:cNvPr id="51" name="矩形 57">
            <a:extLst>
              <a:ext uri="{FF2B5EF4-FFF2-40B4-BE49-F238E27FC236}">
                <a16:creationId xmlns:a16="http://schemas.microsoft.com/office/drawing/2014/main" id="{D749BB08-D1F7-44AD-88F0-418D96FFD36E}"/>
              </a:ext>
            </a:extLst>
          </p:cNvPr>
          <p:cNvSpPr/>
          <p:nvPr/>
        </p:nvSpPr>
        <p:spPr>
          <a:xfrm>
            <a:off x="3627315" y="4908735"/>
            <a:ext cx="2220682" cy="647421"/>
          </a:xfrm>
          <a:prstGeom prst="rect">
            <a:avLst/>
          </a:prstGeom>
          <a:solidFill>
            <a:srgbClr val="FFFFCC"/>
          </a:solidFill>
        </p:spPr>
        <p:txBody>
          <a:bodyPr wrap="square" lIns="0" tIns="0" rIns="0" bIns="0" rtlCol="0">
            <a:spAutoFit/>
          </a:bodyPr>
          <a:lstStyle/>
          <a:p>
            <a:pPr algn="ctr">
              <a:lnSpc>
                <a:spcPct val="150000"/>
              </a:lnSpc>
              <a:defRPr/>
            </a:pPr>
            <a:r>
              <a:rPr lang="vi-VN" altLang="en-US" sz="3200" dirty="0">
                <a:latin typeface="Arial" panose="020B0604020202020204" pitchFamily="34" charset="0"/>
                <a:ea typeface="Autocar Bold Condensed" panose="020B0500000000000000" pitchFamily="34" charset="0"/>
                <a:cs typeface="Arial" panose="020B0604020202020204" pitchFamily="34" charset="0"/>
              </a:rPr>
              <a:t>18 và 18</a:t>
            </a:r>
            <a:endParaRPr lang="zh-CN" altLang="en-US" sz="3200" b="1" kern="0" dirty="0">
              <a:latin typeface="Arial" panose="020B0604020202020204" pitchFamily="34" charset="0"/>
              <a:cs typeface="Arial" panose="020B0604020202020204" pitchFamily="34" charset="0"/>
              <a:sym typeface="+mn-lt"/>
            </a:endParaRPr>
          </a:p>
        </p:txBody>
      </p:sp>
      <p:sp>
        <p:nvSpPr>
          <p:cNvPr id="52" name="矩形 58">
            <a:extLst>
              <a:ext uri="{FF2B5EF4-FFF2-40B4-BE49-F238E27FC236}">
                <a16:creationId xmlns:a16="http://schemas.microsoft.com/office/drawing/2014/main" id="{BE741E81-EFAC-4975-8391-476BBCACF7A3}"/>
              </a:ext>
            </a:extLst>
          </p:cNvPr>
          <p:cNvSpPr/>
          <p:nvPr/>
        </p:nvSpPr>
        <p:spPr>
          <a:xfrm>
            <a:off x="6457601" y="4908735"/>
            <a:ext cx="2220682" cy="647421"/>
          </a:xfrm>
          <a:prstGeom prst="rect">
            <a:avLst/>
          </a:prstGeom>
          <a:solidFill>
            <a:srgbClr val="FFFFCC"/>
          </a:solidFill>
        </p:spPr>
        <p:txBody>
          <a:bodyPr wrap="square" lIns="0" tIns="0" rIns="0" bIns="0" rtlCol="0">
            <a:spAutoFit/>
          </a:bodyPr>
          <a:lstStyle/>
          <a:p>
            <a:pPr algn="ctr">
              <a:lnSpc>
                <a:spcPct val="150000"/>
              </a:lnSpc>
              <a:defRPr/>
            </a:pPr>
            <a:r>
              <a:rPr lang="vi-VN" altLang="en-US" sz="3200" dirty="0">
                <a:latin typeface="Arial" panose="020B0604020202020204" pitchFamily="34" charset="0"/>
                <a:ea typeface="Autocar Bold Condensed" panose="020B0500000000000000" pitchFamily="34" charset="0"/>
                <a:cs typeface="Arial" panose="020B0604020202020204" pitchFamily="34" charset="0"/>
              </a:rPr>
              <a:t>8 và 18</a:t>
            </a:r>
            <a:endParaRPr lang="zh-CN" altLang="en-US" sz="2400" b="1" kern="0" dirty="0">
              <a:latin typeface="Arial" panose="020B0604020202020204" pitchFamily="34" charset="0"/>
              <a:cs typeface="Arial" panose="020B0604020202020204" pitchFamily="34" charset="0"/>
              <a:sym typeface="+mn-lt"/>
            </a:endParaRPr>
          </a:p>
        </p:txBody>
      </p:sp>
      <p:sp>
        <p:nvSpPr>
          <p:cNvPr id="53" name="矩形 59">
            <a:extLst>
              <a:ext uri="{FF2B5EF4-FFF2-40B4-BE49-F238E27FC236}">
                <a16:creationId xmlns:a16="http://schemas.microsoft.com/office/drawing/2014/main" id="{74BA2D13-F03E-456D-88DB-5FF34430FE20}"/>
              </a:ext>
            </a:extLst>
          </p:cNvPr>
          <p:cNvSpPr/>
          <p:nvPr/>
        </p:nvSpPr>
        <p:spPr>
          <a:xfrm>
            <a:off x="9287887" y="4908735"/>
            <a:ext cx="2220682" cy="647421"/>
          </a:xfrm>
          <a:prstGeom prst="rect">
            <a:avLst/>
          </a:prstGeom>
          <a:solidFill>
            <a:srgbClr val="FFFFCC"/>
          </a:solidFill>
        </p:spPr>
        <p:txBody>
          <a:bodyPr wrap="square" lIns="0" tIns="0" rIns="0" bIns="0" rtlCol="0">
            <a:spAutoFit/>
          </a:bodyPr>
          <a:lstStyle/>
          <a:p>
            <a:pPr algn="ctr">
              <a:lnSpc>
                <a:spcPct val="150000"/>
              </a:lnSpc>
              <a:defRPr/>
            </a:pPr>
            <a:r>
              <a:rPr lang="vi-VN" altLang="en-US" sz="3200" dirty="0">
                <a:latin typeface="Arial" panose="020B0604020202020204" pitchFamily="34" charset="0"/>
                <a:ea typeface="Autocar Bold Condensed" panose="020B0500000000000000" pitchFamily="34" charset="0"/>
                <a:cs typeface="Arial" panose="020B0604020202020204" pitchFamily="34" charset="0"/>
              </a:rPr>
              <a:t>18 và 8</a:t>
            </a:r>
            <a:endParaRPr lang="zh-CN" altLang="en-US" sz="2400" b="1" kern="0" dirty="0">
              <a:latin typeface="Arial" panose="020B0604020202020204" pitchFamily="34" charset="0"/>
              <a:cs typeface="Arial" panose="020B0604020202020204" pitchFamily="34" charset="0"/>
              <a:sym typeface="+mn-lt"/>
            </a:endParaRPr>
          </a:p>
        </p:txBody>
      </p:sp>
      <p:grpSp>
        <p:nvGrpSpPr>
          <p:cNvPr id="54" name="组合 49">
            <a:extLst>
              <a:ext uri="{FF2B5EF4-FFF2-40B4-BE49-F238E27FC236}">
                <a16:creationId xmlns:a16="http://schemas.microsoft.com/office/drawing/2014/main" id="{B5AF2642-E7D1-4902-ACD9-8A1EB975558E}"/>
              </a:ext>
            </a:extLst>
          </p:cNvPr>
          <p:cNvGrpSpPr/>
          <p:nvPr/>
        </p:nvGrpSpPr>
        <p:grpSpPr>
          <a:xfrm>
            <a:off x="1709173" y="513842"/>
            <a:ext cx="9599213" cy="2653436"/>
            <a:chOff x="-789891" y="762554"/>
            <a:chExt cx="13381997" cy="2200966"/>
          </a:xfrm>
        </p:grpSpPr>
        <p:sp>
          <p:nvSpPr>
            <p:cNvPr id="55" name="Google Shape;354;p33">
              <a:extLst>
                <a:ext uri="{FF2B5EF4-FFF2-40B4-BE49-F238E27FC236}">
                  <a16:creationId xmlns:a16="http://schemas.microsoft.com/office/drawing/2014/main" id="{D7BCA578-74CD-4111-AF53-DCFE3CD79D96}"/>
                </a:ext>
              </a:extLst>
            </p:cNvPr>
            <p:cNvSpPr/>
            <p:nvPr/>
          </p:nvSpPr>
          <p:spPr>
            <a:xfrm>
              <a:off x="-789891" y="762554"/>
              <a:ext cx="13381997" cy="1534685"/>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cs typeface="+mn-ea"/>
                <a:sym typeface="+mn-lt"/>
              </a:endParaRPr>
            </a:p>
          </p:txBody>
        </p:sp>
        <p:sp>
          <p:nvSpPr>
            <p:cNvPr id="56" name="文本框 51">
              <a:extLst>
                <a:ext uri="{FF2B5EF4-FFF2-40B4-BE49-F238E27FC236}">
                  <a16:creationId xmlns:a16="http://schemas.microsoft.com/office/drawing/2014/main" id="{FA8F561D-34CD-4864-AB06-CBA52E0CD7FB}"/>
                </a:ext>
              </a:extLst>
            </p:cNvPr>
            <p:cNvSpPr txBox="1"/>
            <p:nvPr/>
          </p:nvSpPr>
          <p:spPr>
            <a:xfrm>
              <a:off x="-595587" y="874573"/>
              <a:ext cx="13187693" cy="2088947"/>
            </a:xfrm>
            <a:prstGeom prst="rect">
              <a:avLst/>
            </a:prstGeom>
            <a:noFill/>
          </p:spPr>
          <p:txBody>
            <a:bodyPr wrap="square" rtlCol="0">
              <a:spAutoFit/>
            </a:bodyPr>
            <a:lstStyle/>
            <a:p>
              <a:pPr algn="ctr"/>
              <a:r>
                <a:rPr lang="vi-VN" altLang="zh-CN" sz="4000" b="1" dirty="0">
                  <a:solidFill>
                    <a:srgbClr val="FF0000"/>
                  </a:solidFill>
                  <a:latin typeface="Arial" panose="020B0604020202020204" pitchFamily="34" charset="0"/>
                  <a:cs typeface="Arial" panose="020B0604020202020204" pitchFamily="34" charset="0"/>
                  <a:sym typeface="+mn-lt"/>
                </a:rPr>
                <a:t>Câu 10. </a:t>
              </a:r>
            </a:p>
            <a:p>
              <a:pPr algn="ctr"/>
              <a:r>
                <a:rPr lang="vi-VN" altLang="zh-CN" sz="4000" dirty="0">
                  <a:solidFill>
                    <a:schemeClr val="bg1"/>
                  </a:solidFill>
                  <a:latin typeface="Arial" panose="020B0604020202020204" pitchFamily="34" charset="0"/>
                  <a:cs typeface="Arial" panose="020B0604020202020204" pitchFamily="34" charset="0"/>
                  <a:sym typeface="+mn-lt"/>
                </a:rPr>
                <a:t>Số nguyên tố trong chu kì 3 và 5 là</a:t>
              </a:r>
              <a:endParaRPr lang="en-US" altLang="zh-CN" sz="4000" dirty="0">
                <a:solidFill>
                  <a:schemeClr val="bg1"/>
                </a:solidFill>
                <a:latin typeface="Arial" panose="020B0604020202020204" pitchFamily="34" charset="0"/>
                <a:cs typeface="Arial" panose="020B0604020202020204" pitchFamily="34" charset="0"/>
                <a:sym typeface="+mn-lt"/>
              </a:endParaRPr>
            </a:p>
          </p:txBody>
        </p:sp>
      </p:grpSp>
      <p:sp>
        <p:nvSpPr>
          <p:cNvPr id="57" name="Rectangle: Rounded Corners 56">
            <a:extLst>
              <a:ext uri="{FF2B5EF4-FFF2-40B4-BE49-F238E27FC236}">
                <a16:creationId xmlns:a16="http://schemas.microsoft.com/office/drawing/2014/main" id="{8749064E-921F-4E19-873B-5A451E4F6255}"/>
              </a:ext>
            </a:extLst>
          </p:cNvPr>
          <p:cNvSpPr/>
          <p:nvPr/>
        </p:nvSpPr>
        <p:spPr>
          <a:xfrm>
            <a:off x="6399642" y="4879909"/>
            <a:ext cx="2263627" cy="676248"/>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601203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0"/>
                                        <p:tgtEl>
                                          <p:spTgt spid="51"/>
                                        </p:tgtEl>
                                      </p:cBhvr>
                                    </p:animEffect>
                                    <p:anim calcmode="lin" valueType="num">
                                      <p:cBhvr>
                                        <p:cTn id="34" dur="1000" fill="hold"/>
                                        <p:tgtEl>
                                          <p:spTgt spid="51"/>
                                        </p:tgtEl>
                                        <p:attrNameLst>
                                          <p:attrName>ppt_x</p:attrName>
                                        </p:attrNameLst>
                                      </p:cBhvr>
                                      <p:tavLst>
                                        <p:tav tm="0">
                                          <p:val>
                                            <p:strVal val="#ppt_x"/>
                                          </p:val>
                                        </p:tav>
                                        <p:tav tm="100000">
                                          <p:val>
                                            <p:strVal val="#ppt_x"/>
                                          </p:val>
                                        </p:tav>
                                      </p:tavLst>
                                    </p:anim>
                                    <p:anim calcmode="lin" valueType="num">
                                      <p:cBhvr>
                                        <p:cTn id="35" dur="1000" fill="hold"/>
                                        <p:tgtEl>
                                          <p:spTgt spid="5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1000"/>
                                        <p:tgtEl>
                                          <p:spTgt spid="52"/>
                                        </p:tgtEl>
                                      </p:cBhvr>
                                    </p:animEffect>
                                    <p:anim calcmode="lin" valueType="num">
                                      <p:cBhvr>
                                        <p:cTn id="39" dur="1000" fill="hold"/>
                                        <p:tgtEl>
                                          <p:spTgt spid="52"/>
                                        </p:tgtEl>
                                        <p:attrNameLst>
                                          <p:attrName>ppt_x</p:attrName>
                                        </p:attrNameLst>
                                      </p:cBhvr>
                                      <p:tavLst>
                                        <p:tav tm="0">
                                          <p:val>
                                            <p:strVal val="#ppt_x"/>
                                          </p:val>
                                        </p:tav>
                                        <p:tav tm="100000">
                                          <p:val>
                                            <p:strVal val="#ppt_x"/>
                                          </p:val>
                                        </p:tav>
                                      </p:tavLst>
                                    </p:anim>
                                    <p:anim calcmode="lin" valueType="num">
                                      <p:cBhvr>
                                        <p:cTn id="40" dur="1000" fill="hold"/>
                                        <p:tgtEl>
                                          <p:spTgt spid="5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circle(in)">
                                      <p:cBhvr>
                                        <p:cTn id="50"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64C8A9B5-8363-4872-99C9-17106FFEEA10}"/>
              </a:ext>
            </a:extLst>
          </p:cNvPr>
          <p:cNvGrpSpPr/>
          <p:nvPr/>
        </p:nvGrpSpPr>
        <p:grpSpPr>
          <a:xfrm>
            <a:off x="0" y="0"/>
            <a:ext cx="12192000" cy="6869420"/>
            <a:chOff x="0" y="0"/>
            <a:chExt cx="12192000" cy="6869420"/>
          </a:xfrm>
        </p:grpSpPr>
        <p:sp>
          <p:nvSpPr>
            <p:cNvPr id="9" name="矩形 8">
              <a:extLst>
                <a:ext uri="{FF2B5EF4-FFF2-40B4-BE49-F238E27FC236}">
                  <a16:creationId xmlns:a16="http://schemas.microsoft.com/office/drawing/2014/main" id="{6405FFDB-8E77-4252-B704-AA53799BEE3D}"/>
                </a:ext>
              </a:extLst>
            </p:cNvPr>
            <p:cNvSpPr/>
            <p:nvPr/>
          </p:nvSpPr>
          <p:spPr>
            <a:xfrm>
              <a:off x="0" y="0"/>
              <a:ext cx="12192000" cy="6858000"/>
            </a:xfrm>
            <a:prstGeom prst="rect">
              <a:avLst/>
            </a:prstGeom>
            <a:gradFill>
              <a:gsLst>
                <a:gs pos="22000">
                  <a:srgbClr val="192437"/>
                </a:gs>
                <a:gs pos="74000">
                  <a:srgbClr val="070404"/>
                </a:gs>
                <a:gs pos="83000">
                  <a:srgbClr val="070404"/>
                </a:gs>
                <a:gs pos="100000">
                  <a:srgbClr val="07040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C96C0283-68CC-47CF-9F89-505415CDAD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8" name="图片 7">
              <a:extLst>
                <a:ext uri="{FF2B5EF4-FFF2-40B4-BE49-F238E27FC236}">
                  <a16:creationId xmlns:a16="http://schemas.microsoft.com/office/drawing/2014/main" id="{6275551D-81FC-4B14-A114-D9399ED42D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479554" y="1490972"/>
              <a:ext cx="6858002" cy="3898893"/>
            </a:xfrm>
            <a:prstGeom prst="rect">
              <a:avLst/>
            </a:prstGeom>
          </p:spPr>
        </p:pic>
      </p:grpSp>
      <p:pic>
        <p:nvPicPr>
          <p:cNvPr id="17" name="图片 16">
            <a:extLst>
              <a:ext uri="{FF2B5EF4-FFF2-40B4-BE49-F238E27FC236}">
                <a16:creationId xmlns:a16="http://schemas.microsoft.com/office/drawing/2014/main" id="{13ED247B-E7FF-48A5-B4C2-BC1019182FB8}"/>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Blur radius="86"/>
                    </a14:imgEffect>
                  </a14:imgLayer>
                </a14:imgProps>
              </a:ext>
              <a:ext uri="{28A0092B-C50C-407E-A947-70E740481C1C}">
                <a14:useLocalDpi xmlns:a14="http://schemas.microsoft.com/office/drawing/2010/main"/>
              </a:ext>
            </a:extLst>
          </a:blip>
          <a:srcRect/>
          <a:stretch>
            <a:fillRect/>
          </a:stretch>
        </p:blipFill>
        <p:spPr>
          <a:xfrm>
            <a:off x="1235460" y="1156087"/>
            <a:ext cx="9721080" cy="4545829"/>
          </a:xfrm>
          <a:custGeom>
            <a:avLst/>
            <a:gdLst>
              <a:gd name="connsiteX0" fmla="*/ 547954 w 9721080"/>
              <a:gd name="connsiteY0" fmla="*/ 0 h 4545829"/>
              <a:gd name="connsiteX1" fmla="*/ 9173126 w 9721080"/>
              <a:gd name="connsiteY1" fmla="*/ 0 h 4545829"/>
              <a:gd name="connsiteX2" fmla="*/ 9721080 w 9721080"/>
              <a:gd name="connsiteY2" fmla="*/ 547954 h 4545829"/>
              <a:gd name="connsiteX3" fmla="*/ 9721080 w 9721080"/>
              <a:gd name="connsiteY3" fmla="*/ 3997875 h 4545829"/>
              <a:gd name="connsiteX4" fmla="*/ 9173126 w 9721080"/>
              <a:gd name="connsiteY4" fmla="*/ 4545829 h 4545829"/>
              <a:gd name="connsiteX5" fmla="*/ 547954 w 9721080"/>
              <a:gd name="connsiteY5" fmla="*/ 4545829 h 4545829"/>
              <a:gd name="connsiteX6" fmla="*/ 0 w 9721080"/>
              <a:gd name="connsiteY6" fmla="*/ 3997875 h 4545829"/>
              <a:gd name="connsiteX7" fmla="*/ 0 w 9721080"/>
              <a:gd name="connsiteY7" fmla="*/ 547954 h 4545829"/>
              <a:gd name="connsiteX8" fmla="*/ 547954 w 9721080"/>
              <a:gd name="connsiteY8" fmla="*/ 0 h 454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1080" h="4545829">
                <a:moveTo>
                  <a:pt x="547954" y="0"/>
                </a:moveTo>
                <a:lnTo>
                  <a:pt x="9173126" y="0"/>
                </a:lnTo>
                <a:cubicBezTo>
                  <a:pt x="9475753" y="0"/>
                  <a:pt x="9721080" y="245327"/>
                  <a:pt x="9721080" y="547954"/>
                </a:cubicBezTo>
                <a:lnTo>
                  <a:pt x="9721080" y="3997875"/>
                </a:lnTo>
                <a:cubicBezTo>
                  <a:pt x="9721080" y="4300502"/>
                  <a:pt x="9475753" y="4545829"/>
                  <a:pt x="9173126" y="4545829"/>
                </a:cubicBezTo>
                <a:lnTo>
                  <a:pt x="547954" y="4545829"/>
                </a:lnTo>
                <a:cubicBezTo>
                  <a:pt x="245327" y="4545829"/>
                  <a:pt x="0" y="4300502"/>
                  <a:pt x="0" y="3997875"/>
                </a:cubicBezTo>
                <a:lnTo>
                  <a:pt x="0" y="547954"/>
                </a:lnTo>
                <a:cubicBezTo>
                  <a:pt x="0" y="245327"/>
                  <a:pt x="245327" y="0"/>
                  <a:pt x="547954" y="0"/>
                </a:cubicBezTo>
                <a:close/>
              </a:path>
            </a:pathLst>
          </a:custGeom>
        </p:spPr>
      </p:pic>
      <p:sp>
        <p:nvSpPr>
          <p:cNvPr id="15" name="矩形: 圆角 14">
            <a:extLst>
              <a:ext uri="{FF2B5EF4-FFF2-40B4-BE49-F238E27FC236}">
                <a16:creationId xmlns:a16="http://schemas.microsoft.com/office/drawing/2014/main" id="{12E7C9F8-0C6A-45D3-ABD6-D4301C4D985C}"/>
              </a:ext>
            </a:extLst>
          </p:cNvPr>
          <p:cNvSpPr/>
          <p:nvPr/>
        </p:nvSpPr>
        <p:spPr>
          <a:xfrm>
            <a:off x="1235460" y="1156086"/>
            <a:ext cx="9721080" cy="4545829"/>
          </a:xfrm>
          <a:prstGeom prst="roundRect">
            <a:avLst>
              <a:gd name="adj" fmla="val 12054"/>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圆角 26">
            <a:extLst>
              <a:ext uri="{FF2B5EF4-FFF2-40B4-BE49-F238E27FC236}">
                <a16:creationId xmlns:a16="http://schemas.microsoft.com/office/drawing/2014/main" id="{8D3490DA-80A6-474D-A21F-F23D7F2DBFED}"/>
              </a:ext>
            </a:extLst>
          </p:cNvPr>
          <p:cNvSpPr/>
          <p:nvPr/>
        </p:nvSpPr>
        <p:spPr>
          <a:xfrm>
            <a:off x="1523492" y="1417146"/>
            <a:ext cx="9145017" cy="4023708"/>
          </a:xfrm>
          <a:prstGeom prst="roundRect">
            <a:avLst>
              <a:gd name="adj" fmla="val 5421"/>
            </a:avLst>
          </a:prstGeom>
          <a:noFill/>
          <a:ln w="317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a:extLst>
              <a:ext uri="{FF2B5EF4-FFF2-40B4-BE49-F238E27FC236}">
                <a16:creationId xmlns:a16="http://schemas.microsoft.com/office/drawing/2014/main" id="{C005935A-853A-4F00-9693-4BA37F27D74F}"/>
              </a:ext>
            </a:extLst>
          </p:cNvPr>
          <p:cNvSpPr txBox="1"/>
          <p:nvPr/>
        </p:nvSpPr>
        <p:spPr>
          <a:xfrm>
            <a:off x="2003425" y="2564904"/>
            <a:ext cx="8185150" cy="1323439"/>
          </a:xfrm>
          <a:prstGeom prst="rect">
            <a:avLst/>
          </a:prstGeom>
          <a:noFill/>
        </p:spPr>
        <p:txBody>
          <a:bodyPr wrap="square" rtlCol="0">
            <a:spAutoFit/>
          </a:bodyPr>
          <a:lstStyle/>
          <a:p>
            <a:pPr algn="ctr"/>
            <a:r>
              <a:rPr lang="en-US" altLang="zh-CN" sz="8000" b="1" spc="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Thanks you !!!</a:t>
            </a:r>
          </a:p>
        </p:txBody>
      </p:sp>
    </p:spTree>
    <p:extLst>
      <p:ext uri="{BB962C8B-B14F-4D97-AF65-F5344CB8AC3E}">
        <p14:creationId xmlns:p14="http://schemas.microsoft.com/office/powerpoint/2010/main" val="3635497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3" name="Picture 2">
            <a:extLst>
              <a:ext uri="{FF2B5EF4-FFF2-40B4-BE49-F238E27FC236}">
                <a16:creationId xmlns:a16="http://schemas.microsoft.com/office/drawing/2014/main" id="{B7E65246-7C70-4F2C-B850-CD29B894F7E8}"/>
              </a:ext>
            </a:extLst>
          </p:cNvPr>
          <p:cNvPicPr>
            <a:picLocks noChangeAspect="1"/>
          </p:cNvPicPr>
          <p:nvPr/>
        </p:nvPicPr>
        <p:blipFill rotWithShape="1">
          <a:blip r:embed="rId2">
            <a:extLst>
              <a:ext uri="{28A0092B-C50C-407E-A947-70E740481C1C}">
                <a14:useLocalDpi xmlns:a14="http://schemas.microsoft.com/office/drawing/2010/main" val="0"/>
              </a:ext>
            </a:extLst>
          </a:blip>
          <a:srcRect r="3380" b="10124"/>
          <a:stretch/>
        </p:blipFill>
        <p:spPr>
          <a:xfrm>
            <a:off x="551384" y="476672"/>
            <a:ext cx="11089232" cy="5832648"/>
          </a:xfrm>
          <a:prstGeom prst="rect">
            <a:avLst/>
          </a:prstGeom>
        </p:spPr>
      </p:pic>
    </p:spTree>
    <p:extLst>
      <p:ext uri="{BB962C8B-B14F-4D97-AF65-F5344CB8AC3E}">
        <p14:creationId xmlns:p14="http://schemas.microsoft.com/office/powerpoint/2010/main" val="3782621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1ekj2yd">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8338</Words>
  <Application>Microsoft Office PowerPoint</Application>
  <PresentationFormat>Widescreen</PresentationFormat>
  <Paragraphs>4404</Paragraphs>
  <Slides>87</Slides>
  <Notes>17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87</vt:i4>
      </vt:variant>
    </vt:vector>
  </HeadingPairs>
  <TitlesOfParts>
    <vt:vector size="100" baseType="lpstr">
      <vt:lpstr>微软雅黑</vt:lpstr>
      <vt:lpstr>Arial</vt:lpstr>
      <vt:lpstr>Averta CY Extrabold</vt:lpstr>
      <vt:lpstr>Averta Std Bold</vt:lpstr>
      <vt:lpstr>Averta Std ExtraBold</vt:lpstr>
      <vt:lpstr>Calibri</vt:lpstr>
      <vt:lpstr>Open Sans</vt:lpstr>
      <vt:lpstr>OpenSans</vt:lpstr>
      <vt:lpstr>OpenSansBold</vt:lpstr>
      <vt:lpstr>Tahoma</vt:lpstr>
      <vt:lpstr>www.freeppt7.com</vt:lpstr>
      <vt:lpstr>www.jpppt.com</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sfsf</cp:lastModifiedBy>
  <cp:revision>35</cp:revision>
  <dcterms:created xsi:type="dcterms:W3CDTF">2022-03-06T07:23:34Z</dcterms:created>
  <dcterms:modified xsi:type="dcterms:W3CDTF">2024-10-31T14:22:05Z</dcterms:modified>
</cp:coreProperties>
</file>