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3" r:id="rId2"/>
    <p:sldId id="307" r:id="rId3"/>
    <p:sldId id="308" r:id="rId4"/>
    <p:sldId id="304" r:id="rId5"/>
    <p:sldId id="305" r:id="rId6"/>
    <p:sldId id="363" r:id="rId7"/>
    <p:sldId id="286" r:id="rId8"/>
    <p:sldId id="310" r:id="rId9"/>
    <p:sldId id="311" r:id="rId10"/>
    <p:sldId id="312" r:id="rId11"/>
    <p:sldId id="313" r:id="rId12"/>
    <p:sldId id="314" r:id="rId13"/>
    <p:sldId id="316" r:id="rId14"/>
    <p:sldId id="317" r:id="rId15"/>
    <p:sldId id="318" r:id="rId16"/>
    <p:sldId id="319" r:id="rId17"/>
    <p:sldId id="320" r:id="rId18"/>
    <p:sldId id="321" r:id="rId19"/>
    <p:sldId id="381" r:id="rId20"/>
    <p:sldId id="294" r:id="rId21"/>
    <p:sldId id="323" r:id="rId22"/>
    <p:sldId id="324" r:id="rId23"/>
    <p:sldId id="322" r:id="rId24"/>
    <p:sldId id="382" r:id="rId25"/>
    <p:sldId id="325" r:id="rId26"/>
    <p:sldId id="326" r:id="rId27"/>
    <p:sldId id="384" r:id="rId28"/>
    <p:sldId id="328" r:id="rId29"/>
    <p:sldId id="327" r:id="rId30"/>
    <p:sldId id="383" r:id="rId31"/>
    <p:sldId id="330" r:id="rId32"/>
    <p:sldId id="366" r:id="rId33"/>
    <p:sldId id="367" r:id="rId34"/>
    <p:sldId id="329" r:id="rId35"/>
    <p:sldId id="332" r:id="rId36"/>
    <p:sldId id="331" r:id="rId37"/>
    <p:sldId id="333" r:id="rId38"/>
    <p:sldId id="368" r:id="rId39"/>
    <p:sldId id="335" r:id="rId40"/>
    <p:sldId id="336" r:id="rId41"/>
    <p:sldId id="385" r:id="rId42"/>
    <p:sldId id="369" r:id="rId43"/>
    <p:sldId id="370" r:id="rId44"/>
    <p:sldId id="337" r:id="rId45"/>
    <p:sldId id="386" r:id="rId46"/>
    <p:sldId id="339" r:id="rId47"/>
    <p:sldId id="338" r:id="rId48"/>
    <p:sldId id="340" r:id="rId49"/>
    <p:sldId id="342" r:id="rId50"/>
    <p:sldId id="387" r:id="rId51"/>
    <p:sldId id="343" r:id="rId52"/>
    <p:sldId id="371" r:id="rId53"/>
    <p:sldId id="379" r:id="rId54"/>
    <p:sldId id="380" r:id="rId55"/>
    <p:sldId id="344" r:id="rId56"/>
    <p:sldId id="345" r:id="rId57"/>
    <p:sldId id="346" r:id="rId58"/>
    <p:sldId id="347" r:id="rId59"/>
    <p:sldId id="348" r:id="rId60"/>
    <p:sldId id="349" r:id="rId61"/>
    <p:sldId id="351" r:id="rId62"/>
    <p:sldId id="352" r:id="rId63"/>
    <p:sldId id="372" r:id="rId64"/>
    <p:sldId id="393" r:id="rId65"/>
    <p:sldId id="353" r:id="rId66"/>
    <p:sldId id="378" r:id="rId67"/>
    <p:sldId id="273" r:id="rId68"/>
    <p:sldId id="388" r:id="rId69"/>
    <p:sldId id="389" r:id="rId70"/>
    <p:sldId id="390" r:id="rId71"/>
    <p:sldId id="391" r:id="rId72"/>
    <p:sldId id="392" r:id="rId73"/>
    <p:sldId id="355" r:id="rId74"/>
    <p:sldId id="356" r:id="rId75"/>
    <p:sldId id="374" r:id="rId76"/>
    <p:sldId id="375" r:id="rId77"/>
    <p:sldId id="376" r:id="rId78"/>
    <p:sldId id="377" r:id="rId79"/>
    <p:sldId id="373" r:id="rId80"/>
    <p:sldId id="357" r:id="rId81"/>
    <p:sldId id="359" r:id="rId82"/>
    <p:sldId id="360" r:id="rId83"/>
    <p:sldId id="361" r:id="rId84"/>
    <p:sldId id="358" r:id="rId85"/>
    <p:sldId id="362" r:id="rId86"/>
    <p:sldId id="288"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52A"/>
    <a:srgbClr val="FFFFFF"/>
    <a:srgbClr val="726753"/>
    <a:srgbClr val="E6E6E6"/>
    <a:srgbClr val="6E923A"/>
    <a:srgbClr val="8DB84D"/>
    <a:srgbClr val="007888"/>
    <a:srgbClr val="037387"/>
    <a:srgbClr val="D75F8D"/>
    <a:srgbClr val="D76A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6" autoAdjust="0"/>
    <p:restoredTop sz="94660"/>
  </p:normalViewPr>
  <p:slideViewPr>
    <p:cSldViewPr>
      <p:cViewPr varScale="1">
        <p:scale>
          <a:sx n="90" d="100"/>
          <a:sy n="90" d="100"/>
        </p:scale>
        <p:origin x="54" y="51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AD6EF-9228-489E-B802-62282C573E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25C88B-95A3-43A9-B2C9-C0AFDFEB51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86A466-9D22-4FBF-A0FE-EB346E2610FA}"/>
              </a:ext>
            </a:extLst>
          </p:cNvPr>
          <p:cNvSpPr>
            <a:spLocks noGrp="1"/>
          </p:cNvSpPr>
          <p:nvPr>
            <p:ph type="dt" sz="half" idx="10"/>
          </p:nvPr>
        </p:nvSpPr>
        <p:spPr/>
        <p:txBody>
          <a:bodyPr/>
          <a:lstStyle/>
          <a:p>
            <a:fld id="{46A196BA-41FD-4849-A03F-39DAC9C0A05B}" type="datetimeFigureOut">
              <a:rPr lang="en-US" smtClean="0"/>
              <a:t>9/10/2022</a:t>
            </a:fld>
            <a:endParaRPr lang="en-US"/>
          </a:p>
        </p:txBody>
      </p:sp>
      <p:sp>
        <p:nvSpPr>
          <p:cNvPr id="5" name="Footer Placeholder 4">
            <a:extLst>
              <a:ext uri="{FF2B5EF4-FFF2-40B4-BE49-F238E27FC236}">
                <a16:creationId xmlns:a16="http://schemas.microsoft.com/office/drawing/2014/main" id="{19A8B167-7703-4985-AE05-E58DFAFAB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66EE3-4155-4465-B399-E55965EF9984}"/>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43873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5121E-B9E2-4815-BCA6-BBA267B4BF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EF7CAA-9D7D-4EC7-A140-7543DBFB6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7AB3-500D-4D02-A767-0140FBCB2346}"/>
              </a:ext>
            </a:extLst>
          </p:cNvPr>
          <p:cNvSpPr>
            <a:spLocks noGrp="1"/>
          </p:cNvSpPr>
          <p:nvPr>
            <p:ph type="dt" sz="half" idx="10"/>
          </p:nvPr>
        </p:nvSpPr>
        <p:spPr/>
        <p:txBody>
          <a:bodyPr/>
          <a:lstStyle/>
          <a:p>
            <a:fld id="{46A196BA-41FD-4849-A03F-39DAC9C0A05B}" type="datetimeFigureOut">
              <a:rPr lang="en-US" smtClean="0"/>
              <a:t>9/10/2022</a:t>
            </a:fld>
            <a:endParaRPr lang="en-US"/>
          </a:p>
        </p:txBody>
      </p:sp>
      <p:sp>
        <p:nvSpPr>
          <p:cNvPr id="5" name="Footer Placeholder 4">
            <a:extLst>
              <a:ext uri="{FF2B5EF4-FFF2-40B4-BE49-F238E27FC236}">
                <a16:creationId xmlns:a16="http://schemas.microsoft.com/office/drawing/2014/main" id="{C18B0BBA-BAE5-4A3B-AD67-2CB589849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31B33-8AC9-4BBF-AD0F-7901B7D4E876}"/>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71541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4E484-D895-4892-A7FE-80AAE22BC8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CA8D8-4FF0-4C80-8E8D-B2D1AE709D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5D860-DDAF-426C-957C-5669F8780C2D}"/>
              </a:ext>
            </a:extLst>
          </p:cNvPr>
          <p:cNvSpPr>
            <a:spLocks noGrp="1"/>
          </p:cNvSpPr>
          <p:nvPr>
            <p:ph type="dt" sz="half" idx="10"/>
          </p:nvPr>
        </p:nvSpPr>
        <p:spPr/>
        <p:txBody>
          <a:bodyPr/>
          <a:lstStyle/>
          <a:p>
            <a:fld id="{46A196BA-41FD-4849-A03F-39DAC9C0A05B}" type="datetimeFigureOut">
              <a:rPr lang="en-US" smtClean="0"/>
              <a:t>9/10/2022</a:t>
            </a:fld>
            <a:endParaRPr lang="en-US"/>
          </a:p>
        </p:txBody>
      </p:sp>
      <p:sp>
        <p:nvSpPr>
          <p:cNvPr id="5" name="Footer Placeholder 4">
            <a:extLst>
              <a:ext uri="{FF2B5EF4-FFF2-40B4-BE49-F238E27FC236}">
                <a16:creationId xmlns:a16="http://schemas.microsoft.com/office/drawing/2014/main" id="{EC5CB41B-FC35-47B5-AB29-70ED71697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01CCA2-5DC9-4969-8F5E-EAF6371F5619}"/>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310939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C666E-CA88-4ECF-AF4F-9A598DCE5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DD61E-BC63-4686-83F6-9B3A8C7CB0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17352-DD74-4755-BCB2-C66ADFCFA938}"/>
              </a:ext>
            </a:extLst>
          </p:cNvPr>
          <p:cNvSpPr>
            <a:spLocks noGrp="1"/>
          </p:cNvSpPr>
          <p:nvPr>
            <p:ph type="dt" sz="half" idx="10"/>
          </p:nvPr>
        </p:nvSpPr>
        <p:spPr/>
        <p:txBody>
          <a:bodyPr/>
          <a:lstStyle/>
          <a:p>
            <a:fld id="{46A196BA-41FD-4849-A03F-39DAC9C0A05B}" type="datetimeFigureOut">
              <a:rPr lang="en-US" smtClean="0"/>
              <a:t>9/10/2022</a:t>
            </a:fld>
            <a:endParaRPr lang="en-US"/>
          </a:p>
        </p:txBody>
      </p:sp>
      <p:sp>
        <p:nvSpPr>
          <p:cNvPr id="5" name="Footer Placeholder 4">
            <a:extLst>
              <a:ext uri="{FF2B5EF4-FFF2-40B4-BE49-F238E27FC236}">
                <a16:creationId xmlns:a16="http://schemas.microsoft.com/office/drawing/2014/main" id="{6A07E832-8A0C-4D4D-B12F-0B4D92354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7CAEA-3E33-47BE-A7F3-80903A6EED4C}"/>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427873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C299-FDB3-4CFE-ADDB-9168514552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72B6E0-2E49-4212-9D9E-330F7A81FE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ED3BD0-DAB7-4226-9326-0F8A0A8FE514}"/>
              </a:ext>
            </a:extLst>
          </p:cNvPr>
          <p:cNvSpPr>
            <a:spLocks noGrp="1"/>
          </p:cNvSpPr>
          <p:nvPr>
            <p:ph type="dt" sz="half" idx="10"/>
          </p:nvPr>
        </p:nvSpPr>
        <p:spPr/>
        <p:txBody>
          <a:bodyPr/>
          <a:lstStyle/>
          <a:p>
            <a:fld id="{46A196BA-41FD-4849-A03F-39DAC9C0A05B}" type="datetimeFigureOut">
              <a:rPr lang="en-US" smtClean="0"/>
              <a:t>9/10/2022</a:t>
            </a:fld>
            <a:endParaRPr lang="en-US"/>
          </a:p>
        </p:txBody>
      </p:sp>
      <p:sp>
        <p:nvSpPr>
          <p:cNvPr id="5" name="Footer Placeholder 4">
            <a:extLst>
              <a:ext uri="{FF2B5EF4-FFF2-40B4-BE49-F238E27FC236}">
                <a16:creationId xmlns:a16="http://schemas.microsoft.com/office/drawing/2014/main" id="{66061849-4FE3-4314-A845-A5F121E378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36536-DA6B-44A2-9432-37F80C47C305}"/>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36505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1064-D913-404E-A26D-517606789F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51DDFA-8F22-43C8-AA1E-B5900DF743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BBDCDF-0DC8-494F-830C-575FC97F94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13EC5C-BFF6-48DB-9EED-06E328722B79}"/>
              </a:ext>
            </a:extLst>
          </p:cNvPr>
          <p:cNvSpPr>
            <a:spLocks noGrp="1"/>
          </p:cNvSpPr>
          <p:nvPr>
            <p:ph type="dt" sz="half" idx="10"/>
          </p:nvPr>
        </p:nvSpPr>
        <p:spPr/>
        <p:txBody>
          <a:bodyPr/>
          <a:lstStyle/>
          <a:p>
            <a:fld id="{46A196BA-41FD-4849-A03F-39DAC9C0A05B}" type="datetimeFigureOut">
              <a:rPr lang="en-US" smtClean="0"/>
              <a:t>9/10/2022</a:t>
            </a:fld>
            <a:endParaRPr lang="en-US"/>
          </a:p>
        </p:txBody>
      </p:sp>
      <p:sp>
        <p:nvSpPr>
          <p:cNvPr id="6" name="Footer Placeholder 5">
            <a:extLst>
              <a:ext uri="{FF2B5EF4-FFF2-40B4-BE49-F238E27FC236}">
                <a16:creationId xmlns:a16="http://schemas.microsoft.com/office/drawing/2014/main" id="{889EFE6F-7244-433A-931F-10909F3EE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B835B-4A88-4266-81F8-9348F6D24F28}"/>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14593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48190-D0A8-441B-A2D4-6BEDA8A17D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BD756-32FB-4AAD-9E5B-7335D99C36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6146C-169C-4A08-87AC-D99977E8C7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FD6C58-F9DF-44A6-B296-492B341C3F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69A99E-84CA-4DDA-AF6A-2BDDE37FCD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A643B9-4496-4A94-8802-335B386F0680}"/>
              </a:ext>
            </a:extLst>
          </p:cNvPr>
          <p:cNvSpPr>
            <a:spLocks noGrp="1"/>
          </p:cNvSpPr>
          <p:nvPr>
            <p:ph type="dt" sz="half" idx="10"/>
          </p:nvPr>
        </p:nvSpPr>
        <p:spPr/>
        <p:txBody>
          <a:bodyPr/>
          <a:lstStyle/>
          <a:p>
            <a:fld id="{46A196BA-41FD-4849-A03F-39DAC9C0A05B}" type="datetimeFigureOut">
              <a:rPr lang="en-US" smtClean="0"/>
              <a:t>9/10/2022</a:t>
            </a:fld>
            <a:endParaRPr lang="en-US"/>
          </a:p>
        </p:txBody>
      </p:sp>
      <p:sp>
        <p:nvSpPr>
          <p:cNvPr id="8" name="Footer Placeholder 7">
            <a:extLst>
              <a:ext uri="{FF2B5EF4-FFF2-40B4-BE49-F238E27FC236}">
                <a16:creationId xmlns:a16="http://schemas.microsoft.com/office/drawing/2014/main" id="{50BFBC1A-0409-4FCC-A475-5BDEAF578B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838388-A964-4FD8-AB49-D47F119F9B03}"/>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26587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EC62F-F96B-486A-9B43-1D495E0E2E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4512C-40B2-4390-AE00-6B91690FB63B}"/>
              </a:ext>
            </a:extLst>
          </p:cNvPr>
          <p:cNvSpPr>
            <a:spLocks noGrp="1"/>
          </p:cNvSpPr>
          <p:nvPr>
            <p:ph type="dt" sz="half" idx="10"/>
          </p:nvPr>
        </p:nvSpPr>
        <p:spPr/>
        <p:txBody>
          <a:bodyPr/>
          <a:lstStyle/>
          <a:p>
            <a:fld id="{46A196BA-41FD-4849-A03F-39DAC9C0A05B}" type="datetimeFigureOut">
              <a:rPr lang="en-US" smtClean="0"/>
              <a:t>9/10/2022</a:t>
            </a:fld>
            <a:endParaRPr lang="en-US"/>
          </a:p>
        </p:txBody>
      </p:sp>
      <p:sp>
        <p:nvSpPr>
          <p:cNvPr id="4" name="Footer Placeholder 3">
            <a:extLst>
              <a:ext uri="{FF2B5EF4-FFF2-40B4-BE49-F238E27FC236}">
                <a16:creationId xmlns:a16="http://schemas.microsoft.com/office/drawing/2014/main" id="{4A227054-2596-4223-9C60-85D921857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1B493F-C38B-4F77-9797-A153219303D6}"/>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0465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FA1904-4D06-434D-800C-76F93EA9900E}"/>
              </a:ext>
            </a:extLst>
          </p:cNvPr>
          <p:cNvSpPr>
            <a:spLocks noGrp="1"/>
          </p:cNvSpPr>
          <p:nvPr>
            <p:ph type="dt" sz="half" idx="10"/>
          </p:nvPr>
        </p:nvSpPr>
        <p:spPr/>
        <p:txBody>
          <a:bodyPr/>
          <a:lstStyle/>
          <a:p>
            <a:fld id="{46A196BA-41FD-4849-A03F-39DAC9C0A05B}" type="datetimeFigureOut">
              <a:rPr lang="en-US" smtClean="0"/>
              <a:t>9/10/2022</a:t>
            </a:fld>
            <a:endParaRPr lang="en-US"/>
          </a:p>
        </p:txBody>
      </p:sp>
      <p:sp>
        <p:nvSpPr>
          <p:cNvPr id="3" name="Footer Placeholder 2">
            <a:extLst>
              <a:ext uri="{FF2B5EF4-FFF2-40B4-BE49-F238E27FC236}">
                <a16:creationId xmlns:a16="http://schemas.microsoft.com/office/drawing/2014/main" id="{81EED1CE-3A2B-414D-A518-46B6509355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7D2A25-9C68-48BA-A4E7-C27EB7634911}"/>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25711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3DF6F-FFA3-4E2D-AD51-6414ABC8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F9A852-DCF6-4F1C-8990-8AB955A529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FB8D1A-66B4-417A-98AB-31B89042F4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A74D9-2C70-4B16-B6DE-5782329589E7}"/>
              </a:ext>
            </a:extLst>
          </p:cNvPr>
          <p:cNvSpPr>
            <a:spLocks noGrp="1"/>
          </p:cNvSpPr>
          <p:nvPr>
            <p:ph type="dt" sz="half" idx="10"/>
          </p:nvPr>
        </p:nvSpPr>
        <p:spPr/>
        <p:txBody>
          <a:bodyPr/>
          <a:lstStyle/>
          <a:p>
            <a:fld id="{46A196BA-41FD-4849-A03F-39DAC9C0A05B}" type="datetimeFigureOut">
              <a:rPr lang="en-US" smtClean="0"/>
              <a:t>9/10/2022</a:t>
            </a:fld>
            <a:endParaRPr lang="en-US"/>
          </a:p>
        </p:txBody>
      </p:sp>
      <p:sp>
        <p:nvSpPr>
          <p:cNvPr id="6" name="Footer Placeholder 5">
            <a:extLst>
              <a:ext uri="{FF2B5EF4-FFF2-40B4-BE49-F238E27FC236}">
                <a16:creationId xmlns:a16="http://schemas.microsoft.com/office/drawing/2014/main" id="{7156A72A-5782-49A6-B979-481B8E9D1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85308-C09F-4D7D-A4F4-BC4F59D7169E}"/>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55494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D67B-6984-414C-A4F5-783C6E035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C44892-4F56-4D64-92D3-B41C01426B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D47569-D684-4A27-B1AC-F6E12C799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BF97F6-9CF2-4597-BC01-CEE912929409}"/>
              </a:ext>
            </a:extLst>
          </p:cNvPr>
          <p:cNvSpPr>
            <a:spLocks noGrp="1"/>
          </p:cNvSpPr>
          <p:nvPr>
            <p:ph type="dt" sz="half" idx="10"/>
          </p:nvPr>
        </p:nvSpPr>
        <p:spPr/>
        <p:txBody>
          <a:bodyPr/>
          <a:lstStyle/>
          <a:p>
            <a:fld id="{46A196BA-41FD-4849-A03F-39DAC9C0A05B}" type="datetimeFigureOut">
              <a:rPr lang="en-US" smtClean="0"/>
              <a:t>9/10/2022</a:t>
            </a:fld>
            <a:endParaRPr lang="en-US"/>
          </a:p>
        </p:txBody>
      </p:sp>
      <p:sp>
        <p:nvSpPr>
          <p:cNvPr id="6" name="Footer Placeholder 5">
            <a:extLst>
              <a:ext uri="{FF2B5EF4-FFF2-40B4-BE49-F238E27FC236}">
                <a16:creationId xmlns:a16="http://schemas.microsoft.com/office/drawing/2014/main" id="{2B6656B1-D189-4037-9B38-A18D1F02A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18BD2B-A35C-492E-9976-78CA40B2B70C}"/>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347003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9Slide.vn - 2019">
            <a:extLst>
              <a:ext uri="{FF2B5EF4-FFF2-40B4-BE49-F238E27FC236}">
                <a16:creationId xmlns:a16="http://schemas.microsoft.com/office/drawing/2014/main" id="{C6F79535-3565-41E3-B26D-66968A55E0C3}"/>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BEDAE7-F935-4864-ABDC-BD2E32AFE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412975-E402-49A3-8888-4E6BFDD2AD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E7234-F41F-4C42-8129-B706EBF253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196BA-41FD-4849-A03F-39DAC9C0A05B}" type="datetimeFigureOut">
              <a:rPr lang="en-US" smtClean="0"/>
              <a:t>9/10/2022</a:t>
            </a:fld>
            <a:endParaRPr lang="en-US"/>
          </a:p>
        </p:txBody>
      </p:sp>
      <p:sp>
        <p:nvSpPr>
          <p:cNvPr id="5" name="Footer Placeholder 4">
            <a:extLst>
              <a:ext uri="{FF2B5EF4-FFF2-40B4-BE49-F238E27FC236}">
                <a16:creationId xmlns:a16="http://schemas.microsoft.com/office/drawing/2014/main" id="{9DA00024-5003-43EE-AC1B-B440B3D779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033142-278A-40C0-B329-454BA3D5F3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5DAB4-8342-45D7-8876-2B728AA98100}" type="slidenum">
              <a:rPr lang="en-US" smtClean="0"/>
              <a:t>‹#›</a:t>
            </a:fld>
            <a:endParaRPr lang="en-US"/>
          </a:p>
        </p:txBody>
      </p:sp>
      <p:sp>
        <p:nvSpPr>
          <p:cNvPr id="9" name="Rectangle 8">
            <a:extLst>
              <a:ext uri="{FF2B5EF4-FFF2-40B4-BE49-F238E27FC236}">
                <a16:creationId xmlns:a16="http://schemas.microsoft.com/office/drawing/2014/main" id="{3AA58EE6-865D-49AF-A52C-6FDA4A4AD30D}"/>
              </a:ext>
            </a:extLst>
          </p:cNvPr>
          <p:cNvSpPr/>
          <p:nvPr userDrawn="1"/>
        </p:nvSpPr>
        <p:spPr>
          <a:xfrm>
            <a:off x="0" y="0"/>
            <a:ext cx="12192000" cy="6858000"/>
          </a:xfrm>
          <a:prstGeom prst="rect">
            <a:avLst/>
          </a:prstGeom>
          <a:solidFill>
            <a:srgbClr val="EC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538979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5.sv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32.sv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32.sv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3.jpeg"/><Relationship Id="rId4" Type="http://schemas.openxmlformats.org/officeDocument/2006/relationships/image" Target="../media/image32.sv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2.sv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sv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sv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1.jpeg"/><Relationship Id="rId4" Type="http://schemas.openxmlformats.org/officeDocument/2006/relationships/image" Target="../media/image5.sv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sv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5.sv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8.xml"/><Relationship Id="rId7"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chart" Target="../charts/chart1.xml"/><Relationship Id="rId5" Type="http://schemas.openxmlformats.org/officeDocument/2006/relationships/tags" Target="../tags/tag10.xml"/><Relationship Id="rId10" Type="http://schemas.openxmlformats.org/officeDocument/2006/relationships/image" Target="../media/image32.svg"/><Relationship Id="rId4" Type="http://schemas.openxmlformats.org/officeDocument/2006/relationships/tags" Target="../tags/tag9.xml"/><Relationship Id="rId9" Type="http://schemas.openxmlformats.org/officeDocument/2006/relationships/image" Target="../media/image31.png"/></Relationships>
</file>

<file path=ppt/slides/_rels/slide5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1.svg"/><Relationship Id="rId3" Type="http://schemas.openxmlformats.org/officeDocument/2006/relationships/tags" Target="../tags/tag14.xml"/><Relationship Id="rId7" Type="http://schemas.openxmlformats.org/officeDocument/2006/relationships/slideLayout" Target="../slideLayouts/slideLayout7.xml"/><Relationship Id="rId12" Type="http://schemas.openxmlformats.org/officeDocument/2006/relationships/image" Target="../media/image20.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chart" Target="../charts/chart2.xml"/><Relationship Id="rId5" Type="http://schemas.openxmlformats.org/officeDocument/2006/relationships/tags" Target="../tags/tag16.xml"/><Relationship Id="rId10" Type="http://schemas.openxmlformats.org/officeDocument/2006/relationships/image" Target="../media/image32.svg"/><Relationship Id="rId4" Type="http://schemas.openxmlformats.org/officeDocument/2006/relationships/tags" Target="../tags/tag15.xml"/><Relationship Id="rId9" Type="http://schemas.openxmlformats.org/officeDocument/2006/relationships/image" Target="../media/image31.png"/></Relationships>
</file>

<file path=ppt/slides/_rels/slide5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1.svg"/><Relationship Id="rId3" Type="http://schemas.openxmlformats.org/officeDocument/2006/relationships/tags" Target="../tags/tag20.xml"/><Relationship Id="rId7" Type="http://schemas.openxmlformats.org/officeDocument/2006/relationships/slideLayout" Target="../slideLayouts/slideLayout7.xml"/><Relationship Id="rId12" Type="http://schemas.openxmlformats.org/officeDocument/2006/relationships/image" Target="../media/image20.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chart" Target="../charts/chart3.xml"/><Relationship Id="rId5" Type="http://schemas.openxmlformats.org/officeDocument/2006/relationships/tags" Target="../tags/tag22.xml"/><Relationship Id="rId10" Type="http://schemas.openxmlformats.org/officeDocument/2006/relationships/image" Target="../media/image32.svg"/><Relationship Id="rId4" Type="http://schemas.openxmlformats.org/officeDocument/2006/relationships/tags" Target="../tags/tag21.xml"/><Relationship Id="rId9"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32.sv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32.svg"/></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5.sv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5.sv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5.sv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5.svg"/></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8.jpeg"/><Relationship Id="rId4" Type="http://schemas.openxmlformats.org/officeDocument/2006/relationships/image" Target="../media/image32.svg"/></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32.svg"/></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5.sv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5.svg"/></Relationships>
</file>

<file path=ppt/slides/_rels/slide7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5.svg"/><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91.jp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5.svg"/><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5.svg"/><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s>
</file>

<file path=ppt/slides/_rels/slide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tags" Target="../tags/tag26.xml"/><Relationship Id="rId7" Type="http://schemas.openxmlformats.org/officeDocument/2006/relationships/image" Target="../media/image4.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Layout" Target="../slideLayouts/slideLayout7.xml"/><Relationship Id="rId5" Type="http://schemas.openxmlformats.org/officeDocument/2006/relationships/tags" Target="../tags/tag28.xml"/><Relationship Id="rId4" Type="http://schemas.openxmlformats.org/officeDocument/2006/relationships/tags" Target="../tags/tag27.xml"/></Relationships>
</file>

<file path=ppt/slides/_rels/slide8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8.jpeg"/></Relationships>
</file>

<file path=ppt/slides/_rels/slide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5.jpeg"/><Relationship Id="rId5" Type="http://schemas.microsoft.com/office/2007/relationships/hdphoto" Target="../media/hdphoto2.wdp"/><Relationship Id="rId4" Type="http://schemas.openxmlformats.org/officeDocument/2006/relationships/image" Target="../media/image94.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DE9B464-E7D5-4CAB-9097-723995DB4958}"/>
              </a:ext>
            </a:extLst>
          </p:cNvPr>
          <p:cNvSpPr/>
          <p:nvPr/>
        </p:nvSpPr>
        <p:spPr>
          <a:xfrm>
            <a:off x="1086706" y="-2095352"/>
            <a:ext cx="10018590" cy="4545411"/>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AutoShape 4">
            <a:extLst>
              <a:ext uri="{FF2B5EF4-FFF2-40B4-BE49-F238E27FC236}">
                <a16:creationId xmlns:a16="http://schemas.microsoft.com/office/drawing/2014/main" id="{62D7C775-38E2-4C80-AA58-67981A55E3F9}"/>
              </a:ext>
            </a:extLst>
          </p:cNvPr>
          <p:cNvSpPr/>
          <p:nvPr/>
        </p:nvSpPr>
        <p:spPr>
          <a:xfrm>
            <a:off x="521709" y="4500872"/>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072259"/>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2441198"/>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2286000" y="4644768"/>
            <a:ext cx="76200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4000" spc="0">
                <a:solidFill>
                  <a:srgbClr val="443E32"/>
                </a:solidFill>
                <a:latin typeface="+mj-lt"/>
              </a:rPr>
              <a:t>KHOA HỌC TỰ NHIÊN 7</a:t>
            </a:r>
          </a:p>
          <a:p>
            <a:r>
              <a:rPr lang="en-GB" sz="4000" spc="0">
                <a:solidFill>
                  <a:srgbClr val="443E32"/>
                </a:solidFill>
                <a:latin typeface="+mj-lt"/>
              </a:rPr>
              <a:t>năm học 2022 - 2023</a:t>
            </a:r>
            <a:endParaRPr lang="en-GB" sz="4000" spc="0" dirty="0">
              <a:solidFill>
                <a:srgbClr val="443E32"/>
              </a:solidFill>
              <a:latin typeface="+mj-lt"/>
            </a:endParaRPr>
          </a:p>
        </p:txBody>
      </p:sp>
      <p:sp>
        <p:nvSpPr>
          <p:cNvPr id="16" name="Rectangle 15">
            <a:extLst>
              <a:ext uri="{FF2B5EF4-FFF2-40B4-BE49-F238E27FC236}">
                <a16:creationId xmlns:a16="http://schemas.microsoft.com/office/drawing/2014/main" id="{80B10A64-C2C3-4446-8711-9AA6DE9B5769}"/>
              </a:ext>
            </a:extLst>
          </p:cNvPr>
          <p:cNvSpPr/>
          <p:nvPr/>
        </p:nvSpPr>
        <p:spPr>
          <a:xfrm>
            <a:off x="2895600" y="4161849"/>
            <a:ext cx="6400800" cy="165822"/>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7" name="Rectangle 16">
            <a:extLst>
              <a:ext uri="{FF2B5EF4-FFF2-40B4-BE49-F238E27FC236}">
                <a16:creationId xmlns:a16="http://schemas.microsoft.com/office/drawing/2014/main" id="{BE37510C-7B25-4BE1-A5A8-9D729F45A525}"/>
              </a:ext>
            </a:extLst>
          </p:cNvPr>
          <p:cNvSpPr/>
          <p:nvPr/>
        </p:nvSpPr>
        <p:spPr>
          <a:xfrm>
            <a:off x="2895600" y="6244673"/>
            <a:ext cx="6400800" cy="165822"/>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4"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C5E104ED-E5B4-4C71-A554-FC67CC82DC8E}"/>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2038664"/>
            <a:ext cx="2963114" cy="53980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88D46774-EF6C-40FA-87B4-C1055C02E33F}"/>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9228888" y="2038664"/>
            <a:ext cx="2963112" cy="53980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9DE3957-CB45-49EA-8374-8C6BC209D135}"/>
              </a:ext>
            </a:extLst>
          </p:cNvPr>
          <p:cNvSpPr txBox="1"/>
          <p:nvPr/>
        </p:nvSpPr>
        <p:spPr>
          <a:xfrm>
            <a:off x="2057400" y="331456"/>
            <a:ext cx="8077200" cy="1631216"/>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5000" spc="0">
                <a:solidFill>
                  <a:schemeClr val="bg1"/>
                </a:solidFill>
                <a:latin typeface="+mj-lt"/>
              </a:rPr>
              <a:t>CHÀO MỪNG CÁC EM</a:t>
            </a:r>
          </a:p>
          <a:p>
            <a:r>
              <a:rPr lang="en-GB" sz="5000" spc="0">
                <a:solidFill>
                  <a:schemeClr val="bg1"/>
                </a:solidFill>
                <a:latin typeface="+mj-lt"/>
              </a:rPr>
              <a:t>Đến với buổi học</a:t>
            </a:r>
            <a:endParaRPr lang="en-GB" sz="5000" spc="0" dirty="0">
              <a:solidFill>
                <a:schemeClr val="bg1"/>
              </a:solidFill>
              <a:latin typeface="+mj-lt"/>
            </a:endParaRPr>
          </a:p>
        </p:txBody>
      </p:sp>
      <p:grpSp>
        <p:nvGrpSpPr>
          <p:cNvPr id="9" name="Group 8">
            <a:extLst>
              <a:ext uri="{FF2B5EF4-FFF2-40B4-BE49-F238E27FC236}">
                <a16:creationId xmlns:a16="http://schemas.microsoft.com/office/drawing/2014/main" id="{F46BC25D-515E-4535-8EE3-C0E0686B0B31}"/>
              </a:ext>
            </a:extLst>
          </p:cNvPr>
          <p:cNvGrpSpPr/>
          <p:nvPr/>
        </p:nvGrpSpPr>
        <p:grpSpPr>
          <a:xfrm>
            <a:off x="5276170" y="2576172"/>
            <a:ext cx="1639660" cy="1639660"/>
            <a:chOff x="5276170" y="2576172"/>
            <a:chExt cx="1639660" cy="1639660"/>
          </a:xfrm>
        </p:grpSpPr>
        <p:sp>
          <p:nvSpPr>
            <p:cNvPr id="7" name="Oval 6">
              <a:extLst>
                <a:ext uri="{FF2B5EF4-FFF2-40B4-BE49-F238E27FC236}">
                  <a16:creationId xmlns:a16="http://schemas.microsoft.com/office/drawing/2014/main" id="{FFAA700E-DC6F-458C-845F-FDDB1E8652A9}"/>
                </a:ext>
              </a:extLst>
            </p:cNvPr>
            <p:cNvSpPr/>
            <p:nvPr/>
          </p:nvSpPr>
          <p:spPr>
            <a:xfrm>
              <a:off x="5276170" y="2576172"/>
              <a:ext cx="1639660" cy="1639660"/>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2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92196D33-8C65-4D5C-8FC3-956ECF205BD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72100" y="2755901"/>
              <a:ext cx="1447800" cy="14477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656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8BC92A-F533-4F7B-B65C-823174F16921}"/>
              </a:ext>
            </a:extLst>
          </p:cNvPr>
          <p:cNvSpPr/>
          <p:nvPr/>
        </p:nvSpPr>
        <p:spPr>
          <a:xfrm>
            <a:off x="4295775" y="1619821"/>
            <a:ext cx="360045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4" name="TextBox 13">
            <a:extLst>
              <a:ext uri="{FF2B5EF4-FFF2-40B4-BE49-F238E27FC236}">
                <a16:creationId xmlns:a16="http://schemas.microsoft.com/office/drawing/2014/main" id="{33CEE011-1153-4138-8891-57173231D114}"/>
              </a:ext>
            </a:extLst>
          </p:cNvPr>
          <p:cNvSpPr txBox="1"/>
          <p:nvPr/>
        </p:nvSpPr>
        <p:spPr>
          <a:xfrm>
            <a:off x="4343400" y="1665927"/>
            <a:ext cx="3505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1: Đề xuất vấn đề</a:t>
            </a:r>
            <a:endParaRPr lang="en-US" sz="2200" b="1" dirty="0">
              <a:solidFill>
                <a:schemeClr val="bg1"/>
              </a:solidFill>
            </a:endParaRPr>
          </a:p>
        </p:txBody>
      </p:sp>
      <p:sp>
        <p:nvSpPr>
          <p:cNvPr id="15" name="TextBox 14">
            <a:extLst>
              <a:ext uri="{FF2B5EF4-FFF2-40B4-BE49-F238E27FC236}">
                <a16:creationId xmlns:a16="http://schemas.microsoft.com/office/drawing/2014/main" id="{3F4EC09F-13F9-42D1-93A3-ABB3FF99A2B5}"/>
              </a:ext>
            </a:extLst>
          </p:cNvPr>
          <p:cNvSpPr txBox="1"/>
          <p:nvPr/>
        </p:nvSpPr>
        <p:spPr>
          <a:xfrm>
            <a:off x="1676400" y="2201185"/>
            <a:ext cx="88392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Tìm hiểu xem độ lớn của lực ma sát trượt có phụ thuộc vào diện tích tiếp xúc của vật với mặt phẳng trên đó vật chuyển động hay không?</a:t>
            </a:r>
            <a:endParaRPr lang="en-US" sz="2000" dirty="0"/>
          </a:p>
        </p:txBody>
      </p:sp>
      <p:pic>
        <p:nvPicPr>
          <p:cNvPr id="2" name="Picture 1">
            <a:extLst>
              <a:ext uri="{FF2B5EF4-FFF2-40B4-BE49-F238E27FC236}">
                <a16:creationId xmlns:a16="http://schemas.microsoft.com/office/drawing/2014/main" id="{79D4EF59-E11F-4F26-A45D-5482A1516C55}"/>
              </a:ext>
            </a:extLst>
          </p:cNvPr>
          <p:cNvPicPr>
            <a:picLocks noChangeAspect="1"/>
          </p:cNvPicPr>
          <p:nvPr/>
        </p:nvPicPr>
        <p:blipFill>
          <a:blip r:embed="rId4"/>
          <a:stretch>
            <a:fillRect/>
          </a:stretch>
        </p:blipFill>
        <p:spPr>
          <a:xfrm>
            <a:off x="1509486" y="3193141"/>
            <a:ext cx="3533704" cy="3415914"/>
          </a:xfrm>
          <a:prstGeom prst="rect">
            <a:avLst/>
          </a:prstGeom>
          <a:ln w="38100">
            <a:solidFill>
              <a:srgbClr val="4A452A"/>
            </a:solidFill>
          </a:ln>
        </p:spPr>
      </p:pic>
      <p:pic>
        <p:nvPicPr>
          <p:cNvPr id="17" name="Picture 16">
            <a:extLst>
              <a:ext uri="{FF2B5EF4-FFF2-40B4-BE49-F238E27FC236}">
                <a16:creationId xmlns:a16="http://schemas.microsoft.com/office/drawing/2014/main" id="{46EDF992-98C0-46CE-BC58-F4DD17C8B2AE}"/>
              </a:ext>
            </a:extLst>
          </p:cNvPr>
          <p:cNvPicPr>
            <a:picLocks noChangeAspect="1"/>
          </p:cNvPicPr>
          <p:nvPr/>
        </p:nvPicPr>
        <p:blipFill>
          <a:blip r:embed="rId5"/>
          <a:stretch>
            <a:fillRect/>
          </a:stretch>
        </p:blipFill>
        <p:spPr>
          <a:xfrm>
            <a:off x="5502728" y="3193138"/>
            <a:ext cx="5179786" cy="3415914"/>
          </a:xfrm>
          <a:prstGeom prst="rect">
            <a:avLst/>
          </a:prstGeom>
          <a:ln w="38100">
            <a:solidFill>
              <a:srgbClr val="4A452A"/>
            </a:solidFill>
          </a:ln>
        </p:spPr>
      </p:pic>
    </p:spTree>
    <p:extLst>
      <p:ext uri="{BB962C8B-B14F-4D97-AF65-F5344CB8AC3E}">
        <p14:creationId xmlns:p14="http://schemas.microsoft.com/office/powerpoint/2010/main" val="235583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C15D86-C1B9-49A5-8D29-9BECE507AD88}"/>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TextBox 15">
            <a:extLst>
              <a:ext uri="{FF2B5EF4-FFF2-40B4-BE49-F238E27FC236}">
                <a16:creationId xmlns:a16="http://schemas.microsoft.com/office/drawing/2014/main" id="{EB7FFCD9-BE54-4DEA-BFCB-30C62864C8D9}"/>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7" name="TextBox 16">
            <a:extLst>
              <a:ext uri="{FF2B5EF4-FFF2-40B4-BE49-F238E27FC236}">
                <a16:creationId xmlns:a16="http://schemas.microsoft.com/office/drawing/2014/main" id="{271CD020-BB15-4700-AA3E-EA4ED2C3649D}"/>
              </a:ext>
            </a:extLst>
          </p:cNvPr>
          <p:cNvSpPr txBox="1"/>
          <p:nvPr/>
        </p:nvSpPr>
        <p:spPr>
          <a:xfrm>
            <a:off x="1219200" y="2288462"/>
            <a:ext cx="97536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Các quan sát hằng ngày cho người ta cảm giác rằng độ lớn của lực ma sát trượt tăng khi diện tích tiếp xúc của vật tăng.</a:t>
            </a:r>
            <a:endParaRPr lang="en-US" sz="2000" dirty="0"/>
          </a:p>
        </p:txBody>
      </p:sp>
      <p:pic>
        <p:nvPicPr>
          <p:cNvPr id="14" name="Picture 13">
            <a:extLst>
              <a:ext uri="{FF2B5EF4-FFF2-40B4-BE49-F238E27FC236}">
                <a16:creationId xmlns:a16="http://schemas.microsoft.com/office/drawing/2014/main" id="{5C15E94A-C28B-4511-886E-03B4FD54E4C3}"/>
              </a:ext>
            </a:extLst>
          </p:cNvPr>
          <p:cNvPicPr>
            <a:picLocks noChangeAspect="1"/>
          </p:cNvPicPr>
          <p:nvPr/>
        </p:nvPicPr>
        <p:blipFill rotWithShape="1">
          <a:blip r:embed="rId4"/>
          <a:srcRect l="1238" t="15199" r="2458" b="1576"/>
          <a:stretch/>
        </p:blipFill>
        <p:spPr>
          <a:xfrm>
            <a:off x="2270860" y="3309258"/>
            <a:ext cx="3612659" cy="3178225"/>
          </a:xfrm>
          <a:prstGeom prst="rect">
            <a:avLst/>
          </a:prstGeom>
          <a:ln w="38100">
            <a:solidFill>
              <a:srgbClr val="4A452A"/>
            </a:solidFill>
          </a:ln>
        </p:spPr>
      </p:pic>
      <p:pic>
        <p:nvPicPr>
          <p:cNvPr id="15" name="Picture 14">
            <a:extLst>
              <a:ext uri="{FF2B5EF4-FFF2-40B4-BE49-F238E27FC236}">
                <a16:creationId xmlns:a16="http://schemas.microsoft.com/office/drawing/2014/main" id="{E3835BC7-C93A-45B5-8393-2F2A7297B431}"/>
              </a:ext>
            </a:extLst>
          </p:cNvPr>
          <p:cNvPicPr>
            <a:picLocks noChangeAspect="1"/>
          </p:cNvPicPr>
          <p:nvPr/>
        </p:nvPicPr>
        <p:blipFill rotWithShape="1">
          <a:blip r:embed="rId5"/>
          <a:srcRect l="1492" t="14244" r="1747" b="2058"/>
          <a:stretch/>
        </p:blipFill>
        <p:spPr>
          <a:xfrm>
            <a:off x="6336111" y="3309258"/>
            <a:ext cx="3585029" cy="3178224"/>
          </a:xfrm>
          <a:prstGeom prst="rect">
            <a:avLst/>
          </a:prstGeom>
          <a:ln w="38100">
            <a:solidFill>
              <a:srgbClr val="4A452A"/>
            </a:solidFill>
          </a:ln>
        </p:spPr>
      </p:pic>
    </p:spTree>
    <p:extLst>
      <p:ext uri="{BB962C8B-B14F-4D97-AF65-F5344CB8AC3E}">
        <p14:creationId xmlns:p14="http://schemas.microsoft.com/office/powerpoint/2010/main" val="118826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TextBox 14">
            <a:extLst>
              <a:ext uri="{FF2B5EF4-FFF2-40B4-BE49-F238E27FC236}">
                <a16:creationId xmlns:a16="http://schemas.microsoft.com/office/drawing/2014/main" id="{38027B18-5EE5-4A1D-B613-074D3BEA992D}"/>
              </a:ext>
            </a:extLst>
          </p:cNvPr>
          <p:cNvSpPr txBox="1"/>
          <p:nvPr/>
        </p:nvSpPr>
        <p:spPr>
          <a:xfrm>
            <a:off x="2715076" y="6318524"/>
            <a:ext cx="6761848"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Đi giầy đế hẹp thì dễ bị trượt ngã hơn đi giầy đế rộng.</a:t>
            </a:r>
            <a:endParaRPr lang="en-US" sz="2000" dirty="0"/>
          </a:p>
        </p:txBody>
      </p:sp>
      <p:sp>
        <p:nvSpPr>
          <p:cNvPr id="18" name="Rectangle 17">
            <a:extLst>
              <a:ext uri="{FF2B5EF4-FFF2-40B4-BE49-F238E27FC236}">
                <a16:creationId xmlns:a16="http://schemas.microsoft.com/office/drawing/2014/main" id="{8D9B55E2-9482-462F-B523-ABE6A478E2B7}"/>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C810EA37-266D-4CB2-A128-74F6384109D1}"/>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pic>
        <p:nvPicPr>
          <p:cNvPr id="11266" name="Picture 2" descr="Top 10 giày trượt băng nghệ thuật bán chạy nhất cho nam và nữ">
            <a:extLst>
              <a:ext uri="{FF2B5EF4-FFF2-40B4-BE49-F238E27FC236}">
                <a16:creationId xmlns:a16="http://schemas.microsoft.com/office/drawing/2014/main" id="{F0D2AC36-31BC-4240-B0A6-8B08E44E5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1726" y="2500175"/>
            <a:ext cx="3565979" cy="3565979"/>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1268" name="Picture 4" descr="Hé lộ những đôi giày Converse đen cổ thấp đang được giới trẻ săn lùng">
            <a:extLst>
              <a:ext uri="{FF2B5EF4-FFF2-40B4-BE49-F238E27FC236}">
                <a16:creationId xmlns:a16="http://schemas.microsoft.com/office/drawing/2014/main" id="{82D2391B-BCCF-4399-9874-291A5267F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296" y="2500084"/>
            <a:ext cx="4230240" cy="356616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44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TextBox 14">
            <a:extLst>
              <a:ext uri="{FF2B5EF4-FFF2-40B4-BE49-F238E27FC236}">
                <a16:creationId xmlns:a16="http://schemas.microsoft.com/office/drawing/2014/main" id="{6DBCEF28-713B-4A42-AEC6-3324F9A0B588}"/>
              </a:ext>
            </a:extLst>
          </p:cNvPr>
          <p:cNvSpPr txBox="1"/>
          <p:nvPr/>
        </p:nvSpPr>
        <p:spPr>
          <a:xfrm>
            <a:off x="1295400" y="2315892"/>
            <a:ext cx="96012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Từ đó, người ta có thể dự đoán độ lớn của lực ma sát trượt phụ thuộc vào diện tích tiếp xúc của vật: </a:t>
            </a:r>
            <a:r>
              <a:rPr lang="en-US" sz="2000" b="1"/>
              <a:t>diện tích tiếp xúc càng lớn thì lực ma sát càng mạnh</a:t>
            </a:r>
            <a:r>
              <a:rPr lang="en-US" sz="2000"/>
              <a:t>.</a:t>
            </a:r>
            <a:endParaRPr lang="en-US" sz="2000" dirty="0"/>
          </a:p>
        </p:txBody>
      </p:sp>
      <p:sp>
        <p:nvSpPr>
          <p:cNvPr id="18" name="Rectangle 17">
            <a:extLst>
              <a:ext uri="{FF2B5EF4-FFF2-40B4-BE49-F238E27FC236}">
                <a16:creationId xmlns:a16="http://schemas.microsoft.com/office/drawing/2014/main" id="{9CFFB8BE-7900-4DEB-B126-75091E1F8FFC}"/>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spTree>
    <p:extLst>
      <p:ext uri="{BB962C8B-B14F-4D97-AF65-F5344CB8AC3E}">
        <p14:creationId xmlns:p14="http://schemas.microsoft.com/office/powerpoint/2010/main" val="206624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3124200" y="1667446"/>
            <a:ext cx="59436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3: Lập kế hoạch kiểm tra dự đoán</a:t>
            </a:r>
            <a:endParaRPr lang="en-US" sz="2200" b="1" dirty="0">
              <a:solidFill>
                <a:schemeClr val="bg1"/>
              </a:solidFill>
            </a:endParaRPr>
          </a:p>
        </p:txBody>
      </p:sp>
      <p:sp>
        <p:nvSpPr>
          <p:cNvPr id="16" name="TextBox 15">
            <a:extLst>
              <a:ext uri="{FF2B5EF4-FFF2-40B4-BE49-F238E27FC236}">
                <a16:creationId xmlns:a16="http://schemas.microsoft.com/office/drawing/2014/main" id="{CB4F7EEE-559C-4940-AA4C-4F9C35813398}"/>
              </a:ext>
            </a:extLst>
          </p:cNvPr>
          <p:cNvSpPr txBox="1"/>
          <p:nvPr/>
        </p:nvSpPr>
        <p:spPr>
          <a:xfrm>
            <a:off x="1775502" y="2348450"/>
            <a:ext cx="8640997"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Dùng lực kế đo độ lớn của lực ma sát trượt của cùng một vật chuyển động trên mặt bàn với những mặt tiếp xúc có diện tích khác nhau.</a:t>
            </a:r>
            <a:endParaRPr lang="en-US" sz="2000" dirty="0"/>
          </a:p>
        </p:txBody>
      </p:sp>
      <p:pic>
        <p:nvPicPr>
          <p:cNvPr id="13316" name="Picture 4" descr="Friction – 1K20.00 | Harvey Mudd College">
            <a:extLst>
              <a:ext uri="{FF2B5EF4-FFF2-40B4-BE49-F238E27FC236}">
                <a16:creationId xmlns:a16="http://schemas.microsoft.com/office/drawing/2014/main" id="{94E24151-5663-4FCA-ADFC-ACC89A2F73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798" b="25102"/>
          <a:stretch/>
        </p:blipFill>
        <p:spPr bwMode="auto">
          <a:xfrm>
            <a:off x="1228742" y="3336701"/>
            <a:ext cx="9734516" cy="329270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11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473867" y="1667446"/>
            <a:ext cx="9244266"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4: Tiến hành thí nghiệm kiểm tra dự đoán và rút ra kết luận</a:t>
            </a:r>
            <a:endParaRPr lang="en-US" sz="2200" b="1" dirty="0">
              <a:solidFill>
                <a:schemeClr val="bg1"/>
              </a:solidFill>
            </a:endParaRPr>
          </a:p>
        </p:txBody>
      </p:sp>
      <p:sp>
        <p:nvSpPr>
          <p:cNvPr id="17" name="TextBox 16">
            <a:extLst>
              <a:ext uri="{FF2B5EF4-FFF2-40B4-BE49-F238E27FC236}">
                <a16:creationId xmlns:a16="http://schemas.microsoft.com/office/drawing/2014/main" id="{BA976B40-8B05-46C6-A17E-F6B800D83DEF}"/>
              </a:ext>
            </a:extLst>
          </p:cNvPr>
          <p:cNvSpPr txBox="1"/>
          <p:nvPr/>
        </p:nvSpPr>
        <p:spPr>
          <a:xfrm>
            <a:off x="1159198" y="2852321"/>
            <a:ext cx="7680002" cy="100476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dirty="0" err="1"/>
              <a:t>Đo</a:t>
            </a:r>
            <a:r>
              <a:rPr lang="en-US" sz="1800" dirty="0"/>
              <a:t> </a:t>
            </a:r>
            <a:r>
              <a:rPr lang="en-US" sz="1800" dirty="0" err="1"/>
              <a:t>lực</a:t>
            </a:r>
            <a:r>
              <a:rPr lang="en-US" sz="1800" dirty="0"/>
              <a:t> ma </a:t>
            </a:r>
            <a:r>
              <a:rPr lang="en-US" sz="1800" dirty="0" err="1"/>
              <a:t>sát</a:t>
            </a:r>
            <a:r>
              <a:rPr lang="en-US" sz="1800" dirty="0"/>
              <a:t> </a:t>
            </a:r>
            <a:r>
              <a:rPr lang="en-US" sz="1800" dirty="0" err="1"/>
              <a:t>trượt</a:t>
            </a:r>
            <a:r>
              <a:rPr lang="en-US" sz="1800" dirty="0"/>
              <a:t> </a:t>
            </a:r>
            <a:r>
              <a:rPr lang="en-US" sz="1800" dirty="0" err="1"/>
              <a:t>của</a:t>
            </a:r>
            <a:r>
              <a:rPr lang="en-US" sz="1800" dirty="0"/>
              <a:t> </a:t>
            </a:r>
            <a:r>
              <a:rPr lang="en-US" sz="1800" dirty="0" err="1"/>
              <a:t>một</a:t>
            </a:r>
            <a:r>
              <a:rPr lang="en-US" sz="1800" dirty="0"/>
              <a:t> </a:t>
            </a:r>
            <a:r>
              <a:rPr lang="en-US" sz="1800" dirty="0" err="1"/>
              <a:t>miếng</a:t>
            </a:r>
            <a:r>
              <a:rPr lang="en-US" sz="1800" dirty="0"/>
              <a:t> </a:t>
            </a:r>
            <a:r>
              <a:rPr lang="en-US" sz="1800" dirty="0" err="1"/>
              <a:t>gỗ</a:t>
            </a:r>
            <a:r>
              <a:rPr lang="en-US" sz="1800" dirty="0"/>
              <a:t> </a:t>
            </a:r>
            <a:r>
              <a:rPr lang="en-US" sz="1800" dirty="0" err="1"/>
              <a:t>hình</a:t>
            </a:r>
            <a:r>
              <a:rPr lang="en-US" sz="1800" dirty="0"/>
              <a:t> </a:t>
            </a:r>
            <a:r>
              <a:rPr lang="en-US" sz="1800" dirty="0" err="1"/>
              <a:t>hộp</a:t>
            </a:r>
            <a:r>
              <a:rPr lang="en-US" sz="1800" dirty="0"/>
              <a:t> </a:t>
            </a:r>
            <a:r>
              <a:rPr lang="en-US" sz="1800" dirty="0" err="1"/>
              <a:t>chữ</a:t>
            </a:r>
            <a:r>
              <a:rPr lang="en-US" sz="1800" dirty="0"/>
              <a:t> </a:t>
            </a:r>
            <a:r>
              <a:rPr lang="en-US" sz="1800" dirty="0" err="1"/>
              <a:t>nhật</a:t>
            </a:r>
            <a:r>
              <a:rPr lang="en-US" sz="1800" dirty="0"/>
              <a:t> </a:t>
            </a:r>
            <a:r>
              <a:rPr lang="en-US" sz="1800" dirty="0" err="1"/>
              <a:t>có</a:t>
            </a:r>
            <a:r>
              <a:rPr lang="en-US" sz="1800" dirty="0"/>
              <a:t> </a:t>
            </a:r>
            <a:r>
              <a:rPr lang="en-US" sz="1800" dirty="0" err="1"/>
              <a:t>kích</a:t>
            </a:r>
            <a:r>
              <a:rPr lang="en-US" sz="1800" dirty="0"/>
              <a:t> </a:t>
            </a:r>
            <a:r>
              <a:rPr lang="en-US" sz="1800" dirty="0" err="1"/>
              <a:t>thước</a:t>
            </a:r>
            <a:r>
              <a:rPr lang="en-US" sz="1800" dirty="0"/>
              <a:t> (12cm x 6cm x 3cm) </a:t>
            </a:r>
            <a:r>
              <a:rPr lang="en-US" sz="1800" dirty="0" err="1"/>
              <a:t>chuyển</a:t>
            </a:r>
            <a:r>
              <a:rPr lang="en-US" sz="1800" dirty="0"/>
              <a:t> </a:t>
            </a:r>
            <a:r>
              <a:rPr lang="en-US" sz="1800" dirty="0" err="1"/>
              <a:t>động</a:t>
            </a:r>
            <a:r>
              <a:rPr lang="en-US" sz="1800" dirty="0"/>
              <a:t> </a:t>
            </a:r>
            <a:r>
              <a:rPr lang="en-US" sz="1800" dirty="0" err="1"/>
              <a:t>đều</a:t>
            </a:r>
            <a:r>
              <a:rPr lang="en-US" sz="1800" dirty="0"/>
              <a:t> </a:t>
            </a:r>
            <a:r>
              <a:rPr lang="en-US" sz="1800" dirty="0" err="1"/>
              <a:t>trên</a:t>
            </a:r>
            <a:r>
              <a:rPr lang="en-US" sz="1800" dirty="0"/>
              <a:t> </a:t>
            </a:r>
            <a:r>
              <a:rPr lang="en-US" sz="1800" dirty="0" err="1"/>
              <a:t>mặt</a:t>
            </a:r>
            <a:r>
              <a:rPr lang="en-US" sz="1800" dirty="0"/>
              <a:t> </a:t>
            </a:r>
            <a:r>
              <a:rPr lang="en-US" sz="1800" dirty="0" err="1"/>
              <a:t>bàn</a:t>
            </a:r>
            <a:r>
              <a:rPr lang="en-US" sz="1800" dirty="0"/>
              <a:t> </a:t>
            </a:r>
            <a:r>
              <a:rPr lang="en-US" sz="1800" dirty="0" err="1"/>
              <a:t>theo</a:t>
            </a:r>
            <a:r>
              <a:rPr lang="en-US" sz="1800" dirty="0"/>
              <a:t> </a:t>
            </a:r>
            <a:r>
              <a:rPr lang="en-US" sz="1800" dirty="0" err="1"/>
              <a:t>hai</a:t>
            </a:r>
            <a:r>
              <a:rPr lang="en-US" sz="1800" dirty="0"/>
              <a:t> </a:t>
            </a:r>
            <a:r>
              <a:rPr lang="en-US" sz="1800" dirty="0" err="1"/>
              <a:t>mặt</a:t>
            </a:r>
            <a:r>
              <a:rPr lang="en-US" sz="1800" dirty="0"/>
              <a:t> </a:t>
            </a:r>
            <a:r>
              <a:rPr lang="en-US" sz="1800" dirty="0" err="1"/>
              <a:t>tiếp</a:t>
            </a:r>
            <a:r>
              <a:rPr lang="en-US" sz="1800" dirty="0"/>
              <a:t> </a:t>
            </a:r>
            <a:r>
              <a:rPr lang="en-US" sz="1800" dirty="0" err="1"/>
              <a:t>xúc</a:t>
            </a:r>
            <a:r>
              <a:rPr lang="en-US" sz="1800" dirty="0"/>
              <a:t> </a:t>
            </a:r>
            <a:r>
              <a:rPr lang="en-US" sz="1800" dirty="0" err="1"/>
              <a:t>khác</a:t>
            </a:r>
            <a:r>
              <a:rPr lang="en-US" sz="1800" dirty="0"/>
              <a:t> </a:t>
            </a:r>
            <a:r>
              <a:rPr lang="en-US" sz="1800" dirty="0" err="1"/>
              <a:t>nhau</a:t>
            </a:r>
            <a:r>
              <a:rPr lang="en-US" sz="1800" dirty="0"/>
              <a:t>.</a:t>
            </a:r>
          </a:p>
        </p:txBody>
      </p:sp>
      <p:sp>
        <p:nvSpPr>
          <p:cNvPr id="20" name="TextBox 19">
            <a:extLst>
              <a:ext uri="{FF2B5EF4-FFF2-40B4-BE49-F238E27FC236}">
                <a16:creationId xmlns:a16="http://schemas.microsoft.com/office/drawing/2014/main" id="{5477B0D9-AF38-4D09-ACD1-2FED1587C12F}"/>
              </a:ext>
            </a:extLst>
          </p:cNvPr>
          <p:cNvSpPr txBox="1"/>
          <p:nvPr/>
        </p:nvSpPr>
        <p:spPr>
          <a:xfrm>
            <a:off x="1159198" y="4846184"/>
            <a:ext cx="7832402" cy="100476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dirty="0" err="1"/>
              <a:t>Từ</a:t>
            </a:r>
            <a:r>
              <a:rPr lang="en-US" sz="1800" dirty="0"/>
              <a:t> </a:t>
            </a:r>
            <a:r>
              <a:rPr lang="en-US" sz="1800" dirty="0" err="1"/>
              <a:t>từ</a:t>
            </a:r>
            <a:r>
              <a:rPr lang="en-US" sz="1800" dirty="0"/>
              <a:t> </a:t>
            </a:r>
            <a:r>
              <a:rPr lang="en-US" sz="1800" dirty="0" err="1"/>
              <a:t>kéo</a:t>
            </a:r>
            <a:r>
              <a:rPr lang="en-US" sz="1800" dirty="0"/>
              <a:t> </a:t>
            </a:r>
            <a:r>
              <a:rPr lang="en-US" sz="1800" dirty="0" err="1"/>
              <a:t>lực</a:t>
            </a:r>
            <a:r>
              <a:rPr lang="en-US" sz="1800" dirty="0"/>
              <a:t> </a:t>
            </a:r>
            <a:r>
              <a:rPr lang="en-US" sz="1800" dirty="0" err="1"/>
              <a:t>kế</a:t>
            </a:r>
            <a:r>
              <a:rPr lang="en-US" sz="1800" dirty="0"/>
              <a:t> </a:t>
            </a:r>
            <a:r>
              <a:rPr lang="en-US" sz="1800" dirty="0" err="1"/>
              <a:t>cho</a:t>
            </a:r>
            <a:r>
              <a:rPr lang="en-US" sz="1800" dirty="0"/>
              <a:t> </a:t>
            </a:r>
            <a:r>
              <a:rPr lang="en-US" sz="1800" dirty="0" err="1"/>
              <a:t>tới</a:t>
            </a:r>
            <a:r>
              <a:rPr lang="en-US" sz="1800" dirty="0"/>
              <a:t> </a:t>
            </a:r>
            <a:r>
              <a:rPr lang="en-US" sz="1800" dirty="0" err="1"/>
              <a:t>khi</a:t>
            </a:r>
            <a:r>
              <a:rPr lang="en-US" sz="1800" dirty="0"/>
              <a:t> </a:t>
            </a:r>
            <a:r>
              <a:rPr lang="en-US" sz="1800" dirty="0" err="1"/>
              <a:t>vật</a:t>
            </a:r>
            <a:r>
              <a:rPr lang="en-US" sz="1800" dirty="0"/>
              <a:t> </a:t>
            </a:r>
            <a:r>
              <a:rPr lang="en-US" sz="1800" dirty="0" err="1"/>
              <a:t>bắt</a:t>
            </a:r>
            <a:r>
              <a:rPr lang="en-US" sz="1800" dirty="0"/>
              <a:t> </a:t>
            </a:r>
            <a:r>
              <a:rPr lang="en-US" sz="1800" dirty="0" err="1"/>
              <a:t>đầu</a:t>
            </a:r>
            <a:r>
              <a:rPr lang="en-US" sz="1800" dirty="0"/>
              <a:t> </a:t>
            </a:r>
            <a:r>
              <a:rPr lang="en-US" sz="1800" dirty="0" err="1"/>
              <a:t>chuyển</a:t>
            </a:r>
            <a:r>
              <a:rPr lang="en-US" sz="1800" dirty="0"/>
              <a:t> </a:t>
            </a:r>
            <a:r>
              <a:rPr lang="en-US" sz="1800" dirty="0" err="1"/>
              <a:t>động</a:t>
            </a:r>
            <a:r>
              <a:rPr lang="en-US" sz="1800" dirty="0"/>
              <a:t> </a:t>
            </a:r>
            <a:r>
              <a:rPr lang="en-US" sz="1800" dirty="0" err="1"/>
              <a:t>đều</a:t>
            </a:r>
            <a:r>
              <a:rPr lang="en-US" sz="1800" dirty="0"/>
              <a:t> (</a:t>
            </a:r>
            <a:r>
              <a:rPr lang="en-US" sz="1800" dirty="0" err="1"/>
              <a:t>lực</a:t>
            </a:r>
            <a:r>
              <a:rPr lang="en-US" sz="1800" dirty="0"/>
              <a:t> </a:t>
            </a:r>
            <a:r>
              <a:rPr lang="en-US" sz="1800" dirty="0" err="1"/>
              <a:t>kế</a:t>
            </a:r>
            <a:r>
              <a:rPr lang="en-US" sz="1800" dirty="0"/>
              <a:t> </a:t>
            </a:r>
            <a:r>
              <a:rPr lang="en-US" sz="1800" dirty="0" err="1"/>
              <a:t>chỉ</a:t>
            </a:r>
            <a:r>
              <a:rPr lang="en-US" sz="1800" dirty="0"/>
              <a:t> </a:t>
            </a:r>
            <a:r>
              <a:rPr lang="en-US" sz="1800" dirty="0" err="1"/>
              <a:t>một</a:t>
            </a:r>
            <a:r>
              <a:rPr lang="en-US" sz="1800" dirty="0"/>
              <a:t> </a:t>
            </a:r>
            <a:r>
              <a:rPr lang="en-US" sz="1800" dirty="0" err="1"/>
              <a:t>giá</a:t>
            </a:r>
            <a:r>
              <a:rPr lang="en-US" sz="1800" dirty="0"/>
              <a:t> </a:t>
            </a:r>
            <a:r>
              <a:rPr lang="en-US" sz="1800" dirty="0" err="1"/>
              <a:t>trị</a:t>
            </a:r>
            <a:r>
              <a:rPr lang="en-US" sz="1800" dirty="0"/>
              <a:t> </a:t>
            </a:r>
            <a:r>
              <a:rPr lang="en-US" sz="1800" dirty="0" err="1"/>
              <a:t>ổn</a:t>
            </a:r>
            <a:r>
              <a:rPr lang="en-US" sz="1800" dirty="0"/>
              <a:t> </a:t>
            </a:r>
            <a:r>
              <a:rPr lang="en-US" sz="1800" dirty="0" err="1"/>
              <a:t>định</a:t>
            </a:r>
            <a:r>
              <a:rPr lang="en-US" sz="1800" dirty="0"/>
              <a:t>), </a:t>
            </a:r>
            <a:r>
              <a:rPr lang="en-US" sz="1800" dirty="0" err="1"/>
              <a:t>thì</a:t>
            </a:r>
            <a:r>
              <a:rPr lang="en-US" sz="1800" dirty="0"/>
              <a:t> </a:t>
            </a:r>
            <a:r>
              <a:rPr lang="en-US" sz="1800" dirty="0" err="1"/>
              <a:t>đọc</a:t>
            </a:r>
            <a:r>
              <a:rPr lang="en-US" sz="1800" dirty="0"/>
              <a:t> </a:t>
            </a:r>
            <a:r>
              <a:rPr lang="en-US" sz="1800" dirty="0" err="1"/>
              <a:t>số</a:t>
            </a:r>
            <a:r>
              <a:rPr lang="en-US" sz="1800" dirty="0"/>
              <a:t> </a:t>
            </a:r>
            <a:r>
              <a:rPr lang="en-US" sz="1800" dirty="0" err="1"/>
              <a:t>chỉ</a:t>
            </a:r>
            <a:r>
              <a:rPr lang="en-US" sz="1800" dirty="0"/>
              <a:t> </a:t>
            </a:r>
            <a:r>
              <a:rPr lang="en-US" sz="1800" dirty="0" err="1"/>
              <a:t>của</a:t>
            </a:r>
            <a:r>
              <a:rPr lang="en-US" sz="1800" dirty="0"/>
              <a:t> </a:t>
            </a:r>
            <a:r>
              <a:rPr lang="en-US" sz="1800" dirty="0" err="1"/>
              <a:t>lực</a:t>
            </a:r>
            <a:r>
              <a:rPr lang="en-US" sz="1800" dirty="0"/>
              <a:t> </a:t>
            </a:r>
            <a:r>
              <a:rPr lang="en-US" sz="1800" dirty="0" err="1"/>
              <a:t>kế</a:t>
            </a:r>
            <a:r>
              <a:rPr lang="en-US" sz="1800" dirty="0"/>
              <a:t>. </a:t>
            </a:r>
            <a:r>
              <a:rPr lang="en-US" sz="1800" dirty="0" err="1"/>
              <a:t>Số</a:t>
            </a:r>
            <a:r>
              <a:rPr lang="en-US" sz="1800" dirty="0"/>
              <a:t> </a:t>
            </a:r>
            <a:r>
              <a:rPr lang="en-US" sz="1800" dirty="0" err="1"/>
              <a:t>chỉ</a:t>
            </a:r>
            <a:r>
              <a:rPr lang="en-US" sz="1800" dirty="0"/>
              <a:t> </a:t>
            </a:r>
            <a:r>
              <a:rPr lang="en-US" sz="1800" dirty="0" err="1"/>
              <a:t>của</a:t>
            </a:r>
            <a:r>
              <a:rPr lang="en-US" sz="1800" dirty="0"/>
              <a:t> </a:t>
            </a:r>
            <a:r>
              <a:rPr lang="en-US" sz="1800" dirty="0" err="1"/>
              <a:t>lực</a:t>
            </a:r>
            <a:r>
              <a:rPr lang="en-US" sz="1800" dirty="0"/>
              <a:t> </a:t>
            </a:r>
            <a:r>
              <a:rPr lang="en-US" sz="1800" dirty="0" err="1"/>
              <a:t>kế</a:t>
            </a:r>
            <a:r>
              <a:rPr lang="en-US" sz="1800" dirty="0"/>
              <a:t> </a:t>
            </a:r>
            <a:r>
              <a:rPr lang="en-US" sz="1800" dirty="0" err="1"/>
              <a:t>là</a:t>
            </a:r>
            <a:r>
              <a:rPr lang="en-US" sz="1800" dirty="0"/>
              <a:t> </a:t>
            </a:r>
            <a:r>
              <a:rPr lang="en-US" sz="1800" dirty="0" err="1"/>
              <a:t>độ</a:t>
            </a:r>
            <a:r>
              <a:rPr lang="en-US" sz="1800" dirty="0"/>
              <a:t> </a:t>
            </a:r>
            <a:r>
              <a:rPr lang="en-US" sz="1800" dirty="0" err="1"/>
              <a:t>lớn</a:t>
            </a:r>
            <a:r>
              <a:rPr lang="en-US" sz="1800" dirty="0"/>
              <a:t> </a:t>
            </a:r>
            <a:r>
              <a:rPr lang="en-US" sz="1800" dirty="0" err="1"/>
              <a:t>của</a:t>
            </a:r>
            <a:r>
              <a:rPr lang="en-US" sz="1800" dirty="0"/>
              <a:t> </a:t>
            </a:r>
            <a:r>
              <a:rPr lang="en-US" sz="1800" dirty="0" err="1"/>
              <a:t>lực</a:t>
            </a:r>
            <a:r>
              <a:rPr lang="en-US" sz="1800" dirty="0"/>
              <a:t> ma </a:t>
            </a:r>
            <a:r>
              <a:rPr lang="en-US" sz="1800" dirty="0" err="1"/>
              <a:t>sát</a:t>
            </a:r>
            <a:r>
              <a:rPr lang="en-US" sz="1800" dirty="0"/>
              <a:t> </a:t>
            </a:r>
            <a:r>
              <a:rPr lang="en-US" sz="1800" dirty="0" err="1"/>
              <a:t>trượt</a:t>
            </a:r>
            <a:r>
              <a:rPr lang="en-US" sz="1800" dirty="0"/>
              <a:t>.</a:t>
            </a:r>
          </a:p>
        </p:txBody>
      </p:sp>
      <p:pic>
        <p:nvPicPr>
          <p:cNvPr id="21" name="Picture 16">
            <a:extLst>
              <a:ext uri="{FF2B5EF4-FFF2-40B4-BE49-F238E27FC236}">
                <a16:creationId xmlns:a16="http://schemas.microsoft.com/office/drawing/2014/main" id="{A8503FBF-C085-4BA7-8155-459750E2FC7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5140" y="2956394"/>
            <a:ext cx="513196" cy="449746"/>
          </a:xfrm>
          <a:prstGeom prst="rect">
            <a:avLst/>
          </a:prstGeom>
        </p:spPr>
      </p:pic>
      <p:pic>
        <p:nvPicPr>
          <p:cNvPr id="22" name="Picture 16">
            <a:extLst>
              <a:ext uri="{FF2B5EF4-FFF2-40B4-BE49-F238E27FC236}">
                <a16:creationId xmlns:a16="http://schemas.microsoft.com/office/drawing/2014/main" id="{3DF4976A-AC99-4004-80B0-5DADD55563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5140" y="4960389"/>
            <a:ext cx="513196" cy="449746"/>
          </a:xfrm>
          <a:prstGeom prst="rect">
            <a:avLst/>
          </a:prstGeom>
        </p:spPr>
      </p:pic>
    </p:spTree>
    <p:extLst>
      <p:ext uri="{BB962C8B-B14F-4D97-AF65-F5344CB8AC3E}">
        <p14:creationId xmlns:p14="http://schemas.microsoft.com/office/powerpoint/2010/main" val="223835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473867" y="1667446"/>
            <a:ext cx="9244266"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4: Tiến hành thí nghiệm kiểm tra dự đoán và rút ra kết luận</a:t>
            </a:r>
            <a:endParaRPr lang="en-US" sz="2200" b="1" dirty="0">
              <a:solidFill>
                <a:schemeClr val="bg1"/>
              </a:solidFill>
            </a:endParaRPr>
          </a:p>
        </p:txBody>
      </p:sp>
      <p:sp>
        <p:nvSpPr>
          <p:cNvPr id="16" name="TextBox 15">
            <a:extLst>
              <a:ext uri="{FF2B5EF4-FFF2-40B4-BE49-F238E27FC236}">
                <a16:creationId xmlns:a16="http://schemas.microsoft.com/office/drawing/2014/main" id="{EF261521-C5AD-4425-A616-5593D2535236}"/>
              </a:ext>
            </a:extLst>
          </p:cNvPr>
          <p:cNvSpPr txBox="1"/>
          <p:nvPr/>
        </p:nvSpPr>
        <p:spPr>
          <a:xfrm>
            <a:off x="299803" y="2331392"/>
            <a:ext cx="11592394"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Thí nghiệm cho thấy khi thay đổi diện tích mặt tiếp xúc </a:t>
            </a:r>
          </a:p>
          <a:p>
            <a:pPr algn="ctr"/>
            <a:r>
              <a:rPr lang="en-US" sz="2000"/>
              <a:t>thì độ lớn của lực ma sát trượt không thay đổi: </a:t>
            </a:r>
          </a:p>
          <a:p>
            <a:pPr algn="ctr"/>
            <a:r>
              <a:rPr lang="en-US" sz="2000" b="1"/>
              <a:t>Độ lớn của lực ma sát trượt không phụ thuộc vào diện tích mặt tiếp xúc.</a:t>
            </a:r>
            <a:endParaRPr lang="en-US" sz="2000" b="1" dirty="0"/>
          </a:p>
        </p:txBody>
      </p:sp>
      <p:sp>
        <p:nvSpPr>
          <p:cNvPr id="23" name="Oval 22">
            <a:extLst>
              <a:ext uri="{FF2B5EF4-FFF2-40B4-BE49-F238E27FC236}">
                <a16:creationId xmlns:a16="http://schemas.microsoft.com/office/drawing/2014/main" id="{41B14D98-C28A-4261-AD31-6D43657C403D}"/>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4" name="Oval 23">
            <a:extLst>
              <a:ext uri="{FF2B5EF4-FFF2-40B4-BE49-F238E27FC236}">
                <a16:creationId xmlns:a16="http://schemas.microsoft.com/office/drawing/2014/main" id="{081323FC-821A-4599-A43A-91C0343C8D6E}"/>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5" name="Oval 24">
            <a:extLst>
              <a:ext uri="{FF2B5EF4-FFF2-40B4-BE49-F238E27FC236}">
                <a16:creationId xmlns:a16="http://schemas.microsoft.com/office/drawing/2014/main" id="{AEE41046-903F-4B4A-A552-1AEC0014B0B9}"/>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5362" name="Picture 2" descr="Friction – 1K20.00 | Harvey Mudd College">
            <a:extLst>
              <a:ext uri="{FF2B5EF4-FFF2-40B4-BE49-F238E27FC236}">
                <a16:creationId xmlns:a16="http://schemas.microsoft.com/office/drawing/2014/main" id="{27271201-7D48-49FA-850C-C99930506F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36" b="29762"/>
          <a:stretch/>
        </p:blipFill>
        <p:spPr bwMode="auto">
          <a:xfrm>
            <a:off x="824257" y="3657600"/>
            <a:ext cx="10543486" cy="301198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40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809750" y="1667446"/>
            <a:ext cx="85725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5: Báo cáo kết quả và thảo luận về kết quả thí nghiệm</a:t>
            </a:r>
            <a:endParaRPr lang="en-US" sz="2200" b="1" dirty="0">
              <a:solidFill>
                <a:schemeClr val="bg1"/>
              </a:solidFill>
            </a:endParaRPr>
          </a:p>
        </p:txBody>
      </p:sp>
      <p:sp>
        <p:nvSpPr>
          <p:cNvPr id="23" name="Oval 22">
            <a:extLst>
              <a:ext uri="{FF2B5EF4-FFF2-40B4-BE49-F238E27FC236}">
                <a16:creationId xmlns:a16="http://schemas.microsoft.com/office/drawing/2014/main" id="{41B14D98-C28A-4261-AD31-6D43657C403D}"/>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4" name="Oval 23">
            <a:extLst>
              <a:ext uri="{FF2B5EF4-FFF2-40B4-BE49-F238E27FC236}">
                <a16:creationId xmlns:a16="http://schemas.microsoft.com/office/drawing/2014/main" id="{081323FC-821A-4599-A43A-91C0343C8D6E}"/>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5" name="Oval 24">
            <a:extLst>
              <a:ext uri="{FF2B5EF4-FFF2-40B4-BE49-F238E27FC236}">
                <a16:creationId xmlns:a16="http://schemas.microsoft.com/office/drawing/2014/main" id="{AEE41046-903F-4B4A-A552-1AEC0014B0B9}"/>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6386" name="Picture 2" descr="350+ Report Pictures [HD] | Download Free Images on Unsplash">
            <a:extLst>
              <a:ext uri="{FF2B5EF4-FFF2-40B4-BE49-F238E27FC236}">
                <a16:creationId xmlns:a16="http://schemas.microsoft.com/office/drawing/2014/main" id="{12D701A3-492F-4982-8218-6456319E00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685" y="2545805"/>
            <a:ext cx="6086631" cy="4059783"/>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44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419599" y="333344"/>
            <a:ext cx="6705601" cy="1449736"/>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4" name="TextBox 13">
            <a:extLst>
              <a:ext uri="{FF2B5EF4-FFF2-40B4-BE49-F238E27FC236}">
                <a16:creationId xmlns:a16="http://schemas.microsoft.com/office/drawing/2014/main" id="{9AA1C9AD-C47D-48A4-87ED-6747653459B9}"/>
              </a:ext>
            </a:extLst>
          </p:cNvPr>
          <p:cNvSpPr txBox="1"/>
          <p:nvPr/>
        </p:nvSpPr>
        <p:spPr>
          <a:xfrm>
            <a:off x="1345992" y="2172422"/>
            <a:ext cx="9500017"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Tìm</a:t>
            </a:r>
            <a:r>
              <a:rPr lang="en-US" sz="2000" dirty="0"/>
              <a:t> </a:t>
            </a:r>
            <a:r>
              <a:rPr lang="en-US" sz="2000" dirty="0" err="1"/>
              <a:t>hiểu</a:t>
            </a:r>
            <a:r>
              <a:rPr lang="en-US" sz="2000" dirty="0"/>
              <a:t> </a:t>
            </a:r>
            <a:r>
              <a:rPr lang="en-US" sz="2000" dirty="0" err="1"/>
              <a:t>khả</a:t>
            </a:r>
            <a:r>
              <a:rPr lang="en-US" sz="2000" dirty="0"/>
              <a:t> </a:t>
            </a:r>
            <a:r>
              <a:rPr lang="en-US" sz="2000" dirty="0" err="1"/>
              <a:t>năng</a:t>
            </a:r>
            <a:r>
              <a:rPr lang="en-US" sz="2000" dirty="0"/>
              <a:t> </a:t>
            </a:r>
            <a:r>
              <a:rPr lang="en-US" sz="2000" dirty="0" err="1"/>
              <a:t>hòa</a:t>
            </a:r>
            <a:r>
              <a:rPr lang="en-US" sz="2000" dirty="0"/>
              <a:t> tan </a:t>
            </a:r>
            <a:r>
              <a:rPr lang="en-US" sz="2000" dirty="0" err="1"/>
              <a:t>của</a:t>
            </a:r>
            <a:r>
              <a:rPr lang="en-US" sz="2000" dirty="0"/>
              <a:t> </a:t>
            </a:r>
            <a:r>
              <a:rPr lang="en-US" sz="2000" dirty="0" err="1"/>
              <a:t>muối</a:t>
            </a:r>
            <a:r>
              <a:rPr lang="en-US" sz="2000" dirty="0"/>
              <a:t> </a:t>
            </a:r>
            <a:r>
              <a:rPr lang="en-US" sz="2000" dirty="0" err="1"/>
              <a:t>ăn</a:t>
            </a:r>
            <a:r>
              <a:rPr lang="en-US" sz="2000" dirty="0"/>
              <a:t>, </a:t>
            </a:r>
            <a:r>
              <a:rPr lang="en-US" sz="2000" dirty="0" err="1"/>
              <a:t>đường</a:t>
            </a:r>
            <a:r>
              <a:rPr lang="en-US" sz="2000" dirty="0"/>
              <a:t>, </a:t>
            </a:r>
            <a:r>
              <a:rPr lang="en-US" sz="2000" dirty="0" err="1"/>
              <a:t>đá</a:t>
            </a:r>
            <a:r>
              <a:rPr lang="en-US" sz="2000" dirty="0"/>
              <a:t> </a:t>
            </a:r>
            <a:r>
              <a:rPr lang="en-US" sz="2000" dirty="0" err="1"/>
              <a:t>vôi</a:t>
            </a:r>
            <a:r>
              <a:rPr lang="en-US" sz="2000" dirty="0"/>
              <a:t> (</a:t>
            </a:r>
            <a:r>
              <a:rPr lang="en-US" sz="2000" dirty="0" err="1"/>
              <a:t>dạng</a:t>
            </a:r>
            <a:r>
              <a:rPr lang="en-US" sz="2000" dirty="0"/>
              <a:t> </a:t>
            </a:r>
            <a:r>
              <a:rPr lang="en-US" sz="2000" dirty="0" err="1"/>
              <a:t>bột</a:t>
            </a:r>
            <a:r>
              <a:rPr lang="en-US" sz="2000" dirty="0"/>
              <a:t>) </a:t>
            </a:r>
            <a:r>
              <a:rPr lang="en-US" sz="2000" dirty="0" err="1"/>
              <a:t>trong</a:t>
            </a:r>
            <a:r>
              <a:rPr lang="en-US" sz="2000" dirty="0"/>
              <a:t> </a:t>
            </a:r>
            <a:r>
              <a:rPr lang="en-US" sz="2000" dirty="0" err="1"/>
              <a:t>nước</a:t>
            </a:r>
            <a:r>
              <a:rPr lang="en-US" sz="2000" dirty="0"/>
              <a:t>.</a:t>
            </a:r>
          </a:p>
        </p:txBody>
      </p:sp>
      <p:sp>
        <p:nvSpPr>
          <p:cNvPr id="15" name="TextBox 14">
            <a:extLst>
              <a:ext uri="{FF2B5EF4-FFF2-40B4-BE49-F238E27FC236}">
                <a16:creationId xmlns:a16="http://schemas.microsoft.com/office/drawing/2014/main" id="{319B022E-4622-4052-AD85-95BA7D62D750}"/>
              </a:ext>
            </a:extLst>
          </p:cNvPr>
          <p:cNvSpPr txBox="1"/>
          <p:nvPr/>
        </p:nvSpPr>
        <p:spPr>
          <a:xfrm>
            <a:off x="1345992" y="2729494"/>
            <a:ext cx="9885888"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Dự</a:t>
            </a:r>
            <a:r>
              <a:rPr lang="en-US" sz="2000" dirty="0"/>
              <a:t> </a:t>
            </a:r>
            <a:r>
              <a:rPr lang="en-US" sz="2000" dirty="0" err="1"/>
              <a:t>đoán</a:t>
            </a:r>
            <a:r>
              <a:rPr lang="en-US" sz="2000" dirty="0"/>
              <a:t> </a:t>
            </a:r>
            <a:r>
              <a:rPr lang="en-US" sz="2000" dirty="0" err="1"/>
              <a:t>trong</a:t>
            </a:r>
            <a:r>
              <a:rPr lang="en-US" sz="2000" dirty="0"/>
              <a:t> </a:t>
            </a:r>
            <a:r>
              <a:rPr lang="en-US" sz="2000" dirty="0" err="1"/>
              <a:t>số</a:t>
            </a:r>
            <a:r>
              <a:rPr lang="en-US" sz="2000" dirty="0"/>
              <a:t> </a:t>
            </a:r>
            <a:r>
              <a:rPr lang="en-US" sz="2000" dirty="0" err="1"/>
              <a:t>các</a:t>
            </a:r>
            <a:r>
              <a:rPr lang="en-US" sz="2000" dirty="0"/>
              <a:t> </a:t>
            </a:r>
            <a:r>
              <a:rPr lang="en-US" sz="2000" dirty="0" err="1"/>
              <a:t>chất</a:t>
            </a:r>
            <a:r>
              <a:rPr lang="en-US" sz="2000" dirty="0"/>
              <a:t> </a:t>
            </a:r>
            <a:r>
              <a:rPr lang="en-US" sz="2000" dirty="0" err="1"/>
              <a:t>muối</a:t>
            </a:r>
            <a:r>
              <a:rPr lang="en-US" sz="2000" dirty="0"/>
              <a:t> </a:t>
            </a:r>
            <a:r>
              <a:rPr lang="en-US" sz="2000" dirty="0" err="1"/>
              <a:t>ăn</a:t>
            </a:r>
            <a:r>
              <a:rPr lang="en-US" sz="2000" dirty="0"/>
              <a:t>, </a:t>
            </a:r>
            <a:r>
              <a:rPr lang="en-US" sz="2000" dirty="0" err="1"/>
              <a:t>đường</a:t>
            </a:r>
            <a:r>
              <a:rPr lang="en-US" sz="2000" dirty="0"/>
              <a:t>, </a:t>
            </a:r>
            <a:r>
              <a:rPr lang="en-US" sz="2000" dirty="0" err="1"/>
              <a:t>đá</a:t>
            </a:r>
            <a:r>
              <a:rPr lang="en-US" sz="2000" dirty="0"/>
              <a:t> </a:t>
            </a:r>
            <a:r>
              <a:rPr lang="en-US" sz="2000" dirty="0" err="1"/>
              <a:t>vôi</a:t>
            </a:r>
            <a:r>
              <a:rPr lang="en-US" sz="2000" dirty="0"/>
              <a:t> (</a:t>
            </a:r>
            <a:r>
              <a:rPr lang="en-US" sz="2000" dirty="0" err="1"/>
              <a:t>dạng</a:t>
            </a:r>
            <a:r>
              <a:rPr lang="en-US" sz="2000" dirty="0"/>
              <a:t> </a:t>
            </a:r>
            <a:r>
              <a:rPr lang="en-US" sz="2000" dirty="0" err="1"/>
              <a:t>bột</a:t>
            </a:r>
            <a:r>
              <a:rPr lang="en-US" sz="2000" dirty="0"/>
              <a:t>), </a:t>
            </a:r>
            <a:r>
              <a:rPr lang="en-US" sz="2000" dirty="0" err="1"/>
              <a:t>chất</a:t>
            </a:r>
            <a:r>
              <a:rPr lang="en-US" sz="2000" dirty="0"/>
              <a:t> </a:t>
            </a:r>
            <a:r>
              <a:rPr lang="en-US" sz="2000" dirty="0" err="1"/>
              <a:t>nào</a:t>
            </a:r>
            <a:r>
              <a:rPr lang="en-US" sz="2000" dirty="0"/>
              <a:t> tan, </a:t>
            </a:r>
            <a:r>
              <a:rPr lang="en-US" sz="2000" dirty="0" err="1"/>
              <a:t>chất</a:t>
            </a:r>
            <a:r>
              <a:rPr lang="en-US" sz="2000" dirty="0"/>
              <a:t> </a:t>
            </a:r>
            <a:r>
              <a:rPr lang="en-US" sz="2000" dirty="0" err="1"/>
              <a:t>nào</a:t>
            </a:r>
            <a:r>
              <a:rPr lang="en-US" sz="2000" dirty="0"/>
              <a:t> </a:t>
            </a:r>
            <a:r>
              <a:rPr lang="en-US" sz="2000" dirty="0" err="1"/>
              <a:t>không</a:t>
            </a:r>
            <a:r>
              <a:rPr lang="en-US" sz="2000" dirty="0"/>
              <a:t> tan </a:t>
            </a:r>
            <a:r>
              <a:rPr lang="en-US" sz="2000" dirty="0" err="1"/>
              <a:t>trong</a:t>
            </a:r>
            <a:r>
              <a:rPr lang="en-US" sz="2000" dirty="0"/>
              <a:t> </a:t>
            </a:r>
            <a:r>
              <a:rPr lang="en-US" sz="2000" dirty="0" err="1"/>
              <a:t>nước</a:t>
            </a:r>
            <a:r>
              <a:rPr lang="en-US" sz="2000" dirty="0"/>
              <a:t>?</a:t>
            </a:r>
          </a:p>
        </p:txBody>
      </p:sp>
      <p:sp>
        <p:nvSpPr>
          <p:cNvPr id="16" name="TextBox 15">
            <a:extLst>
              <a:ext uri="{FF2B5EF4-FFF2-40B4-BE49-F238E27FC236}">
                <a16:creationId xmlns:a16="http://schemas.microsoft.com/office/drawing/2014/main" id="{30837F34-3BAD-4F75-8CB2-F741AC140AC3}"/>
              </a:ext>
            </a:extLst>
          </p:cNvPr>
          <p:cNvSpPr txBox="1"/>
          <p:nvPr/>
        </p:nvSpPr>
        <p:spPr>
          <a:xfrm>
            <a:off x="1345992" y="3671287"/>
            <a:ext cx="9885888"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Thực</a:t>
            </a:r>
            <a:r>
              <a:rPr lang="en-US" sz="2000" dirty="0"/>
              <a:t> </a:t>
            </a:r>
            <a:r>
              <a:rPr lang="en-US" sz="2000" dirty="0" err="1"/>
              <a:t>hiện</a:t>
            </a:r>
            <a:r>
              <a:rPr lang="en-US" sz="2000" dirty="0"/>
              <a:t> </a:t>
            </a:r>
            <a:r>
              <a:rPr lang="en-US" sz="2000" dirty="0" err="1"/>
              <a:t>các</a:t>
            </a:r>
            <a:r>
              <a:rPr lang="en-US" sz="2000" dirty="0"/>
              <a:t> </a:t>
            </a:r>
            <a:r>
              <a:rPr lang="en-US" sz="2000" dirty="0" err="1"/>
              <a:t>bước</a:t>
            </a:r>
            <a:r>
              <a:rPr lang="en-US" sz="2000" dirty="0"/>
              <a:t> </a:t>
            </a:r>
            <a:r>
              <a:rPr lang="en-US" sz="2000" dirty="0" err="1"/>
              <a:t>thí</a:t>
            </a:r>
            <a:r>
              <a:rPr lang="en-US" sz="2000" dirty="0"/>
              <a:t> </a:t>
            </a:r>
            <a:r>
              <a:rPr lang="en-US" sz="2000" dirty="0" err="1"/>
              <a:t>nghiệm</a:t>
            </a:r>
            <a:r>
              <a:rPr lang="en-US" sz="2000" dirty="0"/>
              <a:t>: </a:t>
            </a:r>
            <a:r>
              <a:rPr lang="en-US" sz="2000" dirty="0" err="1"/>
              <a:t>rót</a:t>
            </a:r>
            <a:r>
              <a:rPr lang="en-US" sz="2000" dirty="0"/>
              <a:t> </a:t>
            </a:r>
            <a:r>
              <a:rPr lang="en-US" sz="2000" dirty="0" err="1"/>
              <a:t>cùng</a:t>
            </a:r>
            <a:r>
              <a:rPr lang="en-US" sz="2000" dirty="0"/>
              <a:t> </a:t>
            </a:r>
            <a:r>
              <a:rPr lang="en-US" sz="2000" dirty="0" err="1"/>
              <a:t>một</a:t>
            </a:r>
            <a:r>
              <a:rPr lang="en-US" sz="2000" dirty="0"/>
              <a:t> </a:t>
            </a:r>
            <a:r>
              <a:rPr lang="en-US" sz="2000" dirty="0" err="1"/>
              <a:t>thể</a:t>
            </a:r>
            <a:r>
              <a:rPr lang="en-US" sz="2000" dirty="0"/>
              <a:t> </a:t>
            </a:r>
            <a:r>
              <a:rPr lang="en-US" sz="2000" dirty="0" err="1"/>
              <a:t>tích</a:t>
            </a:r>
            <a:r>
              <a:rPr lang="en-US" sz="2000" dirty="0"/>
              <a:t> </a:t>
            </a:r>
            <a:r>
              <a:rPr lang="en-US" sz="2000" dirty="0" err="1"/>
              <a:t>nước</a:t>
            </a:r>
            <a:r>
              <a:rPr lang="en-US" sz="2000" dirty="0"/>
              <a:t> (</a:t>
            </a:r>
            <a:r>
              <a:rPr lang="en-US" sz="2000" dirty="0" err="1"/>
              <a:t>khoảng</a:t>
            </a:r>
            <a:r>
              <a:rPr lang="en-US" sz="2000" dirty="0"/>
              <a:t> 5ml) </a:t>
            </a:r>
            <a:r>
              <a:rPr lang="en-US" sz="2000" dirty="0" err="1"/>
              <a:t>vào</a:t>
            </a:r>
            <a:r>
              <a:rPr lang="en-US" sz="2000" dirty="0"/>
              <a:t> </a:t>
            </a:r>
            <a:r>
              <a:rPr lang="en-US" sz="2000" dirty="0" err="1"/>
              <a:t>ba</a:t>
            </a:r>
            <a:r>
              <a:rPr lang="en-US" sz="2000" dirty="0"/>
              <a:t> </a:t>
            </a:r>
            <a:r>
              <a:rPr lang="en-US" sz="2000" dirty="0" err="1"/>
              <a:t>ống</a:t>
            </a:r>
            <a:r>
              <a:rPr lang="en-US" sz="2000" dirty="0"/>
              <a:t> </a:t>
            </a:r>
            <a:r>
              <a:rPr lang="en-US" sz="2000" dirty="0" err="1"/>
              <a:t>nghiệm</a:t>
            </a:r>
            <a:r>
              <a:rPr lang="en-US" sz="2000" dirty="0"/>
              <a:t>. </a:t>
            </a:r>
            <a:r>
              <a:rPr lang="en-US" sz="2000" dirty="0" err="1"/>
              <a:t>Thêm</a:t>
            </a:r>
            <a:r>
              <a:rPr lang="en-US" sz="2000" dirty="0"/>
              <a:t> </a:t>
            </a:r>
            <a:r>
              <a:rPr lang="en-US" sz="2000" dirty="0" err="1"/>
              <a:t>vào</a:t>
            </a:r>
            <a:r>
              <a:rPr lang="en-US" sz="2000" dirty="0"/>
              <a:t> </a:t>
            </a:r>
            <a:r>
              <a:rPr lang="en-US" sz="2000" dirty="0" err="1"/>
              <a:t>mỗi</a:t>
            </a:r>
            <a:r>
              <a:rPr lang="en-US" sz="2000" dirty="0"/>
              <a:t> </a:t>
            </a:r>
            <a:r>
              <a:rPr lang="en-US" sz="2000" dirty="0" err="1"/>
              <a:t>ống</a:t>
            </a:r>
            <a:r>
              <a:rPr lang="en-US" sz="2000" dirty="0"/>
              <a:t> </a:t>
            </a:r>
            <a:r>
              <a:rPr lang="en-US" sz="2000" dirty="0" err="1"/>
              <a:t>nghiệm</a:t>
            </a:r>
            <a:r>
              <a:rPr lang="en-US" sz="2000" dirty="0"/>
              <a:t> </a:t>
            </a:r>
            <a:r>
              <a:rPr lang="en-US" sz="2000" dirty="0" err="1"/>
              <a:t>khoảng</a:t>
            </a:r>
            <a:r>
              <a:rPr lang="en-US" sz="2000" dirty="0"/>
              <a:t> 1 gam </a:t>
            </a:r>
            <a:r>
              <a:rPr lang="en-US" sz="2000" dirty="0" err="1"/>
              <a:t>mỗi</a:t>
            </a:r>
            <a:r>
              <a:rPr lang="en-US" sz="2000" dirty="0"/>
              <a:t> </a:t>
            </a:r>
            <a:r>
              <a:rPr lang="en-US" sz="2000" dirty="0" err="1"/>
              <a:t>chất</a:t>
            </a:r>
            <a:r>
              <a:rPr lang="en-US" sz="2000" dirty="0"/>
              <a:t> </a:t>
            </a:r>
            <a:r>
              <a:rPr lang="en-US" sz="2000" dirty="0" err="1"/>
              <a:t>trên</a:t>
            </a:r>
            <a:r>
              <a:rPr lang="en-US" sz="2000" dirty="0"/>
              <a:t> </a:t>
            </a:r>
            <a:r>
              <a:rPr lang="en-US" sz="2000" dirty="0" err="1"/>
              <a:t>và</a:t>
            </a:r>
            <a:r>
              <a:rPr lang="en-US" sz="2000" dirty="0"/>
              <a:t> </a:t>
            </a:r>
            <a:r>
              <a:rPr lang="en-US" sz="2000" dirty="0" err="1"/>
              <a:t>lắc</a:t>
            </a:r>
            <a:r>
              <a:rPr lang="en-US" sz="2000" dirty="0"/>
              <a:t> </a:t>
            </a:r>
            <a:r>
              <a:rPr lang="en-US" sz="2000" dirty="0" err="1"/>
              <a:t>đều</a:t>
            </a:r>
            <a:r>
              <a:rPr lang="en-US" sz="2000" dirty="0"/>
              <a:t> </a:t>
            </a:r>
            <a:r>
              <a:rPr lang="en-US" sz="2000" dirty="0" err="1"/>
              <a:t>khoảng</a:t>
            </a:r>
            <a:r>
              <a:rPr lang="en-US" sz="2000" dirty="0"/>
              <a:t> 1 - 2 </a:t>
            </a:r>
            <a:r>
              <a:rPr lang="en-US" sz="2000" dirty="0" err="1"/>
              <a:t>phút</a:t>
            </a:r>
            <a:r>
              <a:rPr lang="en-US" sz="2000" dirty="0"/>
              <a:t>. Quan </a:t>
            </a:r>
            <a:r>
              <a:rPr lang="en-US" sz="2000" dirty="0" err="1"/>
              <a:t>sát</a:t>
            </a:r>
            <a:r>
              <a:rPr lang="en-US" sz="2000" dirty="0"/>
              <a:t> </a:t>
            </a:r>
            <a:r>
              <a:rPr lang="en-US" sz="2000" dirty="0" err="1"/>
              <a:t>và</a:t>
            </a:r>
            <a:r>
              <a:rPr lang="en-US" sz="2000" dirty="0"/>
              <a:t> </a:t>
            </a:r>
            <a:r>
              <a:rPr lang="en-US" sz="2000" dirty="0" err="1"/>
              <a:t>ghi</a:t>
            </a:r>
            <a:r>
              <a:rPr lang="en-US" sz="2000" dirty="0"/>
              <a:t> </a:t>
            </a:r>
            <a:r>
              <a:rPr lang="en-US" sz="2000" dirty="0" err="1"/>
              <a:t>lại</a:t>
            </a:r>
            <a:r>
              <a:rPr lang="en-US" sz="2000" dirty="0"/>
              <a:t> </a:t>
            </a:r>
            <a:r>
              <a:rPr lang="en-US" sz="2000" dirty="0" err="1"/>
              <a:t>kết</a:t>
            </a:r>
            <a:r>
              <a:rPr lang="en-US" sz="2000" dirty="0"/>
              <a:t> </a:t>
            </a:r>
            <a:r>
              <a:rPr lang="en-US" sz="2000" dirty="0" err="1"/>
              <a:t>quả</a:t>
            </a:r>
            <a:r>
              <a:rPr lang="en-US" sz="2000" dirty="0"/>
              <a:t> </a:t>
            </a:r>
            <a:r>
              <a:rPr lang="en-US" sz="2000" dirty="0" err="1"/>
              <a:t>thí</a:t>
            </a:r>
            <a:r>
              <a:rPr lang="en-US" sz="2000" dirty="0"/>
              <a:t> </a:t>
            </a:r>
            <a:r>
              <a:rPr lang="en-US" sz="2000" dirty="0" err="1"/>
              <a:t>nghiệm</a:t>
            </a:r>
            <a:r>
              <a:rPr lang="en-US" sz="2000" dirty="0"/>
              <a:t>. So </a:t>
            </a:r>
            <a:r>
              <a:rPr lang="en-US" sz="2000" dirty="0" err="1"/>
              <a:t>sánh</a:t>
            </a:r>
            <a:r>
              <a:rPr lang="en-US" sz="2000" dirty="0"/>
              <a:t> </a:t>
            </a:r>
            <a:r>
              <a:rPr lang="en-US" sz="2000" dirty="0" err="1"/>
              <a:t>và</a:t>
            </a:r>
            <a:r>
              <a:rPr lang="en-US" sz="2000" dirty="0"/>
              <a:t> </a:t>
            </a:r>
            <a:r>
              <a:rPr lang="en-US" sz="2000" dirty="0" err="1"/>
              <a:t>rút</a:t>
            </a:r>
            <a:r>
              <a:rPr lang="en-US" sz="2000" dirty="0"/>
              <a:t> </a:t>
            </a:r>
            <a:r>
              <a:rPr lang="en-US" sz="2000" dirty="0" err="1"/>
              <a:t>ra</a:t>
            </a:r>
            <a:r>
              <a:rPr lang="en-US" sz="2000" dirty="0"/>
              <a:t> </a:t>
            </a:r>
            <a:r>
              <a:rPr lang="en-US" sz="2000" dirty="0" err="1"/>
              <a:t>kết</a:t>
            </a:r>
            <a:r>
              <a:rPr lang="en-US" sz="2000" dirty="0"/>
              <a:t> </a:t>
            </a:r>
            <a:r>
              <a:rPr lang="en-US" sz="2000" dirty="0" err="1"/>
              <a:t>luận</a:t>
            </a:r>
            <a:r>
              <a:rPr lang="en-US" sz="2000" dirty="0"/>
              <a:t>. </a:t>
            </a:r>
          </a:p>
        </p:txBody>
      </p:sp>
      <p:sp>
        <p:nvSpPr>
          <p:cNvPr id="17" name="TextBox 16">
            <a:extLst>
              <a:ext uri="{FF2B5EF4-FFF2-40B4-BE49-F238E27FC236}">
                <a16:creationId xmlns:a16="http://schemas.microsoft.com/office/drawing/2014/main" id="{CCED305D-DFA1-49C8-820A-6CC1F83373B7}"/>
              </a:ext>
            </a:extLst>
          </p:cNvPr>
          <p:cNvSpPr txBox="1"/>
          <p:nvPr/>
        </p:nvSpPr>
        <p:spPr>
          <a:xfrm>
            <a:off x="1345992" y="4997801"/>
            <a:ext cx="9885888"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Đề</a:t>
            </a:r>
            <a:r>
              <a:rPr lang="en-US" sz="2000" dirty="0"/>
              <a:t> </a:t>
            </a:r>
            <a:r>
              <a:rPr lang="en-US" sz="2000" dirty="0" err="1"/>
              <a:t>xuất</a:t>
            </a:r>
            <a:r>
              <a:rPr lang="en-US" sz="2000" dirty="0"/>
              <a:t> </a:t>
            </a:r>
            <a:r>
              <a:rPr lang="en-US" sz="2000" dirty="0" err="1"/>
              <a:t>thí</a:t>
            </a:r>
            <a:r>
              <a:rPr lang="en-US" sz="2000" dirty="0"/>
              <a:t> </a:t>
            </a:r>
            <a:r>
              <a:rPr lang="en-US" sz="2000" dirty="0" err="1"/>
              <a:t>nghiệm</a:t>
            </a:r>
            <a:r>
              <a:rPr lang="en-US" sz="2000" dirty="0"/>
              <a:t> </a:t>
            </a:r>
            <a:r>
              <a:rPr lang="en-US" sz="2000" dirty="0" err="1"/>
              <a:t>để</a:t>
            </a:r>
            <a:r>
              <a:rPr lang="en-US" sz="2000" dirty="0"/>
              <a:t> </a:t>
            </a:r>
            <a:r>
              <a:rPr lang="en-US" sz="2000" dirty="0" err="1"/>
              <a:t>kiểm</a:t>
            </a:r>
            <a:r>
              <a:rPr lang="en-US" sz="2000" dirty="0"/>
              <a:t> </a:t>
            </a:r>
            <a:r>
              <a:rPr lang="en-US" sz="2000" dirty="0" err="1"/>
              <a:t>tra</a:t>
            </a:r>
            <a:r>
              <a:rPr lang="en-US" sz="2000" dirty="0"/>
              <a:t> </a:t>
            </a:r>
            <a:r>
              <a:rPr lang="en-US" sz="2000" dirty="0" err="1"/>
              <a:t>dự</a:t>
            </a:r>
            <a:r>
              <a:rPr lang="en-US" sz="2000" dirty="0"/>
              <a:t> </a:t>
            </a:r>
            <a:r>
              <a:rPr lang="en-US" sz="2000" dirty="0" err="1"/>
              <a:t>đoán</a:t>
            </a:r>
            <a:r>
              <a:rPr lang="en-US" sz="2000" dirty="0"/>
              <a:t> (</a:t>
            </a:r>
            <a:r>
              <a:rPr lang="en-US" sz="2000" dirty="0" err="1"/>
              <a:t>chuẩn</a:t>
            </a:r>
            <a:r>
              <a:rPr lang="en-US" sz="2000" dirty="0"/>
              <a:t> </a:t>
            </a:r>
            <a:r>
              <a:rPr lang="en-US" sz="2000" dirty="0" err="1"/>
              <a:t>bị</a:t>
            </a:r>
            <a:r>
              <a:rPr lang="en-US" sz="2000" dirty="0"/>
              <a:t> </a:t>
            </a:r>
            <a:r>
              <a:rPr lang="en-US" sz="2000" dirty="0" err="1"/>
              <a:t>dụng</a:t>
            </a:r>
            <a:r>
              <a:rPr lang="en-US" sz="2000" dirty="0"/>
              <a:t> </a:t>
            </a:r>
            <a:r>
              <a:rPr lang="en-US" sz="2000" dirty="0" err="1"/>
              <a:t>cụ</a:t>
            </a:r>
            <a:r>
              <a:rPr lang="en-US" sz="2000" dirty="0"/>
              <a:t>, </a:t>
            </a:r>
            <a:r>
              <a:rPr lang="en-US" sz="2000" dirty="0" err="1"/>
              <a:t>hóa</a:t>
            </a:r>
            <a:r>
              <a:rPr lang="en-US" sz="2000" dirty="0"/>
              <a:t> </a:t>
            </a:r>
            <a:r>
              <a:rPr lang="en-US" sz="2000" dirty="0" err="1"/>
              <a:t>chất</a:t>
            </a:r>
            <a:r>
              <a:rPr lang="en-US" sz="2000" dirty="0"/>
              <a:t> </a:t>
            </a:r>
            <a:r>
              <a:rPr lang="en-US" sz="2000" dirty="0" err="1"/>
              <a:t>và</a:t>
            </a:r>
            <a:r>
              <a:rPr lang="en-US" sz="2000" dirty="0"/>
              <a:t> </a:t>
            </a:r>
            <a:r>
              <a:rPr lang="en-US" sz="2000" dirty="0" err="1"/>
              <a:t>các</a:t>
            </a:r>
            <a:r>
              <a:rPr lang="en-US" sz="2000" dirty="0"/>
              <a:t> </a:t>
            </a:r>
            <a:r>
              <a:rPr lang="en-US" sz="2000" dirty="0" err="1"/>
              <a:t>bước</a:t>
            </a:r>
            <a:r>
              <a:rPr lang="en-US" sz="2000" dirty="0"/>
              <a:t> </a:t>
            </a:r>
            <a:r>
              <a:rPr lang="en-US" sz="2000" dirty="0" err="1"/>
              <a:t>thí</a:t>
            </a:r>
            <a:r>
              <a:rPr lang="en-US" sz="2000" dirty="0"/>
              <a:t> </a:t>
            </a:r>
            <a:r>
              <a:rPr lang="en-US" sz="2000" dirty="0" err="1"/>
              <a:t>nghiệm</a:t>
            </a:r>
            <a:r>
              <a:rPr lang="en-US" sz="2000" dirty="0"/>
              <a:t>).</a:t>
            </a:r>
          </a:p>
        </p:txBody>
      </p:sp>
      <p:sp>
        <p:nvSpPr>
          <p:cNvPr id="18" name="TextBox 17">
            <a:extLst>
              <a:ext uri="{FF2B5EF4-FFF2-40B4-BE49-F238E27FC236}">
                <a16:creationId xmlns:a16="http://schemas.microsoft.com/office/drawing/2014/main" id="{9D2A8903-83B0-44CE-9FB5-13B18B442429}"/>
              </a:ext>
            </a:extLst>
          </p:cNvPr>
          <p:cNvSpPr txBox="1"/>
          <p:nvPr/>
        </p:nvSpPr>
        <p:spPr>
          <a:xfrm>
            <a:off x="1345992" y="5939595"/>
            <a:ext cx="9500017"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Viết</a:t>
            </a:r>
            <a:r>
              <a:rPr lang="en-US" sz="2000" dirty="0"/>
              <a:t> </a:t>
            </a:r>
            <a:r>
              <a:rPr lang="en-US" sz="2000" dirty="0" err="1"/>
              <a:t>báo</a:t>
            </a:r>
            <a:r>
              <a:rPr lang="en-US" sz="2000" dirty="0"/>
              <a:t> </a:t>
            </a:r>
            <a:r>
              <a:rPr lang="en-US" sz="2000" dirty="0" err="1"/>
              <a:t>cáo</a:t>
            </a:r>
            <a:r>
              <a:rPr lang="en-US" sz="2000" dirty="0"/>
              <a:t> </a:t>
            </a:r>
            <a:r>
              <a:rPr lang="en-US" sz="2000" dirty="0" err="1"/>
              <a:t>và</a:t>
            </a:r>
            <a:r>
              <a:rPr lang="en-US" sz="2000" dirty="0"/>
              <a:t> </a:t>
            </a:r>
            <a:r>
              <a:rPr lang="en-US" sz="2000" dirty="0" err="1"/>
              <a:t>trình</a:t>
            </a:r>
            <a:r>
              <a:rPr lang="en-US" sz="2000" dirty="0"/>
              <a:t> </a:t>
            </a:r>
            <a:r>
              <a:rPr lang="en-US" sz="2000" dirty="0" err="1"/>
              <a:t>bày</a:t>
            </a:r>
            <a:r>
              <a:rPr lang="en-US" sz="2000" dirty="0"/>
              <a:t> </a:t>
            </a:r>
            <a:r>
              <a:rPr lang="en-US" sz="2000" dirty="0" err="1"/>
              <a:t>quá</a:t>
            </a:r>
            <a:r>
              <a:rPr lang="en-US" sz="2000" dirty="0"/>
              <a:t> </a:t>
            </a:r>
            <a:r>
              <a:rPr lang="en-US" sz="2000" dirty="0" err="1"/>
              <a:t>trình</a:t>
            </a:r>
            <a:r>
              <a:rPr lang="en-US" sz="2000" dirty="0"/>
              <a:t> </a:t>
            </a:r>
            <a:r>
              <a:rPr lang="en-US" sz="2000" dirty="0" err="1"/>
              <a:t>thực</a:t>
            </a:r>
            <a:r>
              <a:rPr lang="en-US" sz="2000" dirty="0"/>
              <a:t> </a:t>
            </a:r>
            <a:r>
              <a:rPr lang="en-US" sz="2000" dirty="0" err="1"/>
              <a:t>nghiệm</a:t>
            </a:r>
            <a:r>
              <a:rPr lang="en-US" sz="2000" dirty="0"/>
              <a:t>, </a:t>
            </a:r>
            <a:r>
              <a:rPr lang="en-US" sz="2000" dirty="0" err="1"/>
              <a:t>thảo</a:t>
            </a:r>
            <a:r>
              <a:rPr lang="en-US" sz="2000" dirty="0"/>
              <a:t> </a:t>
            </a:r>
            <a:r>
              <a:rPr lang="en-US" sz="2000" dirty="0" err="1"/>
              <a:t>luận</a:t>
            </a:r>
            <a:r>
              <a:rPr lang="en-US" sz="2000" dirty="0"/>
              <a:t> </a:t>
            </a:r>
            <a:r>
              <a:rPr lang="en-US" sz="2000" dirty="0" err="1"/>
              <a:t>kêt</a:t>
            </a:r>
            <a:r>
              <a:rPr lang="en-US" sz="2000" dirty="0"/>
              <a:t> </a:t>
            </a:r>
            <a:r>
              <a:rPr lang="en-US" sz="2000" dirty="0" err="1"/>
              <a:t>quả</a:t>
            </a:r>
            <a:r>
              <a:rPr lang="en-US" sz="2000" dirty="0"/>
              <a:t> </a:t>
            </a:r>
            <a:r>
              <a:rPr lang="en-US" sz="2000" dirty="0" err="1"/>
              <a:t>thí</a:t>
            </a:r>
            <a:r>
              <a:rPr lang="en-US" sz="2000" dirty="0"/>
              <a:t> </a:t>
            </a:r>
            <a:r>
              <a:rPr lang="en-US" sz="2000" dirty="0" err="1"/>
              <a:t>nghiệm</a:t>
            </a:r>
            <a:r>
              <a:rPr lang="en-US" sz="2000" dirty="0"/>
              <a:t>.</a:t>
            </a:r>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916916" y="352687"/>
            <a:ext cx="2267022" cy="1429800"/>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2" name="TextBox 21">
            <a:extLst>
              <a:ext uri="{FF2B5EF4-FFF2-40B4-BE49-F238E27FC236}">
                <a16:creationId xmlns:a16="http://schemas.microsoft.com/office/drawing/2014/main" id="{FDD729E4-348E-4456-86C2-A32924347C12}"/>
              </a:ext>
            </a:extLst>
          </p:cNvPr>
          <p:cNvSpPr txBox="1"/>
          <p:nvPr/>
        </p:nvSpPr>
        <p:spPr>
          <a:xfrm>
            <a:off x="4742828" y="453605"/>
            <a:ext cx="6079866"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dirty="0" err="1">
                <a:solidFill>
                  <a:schemeClr val="bg1"/>
                </a:solidFill>
              </a:rPr>
              <a:t>Sắp</a:t>
            </a:r>
            <a:r>
              <a:rPr lang="en-US" sz="2200" b="1" dirty="0">
                <a:solidFill>
                  <a:schemeClr val="bg1"/>
                </a:solidFill>
              </a:rPr>
              <a:t> </a:t>
            </a:r>
            <a:r>
              <a:rPr lang="en-US" sz="2200" b="1" dirty="0" err="1">
                <a:solidFill>
                  <a:schemeClr val="bg1"/>
                </a:solidFill>
              </a:rPr>
              <a:t>xếp</a:t>
            </a:r>
            <a:r>
              <a:rPr lang="en-US" sz="2200" b="1" dirty="0">
                <a:solidFill>
                  <a:schemeClr val="bg1"/>
                </a:solidFill>
              </a:rPr>
              <a:t> </a:t>
            </a:r>
            <a:r>
              <a:rPr lang="en-US" sz="2200" b="1" dirty="0" err="1">
                <a:solidFill>
                  <a:schemeClr val="bg1"/>
                </a:solidFill>
              </a:rPr>
              <a:t>nội</a:t>
            </a:r>
            <a:r>
              <a:rPr lang="en-US" sz="2200" b="1" dirty="0">
                <a:solidFill>
                  <a:schemeClr val="bg1"/>
                </a:solidFill>
              </a:rPr>
              <a:t> dung </a:t>
            </a:r>
            <a:r>
              <a:rPr lang="en-US" sz="2200" b="1" dirty="0" err="1">
                <a:solidFill>
                  <a:schemeClr val="bg1"/>
                </a:solidFill>
              </a:rPr>
              <a:t>các</a:t>
            </a:r>
            <a:r>
              <a:rPr lang="en-US" sz="2200" b="1" dirty="0">
                <a:solidFill>
                  <a:schemeClr val="bg1"/>
                </a:solidFill>
              </a:rPr>
              <a:t> </a:t>
            </a:r>
            <a:r>
              <a:rPr lang="en-US" sz="2200" b="1" dirty="0" err="1">
                <a:solidFill>
                  <a:schemeClr val="bg1"/>
                </a:solidFill>
              </a:rPr>
              <a:t>thông</a:t>
            </a:r>
            <a:r>
              <a:rPr lang="en-US" sz="2200" b="1" dirty="0">
                <a:solidFill>
                  <a:schemeClr val="bg1"/>
                </a:solidFill>
              </a:rPr>
              <a:t> tin </a:t>
            </a:r>
            <a:r>
              <a:rPr lang="en-US" sz="2200" b="1" dirty="0" err="1">
                <a:solidFill>
                  <a:schemeClr val="bg1"/>
                </a:solidFill>
              </a:rPr>
              <a:t>khi</a:t>
            </a:r>
            <a:r>
              <a:rPr lang="en-US" sz="2200" b="1" dirty="0">
                <a:solidFill>
                  <a:schemeClr val="bg1"/>
                </a:solidFill>
              </a:rPr>
              <a:t> </a:t>
            </a:r>
            <a:r>
              <a:rPr lang="en-US" sz="2200" b="1" dirty="0" err="1">
                <a:solidFill>
                  <a:schemeClr val="bg1"/>
                </a:solidFill>
              </a:rPr>
              <a:t>nghiên</a:t>
            </a:r>
            <a:r>
              <a:rPr lang="en-US" sz="2200" b="1" dirty="0">
                <a:solidFill>
                  <a:schemeClr val="bg1"/>
                </a:solidFill>
              </a:rPr>
              <a:t> </a:t>
            </a:r>
            <a:r>
              <a:rPr lang="en-US" sz="2200" b="1" dirty="0" err="1">
                <a:solidFill>
                  <a:schemeClr val="bg1"/>
                </a:solidFill>
              </a:rPr>
              <a:t>cứu</a:t>
            </a:r>
            <a:r>
              <a:rPr lang="en-US" sz="2200" b="1" dirty="0">
                <a:solidFill>
                  <a:schemeClr val="bg1"/>
                </a:solidFill>
              </a:rPr>
              <a:t> </a:t>
            </a:r>
            <a:r>
              <a:rPr lang="en-US" sz="2200" b="1" dirty="0" err="1">
                <a:solidFill>
                  <a:schemeClr val="bg1"/>
                </a:solidFill>
              </a:rPr>
              <a:t>sự</a:t>
            </a:r>
            <a:r>
              <a:rPr lang="en-US" sz="2200" b="1" dirty="0">
                <a:solidFill>
                  <a:schemeClr val="bg1"/>
                </a:solidFill>
              </a:rPr>
              <a:t> </a:t>
            </a:r>
            <a:r>
              <a:rPr lang="en-US" sz="2200" b="1" dirty="0" err="1">
                <a:solidFill>
                  <a:schemeClr val="bg1"/>
                </a:solidFill>
              </a:rPr>
              <a:t>hòa</a:t>
            </a:r>
            <a:r>
              <a:rPr lang="en-US" sz="2200" b="1" dirty="0">
                <a:solidFill>
                  <a:schemeClr val="bg1"/>
                </a:solidFill>
              </a:rPr>
              <a:t> tan </a:t>
            </a:r>
            <a:r>
              <a:rPr lang="en-US" sz="2200" b="1" dirty="0" err="1">
                <a:solidFill>
                  <a:schemeClr val="bg1"/>
                </a:solidFill>
              </a:rPr>
              <a:t>của</a:t>
            </a:r>
            <a:r>
              <a:rPr lang="en-US" sz="2200" b="1" dirty="0">
                <a:solidFill>
                  <a:schemeClr val="bg1"/>
                </a:solidFill>
              </a:rPr>
              <a:t> </a:t>
            </a:r>
            <a:r>
              <a:rPr lang="en-US" sz="2200" b="1" dirty="0" err="1">
                <a:solidFill>
                  <a:schemeClr val="bg1"/>
                </a:solidFill>
              </a:rPr>
              <a:t>một</a:t>
            </a:r>
            <a:r>
              <a:rPr lang="en-US" sz="2200" b="1" dirty="0">
                <a:solidFill>
                  <a:schemeClr val="bg1"/>
                </a:solidFill>
              </a:rPr>
              <a:t> </a:t>
            </a:r>
            <a:r>
              <a:rPr lang="en-US" sz="2200" b="1" dirty="0" err="1">
                <a:solidFill>
                  <a:schemeClr val="bg1"/>
                </a:solidFill>
              </a:rPr>
              <a:t>số</a:t>
            </a:r>
            <a:r>
              <a:rPr lang="en-US" sz="2200" b="1" dirty="0">
                <a:solidFill>
                  <a:schemeClr val="bg1"/>
                </a:solidFill>
              </a:rPr>
              <a:t> </a:t>
            </a:r>
            <a:r>
              <a:rPr lang="en-US" sz="2200" b="1" dirty="0" err="1">
                <a:solidFill>
                  <a:schemeClr val="bg1"/>
                </a:solidFill>
              </a:rPr>
              <a:t>chất</a:t>
            </a:r>
            <a:r>
              <a:rPr lang="en-US" sz="2200" b="1" dirty="0">
                <a:solidFill>
                  <a:schemeClr val="bg1"/>
                </a:solidFill>
              </a:rPr>
              <a:t> </a:t>
            </a:r>
            <a:r>
              <a:rPr lang="en-US" sz="2200" b="1" dirty="0" err="1">
                <a:solidFill>
                  <a:schemeClr val="bg1"/>
                </a:solidFill>
              </a:rPr>
              <a:t>rắn</a:t>
            </a:r>
            <a:r>
              <a:rPr lang="en-US" sz="2200" b="1" dirty="0">
                <a:solidFill>
                  <a:schemeClr val="bg1"/>
                </a:solidFill>
              </a:rPr>
              <a:t> </a:t>
            </a:r>
            <a:r>
              <a:rPr lang="en-US" sz="2200" b="1" dirty="0" err="1">
                <a:solidFill>
                  <a:schemeClr val="bg1"/>
                </a:solidFill>
              </a:rPr>
              <a:t>theo</a:t>
            </a:r>
            <a:r>
              <a:rPr lang="en-US" sz="2200" b="1" dirty="0">
                <a:solidFill>
                  <a:schemeClr val="bg1"/>
                </a:solidFill>
              </a:rPr>
              <a:t> </a:t>
            </a:r>
            <a:r>
              <a:rPr lang="en-US" sz="2200" b="1" dirty="0" err="1">
                <a:solidFill>
                  <a:schemeClr val="bg1"/>
                </a:solidFill>
              </a:rPr>
              <a:t>các</a:t>
            </a:r>
            <a:r>
              <a:rPr lang="en-US" sz="2200" b="1" dirty="0">
                <a:solidFill>
                  <a:schemeClr val="bg1"/>
                </a:solidFill>
              </a:rPr>
              <a:t> </a:t>
            </a:r>
            <a:r>
              <a:rPr lang="en-US" sz="2200" b="1" dirty="0" err="1">
                <a:solidFill>
                  <a:schemeClr val="bg1"/>
                </a:solidFill>
              </a:rPr>
              <a:t>bước</a:t>
            </a:r>
            <a:r>
              <a:rPr lang="en-US" sz="2200" b="1" dirty="0">
                <a:solidFill>
                  <a:schemeClr val="bg1"/>
                </a:solidFill>
              </a:rPr>
              <a:t> </a:t>
            </a:r>
            <a:r>
              <a:rPr lang="en-US" sz="2200" b="1" dirty="0" err="1">
                <a:solidFill>
                  <a:schemeClr val="bg1"/>
                </a:solidFill>
              </a:rPr>
              <a:t>của</a:t>
            </a:r>
            <a:r>
              <a:rPr lang="en-US" sz="2200" b="1" dirty="0">
                <a:solidFill>
                  <a:schemeClr val="bg1"/>
                </a:solidFill>
              </a:rPr>
              <a:t> </a:t>
            </a:r>
            <a:r>
              <a:rPr lang="en-US" sz="2200" b="1" dirty="0" err="1">
                <a:solidFill>
                  <a:schemeClr val="bg1"/>
                </a:solidFill>
              </a:rPr>
              <a:t>phương</a:t>
            </a:r>
            <a:r>
              <a:rPr lang="en-US" sz="2200" b="1" dirty="0">
                <a:solidFill>
                  <a:schemeClr val="bg1"/>
                </a:solidFill>
              </a:rPr>
              <a:t> </a:t>
            </a:r>
            <a:r>
              <a:rPr lang="en-US" sz="2200" b="1" dirty="0" err="1">
                <a:solidFill>
                  <a:schemeClr val="bg1"/>
                </a:solidFill>
              </a:rPr>
              <a:t>pháp</a:t>
            </a:r>
            <a:r>
              <a:rPr lang="en-US" sz="2200" b="1" dirty="0">
                <a:solidFill>
                  <a:schemeClr val="bg1"/>
                </a:solidFill>
              </a:rPr>
              <a:t> </a:t>
            </a:r>
            <a:r>
              <a:rPr lang="en-US" sz="2200" b="1" dirty="0" err="1">
                <a:solidFill>
                  <a:schemeClr val="bg1"/>
                </a:solidFill>
              </a:rPr>
              <a:t>tìm</a:t>
            </a:r>
            <a:r>
              <a:rPr lang="en-US" sz="2200" b="1" dirty="0">
                <a:solidFill>
                  <a:schemeClr val="bg1"/>
                </a:solidFill>
              </a:rPr>
              <a:t> </a:t>
            </a:r>
            <a:r>
              <a:rPr lang="en-US" sz="2200" b="1" dirty="0" err="1">
                <a:solidFill>
                  <a:schemeClr val="bg1"/>
                </a:solidFill>
              </a:rPr>
              <a:t>hiểu</a:t>
            </a:r>
            <a:r>
              <a:rPr lang="en-US" sz="2200" b="1" dirty="0">
                <a:solidFill>
                  <a:schemeClr val="bg1"/>
                </a:solidFill>
              </a:rPr>
              <a:t> </a:t>
            </a:r>
            <a:r>
              <a:rPr lang="en-US" sz="2200" b="1" dirty="0" err="1">
                <a:solidFill>
                  <a:schemeClr val="bg1"/>
                </a:solidFill>
              </a:rPr>
              <a:t>tự</a:t>
            </a:r>
            <a:r>
              <a:rPr lang="en-US" sz="2200" b="1" dirty="0">
                <a:solidFill>
                  <a:schemeClr val="bg1"/>
                </a:solidFill>
              </a:rPr>
              <a:t> </a:t>
            </a:r>
            <a:r>
              <a:rPr lang="en-US" sz="2200" b="1" dirty="0" err="1">
                <a:solidFill>
                  <a:schemeClr val="bg1"/>
                </a:solidFill>
              </a:rPr>
              <a:t>nhiên</a:t>
            </a:r>
            <a:r>
              <a:rPr lang="en-US" sz="2200" b="1" dirty="0">
                <a:solidFill>
                  <a:schemeClr val="bg1"/>
                </a:solidFill>
              </a:rPr>
              <a:t>.</a:t>
            </a:r>
          </a:p>
        </p:txBody>
      </p:sp>
    </p:spTree>
    <p:extLst>
      <p:ext uri="{BB962C8B-B14F-4D97-AF65-F5344CB8AC3E}">
        <p14:creationId xmlns:p14="http://schemas.microsoft.com/office/powerpoint/2010/main" val="49169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3" name="Group 22">
            <a:extLst>
              <a:ext uri="{FF2B5EF4-FFF2-40B4-BE49-F238E27FC236}">
                <a16:creationId xmlns:a16="http://schemas.microsoft.com/office/drawing/2014/main" id="{C76D55D8-920C-4699-AB60-DD2D5BBF4507}"/>
              </a:ext>
            </a:extLst>
          </p:cNvPr>
          <p:cNvGrpSpPr/>
          <p:nvPr/>
        </p:nvGrpSpPr>
        <p:grpSpPr>
          <a:xfrm>
            <a:off x="655943" y="227188"/>
            <a:ext cx="1393062" cy="476622"/>
            <a:chOff x="6006494" y="1980829"/>
            <a:chExt cx="1393062" cy="476622"/>
          </a:xfrm>
        </p:grpSpPr>
        <p:sp>
          <p:nvSpPr>
            <p:cNvPr id="25" name="Rectangle: Rounded Corners 24">
              <a:extLst>
                <a:ext uri="{FF2B5EF4-FFF2-40B4-BE49-F238E27FC236}">
                  <a16:creationId xmlns:a16="http://schemas.microsoft.com/office/drawing/2014/main" id="{D3248953-86F7-4086-AA90-26B364BB3B4E}"/>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26" name="Rectangle: Rounded Corners 25">
              <a:extLst>
                <a:ext uri="{FF2B5EF4-FFF2-40B4-BE49-F238E27FC236}">
                  <a16:creationId xmlns:a16="http://schemas.microsoft.com/office/drawing/2014/main" id="{E8C8E999-1A5E-4415-A15A-F5840B2EBDBF}"/>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graphicFrame>
        <p:nvGraphicFramePr>
          <p:cNvPr id="5" name="Table 5">
            <a:extLst>
              <a:ext uri="{FF2B5EF4-FFF2-40B4-BE49-F238E27FC236}">
                <a16:creationId xmlns:a16="http://schemas.microsoft.com/office/drawing/2014/main" id="{CEE66D84-2A5B-4C3F-879D-9235ED564496}"/>
              </a:ext>
            </a:extLst>
          </p:cNvPr>
          <p:cNvGraphicFramePr>
            <a:graphicFrameLocks noGrp="1"/>
          </p:cNvGraphicFramePr>
          <p:nvPr>
            <p:extLst>
              <p:ext uri="{D42A27DB-BD31-4B8C-83A1-F6EECF244321}">
                <p14:modId xmlns:p14="http://schemas.microsoft.com/office/powerpoint/2010/main" val="3826323852"/>
              </p:ext>
            </p:extLst>
          </p:nvPr>
        </p:nvGraphicFramePr>
        <p:xfrm>
          <a:off x="737236" y="914400"/>
          <a:ext cx="10717529" cy="5716413"/>
        </p:xfrm>
        <a:graphic>
          <a:graphicData uri="http://schemas.openxmlformats.org/drawingml/2006/table">
            <a:tbl>
              <a:tblPr firstRow="1" bandRow="1">
                <a:tableStyleId>{5940675A-B579-460E-94D1-54222C63F5DA}</a:tableStyleId>
              </a:tblPr>
              <a:tblGrid>
                <a:gridCol w="1131507">
                  <a:extLst>
                    <a:ext uri="{9D8B030D-6E8A-4147-A177-3AD203B41FA5}">
                      <a16:colId xmlns:a16="http://schemas.microsoft.com/office/drawing/2014/main" val="1005879338"/>
                    </a:ext>
                  </a:extLst>
                </a:gridCol>
                <a:gridCol w="3541457">
                  <a:extLst>
                    <a:ext uri="{9D8B030D-6E8A-4147-A177-3AD203B41FA5}">
                      <a16:colId xmlns:a16="http://schemas.microsoft.com/office/drawing/2014/main" val="2478562263"/>
                    </a:ext>
                  </a:extLst>
                </a:gridCol>
                <a:gridCol w="6044565">
                  <a:extLst>
                    <a:ext uri="{9D8B030D-6E8A-4147-A177-3AD203B41FA5}">
                      <a16:colId xmlns:a16="http://schemas.microsoft.com/office/drawing/2014/main" val="1817483587"/>
                    </a:ext>
                  </a:extLst>
                </a:gridCol>
              </a:tblGrid>
              <a:tr h="549080">
                <a:tc>
                  <a:txBody>
                    <a:bodyPr/>
                    <a:lstStyle/>
                    <a:p>
                      <a:endParaRPr lang="en-US"/>
                    </a:p>
                  </a:txBody>
                  <a:tcPr anchor="ctr"/>
                </a:tc>
                <a:tc>
                  <a:txBody>
                    <a:bodyPr/>
                    <a:lstStyle/>
                    <a:p>
                      <a:pPr algn="ctr"/>
                      <a:r>
                        <a:rPr lang="en-US" b="1">
                          <a:solidFill>
                            <a:schemeClr val="bg1"/>
                          </a:solidFill>
                        </a:rPr>
                        <a:t>Tên các bước</a:t>
                      </a:r>
                    </a:p>
                  </a:txBody>
                  <a:tcPr anchor="ctr">
                    <a:solidFill>
                      <a:srgbClr val="4A452A"/>
                    </a:solidFill>
                  </a:tcPr>
                </a:tc>
                <a:tc>
                  <a:txBody>
                    <a:bodyPr/>
                    <a:lstStyle/>
                    <a:p>
                      <a:pPr algn="ctr"/>
                      <a:r>
                        <a:rPr lang="en-US" b="1">
                          <a:solidFill>
                            <a:schemeClr val="bg1"/>
                          </a:solidFill>
                        </a:rPr>
                        <a:t>Nội dung</a:t>
                      </a:r>
                    </a:p>
                  </a:txBody>
                  <a:tcPr anchor="ctr">
                    <a:solidFill>
                      <a:srgbClr val="4A452A"/>
                    </a:solidFill>
                  </a:tcPr>
                </a:tc>
                <a:extLst>
                  <a:ext uri="{0D108BD9-81ED-4DB2-BD59-A6C34878D82A}">
                    <a16:rowId xmlns:a16="http://schemas.microsoft.com/office/drawing/2014/main" val="2906556191"/>
                  </a:ext>
                </a:extLst>
              </a:tr>
              <a:tr h="1198946">
                <a:tc>
                  <a:txBody>
                    <a:bodyPr/>
                    <a:lstStyle/>
                    <a:p>
                      <a:pPr algn="ctr" fontAlgn="t" latinLnBrk="0"/>
                      <a:r>
                        <a:rPr lang="vi-VN" b="1">
                          <a:solidFill>
                            <a:srgbClr val="C00000"/>
                          </a:solidFill>
                          <a:effectLst/>
                        </a:rPr>
                        <a:t>Bước 1</a:t>
                      </a:r>
                    </a:p>
                  </a:txBody>
                  <a:tcPr marL="47625" marR="47625" marT="47625" marB="47625" anchor="ctr">
                    <a:solidFill>
                      <a:schemeClr val="bg2"/>
                    </a:solidFill>
                  </a:tcPr>
                </a:tc>
                <a:tc>
                  <a:txBody>
                    <a:bodyPr/>
                    <a:lstStyle/>
                    <a:p>
                      <a:pPr algn="just" fontAlgn="t" latinLnBrk="0"/>
                      <a:r>
                        <a:rPr lang="en-US" sz="1600" b="0">
                          <a:effectLst/>
                        </a:rPr>
                        <a:t>Đề xuất tìm hiểu vấn đề</a:t>
                      </a:r>
                    </a:p>
                  </a:txBody>
                  <a:tcPr marL="47625" marR="47625" marT="47625" marB="47625" anchor="ctr">
                    <a:solidFill>
                      <a:schemeClr val="bg2"/>
                    </a:solidFill>
                  </a:tcP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vi-VN" sz="1600" b="0" dirty="0">
                          <a:effectLst/>
                        </a:rPr>
                        <a:t>Tìm hiểu khả năng hòa tan của muối ăn, đường, đá vôi (dạng bột) trong nước.</a:t>
                      </a:r>
                    </a:p>
                  </a:txBody>
                  <a:tcPr marL="47625" marR="47625" marT="47625" marB="47625" anchor="ctr">
                    <a:solidFill>
                      <a:schemeClr val="bg2"/>
                    </a:solidFill>
                  </a:tcPr>
                </a:tc>
                <a:extLst>
                  <a:ext uri="{0D108BD9-81ED-4DB2-BD59-A6C34878D82A}">
                    <a16:rowId xmlns:a16="http://schemas.microsoft.com/office/drawing/2014/main" val="3895767738"/>
                  </a:ext>
                </a:extLst>
              </a:tr>
              <a:tr h="868072">
                <a:tc>
                  <a:txBody>
                    <a:bodyPr/>
                    <a:lstStyle/>
                    <a:p>
                      <a:pPr algn="ctr" fontAlgn="t" latinLnBrk="0"/>
                      <a:r>
                        <a:rPr lang="vi-VN" b="1">
                          <a:solidFill>
                            <a:srgbClr val="C00000"/>
                          </a:solidFill>
                          <a:effectLst/>
                        </a:rPr>
                        <a:t>Bước 2</a:t>
                      </a:r>
                    </a:p>
                  </a:txBody>
                  <a:tcPr marL="47625" marR="47625" marT="47625" marB="47625" anchor="ctr">
                    <a:solidFill>
                      <a:schemeClr val="bg2"/>
                    </a:solidFill>
                  </a:tcPr>
                </a:tc>
                <a:tc>
                  <a:txBody>
                    <a:bodyPr/>
                    <a:lstStyle/>
                    <a:p>
                      <a:pPr algn="l" fontAlgn="t" latinLnBrk="0"/>
                      <a:r>
                        <a:rPr lang="vi-VN" sz="1600" b="0" dirty="0">
                          <a:effectLst/>
                        </a:rPr>
                        <a:t>Đưa ra dự đoán khoa học để giải quyết vấn đề</a:t>
                      </a:r>
                    </a:p>
                  </a:txBody>
                  <a:tcPr marL="47625" marR="47625" marT="47625" marB="47625" anchor="ctr">
                    <a:solidFill>
                      <a:schemeClr val="bg2"/>
                    </a:solidFill>
                  </a:tcP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vi-VN" sz="1600" b="0" dirty="0">
                          <a:effectLst/>
                        </a:rPr>
                        <a:t>Dự đoán trong số các chất muối ăn, đường, đá vôi (dạng bột), chất nào tan, chất nào không tan trong nước</a:t>
                      </a:r>
                      <a:r>
                        <a:rPr lang="en-US" sz="1600" b="0" dirty="0">
                          <a:effectLst/>
                        </a:rPr>
                        <a:t>?</a:t>
                      </a:r>
                      <a:endParaRPr lang="vi-VN" sz="1600" b="0" dirty="0">
                        <a:effectLst/>
                      </a:endParaRPr>
                    </a:p>
                  </a:txBody>
                  <a:tcPr marL="47625" marR="47625" marT="47625" marB="47625" anchor="ctr">
                    <a:solidFill>
                      <a:schemeClr val="bg2"/>
                    </a:solidFill>
                  </a:tcPr>
                </a:tc>
                <a:extLst>
                  <a:ext uri="{0D108BD9-81ED-4DB2-BD59-A6C34878D82A}">
                    <a16:rowId xmlns:a16="http://schemas.microsoft.com/office/drawing/2014/main" val="435787726"/>
                  </a:ext>
                </a:extLst>
              </a:tr>
              <a:tr h="856046">
                <a:tc>
                  <a:txBody>
                    <a:bodyPr/>
                    <a:lstStyle/>
                    <a:p>
                      <a:pPr algn="ctr" fontAlgn="t" latinLnBrk="0"/>
                      <a:r>
                        <a:rPr lang="vi-VN" b="1">
                          <a:solidFill>
                            <a:srgbClr val="C00000"/>
                          </a:solidFill>
                          <a:effectLst/>
                        </a:rPr>
                        <a:t>Bước 3</a:t>
                      </a:r>
                    </a:p>
                  </a:txBody>
                  <a:tcPr marL="47625" marR="47625" marT="47625" marB="47625" anchor="ctr">
                    <a:solidFill>
                      <a:schemeClr val="bg2"/>
                    </a:solidFill>
                  </a:tcPr>
                </a:tc>
                <a:tc>
                  <a:txBody>
                    <a:bodyPr/>
                    <a:lstStyle/>
                    <a:p>
                      <a:pPr algn="l" fontAlgn="t" latinLnBrk="0"/>
                      <a:r>
                        <a:rPr lang="en-US" sz="1600" b="0">
                          <a:effectLst/>
                        </a:rPr>
                        <a:t>Lập kế hoạch kiểm tra dự đoán</a:t>
                      </a:r>
                    </a:p>
                  </a:txBody>
                  <a:tcPr marL="47625" marR="47625" marT="47625" marB="47625" anchor="ctr">
                    <a:solidFill>
                      <a:schemeClr val="bg2"/>
                    </a:solidFill>
                  </a:tcPr>
                </a:tc>
                <a:tc>
                  <a:txBody>
                    <a:bodyPr/>
                    <a:lstStyle/>
                    <a:p>
                      <a:pPr algn="just" fontAlgn="t" latinLnBrk="0"/>
                      <a:r>
                        <a:rPr lang="vi-VN" sz="1600" b="0">
                          <a:effectLst/>
                        </a:rPr>
                        <a:t>Đề xuất thí nghiệm để kiểm tra dự đoán (chuẩn bị dụng cụ, hóa chất và các bước thí nghiệm).</a:t>
                      </a:r>
                    </a:p>
                  </a:txBody>
                  <a:tcPr marL="47625" marR="47625" marT="47625" marB="47625" anchor="ctr">
                    <a:solidFill>
                      <a:schemeClr val="bg2"/>
                    </a:solidFill>
                  </a:tcPr>
                </a:tc>
                <a:extLst>
                  <a:ext uri="{0D108BD9-81ED-4DB2-BD59-A6C34878D82A}">
                    <a16:rowId xmlns:a16="http://schemas.microsoft.com/office/drawing/2014/main" val="3390091656"/>
                  </a:ext>
                </a:extLst>
              </a:tr>
              <a:tr h="1202746">
                <a:tc>
                  <a:txBody>
                    <a:bodyPr/>
                    <a:lstStyle/>
                    <a:p>
                      <a:pPr algn="ctr" fontAlgn="t" latinLnBrk="0"/>
                      <a:r>
                        <a:rPr lang="vi-VN" b="1">
                          <a:solidFill>
                            <a:srgbClr val="C00000"/>
                          </a:solidFill>
                          <a:effectLst/>
                        </a:rPr>
                        <a:t>Bước 4</a:t>
                      </a:r>
                    </a:p>
                  </a:txBody>
                  <a:tcPr marL="47625" marR="47625" marT="47625" marB="47625" anchor="ctr">
                    <a:solidFill>
                      <a:schemeClr val="bg2"/>
                    </a:solidFill>
                  </a:tcPr>
                </a:tc>
                <a:tc>
                  <a:txBody>
                    <a:bodyPr/>
                    <a:lstStyle/>
                    <a:p>
                      <a:pPr algn="l" fontAlgn="t" latinLnBrk="0"/>
                      <a:r>
                        <a:rPr lang="en-US" sz="1600" b="0">
                          <a:effectLst/>
                        </a:rPr>
                        <a:t>Thực hiện kế hoạch kiểm tra dự đoán</a:t>
                      </a:r>
                    </a:p>
                  </a:txBody>
                  <a:tcPr marL="47625" marR="47625" marT="47625" marB="47625" anchor="ctr">
                    <a:solidFill>
                      <a:schemeClr val="bg2"/>
                    </a:solidFill>
                  </a:tcPr>
                </a:tc>
                <a:tc>
                  <a:txBody>
                    <a:bodyPr/>
                    <a:lstStyle/>
                    <a:p>
                      <a:pPr algn="just" fontAlgn="t" latinLnBrk="0"/>
                      <a:r>
                        <a:rPr lang="vi-VN" sz="1600" b="0">
                          <a:effectLst/>
                        </a:rPr>
                        <a:t>Thực hiện các bước thí nghiệm: rót cùng một thể tích nước (khoảng 5 mL) vào ba ống nghiệm. Thêm vào mỗi ống nghiệm khoảng 1 gam mỗi chất trên và lắc đều khoảng 1 – 2 phút. Quan sát và ghi lại kết quả thí nghiệm. So sánh và rút ra kết luận.</a:t>
                      </a:r>
                    </a:p>
                  </a:txBody>
                  <a:tcPr marL="47625" marR="47625" marT="47625" marB="47625" anchor="ctr">
                    <a:solidFill>
                      <a:schemeClr val="bg2"/>
                    </a:solidFill>
                  </a:tcPr>
                </a:tc>
                <a:extLst>
                  <a:ext uri="{0D108BD9-81ED-4DB2-BD59-A6C34878D82A}">
                    <a16:rowId xmlns:a16="http://schemas.microsoft.com/office/drawing/2014/main" val="1454867272"/>
                  </a:ext>
                </a:extLst>
              </a:tr>
              <a:tr h="1041523">
                <a:tc>
                  <a:txBody>
                    <a:bodyPr/>
                    <a:lstStyle/>
                    <a:p>
                      <a:pPr algn="ctr" fontAlgn="t" latinLnBrk="0"/>
                      <a:r>
                        <a:rPr lang="vi-VN" b="1">
                          <a:solidFill>
                            <a:srgbClr val="C00000"/>
                          </a:solidFill>
                          <a:effectLst/>
                        </a:rPr>
                        <a:t>Bước 5</a:t>
                      </a:r>
                    </a:p>
                  </a:txBody>
                  <a:tcPr marL="47625" marR="47625" marT="47625" marB="47625" anchor="ctr">
                    <a:solidFill>
                      <a:schemeClr val="bg2"/>
                    </a:solidFill>
                  </a:tcPr>
                </a:tc>
                <a:tc>
                  <a:txBody>
                    <a:bodyPr/>
                    <a:lstStyle/>
                    <a:p>
                      <a:pPr algn="just" fontAlgn="t" latinLnBrk="0"/>
                      <a:r>
                        <a:rPr lang="vi-VN" sz="1600" b="0">
                          <a:effectLst/>
                        </a:rPr>
                        <a:t>Viết báo cáo. Thảo luận và trình bày báo cáo khi được yêu cầu</a:t>
                      </a:r>
                    </a:p>
                  </a:txBody>
                  <a:tcPr marL="47625" marR="47625" marT="47625" marB="47625" anchor="ctr">
                    <a:solidFill>
                      <a:schemeClr val="bg2"/>
                    </a:solidFill>
                  </a:tcPr>
                </a:tc>
                <a:tc>
                  <a:txBody>
                    <a:bodyPr/>
                    <a:lstStyle/>
                    <a:p>
                      <a:pPr algn="just" fontAlgn="t" latinLnBrk="0"/>
                      <a:r>
                        <a:rPr lang="en-US" sz="1600" b="0" dirty="0" err="1">
                          <a:effectLst/>
                        </a:rPr>
                        <a:t>Viết</a:t>
                      </a:r>
                      <a:r>
                        <a:rPr lang="en-US" sz="1600" b="0" dirty="0">
                          <a:effectLst/>
                        </a:rPr>
                        <a:t> </a:t>
                      </a:r>
                      <a:r>
                        <a:rPr lang="en-US" sz="1600" b="0" dirty="0" err="1">
                          <a:effectLst/>
                        </a:rPr>
                        <a:t>báo</a:t>
                      </a:r>
                      <a:r>
                        <a:rPr lang="en-US" sz="1600" b="0" dirty="0">
                          <a:effectLst/>
                        </a:rPr>
                        <a:t> </a:t>
                      </a:r>
                      <a:r>
                        <a:rPr lang="en-US" sz="1600" b="0" dirty="0" err="1">
                          <a:effectLst/>
                        </a:rPr>
                        <a:t>cáo</a:t>
                      </a:r>
                      <a:r>
                        <a:rPr lang="en-US" sz="1600" b="0" dirty="0">
                          <a:effectLst/>
                        </a:rPr>
                        <a:t> </a:t>
                      </a:r>
                      <a:r>
                        <a:rPr lang="en-US" sz="1600" b="0" dirty="0" err="1">
                          <a:effectLst/>
                        </a:rPr>
                        <a:t>và</a:t>
                      </a:r>
                      <a:r>
                        <a:rPr lang="en-US" sz="1600" b="0" dirty="0">
                          <a:effectLst/>
                        </a:rPr>
                        <a:t> </a:t>
                      </a:r>
                      <a:r>
                        <a:rPr lang="en-US" sz="1600" b="0" dirty="0" err="1">
                          <a:effectLst/>
                        </a:rPr>
                        <a:t>trình</a:t>
                      </a:r>
                      <a:r>
                        <a:rPr lang="en-US" sz="1600" b="0" dirty="0">
                          <a:effectLst/>
                        </a:rPr>
                        <a:t> </a:t>
                      </a:r>
                      <a:r>
                        <a:rPr lang="en-US" sz="1600" b="0" dirty="0" err="1">
                          <a:effectLst/>
                        </a:rPr>
                        <a:t>bày</a:t>
                      </a:r>
                      <a:r>
                        <a:rPr lang="en-US" sz="1600" b="0" dirty="0">
                          <a:effectLst/>
                        </a:rPr>
                        <a:t> </a:t>
                      </a:r>
                      <a:r>
                        <a:rPr lang="en-US" sz="1600" b="0" dirty="0" err="1">
                          <a:effectLst/>
                        </a:rPr>
                        <a:t>quá</a:t>
                      </a:r>
                      <a:r>
                        <a:rPr lang="en-US" sz="1600" b="0" dirty="0">
                          <a:effectLst/>
                        </a:rPr>
                        <a:t> </a:t>
                      </a:r>
                      <a:r>
                        <a:rPr lang="en-US" sz="1600" b="0" dirty="0" err="1">
                          <a:effectLst/>
                        </a:rPr>
                        <a:t>trình</a:t>
                      </a:r>
                      <a:r>
                        <a:rPr lang="en-US" sz="1600" b="0" dirty="0">
                          <a:effectLst/>
                        </a:rPr>
                        <a:t> </a:t>
                      </a:r>
                      <a:r>
                        <a:rPr lang="en-US" sz="1600" b="0" dirty="0" err="1">
                          <a:effectLst/>
                        </a:rPr>
                        <a:t>thực</a:t>
                      </a:r>
                      <a:r>
                        <a:rPr lang="en-US" sz="1600" b="0" dirty="0">
                          <a:effectLst/>
                        </a:rPr>
                        <a:t> </a:t>
                      </a:r>
                      <a:r>
                        <a:rPr lang="en-US" sz="1600" b="0" dirty="0" err="1">
                          <a:effectLst/>
                        </a:rPr>
                        <a:t>nghiệm</a:t>
                      </a:r>
                      <a:r>
                        <a:rPr lang="en-US" sz="1600" b="0" dirty="0">
                          <a:effectLst/>
                        </a:rPr>
                        <a:t>, </a:t>
                      </a:r>
                      <a:r>
                        <a:rPr lang="en-US" sz="1600" b="0" dirty="0" err="1">
                          <a:effectLst/>
                        </a:rPr>
                        <a:t>thảo</a:t>
                      </a:r>
                      <a:r>
                        <a:rPr lang="en-US" sz="1600" b="0" dirty="0">
                          <a:effectLst/>
                        </a:rPr>
                        <a:t> </a:t>
                      </a:r>
                      <a:r>
                        <a:rPr lang="en-US" sz="1600" b="0" dirty="0" err="1">
                          <a:effectLst/>
                        </a:rPr>
                        <a:t>luận</a:t>
                      </a:r>
                      <a:r>
                        <a:rPr lang="en-US" sz="1600" b="0" dirty="0">
                          <a:effectLst/>
                        </a:rPr>
                        <a:t> </a:t>
                      </a:r>
                      <a:r>
                        <a:rPr lang="en-US" sz="1600" b="0" dirty="0" err="1">
                          <a:effectLst/>
                        </a:rPr>
                        <a:t>kết</a:t>
                      </a:r>
                      <a:r>
                        <a:rPr lang="en-US" sz="1600" b="0" dirty="0">
                          <a:effectLst/>
                        </a:rPr>
                        <a:t> </a:t>
                      </a:r>
                      <a:r>
                        <a:rPr lang="en-US" sz="1600" b="0" dirty="0" err="1">
                          <a:effectLst/>
                        </a:rPr>
                        <a:t>quả</a:t>
                      </a:r>
                      <a:r>
                        <a:rPr lang="en-US" sz="1600" b="0" dirty="0">
                          <a:effectLst/>
                        </a:rPr>
                        <a:t> </a:t>
                      </a:r>
                      <a:r>
                        <a:rPr lang="en-US" sz="1600" b="0" dirty="0" err="1">
                          <a:effectLst/>
                        </a:rPr>
                        <a:t>thí</a:t>
                      </a:r>
                      <a:r>
                        <a:rPr lang="en-US" sz="1600" b="0" dirty="0">
                          <a:effectLst/>
                        </a:rPr>
                        <a:t> </a:t>
                      </a:r>
                      <a:r>
                        <a:rPr lang="en-US" sz="1600" b="0" dirty="0" err="1">
                          <a:effectLst/>
                        </a:rPr>
                        <a:t>nghiệm</a:t>
                      </a:r>
                      <a:r>
                        <a:rPr lang="en-US" sz="1600" b="0" dirty="0">
                          <a:effectLst/>
                        </a:rPr>
                        <a:t>.</a:t>
                      </a:r>
                    </a:p>
                  </a:txBody>
                  <a:tcPr marL="47625" marR="47625" marT="47625" marB="47625" anchor="ctr">
                    <a:solidFill>
                      <a:schemeClr val="bg2"/>
                    </a:solidFill>
                  </a:tcPr>
                </a:tc>
                <a:extLst>
                  <a:ext uri="{0D108BD9-81ED-4DB2-BD59-A6C34878D82A}">
                    <a16:rowId xmlns:a16="http://schemas.microsoft.com/office/drawing/2014/main" val="1907799814"/>
                  </a:ext>
                </a:extLst>
              </a:tr>
            </a:tbl>
          </a:graphicData>
        </a:graphic>
      </p:graphicFrame>
    </p:spTree>
    <p:extLst>
      <p:ext uri="{BB962C8B-B14F-4D97-AF65-F5344CB8AC3E}">
        <p14:creationId xmlns:p14="http://schemas.microsoft.com/office/powerpoint/2010/main" val="129577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r>
              <a:rPr lang="en-GB" sz="4400" b="1" cap="all" spc="-50" dirty="0">
                <a:solidFill>
                  <a:schemeClr val="bg1"/>
                </a:solidFill>
                <a:latin typeface="+mj-lt"/>
                <a:cs typeface="#9Slide04 Taviraj ExtraBold" pitchFamily="2" charset="-34"/>
              </a:rPr>
              <a:t>KHTN?</a:t>
            </a: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077628B-22F9-4501-A144-AE5B5E365255}"/>
              </a:ext>
            </a:extLst>
          </p:cNvPr>
          <p:cNvSpPr txBox="1"/>
          <p:nvPr/>
        </p:nvSpPr>
        <p:spPr>
          <a:xfrm>
            <a:off x="1524298" y="1066800"/>
            <a:ext cx="10366567" cy="207435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err="1"/>
              <a:t>Môn</a:t>
            </a:r>
            <a:r>
              <a:rPr lang="en-US" sz="2200" dirty="0"/>
              <a:t> </a:t>
            </a:r>
            <a:r>
              <a:rPr lang="en-US" sz="2200" b="1" dirty="0"/>
              <a:t>Khoa </a:t>
            </a:r>
            <a:r>
              <a:rPr lang="en-US" sz="2200" b="1" dirty="0" err="1"/>
              <a:t>học</a:t>
            </a:r>
            <a:r>
              <a:rPr lang="en-US" sz="2200" b="1" dirty="0"/>
              <a:t> </a:t>
            </a:r>
            <a:r>
              <a:rPr lang="en-US" sz="2200" b="1" dirty="0" err="1"/>
              <a:t>tự</a:t>
            </a:r>
            <a:r>
              <a:rPr lang="en-US" sz="2200" b="1" dirty="0"/>
              <a:t> </a:t>
            </a:r>
            <a:r>
              <a:rPr lang="en-US" sz="2200" b="1" dirty="0" err="1"/>
              <a:t>nhiên</a:t>
            </a:r>
            <a:r>
              <a:rPr lang="en-US" sz="2200" b="1" dirty="0"/>
              <a:t> </a:t>
            </a:r>
            <a:r>
              <a:rPr lang="en-US" sz="2200" dirty="0" err="1"/>
              <a:t>là</a:t>
            </a:r>
            <a:r>
              <a:rPr lang="en-US" sz="2200" dirty="0"/>
              <a:t> </a:t>
            </a:r>
            <a:r>
              <a:rPr lang="en-US" sz="2200" dirty="0" err="1"/>
              <a:t>môn</a:t>
            </a:r>
            <a:r>
              <a:rPr lang="en-US" sz="2200" dirty="0"/>
              <a:t> </a:t>
            </a:r>
            <a:r>
              <a:rPr lang="en-US" sz="2200" dirty="0" err="1"/>
              <a:t>học</a:t>
            </a:r>
            <a:r>
              <a:rPr lang="en-US" sz="2200" dirty="0"/>
              <a:t> </a:t>
            </a:r>
            <a:r>
              <a:rPr lang="en-US" sz="2200" dirty="0" err="1"/>
              <a:t>về</a:t>
            </a:r>
            <a:r>
              <a:rPr lang="en-US" sz="2200" dirty="0"/>
              <a:t>: </a:t>
            </a:r>
          </a:p>
          <a:p>
            <a:pPr marL="342900" indent="-342900" algn="just">
              <a:buFontTx/>
              <a:buChar char="-"/>
            </a:pPr>
            <a:r>
              <a:rPr lang="en-US" sz="2200" dirty="0" err="1"/>
              <a:t>các</a:t>
            </a:r>
            <a:r>
              <a:rPr lang="en-US" sz="2200" dirty="0"/>
              <a:t> </a:t>
            </a:r>
            <a:r>
              <a:rPr lang="en-US" sz="2200" dirty="0" err="1"/>
              <a:t>sự</a:t>
            </a:r>
            <a:r>
              <a:rPr lang="en-US" sz="2200" dirty="0"/>
              <a:t> </a:t>
            </a:r>
            <a:r>
              <a:rPr lang="en-US" sz="2200" dirty="0" err="1"/>
              <a:t>vật</a:t>
            </a:r>
            <a:r>
              <a:rPr lang="en-US" sz="2200" dirty="0"/>
              <a:t> </a:t>
            </a:r>
            <a:r>
              <a:rPr lang="en-US" sz="2200" dirty="0" err="1"/>
              <a:t>và</a:t>
            </a:r>
            <a:r>
              <a:rPr lang="en-US" sz="2200" dirty="0"/>
              <a:t> </a:t>
            </a:r>
            <a:r>
              <a:rPr lang="en-US" sz="2200" dirty="0" err="1"/>
              <a:t>hiện</a:t>
            </a:r>
            <a:r>
              <a:rPr lang="en-US" sz="2200" dirty="0"/>
              <a:t> </a:t>
            </a:r>
            <a:r>
              <a:rPr lang="en-US" sz="2200" dirty="0" err="1"/>
              <a:t>tượng</a:t>
            </a:r>
            <a:r>
              <a:rPr lang="en-US" sz="2200" dirty="0"/>
              <a:t> </a:t>
            </a:r>
            <a:r>
              <a:rPr lang="en-US" sz="2200" dirty="0" err="1"/>
              <a:t>trong</a:t>
            </a:r>
            <a:r>
              <a:rPr lang="en-US" sz="2200" dirty="0"/>
              <a:t> </a:t>
            </a:r>
            <a:r>
              <a:rPr lang="en-US" sz="2200" dirty="0" err="1"/>
              <a:t>thế</a:t>
            </a:r>
            <a:r>
              <a:rPr lang="en-US" sz="2200" dirty="0"/>
              <a:t> </a:t>
            </a:r>
            <a:r>
              <a:rPr lang="en-US" sz="2200" dirty="0" err="1"/>
              <a:t>giới</a:t>
            </a:r>
            <a:r>
              <a:rPr lang="en-US" sz="2200" dirty="0"/>
              <a:t> </a:t>
            </a:r>
            <a:r>
              <a:rPr lang="en-US" sz="2200" dirty="0" err="1"/>
              <a:t>tự</a:t>
            </a:r>
            <a:r>
              <a:rPr lang="en-US" sz="2200" dirty="0"/>
              <a:t> </a:t>
            </a:r>
            <a:r>
              <a:rPr lang="en-US" sz="2200" dirty="0" err="1"/>
              <a:t>nhiên</a:t>
            </a:r>
            <a:r>
              <a:rPr lang="en-US" sz="2200" dirty="0"/>
              <a:t> </a:t>
            </a:r>
          </a:p>
          <a:p>
            <a:pPr algn="just"/>
            <a:r>
              <a:rPr lang="en-US" sz="2200" dirty="0"/>
              <a:t>-&gt; </a:t>
            </a:r>
            <a:r>
              <a:rPr lang="en-US" sz="2200" dirty="0" err="1"/>
              <a:t>nhằm</a:t>
            </a:r>
            <a:r>
              <a:rPr lang="en-US" sz="2200" dirty="0"/>
              <a:t> </a:t>
            </a:r>
            <a:r>
              <a:rPr lang="en-US" sz="2200" dirty="0" err="1"/>
              <a:t>hình</a:t>
            </a:r>
            <a:r>
              <a:rPr lang="en-US" sz="2200" dirty="0"/>
              <a:t> </a:t>
            </a:r>
            <a:r>
              <a:rPr lang="en-US" sz="2200" dirty="0" err="1"/>
              <a:t>thành</a:t>
            </a:r>
            <a:r>
              <a:rPr lang="en-US" sz="2200" dirty="0"/>
              <a:t> </a:t>
            </a:r>
            <a:r>
              <a:rPr lang="en-US" sz="2200" dirty="0" err="1"/>
              <a:t>và</a:t>
            </a:r>
            <a:r>
              <a:rPr lang="en-US" sz="2200" dirty="0"/>
              <a:t> </a:t>
            </a:r>
            <a:r>
              <a:rPr lang="en-US" sz="2200" dirty="0" err="1"/>
              <a:t>phát</a:t>
            </a:r>
            <a:r>
              <a:rPr lang="en-US" sz="2200" dirty="0"/>
              <a:t> </a:t>
            </a:r>
            <a:r>
              <a:rPr lang="en-US" sz="2200" dirty="0" err="1"/>
              <a:t>triển</a:t>
            </a:r>
            <a:r>
              <a:rPr lang="en-US" sz="2200" dirty="0"/>
              <a:t> </a:t>
            </a:r>
            <a:r>
              <a:rPr lang="en-US" sz="2200" dirty="0" err="1"/>
              <a:t>các</a:t>
            </a:r>
            <a:r>
              <a:rPr lang="en-US" sz="2200" dirty="0"/>
              <a:t> </a:t>
            </a:r>
            <a:r>
              <a:rPr lang="en-US" sz="2200" dirty="0" err="1"/>
              <a:t>năng</a:t>
            </a:r>
            <a:r>
              <a:rPr lang="en-US" sz="2200" dirty="0"/>
              <a:t> </a:t>
            </a:r>
            <a:r>
              <a:rPr lang="en-US" sz="2200" dirty="0" err="1"/>
              <a:t>lực</a:t>
            </a:r>
            <a:r>
              <a:rPr lang="en-US" sz="2200" dirty="0"/>
              <a:t> khoa </a:t>
            </a:r>
            <a:r>
              <a:rPr lang="en-US" sz="2200" dirty="0" err="1"/>
              <a:t>học</a:t>
            </a:r>
            <a:r>
              <a:rPr lang="en-US" sz="2200" dirty="0"/>
              <a:t> </a:t>
            </a:r>
            <a:r>
              <a:rPr lang="en-US" sz="2200" dirty="0" err="1"/>
              <a:t>tự</a:t>
            </a:r>
            <a:r>
              <a:rPr lang="en-US" sz="2200" dirty="0"/>
              <a:t> </a:t>
            </a:r>
            <a:r>
              <a:rPr lang="en-US" sz="2200" dirty="0" err="1"/>
              <a:t>nhiên</a:t>
            </a:r>
            <a:r>
              <a:rPr lang="en-US" sz="2200" dirty="0"/>
              <a:t>: </a:t>
            </a:r>
            <a:r>
              <a:rPr lang="en-US" sz="2200" dirty="0" err="1"/>
              <a:t>nhận</a:t>
            </a:r>
            <a:r>
              <a:rPr lang="en-US" sz="2200" dirty="0"/>
              <a:t> </a:t>
            </a:r>
            <a:r>
              <a:rPr lang="en-US" sz="2200" dirty="0" err="1"/>
              <a:t>thức</a:t>
            </a:r>
            <a:r>
              <a:rPr lang="en-US" sz="2200" dirty="0"/>
              <a:t> khoa </a:t>
            </a:r>
            <a:r>
              <a:rPr lang="en-US" sz="2200" dirty="0" err="1"/>
              <a:t>học</a:t>
            </a:r>
            <a:r>
              <a:rPr lang="en-US" sz="2200" dirty="0"/>
              <a:t> </a:t>
            </a:r>
            <a:r>
              <a:rPr lang="en-US" sz="2200" dirty="0" err="1"/>
              <a:t>tự</a:t>
            </a:r>
            <a:r>
              <a:rPr lang="en-US" sz="2200" dirty="0"/>
              <a:t> </a:t>
            </a:r>
            <a:r>
              <a:rPr lang="en-US" sz="2200" dirty="0" err="1"/>
              <a:t>nhiên</a:t>
            </a:r>
            <a:r>
              <a:rPr lang="en-US" sz="2200" dirty="0"/>
              <a:t>, </a:t>
            </a:r>
            <a:r>
              <a:rPr lang="en-US" sz="2200" dirty="0" err="1"/>
              <a:t>tìm</a:t>
            </a:r>
            <a:r>
              <a:rPr lang="en-US" sz="2200" dirty="0"/>
              <a:t> </a:t>
            </a:r>
            <a:r>
              <a:rPr lang="en-US" sz="2200" dirty="0" err="1"/>
              <a:t>hiểu</a:t>
            </a:r>
            <a:r>
              <a:rPr lang="en-US" sz="2200" dirty="0"/>
              <a:t> </a:t>
            </a:r>
            <a:r>
              <a:rPr lang="en-US" sz="2200" dirty="0" err="1"/>
              <a:t>tự</a:t>
            </a:r>
            <a:r>
              <a:rPr lang="en-US" sz="2200" dirty="0"/>
              <a:t> </a:t>
            </a:r>
            <a:r>
              <a:rPr lang="en-US" sz="2200" dirty="0" err="1"/>
              <a:t>nhiên</a:t>
            </a:r>
            <a:r>
              <a:rPr lang="en-US" sz="2200" dirty="0"/>
              <a:t> </a:t>
            </a:r>
            <a:r>
              <a:rPr lang="en-US" sz="2200" dirty="0" err="1"/>
              <a:t>và</a:t>
            </a:r>
            <a:r>
              <a:rPr lang="en-US" sz="2200" dirty="0"/>
              <a:t> </a:t>
            </a:r>
            <a:r>
              <a:rPr lang="en-US" sz="2200" dirty="0" err="1"/>
              <a:t>vận</a:t>
            </a:r>
            <a:r>
              <a:rPr lang="en-US" sz="2200" dirty="0"/>
              <a:t> </a:t>
            </a:r>
            <a:r>
              <a:rPr lang="en-US" sz="2200" dirty="0" err="1"/>
              <a:t>dụng</a:t>
            </a:r>
            <a:r>
              <a:rPr lang="en-US" sz="2200" dirty="0"/>
              <a:t> </a:t>
            </a:r>
            <a:r>
              <a:rPr lang="en-US" sz="2200" dirty="0" err="1"/>
              <a:t>kiến</a:t>
            </a:r>
            <a:r>
              <a:rPr lang="en-US" sz="2200" dirty="0"/>
              <a:t> </a:t>
            </a:r>
            <a:r>
              <a:rPr lang="en-US" sz="2200" dirty="0" err="1"/>
              <a:t>thức</a:t>
            </a:r>
            <a:r>
              <a:rPr lang="en-US" sz="2200" dirty="0"/>
              <a:t>, </a:t>
            </a:r>
            <a:r>
              <a:rPr lang="en-US" sz="2200" dirty="0" err="1"/>
              <a:t>kĩ</a:t>
            </a:r>
            <a:r>
              <a:rPr lang="en-US" sz="2200" dirty="0"/>
              <a:t> </a:t>
            </a:r>
            <a:r>
              <a:rPr lang="en-US" sz="2200" dirty="0" err="1"/>
              <a:t>năng</a:t>
            </a:r>
            <a:r>
              <a:rPr lang="en-US" sz="2200" dirty="0"/>
              <a:t> </a:t>
            </a:r>
            <a:r>
              <a:rPr lang="en-US" sz="2200" dirty="0" err="1"/>
              <a:t>đã</a:t>
            </a:r>
            <a:r>
              <a:rPr lang="en-US" sz="2200" dirty="0"/>
              <a:t> </a:t>
            </a:r>
            <a:r>
              <a:rPr lang="en-US" sz="2200" dirty="0" err="1"/>
              <a:t>học</a:t>
            </a:r>
            <a:r>
              <a:rPr lang="en-US" sz="2200" dirty="0"/>
              <a:t> </a:t>
            </a:r>
            <a:r>
              <a:rPr lang="en-US" sz="2200" dirty="0" err="1"/>
              <a:t>vào</a:t>
            </a:r>
            <a:r>
              <a:rPr lang="en-US" sz="2200" dirty="0"/>
              <a:t> </a:t>
            </a:r>
            <a:r>
              <a:rPr lang="en-US" sz="2200" dirty="0" err="1"/>
              <a:t>cuộc</a:t>
            </a:r>
            <a:r>
              <a:rPr lang="en-US" sz="2200" dirty="0"/>
              <a:t> </a:t>
            </a:r>
            <a:r>
              <a:rPr lang="en-US" sz="2200" dirty="0" err="1"/>
              <a:t>sống</a:t>
            </a:r>
            <a:r>
              <a:rPr lang="en-US" sz="2200" dirty="0"/>
              <a:t>.</a:t>
            </a:r>
          </a:p>
        </p:txBody>
      </p:sp>
      <p:pic>
        <p:nvPicPr>
          <p:cNvPr id="28" name="Picture 16">
            <a:extLst>
              <a:ext uri="{FF2B5EF4-FFF2-40B4-BE49-F238E27FC236}">
                <a16:creationId xmlns:a16="http://schemas.microsoft.com/office/drawing/2014/main" id="{E66FBA7C-98B5-4A1D-8B6B-A1606DD5B9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8731" y="1949691"/>
            <a:ext cx="802859" cy="703596"/>
          </a:xfrm>
          <a:prstGeom prst="rect">
            <a:avLst/>
          </a:prstGeom>
        </p:spPr>
      </p:pic>
      <p:pic>
        <p:nvPicPr>
          <p:cNvPr id="2050" name="Picture 2" descr="Science Nature Wallpapers - Top Free Science Nature Backgrounds -  WallpaperAccess">
            <a:extLst>
              <a:ext uri="{FF2B5EF4-FFF2-40B4-BE49-F238E27FC236}">
                <a16:creationId xmlns:a16="http://schemas.microsoft.com/office/drawing/2014/main" id="{809C5E8A-ED35-407D-A811-2D4D79D303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295" r="24295"/>
          <a:stretch/>
        </p:blipFill>
        <p:spPr bwMode="auto">
          <a:xfrm>
            <a:off x="3352799" y="3161424"/>
            <a:ext cx="3169587" cy="3467976"/>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pic>
        <p:nvPicPr>
          <p:cNvPr id="2052" name="Picture 4" descr="Science Nature Wallpapers - 4k, HD Science Nature Backgrounds on  WallpaperBat">
            <a:extLst>
              <a:ext uri="{FF2B5EF4-FFF2-40B4-BE49-F238E27FC236}">
                <a16:creationId xmlns:a16="http://schemas.microsoft.com/office/drawing/2014/main" id="{8F637721-29B6-417C-86A4-A8A7C0FBA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69" r="4269"/>
          <a:stretch/>
        </p:blipFill>
        <p:spPr bwMode="auto">
          <a:xfrm>
            <a:off x="6819691" y="3161424"/>
            <a:ext cx="5075004" cy="3467976"/>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pic>
        <p:nvPicPr>
          <p:cNvPr id="2054" name="Picture 6" descr="Manipulation Wallpapers - Top Free Manipulation Backgrounds -  WallpaperAccess">
            <a:extLst>
              <a:ext uri="{FF2B5EF4-FFF2-40B4-BE49-F238E27FC236}">
                <a16:creationId xmlns:a16="http://schemas.microsoft.com/office/drawing/2014/main" id="{290D9AD2-29FA-4557-B62D-2EE72EC409E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616" r="27616"/>
          <a:stretch/>
        </p:blipFill>
        <p:spPr bwMode="auto">
          <a:xfrm>
            <a:off x="297305" y="3161424"/>
            <a:ext cx="2758189" cy="3465576"/>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56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168384">
            <a:off x="-1915855" y="-1298540"/>
            <a:ext cx="6501053" cy="838794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4252686" y="5189507"/>
            <a:ext cx="7525710"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2755900" y="6615771"/>
            <a:ext cx="9022496"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8934041" y="168173"/>
            <a:ext cx="4194277" cy="419427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9429955" y="1515927"/>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02</a:t>
            </a:r>
            <a:endParaRPr lang="en-GB" sz="15934" b="1" cap="all" spc="133" dirty="0">
              <a:solidFill>
                <a:schemeClr val="bg1"/>
              </a:solidFill>
              <a:latin typeface="+mj-lt"/>
              <a:cs typeface="#9Slide04 Taviraj ExtraBold" pitchFamily="2" charset="-34"/>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1099682" y="5319771"/>
            <a:ext cx="10703836" cy="120032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r"/>
            <a:r>
              <a:rPr lang="en-GB" sz="7200" spc="-150">
                <a:solidFill>
                  <a:srgbClr val="443E32"/>
                </a:solidFill>
                <a:latin typeface="+mj-lt"/>
              </a:rPr>
              <a:t>MỘT SỐ KĨ NĂNG</a:t>
            </a:r>
            <a:endParaRPr lang="en-GB" sz="7200" spc="-15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9521277" y="9779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3316" name="Picture 4" descr="Критическое мышление. Ультимативный гайд: книги, курсы - Читай Быстро">
            <a:extLst>
              <a:ext uri="{FF2B5EF4-FFF2-40B4-BE49-F238E27FC236}">
                <a16:creationId xmlns:a16="http://schemas.microsoft.com/office/drawing/2014/main" id="{5E906269-7DBE-4541-A2F5-3782EB6615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00" r="1300"/>
          <a:stretch/>
        </p:blipFill>
        <p:spPr bwMode="auto">
          <a:xfrm>
            <a:off x="552450" y="1"/>
            <a:ext cx="77914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50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097" y="834085"/>
            <a:ext cx="654753" cy="573801"/>
          </a:xfrm>
          <a:prstGeom prst="rect">
            <a:avLst/>
          </a:prstGeom>
        </p:spPr>
      </p:pic>
      <p:sp>
        <p:nvSpPr>
          <p:cNvPr id="21" name="TextBox 20">
            <a:extLst>
              <a:ext uri="{FF2B5EF4-FFF2-40B4-BE49-F238E27FC236}">
                <a16:creationId xmlns:a16="http://schemas.microsoft.com/office/drawing/2014/main" id="{B1A613FC-F2B0-4CB8-8DAD-D77F1BC74C22}"/>
              </a:ext>
            </a:extLst>
          </p:cNvPr>
          <p:cNvSpPr txBox="1"/>
          <p:nvPr/>
        </p:nvSpPr>
        <p:spPr>
          <a:xfrm>
            <a:off x="2158679" y="718599"/>
            <a:ext cx="9347521"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dirty="0" err="1"/>
              <a:t>Các</a:t>
            </a:r>
            <a:r>
              <a:rPr lang="en-US" dirty="0"/>
              <a:t> </a:t>
            </a:r>
            <a:r>
              <a:rPr lang="en-US" dirty="0" err="1"/>
              <a:t>kĩ</a:t>
            </a:r>
            <a:r>
              <a:rPr lang="en-US" dirty="0"/>
              <a:t> </a:t>
            </a:r>
            <a:r>
              <a:rPr lang="en-US" dirty="0" err="1"/>
              <a:t>năng</a:t>
            </a:r>
            <a:r>
              <a:rPr lang="en-US" dirty="0"/>
              <a:t> </a:t>
            </a:r>
            <a:r>
              <a:rPr lang="en-US" dirty="0" err="1"/>
              <a:t>mà</a:t>
            </a:r>
            <a:r>
              <a:rPr lang="en-US" dirty="0"/>
              <a:t> </a:t>
            </a:r>
            <a:r>
              <a:rPr lang="en-US" dirty="0" err="1"/>
              <a:t>các</a:t>
            </a:r>
            <a:r>
              <a:rPr lang="en-US" dirty="0"/>
              <a:t> </a:t>
            </a:r>
            <a:r>
              <a:rPr lang="en-US" dirty="0" err="1"/>
              <a:t>nhà</a:t>
            </a:r>
            <a:r>
              <a:rPr lang="en-US" dirty="0"/>
              <a:t> khoa </a:t>
            </a:r>
            <a:r>
              <a:rPr lang="en-US" dirty="0" err="1"/>
              <a:t>học</a:t>
            </a:r>
            <a:r>
              <a:rPr lang="en-US" dirty="0"/>
              <a:t> </a:t>
            </a:r>
            <a:r>
              <a:rPr lang="en-US" dirty="0" err="1"/>
              <a:t>sử</a:t>
            </a:r>
            <a:r>
              <a:rPr lang="en-US" dirty="0"/>
              <a:t> </a:t>
            </a:r>
            <a:r>
              <a:rPr lang="en-US" dirty="0" err="1"/>
              <a:t>dụng</a:t>
            </a:r>
            <a:r>
              <a:rPr lang="en-US" dirty="0"/>
              <a:t> </a:t>
            </a:r>
            <a:r>
              <a:rPr lang="en-US" dirty="0" err="1"/>
              <a:t>trong</a:t>
            </a:r>
            <a:r>
              <a:rPr lang="en-US" dirty="0"/>
              <a:t> </a:t>
            </a:r>
            <a:r>
              <a:rPr lang="en-US" dirty="0" err="1"/>
              <a:t>quá</a:t>
            </a:r>
            <a:r>
              <a:rPr lang="en-US" dirty="0"/>
              <a:t> </a:t>
            </a:r>
            <a:r>
              <a:rPr lang="en-US" dirty="0" err="1"/>
              <a:t>trình</a:t>
            </a:r>
            <a:r>
              <a:rPr lang="en-US" dirty="0"/>
              <a:t> </a:t>
            </a:r>
            <a:r>
              <a:rPr lang="en-US" dirty="0" err="1"/>
              <a:t>nghiên</a:t>
            </a:r>
            <a:r>
              <a:rPr lang="en-US" dirty="0"/>
              <a:t> </a:t>
            </a:r>
            <a:r>
              <a:rPr lang="en-US" dirty="0" err="1"/>
              <a:t>cứu</a:t>
            </a:r>
            <a:r>
              <a:rPr lang="en-US" dirty="0"/>
              <a:t> </a:t>
            </a:r>
            <a:r>
              <a:rPr lang="en-US" dirty="0" err="1"/>
              <a:t>thường</a:t>
            </a:r>
            <a:r>
              <a:rPr lang="en-US" dirty="0"/>
              <a:t> </a:t>
            </a:r>
            <a:r>
              <a:rPr lang="en-US" dirty="0" err="1"/>
              <a:t>được</a:t>
            </a:r>
            <a:r>
              <a:rPr lang="en-US" dirty="0"/>
              <a:t> </a:t>
            </a:r>
            <a:r>
              <a:rPr lang="en-US" dirty="0" err="1"/>
              <a:t>gọi</a:t>
            </a:r>
            <a:r>
              <a:rPr lang="en-US" dirty="0"/>
              <a:t> </a:t>
            </a:r>
            <a:r>
              <a:rPr lang="en-US" dirty="0" err="1"/>
              <a:t>là</a:t>
            </a:r>
            <a:r>
              <a:rPr lang="en-US" dirty="0"/>
              <a:t> </a:t>
            </a:r>
            <a:r>
              <a:rPr lang="en-US" b="1" dirty="0" err="1"/>
              <a:t>kĩ</a:t>
            </a:r>
            <a:r>
              <a:rPr lang="en-US" b="1" dirty="0"/>
              <a:t> </a:t>
            </a:r>
            <a:r>
              <a:rPr lang="en-US" b="1" dirty="0" err="1"/>
              <a:t>năng</a:t>
            </a:r>
            <a:r>
              <a:rPr lang="en-US" b="1" dirty="0"/>
              <a:t> </a:t>
            </a:r>
            <a:r>
              <a:rPr lang="en-US" b="1" dirty="0" err="1"/>
              <a:t>tiến</a:t>
            </a:r>
            <a:r>
              <a:rPr lang="en-US" b="1" dirty="0"/>
              <a:t> </a:t>
            </a:r>
            <a:r>
              <a:rPr lang="en-US" b="1" dirty="0" err="1"/>
              <a:t>trình</a:t>
            </a:r>
            <a:r>
              <a:rPr lang="en-US" dirty="0"/>
              <a:t>. </a:t>
            </a:r>
          </a:p>
        </p:txBody>
      </p:sp>
      <p:pic>
        <p:nvPicPr>
          <p:cNvPr id="14338" name="Picture 2" descr="Критическое мышление Все темы об осознанности - Психология просветления">
            <a:extLst>
              <a:ext uri="{FF2B5EF4-FFF2-40B4-BE49-F238E27FC236}">
                <a16:creationId xmlns:a16="http://schemas.microsoft.com/office/drawing/2014/main" id="{8E9B3507-24AA-486D-8BEC-90D29342A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2091" y="1823445"/>
            <a:ext cx="5407818" cy="4577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02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TextBox 7">
            <a:extLst>
              <a:ext uri="{FF2B5EF4-FFF2-40B4-BE49-F238E27FC236}">
                <a16:creationId xmlns:a16="http://schemas.microsoft.com/office/drawing/2014/main" id="{C62D8BB2-7A4E-4F70-B23B-FB6026DEA5D6}"/>
              </a:ext>
            </a:extLst>
          </p:cNvPr>
          <p:cNvSpPr txBox="1"/>
          <p:nvPr/>
        </p:nvSpPr>
        <p:spPr>
          <a:xfrm>
            <a:off x="609600" y="1064123"/>
            <a:ext cx="10972800"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b="1"/>
              <a:t>Một số kĩ năng cơ bản thường được áp dụng trong nghiên cứu là kĩ năng:</a:t>
            </a:r>
            <a:endParaRPr lang="en-US" b="1" dirty="0"/>
          </a:p>
        </p:txBody>
      </p:sp>
      <p:sp>
        <p:nvSpPr>
          <p:cNvPr id="26" name="Rectangle: Rounded Corners 25">
            <a:extLst>
              <a:ext uri="{FF2B5EF4-FFF2-40B4-BE49-F238E27FC236}">
                <a16:creationId xmlns:a16="http://schemas.microsoft.com/office/drawing/2014/main" id="{69E5C00A-8943-4CCA-82A8-C33CF6AF222C}"/>
              </a:ext>
            </a:extLst>
          </p:cNvPr>
          <p:cNvSpPr/>
          <p:nvPr/>
        </p:nvSpPr>
        <p:spPr>
          <a:xfrm>
            <a:off x="4429540" y="4255086"/>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4259113-913B-44CB-97BB-E25934967047}"/>
              </a:ext>
            </a:extLst>
          </p:cNvPr>
          <p:cNvSpPr/>
          <p:nvPr/>
        </p:nvSpPr>
        <p:spPr>
          <a:xfrm>
            <a:off x="4429540" y="5270711"/>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8F3013A9-FD27-47A3-B7E2-923F52A15B29}"/>
              </a:ext>
            </a:extLst>
          </p:cNvPr>
          <p:cNvSpPr/>
          <p:nvPr/>
        </p:nvSpPr>
        <p:spPr>
          <a:xfrm>
            <a:off x="4429540" y="3238500"/>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FBAE978-229C-4D68-BC08-BE1803AFE698}"/>
              </a:ext>
            </a:extLst>
          </p:cNvPr>
          <p:cNvSpPr/>
          <p:nvPr/>
        </p:nvSpPr>
        <p:spPr>
          <a:xfrm>
            <a:off x="4429540" y="2219325"/>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12D8CD-589D-4B10-A46D-32EAC57659EF}"/>
              </a:ext>
            </a:extLst>
          </p:cNvPr>
          <p:cNvSpPr txBox="1"/>
          <p:nvPr/>
        </p:nvSpPr>
        <p:spPr>
          <a:xfrm>
            <a:off x="4572415" y="2328008"/>
            <a:ext cx="36576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quan sát, phân loại</a:t>
            </a:r>
            <a:endParaRPr lang="en-US" sz="2200" b="1" dirty="0">
              <a:solidFill>
                <a:schemeClr val="bg1"/>
              </a:solidFill>
            </a:endParaRPr>
          </a:p>
        </p:txBody>
      </p:sp>
      <p:sp>
        <p:nvSpPr>
          <p:cNvPr id="13" name="TextBox 12">
            <a:extLst>
              <a:ext uri="{FF2B5EF4-FFF2-40B4-BE49-F238E27FC236}">
                <a16:creationId xmlns:a16="http://schemas.microsoft.com/office/drawing/2014/main" id="{DE99123F-CD6B-4D09-BD72-64D3667F446F}"/>
              </a:ext>
            </a:extLst>
          </p:cNvPr>
          <p:cNvSpPr txBox="1"/>
          <p:nvPr/>
        </p:nvSpPr>
        <p:spPr>
          <a:xfrm>
            <a:off x="4267615" y="3355246"/>
            <a:ext cx="4267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liên kết</a:t>
            </a:r>
            <a:endParaRPr lang="en-US" sz="2200" b="1" dirty="0">
              <a:solidFill>
                <a:schemeClr val="bg1"/>
              </a:solidFill>
            </a:endParaRPr>
          </a:p>
        </p:txBody>
      </p:sp>
      <p:sp>
        <p:nvSpPr>
          <p:cNvPr id="14" name="TextBox 13">
            <a:extLst>
              <a:ext uri="{FF2B5EF4-FFF2-40B4-BE49-F238E27FC236}">
                <a16:creationId xmlns:a16="http://schemas.microsoft.com/office/drawing/2014/main" id="{2015BC6A-3E3A-422E-8374-50F692009F12}"/>
              </a:ext>
            </a:extLst>
          </p:cNvPr>
          <p:cNvSpPr txBox="1"/>
          <p:nvPr/>
        </p:nvSpPr>
        <p:spPr>
          <a:xfrm>
            <a:off x="5410615" y="4382484"/>
            <a:ext cx="1981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đo</a:t>
            </a:r>
            <a:endParaRPr lang="en-US" sz="2200" b="1" dirty="0">
              <a:solidFill>
                <a:schemeClr val="bg1"/>
              </a:solidFill>
            </a:endParaRPr>
          </a:p>
        </p:txBody>
      </p:sp>
      <p:sp>
        <p:nvSpPr>
          <p:cNvPr id="15" name="TextBox 14">
            <a:extLst>
              <a:ext uri="{FF2B5EF4-FFF2-40B4-BE49-F238E27FC236}">
                <a16:creationId xmlns:a16="http://schemas.microsoft.com/office/drawing/2014/main" id="{AE21F454-C4CD-4ACB-B923-6FE1DBC155A7}"/>
              </a:ext>
            </a:extLst>
          </p:cNvPr>
          <p:cNvSpPr txBox="1"/>
          <p:nvPr/>
        </p:nvSpPr>
        <p:spPr>
          <a:xfrm>
            <a:off x="4877215" y="5409722"/>
            <a:ext cx="3048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dự báo</a:t>
            </a:r>
            <a:endParaRPr lang="en-US" sz="2200" b="1" dirty="0">
              <a:solidFill>
                <a:schemeClr val="bg1"/>
              </a:solidFill>
            </a:endParaRPr>
          </a:p>
        </p:txBody>
      </p:sp>
      <p:pic>
        <p:nvPicPr>
          <p:cNvPr id="28" name="Picture 23">
            <a:extLst>
              <a:ext uri="{FF2B5EF4-FFF2-40B4-BE49-F238E27FC236}">
                <a16:creationId xmlns:a16="http://schemas.microsoft.com/office/drawing/2014/main" id="{E4FA1FBD-FF4A-478C-9D19-2EFCB3EDFD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2219323"/>
            <a:ext cx="680278" cy="630803"/>
          </a:xfrm>
          <a:prstGeom prst="rect">
            <a:avLst/>
          </a:prstGeom>
        </p:spPr>
      </p:pic>
      <p:pic>
        <p:nvPicPr>
          <p:cNvPr id="29" name="Picture 23">
            <a:extLst>
              <a:ext uri="{FF2B5EF4-FFF2-40B4-BE49-F238E27FC236}">
                <a16:creationId xmlns:a16="http://schemas.microsoft.com/office/drawing/2014/main" id="{FC90D734-D9FA-477B-A0CA-8EA75D8220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3238500"/>
            <a:ext cx="680278" cy="630803"/>
          </a:xfrm>
          <a:prstGeom prst="rect">
            <a:avLst/>
          </a:prstGeom>
        </p:spPr>
      </p:pic>
      <p:pic>
        <p:nvPicPr>
          <p:cNvPr id="30" name="Picture 23">
            <a:extLst>
              <a:ext uri="{FF2B5EF4-FFF2-40B4-BE49-F238E27FC236}">
                <a16:creationId xmlns:a16="http://schemas.microsoft.com/office/drawing/2014/main" id="{374587FD-130F-441A-9337-E21F70D5CDC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4255086"/>
            <a:ext cx="680278" cy="630803"/>
          </a:xfrm>
          <a:prstGeom prst="rect">
            <a:avLst/>
          </a:prstGeom>
        </p:spPr>
      </p:pic>
      <p:pic>
        <p:nvPicPr>
          <p:cNvPr id="31" name="Picture 23">
            <a:extLst>
              <a:ext uri="{FF2B5EF4-FFF2-40B4-BE49-F238E27FC236}">
                <a16:creationId xmlns:a16="http://schemas.microsoft.com/office/drawing/2014/main" id="{9105060D-8B38-4BB2-BB06-D717EFCAFA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5270710"/>
            <a:ext cx="680278" cy="630803"/>
          </a:xfrm>
          <a:prstGeom prst="rect">
            <a:avLst/>
          </a:prstGeom>
        </p:spPr>
      </p:pic>
      <p:sp>
        <p:nvSpPr>
          <p:cNvPr id="32" name="AutoShape 5">
            <a:extLst>
              <a:ext uri="{FF2B5EF4-FFF2-40B4-BE49-F238E27FC236}">
                <a16:creationId xmlns:a16="http://schemas.microsoft.com/office/drawing/2014/main" id="{FE964921-905B-4413-B727-458E6B7AA250}"/>
              </a:ext>
            </a:extLst>
          </p:cNvPr>
          <p:cNvSpPr/>
          <p:nvPr/>
        </p:nvSpPr>
        <p:spPr>
          <a:xfrm>
            <a:off x="522514" y="1658525"/>
            <a:ext cx="11146972" cy="0"/>
          </a:xfrm>
          <a:prstGeom prst="line">
            <a:avLst/>
          </a:prstGeom>
          <a:ln w="38100" cap="flat">
            <a:solidFill>
              <a:srgbClr val="726753"/>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21739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utoShape 2">
            <a:extLst>
              <a:ext uri="{FF2B5EF4-FFF2-40B4-BE49-F238E27FC236}">
                <a16:creationId xmlns:a16="http://schemas.microsoft.com/office/drawing/2014/main" id="{8A45EAFB-3D2A-46A0-20B9-BF549B62EE9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BC41FFE1-2039-ABF2-81AA-8AD2AE07429B}"/>
              </a:ext>
            </a:extLst>
          </p:cNvPr>
          <p:cNvPicPr>
            <a:picLocks noChangeAspect="1"/>
          </p:cNvPicPr>
          <p:nvPr/>
        </p:nvPicPr>
        <p:blipFill>
          <a:blip r:embed="rId3"/>
          <a:stretch>
            <a:fillRect/>
          </a:stretch>
        </p:blipFill>
        <p:spPr>
          <a:xfrm>
            <a:off x="4267200" y="1905000"/>
            <a:ext cx="3886200" cy="3467100"/>
          </a:xfrm>
          <a:prstGeom prst="rect">
            <a:avLst/>
          </a:prstGeom>
        </p:spPr>
      </p:pic>
      <p:pic>
        <p:nvPicPr>
          <p:cNvPr id="12" name="Picture 11">
            <a:extLst>
              <a:ext uri="{FF2B5EF4-FFF2-40B4-BE49-F238E27FC236}">
                <a16:creationId xmlns:a16="http://schemas.microsoft.com/office/drawing/2014/main" id="{33CF5D65-E39F-EE68-915C-098B22FF0CBC}"/>
              </a:ext>
            </a:extLst>
          </p:cNvPr>
          <p:cNvPicPr>
            <a:picLocks noChangeAspect="1"/>
          </p:cNvPicPr>
          <p:nvPr/>
        </p:nvPicPr>
        <p:blipFill>
          <a:blip r:embed="rId4"/>
          <a:stretch>
            <a:fillRect/>
          </a:stretch>
        </p:blipFill>
        <p:spPr>
          <a:xfrm>
            <a:off x="228600" y="1905000"/>
            <a:ext cx="3733800" cy="3467100"/>
          </a:xfrm>
          <a:prstGeom prst="rect">
            <a:avLst/>
          </a:prstGeom>
        </p:spPr>
      </p:pic>
      <p:pic>
        <p:nvPicPr>
          <p:cNvPr id="13" name="Picture 12">
            <a:extLst>
              <a:ext uri="{FF2B5EF4-FFF2-40B4-BE49-F238E27FC236}">
                <a16:creationId xmlns:a16="http://schemas.microsoft.com/office/drawing/2014/main" id="{4E7484D2-2A28-6E09-3921-0981DD246905}"/>
              </a:ext>
            </a:extLst>
          </p:cNvPr>
          <p:cNvPicPr>
            <a:picLocks noChangeAspect="1"/>
          </p:cNvPicPr>
          <p:nvPr/>
        </p:nvPicPr>
        <p:blipFill>
          <a:blip r:embed="rId5"/>
          <a:stretch>
            <a:fillRect/>
          </a:stretch>
        </p:blipFill>
        <p:spPr>
          <a:xfrm>
            <a:off x="8763000" y="1828800"/>
            <a:ext cx="3276600" cy="3467100"/>
          </a:xfrm>
          <a:prstGeom prst="rect">
            <a:avLst/>
          </a:prstGeom>
        </p:spPr>
      </p:pic>
    </p:spTree>
    <p:extLst>
      <p:ext uri="{BB962C8B-B14F-4D97-AF65-F5344CB8AC3E}">
        <p14:creationId xmlns:p14="http://schemas.microsoft.com/office/powerpoint/2010/main" val="22724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4860C1-5F99-4233-82C3-C536027A4B4D}"/>
              </a:ext>
            </a:extLst>
          </p:cNvPr>
          <p:cNvSpPr txBox="1"/>
          <p:nvPr/>
        </p:nvSpPr>
        <p:spPr>
          <a:xfrm>
            <a:off x="1517146" y="1536256"/>
            <a:ext cx="9906000"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err="1"/>
              <a:t>Kĩ</a:t>
            </a:r>
            <a:r>
              <a:rPr lang="en-US" sz="2200" dirty="0"/>
              <a:t> </a:t>
            </a:r>
            <a:r>
              <a:rPr lang="en-US" sz="2200" dirty="0" err="1"/>
              <a:t>năng</a:t>
            </a:r>
            <a:r>
              <a:rPr lang="en-US" sz="2200" dirty="0"/>
              <a:t> </a:t>
            </a:r>
            <a:r>
              <a:rPr lang="en-US" sz="2200" b="1" dirty="0" err="1"/>
              <a:t>quan</a:t>
            </a:r>
            <a:r>
              <a:rPr lang="en-US" sz="2200" b="1" dirty="0"/>
              <a:t> </a:t>
            </a:r>
            <a:r>
              <a:rPr lang="en-US" sz="2200" b="1" dirty="0" err="1"/>
              <a:t>sát</a:t>
            </a:r>
            <a:r>
              <a:rPr lang="en-US" sz="2200" b="1" dirty="0"/>
              <a:t> </a:t>
            </a:r>
            <a:r>
              <a:rPr lang="en-US" sz="2200" dirty="0" err="1"/>
              <a:t>là</a:t>
            </a:r>
            <a:r>
              <a:rPr lang="en-US" sz="2200" dirty="0"/>
              <a:t> </a:t>
            </a:r>
            <a:r>
              <a:rPr lang="en-US" sz="2200" dirty="0" err="1"/>
              <a:t>kĩ</a:t>
            </a:r>
            <a:r>
              <a:rPr lang="en-US" sz="2200" dirty="0"/>
              <a:t> </a:t>
            </a:r>
            <a:r>
              <a:rPr lang="en-US" sz="2200" dirty="0" err="1"/>
              <a:t>năng</a:t>
            </a:r>
            <a:r>
              <a:rPr lang="en-US" sz="2200" dirty="0"/>
              <a:t> </a:t>
            </a:r>
            <a:r>
              <a:rPr lang="en-US" sz="2200" dirty="0" err="1"/>
              <a:t>sử</a:t>
            </a:r>
            <a:r>
              <a:rPr lang="en-US" sz="2200" dirty="0"/>
              <a:t> </a:t>
            </a:r>
            <a:r>
              <a:rPr lang="en-US" sz="2200" dirty="0" err="1"/>
              <a:t>dụng</a:t>
            </a:r>
            <a:r>
              <a:rPr lang="en-US" sz="2200" dirty="0"/>
              <a:t> </a:t>
            </a:r>
            <a:r>
              <a:rPr lang="en-US" sz="2200" dirty="0" err="1"/>
              <a:t>một</a:t>
            </a:r>
            <a:r>
              <a:rPr lang="en-US" sz="2200" dirty="0"/>
              <a:t> </a:t>
            </a:r>
            <a:r>
              <a:rPr lang="en-US" sz="2200" dirty="0" err="1"/>
              <a:t>hoặc</a:t>
            </a:r>
            <a:r>
              <a:rPr lang="en-US" sz="2200" dirty="0"/>
              <a:t> </a:t>
            </a:r>
            <a:r>
              <a:rPr lang="en-US" sz="2200" dirty="0" err="1"/>
              <a:t>nhiều</a:t>
            </a:r>
            <a:r>
              <a:rPr lang="en-US" sz="2200" dirty="0"/>
              <a:t> </a:t>
            </a:r>
            <a:r>
              <a:rPr lang="en-US" sz="2200" dirty="0" err="1"/>
              <a:t>giác</a:t>
            </a:r>
            <a:r>
              <a:rPr lang="en-US" sz="2200" dirty="0"/>
              <a:t> </a:t>
            </a:r>
            <a:r>
              <a:rPr lang="en-US" sz="2200" dirty="0" err="1"/>
              <a:t>quan</a:t>
            </a:r>
            <a:r>
              <a:rPr lang="en-US" sz="2200" dirty="0"/>
              <a:t> </a:t>
            </a:r>
            <a:r>
              <a:rPr lang="en-US" sz="2200" dirty="0" err="1"/>
              <a:t>để</a:t>
            </a:r>
            <a:r>
              <a:rPr lang="en-US" sz="2200" dirty="0"/>
              <a:t> </a:t>
            </a:r>
            <a:r>
              <a:rPr lang="en-US" sz="2200" dirty="0" err="1"/>
              <a:t>thu</a:t>
            </a:r>
            <a:r>
              <a:rPr lang="en-US" sz="2200" dirty="0"/>
              <a:t> </a:t>
            </a:r>
            <a:r>
              <a:rPr lang="en-US" sz="2200" dirty="0" err="1"/>
              <a:t>nhận</a:t>
            </a:r>
            <a:r>
              <a:rPr lang="en-US" sz="2200" dirty="0"/>
              <a:t> </a:t>
            </a:r>
            <a:r>
              <a:rPr lang="en-US" sz="2200" dirty="0" err="1"/>
              <a:t>thông</a:t>
            </a:r>
            <a:r>
              <a:rPr lang="en-US" sz="2200" dirty="0"/>
              <a:t> tin </a:t>
            </a:r>
            <a:r>
              <a:rPr lang="en-US" sz="2200" dirty="0" err="1"/>
              <a:t>về</a:t>
            </a:r>
            <a:r>
              <a:rPr lang="en-US" sz="2200" dirty="0"/>
              <a:t> </a:t>
            </a:r>
            <a:r>
              <a:rPr lang="en-US" sz="2200" dirty="0" err="1"/>
              <a:t>các</a:t>
            </a:r>
            <a:r>
              <a:rPr lang="en-US" sz="2200" dirty="0"/>
              <a:t> </a:t>
            </a:r>
            <a:r>
              <a:rPr lang="en-US" sz="2200" dirty="0" err="1"/>
              <a:t>đặc</a:t>
            </a:r>
            <a:r>
              <a:rPr lang="en-US" sz="2200" dirty="0"/>
              <a:t> </a:t>
            </a:r>
            <a:r>
              <a:rPr lang="en-US" sz="2200" dirty="0" err="1"/>
              <a:t>điểm</a:t>
            </a:r>
            <a:r>
              <a:rPr lang="en-US" sz="2200" dirty="0"/>
              <a:t>, </a:t>
            </a:r>
            <a:r>
              <a:rPr lang="en-US" sz="2200" dirty="0" err="1"/>
              <a:t>kích</a:t>
            </a:r>
            <a:r>
              <a:rPr lang="en-US" sz="2200" dirty="0"/>
              <a:t> </a:t>
            </a:r>
            <a:r>
              <a:rPr lang="en-US" sz="2200" dirty="0" err="1"/>
              <a:t>thước</a:t>
            </a:r>
            <a:r>
              <a:rPr lang="en-US" sz="2200" dirty="0"/>
              <a:t>, </a:t>
            </a:r>
            <a:r>
              <a:rPr lang="en-US" sz="2200" dirty="0" err="1"/>
              <a:t>hình</a:t>
            </a:r>
            <a:r>
              <a:rPr lang="en-US" sz="2200" dirty="0"/>
              <a:t> </a:t>
            </a:r>
            <a:r>
              <a:rPr lang="en-US" sz="2200" dirty="0" err="1"/>
              <a:t>dạng</a:t>
            </a:r>
            <a:r>
              <a:rPr lang="en-US" sz="2200" dirty="0"/>
              <a:t>, </a:t>
            </a:r>
            <a:r>
              <a:rPr lang="en-US" sz="2200" dirty="0" err="1"/>
              <a:t>kết</a:t>
            </a:r>
            <a:r>
              <a:rPr lang="en-US" sz="2200" dirty="0"/>
              <a:t> </a:t>
            </a:r>
            <a:r>
              <a:rPr lang="en-US" sz="2200" dirty="0" err="1"/>
              <a:t>cấu</a:t>
            </a:r>
            <a:r>
              <a:rPr lang="en-US" sz="2200" dirty="0"/>
              <a:t>, </a:t>
            </a:r>
            <a:r>
              <a:rPr lang="en-US" sz="2200" dirty="0" err="1"/>
              <a:t>vị</a:t>
            </a:r>
            <a:r>
              <a:rPr lang="en-US" sz="2200" dirty="0"/>
              <a:t> </a:t>
            </a:r>
            <a:r>
              <a:rPr lang="en-US" sz="2200" dirty="0" err="1"/>
              <a:t>trí</a:t>
            </a:r>
            <a:r>
              <a:rPr lang="en-US" sz="2200" dirty="0"/>
              <a:t>,... </a:t>
            </a:r>
            <a:r>
              <a:rPr lang="en-US" sz="2200" dirty="0" err="1"/>
              <a:t>của</a:t>
            </a:r>
            <a:r>
              <a:rPr lang="en-US" sz="2200" dirty="0"/>
              <a:t> </a:t>
            </a:r>
            <a:r>
              <a:rPr lang="en-US" sz="2200" dirty="0" err="1"/>
              <a:t>các</a:t>
            </a:r>
            <a:r>
              <a:rPr lang="en-US" sz="2200" dirty="0"/>
              <a:t> </a:t>
            </a:r>
            <a:r>
              <a:rPr lang="en-US" sz="2200" dirty="0" err="1"/>
              <a:t>sự</a:t>
            </a:r>
            <a:r>
              <a:rPr lang="en-US" sz="2200" dirty="0"/>
              <a:t> </a:t>
            </a:r>
            <a:r>
              <a:rPr lang="en-US" sz="2200" dirty="0" err="1"/>
              <a:t>vật</a:t>
            </a:r>
            <a:r>
              <a:rPr lang="en-US" sz="2200" dirty="0"/>
              <a:t> </a:t>
            </a:r>
            <a:r>
              <a:rPr lang="en-US" sz="2200" dirty="0" err="1"/>
              <a:t>và</a:t>
            </a:r>
            <a:r>
              <a:rPr lang="en-US" sz="2200" dirty="0"/>
              <a:t> </a:t>
            </a:r>
            <a:r>
              <a:rPr lang="en-US" sz="2200" dirty="0" err="1"/>
              <a:t>hiện</a:t>
            </a:r>
            <a:r>
              <a:rPr lang="en-US" sz="2200" dirty="0"/>
              <a:t> </a:t>
            </a:r>
            <a:r>
              <a:rPr lang="en-US" sz="2200" dirty="0" err="1"/>
              <a:t>tượng</a:t>
            </a:r>
            <a:r>
              <a:rPr lang="en-US" sz="2200" dirty="0"/>
              <a:t> </a:t>
            </a:r>
            <a:r>
              <a:rPr lang="en-US" sz="2200" dirty="0" err="1"/>
              <a:t>trong</a:t>
            </a:r>
            <a:r>
              <a:rPr lang="en-US" sz="2200" dirty="0"/>
              <a:t> </a:t>
            </a:r>
            <a:r>
              <a:rPr lang="en-US" sz="2200" dirty="0" err="1"/>
              <a:t>tự</a:t>
            </a:r>
            <a:r>
              <a:rPr lang="en-US" sz="2200" dirty="0"/>
              <a:t> </a:t>
            </a:r>
            <a:r>
              <a:rPr lang="en-US" sz="2200" dirty="0" err="1"/>
              <a:t>nhiên</a:t>
            </a:r>
            <a:r>
              <a:rPr lang="en-US" sz="2200" dirty="0"/>
              <a:t>.</a:t>
            </a:r>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807554"/>
            <a:ext cx="654753" cy="573801"/>
          </a:xfrm>
          <a:prstGeom prst="rect">
            <a:avLst/>
          </a:prstGeom>
        </p:spPr>
      </p:pic>
      <p:pic>
        <p:nvPicPr>
          <p:cNvPr id="10" name="Picture 9">
            <a:extLst>
              <a:ext uri="{FF2B5EF4-FFF2-40B4-BE49-F238E27FC236}">
                <a16:creationId xmlns:a16="http://schemas.microsoft.com/office/drawing/2014/main" id="{2F3F839A-2999-4ABB-A5D8-E86E4B351F26}"/>
              </a:ext>
            </a:extLst>
          </p:cNvPr>
          <p:cNvPicPr>
            <a:picLocks noChangeAspect="1"/>
          </p:cNvPicPr>
          <p:nvPr/>
        </p:nvPicPr>
        <p:blipFill>
          <a:blip r:embed="rId5"/>
          <a:stretch>
            <a:fillRect/>
          </a:stretch>
        </p:blipFill>
        <p:spPr>
          <a:xfrm>
            <a:off x="531149" y="2863120"/>
            <a:ext cx="3899892" cy="3766837"/>
          </a:xfrm>
          <a:prstGeom prst="rect">
            <a:avLst/>
          </a:prstGeom>
          <a:ln w="38100">
            <a:solidFill>
              <a:srgbClr val="4A452A"/>
            </a:solidFill>
          </a:ln>
        </p:spPr>
      </p:pic>
      <p:pic>
        <p:nvPicPr>
          <p:cNvPr id="16388" name="Picture 4" descr="10 Incredible Facts About Your Sense of Smell | Everyday Health">
            <a:extLst>
              <a:ext uri="{FF2B5EF4-FFF2-40B4-BE49-F238E27FC236}">
                <a16:creationId xmlns:a16="http://schemas.microsoft.com/office/drawing/2014/main" id="{078760BA-3B28-4889-A062-F69411A293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2190" y="2863119"/>
            <a:ext cx="6698661" cy="3766837"/>
          </a:xfrm>
          <a:prstGeom prst="rect">
            <a:avLst/>
          </a:prstGeom>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9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647896"/>
            <a:ext cx="654753" cy="573801"/>
          </a:xfrm>
          <a:prstGeom prst="rect">
            <a:avLst/>
          </a:prstGeom>
        </p:spPr>
      </p:pic>
      <p:sp>
        <p:nvSpPr>
          <p:cNvPr id="9" name="TextBox 8">
            <a:extLst>
              <a:ext uri="{FF2B5EF4-FFF2-40B4-BE49-F238E27FC236}">
                <a16:creationId xmlns:a16="http://schemas.microsoft.com/office/drawing/2014/main" id="{FF0C9807-82FE-4B08-A28D-7A1CF71ADFE7}"/>
              </a:ext>
            </a:extLst>
          </p:cNvPr>
          <p:cNvSpPr txBox="1"/>
          <p:nvPr/>
        </p:nvSpPr>
        <p:spPr>
          <a:xfrm>
            <a:off x="1517146" y="1568959"/>
            <a:ext cx="99060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err="1"/>
              <a:t>Học</a:t>
            </a:r>
            <a:r>
              <a:rPr lang="en-US" sz="2200" dirty="0"/>
              <a:t> </a:t>
            </a:r>
            <a:r>
              <a:rPr lang="en-US" sz="2200" dirty="0" err="1"/>
              <a:t>sinh</a:t>
            </a:r>
            <a:r>
              <a:rPr lang="en-US" sz="2200" dirty="0"/>
              <a:t> </a:t>
            </a:r>
            <a:r>
              <a:rPr lang="en-US" sz="2200" dirty="0" err="1"/>
              <a:t>cần</a:t>
            </a:r>
            <a:r>
              <a:rPr lang="en-US" sz="2200" dirty="0"/>
              <a:t> </a:t>
            </a:r>
            <a:r>
              <a:rPr lang="en-US" sz="2200" dirty="0" err="1"/>
              <a:t>sử</a:t>
            </a:r>
            <a:r>
              <a:rPr lang="en-US" sz="2200" dirty="0"/>
              <a:t> </a:t>
            </a:r>
            <a:r>
              <a:rPr lang="en-US" sz="2200" dirty="0" err="1"/>
              <a:t>dụng</a:t>
            </a:r>
            <a:r>
              <a:rPr lang="en-US" sz="2200" dirty="0"/>
              <a:t> </a:t>
            </a:r>
            <a:r>
              <a:rPr lang="en-US" sz="2200" dirty="0" err="1"/>
              <a:t>các</a:t>
            </a:r>
            <a:r>
              <a:rPr lang="en-US" sz="2200" dirty="0"/>
              <a:t> </a:t>
            </a:r>
            <a:r>
              <a:rPr lang="en-US" sz="2200" dirty="0" err="1"/>
              <a:t>dụng</a:t>
            </a:r>
            <a:r>
              <a:rPr lang="en-US" sz="2200" dirty="0"/>
              <a:t> </a:t>
            </a:r>
            <a:r>
              <a:rPr lang="en-US" sz="2200" dirty="0" err="1"/>
              <a:t>cụ</a:t>
            </a:r>
            <a:r>
              <a:rPr lang="en-US" sz="2200" dirty="0"/>
              <a:t> </a:t>
            </a:r>
            <a:r>
              <a:rPr lang="en-US" sz="2200" dirty="0" err="1"/>
              <a:t>như</a:t>
            </a:r>
            <a:r>
              <a:rPr lang="en-US" sz="2200" dirty="0"/>
              <a:t> </a:t>
            </a:r>
            <a:r>
              <a:rPr lang="en-US" sz="2200" dirty="0" err="1"/>
              <a:t>thước</a:t>
            </a:r>
            <a:r>
              <a:rPr lang="en-US" sz="2200" dirty="0"/>
              <a:t> </a:t>
            </a:r>
            <a:r>
              <a:rPr lang="en-US" sz="2200" dirty="0" err="1"/>
              <a:t>đo</a:t>
            </a:r>
            <a:r>
              <a:rPr lang="en-US" sz="2200" dirty="0"/>
              <a:t>, </a:t>
            </a:r>
            <a:r>
              <a:rPr lang="en-US" sz="2200" dirty="0" err="1"/>
              <a:t>kính</a:t>
            </a:r>
            <a:r>
              <a:rPr lang="en-US" sz="2200" dirty="0"/>
              <a:t> </a:t>
            </a:r>
            <a:r>
              <a:rPr lang="en-US" sz="2200" dirty="0" err="1"/>
              <a:t>hiển</a:t>
            </a:r>
            <a:r>
              <a:rPr lang="en-US" sz="2200" dirty="0"/>
              <a:t> vi,... </a:t>
            </a:r>
            <a:r>
              <a:rPr lang="en-US" sz="2200" dirty="0" err="1"/>
              <a:t>để</a:t>
            </a:r>
            <a:r>
              <a:rPr lang="en-US" sz="2200" dirty="0"/>
              <a:t> </a:t>
            </a:r>
            <a:r>
              <a:rPr lang="en-US" sz="2200" dirty="0" err="1"/>
              <a:t>mở</a:t>
            </a:r>
            <a:r>
              <a:rPr lang="en-US" sz="2200" dirty="0"/>
              <a:t> </a:t>
            </a:r>
            <a:r>
              <a:rPr lang="en-US" sz="2200" dirty="0" err="1"/>
              <a:t>rộng</a:t>
            </a:r>
            <a:r>
              <a:rPr lang="en-US" sz="2200" dirty="0"/>
              <a:t> </a:t>
            </a:r>
            <a:r>
              <a:rPr lang="en-US" sz="2200" dirty="0" err="1"/>
              <a:t>phạm</a:t>
            </a:r>
            <a:r>
              <a:rPr lang="en-US" sz="2200" dirty="0"/>
              <a:t> vi </a:t>
            </a:r>
            <a:r>
              <a:rPr lang="en-US" sz="2200" dirty="0" err="1"/>
              <a:t>quan</a:t>
            </a:r>
            <a:r>
              <a:rPr lang="en-US" sz="2200" dirty="0"/>
              <a:t> </a:t>
            </a:r>
            <a:r>
              <a:rPr lang="en-US" sz="2200" dirty="0" err="1"/>
              <a:t>sát</a:t>
            </a:r>
            <a:r>
              <a:rPr lang="en-US" sz="2200" dirty="0"/>
              <a:t> </a:t>
            </a:r>
            <a:r>
              <a:rPr lang="en-US" sz="2200" dirty="0" err="1"/>
              <a:t>và</a:t>
            </a:r>
            <a:r>
              <a:rPr lang="en-US" sz="2200" dirty="0"/>
              <a:t> </a:t>
            </a:r>
            <a:r>
              <a:rPr lang="en-US" sz="2200" dirty="0" err="1"/>
              <a:t>có</a:t>
            </a:r>
            <a:r>
              <a:rPr lang="en-US" sz="2200" dirty="0"/>
              <a:t> </a:t>
            </a:r>
            <a:r>
              <a:rPr lang="en-US" sz="2200" dirty="0" err="1"/>
              <a:t>những</a:t>
            </a:r>
            <a:r>
              <a:rPr lang="en-US" sz="2200" dirty="0"/>
              <a:t> </a:t>
            </a:r>
            <a:r>
              <a:rPr lang="en-US" sz="2200" dirty="0" err="1"/>
              <a:t>thông</a:t>
            </a:r>
            <a:r>
              <a:rPr lang="en-US" sz="2200" dirty="0"/>
              <a:t> tin, </a:t>
            </a:r>
            <a:r>
              <a:rPr lang="en-US" sz="2200" dirty="0" err="1"/>
              <a:t>kết</a:t>
            </a:r>
            <a:r>
              <a:rPr lang="en-US" sz="2200" dirty="0"/>
              <a:t> </a:t>
            </a:r>
            <a:r>
              <a:rPr lang="en-US" sz="2200" dirty="0" err="1"/>
              <a:t>quả</a:t>
            </a:r>
            <a:r>
              <a:rPr lang="en-US" sz="2200" dirty="0"/>
              <a:t> </a:t>
            </a:r>
            <a:r>
              <a:rPr lang="en-US" sz="2200" dirty="0" err="1"/>
              <a:t>chính</a:t>
            </a:r>
            <a:r>
              <a:rPr lang="en-US" sz="2200" dirty="0"/>
              <a:t> </a:t>
            </a:r>
            <a:r>
              <a:rPr lang="en-US" sz="2200" dirty="0" err="1"/>
              <a:t>xác</a:t>
            </a:r>
            <a:r>
              <a:rPr lang="en-US" sz="2200" dirty="0"/>
              <a:t> </a:t>
            </a:r>
            <a:r>
              <a:rPr lang="en-US" sz="2200" dirty="0" err="1"/>
              <a:t>hơn</a:t>
            </a:r>
            <a:r>
              <a:rPr lang="en-US" sz="2200" dirty="0"/>
              <a:t>.</a:t>
            </a:r>
          </a:p>
        </p:txBody>
      </p:sp>
      <p:pic>
        <p:nvPicPr>
          <p:cNvPr id="15362" name="Picture 2" descr="Top 43 trò chơi rèn luyện kỹ năng quan sát hay nhất 2022">
            <a:extLst>
              <a:ext uri="{FF2B5EF4-FFF2-40B4-BE49-F238E27FC236}">
                <a16:creationId xmlns:a16="http://schemas.microsoft.com/office/drawing/2014/main" id="{4B56ECD6-4DD2-4C7B-A519-1E73DCA84D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229" y="2647951"/>
            <a:ext cx="5236157" cy="3927118"/>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5366" name="Picture 6" descr="Can You Use a Microscope Without Wearing Glasses? – Microscope Clarity">
            <a:extLst>
              <a:ext uri="{FF2B5EF4-FFF2-40B4-BE49-F238E27FC236}">
                <a16:creationId xmlns:a16="http://schemas.microsoft.com/office/drawing/2014/main" id="{EB616160-04DA-40B9-890D-0E1BB6D95A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466" r="1710"/>
          <a:stretch/>
        </p:blipFill>
        <p:spPr bwMode="auto">
          <a:xfrm>
            <a:off x="6382615" y="2643149"/>
            <a:ext cx="5236157" cy="393192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2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8170" y="1807553"/>
            <a:ext cx="654753" cy="573801"/>
          </a:xfrm>
          <a:prstGeom prst="rect">
            <a:avLst/>
          </a:prstGeom>
        </p:spPr>
      </p:pic>
      <p:sp>
        <p:nvSpPr>
          <p:cNvPr id="10" name="TextBox 9">
            <a:extLst>
              <a:ext uri="{FF2B5EF4-FFF2-40B4-BE49-F238E27FC236}">
                <a16:creationId xmlns:a16="http://schemas.microsoft.com/office/drawing/2014/main" id="{FB6F5095-C518-46E2-A8D0-61F1434902EC}"/>
              </a:ext>
            </a:extLst>
          </p:cNvPr>
          <p:cNvSpPr txBox="1"/>
          <p:nvPr/>
        </p:nvSpPr>
        <p:spPr>
          <a:xfrm>
            <a:off x="1622576" y="1536255"/>
            <a:ext cx="9608054"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Trong thí nghiệm đo lực ma sát trượt của miếng gỗ có diện tích tiếp xúc khác nhau, kĩ năng quan sát được lựa chọn (ở bước 2) và sử dụng (ở bước 4 của phương pháp tìm hiểu tự nhiên).</a:t>
            </a:r>
            <a:endParaRPr lang="en-US" sz="2200" dirty="0"/>
          </a:p>
        </p:txBody>
      </p:sp>
      <p:pic>
        <p:nvPicPr>
          <p:cNvPr id="9" name="Picture 2" descr="Friction – 1K20.00 | Harvey Mudd College">
            <a:extLst>
              <a:ext uri="{FF2B5EF4-FFF2-40B4-BE49-F238E27FC236}">
                <a16:creationId xmlns:a16="http://schemas.microsoft.com/office/drawing/2014/main" id="{6CF38764-CA9B-4CFF-AD34-3DC13D1FCF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797" b="19425"/>
          <a:stretch/>
        </p:blipFill>
        <p:spPr bwMode="auto">
          <a:xfrm>
            <a:off x="824257" y="2923082"/>
            <a:ext cx="10543486" cy="374650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62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utoShape 2">
            <a:extLst>
              <a:ext uri="{FF2B5EF4-FFF2-40B4-BE49-F238E27FC236}">
                <a16:creationId xmlns:a16="http://schemas.microsoft.com/office/drawing/2014/main" id="{D888CD46-E129-4EB8-BBCF-BBF36CD71C4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17C497B9-5613-5AA1-F89B-F45EDB28FCD9}"/>
              </a:ext>
            </a:extLst>
          </p:cNvPr>
          <p:cNvPicPr>
            <a:picLocks noChangeAspect="1"/>
          </p:cNvPicPr>
          <p:nvPr/>
        </p:nvPicPr>
        <p:blipFill>
          <a:blip r:embed="rId3"/>
          <a:stretch>
            <a:fillRect/>
          </a:stretch>
        </p:blipFill>
        <p:spPr>
          <a:xfrm>
            <a:off x="685800" y="1379586"/>
            <a:ext cx="4038600" cy="2582814"/>
          </a:xfrm>
          <a:prstGeom prst="rect">
            <a:avLst/>
          </a:prstGeom>
        </p:spPr>
      </p:pic>
      <p:pic>
        <p:nvPicPr>
          <p:cNvPr id="8" name="Picture 7">
            <a:extLst>
              <a:ext uri="{FF2B5EF4-FFF2-40B4-BE49-F238E27FC236}">
                <a16:creationId xmlns:a16="http://schemas.microsoft.com/office/drawing/2014/main" id="{F36DC403-46ED-84A3-4415-B552320215B3}"/>
              </a:ext>
            </a:extLst>
          </p:cNvPr>
          <p:cNvPicPr>
            <a:picLocks noChangeAspect="1"/>
          </p:cNvPicPr>
          <p:nvPr/>
        </p:nvPicPr>
        <p:blipFill>
          <a:blip r:embed="rId4"/>
          <a:stretch>
            <a:fillRect/>
          </a:stretch>
        </p:blipFill>
        <p:spPr>
          <a:xfrm>
            <a:off x="7315200" y="3733800"/>
            <a:ext cx="4667250" cy="3029116"/>
          </a:xfrm>
          <a:prstGeom prst="rect">
            <a:avLst/>
          </a:prstGeom>
        </p:spPr>
      </p:pic>
      <p:pic>
        <p:nvPicPr>
          <p:cNvPr id="9" name="Picture 8">
            <a:extLst>
              <a:ext uri="{FF2B5EF4-FFF2-40B4-BE49-F238E27FC236}">
                <a16:creationId xmlns:a16="http://schemas.microsoft.com/office/drawing/2014/main" id="{B237AECE-E649-02F8-CA4B-7DE214726D10}"/>
              </a:ext>
            </a:extLst>
          </p:cNvPr>
          <p:cNvPicPr>
            <a:picLocks noChangeAspect="1"/>
          </p:cNvPicPr>
          <p:nvPr/>
        </p:nvPicPr>
        <p:blipFill>
          <a:blip r:embed="rId5"/>
          <a:stretch>
            <a:fillRect/>
          </a:stretch>
        </p:blipFill>
        <p:spPr>
          <a:xfrm>
            <a:off x="685800" y="4133850"/>
            <a:ext cx="4114800" cy="2724150"/>
          </a:xfrm>
          <a:prstGeom prst="rect">
            <a:avLst/>
          </a:prstGeom>
        </p:spPr>
      </p:pic>
      <p:pic>
        <p:nvPicPr>
          <p:cNvPr id="13" name="Picture 12">
            <a:extLst>
              <a:ext uri="{FF2B5EF4-FFF2-40B4-BE49-F238E27FC236}">
                <a16:creationId xmlns:a16="http://schemas.microsoft.com/office/drawing/2014/main" id="{BF8F699C-D035-84F9-5B72-8D3101CE5C71}"/>
              </a:ext>
            </a:extLst>
          </p:cNvPr>
          <p:cNvPicPr>
            <a:picLocks noChangeAspect="1"/>
          </p:cNvPicPr>
          <p:nvPr/>
        </p:nvPicPr>
        <p:blipFill>
          <a:blip r:embed="rId6"/>
          <a:stretch>
            <a:fillRect/>
          </a:stretch>
        </p:blipFill>
        <p:spPr>
          <a:xfrm>
            <a:off x="7391400" y="1354775"/>
            <a:ext cx="4514850" cy="2552700"/>
          </a:xfrm>
          <a:prstGeom prst="rect">
            <a:avLst/>
          </a:prstGeom>
        </p:spPr>
      </p:pic>
    </p:spTree>
    <p:extLst>
      <p:ext uri="{BB962C8B-B14F-4D97-AF65-F5344CB8AC3E}">
        <p14:creationId xmlns:p14="http://schemas.microsoft.com/office/powerpoint/2010/main" val="392827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utoShape 2">
            <a:extLst>
              <a:ext uri="{FF2B5EF4-FFF2-40B4-BE49-F238E27FC236}">
                <a16:creationId xmlns:a16="http://schemas.microsoft.com/office/drawing/2014/main" id="{D888CD46-E129-4EB8-BBCF-BBF36CD71C4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5B2A6AD8-AC48-B3D3-7B2F-61B392FF7C14}"/>
              </a:ext>
            </a:extLst>
          </p:cNvPr>
          <p:cNvPicPr>
            <a:picLocks noChangeAspect="1"/>
          </p:cNvPicPr>
          <p:nvPr/>
        </p:nvPicPr>
        <p:blipFill>
          <a:blip r:embed="rId3"/>
          <a:stretch>
            <a:fillRect/>
          </a:stretch>
        </p:blipFill>
        <p:spPr>
          <a:xfrm>
            <a:off x="533400" y="1790699"/>
            <a:ext cx="4724400" cy="4105276"/>
          </a:xfrm>
          <a:prstGeom prst="rect">
            <a:avLst/>
          </a:prstGeom>
        </p:spPr>
      </p:pic>
      <p:pic>
        <p:nvPicPr>
          <p:cNvPr id="12" name="Picture 11">
            <a:extLst>
              <a:ext uri="{FF2B5EF4-FFF2-40B4-BE49-F238E27FC236}">
                <a16:creationId xmlns:a16="http://schemas.microsoft.com/office/drawing/2014/main" id="{4E9AA8FC-7789-6A20-4ED6-F765660EC403}"/>
              </a:ext>
            </a:extLst>
          </p:cNvPr>
          <p:cNvPicPr>
            <a:picLocks noChangeAspect="1"/>
          </p:cNvPicPr>
          <p:nvPr/>
        </p:nvPicPr>
        <p:blipFill>
          <a:blip r:embed="rId4"/>
          <a:stretch>
            <a:fillRect/>
          </a:stretch>
        </p:blipFill>
        <p:spPr>
          <a:xfrm>
            <a:off x="5638800" y="1790699"/>
            <a:ext cx="5219700" cy="4219575"/>
          </a:xfrm>
          <a:prstGeom prst="rect">
            <a:avLst/>
          </a:prstGeom>
        </p:spPr>
      </p:pic>
    </p:spTree>
    <p:extLst>
      <p:ext uri="{BB962C8B-B14F-4D97-AF65-F5344CB8AC3E}">
        <p14:creationId xmlns:p14="http://schemas.microsoft.com/office/powerpoint/2010/main" val="388814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633382"/>
            <a:ext cx="654753" cy="573801"/>
          </a:xfrm>
          <a:prstGeom prst="rect">
            <a:avLst/>
          </a:prstGeom>
        </p:spPr>
      </p:pic>
      <p:sp>
        <p:nvSpPr>
          <p:cNvPr id="10" name="TextBox 9">
            <a:extLst>
              <a:ext uri="{FF2B5EF4-FFF2-40B4-BE49-F238E27FC236}">
                <a16:creationId xmlns:a16="http://schemas.microsoft.com/office/drawing/2014/main" id="{B104A098-D148-4280-9F73-8B1173AB47E5}"/>
              </a:ext>
            </a:extLst>
          </p:cNvPr>
          <p:cNvSpPr txBox="1"/>
          <p:nvPr/>
        </p:nvSpPr>
        <p:spPr>
          <a:xfrm>
            <a:off x="1517146" y="1554444"/>
            <a:ext cx="99060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a:t>Ở </a:t>
            </a:r>
            <a:r>
              <a:rPr lang="en-US" sz="2200" dirty="0" err="1"/>
              <a:t>các</a:t>
            </a:r>
            <a:r>
              <a:rPr lang="en-US" sz="2200" dirty="0"/>
              <a:t> </a:t>
            </a:r>
            <a:r>
              <a:rPr lang="en-US" sz="2200" dirty="0" err="1"/>
              <a:t>lớp</a:t>
            </a:r>
            <a:r>
              <a:rPr lang="en-US" sz="2200" dirty="0"/>
              <a:t> </a:t>
            </a:r>
            <a:r>
              <a:rPr lang="en-US" sz="2200" dirty="0" err="1"/>
              <a:t>dưới</a:t>
            </a:r>
            <a:r>
              <a:rPr lang="en-US" sz="2200" dirty="0"/>
              <a:t>, </a:t>
            </a:r>
            <a:r>
              <a:rPr lang="en-US" sz="2200" dirty="0" err="1"/>
              <a:t>kĩ</a:t>
            </a:r>
            <a:r>
              <a:rPr lang="en-US" sz="2200" dirty="0"/>
              <a:t> </a:t>
            </a:r>
            <a:r>
              <a:rPr lang="en-US" sz="2200" dirty="0" err="1"/>
              <a:t>năng</a:t>
            </a:r>
            <a:r>
              <a:rPr lang="en-US" sz="2200" dirty="0"/>
              <a:t> </a:t>
            </a:r>
            <a:r>
              <a:rPr lang="en-US" sz="2200" dirty="0" err="1"/>
              <a:t>phân</a:t>
            </a:r>
            <a:r>
              <a:rPr lang="en-US" sz="2200" dirty="0"/>
              <a:t> </a:t>
            </a:r>
            <a:r>
              <a:rPr lang="en-US" sz="2200" dirty="0" err="1"/>
              <a:t>loại</a:t>
            </a:r>
            <a:r>
              <a:rPr lang="en-US" sz="2200" dirty="0"/>
              <a:t> </a:t>
            </a:r>
            <a:r>
              <a:rPr lang="en-US" sz="2200" dirty="0" err="1"/>
              <a:t>là</a:t>
            </a:r>
            <a:r>
              <a:rPr lang="en-US" sz="2200" dirty="0"/>
              <a:t> </a:t>
            </a:r>
            <a:r>
              <a:rPr lang="en-US" sz="2200" dirty="0" err="1"/>
              <a:t>kĩ</a:t>
            </a:r>
            <a:r>
              <a:rPr lang="en-US" sz="2200" dirty="0"/>
              <a:t> </a:t>
            </a:r>
            <a:r>
              <a:rPr lang="en-US" sz="2200" dirty="0" err="1"/>
              <a:t>năng</a:t>
            </a:r>
            <a:r>
              <a:rPr lang="en-US" sz="2200" dirty="0"/>
              <a:t> </a:t>
            </a:r>
            <a:r>
              <a:rPr lang="en-US" sz="2200" dirty="0" err="1"/>
              <a:t>nhận</a:t>
            </a:r>
            <a:r>
              <a:rPr lang="en-US" sz="2200" dirty="0"/>
              <a:t> </a:t>
            </a:r>
            <a:r>
              <a:rPr lang="en-US" sz="2200" dirty="0" err="1"/>
              <a:t>dạng</a:t>
            </a:r>
            <a:r>
              <a:rPr lang="en-US" sz="2200" dirty="0"/>
              <a:t> </a:t>
            </a:r>
            <a:r>
              <a:rPr lang="en-US" sz="2200" dirty="0" err="1"/>
              <a:t>đặc</a:t>
            </a:r>
            <a:r>
              <a:rPr lang="en-US" sz="2200" dirty="0"/>
              <a:t> </a:t>
            </a:r>
            <a:r>
              <a:rPr lang="en-US" sz="2200" dirty="0" err="1"/>
              <a:t>điểm</a:t>
            </a:r>
            <a:r>
              <a:rPr lang="en-US" sz="2200" dirty="0"/>
              <a:t>, </a:t>
            </a:r>
            <a:r>
              <a:rPr lang="en-US" sz="2200" dirty="0" err="1"/>
              <a:t>tính</a:t>
            </a:r>
            <a:r>
              <a:rPr lang="en-US" sz="2200" dirty="0"/>
              <a:t> </a:t>
            </a:r>
            <a:r>
              <a:rPr lang="en-US" sz="2200" dirty="0" err="1"/>
              <a:t>chất</a:t>
            </a:r>
            <a:r>
              <a:rPr lang="en-US" sz="2200" dirty="0"/>
              <a:t> </a:t>
            </a:r>
            <a:r>
              <a:rPr lang="en-US" sz="2200" dirty="0" err="1"/>
              <a:t>đặc</a:t>
            </a:r>
            <a:r>
              <a:rPr lang="en-US" sz="2200" dirty="0"/>
              <a:t> </a:t>
            </a:r>
            <a:r>
              <a:rPr lang="en-US" sz="2200" dirty="0" err="1"/>
              <a:t>trưng</a:t>
            </a:r>
            <a:r>
              <a:rPr lang="en-US" sz="2200" dirty="0"/>
              <a:t>, </a:t>
            </a:r>
            <a:r>
              <a:rPr lang="en-US" sz="2200" dirty="0" err="1"/>
              <a:t>phổ</a:t>
            </a:r>
            <a:r>
              <a:rPr lang="en-US" sz="2200" dirty="0"/>
              <a:t> </a:t>
            </a:r>
            <a:r>
              <a:rPr lang="en-US" sz="2200" dirty="0" err="1"/>
              <a:t>biến</a:t>
            </a:r>
            <a:r>
              <a:rPr lang="en-US" sz="2200" dirty="0"/>
              <a:t> </a:t>
            </a:r>
            <a:r>
              <a:rPr lang="en-US" sz="2200" dirty="0" err="1"/>
              <a:t>của</a:t>
            </a:r>
            <a:r>
              <a:rPr lang="en-US" sz="2200" dirty="0"/>
              <a:t> </a:t>
            </a:r>
            <a:r>
              <a:rPr lang="en-US" sz="2200" dirty="0" err="1"/>
              <a:t>sự</a:t>
            </a:r>
            <a:r>
              <a:rPr lang="en-US" sz="2200" dirty="0"/>
              <a:t> </a:t>
            </a:r>
            <a:r>
              <a:rPr lang="en-US" sz="2200" dirty="0" err="1"/>
              <a:t>vật</a:t>
            </a:r>
            <a:r>
              <a:rPr lang="en-US" sz="2200" dirty="0"/>
              <a:t>, </a:t>
            </a:r>
            <a:r>
              <a:rPr lang="en-US" sz="2200" dirty="0" err="1"/>
              <a:t>hiện</a:t>
            </a:r>
            <a:r>
              <a:rPr lang="en-US" sz="2200" dirty="0"/>
              <a:t> </a:t>
            </a:r>
            <a:r>
              <a:rPr lang="en-US" sz="2200" dirty="0" err="1"/>
              <a:t>tượng</a:t>
            </a:r>
            <a:r>
              <a:rPr lang="en-US" sz="2200" dirty="0"/>
              <a:t> </a:t>
            </a:r>
            <a:r>
              <a:rPr lang="en-US" sz="2200" dirty="0" err="1"/>
              <a:t>để</a:t>
            </a:r>
            <a:r>
              <a:rPr lang="en-US" sz="2200" dirty="0"/>
              <a:t> </a:t>
            </a:r>
            <a:r>
              <a:rPr lang="en-US" sz="2200" dirty="0" err="1"/>
              <a:t>xếp</a:t>
            </a:r>
            <a:r>
              <a:rPr lang="en-US" sz="2200" dirty="0"/>
              <a:t> </a:t>
            </a:r>
            <a:r>
              <a:rPr lang="en-US" sz="2200" dirty="0" err="1"/>
              <a:t>vào</a:t>
            </a:r>
            <a:r>
              <a:rPr lang="en-US" sz="2200" dirty="0"/>
              <a:t> </a:t>
            </a:r>
            <a:r>
              <a:rPr lang="en-US" sz="2200" dirty="0" err="1"/>
              <a:t>các</a:t>
            </a:r>
            <a:r>
              <a:rPr lang="en-US" sz="2200" dirty="0"/>
              <a:t> </a:t>
            </a:r>
            <a:r>
              <a:rPr lang="en-US" sz="2200" dirty="0" err="1"/>
              <a:t>nhóm</a:t>
            </a:r>
            <a:r>
              <a:rPr lang="en-US" sz="2200" dirty="0"/>
              <a:t>.</a:t>
            </a:r>
          </a:p>
        </p:txBody>
      </p:sp>
      <p:pic>
        <p:nvPicPr>
          <p:cNvPr id="11" name="Picture 2" descr="Pin on ingles">
            <a:extLst>
              <a:ext uri="{FF2B5EF4-FFF2-40B4-BE49-F238E27FC236}">
                <a16:creationId xmlns:a16="http://schemas.microsoft.com/office/drawing/2014/main" id="{08E8AE7E-1E6A-4D37-AE48-C4CBD4199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561769"/>
            <a:ext cx="5257799" cy="4061819"/>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0218A49-A08A-4F40-8ADC-AAA92C7C6384}"/>
              </a:ext>
            </a:extLst>
          </p:cNvPr>
          <p:cNvPicPr>
            <a:picLocks noChangeAspect="1"/>
          </p:cNvPicPr>
          <p:nvPr/>
        </p:nvPicPr>
        <p:blipFill>
          <a:blip r:embed="rId6"/>
          <a:stretch>
            <a:fillRect/>
          </a:stretch>
        </p:blipFill>
        <p:spPr>
          <a:xfrm>
            <a:off x="5867399" y="2558021"/>
            <a:ext cx="6019801" cy="4061819"/>
          </a:xfrm>
          <a:prstGeom prst="rect">
            <a:avLst/>
          </a:prstGeom>
          <a:noFill/>
          <a:ln w="38100">
            <a:solidFill>
              <a:srgbClr val="4A452A"/>
            </a:solidFill>
          </a:ln>
        </p:spPr>
      </p:pic>
    </p:spTree>
    <p:extLst>
      <p:ext uri="{BB962C8B-B14F-4D97-AF65-F5344CB8AC3E}">
        <p14:creationId xmlns:p14="http://schemas.microsoft.com/office/powerpoint/2010/main" val="332661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a:extLst>
              <a:ext uri="{FF2B5EF4-FFF2-40B4-BE49-F238E27FC236}">
                <a16:creationId xmlns:a16="http://schemas.microsoft.com/office/drawing/2014/main" id="{E66FBA7C-98B5-4A1D-8B6B-A1606DD5B9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2767" y="1651758"/>
            <a:ext cx="802859" cy="703596"/>
          </a:xfrm>
          <a:prstGeom prst="rect">
            <a:avLst/>
          </a:prstGeom>
        </p:spPr>
      </p:pic>
      <p:sp>
        <p:nvSpPr>
          <p:cNvPr id="7" name="TextBox 6">
            <a:extLst>
              <a:ext uri="{FF2B5EF4-FFF2-40B4-BE49-F238E27FC236}">
                <a16:creationId xmlns:a16="http://schemas.microsoft.com/office/drawing/2014/main" id="{103C976F-D3B3-4CC6-A33E-AD587E5333E9}"/>
              </a:ext>
            </a:extLst>
          </p:cNvPr>
          <p:cNvSpPr txBox="1"/>
          <p:nvPr/>
        </p:nvSpPr>
        <p:spPr>
          <a:xfrm>
            <a:off x="3072164" y="1601170"/>
            <a:ext cx="8662636"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dirty="0" err="1"/>
              <a:t>Để</a:t>
            </a:r>
            <a:r>
              <a:rPr lang="en-US" dirty="0"/>
              <a:t> </a:t>
            </a:r>
            <a:r>
              <a:rPr lang="en-US" dirty="0" err="1"/>
              <a:t>học</a:t>
            </a:r>
            <a:r>
              <a:rPr lang="en-US" dirty="0"/>
              <a:t> </a:t>
            </a:r>
            <a:r>
              <a:rPr lang="en-US" dirty="0" err="1"/>
              <a:t>tốt</a:t>
            </a:r>
            <a:r>
              <a:rPr lang="en-US" dirty="0"/>
              <a:t> </a:t>
            </a:r>
            <a:r>
              <a:rPr lang="en-US" dirty="0" err="1"/>
              <a:t>môn</a:t>
            </a:r>
            <a:r>
              <a:rPr lang="en-US" dirty="0"/>
              <a:t> </a:t>
            </a:r>
            <a:r>
              <a:rPr lang="en-US" b="1" dirty="0"/>
              <a:t>Khoa </a:t>
            </a:r>
            <a:r>
              <a:rPr lang="en-US" b="1" dirty="0" err="1"/>
              <a:t>học</a:t>
            </a:r>
            <a:r>
              <a:rPr lang="en-US" b="1" dirty="0"/>
              <a:t> </a:t>
            </a:r>
            <a:r>
              <a:rPr lang="en-US" b="1" dirty="0" err="1"/>
              <a:t>tự</a:t>
            </a:r>
            <a:r>
              <a:rPr lang="en-US" b="1" dirty="0"/>
              <a:t> </a:t>
            </a:r>
            <a:r>
              <a:rPr lang="en-US" b="1" dirty="0" err="1"/>
              <a:t>nhiên</a:t>
            </a:r>
            <a:r>
              <a:rPr lang="en-US" b="1" dirty="0"/>
              <a:t> </a:t>
            </a:r>
            <a:r>
              <a:rPr lang="en-US" dirty="0" err="1"/>
              <a:t>các</a:t>
            </a:r>
            <a:r>
              <a:rPr lang="en-US" dirty="0"/>
              <a:t> </a:t>
            </a:r>
            <a:r>
              <a:rPr lang="en-US" dirty="0" err="1"/>
              <a:t>em</a:t>
            </a:r>
            <a:r>
              <a:rPr lang="en-US" dirty="0"/>
              <a:t> </a:t>
            </a:r>
            <a:r>
              <a:rPr lang="en-US" dirty="0" err="1"/>
              <a:t>cần</a:t>
            </a:r>
            <a:r>
              <a:rPr lang="en-US" dirty="0"/>
              <a:t> </a:t>
            </a:r>
            <a:r>
              <a:rPr lang="en-US" dirty="0" err="1"/>
              <a:t>sử</a:t>
            </a:r>
            <a:r>
              <a:rPr lang="en-US" dirty="0"/>
              <a:t> </a:t>
            </a:r>
            <a:r>
              <a:rPr lang="en-US" dirty="0" err="1"/>
              <a:t>dụng</a:t>
            </a:r>
            <a:r>
              <a:rPr lang="en-US" dirty="0"/>
              <a:t> </a:t>
            </a:r>
            <a:r>
              <a:rPr lang="en-US" dirty="0" err="1"/>
              <a:t>những</a:t>
            </a:r>
            <a:r>
              <a:rPr lang="en-US" dirty="0"/>
              <a:t> </a:t>
            </a:r>
            <a:r>
              <a:rPr lang="en-US" dirty="0" err="1"/>
              <a:t>phương</a:t>
            </a:r>
            <a:r>
              <a:rPr lang="en-US" dirty="0"/>
              <a:t> </a:t>
            </a:r>
            <a:r>
              <a:rPr lang="en-US" dirty="0" err="1"/>
              <a:t>pháp</a:t>
            </a:r>
            <a:r>
              <a:rPr lang="en-US" dirty="0"/>
              <a:t> </a:t>
            </a:r>
            <a:r>
              <a:rPr lang="en-US" dirty="0" err="1"/>
              <a:t>và</a:t>
            </a:r>
            <a:r>
              <a:rPr lang="en-US" dirty="0"/>
              <a:t> </a:t>
            </a:r>
            <a:r>
              <a:rPr lang="en-US" dirty="0" err="1"/>
              <a:t>kĩ</a:t>
            </a:r>
            <a:r>
              <a:rPr lang="en-US" dirty="0"/>
              <a:t> </a:t>
            </a:r>
            <a:r>
              <a:rPr lang="en-US" dirty="0" err="1"/>
              <a:t>năng</a:t>
            </a:r>
            <a:r>
              <a:rPr lang="en-US" dirty="0"/>
              <a:t> </a:t>
            </a:r>
            <a:r>
              <a:rPr lang="en-US" dirty="0" err="1"/>
              <a:t>nào</a:t>
            </a:r>
            <a:r>
              <a:rPr lang="en-US" dirty="0"/>
              <a:t>?</a:t>
            </a:r>
          </a:p>
        </p:txBody>
      </p:sp>
      <p:pic>
        <p:nvPicPr>
          <p:cNvPr id="5122" name="Picture 2" descr="What's the hype around soft skills &amp; how to develop them - Motor Industry  Staff Association">
            <a:extLst>
              <a:ext uri="{FF2B5EF4-FFF2-40B4-BE49-F238E27FC236}">
                <a16:creationId xmlns:a16="http://schemas.microsoft.com/office/drawing/2014/main" id="{F499579F-FF4C-4D0F-B206-FCBBF804DE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028" b="18116"/>
          <a:stretch/>
        </p:blipFill>
        <p:spPr bwMode="auto">
          <a:xfrm>
            <a:off x="1219200" y="2848132"/>
            <a:ext cx="9753600" cy="3698745"/>
          </a:xfrm>
          <a:prstGeom prst="rect">
            <a:avLst/>
          </a:prstGeom>
          <a:noFill/>
          <a:ln w="5715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62542" y="1836582"/>
            <a:ext cx="654753" cy="573801"/>
          </a:xfrm>
          <a:prstGeom prst="rect">
            <a:avLst/>
          </a:prstGeom>
        </p:spPr>
      </p:pic>
      <p:sp>
        <p:nvSpPr>
          <p:cNvPr id="9" name="TextBox 8">
            <a:extLst>
              <a:ext uri="{FF2B5EF4-FFF2-40B4-BE49-F238E27FC236}">
                <a16:creationId xmlns:a16="http://schemas.microsoft.com/office/drawing/2014/main" id="{0D037E32-4EAD-4E9A-9055-85D17C8522EF}"/>
              </a:ext>
            </a:extLst>
          </p:cNvPr>
          <p:cNvSpPr txBox="1"/>
          <p:nvPr/>
        </p:nvSpPr>
        <p:spPr>
          <a:xfrm>
            <a:off x="2126948" y="1565284"/>
            <a:ext cx="8599311"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a:t>Ở </a:t>
            </a:r>
            <a:r>
              <a:rPr lang="en-US" sz="2200" dirty="0" err="1"/>
              <a:t>lớp</a:t>
            </a:r>
            <a:r>
              <a:rPr lang="en-US" sz="2200" dirty="0"/>
              <a:t> 7, </a:t>
            </a:r>
            <a:r>
              <a:rPr lang="en-US" sz="2200" dirty="0" err="1"/>
              <a:t>kĩ</a:t>
            </a:r>
            <a:r>
              <a:rPr lang="en-US" sz="2200" dirty="0"/>
              <a:t> </a:t>
            </a:r>
            <a:r>
              <a:rPr lang="en-US" sz="2200" dirty="0" err="1"/>
              <a:t>năng</a:t>
            </a:r>
            <a:r>
              <a:rPr lang="en-US" sz="2200" dirty="0"/>
              <a:t> </a:t>
            </a:r>
            <a:r>
              <a:rPr lang="en-US" sz="2200" dirty="0" err="1"/>
              <a:t>này</a:t>
            </a:r>
            <a:r>
              <a:rPr lang="en-US" sz="2200" dirty="0"/>
              <a:t> </a:t>
            </a:r>
            <a:r>
              <a:rPr lang="en-US" sz="2200" dirty="0" err="1"/>
              <a:t>được</a:t>
            </a:r>
            <a:r>
              <a:rPr lang="en-US" sz="2200" dirty="0"/>
              <a:t> </a:t>
            </a:r>
            <a:r>
              <a:rPr lang="en-US" sz="2200" dirty="0" err="1"/>
              <a:t>yêu</a:t>
            </a:r>
            <a:r>
              <a:rPr lang="en-US" sz="2200" dirty="0"/>
              <a:t> </a:t>
            </a:r>
            <a:r>
              <a:rPr lang="en-US" sz="2200" dirty="0" err="1"/>
              <a:t>cầu</a:t>
            </a:r>
            <a:r>
              <a:rPr lang="en-US" sz="2200" dirty="0"/>
              <a:t> ở </a:t>
            </a:r>
            <a:r>
              <a:rPr lang="en-US" sz="2200" dirty="0" err="1"/>
              <a:t>mức</a:t>
            </a:r>
            <a:r>
              <a:rPr lang="en-US" sz="2200" dirty="0"/>
              <a:t> </a:t>
            </a:r>
            <a:r>
              <a:rPr lang="en-US" sz="2200" dirty="0" err="1"/>
              <a:t>cao</a:t>
            </a:r>
            <a:r>
              <a:rPr lang="en-US" sz="2200" dirty="0"/>
              <a:t> </a:t>
            </a:r>
            <a:r>
              <a:rPr lang="en-US" sz="2200" dirty="0" err="1"/>
              <a:t>hơn</a:t>
            </a:r>
            <a:r>
              <a:rPr lang="en-US" sz="2200" dirty="0"/>
              <a:t>, </a:t>
            </a:r>
            <a:r>
              <a:rPr lang="en-US" sz="2200" dirty="0" err="1"/>
              <a:t>học</a:t>
            </a:r>
            <a:r>
              <a:rPr lang="en-US" sz="2200" dirty="0"/>
              <a:t> </a:t>
            </a:r>
            <a:r>
              <a:rPr lang="en-US" sz="2200" dirty="0" err="1"/>
              <a:t>sinh</a:t>
            </a:r>
            <a:r>
              <a:rPr lang="en-US" sz="2200" dirty="0"/>
              <a:t> </a:t>
            </a:r>
            <a:r>
              <a:rPr lang="en-US" sz="2200" dirty="0" err="1"/>
              <a:t>biết</a:t>
            </a:r>
            <a:r>
              <a:rPr lang="en-US" sz="2200" dirty="0"/>
              <a:t> </a:t>
            </a:r>
            <a:r>
              <a:rPr lang="en-US" sz="2200" dirty="0" err="1"/>
              <a:t>nhóm</a:t>
            </a:r>
            <a:r>
              <a:rPr lang="en-US" sz="2200" dirty="0"/>
              <a:t> </a:t>
            </a:r>
            <a:r>
              <a:rPr lang="en-US" sz="2200" dirty="0" err="1"/>
              <a:t>các</a:t>
            </a:r>
            <a:r>
              <a:rPr lang="en-US" sz="2200" dirty="0"/>
              <a:t> </a:t>
            </a:r>
            <a:r>
              <a:rPr lang="en-US" sz="2200" dirty="0" err="1"/>
              <a:t>đối</a:t>
            </a:r>
            <a:r>
              <a:rPr lang="en-US" sz="2200" dirty="0"/>
              <a:t> </a:t>
            </a:r>
            <a:r>
              <a:rPr lang="en-US" sz="2200" dirty="0" err="1"/>
              <a:t>tượng</a:t>
            </a:r>
            <a:r>
              <a:rPr lang="en-US" sz="2200" dirty="0"/>
              <a:t>, </a:t>
            </a:r>
            <a:r>
              <a:rPr lang="en-US" sz="2200" dirty="0" err="1"/>
              <a:t>khái</a:t>
            </a:r>
            <a:r>
              <a:rPr lang="en-US" sz="2200" dirty="0"/>
              <a:t> </a:t>
            </a:r>
            <a:r>
              <a:rPr lang="en-US" sz="2200" dirty="0" err="1"/>
              <a:t>niệm</a:t>
            </a:r>
            <a:r>
              <a:rPr lang="en-US" sz="2200" dirty="0"/>
              <a:t> </a:t>
            </a:r>
            <a:r>
              <a:rPr lang="en-US" sz="2200" dirty="0" err="1"/>
              <a:t>hoặc</a:t>
            </a:r>
            <a:r>
              <a:rPr lang="en-US" sz="2200" dirty="0"/>
              <a:t> </a:t>
            </a:r>
            <a:r>
              <a:rPr lang="en-US" sz="2200" dirty="0" err="1"/>
              <a:t>sự</a:t>
            </a:r>
            <a:r>
              <a:rPr lang="en-US" sz="2200" dirty="0"/>
              <a:t> </a:t>
            </a:r>
            <a:r>
              <a:rPr lang="en-US" sz="2200" dirty="0" err="1"/>
              <a:t>kiện</a:t>
            </a:r>
            <a:r>
              <a:rPr lang="en-US" sz="2200" dirty="0"/>
              <a:t> </a:t>
            </a:r>
            <a:r>
              <a:rPr lang="en-US" sz="2200" dirty="0" err="1"/>
              <a:t>thành</a:t>
            </a:r>
            <a:r>
              <a:rPr lang="en-US" sz="2200" dirty="0"/>
              <a:t> </a:t>
            </a:r>
            <a:r>
              <a:rPr lang="en-US" sz="2200" dirty="0" err="1"/>
              <a:t>các</a:t>
            </a:r>
            <a:r>
              <a:rPr lang="en-US" sz="2200" dirty="0"/>
              <a:t> </a:t>
            </a:r>
            <a:r>
              <a:rPr lang="en-US" sz="2200" dirty="0" err="1"/>
              <a:t>danh</a:t>
            </a:r>
            <a:r>
              <a:rPr lang="en-US" sz="2200" dirty="0"/>
              <a:t> </a:t>
            </a:r>
            <a:r>
              <a:rPr lang="en-US" sz="2200" dirty="0" err="1"/>
              <a:t>mục</a:t>
            </a:r>
            <a:r>
              <a:rPr lang="en-US" sz="2200" dirty="0"/>
              <a:t>, </a:t>
            </a:r>
            <a:r>
              <a:rPr lang="en-US" sz="2200" dirty="0" err="1"/>
              <a:t>theo</a:t>
            </a:r>
            <a:r>
              <a:rPr lang="en-US" sz="2200" dirty="0"/>
              <a:t> </a:t>
            </a:r>
            <a:r>
              <a:rPr lang="en-US" sz="2200" dirty="0" err="1"/>
              <a:t>các</a:t>
            </a:r>
            <a:r>
              <a:rPr lang="en-US" sz="2200" dirty="0"/>
              <a:t> </a:t>
            </a:r>
            <a:r>
              <a:rPr lang="en-US" sz="2200" dirty="0" err="1"/>
              <a:t>tính</a:t>
            </a:r>
            <a:r>
              <a:rPr lang="en-US" sz="2200" dirty="0"/>
              <a:t> </a:t>
            </a:r>
            <a:r>
              <a:rPr lang="en-US" sz="2200" dirty="0" err="1"/>
              <a:t>năng</a:t>
            </a:r>
            <a:r>
              <a:rPr lang="en-US" sz="2200" dirty="0"/>
              <a:t> </a:t>
            </a:r>
            <a:r>
              <a:rPr lang="en-US" sz="2200" dirty="0" err="1"/>
              <a:t>hoặc</a:t>
            </a:r>
            <a:r>
              <a:rPr lang="en-US" sz="2200" dirty="0"/>
              <a:t> </a:t>
            </a:r>
            <a:r>
              <a:rPr lang="en-US" sz="2200" dirty="0" err="1"/>
              <a:t>đặc</a:t>
            </a:r>
            <a:r>
              <a:rPr lang="en-US" sz="2200" dirty="0"/>
              <a:t> </a:t>
            </a:r>
            <a:r>
              <a:rPr lang="en-US" sz="2200" dirty="0" err="1"/>
              <a:t>điểm</a:t>
            </a:r>
            <a:r>
              <a:rPr lang="en-US" sz="2200" dirty="0"/>
              <a:t> </a:t>
            </a:r>
            <a:r>
              <a:rPr lang="en-US" sz="2200" dirty="0" err="1"/>
              <a:t>được</a:t>
            </a:r>
            <a:r>
              <a:rPr lang="en-US" sz="2200" dirty="0"/>
              <a:t> </a:t>
            </a:r>
            <a:r>
              <a:rPr lang="en-US" sz="2200" dirty="0" err="1"/>
              <a:t>lựa</a:t>
            </a:r>
            <a:r>
              <a:rPr lang="en-US" sz="2200" dirty="0"/>
              <a:t> </a:t>
            </a:r>
            <a:r>
              <a:rPr lang="en-US" sz="2200" dirty="0" err="1"/>
              <a:t>chọn</a:t>
            </a:r>
            <a:r>
              <a:rPr lang="en-US" sz="2200" dirty="0"/>
              <a:t>.</a:t>
            </a:r>
          </a:p>
        </p:txBody>
      </p:sp>
      <p:pic>
        <p:nvPicPr>
          <p:cNvPr id="18436" name="Picture 4" descr="Plant - Wikipedia">
            <a:extLst>
              <a:ext uri="{FF2B5EF4-FFF2-40B4-BE49-F238E27FC236}">
                <a16:creationId xmlns:a16="http://schemas.microsoft.com/office/drawing/2014/main" id="{F11C8482-28C1-41D5-844C-B6643981D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727" y="2968289"/>
            <a:ext cx="2488775" cy="3697217"/>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8438" name="Picture 6" descr="Pin on Școală">
            <a:extLst>
              <a:ext uri="{FF2B5EF4-FFF2-40B4-BE49-F238E27FC236}">
                <a16:creationId xmlns:a16="http://schemas.microsoft.com/office/drawing/2014/main" id="{34EEA284-F643-46E2-9C72-B4952B3F6A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275" b="4481"/>
          <a:stretch/>
        </p:blipFill>
        <p:spPr bwMode="auto">
          <a:xfrm>
            <a:off x="3644229" y="2971330"/>
            <a:ext cx="3698140" cy="369417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7" name="AutoShape 8" descr="BBC Radio 4 - Radio 4 in Four - Wellbeing and air purifying: the truth  about houseplants">
            <a:extLst>
              <a:ext uri="{FF2B5EF4-FFF2-40B4-BE49-F238E27FC236}">
                <a16:creationId xmlns:a16="http://schemas.microsoft.com/office/drawing/2014/main" id="{78ADB14B-258C-4D98-BC42-BF6147875E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42" name="Picture 10" descr="modelo 3d Rigged Farm Animals Big Collection 2 - TurboSquid 1488074">
            <a:extLst>
              <a:ext uri="{FF2B5EF4-FFF2-40B4-BE49-F238E27FC236}">
                <a16:creationId xmlns:a16="http://schemas.microsoft.com/office/drawing/2014/main" id="{346D3336-B71C-4FAE-B176-CD41E42353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0096" y="2971330"/>
            <a:ext cx="3694176" cy="369417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31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29285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3" name="TextBox 22">
            <a:extLst>
              <a:ext uri="{FF2B5EF4-FFF2-40B4-BE49-F238E27FC236}">
                <a16:creationId xmlns:a16="http://schemas.microsoft.com/office/drawing/2014/main" id="{33D2AD27-D3A8-4104-A6F4-9D063DA9C1D9}"/>
              </a:ext>
            </a:extLst>
          </p:cNvPr>
          <p:cNvSpPr txBox="1"/>
          <p:nvPr/>
        </p:nvSpPr>
        <p:spPr>
          <a:xfrm>
            <a:off x="3679847" y="412553"/>
            <a:ext cx="73025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hiện tượng nào là hiện tượng tự nhiên thông thường trên Trái Đất? Hiện tượng nào là thảm họa thiên nhiên gây tác động xấu đến con người và môi trường?</a:t>
            </a:r>
            <a:endParaRPr lang="en-US" sz="2000" dirty="0"/>
          </a:p>
        </p:txBody>
      </p:sp>
      <p:sp>
        <p:nvSpPr>
          <p:cNvPr id="26" name="AutoShape 5">
            <a:extLst>
              <a:ext uri="{FF2B5EF4-FFF2-40B4-BE49-F238E27FC236}">
                <a16:creationId xmlns:a16="http://schemas.microsoft.com/office/drawing/2014/main" id="{52A739AC-652C-4EB1-BE70-B8343D7C22F2}"/>
              </a:ext>
            </a:extLst>
          </p:cNvPr>
          <p:cNvSpPr/>
          <p:nvPr/>
        </p:nvSpPr>
        <p:spPr>
          <a:xfrm>
            <a:off x="3472565" y="166445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5" name="Group 4">
            <a:extLst>
              <a:ext uri="{FF2B5EF4-FFF2-40B4-BE49-F238E27FC236}">
                <a16:creationId xmlns:a16="http://schemas.microsoft.com/office/drawing/2014/main" id="{6903675C-3B89-48FD-A989-BE34EBCC1793}"/>
              </a:ext>
            </a:extLst>
          </p:cNvPr>
          <p:cNvGrpSpPr/>
          <p:nvPr/>
        </p:nvGrpSpPr>
        <p:grpSpPr>
          <a:xfrm>
            <a:off x="4076700" y="6010825"/>
            <a:ext cx="4038600" cy="608812"/>
            <a:chOff x="4076700" y="5905894"/>
            <a:chExt cx="4038600" cy="608812"/>
          </a:xfrm>
        </p:grpSpPr>
        <p:sp>
          <p:nvSpPr>
            <p:cNvPr id="2" name="Rectangle: Rounded Corners 1">
              <a:extLst>
                <a:ext uri="{FF2B5EF4-FFF2-40B4-BE49-F238E27FC236}">
                  <a16:creationId xmlns:a16="http://schemas.microsoft.com/office/drawing/2014/main" id="{98ADA651-805A-4BF8-A8CE-F0A89C35241B}"/>
                </a:ext>
              </a:extLst>
            </p:cNvPr>
            <p:cNvSpPr/>
            <p:nvPr/>
          </p:nvSpPr>
          <p:spPr>
            <a:xfrm>
              <a:off x="4076700" y="5905894"/>
              <a:ext cx="4038600" cy="60881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E475731-E332-4088-B2B7-7B9B306E35E6}"/>
                </a:ext>
              </a:extLst>
            </p:cNvPr>
            <p:cNvSpPr txBox="1"/>
            <p:nvPr/>
          </p:nvSpPr>
          <p:spPr>
            <a:xfrm>
              <a:off x="4191000" y="6000461"/>
              <a:ext cx="3810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Một số hiện tượng tự nhiên</a:t>
              </a:r>
              <a:endParaRPr lang="en-US" sz="2200" b="1" dirty="0">
                <a:solidFill>
                  <a:schemeClr val="bg1"/>
                </a:solidFill>
              </a:endParaRPr>
            </a:p>
          </p:txBody>
        </p:sp>
      </p:grpSp>
      <p:sp>
        <p:nvSpPr>
          <p:cNvPr id="22" name="TextBox 21">
            <a:extLst>
              <a:ext uri="{FF2B5EF4-FFF2-40B4-BE49-F238E27FC236}">
                <a16:creationId xmlns:a16="http://schemas.microsoft.com/office/drawing/2014/main" id="{F549EB3D-B491-4341-8DA5-CEBD65BF30C1}"/>
              </a:ext>
            </a:extLst>
          </p:cNvPr>
          <p:cNvSpPr txBox="1"/>
          <p:nvPr/>
        </p:nvSpPr>
        <p:spPr>
          <a:xfrm>
            <a:off x="757264"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Cháy rừng</a:t>
            </a:r>
            <a:endParaRPr lang="en-US" sz="2000" b="1" dirty="0"/>
          </a:p>
        </p:txBody>
      </p:sp>
      <p:sp>
        <p:nvSpPr>
          <p:cNvPr id="24" name="TextBox 23">
            <a:extLst>
              <a:ext uri="{FF2B5EF4-FFF2-40B4-BE49-F238E27FC236}">
                <a16:creationId xmlns:a16="http://schemas.microsoft.com/office/drawing/2014/main" id="{1FEABAE8-D9AD-4BDC-B7C0-637E26A1F71F}"/>
              </a:ext>
            </a:extLst>
          </p:cNvPr>
          <p:cNvSpPr txBox="1"/>
          <p:nvPr/>
        </p:nvSpPr>
        <p:spPr>
          <a:xfrm>
            <a:off x="4156117"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Hạn hán</a:t>
            </a:r>
            <a:endParaRPr lang="en-US" sz="2000" b="1" dirty="0"/>
          </a:p>
        </p:txBody>
      </p:sp>
      <p:sp>
        <p:nvSpPr>
          <p:cNvPr id="25" name="TextBox 24">
            <a:extLst>
              <a:ext uri="{FF2B5EF4-FFF2-40B4-BE49-F238E27FC236}">
                <a16:creationId xmlns:a16="http://schemas.microsoft.com/office/drawing/2014/main" id="{2131F603-10D0-4EBB-86C6-7EF5CAB1A853}"/>
              </a:ext>
            </a:extLst>
          </p:cNvPr>
          <p:cNvSpPr txBox="1"/>
          <p:nvPr/>
        </p:nvSpPr>
        <p:spPr>
          <a:xfrm>
            <a:off x="7249311" y="5324445"/>
            <a:ext cx="43800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Mưa to kèm theo sấm, sét</a:t>
            </a:r>
            <a:endParaRPr lang="en-US" sz="2000" b="1" dirty="0"/>
          </a:p>
        </p:txBody>
      </p:sp>
      <p:pic>
        <p:nvPicPr>
          <p:cNvPr id="19458" name="Picture 2" descr="HD wallpaper: wild, fire, wildfire, jungle, tree, bunch, burning, forest |  Wallpaper Flare">
            <a:extLst>
              <a:ext uri="{FF2B5EF4-FFF2-40B4-BE49-F238E27FC236}">
                <a16:creationId xmlns:a16="http://schemas.microsoft.com/office/drawing/2014/main" id="{B6573A0F-8994-4A5B-B931-8CCA8242CF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38" r="18238"/>
          <a:stretch/>
        </p:blipFill>
        <p:spPr bwMode="auto">
          <a:xfrm>
            <a:off x="640351" y="1981795"/>
            <a:ext cx="3074463" cy="322829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0" name="Picture 4" descr="Choáng ngợp với loạt ảnh sấm sét ngập trời được dân mạng Nhật Bản ghi lại  tại Tokyo">
            <a:extLst>
              <a:ext uri="{FF2B5EF4-FFF2-40B4-BE49-F238E27FC236}">
                <a16:creationId xmlns:a16="http://schemas.microsoft.com/office/drawing/2014/main" id="{9545FF16-35C7-4CFC-BBDF-3D81E3D12C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35" r="8635"/>
          <a:stretch/>
        </p:blipFill>
        <p:spPr bwMode="auto">
          <a:xfrm>
            <a:off x="7438767" y="1951814"/>
            <a:ext cx="4001125" cy="322829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2" name="Picture 6" descr="Drought land wallpaper | 2560x1600 | 1676 | WallpaperUP">
            <a:extLst>
              <a:ext uri="{FF2B5EF4-FFF2-40B4-BE49-F238E27FC236}">
                <a16:creationId xmlns:a16="http://schemas.microsoft.com/office/drawing/2014/main" id="{0696263E-C8AA-4397-8A06-AC2265DB8A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46" r="19546"/>
          <a:stretch/>
        </p:blipFill>
        <p:spPr bwMode="auto">
          <a:xfrm>
            <a:off x="4003643" y="1982258"/>
            <a:ext cx="3145585" cy="322783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06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29285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3" name="TextBox 22">
            <a:extLst>
              <a:ext uri="{FF2B5EF4-FFF2-40B4-BE49-F238E27FC236}">
                <a16:creationId xmlns:a16="http://schemas.microsoft.com/office/drawing/2014/main" id="{33D2AD27-D3A8-4104-A6F4-9D063DA9C1D9}"/>
              </a:ext>
            </a:extLst>
          </p:cNvPr>
          <p:cNvSpPr txBox="1"/>
          <p:nvPr/>
        </p:nvSpPr>
        <p:spPr>
          <a:xfrm>
            <a:off x="3679847" y="412553"/>
            <a:ext cx="73025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hiện tượng nào là hiện tượng tự nhiên thông thường trên Trái Đất? Hiện tượng nào là thảm họa thiên nhiên gây tác động xấu đến con người và môi trường?</a:t>
            </a:r>
            <a:endParaRPr lang="en-US" sz="2000" dirty="0"/>
          </a:p>
        </p:txBody>
      </p:sp>
      <p:sp>
        <p:nvSpPr>
          <p:cNvPr id="26" name="AutoShape 5">
            <a:extLst>
              <a:ext uri="{FF2B5EF4-FFF2-40B4-BE49-F238E27FC236}">
                <a16:creationId xmlns:a16="http://schemas.microsoft.com/office/drawing/2014/main" id="{52A739AC-652C-4EB1-BE70-B8343D7C22F2}"/>
              </a:ext>
            </a:extLst>
          </p:cNvPr>
          <p:cNvSpPr/>
          <p:nvPr/>
        </p:nvSpPr>
        <p:spPr>
          <a:xfrm>
            <a:off x="3472565" y="166445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2" name="TextBox 21">
            <a:extLst>
              <a:ext uri="{FF2B5EF4-FFF2-40B4-BE49-F238E27FC236}">
                <a16:creationId xmlns:a16="http://schemas.microsoft.com/office/drawing/2014/main" id="{F549EB3D-B491-4341-8DA5-CEBD65BF30C1}"/>
              </a:ext>
            </a:extLst>
          </p:cNvPr>
          <p:cNvSpPr txBox="1"/>
          <p:nvPr/>
        </p:nvSpPr>
        <p:spPr>
          <a:xfrm>
            <a:off x="757264"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Cháy rừng</a:t>
            </a:r>
            <a:endParaRPr lang="en-US" sz="2000" b="1" dirty="0"/>
          </a:p>
        </p:txBody>
      </p:sp>
      <p:sp>
        <p:nvSpPr>
          <p:cNvPr id="24" name="TextBox 23">
            <a:extLst>
              <a:ext uri="{FF2B5EF4-FFF2-40B4-BE49-F238E27FC236}">
                <a16:creationId xmlns:a16="http://schemas.microsoft.com/office/drawing/2014/main" id="{1FEABAE8-D9AD-4BDC-B7C0-637E26A1F71F}"/>
              </a:ext>
            </a:extLst>
          </p:cNvPr>
          <p:cNvSpPr txBox="1"/>
          <p:nvPr/>
        </p:nvSpPr>
        <p:spPr>
          <a:xfrm>
            <a:off x="4156117"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Hạn hán</a:t>
            </a:r>
            <a:endParaRPr lang="en-US" sz="2000" b="1" dirty="0"/>
          </a:p>
        </p:txBody>
      </p:sp>
      <p:sp>
        <p:nvSpPr>
          <p:cNvPr id="25" name="TextBox 24">
            <a:extLst>
              <a:ext uri="{FF2B5EF4-FFF2-40B4-BE49-F238E27FC236}">
                <a16:creationId xmlns:a16="http://schemas.microsoft.com/office/drawing/2014/main" id="{2131F603-10D0-4EBB-86C6-7EF5CAB1A853}"/>
              </a:ext>
            </a:extLst>
          </p:cNvPr>
          <p:cNvSpPr txBox="1"/>
          <p:nvPr/>
        </p:nvSpPr>
        <p:spPr>
          <a:xfrm>
            <a:off x="7249311" y="5324445"/>
            <a:ext cx="43800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Mưa to kèm theo sấm, sét</a:t>
            </a:r>
            <a:endParaRPr lang="en-US" sz="2000" b="1" dirty="0"/>
          </a:p>
        </p:txBody>
      </p:sp>
      <p:pic>
        <p:nvPicPr>
          <p:cNvPr id="19458" name="Picture 2" descr="HD wallpaper: wild, fire, wildfire, jungle, tree, bunch, burning, forest |  Wallpaper Flare">
            <a:extLst>
              <a:ext uri="{FF2B5EF4-FFF2-40B4-BE49-F238E27FC236}">
                <a16:creationId xmlns:a16="http://schemas.microsoft.com/office/drawing/2014/main" id="{B6573A0F-8994-4A5B-B931-8CCA8242CF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38" r="18238"/>
          <a:stretch/>
        </p:blipFill>
        <p:spPr bwMode="auto">
          <a:xfrm>
            <a:off x="640351" y="1981795"/>
            <a:ext cx="3074463" cy="322829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0" name="Picture 4" descr="Choáng ngợp với loạt ảnh sấm sét ngập trời được dân mạng Nhật Bản ghi lại  tại Tokyo">
            <a:extLst>
              <a:ext uri="{FF2B5EF4-FFF2-40B4-BE49-F238E27FC236}">
                <a16:creationId xmlns:a16="http://schemas.microsoft.com/office/drawing/2014/main" id="{9545FF16-35C7-4CFC-BBDF-3D81E3D12C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35" r="8635"/>
          <a:stretch/>
        </p:blipFill>
        <p:spPr bwMode="auto">
          <a:xfrm>
            <a:off x="7438767" y="1951814"/>
            <a:ext cx="4001125" cy="322829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2" name="Picture 6" descr="Drought land wallpaper | 2560x1600 | 1676 | WallpaperUP">
            <a:extLst>
              <a:ext uri="{FF2B5EF4-FFF2-40B4-BE49-F238E27FC236}">
                <a16:creationId xmlns:a16="http://schemas.microsoft.com/office/drawing/2014/main" id="{0696263E-C8AA-4397-8A06-AC2265DB8A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46" r="19546"/>
          <a:stretch/>
        </p:blipFill>
        <p:spPr bwMode="auto">
          <a:xfrm>
            <a:off x="4003643" y="1982258"/>
            <a:ext cx="3145585" cy="322783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2D5CE75-C81E-41B3-AC62-749B9518EEC5}"/>
              </a:ext>
            </a:extLst>
          </p:cNvPr>
          <p:cNvSpPr txBox="1"/>
          <p:nvPr/>
        </p:nvSpPr>
        <p:spPr>
          <a:xfrm>
            <a:off x="7733340" y="6146393"/>
            <a:ext cx="3411978" cy="61555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Hiện tượng tự nhiên </a:t>
            </a:r>
          </a:p>
          <a:p>
            <a:pPr algn="ctr">
              <a:lnSpc>
                <a:spcPct val="100000"/>
              </a:lnSpc>
            </a:pPr>
            <a:r>
              <a:rPr lang="en-US" sz="2000" b="1">
                <a:solidFill>
                  <a:srgbClr val="C00000"/>
                </a:solidFill>
              </a:rPr>
              <a:t>thông thường</a:t>
            </a:r>
            <a:endParaRPr lang="en-US" sz="2000" b="1" dirty="0">
              <a:solidFill>
                <a:srgbClr val="C00000"/>
              </a:solidFill>
            </a:endParaRPr>
          </a:p>
        </p:txBody>
      </p:sp>
      <p:sp>
        <p:nvSpPr>
          <p:cNvPr id="28" name="TextBox 27">
            <a:extLst>
              <a:ext uri="{FF2B5EF4-FFF2-40B4-BE49-F238E27FC236}">
                <a16:creationId xmlns:a16="http://schemas.microsoft.com/office/drawing/2014/main" id="{E4889902-754D-4EDC-960D-9300760A2A47}"/>
              </a:ext>
            </a:extLst>
          </p:cNvPr>
          <p:cNvSpPr txBox="1"/>
          <p:nvPr/>
        </p:nvSpPr>
        <p:spPr>
          <a:xfrm>
            <a:off x="3386417" y="6300281"/>
            <a:ext cx="4380036" cy="30777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Thảm họa thiên nhiên</a:t>
            </a:r>
            <a:endParaRPr lang="en-US" sz="2000" b="1" dirty="0">
              <a:solidFill>
                <a:srgbClr val="C00000"/>
              </a:solidFill>
            </a:endParaRPr>
          </a:p>
        </p:txBody>
      </p:sp>
      <p:sp>
        <p:nvSpPr>
          <p:cNvPr id="29" name="TextBox 28">
            <a:extLst>
              <a:ext uri="{FF2B5EF4-FFF2-40B4-BE49-F238E27FC236}">
                <a16:creationId xmlns:a16="http://schemas.microsoft.com/office/drawing/2014/main" id="{8089B993-B526-4997-94A6-290EA042B593}"/>
              </a:ext>
            </a:extLst>
          </p:cNvPr>
          <p:cNvSpPr txBox="1"/>
          <p:nvPr/>
        </p:nvSpPr>
        <p:spPr>
          <a:xfrm>
            <a:off x="-12436" y="6300281"/>
            <a:ext cx="4380036" cy="30777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Thảm họa thiên nhiên</a:t>
            </a:r>
            <a:endParaRPr lang="en-US" sz="2000" b="1" dirty="0">
              <a:solidFill>
                <a:srgbClr val="C00000"/>
              </a:solidFill>
            </a:endParaRPr>
          </a:p>
        </p:txBody>
      </p:sp>
      <p:sp>
        <p:nvSpPr>
          <p:cNvPr id="6" name="Arrow: Down 5">
            <a:extLst>
              <a:ext uri="{FF2B5EF4-FFF2-40B4-BE49-F238E27FC236}">
                <a16:creationId xmlns:a16="http://schemas.microsoft.com/office/drawing/2014/main" id="{0E9D4BEE-7624-4369-8A8C-548683C402F4}"/>
              </a:ext>
            </a:extLst>
          </p:cNvPr>
          <p:cNvSpPr/>
          <p:nvPr/>
        </p:nvSpPr>
        <p:spPr>
          <a:xfrm>
            <a:off x="2025182" y="5821680"/>
            <a:ext cx="304800" cy="432881"/>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2A9CAE03-04A8-43F4-83A8-26BF025A6179}"/>
              </a:ext>
            </a:extLst>
          </p:cNvPr>
          <p:cNvSpPr/>
          <p:nvPr/>
        </p:nvSpPr>
        <p:spPr>
          <a:xfrm>
            <a:off x="5424035" y="5821680"/>
            <a:ext cx="304800" cy="432881"/>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3FBBBA9D-9286-432A-8412-DDEFD731F393}"/>
              </a:ext>
            </a:extLst>
          </p:cNvPr>
          <p:cNvSpPr/>
          <p:nvPr/>
        </p:nvSpPr>
        <p:spPr>
          <a:xfrm>
            <a:off x="9286929" y="5745481"/>
            <a:ext cx="304800" cy="369570"/>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00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6" grpId="0" animBg="1"/>
      <p:bldP spid="30" grpId="0" animBg="1"/>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16679"/>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B3A233B-76C7-4BF7-864C-9BA94BE6DE93}"/>
              </a:ext>
            </a:extLst>
          </p:cNvPr>
          <p:cNvSpPr txBox="1"/>
          <p:nvPr/>
        </p:nvSpPr>
        <p:spPr>
          <a:xfrm>
            <a:off x="3472565" y="582555"/>
            <a:ext cx="789994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Em hãy tìm hiểu và cho biết cách phòng chống và ứng phó của con người trước thảm họa thiên nhiên trong hình.</a:t>
            </a:r>
            <a:endParaRPr lang="en-US" sz="2200" b="1" dirty="0"/>
          </a:p>
        </p:txBody>
      </p:sp>
      <p:sp>
        <p:nvSpPr>
          <p:cNvPr id="16" name="TextBox 15">
            <a:extLst>
              <a:ext uri="{FF2B5EF4-FFF2-40B4-BE49-F238E27FC236}">
                <a16:creationId xmlns:a16="http://schemas.microsoft.com/office/drawing/2014/main" id="{56FDA1CE-38CE-4643-9009-52345C604FA4}"/>
              </a:ext>
            </a:extLst>
          </p:cNvPr>
          <p:cNvSpPr txBox="1"/>
          <p:nvPr/>
        </p:nvSpPr>
        <p:spPr>
          <a:xfrm>
            <a:off x="1853265" y="6135788"/>
            <a:ext cx="2840636"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Cháy rừng</a:t>
            </a:r>
            <a:endParaRPr lang="en-US" sz="2200" b="1" dirty="0"/>
          </a:p>
        </p:txBody>
      </p:sp>
      <p:sp>
        <p:nvSpPr>
          <p:cNvPr id="17" name="TextBox 16">
            <a:extLst>
              <a:ext uri="{FF2B5EF4-FFF2-40B4-BE49-F238E27FC236}">
                <a16:creationId xmlns:a16="http://schemas.microsoft.com/office/drawing/2014/main" id="{643C931A-8484-4B1A-9CF0-17075772712A}"/>
              </a:ext>
            </a:extLst>
          </p:cNvPr>
          <p:cNvSpPr txBox="1"/>
          <p:nvPr/>
        </p:nvSpPr>
        <p:spPr>
          <a:xfrm>
            <a:off x="7436824" y="6135788"/>
            <a:ext cx="2840636"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Hạn hán</a:t>
            </a:r>
            <a:endParaRPr lang="en-US" sz="2200" b="1" dirty="0"/>
          </a:p>
        </p:txBody>
      </p:sp>
      <p:pic>
        <p:nvPicPr>
          <p:cNvPr id="18" name="Picture 2" descr="HD wallpaper: wild, fire, wildfire, jungle, tree, bunch, burning, forest |  Wallpaper Flare">
            <a:extLst>
              <a:ext uri="{FF2B5EF4-FFF2-40B4-BE49-F238E27FC236}">
                <a16:creationId xmlns:a16="http://schemas.microsoft.com/office/drawing/2014/main" id="{91780D5B-4F5B-4F56-9CCF-19FC72EABE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38" r="18238"/>
          <a:stretch/>
        </p:blipFill>
        <p:spPr bwMode="auto">
          <a:xfrm>
            <a:off x="624833" y="2058307"/>
            <a:ext cx="5297501" cy="394254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2" name="Picture 6" descr="Drought land wallpaper | 2560x1600 | 1676 | WallpaperUP">
            <a:extLst>
              <a:ext uri="{FF2B5EF4-FFF2-40B4-BE49-F238E27FC236}">
                <a16:creationId xmlns:a16="http://schemas.microsoft.com/office/drawing/2014/main" id="{AE8544FC-8880-4251-A67C-E4FE0AFA3E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546" r="19546"/>
          <a:stretch/>
        </p:blipFill>
        <p:spPr bwMode="auto">
          <a:xfrm>
            <a:off x="6147118" y="2058770"/>
            <a:ext cx="5420049" cy="394198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84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16679"/>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B3A233B-76C7-4BF7-864C-9BA94BE6DE93}"/>
              </a:ext>
            </a:extLst>
          </p:cNvPr>
          <p:cNvSpPr txBox="1"/>
          <p:nvPr/>
        </p:nvSpPr>
        <p:spPr>
          <a:xfrm>
            <a:off x="3618019" y="505805"/>
            <a:ext cx="796495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dirty="0" err="1"/>
              <a:t>Em</a:t>
            </a:r>
            <a:r>
              <a:rPr lang="en-US" sz="2200" b="1" dirty="0"/>
              <a:t> </a:t>
            </a:r>
            <a:r>
              <a:rPr lang="en-US" sz="2200" b="1" dirty="0" err="1"/>
              <a:t>hãy</a:t>
            </a:r>
            <a:r>
              <a:rPr lang="en-US" sz="2200" b="1" dirty="0"/>
              <a:t> </a:t>
            </a:r>
            <a:r>
              <a:rPr lang="en-US" sz="2200" b="1" dirty="0" err="1"/>
              <a:t>tìm</a:t>
            </a:r>
            <a:r>
              <a:rPr lang="en-US" sz="2200" b="1" dirty="0"/>
              <a:t> </a:t>
            </a:r>
            <a:r>
              <a:rPr lang="en-US" sz="2200" b="1" dirty="0" err="1"/>
              <a:t>hiểu</a:t>
            </a:r>
            <a:r>
              <a:rPr lang="en-US" sz="2200" b="1" dirty="0"/>
              <a:t> </a:t>
            </a:r>
            <a:r>
              <a:rPr lang="en-US" sz="2200" b="1" dirty="0" err="1"/>
              <a:t>và</a:t>
            </a:r>
            <a:r>
              <a:rPr lang="en-US" sz="2200" b="1" dirty="0"/>
              <a:t> </a:t>
            </a:r>
            <a:r>
              <a:rPr lang="en-US" sz="2200" b="1" dirty="0" err="1"/>
              <a:t>cho</a:t>
            </a:r>
            <a:r>
              <a:rPr lang="en-US" sz="2200" b="1" dirty="0"/>
              <a:t> </a:t>
            </a:r>
            <a:r>
              <a:rPr lang="en-US" sz="2200" b="1" dirty="0" err="1"/>
              <a:t>biết</a:t>
            </a:r>
            <a:r>
              <a:rPr lang="en-US" sz="2200" b="1" dirty="0"/>
              <a:t> </a:t>
            </a:r>
            <a:r>
              <a:rPr lang="en-US" sz="2200" b="1" dirty="0" err="1"/>
              <a:t>cách</a:t>
            </a:r>
            <a:r>
              <a:rPr lang="en-US" sz="2200" b="1" dirty="0"/>
              <a:t> </a:t>
            </a:r>
            <a:r>
              <a:rPr lang="en-US" sz="2200" b="1" dirty="0" err="1"/>
              <a:t>phòng</a:t>
            </a:r>
            <a:r>
              <a:rPr lang="en-US" sz="2200" b="1" dirty="0"/>
              <a:t> </a:t>
            </a:r>
            <a:r>
              <a:rPr lang="en-US" sz="2200" b="1" dirty="0" err="1"/>
              <a:t>chống</a:t>
            </a:r>
            <a:r>
              <a:rPr lang="en-US" sz="2200" b="1" dirty="0"/>
              <a:t> </a:t>
            </a:r>
            <a:r>
              <a:rPr lang="en-US" sz="2200" b="1" dirty="0" err="1"/>
              <a:t>và</a:t>
            </a:r>
            <a:r>
              <a:rPr lang="en-US" sz="2200" b="1" dirty="0"/>
              <a:t> </a:t>
            </a:r>
            <a:r>
              <a:rPr lang="en-US" sz="2200" b="1" dirty="0" err="1"/>
              <a:t>ứng</a:t>
            </a:r>
            <a:r>
              <a:rPr lang="en-US" sz="2200" b="1" dirty="0"/>
              <a:t> </a:t>
            </a:r>
            <a:r>
              <a:rPr lang="en-US" sz="2200" b="1" dirty="0" err="1"/>
              <a:t>phó</a:t>
            </a:r>
            <a:r>
              <a:rPr lang="en-US" sz="2200" b="1" dirty="0"/>
              <a:t> </a:t>
            </a:r>
            <a:r>
              <a:rPr lang="en-US" sz="2200" b="1" dirty="0" err="1"/>
              <a:t>của</a:t>
            </a:r>
            <a:r>
              <a:rPr lang="en-US" sz="2200" b="1" dirty="0"/>
              <a:t> con </a:t>
            </a:r>
            <a:r>
              <a:rPr lang="en-US" sz="2200" b="1" dirty="0" err="1"/>
              <a:t>người</a:t>
            </a:r>
            <a:r>
              <a:rPr lang="en-US" sz="2200" b="1" dirty="0"/>
              <a:t> </a:t>
            </a:r>
            <a:r>
              <a:rPr lang="en-US" sz="2200" b="1" dirty="0" err="1"/>
              <a:t>trước</a:t>
            </a:r>
            <a:r>
              <a:rPr lang="en-US" sz="2200" b="1" dirty="0"/>
              <a:t> </a:t>
            </a:r>
            <a:r>
              <a:rPr lang="en-US" sz="2200" b="1" dirty="0" err="1"/>
              <a:t>thảm</a:t>
            </a:r>
            <a:r>
              <a:rPr lang="en-US" sz="2200" b="1" dirty="0"/>
              <a:t> </a:t>
            </a:r>
            <a:r>
              <a:rPr lang="en-US" sz="2200" b="1" dirty="0" err="1"/>
              <a:t>họa</a:t>
            </a:r>
            <a:r>
              <a:rPr lang="en-US" sz="2200" b="1" dirty="0"/>
              <a:t> </a:t>
            </a:r>
            <a:r>
              <a:rPr lang="en-US" sz="2200" b="1" dirty="0" err="1"/>
              <a:t>thiên</a:t>
            </a:r>
            <a:r>
              <a:rPr lang="en-US" sz="2200" b="1" dirty="0"/>
              <a:t> </a:t>
            </a:r>
            <a:r>
              <a:rPr lang="en-US" sz="2200" b="1" dirty="0" err="1"/>
              <a:t>nhiên</a:t>
            </a:r>
            <a:r>
              <a:rPr lang="en-US" sz="2200" b="1" dirty="0"/>
              <a:t> </a:t>
            </a:r>
            <a:r>
              <a:rPr lang="en-US" sz="2200" b="1" dirty="0" err="1"/>
              <a:t>trong</a:t>
            </a:r>
            <a:r>
              <a:rPr lang="en-US" sz="2200" b="1" dirty="0"/>
              <a:t> </a:t>
            </a:r>
            <a:r>
              <a:rPr lang="en-US" sz="2200" b="1" dirty="0" err="1"/>
              <a:t>hình</a:t>
            </a:r>
            <a:r>
              <a:rPr lang="en-US" sz="2200" b="1" dirty="0"/>
              <a:t>.</a:t>
            </a:r>
          </a:p>
        </p:txBody>
      </p:sp>
      <p:grpSp>
        <p:nvGrpSpPr>
          <p:cNvPr id="23" name="Group 22">
            <a:extLst>
              <a:ext uri="{FF2B5EF4-FFF2-40B4-BE49-F238E27FC236}">
                <a16:creationId xmlns:a16="http://schemas.microsoft.com/office/drawing/2014/main" id="{B0EB564C-E599-40A5-8C44-40E081FF0747}"/>
              </a:ext>
            </a:extLst>
          </p:cNvPr>
          <p:cNvGrpSpPr/>
          <p:nvPr/>
        </p:nvGrpSpPr>
        <p:grpSpPr>
          <a:xfrm>
            <a:off x="1079500" y="2200478"/>
            <a:ext cx="9220200" cy="856478"/>
            <a:chOff x="381000" y="567175"/>
            <a:chExt cx="9220200" cy="856478"/>
          </a:xfrm>
        </p:grpSpPr>
        <p:sp>
          <p:nvSpPr>
            <p:cNvPr id="24" name="TextBox 23">
              <a:extLst>
                <a:ext uri="{FF2B5EF4-FFF2-40B4-BE49-F238E27FC236}">
                  <a16:creationId xmlns:a16="http://schemas.microsoft.com/office/drawing/2014/main" id="{3561E7CB-91DD-4408-9163-DF68F01B913F}"/>
                </a:ext>
              </a:extLst>
            </p:cNvPr>
            <p:cNvSpPr txBox="1"/>
            <p:nvPr/>
          </p:nvSpPr>
          <p:spPr>
            <a:xfrm>
              <a:off x="1447799" y="804625"/>
              <a:ext cx="8153401"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Biện pháp phòng chống, ứng phó:</a:t>
              </a:r>
              <a:endParaRPr lang="en-US" sz="2200" b="1" dirty="0"/>
            </a:p>
          </p:txBody>
        </p:sp>
        <p:pic>
          <p:nvPicPr>
            <p:cNvPr id="25" name="Picture 23">
              <a:extLst>
                <a:ext uri="{FF2B5EF4-FFF2-40B4-BE49-F238E27FC236}">
                  <a16:creationId xmlns:a16="http://schemas.microsoft.com/office/drawing/2014/main" id="{8BF634F7-0790-4F07-A693-FAAA056DF53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00" y="567175"/>
              <a:ext cx="923653" cy="856478"/>
            </a:xfrm>
            <a:prstGeom prst="rect">
              <a:avLst/>
            </a:prstGeom>
          </p:spPr>
        </p:pic>
      </p:grpSp>
      <p:sp>
        <p:nvSpPr>
          <p:cNvPr id="30" name="Arrow: Right 29">
            <a:extLst>
              <a:ext uri="{FF2B5EF4-FFF2-40B4-BE49-F238E27FC236}">
                <a16:creationId xmlns:a16="http://schemas.microsoft.com/office/drawing/2014/main" id="{0BA59C68-1064-41CC-B7E4-A96778EC49A0}"/>
              </a:ext>
            </a:extLst>
          </p:cNvPr>
          <p:cNvSpPr/>
          <p:nvPr/>
        </p:nvSpPr>
        <p:spPr>
          <a:xfrm>
            <a:off x="1110011" y="4222296"/>
            <a:ext cx="614566" cy="345755"/>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7FF3B7F7-8C86-4935-BEE1-4F0E8BDE7B4F}"/>
              </a:ext>
            </a:extLst>
          </p:cNvPr>
          <p:cNvSpPr txBox="1"/>
          <p:nvPr/>
        </p:nvSpPr>
        <p:spPr>
          <a:xfrm>
            <a:off x="1997934" y="5722374"/>
            <a:ext cx="8618333" cy="731675"/>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pPr marL="342900" indent="-342900">
              <a:buFont typeface="Arial" panose="020B0604020202020204" pitchFamily="34" charset="0"/>
              <a:buChar char="•"/>
            </a:pPr>
            <a:r>
              <a:rPr lang="vi-VN" dirty="0"/>
              <a:t>Di cư khỏi nơi cư trú nếu thảm họa thiên nhiên quá khốc liệt, nguy hại đến người và tài sản</a:t>
            </a:r>
            <a:r>
              <a:rPr lang="en-US" dirty="0"/>
              <a:t>.</a:t>
            </a:r>
          </a:p>
        </p:txBody>
      </p:sp>
      <p:sp>
        <p:nvSpPr>
          <p:cNvPr id="33" name="Arrow: Right 32">
            <a:extLst>
              <a:ext uri="{FF2B5EF4-FFF2-40B4-BE49-F238E27FC236}">
                <a16:creationId xmlns:a16="http://schemas.microsoft.com/office/drawing/2014/main" id="{C49019EA-42D8-43FF-84CF-37CC8EBE18A5}"/>
              </a:ext>
            </a:extLst>
          </p:cNvPr>
          <p:cNvSpPr/>
          <p:nvPr/>
        </p:nvSpPr>
        <p:spPr>
          <a:xfrm>
            <a:off x="1131385" y="5915333"/>
            <a:ext cx="614566" cy="345755"/>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6A142243-7E07-650C-7C94-136608D1B88C}"/>
              </a:ext>
            </a:extLst>
          </p:cNvPr>
          <p:cNvSpPr txBox="1"/>
          <p:nvPr/>
        </p:nvSpPr>
        <p:spPr>
          <a:xfrm>
            <a:off x="1982625" y="3603113"/>
            <a:ext cx="9274424" cy="1885837"/>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pPr marL="342900" indent="-342900">
              <a:buFont typeface="Arial" panose="020B0604020202020204" pitchFamily="34" charset="0"/>
              <a:buChar char="•"/>
            </a:pPr>
            <a:r>
              <a:rPr lang="vi-VN" dirty="0"/>
              <a:t>Quy hoạch vùng sản xuất nương rẫy. Vận động, tuyên truyền cho người dân không đốt rừng làm nương rẫy bừa bãi.</a:t>
            </a:r>
          </a:p>
          <a:p>
            <a:pPr marL="342900" indent="-342900">
              <a:buFont typeface="Arial" panose="020B0604020202020204" pitchFamily="34" charset="0"/>
              <a:buChar char="•"/>
            </a:pPr>
            <a:r>
              <a:rPr lang="vi-VN" dirty="0"/>
              <a:t>Trồng nhiều cây xanh</a:t>
            </a:r>
          </a:p>
          <a:p>
            <a:pPr marL="342900" indent="-342900">
              <a:buFont typeface="Arial" panose="020B0604020202020204" pitchFamily="34" charset="0"/>
              <a:buChar char="•"/>
            </a:pPr>
            <a:r>
              <a:rPr lang="vi-VN" dirty="0"/>
              <a:t>Nghiêm cấm hành vi khai thác chặt phá rừng trái phép</a:t>
            </a:r>
          </a:p>
          <a:p>
            <a:pPr marL="342900" indent="-342900">
              <a:buFont typeface="Arial" panose="020B0604020202020204" pitchFamily="34" charset="0"/>
              <a:buChar char="•"/>
            </a:pPr>
            <a:r>
              <a:rPr lang="vi-VN" dirty="0"/>
              <a:t>Giảm thiểu khí thải độc hại ra môi trường để giảm tình trạng nóng lên toàn cầu</a:t>
            </a:r>
          </a:p>
        </p:txBody>
      </p:sp>
    </p:spTree>
    <p:extLst>
      <p:ext uri="{BB962C8B-B14F-4D97-AF65-F5344CB8AC3E}">
        <p14:creationId xmlns:p14="http://schemas.microsoft.com/office/powerpoint/2010/main" val="56806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657600" y="290014"/>
            <a:ext cx="487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Kĩ năng liên kết</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89163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71956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807554"/>
            <a:ext cx="654753" cy="573801"/>
          </a:xfrm>
          <a:prstGeom prst="rect">
            <a:avLst/>
          </a:prstGeom>
        </p:spPr>
      </p:pic>
      <p:sp>
        <p:nvSpPr>
          <p:cNvPr id="10" name="TextBox 9">
            <a:extLst>
              <a:ext uri="{FF2B5EF4-FFF2-40B4-BE49-F238E27FC236}">
                <a16:creationId xmlns:a16="http://schemas.microsoft.com/office/drawing/2014/main" id="{16B5578D-850C-41A1-8D99-25676E7E1107}"/>
              </a:ext>
            </a:extLst>
          </p:cNvPr>
          <p:cNvSpPr txBox="1"/>
          <p:nvPr/>
        </p:nvSpPr>
        <p:spPr>
          <a:xfrm>
            <a:off x="1517146" y="1536256"/>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Ví dụ: </a:t>
            </a:r>
            <a:r>
              <a:rPr lang="en-US" sz="2000"/>
              <a:t>Vòng tuần hoàn của nước trên Trái Đất liên quan chặt chẽ đến tính chất các thể  của nước, sự vận chuyển và lưu chuyển của nước trong khí quyển và ảnh hưởng đến sự phân phối, đặc điểm của hệ thống sinh thái động vật và thực vật,...</a:t>
            </a:r>
          </a:p>
        </p:txBody>
      </p:sp>
      <p:pic>
        <p:nvPicPr>
          <p:cNvPr id="3076" name="Picture 4" descr="Sơ đồ vòng tuần hoàn của nước trong tự nhiên - Sách Khoa học lớp 4 trang 48">
            <a:extLst>
              <a:ext uri="{FF2B5EF4-FFF2-40B4-BE49-F238E27FC236}">
                <a16:creationId xmlns:a16="http://schemas.microsoft.com/office/drawing/2014/main" id="{A9210AAE-C494-4520-8FFF-D13CAB35D2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1676" y="2979510"/>
            <a:ext cx="2832538" cy="3584448"/>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9033479-506D-150F-9078-E87F413C83BD}"/>
              </a:ext>
            </a:extLst>
          </p:cNvPr>
          <p:cNvPicPr>
            <a:picLocks noChangeAspect="1"/>
          </p:cNvPicPr>
          <p:nvPr/>
        </p:nvPicPr>
        <p:blipFill>
          <a:blip r:embed="rId6"/>
          <a:stretch>
            <a:fillRect/>
          </a:stretch>
        </p:blipFill>
        <p:spPr>
          <a:xfrm>
            <a:off x="1371600" y="2979510"/>
            <a:ext cx="5791200" cy="3429000"/>
          </a:xfrm>
          <a:prstGeom prst="rect">
            <a:avLst/>
          </a:prstGeom>
        </p:spPr>
      </p:pic>
    </p:spTree>
    <p:extLst>
      <p:ext uri="{BB962C8B-B14F-4D97-AF65-F5344CB8AC3E}">
        <p14:creationId xmlns:p14="http://schemas.microsoft.com/office/powerpoint/2010/main" val="48009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657600" y="290014"/>
            <a:ext cx="487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Kĩ năng liên kết</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89163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71956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807554"/>
            <a:ext cx="654753" cy="573801"/>
          </a:xfrm>
          <a:prstGeom prst="rect">
            <a:avLst/>
          </a:prstGeom>
        </p:spPr>
      </p:pic>
      <p:sp>
        <p:nvSpPr>
          <p:cNvPr id="9" name="TextBox 8">
            <a:extLst>
              <a:ext uri="{FF2B5EF4-FFF2-40B4-BE49-F238E27FC236}">
                <a16:creationId xmlns:a16="http://schemas.microsoft.com/office/drawing/2014/main" id="{A7CF1832-7C38-4A2F-BCBF-856C5D8FD067}"/>
              </a:ext>
            </a:extLst>
          </p:cNvPr>
          <p:cNvSpPr txBox="1"/>
          <p:nvPr/>
        </p:nvSpPr>
        <p:spPr>
          <a:xfrm>
            <a:off x="1517146" y="1536256"/>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Kĩ năng </a:t>
            </a:r>
            <a:r>
              <a:rPr lang="en-US" sz="2000" b="1"/>
              <a:t>liên kết </a:t>
            </a:r>
            <a:r>
              <a:rPr lang="en-US" sz="2000"/>
              <a:t>liên quan đến việc sử dụng các số liệu quan sát, kết quả phân tích số liệu hoặc dựa vào những điều đã biết nhằm xác định các mối quan hệ mới của các sự vật và hiện tượng trong tự nhiên.</a:t>
            </a:r>
            <a:endParaRPr lang="en-US" sz="2000" dirty="0"/>
          </a:p>
        </p:txBody>
      </p:sp>
      <p:pic>
        <p:nvPicPr>
          <p:cNvPr id="2050" name="Picture 2" descr="R Basics For Must-Have Data Analysis Skills - MOOCiverse">
            <a:extLst>
              <a:ext uri="{FF2B5EF4-FFF2-40B4-BE49-F238E27FC236}">
                <a16:creationId xmlns:a16="http://schemas.microsoft.com/office/drawing/2014/main" id="{F77D1894-E672-47DA-807A-C7EC000952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505" b="18505"/>
          <a:stretch/>
        </p:blipFill>
        <p:spPr bwMode="auto">
          <a:xfrm>
            <a:off x="565856" y="3066142"/>
            <a:ext cx="11060289" cy="3483429"/>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24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2620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0E4AE2DF-890D-4B07-9831-75E155763F61}"/>
              </a:ext>
            </a:extLst>
          </p:cNvPr>
          <p:cNvSpPr txBox="1"/>
          <p:nvPr/>
        </p:nvSpPr>
        <p:spPr>
          <a:xfrm>
            <a:off x="3679847" y="582555"/>
            <a:ext cx="694461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nối thông tin giữa cột (A) và cột (B) tạo thành câu hoàn chỉnh, thể hiện sự liên kết trong tìm hiểu, khám phá tự nhiên.</a:t>
            </a:r>
            <a:endParaRPr lang="en-US" sz="2000" dirty="0"/>
          </a:p>
        </p:txBody>
      </p:sp>
      <p:graphicFrame>
        <p:nvGraphicFramePr>
          <p:cNvPr id="22" name="Table 7">
            <a:extLst>
              <a:ext uri="{FF2B5EF4-FFF2-40B4-BE49-F238E27FC236}">
                <a16:creationId xmlns:a16="http://schemas.microsoft.com/office/drawing/2014/main" id="{96820F4F-1E6D-466E-AD56-BD81AD20DB15}"/>
              </a:ext>
            </a:extLst>
          </p:cNvPr>
          <p:cNvGraphicFramePr>
            <a:graphicFrameLocks noGrp="1"/>
          </p:cNvGraphicFramePr>
          <p:nvPr>
            <p:extLst>
              <p:ext uri="{D42A27DB-BD31-4B8C-83A1-F6EECF244321}">
                <p14:modId xmlns:p14="http://schemas.microsoft.com/office/powerpoint/2010/main" val="801715047"/>
              </p:ext>
            </p:extLst>
          </p:nvPr>
        </p:nvGraphicFramePr>
        <p:xfrm>
          <a:off x="1510051" y="2115008"/>
          <a:ext cx="9171898" cy="4448649"/>
        </p:xfrm>
        <a:graphic>
          <a:graphicData uri="http://schemas.openxmlformats.org/drawingml/2006/table">
            <a:tbl>
              <a:tblPr firstRow="1" bandRow="1">
                <a:tableStyleId>{5940675A-B579-460E-94D1-54222C63F5DA}</a:tableStyleId>
              </a:tblPr>
              <a:tblGrid>
                <a:gridCol w="4585949">
                  <a:extLst>
                    <a:ext uri="{9D8B030D-6E8A-4147-A177-3AD203B41FA5}">
                      <a16:colId xmlns:a16="http://schemas.microsoft.com/office/drawing/2014/main" val="4274204091"/>
                    </a:ext>
                  </a:extLst>
                </a:gridCol>
                <a:gridCol w="4585949">
                  <a:extLst>
                    <a:ext uri="{9D8B030D-6E8A-4147-A177-3AD203B41FA5}">
                      <a16:colId xmlns:a16="http://schemas.microsoft.com/office/drawing/2014/main" val="2689985469"/>
                    </a:ext>
                  </a:extLst>
                </a:gridCol>
              </a:tblGrid>
              <a:tr h="876570">
                <a:tc>
                  <a:txBody>
                    <a:bodyPr/>
                    <a:lstStyle/>
                    <a:p>
                      <a:pPr algn="ctr"/>
                      <a:r>
                        <a:rPr lang="en-US" b="1">
                          <a:solidFill>
                            <a:schemeClr val="bg1"/>
                          </a:solidFill>
                        </a:rPr>
                        <a:t>Cột (A)</a:t>
                      </a:r>
                    </a:p>
                  </a:txBody>
                  <a:tcPr anchor="ctr">
                    <a:solidFill>
                      <a:srgbClr val="4A452A"/>
                    </a:solidFill>
                  </a:tcPr>
                </a:tc>
                <a:tc>
                  <a:txBody>
                    <a:bodyPr/>
                    <a:lstStyle/>
                    <a:p>
                      <a:pPr algn="ctr"/>
                      <a:r>
                        <a:rPr lang="en-US" b="1">
                          <a:solidFill>
                            <a:schemeClr val="bg1"/>
                          </a:solidFill>
                        </a:rPr>
                        <a:t>Cột (B)</a:t>
                      </a:r>
                    </a:p>
                  </a:txBody>
                  <a:tcPr anchor="ctr">
                    <a:solidFill>
                      <a:srgbClr val="4A452A"/>
                    </a:solidFill>
                  </a:tcPr>
                </a:tc>
                <a:extLst>
                  <a:ext uri="{0D108BD9-81ED-4DB2-BD59-A6C34878D82A}">
                    <a16:rowId xmlns:a16="http://schemas.microsoft.com/office/drawing/2014/main" val="3178037419"/>
                  </a:ext>
                </a:extLst>
              </a:tr>
              <a:tr h="1190693">
                <a:tc>
                  <a:txBody>
                    <a:bodyPr/>
                    <a:lstStyle/>
                    <a:p>
                      <a:pPr algn="l"/>
                      <a:r>
                        <a:rPr lang="en-US"/>
                        <a:t>1. Nước được cấu tạo từ hai nguyên tố là oxygen và hydrogen. Nước có</a:t>
                      </a:r>
                    </a:p>
                  </a:txBody>
                  <a:tcPr anchor="ctr">
                    <a:solidFill>
                      <a:schemeClr val="bg2">
                        <a:lumMod val="90000"/>
                      </a:schemeClr>
                    </a:solidFill>
                  </a:tcPr>
                </a:tc>
                <a:tc>
                  <a:txBody>
                    <a:bodyPr/>
                    <a:lstStyle/>
                    <a:p>
                      <a:pPr algn="l"/>
                      <a:r>
                        <a:rPr lang="en-US"/>
                        <a:t>a) đây cũng chính là nguyên nhân mà người ta cho rằng tạo ra từ trường của Trái Đất.</a:t>
                      </a:r>
                    </a:p>
                  </a:txBody>
                  <a:tcPr anchor="ctr">
                    <a:solidFill>
                      <a:schemeClr val="bg2">
                        <a:lumMod val="90000"/>
                      </a:schemeClr>
                    </a:solidFill>
                  </a:tcPr>
                </a:tc>
                <a:extLst>
                  <a:ext uri="{0D108BD9-81ED-4DB2-BD59-A6C34878D82A}">
                    <a16:rowId xmlns:a16="http://schemas.microsoft.com/office/drawing/2014/main" val="3197193627"/>
                  </a:ext>
                </a:extLst>
              </a:tr>
              <a:tr h="1190693">
                <a:tc>
                  <a:txBody>
                    <a:bodyPr/>
                    <a:lstStyle/>
                    <a:p>
                      <a:pPr algn="l"/>
                      <a:r>
                        <a:rPr lang="en-US"/>
                        <a:t>2. Nhân địa cầu được cấu tạo chủ yếu từ hợp kim của sắt và nickel,</a:t>
                      </a:r>
                    </a:p>
                  </a:txBody>
                  <a:tcPr anchor="ctr">
                    <a:solidFill>
                      <a:schemeClr val="bg2">
                        <a:lumMod val="90000"/>
                      </a:schemeClr>
                    </a:solidFill>
                  </a:tcPr>
                </a:tc>
                <a:tc>
                  <a:txBody>
                    <a:bodyPr/>
                    <a:lstStyle/>
                    <a:p>
                      <a:pPr algn="l"/>
                      <a:r>
                        <a:rPr lang="en-US"/>
                        <a:t>b) dựa trên nhu cầu của cây trồng trong từng thời kì sinh trưởng và phát triển.</a:t>
                      </a:r>
                    </a:p>
                  </a:txBody>
                  <a:tcPr anchor="ctr">
                    <a:solidFill>
                      <a:schemeClr val="bg2">
                        <a:lumMod val="90000"/>
                      </a:schemeClr>
                    </a:solidFill>
                  </a:tcPr>
                </a:tc>
                <a:extLst>
                  <a:ext uri="{0D108BD9-81ED-4DB2-BD59-A6C34878D82A}">
                    <a16:rowId xmlns:a16="http://schemas.microsoft.com/office/drawing/2014/main" val="366872259"/>
                  </a:ext>
                </a:extLst>
              </a:tr>
              <a:tr h="1190693">
                <a:tc>
                  <a:txBody>
                    <a:bodyPr/>
                    <a:lstStyle/>
                    <a:p>
                      <a:pPr algn="l"/>
                      <a:r>
                        <a:rPr lang="en-US"/>
                        <a:t>3. Lựa chọn phân bón cho cây trồng</a:t>
                      </a:r>
                    </a:p>
                  </a:txBody>
                  <a:tcPr anchor="ctr">
                    <a:solidFill>
                      <a:schemeClr val="bg2">
                        <a:lumMod val="90000"/>
                      </a:schemeClr>
                    </a:solidFill>
                  </a:tcPr>
                </a:tc>
                <a:tc>
                  <a:txBody>
                    <a:bodyPr/>
                    <a:lstStyle/>
                    <a:p>
                      <a:pPr algn="l"/>
                      <a:r>
                        <a:rPr lang="en-US"/>
                        <a:t>c) Vai trò quan trọng trong quá trình quang hợp của cây xanh.</a:t>
                      </a:r>
                    </a:p>
                  </a:txBody>
                  <a:tcPr anchor="ctr">
                    <a:solidFill>
                      <a:schemeClr val="bg2">
                        <a:lumMod val="90000"/>
                      </a:schemeClr>
                    </a:solidFill>
                  </a:tcPr>
                </a:tc>
                <a:extLst>
                  <a:ext uri="{0D108BD9-81ED-4DB2-BD59-A6C34878D82A}">
                    <a16:rowId xmlns:a16="http://schemas.microsoft.com/office/drawing/2014/main" val="29328416"/>
                  </a:ext>
                </a:extLst>
              </a:tr>
            </a:tbl>
          </a:graphicData>
        </a:graphic>
      </p:graphicFrame>
    </p:spTree>
    <p:extLst>
      <p:ext uri="{BB962C8B-B14F-4D97-AF65-F5344CB8AC3E}">
        <p14:creationId xmlns:p14="http://schemas.microsoft.com/office/powerpoint/2010/main" val="45130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2620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0E4AE2DF-890D-4B07-9831-75E155763F61}"/>
              </a:ext>
            </a:extLst>
          </p:cNvPr>
          <p:cNvSpPr txBox="1"/>
          <p:nvPr/>
        </p:nvSpPr>
        <p:spPr>
          <a:xfrm>
            <a:off x="3679847" y="582555"/>
            <a:ext cx="694461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nối thông tin giữa cột (A) và cột (B) tạo thành câu hoàn chỉnh, thể hiện sự liên kết trong tìm hiểu, khám phá tự nhiên.</a:t>
            </a:r>
            <a:endParaRPr lang="en-US" sz="2000" dirty="0"/>
          </a:p>
        </p:txBody>
      </p:sp>
      <p:graphicFrame>
        <p:nvGraphicFramePr>
          <p:cNvPr id="22" name="Table 7">
            <a:extLst>
              <a:ext uri="{FF2B5EF4-FFF2-40B4-BE49-F238E27FC236}">
                <a16:creationId xmlns:a16="http://schemas.microsoft.com/office/drawing/2014/main" id="{96820F4F-1E6D-466E-AD56-BD81AD20DB15}"/>
              </a:ext>
            </a:extLst>
          </p:cNvPr>
          <p:cNvGraphicFramePr>
            <a:graphicFrameLocks noGrp="1"/>
          </p:cNvGraphicFramePr>
          <p:nvPr>
            <p:extLst>
              <p:ext uri="{D42A27DB-BD31-4B8C-83A1-F6EECF244321}">
                <p14:modId xmlns:p14="http://schemas.microsoft.com/office/powerpoint/2010/main" val="2089901197"/>
              </p:ext>
            </p:extLst>
          </p:nvPr>
        </p:nvGraphicFramePr>
        <p:xfrm>
          <a:off x="1510675" y="2115008"/>
          <a:ext cx="9170650" cy="4448649"/>
        </p:xfrm>
        <a:graphic>
          <a:graphicData uri="http://schemas.openxmlformats.org/drawingml/2006/table">
            <a:tbl>
              <a:tblPr firstRow="1" bandRow="1">
                <a:tableStyleId>{5940675A-B579-460E-94D1-54222C63F5DA}</a:tableStyleId>
              </a:tblPr>
              <a:tblGrid>
                <a:gridCol w="9170650">
                  <a:extLst>
                    <a:ext uri="{9D8B030D-6E8A-4147-A177-3AD203B41FA5}">
                      <a16:colId xmlns:a16="http://schemas.microsoft.com/office/drawing/2014/main" val="4274204091"/>
                    </a:ext>
                  </a:extLst>
                </a:gridCol>
              </a:tblGrid>
              <a:tr h="876570">
                <a:tc>
                  <a:txBody>
                    <a:bodyPr/>
                    <a:lstStyle/>
                    <a:p>
                      <a:pPr algn="ctr"/>
                      <a:r>
                        <a:rPr lang="en-US" b="1">
                          <a:solidFill>
                            <a:schemeClr val="bg1"/>
                          </a:solidFill>
                        </a:rPr>
                        <a:t>ĐÁP ÁN</a:t>
                      </a:r>
                    </a:p>
                  </a:txBody>
                  <a:tcPr anchor="ctr">
                    <a:solidFill>
                      <a:srgbClr val="4A452A"/>
                    </a:solidFill>
                  </a:tcPr>
                </a:tc>
                <a:extLst>
                  <a:ext uri="{0D108BD9-81ED-4DB2-BD59-A6C34878D82A}">
                    <a16:rowId xmlns:a16="http://schemas.microsoft.com/office/drawing/2014/main" val="3178037419"/>
                  </a:ext>
                </a:extLst>
              </a:tr>
              <a:tr h="1190693">
                <a:tc>
                  <a:txBody>
                    <a:bodyPr/>
                    <a:lstStyle/>
                    <a:p>
                      <a:pPr algn="l"/>
                      <a:r>
                        <a:rPr lang="en-US" b="1"/>
                        <a:t>(1 - c): </a:t>
                      </a:r>
                      <a:r>
                        <a:rPr lang="en-US"/>
                        <a:t>Nước được cấu tạo từ hai nguyên tố là oxygen và hydrogen. Nước có vai trò quan trọng trong quá trình quang hợp của cây xanh.</a:t>
                      </a:r>
                    </a:p>
                  </a:txBody>
                  <a:tcPr anchor="ctr">
                    <a:solidFill>
                      <a:schemeClr val="bg2">
                        <a:lumMod val="90000"/>
                      </a:schemeClr>
                    </a:solidFill>
                  </a:tcPr>
                </a:tc>
                <a:extLst>
                  <a:ext uri="{0D108BD9-81ED-4DB2-BD59-A6C34878D82A}">
                    <a16:rowId xmlns:a16="http://schemas.microsoft.com/office/drawing/2014/main" val="3197193627"/>
                  </a:ext>
                </a:extLst>
              </a:tr>
              <a:tr h="1190693">
                <a:tc>
                  <a:txBody>
                    <a:bodyPr/>
                    <a:lstStyle/>
                    <a:p>
                      <a:pPr algn="l"/>
                      <a:r>
                        <a:rPr lang="en-US" b="1"/>
                        <a:t>(2 - a): </a:t>
                      </a:r>
                      <a:r>
                        <a:rPr lang="en-US"/>
                        <a:t>Nhân địa cầu được cấu tạo chủ yếu từ hợp kim của sắt và nickel, đây cũng chính là nguyên nhân mà người ta cho rằng tạo ra từ trường của Trái Đất.</a:t>
                      </a:r>
                    </a:p>
                  </a:txBody>
                  <a:tcPr anchor="ctr">
                    <a:solidFill>
                      <a:schemeClr val="bg2">
                        <a:lumMod val="90000"/>
                      </a:schemeClr>
                    </a:solidFill>
                  </a:tcPr>
                </a:tc>
                <a:extLst>
                  <a:ext uri="{0D108BD9-81ED-4DB2-BD59-A6C34878D82A}">
                    <a16:rowId xmlns:a16="http://schemas.microsoft.com/office/drawing/2014/main" val="366872259"/>
                  </a:ext>
                </a:extLst>
              </a:tr>
              <a:tr h="1190693">
                <a:tc>
                  <a:txBody>
                    <a:bodyPr/>
                    <a:lstStyle/>
                    <a:p>
                      <a:pPr algn="l"/>
                      <a:r>
                        <a:rPr lang="en-US" b="1"/>
                        <a:t>(3 - b):</a:t>
                      </a:r>
                      <a:r>
                        <a:rPr lang="en-US"/>
                        <a:t> Lựa chọn phân bón cho cây trồng dựa trên nhu cầu của cây trồng trong từng thời kì sinh trưởng và phát triển.</a:t>
                      </a:r>
                    </a:p>
                  </a:txBody>
                  <a:tcPr anchor="ctr">
                    <a:solidFill>
                      <a:schemeClr val="bg2">
                        <a:lumMod val="90000"/>
                      </a:schemeClr>
                    </a:solidFill>
                  </a:tcPr>
                </a:tc>
                <a:extLst>
                  <a:ext uri="{0D108BD9-81ED-4DB2-BD59-A6C34878D82A}">
                    <a16:rowId xmlns:a16="http://schemas.microsoft.com/office/drawing/2014/main" val="29328416"/>
                  </a:ext>
                </a:extLst>
              </a:tr>
            </a:tbl>
          </a:graphicData>
        </a:graphic>
      </p:graphicFrame>
    </p:spTree>
    <p:extLst>
      <p:ext uri="{BB962C8B-B14F-4D97-AF65-F5344CB8AC3E}">
        <p14:creationId xmlns:p14="http://schemas.microsoft.com/office/powerpoint/2010/main" val="28111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4105275" y="290014"/>
            <a:ext cx="398145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3. kĩ năng đo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348218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12901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676925"/>
            <a:ext cx="654753" cy="573801"/>
          </a:xfrm>
          <a:prstGeom prst="rect">
            <a:avLst/>
          </a:prstGeom>
        </p:spPr>
      </p:pic>
      <p:sp>
        <p:nvSpPr>
          <p:cNvPr id="9" name="TextBox 8">
            <a:extLst>
              <a:ext uri="{FF2B5EF4-FFF2-40B4-BE49-F238E27FC236}">
                <a16:creationId xmlns:a16="http://schemas.microsoft.com/office/drawing/2014/main" id="{9773A914-76BA-408E-80EA-A78373898A12}"/>
              </a:ext>
            </a:extLst>
          </p:cNvPr>
          <p:cNvSpPr txBox="1"/>
          <p:nvPr/>
        </p:nvSpPr>
        <p:spPr>
          <a:xfrm>
            <a:off x="1517146" y="1597987"/>
            <a:ext cx="99060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Khi thực hiện thí nghiệm, học sinh cần biết chức năng, độ chính xác, giới hạn đo,... của các dụng cụ và thiết bị khác nhau để lựa chọn và sử dụng chúng một cách thích hợp.</a:t>
            </a:r>
            <a:endParaRPr lang="en-US" sz="2000" dirty="0"/>
          </a:p>
        </p:txBody>
      </p:sp>
      <p:pic>
        <p:nvPicPr>
          <p:cNvPr id="20486" name="Picture 6" descr="25 Types of Measuring Instruments and Their Uses [with Pictures &amp; Names] -  Engineering Learn">
            <a:extLst>
              <a:ext uri="{FF2B5EF4-FFF2-40B4-BE49-F238E27FC236}">
                <a16:creationId xmlns:a16="http://schemas.microsoft.com/office/drawing/2014/main" id="{0973ED34-4B54-4334-A661-B5A74FC71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75" y="2587645"/>
            <a:ext cx="7715251" cy="406336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90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C88921-A666-4AF9-BD3D-3B1655349152}"/>
              </a:ext>
            </a:extLst>
          </p:cNvPr>
          <p:cNvSpPr/>
          <p:nvPr/>
        </p:nvSpPr>
        <p:spPr>
          <a:xfrm>
            <a:off x="323850" y="0"/>
            <a:ext cx="5269476"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18032A-75E6-411C-91F3-0E580F53026D}"/>
              </a:ext>
            </a:extLst>
          </p:cNvPr>
          <p:cNvSpPr/>
          <p:nvPr/>
        </p:nvSpPr>
        <p:spPr>
          <a:xfrm>
            <a:off x="6282935" y="1403861"/>
            <a:ext cx="2758195" cy="1108217"/>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mj-lt"/>
            </a:endParaRPr>
          </a:p>
        </p:txBody>
      </p:sp>
      <p:sp>
        <p:nvSpPr>
          <p:cNvPr id="2" name="TextBox 2"/>
          <p:cNvSpPr txBox="1"/>
          <p:nvPr/>
        </p:nvSpPr>
        <p:spPr>
          <a:xfrm>
            <a:off x="6282935" y="3228187"/>
            <a:ext cx="5451865" cy="3048463"/>
          </a:xfrm>
          <a:prstGeom prst="rect">
            <a:avLst/>
          </a:prstGeom>
        </p:spPr>
        <p:txBody>
          <a:bodyPr wrap="square" lIns="0" tIns="0" rIns="0" bIns="0" rtlCol="0" anchor="t">
            <a:spAutoFit/>
          </a:bodyPr>
          <a:lstStyle/>
          <a:p>
            <a:pPr>
              <a:lnSpc>
                <a:spcPct val="115000"/>
              </a:lnSpc>
            </a:pPr>
            <a:r>
              <a:rPr lang="en-US" sz="4400" b="1" spc="-50">
                <a:solidFill>
                  <a:srgbClr val="3D2E12"/>
                </a:solidFill>
                <a:latin typeface="+mj-lt"/>
              </a:rPr>
              <a:t>PHƯƠNG PHÁP VÀ</a:t>
            </a:r>
          </a:p>
          <a:p>
            <a:pPr>
              <a:lnSpc>
                <a:spcPct val="115000"/>
              </a:lnSpc>
            </a:pPr>
            <a:r>
              <a:rPr lang="en-US" sz="4400" b="1" spc="-50">
                <a:solidFill>
                  <a:srgbClr val="3D2E12"/>
                </a:solidFill>
                <a:latin typeface="+mj-lt"/>
              </a:rPr>
              <a:t>KĨ NĂNG HỌC TẬP</a:t>
            </a:r>
          </a:p>
          <a:p>
            <a:pPr>
              <a:lnSpc>
                <a:spcPct val="115000"/>
              </a:lnSpc>
            </a:pPr>
            <a:r>
              <a:rPr lang="en-US" sz="4400" b="1" spc="-50">
                <a:solidFill>
                  <a:srgbClr val="3D2E12"/>
                </a:solidFill>
                <a:latin typeface="+mj-lt"/>
              </a:rPr>
              <a:t>MÔN KHOA HỌC</a:t>
            </a:r>
          </a:p>
          <a:p>
            <a:pPr>
              <a:lnSpc>
                <a:spcPct val="115000"/>
              </a:lnSpc>
            </a:pPr>
            <a:r>
              <a:rPr lang="en-US" sz="4400" b="1" spc="-50">
                <a:solidFill>
                  <a:srgbClr val="3D2E12"/>
                </a:solidFill>
                <a:latin typeface="+mj-lt"/>
              </a:rPr>
              <a:t>TỰ NHIÊN</a:t>
            </a:r>
          </a:p>
        </p:txBody>
      </p:sp>
      <p:sp>
        <p:nvSpPr>
          <p:cNvPr id="3" name="TextBox 3"/>
          <p:cNvSpPr txBox="1"/>
          <p:nvPr/>
        </p:nvSpPr>
        <p:spPr>
          <a:xfrm>
            <a:off x="6410943" y="1639334"/>
            <a:ext cx="2371108" cy="812595"/>
          </a:xfrm>
          <a:prstGeom prst="rect">
            <a:avLst/>
          </a:prstGeom>
        </p:spPr>
        <p:txBody>
          <a:bodyPr wrap="square" lIns="0" tIns="0" rIns="0" bIns="0" rtlCol="0" anchor="t">
            <a:spAutoFit/>
          </a:bodyPr>
          <a:lstStyle>
            <a:defPPr>
              <a:defRPr lang="en-US"/>
            </a:defPPr>
            <a:lvl1pPr>
              <a:lnSpc>
                <a:spcPct val="90000"/>
              </a:lnSpc>
              <a:defRPr sz="11500">
                <a:solidFill>
                  <a:srgbClr val="3D2E12"/>
                </a:solidFill>
                <a:latin typeface="#9Slide04 Faustina Medium" panose="00000600000000000000" pitchFamily="2" charset="0"/>
              </a:defRPr>
            </a:lvl1pPr>
          </a:lstStyle>
          <a:p>
            <a:r>
              <a:rPr lang="en-US" sz="5800" b="1" dirty="0">
                <a:solidFill>
                  <a:schemeClr val="bg1"/>
                </a:solidFill>
                <a:latin typeface="+mj-lt"/>
              </a:rPr>
              <a:t>BÀI 1:</a:t>
            </a:r>
          </a:p>
        </p:txBody>
      </p:sp>
      <p:sp>
        <p:nvSpPr>
          <p:cNvPr id="4" name="AutoShape 4"/>
          <p:cNvSpPr/>
          <p:nvPr/>
        </p:nvSpPr>
        <p:spPr>
          <a:xfrm>
            <a:off x="6282935" y="2874277"/>
            <a:ext cx="4604914" cy="0"/>
          </a:xfrm>
          <a:prstGeom prst="line">
            <a:avLst/>
          </a:prstGeom>
          <a:ln w="38100" cap="flat">
            <a:solidFill>
              <a:srgbClr val="726753"/>
            </a:solidFill>
            <a:prstDash val="solid"/>
            <a:headEnd type="none" w="sm" len="sm"/>
            <a:tailEnd type="none" w="sm" len="sm"/>
          </a:ln>
        </p:spPr>
        <p:txBody>
          <a:bodyPr/>
          <a:lstStyle/>
          <a:p>
            <a:endParaRPr lang="en-US" sz="1200" b="1">
              <a:latin typeface="+mj-lt"/>
            </a:endParaRPr>
          </a:p>
        </p:txBody>
      </p:sp>
      <p:grpSp>
        <p:nvGrpSpPr>
          <p:cNvPr id="9" name="Group 8">
            <a:extLst>
              <a:ext uri="{FF2B5EF4-FFF2-40B4-BE49-F238E27FC236}">
                <a16:creationId xmlns:a16="http://schemas.microsoft.com/office/drawing/2014/main" id="{2959E956-E206-47A4-ABD4-265F51E75A18}"/>
              </a:ext>
            </a:extLst>
          </p:cNvPr>
          <p:cNvGrpSpPr/>
          <p:nvPr/>
        </p:nvGrpSpPr>
        <p:grpSpPr>
          <a:xfrm>
            <a:off x="10317706" y="-496730"/>
            <a:ext cx="2240053" cy="2240053"/>
            <a:chOff x="5276170" y="2576172"/>
            <a:chExt cx="1639660" cy="1639660"/>
          </a:xfrm>
        </p:grpSpPr>
        <p:sp>
          <p:nvSpPr>
            <p:cNvPr id="10" name="Oval 9">
              <a:extLst>
                <a:ext uri="{FF2B5EF4-FFF2-40B4-BE49-F238E27FC236}">
                  <a16:creationId xmlns:a16="http://schemas.microsoft.com/office/drawing/2014/main" id="{A0DC39C2-3825-4DDA-B4EC-F10EFD095225}"/>
                </a:ext>
              </a:extLst>
            </p:cNvPr>
            <p:cNvSpPr/>
            <p:nvPr/>
          </p:nvSpPr>
          <p:spPr>
            <a:xfrm>
              <a:off x="5276170" y="2576172"/>
              <a:ext cx="1639660" cy="1639660"/>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5075A527-C42B-47B8-BCDA-3E8BC6666D1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89231" y="2955585"/>
              <a:ext cx="1130985" cy="1130984"/>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Knowledge Wallpapers - Wallpaper Cave">
            <a:extLst>
              <a:ext uri="{FF2B5EF4-FFF2-40B4-BE49-F238E27FC236}">
                <a16:creationId xmlns:a16="http://schemas.microsoft.com/office/drawing/2014/main" id="{5ECBB364-9197-4A85-A21E-D50C8A9142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43" r="38155"/>
          <a:stretch/>
        </p:blipFill>
        <p:spPr bwMode="auto">
          <a:xfrm>
            <a:off x="0" y="0"/>
            <a:ext cx="53647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635298A-C349-496B-BC91-22C8A678A22B}"/>
              </a:ext>
            </a:extLst>
          </p:cNvPr>
          <p:cNvPicPr>
            <a:picLocks noChangeAspect="1" noChangeArrowheads="1"/>
          </p:cNvPicPr>
          <p:nvPr/>
        </p:nvPicPr>
        <p:blipFill>
          <a:blip r:embed="rId5">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680436" flipH="1">
            <a:off x="10010908" y="3275248"/>
            <a:ext cx="2696201" cy="49118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4105275" y="290014"/>
            <a:ext cx="398145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3. kĩ năng đo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348218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12901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23E8518-2859-4CF9-81A3-7A0FD1DC8886}"/>
              </a:ext>
            </a:extLst>
          </p:cNvPr>
          <p:cNvGrpSpPr/>
          <p:nvPr/>
        </p:nvGrpSpPr>
        <p:grpSpPr>
          <a:xfrm>
            <a:off x="1952071" y="1597987"/>
            <a:ext cx="8200772" cy="804772"/>
            <a:chOff x="652740" y="1597987"/>
            <a:chExt cx="8200772" cy="804772"/>
          </a:xfrm>
        </p:grpSpPr>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713473"/>
              <a:ext cx="654753" cy="573801"/>
            </a:xfrm>
            <a:prstGeom prst="rect">
              <a:avLst/>
            </a:prstGeom>
          </p:spPr>
        </p:pic>
        <p:sp>
          <p:nvSpPr>
            <p:cNvPr id="10" name="TextBox 9">
              <a:extLst>
                <a:ext uri="{FF2B5EF4-FFF2-40B4-BE49-F238E27FC236}">
                  <a16:creationId xmlns:a16="http://schemas.microsoft.com/office/drawing/2014/main" id="{C5DF9E70-BDDF-4530-8E1A-6EA05596212D}"/>
                </a:ext>
              </a:extLst>
            </p:cNvPr>
            <p:cNvSpPr txBox="1"/>
            <p:nvPr/>
          </p:nvSpPr>
          <p:spPr>
            <a:xfrm>
              <a:off x="1523999" y="1597987"/>
              <a:ext cx="732951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Kĩ năng đo đã được hình thành và phát triển ngay từ lớp 6. Việc đo thường được thực hiện theo các bước sau:</a:t>
              </a:r>
              <a:endParaRPr lang="en-US" sz="2200" dirty="0"/>
            </a:p>
          </p:txBody>
        </p:sp>
      </p:grpSp>
      <p:sp>
        <p:nvSpPr>
          <p:cNvPr id="11" name="TextBox 10">
            <a:extLst>
              <a:ext uri="{FF2B5EF4-FFF2-40B4-BE49-F238E27FC236}">
                <a16:creationId xmlns:a16="http://schemas.microsoft.com/office/drawing/2014/main" id="{F189B9C8-4E48-48FE-9AA1-6958D82A3914}"/>
              </a:ext>
            </a:extLst>
          </p:cNvPr>
          <p:cNvSpPr txBox="1"/>
          <p:nvPr/>
        </p:nvSpPr>
        <p:spPr>
          <a:xfrm>
            <a:off x="3204028" y="2962005"/>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Ước lượng để lựa chọn dụng cụ/thiết bị đo phù hợp.</a:t>
            </a:r>
            <a:endParaRPr lang="en-US" sz="2000" dirty="0"/>
          </a:p>
        </p:txBody>
      </p:sp>
      <p:grpSp>
        <p:nvGrpSpPr>
          <p:cNvPr id="20" name="Group 19">
            <a:extLst>
              <a:ext uri="{FF2B5EF4-FFF2-40B4-BE49-F238E27FC236}">
                <a16:creationId xmlns:a16="http://schemas.microsoft.com/office/drawing/2014/main" id="{6C635EB2-0BDF-49F7-9A57-D105F9F3214E}"/>
              </a:ext>
            </a:extLst>
          </p:cNvPr>
          <p:cNvGrpSpPr/>
          <p:nvPr/>
        </p:nvGrpSpPr>
        <p:grpSpPr>
          <a:xfrm>
            <a:off x="2307678" y="2781539"/>
            <a:ext cx="638628" cy="707886"/>
            <a:chOff x="1136332" y="2971800"/>
            <a:chExt cx="638628" cy="707886"/>
          </a:xfrm>
        </p:grpSpPr>
        <p:sp>
          <p:nvSpPr>
            <p:cNvPr id="15" name="Oval 14">
              <a:extLst>
                <a:ext uri="{FF2B5EF4-FFF2-40B4-BE49-F238E27FC236}">
                  <a16:creationId xmlns:a16="http://schemas.microsoft.com/office/drawing/2014/main" id="{E2A4F98C-77E2-43BB-B8B5-7DE43599AD64}"/>
                </a:ext>
              </a:extLst>
            </p:cNvPr>
            <p:cNvSpPr/>
            <p:nvPr/>
          </p:nvSpPr>
          <p:spPr>
            <a:xfrm>
              <a:off x="1136332" y="3000662"/>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6" name="TextBox 15">
              <a:extLst>
                <a:ext uri="{FF2B5EF4-FFF2-40B4-BE49-F238E27FC236}">
                  <a16:creationId xmlns:a16="http://schemas.microsoft.com/office/drawing/2014/main" id="{CAD6406F-48C6-428B-8F4D-9092780FA2FB}"/>
                </a:ext>
              </a:extLst>
            </p:cNvPr>
            <p:cNvSpPr txBox="1"/>
            <p:nvPr/>
          </p:nvSpPr>
          <p:spPr>
            <a:xfrm>
              <a:off x="1256713" y="2971800"/>
              <a:ext cx="397866"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1</a:t>
              </a:r>
            </a:p>
          </p:txBody>
        </p:sp>
      </p:grpSp>
      <p:sp>
        <p:nvSpPr>
          <p:cNvPr id="12" name="TextBox 11">
            <a:extLst>
              <a:ext uri="{FF2B5EF4-FFF2-40B4-BE49-F238E27FC236}">
                <a16:creationId xmlns:a16="http://schemas.microsoft.com/office/drawing/2014/main" id="{2A94EFEE-F43C-4D8D-BADC-3822AA50CF9E}"/>
              </a:ext>
            </a:extLst>
          </p:cNvPr>
          <p:cNvSpPr txBox="1"/>
          <p:nvPr/>
        </p:nvSpPr>
        <p:spPr>
          <a:xfrm>
            <a:off x="3204028" y="3767846"/>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Thực hiện phép đo, ghi kết quả đo và xử lí số liệu đo.</a:t>
            </a:r>
            <a:endParaRPr lang="en-US" sz="2000" dirty="0"/>
          </a:p>
        </p:txBody>
      </p:sp>
      <p:grpSp>
        <p:nvGrpSpPr>
          <p:cNvPr id="19" name="Group 18">
            <a:extLst>
              <a:ext uri="{FF2B5EF4-FFF2-40B4-BE49-F238E27FC236}">
                <a16:creationId xmlns:a16="http://schemas.microsoft.com/office/drawing/2014/main" id="{EF1D94B4-42C5-4839-B2C4-1694939BBF52}"/>
              </a:ext>
            </a:extLst>
          </p:cNvPr>
          <p:cNvGrpSpPr/>
          <p:nvPr/>
        </p:nvGrpSpPr>
        <p:grpSpPr>
          <a:xfrm>
            <a:off x="2307678" y="3748231"/>
            <a:ext cx="638628" cy="707886"/>
            <a:chOff x="1136332" y="3664805"/>
            <a:chExt cx="638628" cy="707886"/>
          </a:xfrm>
        </p:grpSpPr>
        <p:sp>
          <p:nvSpPr>
            <p:cNvPr id="17" name="Oval 16">
              <a:extLst>
                <a:ext uri="{FF2B5EF4-FFF2-40B4-BE49-F238E27FC236}">
                  <a16:creationId xmlns:a16="http://schemas.microsoft.com/office/drawing/2014/main" id="{85C9D101-E47B-4E30-8457-28D11A9C887D}"/>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8" name="TextBox 17">
              <a:extLst>
                <a:ext uri="{FF2B5EF4-FFF2-40B4-BE49-F238E27FC236}">
                  <a16:creationId xmlns:a16="http://schemas.microsoft.com/office/drawing/2014/main" id="{F44ABCE6-ADD4-4661-8CEA-D1636DCA9E24}"/>
                </a:ext>
              </a:extLst>
            </p:cNvPr>
            <p:cNvSpPr txBox="1"/>
            <p:nvPr/>
          </p:nvSpPr>
          <p:spPr>
            <a:xfrm>
              <a:off x="1215837" y="3664805"/>
              <a:ext cx="47961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2</a:t>
              </a:r>
            </a:p>
          </p:txBody>
        </p:sp>
      </p:grpSp>
      <p:sp>
        <p:nvSpPr>
          <p:cNvPr id="13" name="TextBox 12">
            <a:extLst>
              <a:ext uri="{FF2B5EF4-FFF2-40B4-BE49-F238E27FC236}">
                <a16:creationId xmlns:a16="http://schemas.microsoft.com/office/drawing/2014/main" id="{74B3CEBE-1066-4D62-8473-89A3D2E40489}"/>
              </a:ext>
            </a:extLst>
          </p:cNvPr>
          <p:cNvSpPr txBox="1"/>
          <p:nvPr/>
        </p:nvSpPr>
        <p:spPr>
          <a:xfrm>
            <a:off x="3204028" y="4703028"/>
            <a:ext cx="5597526"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Nhận xét độ chính xác của kết quả đo căn cứ vào loại dụng cụ đo và cách đo.</a:t>
            </a:r>
            <a:endParaRPr lang="en-US" sz="2000" dirty="0"/>
          </a:p>
        </p:txBody>
      </p:sp>
      <p:grpSp>
        <p:nvGrpSpPr>
          <p:cNvPr id="21" name="Group 20">
            <a:extLst>
              <a:ext uri="{FF2B5EF4-FFF2-40B4-BE49-F238E27FC236}">
                <a16:creationId xmlns:a16="http://schemas.microsoft.com/office/drawing/2014/main" id="{0C40C3B4-78EE-4A51-9E9F-5EB76B9FC70E}"/>
              </a:ext>
            </a:extLst>
          </p:cNvPr>
          <p:cNvGrpSpPr/>
          <p:nvPr/>
        </p:nvGrpSpPr>
        <p:grpSpPr>
          <a:xfrm>
            <a:off x="2307678" y="4714923"/>
            <a:ext cx="638628" cy="707886"/>
            <a:chOff x="1136332" y="3664805"/>
            <a:chExt cx="638628" cy="707886"/>
          </a:xfrm>
        </p:grpSpPr>
        <p:sp>
          <p:nvSpPr>
            <p:cNvPr id="22" name="Oval 21">
              <a:extLst>
                <a:ext uri="{FF2B5EF4-FFF2-40B4-BE49-F238E27FC236}">
                  <a16:creationId xmlns:a16="http://schemas.microsoft.com/office/drawing/2014/main" id="{F93240A1-79C8-416F-A2FE-AF3CDE6C87A9}"/>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3" name="TextBox 22">
              <a:extLst>
                <a:ext uri="{FF2B5EF4-FFF2-40B4-BE49-F238E27FC236}">
                  <a16:creationId xmlns:a16="http://schemas.microsoft.com/office/drawing/2014/main" id="{97199156-CB3E-45AE-90B0-76842EB1D902}"/>
                </a:ext>
              </a:extLst>
            </p:cNvPr>
            <p:cNvSpPr txBox="1"/>
            <p:nvPr/>
          </p:nvSpPr>
          <p:spPr>
            <a:xfrm>
              <a:off x="1215837" y="3664805"/>
              <a:ext cx="48442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3</a:t>
              </a:r>
            </a:p>
          </p:txBody>
        </p:sp>
      </p:grpSp>
      <p:sp>
        <p:nvSpPr>
          <p:cNvPr id="14" name="TextBox 13">
            <a:extLst>
              <a:ext uri="{FF2B5EF4-FFF2-40B4-BE49-F238E27FC236}">
                <a16:creationId xmlns:a16="http://schemas.microsoft.com/office/drawing/2014/main" id="{724AF6CC-171B-4868-8597-0947622175D4}"/>
              </a:ext>
            </a:extLst>
          </p:cNvPr>
          <p:cNvSpPr txBox="1"/>
          <p:nvPr/>
        </p:nvSpPr>
        <p:spPr>
          <a:xfrm>
            <a:off x="3204028" y="5862081"/>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Phân tích kết quả và thảo luận về kết quả nghiên cứu thu được.</a:t>
            </a:r>
            <a:endParaRPr lang="en-US" sz="2000" dirty="0"/>
          </a:p>
        </p:txBody>
      </p:sp>
      <p:grpSp>
        <p:nvGrpSpPr>
          <p:cNvPr id="24" name="Group 23">
            <a:extLst>
              <a:ext uri="{FF2B5EF4-FFF2-40B4-BE49-F238E27FC236}">
                <a16:creationId xmlns:a16="http://schemas.microsoft.com/office/drawing/2014/main" id="{834D09DA-609A-4878-B0AD-4F31673EF1B2}"/>
              </a:ext>
            </a:extLst>
          </p:cNvPr>
          <p:cNvGrpSpPr/>
          <p:nvPr/>
        </p:nvGrpSpPr>
        <p:grpSpPr>
          <a:xfrm>
            <a:off x="2307678" y="5681615"/>
            <a:ext cx="638628" cy="707886"/>
            <a:chOff x="1136332" y="3664805"/>
            <a:chExt cx="638628" cy="707886"/>
          </a:xfrm>
        </p:grpSpPr>
        <p:sp>
          <p:nvSpPr>
            <p:cNvPr id="25" name="Oval 24">
              <a:extLst>
                <a:ext uri="{FF2B5EF4-FFF2-40B4-BE49-F238E27FC236}">
                  <a16:creationId xmlns:a16="http://schemas.microsoft.com/office/drawing/2014/main" id="{7BC9B5EC-44C6-4C9F-843A-5ED35ED78DA0}"/>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6" name="TextBox 25">
              <a:extLst>
                <a:ext uri="{FF2B5EF4-FFF2-40B4-BE49-F238E27FC236}">
                  <a16:creationId xmlns:a16="http://schemas.microsoft.com/office/drawing/2014/main" id="{87E568AD-C558-4A96-9AB9-7066859862D6}"/>
                </a:ext>
              </a:extLst>
            </p:cNvPr>
            <p:cNvSpPr txBox="1"/>
            <p:nvPr/>
          </p:nvSpPr>
          <p:spPr>
            <a:xfrm>
              <a:off x="1215837" y="3664805"/>
              <a:ext cx="492443" cy="707886"/>
            </a:xfrm>
            <a:prstGeom prst="rect">
              <a:avLst/>
            </a:prstGeom>
            <a:noFill/>
          </p:spPr>
          <p:txBody>
            <a:bodyPr wrap="none" rtlCol="0">
              <a:spAutoFit/>
            </a:bodyPr>
            <a:lstStyle/>
            <a:p>
              <a:r>
                <a:rPr lang="en-US" sz="4000" dirty="0">
                  <a:solidFill>
                    <a:schemeClr val="bg1"/>
                  </a:solidFill>
                  <a:latin typeface="#9Slide04 Yeseva One" panose="00000500000000000000" pitchFamily="2" charset="0"/>
                </a:rPr>
                <a:t>4</a:t>
              </a:r>
            </a:p>
          </p:txBody>
        </p:sp>
      </p:grpSp>
    </p:spTree>
    <p:extLst>
      <p:ext uri="{BB962C8B-B14F-4D97-AF65-F5344CB8AC3E}">
        <p14:creationId xmlns:p14="http://schemas.microsoft.com/office/powerpoint/2010/main" val="144784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4105275" y="290014"/>
            <a:ext cx="398145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3. kĩ năng đo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348218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12901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189B9C8-4E48-48FE-9AA1-6958D82A3914}"/>
              </a:ext>
            </a:extLst>
          </p:cNvPr>
          <p:cNvSpPr txBox="1"/>
          <p:nvPr/>
        </p:nvSpPr>
        <p:spPr>
          <a:xfrm>
            <a:off x="3204028" y="2962005"/>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dirty="0" err="1"/>
              <a:t>Ước</a:t>
            </a:r>
            <a:r>
              <a:rPr lang="en-US" sz="2000" dirty="0"/>
              <a:t> </a:t>
            </a:r>
            <a:r>
              <a:rPr lang="en-US" sz="2000" dirty="0" err="1"/>
              <a:t>lượng</a:t>
            </a:r>
            <a:r>
              <a:rPr lang="en-US" sz="2000" dirty="0"/>
              <a:t> </a:t>
            </a:r>
            <a:r>
              <a:rPr lang="en-US" sz="2000" dirty="0" err="1"/>
              <a:t>quả</a:t>
            </a:r>
            <a:r>
              <a:rPr lang="en-US" sz="2000" dirty="0"/>
              <a:t> </a:t>
            </a:r>
            <a:r>
              <a:rPr lang="en-US" sz="2000" dirty="0" err="1"/>
              <a:t>táo</a:t>
            </a:r>
            <a:r>
              <a:rPr lang="en-US" sz="2000" dirty="0"/>
              <a:t> </a:t>
            </a:r>
            <a:r>
              <a:rPr lang="en-US" sz="2000" dirty="0" err="1"/>
              <a:t>để</a:t>
            </a:r>
            <a:r>
              <a:rPr lang="en-US" sz="2000" dirty="0"/>
              <a:t> </a:t>
            </a:r>
            <a:r>
              <a:rPr lang="en-US" sz="2000" dirty="0" err="1"/>
              <a:t>lựa</a:t>
            </a:r>
            <a:r>
              <a:rPr lang="en-US" sz="2000" dirty="0"/>
              <a:t> </a:t>
            </a:r>
            <a:r>
              <a:rPr lang="en-US" sz="2000" dirty="0" err="1"/>
              <a:t>chọn</a:t>
            </a:r>
            <a:r>
              <a:rPr lang="en-US" sz="2000" dirty="0"/>
              <a:t> </a:t>
            </a:r>
            <a:r>
              <a:rPr lang="en-US" sz="2000" dirty="0" err="1"/>
              <a:t>cân</a:t>
            </a:r>
            <a:r>
              <a:rPr lang="en-US" sz="2000" dirty="0"/>
              <a:t> </a:t>
            </a:r>
            <a:r>
              <a:rPr lang="en-US" sz="2000" dirty="0" err="1"/>
              <a:t>phù</a:t>
            </a:r>
            <a:r>
              <a:rPr lang="en-US" sz="2000" dirty="0"/>
              <a:t> </a:t>
            </a:r>
            <a:r>
              <a:rPr lang="en-US" sz="2000" dirty="0" err="1"/>
              <a:t>hợp</a:t>
            </a:r>
            <a:r>
              <a:rPr lang="en-US" sz="2000" dirty="0"/>
              <a:t>.</a:t>
            </a:r>
          </a:p>
        </p:txBody>
      </p:sp>
      <p:grpSp>
        <p:nvGrpSpPr>
          <p:cNvPr id="20" name="Group 19">
            <a:extLst>
              <a:ext uri="{FF2B5EF4-FFF2-40B4-BE49-F238E27FC236}">
                <a16:creationId xmlns:a16="http://schemas.microsoft.com/office/drawing/2014/main" id="{6C635EB2-0BDF-49F7-9A57-D105F9F3214E}"/>
              </a:ext>
            </a:extLst>
          </p:cNvPr>
          <p:cNvGrpSpPr/>
          <p:nvPr/>
        </p:nvGrpSpPr>
        <p:grpSpPr>
          <a:xfrm>
            <a:off x="2307678" y="2781539"/>
            <a:ext cx="638628" cy="707886"/>
            <a:chOff x="1136332" y="2971800"/>
            <a:chExt cx="638628" cy="707886"/>
          </a:xfrm>
        </p:grpSpPr>
        <p:sp>
          <p:nvSpPr>
            <p:cNvPr id="15" name="Oval 14">
              <a:extLst>
                <a:ext uri="{FF2B5EF4-FFF2-40B4-BE49-F238E27FC236}">
                  <a16:creationId xmlns:a16="http://schemas.microsoft.com/office/drawing/2014/main" id="{E2A4F98C-77E2-43BB-B8B5-7DE43599AD64}"/>
                </a:ext>
              </a:extLst>
            </p:cNvPr>
            <p:cNvSpPr/>
            <p:nvPr/>
          </p:nvSpPr>
          <p:spPr>
            <a:xfrm>
              <a:off x="1136332" y="3000662"/>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6" name="TextBox 15">
              <a:extLst>
                <a:ext uri="{FF2B5EF4-FFF2-40B4-BE49-F238E27FC236}">
                  <a16:creationId xmlns:a16="http://schemas.microsoft.com/office/drawing/2014/main" id="{CAD6406F-48C6-428B-8F4D-9092780FA2FB}"/>
                </a:ext>
              </a:extLst>
            </p:cNvPr>
            <p:cNvSpPr txBox="1"/>
            <p:nvPr/>
          </p:nvSpPr>
          <p:spPr>
            <a:xfrm>
              <a:off x="1256713" y="2971800"/>
              <a:ext cx="397866"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1</a:t>
              </a:r>
            </a:p>
          </p:txBody>
        </p:sp>
      </p:grpSp>
      <p:sp>
        <p:nvSpPr>
          <p:cNvPr id="12" name="TextBox 11">
            <a:extLst>
              <a:ext uri="{FF2B5EF4-FFF2-40B4-BE49-F238E27FC236}">
                <a16:creationId xmlns:a16="http://schemas.microsoft.com/office/drawing/2014/main" id="{2A94EFEE-F43C-4D8D-BADC-3822AA50CF9E}"/>
              </a:ext>
            </a:extLst>
          </p:cNvPr>
          <p:cNvSpPr txBox="1"/>
          <p:nvPr/>
        </p:nvSpPr>
        <p:spPr>
          <a:xfrm>
            <a:off x="3204028" y="3767846"/>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dirty="0" err="1"/>
              <a:t>Điều</a:t>
            </a:r>
            <a:r>
              <a:rPr lang="en-US" sz="2000" dirty="0"/>
              <a:t> </a:t>
            </a:r>
            <a:r>
              <a:rPr lang="en-US" sz="2000" dirty="0" err="1"/>
              <a:t>chỉnh</a:t>
            </a:r>
            <a:r>
              <a:rPr lang="en-US" sz="2000" dirty="0"/>
              <a:t> </a:t>
            </a:r>
            <a:r>
              <a:rPr lang="en-US" sz="2000" dirty="0" err="1"/>
              <a:t>kim</a:t>
            </a:r>
            <a:r>
              <a:rPr lang="en-US" sz="2000" dirty="0"/>
              <a:t> ở </a:t>
            </a:r>
            <a:r>
              <a:rPr lang="en-US" sz="2000" dirty="0" err="1"/>
              <a:t>vạch</a:t>
            </a:r>
            <a:r>
              <a:rPr lang="en-US" sz="2000" dirty="0"/>
              <a:t> </a:t>
            </a:r>
            <a:r>
              <a:rPr lang="en-US" sz="2000" dirty="0" err="1"/>
              <a:t>số</a:t>
            </a:r>
            <a:r>
              <a:rPr lang="en-US" sz="2000" dirty="0"/>
              <a:t> 0.</a:t>
            </a:r>
          </a:p>
        </p:txBody>
      </p:sp>
      <p:grpSp>
        <p:nvGrpSpPr>
          <p:cNvPr id="19" name="Group 18">
            <a:extLst>
              <a:ext uri="{FF2B5EF4-FFF2-40B4-BE49-F238E27FC236}">
                <a16:creationId xmlns:a16="http://schemas.microsoft.com/office/drawing/2014/main" id="{EF1D94B4-42C5-4839-B2C4-1694939BBF52}"/>
              </a:ext>
            </a:extLst>
          </p:cNvPr>
          <p:cNvGrpSpPr/>
          <p:nvPr/>
        </p:nvGrpSpPr>
        <p:grpSpPr>
          <a:xfrm>
            <a:off x="2307678" y="3748231"/>
            <a:ext cx="638628" cy="707886"/>
            <a:chOff x="1136332" y="3664805"/>
            <a:chExt cx="638628" cy="707886"/>
          </a:xfrm>
        </p:grpSpPr>
        <p:sp>
          <p:nvSpPr>
            <p:cNvPr id="17" name="Oval 16">
              <a:extLst>
                <a:ext uri="{FF2B5EF4-FFF2-40B4-BE49-F238E27FC236}">
                  <a16:creationId xmlns:a16="http://schemas.microsoft.com/office/drawing/2014/main" id="{85C9D101-E47B-4E30-8457-28D11A9C887D}"/>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8" name="TextBox 17">
              <a:extLst>
                <a:ext uri="{FF2B5EF4-FFF2-40B4-BE49-F238E27FC236}">
                  <a16:creationId xmlns:a16="http://schemas.microsoft.com/office/drawing/2014/main" id="{F44ABCE6-ADD4-4661-8CEA-D1636DCA9E24}"/>
                </a:ext>
              </a:extLst>
            </p:cNvPr>
            <p:cNvSpPr txBox="1"/>
            <p:nvPr/>
          </p:nvSpPr>
          <p:spPr>
            <a:xfrm>
              <a:off x="1215837" y="3664805"/>
              <a:ext cx="47961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2</a:t>
              </a:r>
            </a:p>
          </p:txBody>
        </p:sp>
      </p:grpSp>
      <p:sp>
        <p:nvSpPr>
          <p:cNvPr id="13" name="TextBox 12">
            <a:extLst>
              <a:ext uri="{FF2B5EF4-FFF2-40B4-BE49-F238E27FC236}">
                <a16:creationId xmlns:a16="http://schemas.microsoft.com/office/drawing/2014/main" id="{74B3CEBE-1066-4D62-8473-89A3D2E40489}"/>
              </a:ext>
            </a:extLst>
          </p:cNvPr>
          <p:cNvSpPr txBox="1"/>
          <p:nvPr/>
        </p:nvSpPr>
        <p:spPr>
          <a:xfrm>
            <a:off x="3204028" y="4703028"/>
            <a:ext cx="559752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dirty="0" err="1"/>
              <a:t>Đặt</a:t>
            </a:r>
            <a:r>
              <a:rPr lang="en-US" sz="2000" dirty="0"/>
              <a:t> </a:t>
            </a:r>
            <a:r>
              <a:rPr lang="en-US" sz="2000" dirty="0" err="1"/>
              <a:t>quả</a:t>
            </a:r>
            <a:r>
              <a:rPr lang="en-US" sz="2000" dirty="0"/>
              <a:t> </a:t>
            </a:r>
            <a:r>
              <a:rPr lang="en-US" sz="2000" dirty="0" err="1"/>
              <a:t>táo</a:t>
            </a:r>
            <a:r>
              <a:rPr lang="en-US" sz="2000" dirty="0"/>
              <a:t> </a:t>
            </a:r>
            <a:r>
              <a:rPr lang="en-US" sz="2000" dirty="0" err="1"/>
              <a:t>lên</a:t>
            </a:r>
            <a:r>
              <a:rPr lang="en-US" sz="2000" dirty="0"/>
              <a:t> </a:t>
            </a:r>
            <a:r>
              <a:rPr lang="en-US" sz="2000" dirty="0" err="1"/>
              <a:t>cân</a:t>
            </a:r>
            <a:endParaRPr lang="en-US" sz="2000" dirty="0"/>
          </a:p>
        </p:txBody>
      </p:sp>
      <p:grpSp>
        <p:nvGrpSpPr>
          <p:cNvPr id="21" name="Group 20">
            <a:extLst>
              <a:ext uri="{FF2B5EF4-FFF2-40B4-BE49-F238E27FC236}">
                <a16:creationId xmlns:a16="http://schemas.microsoft.com/office/drawing/2014/main" id="{0C40C3B4-78EE-4A51-9E9F-5EB76B9FC70E}"/>
              </a:ext>
            </a:extLst>
          </p:cNvPr>
          <p:cNvGrpSpPr/>
          <p:nvPr/>
        </p:nvGrpSpPr>
        <p:grpSpPr>
          <a:xfrm>
            <a:off x="2307678" y="4714923"/>
            <a:ext cx="638628" cy="707886"/>
            <a:chOff x="1136332" y="3664805"/>
            <a:chExt cx="638628" cy="707886"/>
          </a:xfrm>
        </p:grpSpPr>
        <p:sp>
          <p:nvSpPr>
            <p:cNvPr id="22" name="Oval 21">
              <a:extLst>
                <a:ext uri="{FF2B5EF4-FFF2-40B4-BE49-F238E27FC236}">
                  <a16:creationId xmlns:a16="http://schemas.microsoft.com/office/drawing/2014/main" id="{F93240A1-79C8-416F-A2FE-AF3CDE6C87A9}"/>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3" name="TextBox 22">
              <a:extLst>
                <a:ext uri="{FF2B5EF4-FFF2-40B4-BE49-F238E27FC236}">
                  <a16:creationId xmlns:a16="http://schemas.microsoft.com/office/drawing/2014/main" id="{97199156-CB3E-45AE-90B0-76842EB1D902}"/>
                </a:ext>
              </a:extLst>
            </p:cNvPr>
            <p:cNvSpPr txBox="1"/>
            <p:nvPr/>
          </p:nvSpPr>
          <p:spPr>
            <a:xfrm>
              <a:off x="1215837" y="3664805"/>
              <a:ext cx="48442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3</a:t>
              </a:r>
            </a:p>
          </p:txBody>
        </p:sp>
      </p:grpSp>
      <p:sp>
        <p:nvSpPr>
          <p:cNvPr id="14" name="TextBox 13">
            <a:extLst>
              <a:ext uri="{FF2B5EF4-FFF2-40B4-BE49-F238E27FC236}">
                <a16:creationId xmlns:a16="http://schemas.microsoft.com/office/drawing/2014/main" id="{724AF6CC-171B-4868-8597-0947622175D4}"/>
              </a:ext>
            </a:extLst>
          </p:cNvPr>
          <p:cNvSpPr txBox="1"/>
          <p:nvPr/>
        </p:nvSpPr>
        <p:spPr>
          <a:xfrm>
            <a:off x="3204028" y="5862081"/>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dirty="0" err="1"/>
              <a:t>Đặt</a:t>
            </a:r>
            <a:r>
              <a:rPr lang="en-US" sz="2000" dirty="0"/>
              <a:t> </a:t>
            </a:r>
            <a:r>
              <a:rPr lang="en-US" sz="2000" dirty="0" err="1"/>
              <a:t>mắt</a:t>
            </a:r>
            <a:r>
              <a:rPr lang="en-US" sz="2000" dirty="0"/>
              <a:t> </a:t>
            </a:r>
            <a:r>
              <a:rPr lang="en-US" sz="2000" dirty="0" err="1"/>
              <a:t>nhìn</a:t>
            </a:r>
            <a:r>
              <a:rPr lang="en-US" sz="2000" dirty="0"/>
              <a:t>, </a:t>
            </a:r>
            <a:r>
              <a:rPr lang="en-US" sz="2000" dirty="0" err="1"/>
              <a:t>ghi</a:t>
            </a:r>
            <a:r>
              <a:rPr lang="en-US" sz="2000" dirty="0"/>
              <a:t> </a:t>
            </a:r>
            <a:r>
              <a:rPr lang="en-US" sz="2000" dirty="0" err="1"/>
              <a:t>kết</a:t>
            </a:r>
            <a:r>
              <a:rPr lang="en-US" sz="2000" dirty="0"/>
              <a:t> </a:t>
            </a:r>
            <a:r>
              <a:rPr lang="en-US" sz="2000" dirty="0" err="1"/>
              <a:t>quả</a:t>
            </a:r>
            <a:r>
              <a:rPr lang="en-US" sz="2000" dirty="0"/>
              <a:t> </a:t>
            </a:r>
            <a:r>
              <a:rPr lang="en-US" sz="2000" dirty="0" err="1"/>
              <a:t>đúng</a:t>
            </a:r>
            <a:r>
              <a:rPr lang="en-US" sz="2000" dirty="0"/>
              <a:t> </a:t>
            </a:r>
            <a:r>
              <a:rPr lang="en-US" sz="2000" dirty="0" err="1"/>
              <a:t>quy</a:t>
            </a:r>
            <a:r>
              <a:rPr lang="en-US" sz="2000" dirty="0"/>
              <a:t> </a:t>
            </a:r>
            <a:r>
              <a:rPr lang="en-US" sz="2000" dirty="0" err="1"/>
              <a:t>định</a:t>
            </a:r>
            <a:r>
              <a:rPr lang="en-US" sz="2000" dirty="0"/>
              <a:t>.</a:t>
            </a:r>
          </a:p>
        </p:txBody>
      </p:sp>
      <p:grpSp>
        <p:nvGrpSpPr>
          <p:cNvPr id="24" name="Group 23">
            <a:extLst>
              <a:ext uri="{FF2B5EF4-FFF2-40B4-BE49-F238E27FC236}">
                <a16:creationId xmlns:a16="http://schemas.microsoft.com/office/drawing/2014/main" id="{834D09DA-609A-4878-B0AD-4F31673EF1B2}"/>
              </a:ext>
            </a:extLst>
          </p:cNvPr>
          <p:cNvGrpSpPr/>
          <p:nvPr/>
        </p:nvGrpSpPr>
        <p:grpSpPr>
          <a:xfrm>
            <a:off x="2307678" y="5681615"/>
            <a:ext cx="638628" cy="707886"/>
            <a:chOff x="1136332" y="3664805"/>
            <a:chExt cx="638628" cy="707886"/>
          </a:xfrm>
        </p:grpSpPr>
        <p:sp>
          <p:nvSpPr>
            <p:cNvPr id="25" name="Oval 24">
              <a:extLst>
                <a:ext uri="{FF2B5EF4-FFF2-40B4-BE49-F238E27FC236}">
                  <a16:creationId xmlns:a16="http://schemas.microsoft.com/office/drawing/2014/main" id="{7BC9B5EC-44C6-4C9F-843A-5ED35ED78DA0}"/>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6" name="TextBox 25">
              <a:extLst>
                <a:ext uri="{FF2B5EF4-FFF2-40B4-BE49-F238E27FC236}">
                  <a16:creationId xmlns:a16="http://schemas.microsoft.com/office/drawing/2014/main" id="{87E568AD-C558-4A96-9AB9-7066859862D6}"/>
                </a:ext>
              </a:extLst>
            </p:cNvPr>
            <p:cNvSpPr txBox="1"/>
            <p:nvPr/>
          </p:nvSpPr>
          <p:spPr>
            <a:xfrm>
              <a:off x="1215837" y="3664805"/>
              <a:ext cx="492443" cy="707886"/>
            </a:xfrm>
            <a:prstGeom prst="rect">
              <a:avLst/>
            </a:prstGeom>
            <a:noFill/>
          </p:spPr>
          <p:txBody>
            <a:bodyPr wrap="none" rtlCol="0">
              <a:spAutoFit/>
            </a:bodyPr>
            <a:lstStyle/>
            <a:p>
              <a:r>
                <a:rPr lang="en-US" sz="4000" dirty="0">
                  <a:solidFill>
                    <a:schemeClr val="bg1"/>
                  </a:solidFill>
                  <a:latin typeface="#9Slide04 Yeseva One" panose="00000500000000000000" pitchFamily="2" charset="0"/>
                </a:rPr>
                <a:t>4</a:t>
              </a:r>
            </a:p>
          </p:txBody>
        </p:sp>
      </p:grpSp>
      <p:pic>
        <p:nvPicPr>
          <p:cNvPr id="9" name="Picture 8">
            <a:extLst>
              <a:ext uri="{FF2B5EF4-FFF2-40B4-BE49-F238E27FC236}">
                <a16:creationId xmlns:a16="http://schemas.microsoft.com/office/drawing/2014/main" id="{8AFBE441-5340-03CD-90FE-78F91F4684FC}"/>
              </a:ext>
            </a:extLst>
          </p:cNvPr>
          <p:cNvPicPr>
            <a:picLocks noChangeAspect="1"/>
          </p:cNvPicPr>
          <p:nvPr/>
        </p:nvPicPr>
        <p:blipFill>
          <a:blip r:embed="rId3"/>
          <a:stretch>
            <a:fillRect/>
          </a:stretch>
        </p:blipFill>
        <p:spPr>
          <a:xfrm>
            <a:off x="228600" y="0"/>
            <a:ext cx="4219821" cy="2679729"/>
          </a:xfrm>
          <a:prstGeom prst="rect">
            <a:avLst/>
          </a:prstGeom>
        </p:spPr>
      </p:pic>
    </p:spTree>
    <p:extLst>
      <p:ext uri="{BB962C8B-B14F-4D97-AF65-F5344CB8AC3E}">
        <p14:creationId xmlns:p14="http://schemas.microsoft.com/office/powerpoint/2010/main" val="311311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 name="Group 4">
            <a:extLst>
              <a:ext uri="{FF2B5EF4-FFF2-40B4-BE49-F238E27FC236}">
                <a16:creationId xmlns:a16="http://schemas.microsoft.com/office/drawing/2014/main" id="{46C85520-0328-4A76-98C5-9C21166B65C0}"/>
              </a:ext>
            </a:extLst>
          </p:cNvPr>
          <p:cNvGrpSpPr/>
          <p:nvPr/>
        </p:nvGrpSpPr>
        <p:grpSpPr>
          <a:xfrm>
            <a:off x="5430911" y="774700"/>
            <a:ext cx="3977642" cy="567024"/>
            <a:chOff x="4564379" y="774700"/>
            <a:chExt cx="3977642" cy="567024"/>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564379" y="774700"/>
              <a:ext cx="3977642" cy="567024"/>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DD729E4-348E-4456-86C2-A32924347C12}"/>
                </a:ext>
              </a:extLst>
            </p:cNvPr>
            <p:cNvSpPr txBox="1"/>
            <p:nvPr/>
          </p:nvSpPr>
          <p:spPr>
            <a:xfrm>
              <a:off x="4663763" y="867423"/>
              <a:ext cx="3778872"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Đo và xác định khối lượng</a:t>
              </a:r>
              <a:endParaRPr lang="en-US" sz="2200" b="1" dirty="0">
                <a:solidFill>
                  <a:schemeClr val="bg1"/>
                </a:solidFill>
              </a:endParaRPr>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2783448"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TextBox 33">
            <a:extLst>
              <a:ext uri="{FF2B5EF4-FFF2-40B4-BE49-F238E27FC236}">
                <a16:creationId xmlns:a16="http://schemas.microsoft.com/office/drawing/2014/main" id="{A29FAD81-C65B-495B-9A32-A362C321CEEA}"/>
              </a:ext>
            </a:extLst>
          </p:cNvPr>
          <p:cNvSpPr txBox="1"/>
          <p:nvPr/>
        </p:nvSpPr>
        <p:spPr>
          <a:xfrm>
            <a:off x="1019331" y="2030242"/>
            <a:ext cx="10872866"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i="1"/>
              <a:t>Chuẩn bị: c</a:t>
            </a:r>
            <a:r>
              <a:rPr lang="en-US" sz="2000"/>
              <a:t>ân điện tử.</a:t>
            </a:r>
          </a:p>
          <a:p>
            <a:pPr algn="just"/>
            <a:r>
              <a:rPr lang="en-US" sz="2000" i="1"/>
              <a:t>Tiến hành: </a:t>
            </a:r>
            <a:r>
              <a:rPr lang="en-US" sz="2000"/>
              <a:t>đo khối lượng cuốn sách Khoa học tự nhiên 7 bằng cân điện tử.</a:t>
            </a:r>
          </a:p>
          <a:p>
            <a:pPr algn="just"/>
            <a:r>
              <a:rPr lang="en-US" sz="2000" i="1"/>
              <a:t>Thảo luận nhóm, hoàn thành bảng mẫu và thực hiện yêu cầu sau:</a:t>
            </a:r>
            <a:endParaRPr lang="en-US" sz="2000" i="1" dirty="0"/>
          </a:p>
        </p:txBody>
      </p:sp>
      <p:sp>
        <p:nvSpPr>
          <p:cNvPr id="35" name="TextBox 34">
            <a:extLst>
              <a:ext uri="{FF2B5EF4-FFF2-40B4-BE49-F238E27FC236}">
                <a16:creationId xmlns:a16="http://schemas.microsoft.com/office/drawing/2014/main" id="{AB84066D-550A-49DF-A349-8D47895999FF}"/>
              </a:ext>
            </a:extLst>
          </p:cNvPr>
          <p:cNvSpPr txBox="1"/>
          <p:nvPr/>
        </p:nvSpPr>
        <p:spPr>
          <a:xfrm>
            <a:off x="1019331" y="5733393"/>
            <a:ext cx="10029669"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xác định khối lượng của cuốn sách và nhận xét kết quả của các lần đo so với kết quả trung bình.</a:t>
            </a:r>
            <a:endParaRPr lang="en-US" sz="2000" dirty="0"/>
          </a:p>
        </p:txBody>
      </p:sp>
      <p:graphicFrame>
        <p:nvGraphicFramePr>
          <p:cNvPr id="37" name="Table 37">
            <a:extLst>
              <a:ext uri="{FF2B5EF4-FFF2-40B4-BE49-F238E27FC236}">
                <a16:creationId xmlns:a16="http://schemas.microsoft.com/office/drawing/2014/main" id="{E0B325F8-3028-4A1A-AF9C-2CD6B71F6519}"/>
              </a:ext>
            </a:extLst>
          </p:cNvPr>
          <p:cNvGraphicFramePr>
            <a:graphicFrameLocks noGrp="1"/>
          </p:cNvGraphicFramePr>
          <p:nvPr>
            <p:extLst>
              <p:ext uri="{D42A27DB-BD31-4B8C-83A1-F6EECF244321}">
                <p14:modId xmlns:p14="http://schemas.microsoft.com/office/powerpoint/2010/main" val="771453615"/>
              </p:ext>
            </p:extLst>
          </p:nvPr>
        </p:nvGraphicFramePr>
        <p:xfrm>
          <a:off x="960121" y="3288695"/>
          <a:ext cx="10271760" cy="2349295"/>
        </p:xfrm>
        <a:graphic>
          <a:graphicData uri="http://schemas.openxmlformats.org/drawingml/2006/table">
            <a:tbl>
              <a:tblPr firstRow="1" bandRow="1">
                <a:tableStyleId>{5940675A-B579-460E-94D1-54222C63F5DA}</a:tableStyleId>
              </a:tblPr>
              <a:tblGrid>
                <a:gridCol w="4069079">
                  <a:extLst>
                    <a:ext uri="{9D8B030D-6E8A-4147-A177-3AD203B41FA5}">
                      <a16:colId xmlns:a16="http://schemas.microsoft.com/office/drawing/2014/main" val="1206559903"/>
                    </a:ext>
                  </a:extLst>
                </a:gridCol>
                <a:gridCol w="2743200">
                  <a:extLst>
                    <a:ext uri="{9D8B030D-6E8A-4147-A177-3AD203B41FA5}">
                      <a16:colId xmlns:a16="http://schemas.microsoft.com/office/drawing/2014/main" val="3609381594"/>
                    </a:ext>
                  </a:extLst>
                </a:gridCol>
                <a:gridCol w="3459481">
                  <a:extLst>
                    <a:ext uri="{9D8B030D-6E8A-4147-A177-3AD203B41FA5}">
                      <a16:colId xmlns:a16="http://schemas.microsoft.com/office/drawing/2014/main" val="3480922034"/>
                    </a:ext>
                  </a:extLst>
                </a:gridCol>
              </a:tblGrid>
              <a:tr h="469859">
                <a:tc>
                  <a:txBody>
                    <a:bodyPr/>
                    <a:lstStyle/>
                    <a:p>
                      <a:pPr algn="ctr"/>
                      <a:r>
                        <a:rPr lang="en-US" sz="1700" b="1">
                          <a:solidFill>
                            <a:schemeClr val="bg1"/>
                          </a:solidFill>
                        </a:rPr>
                        <a:t>Thứ tự phép cân</a:t>
                      </a:r>
                    </a:p>
                  </a:txBody>
                  <a:tcPr anchor="ctr">
                    <a:solidFill>
                      <a:srgbClr val="4A452A"/>
                    </a:solidFill>
                  </a:tcPr>
                </a:tc>
                <a:tc>
                  <a:txBody>
                    <a:bodyPr/>
                    <a:lstStyle/>
                    <a:p>
                      <a:pPr algn="ctr"/>
                      <a:r>
                        <a:rPr lang="en-US" sz="1700" b="1">
                          <a:solidFill>
                            <a:schemeClr val="bg1"/>
                          </a:solidFill>
                        </a:rPr>
                        <a:t>Kết quả thu được (gam)</a:t>
                      </a:r>
                    </a:p>
                  </a:txBody>
                  <a:tcPr anchor="ctr">
                    <a:solidFill>
                      <a:srgbClr val="4A452A"/>
                    </a:solidFill>
                  </a:tcPr>
                </a:tc>
                <a:tc>
                  <a:txBody>
                    <a:bodyPr/>
                    <a:lstStyle/>
                    <a:p>
                      <a:pPr algn="ctr"/>
                      <a:r>
                        <a:rPr lang="en-US" sz="1700" b="1">
                          <a:solidFill>
                            <a:schemeClr val="bg1"/>
                          </a:solidFill>
                        </a:rPr>
                        <a:t>Nhận xét/đánh giá kết quả đo</a:t>
                      </a:r>
                    </a:p>
                  </a:txBody>
                  <a:tcPr anchor="ctr">
                    <a:solidFill>
                      <a:srgbClr val="4A452A"/>
                    </a:solidFill>
                  </a:tcPr>
                </a:tc>
                <a:extLst>
                  <a:ext uri="{0D108BD9-81ED-4DB2-BD59-A6C34878D82A}">
                    <a16:rowId xmlns:a16="http://schemas.microsoft.com/office/drawing/2014/main" val="3098786435"/>
                  </a:ext>
                </a:extLst>
              </a:tr>
              <a:tr h="469859">
                <a:tc>
                  <a:txBody>
                    <a:bodyPr/>
                    <a:lstStyle/>
                    <a:p>
                      <a:pPr algn="ctr"/>
                      <a:r>
                        <a:rPr lang="en-US" sz="1600"/>
                        <a:t>1</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rowSpan="3">
                  <a:txBody>
                    <a:bodyPr/>
                    <a:lstStyle/>
                    <a:p>
                      <a:pPr algn="ctr"/>
                      <a:r>
                        <a:rPr lang="en-US" sz="1600"/>
                        <a:t>?</a:t>
                      </a:r>
                    </a:p>
                  </a:txBody>
                  <a:tcPr anchor="ctr">
                    <a:solidFill>
                      <a:schemeClr val="bg2">
                        <a:lumMod val="90000"/>
                      </a:schemeClr>
                    </a:solidFill>
                  </a:tcPr>
                </a:tc>
                <a:extLst>
                  <a:ext uri="{0D108BD9-81ED-4DB2-BD59-A6C34878D82A}">
                    <a16:rowId xmlns:a16="http://schemas.microsoft.com/office/drawing/2014/main" val="2626844607"/>
                  </a:ext>
                </a:extLst>
              </a:tr>
              <a:tr h="469859">
                <a:tc>
                  <a:txBody>
                    <a:bodyPr/>
                    <a:lstStyle/>
                    <a:p>
                      <a:pPr algn="ctr"/>
                      <a:r>
                        <a:rPr lang="en-US" sz="1600"/>
                        <a:t>2</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709763085"/>
                  </a:ext>
                </a:extLst>
              </a:tr>
              <a:tr h="469859">
                <a:tc>
                  <a:txBody>
                    <a:bodyPr/>
                    <a:lstStyle/>
                    <a:p>
                      <a:pPr algn="ctr"/>
                      <a:r>
                        <a:rPr lang="en-US" sz="1600"/>
                        <a:t>3</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305767137"/>
                  </a:ext>
                </a:extLst>
              </a:tr>
              <a:tr h="469859">
                <a:tc>
                  <a:txBody>
                    <a:bodyPr/>
                    <a:lstStyle/>
                    <a:p>
                      <a:pPr algn="ctr"/>
                      <a:r>
                        <a:rPr lang="en-US" sz="1600"/>
                        <a:t>Khối lượng cuốn sách (kết quả trung bình)</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extLst>
                  <a:ext uri="{0D108BD9-81ED-4DB2-BD59-A6C34878D82A}">
                    <a16:rowId xmlns:a16="http://schemas.microsoft.com/office/drawing/2014/main" val="820844489"/>
                  </a:ext>
                </a:extLst>
              </a:tr>
            </a:tbl>
          </a:graphicData>
        </a:graphic>
      </p:graphicFrame>
    </p:spTree>
    <p:extLst>
      <p:ext uri="{BB962C8B-B14F-4D97-AF65-F5344CB8AC3E}">
        <p14:creationId xmlns:p14="http://schemas.microsoft.com/office/powerpoint/2010/main" val="415716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 name="Group 4">
            <a:extLst>
              <a:ext uri="{FF2B5EF4-FFF2-40B4-BE49-F238E27FC236}">
                <a16:creationId xmlns:a16="http://schemas.microsoft.com/office/drawing/2014/main" id="{46C85520-0328-4A76-98C5-9C21166B65C0}"/>
              </a:ext>
            </a:extLst>
          </p:cNvPr>
          <p:cNvGrpSpPr/>
          <p:nvPr/>
        </p:nvGrpSpPr>
        <p:grpSpPr>
          <a:xfrm>
            <a:off x="5430911" y="774700"/>
            <a:ext cx="3977642" cy="567024"/>
            <a:chOff x="4564379" y="774700"/>
            <a:chExt cx="3977642" cy="567024"/>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564379" y="774700"/>
              <a:ext cx="3977642" cy="567024"/>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DD729E4-348E-4456-86C2-A32924347C12}"/>
                </a:ext>
              </a:extLst>
            </p:cNvPr>
            <p:cNvSpPr txBox="1"/>
            <p:nvPr/>
          </p:nvSpPr>
          <p:spPr>
            <a:xfrm>
              <a:off x="4663763" y="867423"/>
              <a:ext cx="3778872"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Đo và xác định khối lượng</a:t>
              </a:r>
              <a:endParaRPr lang="en-US" sz="2200" b="1" dirty="0">
                <a:solidFill>
                  <a:schemeClr val="bg1"/>
                </a:solidFill>
              </a:endParaRPr>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2783448"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7" name="Table 37">
            <a:extLst>
              <a:ext uri="{FF2B5EF4-FFF2-40B4-BE49-F238E27FC236}">
                <a16:creationId xmlns:a16="http://schemas.microsoft.com/office/drawing/2014/main" id="{E0B325F8-3028-4A1A-AF9C-2CD6B71F6519}"/>
              </a:ext>
            </a:extLst>
          </p:cNvPr>
          <p:cNvGraphicFramePr>
            <a:graphicFrameLocks noGrp="1"/>
          </p:cNvGraphicFramePr>
          <p:nvPr>
            <p:extLst>
              <p:ext uri="{D42A27DB-BD31-4B8C-83A1-F6EECF244321}">
                <p14:modId xmlns:p14="http://schemas.microsoft.com/office/powerpoint/2010/main" val="806779795"/>
              </p:ext>
            </p:extLst>
          </p:nvPr>
        </p:nvGraphicFramePr>
        <p:xfrm>
          <a:off x="960121" y="2144769"/>
          <a:ext cx="10271760" cy="4190710"/>
        </p:xfrm>
        <a:graphic>
          <a:graphicData uri="http://schemas.openxmlformats.org/drawingml/2006/table">
            <a:tbl>
              <a:tblPr firstRow="1" bandRow="1">
                <a:tableStyleId>{5940675A-B579-460E-94D1-54222C63F5DA}</a:tableStyleId>
              </a:tblPr>
              <a:tblGrid>
                <a:gridCol w="4069079">
                  <a:extLst>
                    <a:ext uri="{9D8B030D-6E8A-4147-A177-3AD203B41FA5}">
                      <a16:colId xmlns:a16="http://schemas.microsoft.com/office/drawing/2014/main" val="1206559903"/>
                    </a:ext>
                  </a:extLst>
                </a:gridCol>
                <a:gridCol w="2743200">
                  <a:extLst>
                    <a:ext uri="{9D8B030D-6E8A-4147-A177-3AD203B41FA5}">
                      <a16:colId xmlns:a16="http://schemas.microsoft.com/office/drawing/2014/main" val="3609381594"/>
                    </a:ext>
                  </a:extLst>
                </a:gridCol>
                <a:gridCol w="3459481">
                  <a:extLst>
                    <a:ext uri="{9D8B030D-6E8A-4147-A177-3AD203B41FA5}">
                      <a16:colId xmlns:a16="http://schemas.microsoft.com/office/drawing/2014/main" val="3480922034"/>
                    </a:ext>
                  </a:extLst>
                </a:gridCol>
              </a:tblGrid>
              <a:tr h="838142">
                <a:tc>
                  <a:txBody>
                    <a:bodyPr/>
                    <a:lstStyle/>
                    <a:p>
                      <a:pPr algn="ctr"/>
                      <a:r>
                        <a:rPr lang="en-US" sz="1700" b="1">
                          <a:solidFill>
                            <a:schemeClr val="bg1"/>
                          </a:solidFill>
                        </a:rPr>
                        <a:t>Thứ tự phép cân</a:t>
                      </a:r>
                    </a:p>
                  </a:txBody>
                  <a:tcPr anchor="ctr">
                    <a:solidFill>
                      <a:srgbClr val="4A452A"/>
                    </a:solidFill>
                  </a:tcPr>
                </a:tc>
                <a:tc>
                  <a:txBody>
                    <a:bodyPr/>
                    <a:lstStyle/>
                    <a:p>
                      <a:pPr algn="ctr"/>
                      <a:r>
                        <a:rPr lang="en-US" sz="1700" b="1">
                          <a:solidFill>
                            <a:schemeClr val="bg1"/>
                          </a:solidFill>
                        </a:rPr>
                        <a:t>Kết quả thu được (gam)</a:t>
                      </a:r>
                    </a:p>
                  </a:txBody>
                  <a:tcPr anchor="ctr">
                    <a:solidFill>
                      <a:srgbClr val="4A452A"/>
                    </a:solidFill>
                  </a:tcPr>
                </a:tc>
                <a:tc>
                  <a:txBody>
                    <a:bodyPr/>
                    <a:lstStyle/>
                    <a:p>
                      <a:pPr algn="ctr"/>
                      <a:r>
                        <a:rPr lang="en-US" sz="1700" b="1">
                          <a:solidFill>
                            <a:schemeClr val="bg1"/>
                          </a:solidFill>
                        </a:rPr>
                        <a:t>Nhận xét/đánh giá kết quả đo</a:t>
                      </a:r>
                    </a:p>
                  </a:txBody>
                  <a:tcPr anchor="ctr">
                    <a:solidFill>
                      <a:srgbClr val="4A452A"/>
                    </a:solidFill>
                  </a:tcPr>
                </a:tc>
                <a:extLst>
                  <a:ext uri="{0D108BD9-81ED-4DB2-BD59-A6C34878D82A}">
                    <a16:rowId xmlns:a16="http://schemas.microsoft.com/office/drawing/2014/main" val="3098786435"/>
                  </a:ext>
                </a:extLst>
              </a:tr>
              <a:tr h="838142">
                <a:tc>
                  <a:txBody>
                    <a:bodyPr/>
                    <a:lstStyle/>
                    <a:p>
                      <a:pPr algn="ctr"/>
                      <a:r>
                        <a:rPr lang="en-US" sz="1600"/>
                        <a:t>1</a:t>
                      </a:r>
                    </a:p>
                  </a:txBody>
                  <a:tcPr anchor="ctr">
                    <a:solidFill>
                      <a:schemeClr val="bg2">
                        <a:lumMod val="90000"/>
                      </a:schemeClr>
                    </a:solidFill>
                  </a:tcPr>
                </a:tc>
                <a:tc>
                  <a:txBody>
                    <a:bodyPr/>
                    <a:lstStyle/>
                    <a:p>
                      <a:pPr algn="ctr"/>
                      <a:r>
                        <a:rPr lang="en-US" sz="1600"/>
                        <a:t>1,210</a:t>
                      </a:r>
                    </a:p>
                  </a:txBody>
                  <a:tcPr anchor="ctr">
                    <a:solidFill>
                      <a:schemeClr val="bg2">
                        <a:lumMod val="90000"/>
                      </a:schemeClr>
                    </a:solidFill>
                  </a:tcPr>
                </a:tc>
                <a:tc rowSpan="3">
                  <a:txBody>
                    <a:bodyPr/>
                    <a:lstStyle/>
                    <a:p>
                      <a:pPr algn="ctr"/>
                      <a:r>
                        <a:rPr lang="en-US" sz="1600"/>
                        <a:t>3 lần đo có kết quả gần giống nhau</a:t>
                      </a:r>
                    </a:p>
                  </a:txBody>
                  <a:tcPr anchor="ctr">
                    <a:solidFill>
                      <a:schemeClr val="bg2">
                        <a:lumMod val="90000"/>
                      </a:schemeClr>
                    </a:solidFill>
                  </a:tcPr>
                </a:tc>
                <a:extLst>
                  <a:ext uri="{0D108BD9-81ED-4DB2-BD59-A6C34878D82A}">
                    <a16:rowId xmlns:a16="http://schemas.microsoft.com/office/drawing/2014/main" val="2626844607"/>
                  </a:ext>
                </a:extLst>
              </a:tr>
              <a:tr h="838142">
                <a:tc>
                  <a:txBody>
                    <a:bodyPr/>
                    <a:lstStyle/>
                    <a:p>
                      <a:pPr algn="ctr"/>
                      <a:r>
                        <a:rPr lang="en-US" sz="1600"/>
                        <a:t>2</a:t>
                      </a:r>
                    </a:p>
                  </a:txBody>
                  <a:tcPr anchor="ctr">
                    <a:solidFill>
                      <a:schemeClr val="bg2">
                        <a:lumMod val="90000"/>
                      </a:schemeClr>
                    </a:solidFill>
                  </a:tcPr>
                </a:tc>
                <a:tc>
                  <a:txBody>
                    <a:bodyPr/>
                    <a:lstStyle/>
                    <a:p>
                      <a:pPr algn="ctr"/>
                      <a:r>
                        <a:rPr lang="en-US" sz="1600"/>
                        <a:t>1,250</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709763085"/>
                  </a:ext>
                </a:extLst>
              </a:tr>
              <a:tr h="838142">
                <a:tc>
                  <a:txBody>
                    <a:bodyPr/>
                    <a:lstStyle/>
                    <a:p>
                      <a:pPr algn="ctr"/>
                      <a:r>
                        <a:rPr lang="en-US" sz="1600"/>
                        <a:t>3</a:t>
                      </a:r>
                    </a:p>
                  </a:txBody>
                  <a:tcPr anchor="ctr">
                    <a:solidFill>
                      <a:schemeClr val="bg2">
                        <a:lumMod val="90000"/>
                      </a:schemeClr>
                    </a:solidFill>
                  </a:tcPr>
                </a:tc>
                <a:tc>
                  <a:txBody>
                    <a:bodyPr/>
                    <a:lstStyle/>
                    <a:p>
                      <a:pPr algn="ctr"/>
                      <a:r>
                        <a:rPr lang="en-US" sz="1600"/>
                        <a:t>1,240</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305767137"/>
                  </a:ext>
                </a:extLst>
              </a:tr>
              <a:tr h="838142">
                <a:tc>
                  <a:txBody>
                    <a:bodyPr/>
                    <a:lstStyle/>
                    <a:p>
                      <a:pPr algn="ctr"/>
                      <a:r>
                        <a:rPr lang="en-US" sz="1600"/>
                        <a:t>Khối lượng cuốn sách (kết quả trung bình)</a:t>
                      </a:r>
                    </a:p>
                  </a:txBody>
                  <a:tcPr anchor="ctr">
                    <a:solidFill>
                      <a:schemeClr val="bg2">
                        <a:lumMod val="90000"/>
                      </a:schemeClr>
                    </a:solidFill>
                  </a:tcPr>
                </a:tc>
                <a:tc>
                  <a:txBody>
                    <a:bodyPr/>
                    <a:lstStyle/>
                    <a:p>
                      <a:pPr algn="ctr"/>
                      <a:r>
                        <a:rPr lang="en-US" sz="1600"/>
                        <a:t>1,233</a:t>
                      </a:r>
                    </a:p>
                  </a:txBody>
                  <a:tcPr anchor="ctr">
                    <a:solidFill>
                      <a:schemeClr val="bg2">
                        <a:lumMod val="90000"/>
                      </a:schemeClr>
                    </a:solidFill>
                  </a:tcPr>
                </a:tc>
                <a:tc>
                  <a:txBody>
                    <a:bodyPr/>
                    <a:lstStyle/>
                    <a:p>
                      <a:pPr algn="ctr"/>
                      <a:r>
                        <a:rPr lang="en-US" sz="1600"/>
                        <a:t>Kết quả trung bình gần bằng kết quả thu được sau mỗi lần đo</a:t>
                      </a:r>
                    </a:p>
                  </a:txBody>
                  <a:tcPr anchor="ctr">
                    <a:solidFill>
                      <a:schemeClr val="bg2">
                        <a:lumMod val="90000"/>
                      </a:schemeClr>
                    </a:solidFill>
                  </a:tcPr>
                </a:tc>
                <a:extLst>
                  <a:ext uri="{0D108BD9-81ED-4DB2-BD59-A6C34878D82A}">
                    <a16:rowId xmlns:a16="http://schemas.microsoft.com/office/drawing/2014/main" val="820844489"/>
                  </a:ext>
                </a:extLst>
              </a:tr>
            </a:tbl>
          </a:graphicData>
        </a:graphic>
      </p:graphicFrame>
    </p:spTree>
    <p:extLst>
      <p:ext uri="{BB962C8B-B14F-4D97-AF65-F5344CB8AC3E}">
        <p14:creationId xmlns:p14="http://schemas.microsoft.com/office/powerpoint/2010/main" val="214384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Bản tin dự báo thời tiết đêm 24, ngày 25/5/2022 - Báo Quảng Ninh điện tử">
            <a:extLst>
              <a:ext uri="{FF2B5EF4-FFF2-40B4-BE49-F238E27FC236}">
                <a16:creationId xmlns:a16="http://schemas.microsoft.com/office/drawing/2014/main" id="{2A30B07B-56C2-459D-8AC3-D7D1B2197B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33" r="4537" b="16996"/>
          <a:stretch/>
        </p:blipFill>
        <p:spPr bwMode="auto">
          <a:xfrm>
            <a:off x="457200" y="1981200"/>
            <a:ext cx="5296218" cy="356779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7" name="AutoShape 4">
            <a:extLst>
              <a:ext uri="{FF2B5EF4-FFF2-40B4-BE49-F238E27FC236}">
                <a16:creationId xmlns:a16="http://schemas.microsoft.com/office/drawing/2014/main" id="{F4ACA989-BEE8-5AA3-EC65-5722BF7072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CCC43CA2-BA29-EDE2-2BDF-744B2CAFEFA6}"/>
              </a:ext>
            </a:extLst>
          </p:cNvPr>
          <p:cNvPicPr>
            <a:picLocks noChangeAspect="1"/>
          </p:cNvPicPr>
          <p:nvPr/>
        </p:nvPicPr>
        <p:blipFill>
          <a:blip r:embed="rId4"/>
          <a:stretch>
            <a:fillRect/>
          </a:stretch>
        </p:blipFill>
        <p:spPr>
          <a:xfrm>
            <a:off x="5774683" y="1905000"/>
            <a:ext cx="6191250" cy="3733800"/>
          </a:xfrm>
          <a:prstGeom prst="rect">
            <a:avLst/>
          </a:prstGeom>
        </p:spPr>
      </p:pic>
    </p:spTree>
    <p:extLst>
      <p:ext uri="{BB962C8B-B14F-4D97-AF65-F5344CB8AC3E}">
        <p14:creationId xmlns:p14="http://schemas.microsoft.com/office/powerpoint/2010/main" val="334308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975CC91-CB5C-4BC8-8129-5D3659673C89}"/>
              </a:ext>
            </a:extLst>
          </p:cNvPr>
          <p:cNvGrpSpPr/>
          <p:nvPr/>
        </p:nvGrpSpPr>
        <p:grpSpPr>
          <a:xfrm>
            <a:off x="472858" y="1543113"/>
            <a:ext cx="11174498" cy="1227965"/>
            <a:chOff x="652740" y="1543113"/>
            <a:chExt cx="11174498" cy="1227965"/>
          </a:xfrm>
        </p:grpSpPr>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870195"/>
              <a:ext cx="654753" cy="573801"/>
            </a:xfrm>
            <a:prstGeom prst="rect">
              <a:avLst/>
            </a:prstGeom>
          </p:spPr>
        </p:pic>
        <p:sp>
          <p:nvSpPr>
            <p:cNvPr id="33" name="TextBox 32">
              <a:extLst>
                <a:ext uri="{FF2B5EF4-FFF2-40B4-BE49-F238E27FC236}">
                  <a16:creationId xmlns:a16="http://schemas.microsoft.com/office/drawing/2014/main" id="{36EBDC64-BEA6-49B0-997E-9BC191C4742C}"/>
                </a:ext>
              </a:extLst>
            </p:cNvPr>
            <p:cNvSpPr txBox="1"/>
            <p:nvPr/>
          </p:nvSpPr>
          <p:spPr>
            <a:xfrm>
              <a:off x="1517145" y="1543113"/>
              <a:ext cx="10310093"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a:t>- </a:t>
              </a:r>
              <a:r>
                <a:rPr lang="en-US" sz="2200" dirty="0" err="1"/>
                <a:t>Là</a:t>
              </a:r>
              <a:r>
                <a:rPr lang="en-US" sz="2200" dirty="0"/>
                <a:t> </a:t>
              </a:r>
              <a:r>
                <a:rPr lang="en-US" sz="2200" dirty="0" err="1"/>
                <a:t>kĩ</a:t>
              </a:r>
              <a:r>
                <a:rPr lang="en-US" sz="2200" dirty="0"/>
                <a:t> </a:t>
              </a:r>
              <a:r>
                <a:rPr lang="en-US" sz="2200" dirty="0" err="1"/>
                <a:t>năng</a:t>
              </a:r>
              <a:r>
                <a:rPr lang="en-US" sz="2200" dirty="0"/>
                <a:t> </a:t>
              </a:r>
              <a:r>
                <a:rPr lang="en-US" sz="2200" dirty="0" err="1"/>
                <a:t>đề</a:t>
              </a:r>
              <a:r>
                <a:rPr lang="en-US" sz="2200" dirty="0"/>
                <a:t> </a:t>
              </a:r>
              <a:r>
                <a:rPr lang="en-US" sz="2200" dirty="0" err="1"/>
                <a:t>xuất</a:t>
              </a:r>
              <a:r>
                <a:rPr lang="en-US" sz="2200" dirty="0"/>
                <a:t> </a:t>
              </a:r>
              <a:r>
                <a:rPr lang="en-US" sz="2200" dirty="0" err="1"/>
                <a:t>điều</a:t>
              </a:r>
              <a:r>
                <a:rPr lang="en-US" sz="2200" dirty="0"/>
                <a:t> </a:t>
              </a:r>
              <a:r>
                <a:rPr lang="en-US" sz="2200" dirty="0" err="1"/>
                <a:t>gì</a:t>
              </a:r>
              <a:r>
                <a:rPr lang="en-US" sz="2200" dirty="0"/>
                <a:t> </a:t>
              </a:r>
              <a:r>
                <a:rPr lang="en-US" sz="2200" dirty="0" err="1"/>
                <a:t>sẽ</a:t>
              </a:r>
              <a:r>
                <a:rPr lang="en-US" sz="2200" dirty="0"/>
                <a:t> </a:t>
              </a:r>
              <a:r>
                <a:rPr lang="en-US" sz="2200" dirty="0" err="1"/>
                <a:t>xảy</a:t>
              </a:r>
              <a:r>
                <a:rPr lang="en-US" sz="2200" dirty="0"/>
                <a:t> </a:t>
              </a:r>
              <a:r>
                <a:rPr lang="en-US" sz="2200" dirty="0" err="1"/>
                <a:t>ra</a:t>
              </a:r>
              <a:r>
                <a:rPr lang="en-US" sz="2200" dirty="0"/>
                <a:t> </a:t>
              </a:r>
              <a:r>
                <a:rPr lang="en-US" sz="2200" dirty="0" err="1"/>
                <a:t>dựa</a:t>
              </a:r>
              <a:r>
                <a:rPr lang="en-US" sz="2200" dirty="0"/>
                <a:t> </a:t>
              </a:r>
              <a:r>
                <a:rPr lang="en-US" sz="2200" dirty="0" err="1"/>
                <a:t>trên</a:t>
              </a:r>
              <a:r>
                <a:rPr lang="en-US" sz="2200" dirty="0"/>
                <a:t> </a:t>
              </a:r>
              <a:r>
                <a:rPr lang="en-US" sz="2200" dirty="0" err="1"/>
                <a:t>các</a:t>
              </a:r>
              <a:r>
                <a:rPr lang="en-US" sz="2200" dirty="0"/>
                <a:t> </a:t>
              </a:r>
              <a:r>
                <a:rPr lang="en-US" sz="2200" dirty="0" err="1"/>
                <a:t>quan</a:t>
              </a:r>
              <a:r>
                <a:rPr lang="en-US" sz="2200" dirty="0"/>
                <a:t> </a:t>
              </a:r>
              <a:r>
                <a:rPr lang="en-US" sz="2200" dirty="0" err="1"/>
                <a:t>sát</a:t>
              </a:r>
              <a:r>
                <a:rPr lang="en-US" sz="2200" dirty="0"/>
                <a:t>, </a:t>
              </a:r>
              <a:r>
                <a:rPr lang="en-US" sz="2200" dirty="0" err="1"/>
                <a:t>kiến</a:t>
              </a:r>
              <a:r>
                <a:rPr lang="en-US" sz="2200" dirty="0"/>
                <a:t> </a:t>
              </a:r>
              <a:r>
                <a:rPr lang="en-US" sz="2200" dirty="0" err="1"/>
                <a:t>thức</a:t>
              </a:r>
              <a:r>
                <a:rPr lang="en-US" sz="2200" dirty="0"/>
                <a:t>, </a:t>
              </a:r>
              <a:r>
                <a:rPr lang="en-US" sz="2200" dirty="0" err="1"/>
                <a:t>sự</a:t>
              </a:r>
              <a:r>
                <a:rPr lang="en-US" sz="2200" dirty="0"/>
                <a:t> </a:t>
              </a:r>
              <a:r>
                <a:rPr lang="en-US" sz="2200" dirty="0" err="1"/>
                <a:t>hiểu</a:t>
              </a:r>
              <a:r>
                <a:rPr lang="en-US" sz="2200" dirty="0"/>
                <a:t> </a:t>
              </a:r>
              <a:r>
                <a:rPr lang="en-US" sz="2200" dirty="0" err="1"/>
                <a:t>biết</a:t>
              </a:r>
              <a:r>
                <a:rPr lang="en-US" sz="2200" dirty="0"/>
                <a:t> </a:t>
              </a:r>
              <a:r>
                <a:rPr lang="en-US" sz="2200" dirty="0" err="1"/>
                <a:t>và</a:t>
              </a:r>
              <a:r>
                <a:rPr lang="en-US" sz="2200" dirty="0"/>
                <a:t> </a:t>
              </a:r>
              <a:r>
                <a:rPr lang="en-US" sz="2200" dirty="0" err="1"/>
                <a:t>suy</a:t>
              </a:r>
              <a:r>
                <a:rPr lang="en-US" sz="2200" dirty="0"/>
                <a:t> </a:t>
              </a:r>
              <a:r>
                <a:rPr lang="en-US" sz="2200" dirty="0" err="1"/>
                <a:t>luận</a:t>
              </a:r>
              <a:r>
                <a:rPr lang="en-US" sz="2200" dirty="0"/>
                <a:t> </a:t>
              </a:r>
              <a:r>
                <a:rPr lang="en-US" sz="2200" dirty="0" err="1"/>
                <a:t>của</a:t>
              </a:r>
              <a:r>
                <a:rPr lang="en-US" sz="2200" dirty="0"/>
                <a:t> con </a:t>
              </a:r>
              <a:r>
                <a:rPr lang="en-US" sz="2200" dirty="0" err="1"/>
                <a:t>người</a:t>
              </a:r>
              <a:r>
                <a:rPr lang="en-US" sz="2200" dirty="0"/>
                <a:t> </a:t>
              </a:r>
              <a:r>
                <a:rPr lang="en-US" sz="2200" dirty="0" err="1"/>
                <a:t>về</a:t>
              </a:r>
              <a:r>
                <a:rPr lang="en-US" sz="2200" dirty="0"/>
                <a:t> </a:t>
              </a:r>
              <a:r>
                <a:rPr lang="en-US" sz="2200" dirty="0" err="1"/>
                <a:t>sự</a:t>
              </a:r>
              <a:r>
                <a:rPr lang="en-US" sz="2200" dirty="0"/>
                <a:t> </a:t>
              </a:r>
              <a:r>
                <a:rPr lang="en-US" sz="2200" dirty="0" err="1"/>
                <a:t>vật</a:t>
              </a:r>
              <a:r>
                <a:rPr lang="en-US" sz="2200" dirty="0"/>
                <a:t> </a:t>
              </a:r>
              <a:r>
                <a:rPr lang="en-US" sz="2200" dirty="0" err="1"/>
                <a:t>và</a:t>
              </a:r>
              <a:r>
                <a:rPr lang="en-US" sz="2200" dirty="0"/>
                <a:t> </a:t>
              </a:r>
              <a:r>
                <a:rPr lang="en-US" sz="2200" dirty="0" err="1"/>
                <a:t>hiện</a:t>
              </a:r>
              <a:r>
                <a:rPr lang="en-US" sz="2200" dirty="0"/>
                <a:t> </a:t>
              </a:r>
              <a:r>
                <a:rPr lang="en-US" sz="2200" dirty="0" err="1"/>
                <a:t>tượng</a:t>
              </a:r>
              <a:r>
                <a:rPr lang="en-US" sz="2200" dirty="0"/>
                <a:t> </a:t>
              </a:r>
              <a:r>
                <a:rPr lang="en-US" sz="2200" dirty="0" err="1"/>
                <a:t>trong</a:t>
              </a:r>
              <a:r>
                <a:rPr lang="en-US" sz="2200" dirty="0"/>
                <a:t> </a:t>
              </a:r>
              <a:r>
                <a:rPr lang="en-US" sz="2200" dirty="0" err="1"/>
                <a:t>tự</a:t>
              </a:r>
              <a:r>
                <a:rPr lang="en-US" sz="2200" dirty="0"/>
                <a:t> </a:t>
              </a:r>
              <a:r>
                <a:rPr lang="en-US" sz="2200" dirty="0" err="1"/>
                <a:t>nhiên</a:t>
              </a:r>
              <a:r>
                <a:rPr lang="en-US" sz="2200" dirty="0"/>
                <a:t>. </a:t>
              </a:r>
            </a:p>
            <a:p>
              <a:pPr algn="just"/>
              <a:r>
                <a:rPr lang="en-US" sz="2200" dirty="0"/>
                <a:t>- </a:t>
              </a:r>
              <a:r>
                <a:rPr lang="en-US" sz="2200" dirty="0" err="1"/>
                <a:t>Người</a:t>
              </a:r>
              <a:r>
                <a:rPr lang="en-US" sz="2200" dirty="0"/>
                <a:t> ta </a:t>
              </a:r>
              <a:r>
                <a:rPr lang="en-US" sz="2200" dirty="0" err="1"/>
                <a:t>có</a:t>
              </a:r>
              <a:r>
                <a:rPr lang="en-US" sz="2200" dirty="0"/>
                <a:t> </a:t>
              </a:r>
              <a:r>
                <a:rPr lang="en-US" sz="2200" dirty="0" err="1"/>
                <a:t>thể</a:t>
              </a:r>
              <a:r>
                <a:rPr lang="en-US" sz="2200" dirty="0"/>
                <a:t> </a:t>
              </a:r>
              <a:r>
                <a:rPr lang="en-US" sz="2200" dirty="0" err="1"/>
                <a:t>đưa</a:t>
              </a:r>
              <a:r>
                <a:rPr lang="en-US" sz="2200" dirty="0"/>
                <a:t> </a:t>
              </a:r>
              <a:r>
                <a:rPr lang="en-US" sz="2200" dirty="0" err="1"/>
                <a:t>ra</a:t>
              </a:r>
              <a:r>
                <a:rPr lang="en-US" sz="2200" dirty="0"/>
                <a:t> </a:t>
              </a:r>
              <a:r>
                <a:rPr lang="en-US" sz="2200" dirty="0" err="1"/>
                <a:t>các</a:t>
              </a:r>
              <a:r>
                <a:rPr lang="en-US" sz="2200" dirty="0"/>
                <a:t> </a:t>
              </a:r>
              <a:r>
                <a:rPr lang="en-US" sz="2200" dirty="0" err="1"/>
                <a:t>dự</a:t>
              </a:r>
              <a:r>
                <a:rPr lang="en-US" sz="2200" dirty="0"/>
                <a:t> </a:t>
              </a:r>
              <a:r>
                <a:rPr lang="en-US" sz="2200" dirty="0" err="1"/>
                <a:t>báo</a:t>
              </a:r>
              <a:r>
                <a:rPr lang="en-US" sz="2200" dirty="0"/>
                <a:t> </a:t>
              </a:r>
              <a:r>
                <a:rPr lang="en-US" sz="2200" dirty="0" err="1"/>
                <a:t>định</a:t>
              </a:r>
              <a:r>
                <a:rPr lang="en-US" sz="2200" dirty="0"/>
                <a:t> </a:t>
              </a:r>
              <a:r>
                <a:rPr lang="en-US" sz="2200" dirty="0" err="1"/>
                <a:t>tính</a:t>
              </a:r>
              <a:r>
                <a:rPr lang="en-US" sz="2200" dirty="0"/>
                <a:t> </a:t>
              </a:r>
              <a:r>
                <a:rPr lang="en-US" sz="2200" dirty="0" err="1"/>
                <a:t>và</a:t>
              </a:r>
              <a:r>
                <a:rPr lang="en-US" sz="2200" dirty="0"/>
                <a:t> </a:t>
              </a:r>
              <a:r>
                <a:rPr lang="en-US" sz="2200" dirty="0" err="1"/>
                <a:t>định</a:t>
              </a:r>
              <a:r>
                <a:rPr lang="en-US" sz="2200" dirty="0"/>
                <a:t> </a:t>
              </a:r>
              <a:r>
                <a:rPr lang="en-US" sz="2200" dirty="0" err="1"/>
                <a:t>lượng</a:t>
              </a:r>
              <a:r>
                <a:rPr lang="en-US" sz="2200" dirty="0"/>
                <a:t>.</a:t>
              </a:r>
            </a:p>
          </p:txBody>
        </p:sp>
      </p:grpSp>
      <p:pic>
        <p:nvPicPr>
          <p:cNvPr id="25602" name="Picture 2" descr="Bản tin dự báo thời tiết đêm 24, ngày 25/5/2022 - Báo Quảng Ninh điện tử">
            <a:extLst>
              <a:ext uri="{FF2B5EF4-FFF2-40B4-BE49-F238E27FC236}">
                <a16:creationId xmlns:a16="http://schemas.microsoft.com/office/drawing/2014/main" id="{2A30B07B-56C2-459D-8AC3-D7D1B2197B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533" r="4537" b="16996"/>
          <a:stretch/>
        </p:blipFill>
        <p:spPr bwMode="auto">
          <a:xfrm>
            <a:off x="369790" y="3037001"/>
            <a:ext cx="5296218" cy="356779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5604" name="Picture 4" descr="Forecasting methodology and process for restaurants | Tenzo">
            <a:extLst>
              <a:ext uri="{FF2B5EF4-FFF2-40B4-BE49-F238E27FC236}">
                <a16:creationId xmlns:a16="http://schemas.microsoft.com/office/drawing/2014/main" id="{F60BEF88-3C45-489D-BD2A-8C0430C111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5798" y="3037001"/>
            <a:ext cx="5786412" cy="356779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6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5120" y="1615104"/>
            <a:ext cx="654753" cy="573801"/>
          </a:xfrm>
          <a:prstGeom prst="rect">
            <a:avLst/>
          </a:prstGeom>
        </p:spPr>
      </p:pic>
      <p:sp>
        <p:nvSpPr>
          <p:cNvPr id="9" name="TextBox 8">
            <a:extLst>
              <a:ext uri="{FF2B5EF4-FFF2-40B4-BE49-F238E27FC236}">
                <a16:creationId xmlns:a16="http://schemas.microsoft.com/office/drawing/2014/main" id="{46FF65FB-CE65-480D-829A-E75F32D9F0DD}"/>
              </a:ext>
            </a:extLst>
          </p:cNvPr>
          <p:cNvSpPr txBox="1"/>
          <p:nvPr/>
        </p:nvSpPr>
        <p:spPr>
          <a:xfrm>
            <a:off x="1889526" y="1499618"/>
            <a:ext cx="9277355"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Để đưa ra dự báo định tính, thay vì sử dụng các số liệu quan sát, người ta dựa vào các hiểu biết, đánh giá và suy luận của các chuyên gia. </a:t>
            </a:r>
            <a:endParaRPr lang="en-US" sz="2200" dirty="0"/>
          </a:p>
        </p:txBody>
      </p:sp>
      <p:pic>
        <p:nvPicPr>
          <p:cNvPr id="8" name="Picture 7">
            <a:extLst>
              <a:ext uri="{FF2B5EF4-FFF2-40B4-BE49-F238E27FC236}">
                <a16:creationId xmlns:a16="http://schemas.microsoft.com/office/drawing/2014/main" id="{41E2DCC6-A7ED-725D-2EEA-B6B1EC34D4E0}"/>
              </a:ext>
            </a:extLst>
          </p:cNvPr>
          <p:cNvPicPr>
            <a:picLocks noChangeAspect="1"/>
          </p:cNvPicPr>
          <p:nvPr/>
        </p:nvPicPr>
        <p:blipFill>
          <a:blip r:embed="rId5"/>
          <a:stretch>
            <a:fillRect/>
          </a:stretch>
        </p:blipFill>
        <p:spPr>
          <a:xfrm>
            <a:off x="533400" y="3028507"/>
            <a:ext cx="5181600" cy="3711196"/>
          </a:xfrm>
          <a:prstGeom prst="rect">
            <a:avLst/>
          </a:prstGeom>
        </p:spPr>
      </p:pic>
      <p:pic>
        <p:nvPicPr>
          <p:cNvPr id="11" name="Picture 10">
            <a:extLst>
              <a:ext uri="{FF2B5EF4-FFF2-40B4-BE49-F238E27FC236}">
                <a16:creationId xmlns:a16="http://schemas.microsoft.com/office/drawing/2014/main" id="{FE1A2A44-CFA4-B2FF-B6C7-BAF2C710BC1C}"/>
              </a:ext>
            </a:extLst>
          </p:cNvPr>
          <p:cNvPicPr>
            <a:picLocks noChangeAspect="1"/>
          </p:cNvPicPr>
          <p:nvPr/>
        </p:nvPicPr>
        <p:blipFill>
          <a:blip r:embed="rId6"/>
          <a:stretch>
            <a:fillRect/>
          </a:stretch>
        </p:blipFill>
        <p:spPr>
          <a:xfrm>
            <a:off x="6096000" y="2985644"/>
            <a:ext cx="4953000" cy="3711196"/>
          </a:xfrm>
          <a:prstGeom prst="rect">
            <a:avLst/>
          </a:prstGeom>
        </p:spPr>
      </p:pic>
    </p:spTree>
    <p:extLst>
      <p:ext uri="{BB962C8B-B14F-4D97-AF65-F5344CB8AC3E}">
        <p14:creationId xmlns:p14="http://schemas.microsoft.com/office/powerpoint/2010/main" val="199784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C0F470C-9202-4ECD-839F-45C0BE5F5FCD}"/>
              </a:ext>
            </a:extLst>
          </p:cNvPr>
          <p:cNvSpPr txBox="1"/>
          <p:nvPr/>
        </p:nvSpPr>
        <p:spPr>
          <a:xfrm>
            <a:off x="1143000" y="6178416"/>
            <a:ext cx="99060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dirty="0"/>
              <a:t>Thu </a:t>
            </a:r>
            <a:r>
              <a:rPr lang="en-US" sz="2200" dirty="0" err="1"/>
              <a:t>thập</a:t>
            </a:r>
            <a:r>
              <a:rPr lang="en-US" sz="2200" dirty="0"/>
              <a:t> </a:t>
            </a:r>
            <a:r>
              <a:rPr lang="en-US" sz="2200" dirty="0" err="1"/>
              <a:t>số</a:t>
            </a:r>
            <a:r>
              <a:rPr lang="en-US" sz="2200" dirty="0"/>
              <a:t> </a:t>
            </a:r>
            <a:r>
              <a:rPr lang="en-US" sz="2200" dirty="0" err="1"/>
              <a:t>liệu</a:t>
            </a:r>
            <a:r>
              <a:rPr lang="en-US" sz="2200" dirty="0"/>
              <a:t>, </a:t>
            </a:r>
            <a:r>
              <a:rPr lang="en-US" sz="2200" dirty="0" err="1"/>
              <a:t>sử</a:t>
            </a:r>
            <a:r>
              <a:rPr lang="en-US" sz="2200" dirty="0"/>
              <a:t> </a:t>
            </a:r>
            <a:r>
              <a:rPr lang="en-US" sz="2200" dirty="0" err="1"/>
              <a:t>dụng</a:t>
            </a:r>
            <a:r>
              <a:rPr lang="en-US" sz="2200" dirty="0"/>
              <a:t> </a:t>
            </a:r>
            <a:r>
              <a:rPr lang="en-US" sz="2200" dirty="0" err="1"/>
              <a:t>mô</a:t>
            </a:r>
            <a:r>
              <a:rPr lang="en-US" sz="2200" dirty="0"/>
              <a:t> </a:t>
            </a:r>
            <a:r>
              <a:rPr lang="en-US" sz="2200" dirty="0" err="1"/>
              <a:t>hình</a:t>
            </a:r>
            <a:r>
              <a:rPr lang="en-US" sz="2200" dirty="0"/>
              <a:t> </a:t>
            </a:r>
            <a:r>
              <a:rPr lang="en-US" sz="2200" dirty="0" err="1"/>
              <a:t>để</a:t>
            </a:r>
            <a:r>
              <a:rPr lang="en-US" sz="2200" dirty="0"/>
              <a:t> </a:t>
            </a:r>
            <a:r>
              <a:rPr lang="en-US" sz="2200" dirty="0" err="1"/>
              <a:t>tính</a:t>
            </a:r>
            <a:r>
              <a:rPr lang="en-US" sz="2200" dirty="0"/>
              <a:t> </a:t>
            </a:r>
            <a:r>
              <a:rPr lang="en-US" sz="2200" dirty="0" err="1"/>
              <a:t>toán</a:t>
            </a:r>
            <a:r>
              <a:rPr lang="en-US" sz="2200" dirty="0"/>
              <a:t> </a:t>
            </a:r>
            <a:r>
              <a:rPr lang="en-US" sz="2200" dirty="0" err="1"/>
              <a:t>có</a:t>
            </a:r>
            <a:r>
              <a:rPr lang="en-US" sz="2200" dirty="0"/>
              <a:t> </a:t>
            </a:r>
            <a:r>
              <a:rPr lang="en-US" sz="2200" dirty="0" err="1"/>
              <a:t>thể</a:t>
            </a:r>
            <a:r>
              <a:rPr lang="en-US" sz="2200" dirty="0"/>
              <a:t> </a:t>
            </a:r>
            <a:r>
              <a:rPr lang="en-US" sz="2200" dirty="0" err="1"/>
              <a:t>đưa</a:t>
            </a:r>
            <a:r>
              <a:rPr lang="en-US" sz="2200" dirty="0"/>
              <a:t> </a:t>
            </a:r>
            <a:r>
              <a:rPr lang="en-US" sz="2200" dirty="0" err="1"/>
              <a:t>ra</a:t>
            </a:r>
            <a:r>
              <a:rPr lang="en-US" sz="2200" dirty="0"/>
              <a:t> </a:t>
            </a:r>
            <a:r>
              <a:rPr lang="en-US" sz="2200" dirty="0" err="1"/>
              <a:t>dự</a:t>
            </a:r>
            <a:r>
              <a:rPr lang="en-US" sz="2200" dirty="0"/>
              <a:t> </a:t>
            </a:r>
            <a:r>
              <a:rPr lang="en-US" sz="2200" dirty="0" err="1"/>
              <a:t>báo</a:t>
            </a:r>
            <a:r>
              <a:rPr lang="en-US" sz="2200" dirty="0"/>
              <a:t> </a:t>
            </a:r>
            <a:r>
              <a:rPr lang="en-US" sz="2200" dirty="0" err="1"/>
              <a:t>định</a:t>
            </a:r>
            <a:r>
              <a:rPr lang="en-US" sz="2200" dirty="0"/>
              <a:t> </a:t>
            </a:r>
            <a:r>
              <a:rPr lang="en-US" sz="2200" dirty="0" err="1"/>
              <a:t>lượng</a:t>
            </a:r>
            <a:r>
              <a:rPr lang="en-US" sz="2200" dirty="0"/>
              <a:t> </a:t>
            </a:r>
            <a:r>
              <a:rPr lang="en-US" sz="2200" dirty="0" err="1"/>
              <a:t>chính</a:t>
            </a:r>
            <a:r>
              <a:rPr lang="en-US" sz="2200" dirty="0"/>
              <a:t> </a:t>
            </a:r>
            <a:r>
              <a:rPr lang="en-US" sz="2200" dirty="0" err="1"/>
              <a:t>xác</a:t>
            </a:r>
            <a:r>
              <a:rPr lang="en-US" sz="2200" dirty="0"/>
              <a:t> </a:t>
            </a:r>
            <a:r>
              <a:rPr lang="en-US" sz="2200" dirty="0" err="1"/>
              <a:t>hơn</a:t>
            </a:r>
            <a:r>
              <a:rPr lang="en-US" sz="2200" dirty="0"/>
              <a:t>.</a:t>
            </a:r>
          </a:p>
        </p:txBody>
      </p:sp>
      <p:grpSp>
        <p:nvGrpSpPr>
          <p:cNvPr id="8" name="Group 7">
            <a:extLst>
              <a:ext uri="{FF2B5EF4-FFF2-40B4-BE49-F238E27FC236}">
                <a16:creationId xmlns:a16="http://schemas.microsoft.com/office/drawing/2014/main" id="{39B3B367-FD3B-4A72-BBA2-1A7B9E429601}"/>
              </a:ext>
            </a:extLst>
          </p:cNvPr>
          <p:cNvGrpSpPr/>
          <p:nvPr/>
        </p:nvGrpSpPr>
        <p:grpSpPr>
          <a:xfrm>
            <a:off x="-1159777" y="5501389"/>
            <a:ext cx="2034037" cy="1931857"/>
            <a:chOff x="-1159777" y="5501389"/>
            <a:chExt cx="2034037" cy="1931857"/>
          </a:xfrm>
        </p:grpSpPr>
        <p:sp>
          <p:nvSpPr>
            <p:cNvPr id="12" name="Oval 11">
              <a:extLst>
                <a:ext uri="{FF2B5EF4-FFF2-40B4-BE49-F238E27FC236}">
                  <a16:creationId xmlns:a16="http://schemas.microsoft.com/office/drawing/2014/main" id="{73E6A46B-5102-414D-AEFB-0699F4F3B7EA}"/>
                </a:ext>
              </a:extLst>
            </p:cNvPr>
            <p:cNvSpPr/>
            <p:nvPr/>
          </p:nvSpPr>
          <p:spPr>
            <a:xfrm>
              <a:off x="-1159777" y="5501389"/>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D4C77109-2F46-45F5-8B56-A7E3E905013C}"/>
                </a:ext>
              </a:extLst>
            </p:cNvPr>
            <p:cNvSpPr/>
            <p:nvPr/>
          </p:nvSpPr>
          <p:spPr>
            <a:xfrm>
              <a:off x="-395909" y="6163077"/>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grpSp>
        <p:nvGrpSpPr>
          <p:cNvPr id="15" name="Group 14">
            <a:extLst>
              <a:ext uri="{FF2B5EF4-FFF2-40B4-BE49-F238E27FC236}">
                <a16:creationId xmlns:a16="http://schemas.microsoft.com/office/drawing/2014/main" id="{28A89A91-B222-407B-AE78-EAA07F255C0F}"/>
              </a:ext>
            </a:extLst>
          </p:cNvPr>
          <p:cNvGrpSpPr/>
          <p:nvPr/>
        </p:nvGrpSpPr>
        <p:grpSpPr>
          <a:xfrm flipH="1">
            <a:off x="11317740" y="5501389"/>
            <a:ext cx="2034037" cy="1931857"/>
            <a:chOff x="-1159777" y="5501389"/>
            <a:chExt cx="2034037" cy="1931857"/>
          </a:xfrm>
        </p:grpSpPr>
        <p:sp>
          <p:nvSpPr>
            <p:cNvPr id="16" name="Oval 15">
              <a:extLst>
                <a:ext uri="{FF2B5EF4-FFF2-40B4-BE49-F238E27FC236}">
                  <a16:creationId xmlns:a16="http://schemas.microsoft.com/office/drawing/2014/main" id="{AD6D2383-2DA1-4711-85CB-B4BF4A6549D5}"/>
                </a:ext>
              </a:extLst>
            </p:cNvPr>
            <p:cNvSpPr/>
            <p:nvPr/>
          </p:nvSpPr>
          <p:spPr>
            <a:xfrm>
              <a:off x="-1159777" y="5501389"/>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7" name="Oval 16">
              <a:extLst>
                <a:ext uri="{FF2B5EF4-FFF2-40B4-BE49-F238E27FC236}">
                  <a16:creationId xmlns:a16="http://schemas.microsoft.com/office/drawing/2014/main" id="{014CE645-60B4-43E3-9FC6-8E251448FD6A}"/>
                </a:ext>
              </a:extLst>
            </p:cNvPr>
            <p:cNvSpPr/>
            <p:nvPr/>
          </p:nvSpPr>
          <p:spPr>
            <a:xfrm>
              <a:off x="-395909" y="6163077"/>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pic>
        <p:nvPicPr>
          <p:cNvPr id="9" name="Picture 8">
            <a:extLst>
              <a:ext uri="{FF2B5EF4-FFF2-40B4-BE49-F238E27FC236}">
                <a16:creationId xmlns:a16="http://schemas.microsoft.com/office/drawing/2014/main" id="{D3420D86-B061-9B58-CA28-01A36E67E796}"/>
              </a:ext>
            </a:extLst>
          </p:cNvPr>
          <p:cNvPicPr>
            <a:picLocks noChangeAspect="1"/>
          </p:cNvPicPr>
          <p:nvPr/>
        </p:nvPicPr>
        <p:blipFill>
          <a:blip r:embed="rId3"/>
          <a:stretch>
            <a:fillRect/>
          </a:stretch>
        </p:blipFill>
        <p:spPr>
          <a:xfrm>
            <a:off x="631970" y="1598033"/>
            <a:ext cx="4854429" cy="4437340"/>
          </a:xfrm>
          <a:prstGeom prst="rect">
            <a:avLst/>
          </a:prstGeom>
        </p:spPr>
      </p:pic>
      <p:pic>
        <p:nvPicPr>
          <p:cNvPr id="14" name="Picture 13">
            <a:extLst>
              <a:ext uri="{FF2B5EF4-FFF2-40B4-BE49-F238E27FC236}">
                <a16:creationId xmlns:a16="http://schemas.microsoft.com/office/drawing/2014/main" id="{629E94A7-A618-3CCC-C2E2-092217AB070D}"/>
              </a:ext>
            </a:extLst>
          </p:cNvPr>
          <p:cNvPicPr>
            <a:picLocks noChangeAspect="1"/>
          </p:cNvPicPr>
          <p:nvPr/>
        </p:nvPicPr>
        <p:blipFill>
          <a:blip r:embed="rId4"/>
          <a:stretch>
            <a:fillRect/>
          </a:stretch>
        </p:blipFill>
        <p:spPr>
          <a:xfrm>
            <a:off x="5562600" y="1752599"/>
            <a:ext cx="6172200" cy="4311515"/>
          </a:xfrm>
          <a:prstGeom prst="rect">
            <a:avLst/>
          </a:prstGeom>
        </p:spPr>
      </p:pic>
    </p:spTree>
    <p:extLst>
      <p:ext uri="{BB962C8B-B14F-4D97-AF65-F5344CB8AC3E}">
        <p14:creationId xmlns:p14="http://schemas.microsoft.com/office/powerpoint/2010/main" val="42689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0465" y="1652256"/>
            <a:ext cx="654753" cy="573801"/>
          </a:xfrm>
          <a:prstGeom prst="rect">
            <a:avLst/>
          </a:prstGeom>
        </p:spPr>
      </p:pic>
      <p:sp>
        <p:nvSpPr>
          <p:cNvPr id="10" name="TextBox 9">
            <a:extLst>
              <a:ext uri="{FF2B5EF4-FFF2-40B4-BE49-F238E27FC236}">
                <a16:creationId xmlns:a16="http://schemas.microsoft.com/office/drawing/2014/main" id="{E4FC907C-24B8-457C-8069-849F43D0E948}"/>
              </a:ext>
            </a:extLst>
          </p:cNvPr>
          <p:cNvSpPr txBox="1"/>
          <p:nvPr/>
        </p:nvSpPr>
        <p:spPr>
          <a:xfrm>
            <a:off x="2290830" y="1536770"/>
            <a:ext cx="8150902"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Khi đưa ra dự đoán (bước 2 của phương pháp tìm hiểu tự nhiên), người ta thường sử dụng kĩ năng này để giải quyết vấn đề đặt ra.</a:t>
            </a:r>
            <a:endParaRPr lang="en-US" sz="2200" dirty="0"/>
          </a:p>
        </p:txBody>
      </p:sp>
      <p:pic>
        <p:nvPicPr>
          <p:cNvPr id="7172" name="Picture 4" descr="The 5C Model for Optimal Marketing Analysis | Bart Reijven">
            <a:extLst>
              <a:ext uri="{FF2B5EF4-FFF2-40B4-BE49-F238E27FC236}">
                <a16:creationId xmlns:a16="http://schemas.microsoft.com/office/drawing/2014/main" id="{A3548A50-24DD-488B-9C28-8E53380F30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286" b="17810"/>
          <a:stretch/>
        </p:blipFill>
        <p:spPr bwMode="auto">
          <a:xfrm>
            <a:off x="849442" y="2713220"/>
            <a:ext cx="10493116" cy="3889948"/>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7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6" name="AutoShape 5">
            <a:extLst>
              <a:ext uri="{FF2B5EF4-FFF2-40B4-BE49-F238E27FC236}">
                <a16:creationId xmlns:a16="http://schemas.microsoft.com/office/drawing/2014/main" id="{52A739AC-652C-4EB1-BE70-B8343D7C22F2}"/>
              </a:ext>
            </a:extLst>
          </p:cNvPr>
          <p:cNvSpPr/>
          <p:nvPr/>
        </p:nvSpPr>
        <p:spPr>
          <a:xfrm>
            <a:off x="2590800" y="1709738"/>
            <a:ext cx="7010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8" name="TextBox 17">
            <a:extLst>
              <a:ext uri="{FF2B5EF4-FFF2-40B4-BE49-F238E27FC236}">
                <a16:creationId xmlns:a16="http://schemas.microsoft.com/office/drawing/2014/main" id="{54C5F37B-B154-4337-9D31-7C6480FC65EF}"/>
              </a:ext>
            </a:extLst>
          </p:cNvPr>
          <p:cNvSpPr txBox="1"/>
          <p:nvPr/>
        </p:nvSpPr>
        <p:spPr>
          <a:xfrm>
            <a:off x="2797540" y="690798"/>
            <a:ext cx="6596921"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a:t>Khí carbon dioxide là nguyên nhân chính gây ra sự ấm lên của Trái Đất do hiệu ứng nhà kính. </a:t>
            </a:r>
            <a:endParaRPr lang="en-US" dirty="0"/>
          </a:p>
        </p:txBody>
      </p:sp>
      <p:sp>
        <p:nvSpPr>
          <p:cNvPr id="25" name="AutoShape 5">
            <a:extLst>
              <a:ext uri="{FF2B5EF4-FFF2-40B4-BE49-F238E27FC236}">
                <a16:creationId xmlns:a16="http://schemas.microsoft.com/office/drawing/2014/main" id="{F619EBD7-9671-4E5A-8EC0-663ECF720D55}"/>
              </a:ext>
            </a:extLst>
          </p:cNvPr>
          <p:cNvSpPr/>
          <p:nvPr/>
        </p:nvSpPr>
        <p:spPr>
          <a:xfrm>
            <a:off x="2590800" y="526765"/>
            <a:ext cx="701040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27"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CAD4722-4CA0-40D0-BABF-518E0AE9DE16}"/>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1275456" y="225068"/>
            <a:ext cx="1141715" cy="18093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4A6BE01-AE2C-439F-A0B1-D3AF2CB264C5}"/>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9772958" y="225068"/>
            <a:ext cx="1141715" cy="1809393"/>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U.S. Department of Energy announces $24MM to capture carbon emissions  directly from air - BIC Magazine">
            <a:extLst>
              <a:ext uri="{FF2B5EF4-FFF2-40B4-BE49-F238E27FC236}">
                <a16:creationId xmlns:a16="http://schemas.microsoft.com/office/drawing/2014/main" id="{1896D8FB-819A-4C37-824E-8752213C43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74" b="26086"/>
          <a:stretch/>
        </p:blipFill>
        <p:spPr bwMode="auto">
          <a:xfrm>
            <a:off x="920750" y="2187424"/>
            <a:ext cx="10350500" cy="438482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51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A6F41025-7CE1-4B80-A8CE-9D540ED8EDA7}"/>
              </a:ext>
            </a:extLst>
          </p:cNvPr>
          <p:cNvSpPr/>
          <p:nvPr/>
        </p:nvSpPr>
        <p:spPr>
          <a:xfrm>
            <a:off x="1" y="1765189"/>
            <a:ext cx="12191999" cy="4912928"/>
          </a:xfrm>
          <a:custGeom>
            <a:avLst/>
            <a:gdLst>
              <a:gd name="connsiteX0" fmla="*/ 6096001 w 12178853"/>
              <a:gd name="connsiteY0" fmla="*/ 0 h 4912928"/>
              <a:gd name="connsiteX1" fmla="*/ 11806189 w 12178853"/>
              <a:gd name="connsiteY1" fmla="*/ 555403 h 4912928"/>
              <a:gd name="connsiteX2" fmla="*/ 12178853 w 12178853"/>
              <a:gd name="connsiteY2" fmla="*/ 638634 h 4912928"/>
              <a:gd name="connsiteX3" fmla="*/ 12178853 w 12178853"/>
              <a:gd name="connsiteY3" fmla="*/ 4912928 h 4912928"/>
              <a:gd name="connsiteX4" fmla="*/ 0 w 12178853"/>
              <a:gd name="connsiteY4" fmla="*/ 4912928 h 4912928"/>
              <a:gd name="connsiteX5" fmla="*/ 0 w 12178853"/>
              <a:gd name="connsiteY5" fmla="*/ 641570 h 4912928"/>
              <a:gd name="connsiteX6" fmla="*/ 385811 w 12178853"/>
              <a:gd name="connsiteY6" fmla="*/ 555404 h 4912928"/>
              <a:gd name="connsiteX7" fmla="*/ 6096001 w 12178853"/>
              <a:gd name="connsiteY7" fmla="*/ 0 h 491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8853" h="4912928">
                <a:moveTo>
                  <a:pt x="6096001" y="0"/>
                </a:moveTo>
                <a:cubicBezTo>
                  <a:pt x="8186630" y="0"/>
                  <a:pt x="10141189" y="202959"/>
                  <a:pt x="11806189" y="555403"/>
                </a:cubicBezTo>
                <a:lnTo>
                  <a:pt x="12178853" y="638634"/>
                </a:lnTo>
                <a:lnTo>
                  <a:pt x="12178853" y="4912928"/>
                </a:lnTo>
                <a:lnTo>
                  <a:pt x="0" y="4912928"/>
                </a:lnTo>
                <a:lnTo>
                  <a:pt x="0" y="641570"/>
                </a:lnTo>
                <a:lnTo>
                  <a:pt x="385811" y="555404"/>
                </a:lnTo>
                <a:cubicBezTo>
                  <a:pt x="2050812" y="202959"/>
                  <a:pt x="4005371" y="0"/>
                  <a:pt x="6096001" y="0"/>
                </a:cubicBezTo>
                <a:close/>
              </a:path>
            </a:pathLst>
          </a:cu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b="1">
              <a:latin typeface="+mj-lt"/>
            </a:endParaRPr>
          </a:p>
        </p:txBody>
      </p:sp>
      <p:sp>
        <p:nvSpPr>
          <p:cNvPr id="3" name="AutoShape 4">
            <a:extLst>
              <a:ext uri="{FF2B5EF4-FFF2-40B4-BE49-F238E27FC236}">
                <a16:creationId xmlns:a16="http://schemas.microsoft.com/office/drawing/2014/main" id="{5DE63D0B-2D46-45F8-BAC2-84246C6C1857}"/>
              </a:ext>
            </a:extLst>
          </p:cNvPr>
          <p:cNvSpPr/>
          <p:nvPr/>
        </p:nvSpPr>
        <p:spPr>
          <a:xfrm>
            <a:off x="4853940" y="1384932"/>
            <a:ext cx="2484120" cy="0"/>
          </a:xfrm>
          <a:prstGeom prst="line">
            <a:avLst/>
          </a:prstGeom>
          <a:ln w="38100" cap="flat">
            <a:solidFill>
              <a:srgbClr val="726753"/>
            </a:solidFill>
            <a:prstDash val="solid"/>
            <a:headEnd type="none" w="sm" len="sm"/>
            <a:tailEnd type="none" w="sm" len="sm"/>
          </a:ln>
        </p:spPr>
        <p:txBody>
          <a:bodyPr/>
          <a:lstStyle/>
          <a:p>
            <a:endParaRPr lang="en-US">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3505200" y="437828"/>
            <a:ext cx="5181600" cy="923330"/>
          </a:xfrm>
          <a:prstGeom prst="rect">
            <a:avLst/>
          </a:prstGeom>
          <a:noFill/>
        </p:spPr>
        <p:txBody>
          <a:bodyPr wrap="square">
            <a:spAutoFit/>
          </a:bodyPr>
          <a:lstStyle/>
          <a:p>
            <a:pPr algn="ctr"/>
            <a:r>
              <a:rPr lang="en-GB" sz="5400" b="1" cap="all" spc="-50">
                <a:solidFill>
                  <a:srgbClr val="443E32"/>
                </a:solidFill>
                <a:latin typeface="+mj-lt"/>
                <a:cs typeface="#9Slide04 Taviraj ExtraBold" pitchFamily="2" charset="-34"/>
              </a:rPr>
              <a:t>mục tiêu</a:t>
            </a:r>
            <a:endParaRPr lang="en-GB" sz="5400" b="1" cap="all" spc="-50" dirty="0">
              <a:solidFill>
                <a:srgbClr val="443E32"/>
              </a:solidFill>
              <a:latin typeface="+mj-lt"/>
              <a:cs typeface="#9Slide04 Taviraj ExtraBold" pitchFamily="2" charset="-34"/>
            </a:endParaRPr>
          </a:p>
        </p:txBody>
      </p:sp>
      <p:sp>
        <p:nvSpPr>
          <p:cNvPr id="31" name="Freeform: Shape 30">
            <a:extLst>
              <a:ext uri="{FF2B5EF4-FFF2-40B4-BE49-F238E27FC236}">
                <a16:creationId xmlns:a16="http://schemas.microsoft.com/office/drawing/2014/main" id="{FE03C157-DED9-4F67-BBBD-5A10BB33ABF1}"/>
              </a:ext>
            </a:extLst>
          </p:cNvPr>
          <p:cNvSpPr/>
          <p:nvPr/>
        </p:nvSpPr>
        <p:spPr>
          <a:xfrm>
            <a:off x="1" y="2035012"/>
            <a:ext cx="12191999" cy="4912928"/>
          </a:xfrm>
          <a:custGeom>
            <a:avLst/>
            <a:gdLst>
              <a:gd name="connsiteX0" fmla="*/ 6096001 w 12178853"/>
              <a:gd name="connsiteY0" fmla="*/ 0 h 4912928"/>
              <a:gd name="connsiteX1" fmla="*/ 11806189 w 12178853"/>
              <a:gd name="connsiteY1" fmla="*/ 555403 h 4912928"/>
              <a:gd name="connsiteX2" fmla="*/ 12178853 w 12178853"/>
              <a:gd name="connsiteY2" fmla="*/ 638634 h 4912928"/>
              <a:gd name="connsiteX3" fmla="*/ 12178853 w 12178853"/>
              <a:gd name="connsiteY3" fmla="*/ 4912928 h 4912928"/>
              <a:gd name="connsiteX4" fmla="*/ 0 w 12178853"/>
              <a:gd name="connsiteY4" fmla="*/ 4912928 h 4912928"/>
              <a:gd name="connsiteX5" fmla="*/ 0 w 12178853"/>
              <a:gd name="connsiteY5" fmla="*/ 641570 h 4912928"/>
              <a:gd name="connsiteX6" fmla="*/ 385811 w 12178853"/>
              <a:gd name="connsiteY6" fmla="*/ 555404 h 4912928"/>
              <a:gd name="connsiteX7" fmla="*/ 6096001 w 12178853"/>
              <a:gd name="connsiteY7" fmla="*/ 0 h 491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8853" h="4912928">
                <a:moveTo>
                  <a:pt x="6096001" y="0"/>
                </a:moveTo>
                <a:cubicBezTo>
                  <a:pt x="8186630" y="0"/>
                  <a:pt x="10141189" y="202959"/>
                  <a:pt x="11806189" y="555403"/>
                </a:cubicBezTo>
                <a:lnTo>
                  <a:pt x="12178853" y="638634"/>
                </a:lnTo>
                <a:lnTo>
                  <a:pt x="12178853" y="4912928"/>
                </a:lnTo>
                <a:lnTo>
                  <a:pt x="0" y="4912928"/>
                </a:lnTo>
                <a:lnTo>
                  <a:pt x="0" y="641570"/>
                </a:lnTo>
                <a:lnTo>
                  <a:pt x="385811" y="555404"/>
                </a:lnTo>
                <a:cubicBezTo>
                  <a:pt x="2050812" y="202959"/>
                  <a:pt x="4005371" y="0"/>
                  <a:pt x="6096001" y="0"/>
                </a:cubicBezTo>
                <a:close/>
              </a:path>
            </a:pathLst>
          </a:cu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b="1">
              <a:latin typeface="+mj-lt"/>
            </a:endParaRPr>
          </a:p>
        </p:txBody>
      </p:sp>
      <p:grpSp>
        <p:nvGrpSpPr>
          <p:cNvPr id="18" name="Group 17">
            <a:extLst>
              <a:ext uri="{FF2B5EF4-FFF2-40B4-BE49-F238E27FC236}">
                <a16:creationId xmlns:a16="http://schemas.microsoft.com/office/drawing/2014/main" id="{8EBE9BED-EC91-4F84-9835-C93848EB1B82}"/>
              </a:ext>
            </a:extLst>
          </p:cNvPr>
          <p:cNvGrpSpPr/>
          <p:nvPr/>
        </p:nvGrpSpPr>
        <p:grpSpPr>
          <a:xfrm>
            <a:off x="1458982" y="2793654"/>
            <a:ext cx="9651228" cy="731675"/>
            <a:chOff x="559572" y="2417909"/>
            <a:chExt cx="9651228" cy="731675"/>
          </a:xfrm>
        </p:grpSpPr>
        <p:sp>
          <p:nvSpPr>
            <p:cNvPr id="8" name="TextBox 7">
              <a:extLst>
                <a:ext uri="{FF2B5EF4-FFF2-40B4-BE49-F238E27FC236}">
                  <a16:creationId xmlns:a16="http://schemas.microsoft.com/office/drawing/2014/main" id="{7E4ED828-8FD7-490E-B9DE-9DF782251558}"/>
                </a:ext>
              </a:extLst>
            </p:cNvPr>
            <p:cNvSpPr txBox="1"/>
            <p:nvPr/>
          </p:nvSpPr>
          <p:spPr>
            <a:xfrm>
              <a:off x="1143000" y="2417909"/>
              <a:ext cx="90678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Trình bày và vận dụng được một số phương pháp và kỹ năng trong học tập môn Khoa học tự nhiên:</a:t>
              </a:r>
              <a:endParaRPr lang="en-US" sz="2000" dirty="0">
                <a:solidFill>
                  <a:schemeClr val="bg1"/>
                </a:solidFill>
              </a:endParaRPr>
            </a:p>
          </p:txBody>
        </p:sp>
        <p:pic>
          <p:nvPicPr>
            <p:cNvPr id="13" name="Picture 16">
              <a:extLst>
                <a:ext uri="{FF2B5EF4-FFF2-40B4-BE49-F238E27FC236}">
                  <a16:creationId xmlns:a16="http://schemas.microsoft.com/office/drawing/2014/main" id="{518871D7-8313-4AED-AAB4-167D6488F20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9572" y="2569152"/>
              <a:ext cx="489739" cy="429189"/>
            </a:xfrm>
            <a:prstGeom prst="rect">
              <a:avLst/>
            </a:prstGeom>
          </p:spPr>
        </p:pic>
      </p:grpSp>
      <p:grpSp>
        <p:nvGrpSpPr>
          <p:cNvPr id="17" name="Group 16">
            <a:extLst>
              <a:ext uri="{FF2B5EF4-FFF2-40B4-BE49-F238E27FC236}">
                <a16:creationId xmlns:a16="http://schemas.microsoft.com/office/drawing/2014/main" id="{86D8E640-24A6-4703-B288-F3ADA26E0561}"/>
              </a:ext>
            </a:extLst>
          </p:cNvPr>
          <p:cNvGrpSpPr/>
          <p:nvPr/>
        </p:nvGrpSpPr>
        <p:grpSpPr>
          <a:xfrm>
            <a:off x="1458982" y="5194171"/>
            <a:ext cx="9651228" cy="429189"/>
            <a:chOff x="559572" y="5239377"/>
            <a:chExt cx="9651228" cy="429189"/>
          </a:xfrm>
        </p:grpSpPr>
        <p:sp>
          <p:nvSpPr>
            <p:cNvPr id="12" name="TextBox 11">
              <a:extLst>
                <a:ext uri="{FF2B5EF4-FFF2-40B4-BE49-F238E27FC236}">
                  <a16:creationId xmlns:a16="http://schemas.microsoft.com/office/drawing/2014/main" id="{F3D72D27-7786-4AF9-A287-9803F7366423}"/>
                </a:ext>
              </a:extLst>
            </p:cNvPr>
            <p:cNvSpPr txBox="1"/>
            <p:nvPr/>
          </p:nvSpPr>
          <p:spPr>
            <a:xfrm>
              <a:off x="1143000" y="5280494"/>
              <a:ext cx="90678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Sử dụng được một số dụng cụ đo trong nội dung môn Khoa học tự nhiên 7.</a:t>
              </a:r>
              <a:endParaRPr lang="en-US" sz="2000" dirty="0">
                <a:solidFill>
                  <a:schemeClr val="bg1"/>
                </a:solidFill>
              </a:endParaRPr>
            </a:p>
          </p:txBody>
        </p:sp>
        <p:pic>
          <p:nvPicPr>
            <p:cNvPr id="14" name="Picture 16">
              <a:extLst>
                <a:ext uri="{FF2B5EF4-FFF2-40B4-BE49-F238E27FC236}">
                  <a16:creationId xmlns:a16="http://schemas.microsoft.com/office/drawing/2014/main" id="{10B83894-B742-43DC-B003-EB62C28FEA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9572" y="5239377"/>
              <a:ext cx="489739" cy="429189"/>
            </a:xfrm>
            <a:prstGeom prst="rect">
              <a:avLst/>
            </a:prstGeom>
          </p:spPr>
        </p:pic>
      </p:grpSp>
      <p:grpSp>
        <p:nvGrpSpPr>
          <p:cNvPr id="16" name="Group 15">
            <a:extLst>
              <a:ext uri="{FF2B5EF4-FFF2-40B4-BE49-F238E27FC236}">
                <a16:creationId xmlns:a16="http://schemas.microsoft.com/office/drawing/2014/main" id="{DEDDB536-E74F-492B-9E7A-B30BE93D14E1}"/>
              </a:ext>
            </a:extLst>
          </p:cNvPr>
          <p:cNvGrpSpPr/>
          <p:nvPr/>
        </p:nvGrpSpPr>
        <p:grpSpPr>
          <a:xfrm>
            <a:off x="1458982" y="5948337"/>
            <a:ext cx="9651228" cy="429189"/>
            <a:chOff x="559572" y="5872137"/>
            <a:chExt cx="9651228" cy="429189"/>
          </a:xfrm>
        </p:grpSpPr>
        <p:sp>
          <p:nvSpPr>
            <p:cNvPr id="11" name="TextBox 10">
              <a:extLst>
                <a:ext uri="{FF2B5EF4-FFF2-40B4-BE49-F238E27FC236}">
                  <a16:creationId xmlns:a16="http://schemas.microsoft.com/office/drawing/2014/main" id="{1D8EBFE3-C5ED-4D61-AFE7-CEE40F602345}"/>
                </a:ext>
              </a:extLst>
            </p:cNvPr>
            <p:cNvSpPr txBox="1"/>
            <p:nvPr/>
          </p:nvSpPr>
          <p:spPr>
            <a:xfrm>
              <a:off x="1143000" y="5913254"/>
              <a:ext cx="90678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Làm được báo cáo, thuyết trình.</a:t>
              </a:r>
              <a:endParaRPr lang="en-US" sz="2000" dirty="0">
                <a:solidFill>
                  <a:schemeClr val="bg1"/>
                </a:solidFill>
              </a:endParaRPr>
            </a:p>
          </p:txBody>
        </p:sp>
        <p:pic>
          <p:nvPicPr>
            <p:cNvPr id="15" name="Picture 16">
              <a:extLst>
                <a:ext uri="{FF2B5EF4-FFF2-40B4-BE49-F238E27FC236}">
                  <a16:creationId xmlns:a16="http://schemas.microsoft.com/office/drawing/2014/main" id="{48B5B9E2-5F9B-43B9-B8F5-1ECE9EFBAE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9572" y="5872137"/>
              <a:ext cx="489739" cy="429189"/>
            </a:xfrm>
            <a:prstGeom prst="rect">
              <a:avLst/>
            </a:prstGeom>
          </p:spPr>
        </p:pic>
      </p:grpSp>
      <p:grpSp>
        <p:nvGrpSpPr>
          <p:cNvPr id="23" name="Group 22">
            <a:extLst>
              <a:ext uri="{FF2B5EF4-FFF2-40B4-BE49-F238E27FC236}">
                <a16:creationId xmlns:a16="http://schemas.microsoft.com/office/drawing/2014/main" id="{E5ED597A-82B1-4654-BB4B-068B83F824B3}"/>
              </a:ext>
            </a:extLst>
          </p:cNvPr>
          <p:cNvGrpSpPr/>
          <p:nvPr/>
        </p:nvGrpSpPr>
        <p:grpSpPr>
          <a:xfrm>
            <a:off x="1851910" y="3850307"/>
            <a:ext cx="9410700" cy="346954"/>
            <a:chOff x="952500" y="3549448"/>
            <a:chExt cx="9410700" cy="346954"/>
          </a:xfrm>
        </p:grpSpPr>
        <p:sp>
          <p:nvSpPr>
            <p:cNvPr id="9" name="TextBox 8">
              <a:extLst>
                <a:ext uri="{FF2B5EF4-FFF2-40B4-BE49-F238E27FC236}">
                  <a16:creationId xmlns:a16="http://schemas.microsoft.com/office/drawing/2014/main" id="{A5A59675-B45F-4FD1-830F-804F32278748}"/>
                </a:ext>
              </a:extLst>
            </p:cNvPr>
            <p:cNvSpPr txBox="1"/>
            <p:nvPr/>
          </p:nvSpPr>
          <p:spPr>
            <a:xfrm>
              <a:off x="1447800" y="3549448"/>
              <a:ext cx="89154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Phương pháp tìm hiểu tự nhiên.</a:t>
              </a:r>
              <a:endParaRPr lang="en-US" sz="2000" dirty="0">
                <a:solidFill>
                  <a:schemeClr val="bg1"/>
                </a:solidFill>
              </a:endParaRPr>
            </a:p>
          </p:txBody>
        </p:sp>
        <p:sp>
          <p:nvSpPr>
            <p:cNvPr id="19" name="Arrow: Right 18">
              <a:extLst>
                <a:ext uri="{FF2B5EF4-FFF2-40B4-BE49-F238E27FC236}">
                  <a16:creationId xmlns:a16="http://schemas.microsoft.com/office/drawing/2014/main" id="{0E230B61-A77D-4B60-914F-33FC0EC2A37C}"/>
                </a:ext>
              </a:extLst>
            </p:cNvPr>
            <p:cNvSpPr/>
            <p:nvPr/>
          </p:nvSpPr>
          <p:spPr>
            <a:xfrm>
              <a:off x="952500" y="3644325"/>
              <a:ext cx="380999" cy="214350"/>
            </a:xfrm>
            <a:prstGeom prst="rightArrow">
              <a:avLst/>
            </a:prstGeom>
            <a:noFill/>
            <a:ln w="12700" cap="flat">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9E5B5D7F-1402-4838-9C82-99AE2F1AF56B}"/>
              </a:ext>
            </a:extLst>
          </p:cNvPr>
          <p:cNvGrpSpPr/>
          <p:nvPr/>
        </p:nvGrpSpPr>
        <p:grpSpPr>
          <a:xfrm>
            <a:off x="1851910" y="4522239"/>
            <a:ext cx="9410700" cy="346954"/>
            <a:chOff x="952500" y="4296266"/>
            <a:chExt cx="9410700" cy="346954"/>
          </a:xfrm>
        </p:grpSpPr>
        <p:sp>
          <p:nvSpPr>
            <p:cNvPr id="10" name="TextBox 9">
              <a:extLst>
                <a:ext uri="{FF2B5EF4-FFF2-40B4-BE49-F238E27FC236}">
                  <a16:creationId xmlns:a16="http://schemas.microsoft.com/office/drawing/2014/main" id="{543BAA22-3350-420E-A116-614967DB3F82}"/>
                </a:ext>
              </a:extLst>
            </p:cNvPr>
            <p:cNvSpPr txBox="1"/>
            <p:nvPr/>
          </p:nvSpPr>
          <p:spPr>
            <a:xfrm>
              <a:off x="1447800" y="4296266"/>
              <a:ext cx="89154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Thực hiện được các kĩ năng tiến trình: quan sát, phân loại, liên kết, đo, dự báo.</a:t>
              </a:r>
              <a:endParaRPr lang="en-US" sz="2000" dirty="0">
                <a:solidFill>
                  <a:schemeClr val="bg1"/>
                </a:solidFill>
              </a:endParaRPr>
            </a:p>
          </p:txBody>
        </p:sp>
        <p:sp>
          <p:nvSpPr>
            <p:cNvPr id="20" name="Arrow: Right 19">
              <a:extLst>
                <a:ext uri="{FF2B5EF4-FFF2-40B4-BE49-F238E27FC236}">
                  <a16:creationId xmlns:a16="http://schemas.microsoft.com/office/drawing/2014/main" id="{6A98542D-73AC-41E4-A26C-7D3C5E34FC34}"/>
                </a:ext>
              </a:extLst>
            </p:cNvPr>
            <p:cNvSpPr/>
            <p:nvPr/>
          </p:nvSpPr>
          <p:spPr>
            <a:xfrm>
              <a:off x="952500" y="4391669"/>
              <a:ext cx="380999" cy="214350"/>
            </a:xfrm>
            <a:prstGeom prst="rightArrow">
              <a:avLst/>
            </a:prstGeom>
            <a:noFill/>
            <a:ln w="12700" cap="flat">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4">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2600000">
            <a:off x="8043035" y="446425"/>
            <a:ext cx="786498" cy="10147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wiss Cheese Plant Watercolor - Leaf Swiss Cheese Plant PNG Image |  Transparent PNG Free Download on SeekPNG">
            <a:extLst>
              <a:ext uri="{FF2B5EF4-FFF2-40B4-BE49-F238E27FC236}">
                <a16:creationId xmlns:a16="http://schemas.microsoft.com/office/drawing/2014/main" id="{8A90CBE5-897F-462F-B71D-464963127C2A}"/>
              </a:ext>
            </a:extLst>
          </p:cNvPr>
          <p:cNvPicPr>
            <a:picLocks noChangeAspect="1" noChangeArrowheads="1"/>
          </p:cNvPicPr>
          <p:nvPr/>
        </p:nvPicPr>
        <p:blipFill>
          <a:blip r:embed="rId4">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9000000" flipH="1">
            <a:off x="3362466" y="446425"/>
            <a:ext cx="786498" cy="101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70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190DD-7656-A9AC-5789-1EB4FB75104A}"/>
              </a:ext>
            </a:extLst>
          </p:cNvPr>
          <p:cNvPicPr>
            <a:picLocks noChangeAspect="1"/>
          </p:cNvPicPr>
          <p:nvPr/>
        </p:nvPicPr>
        <p:blipFill>
          <a:blip r:embed="rId2"/>
          <a:stretch>
            <a:fillRect/>
          </a:stretch>
        </p:blipFill>
        <p:spPr>
          <a:xfrm>
            <a:off x="1905000" y="381000"/>
            <a:ext cx="8686800" cy="4267200"/>
          </a:xfrm>
          <a:prstGeom prst="rect">
            <a:avLst/>
          </a:prstGeom>
        </p:spPr>
      </p:pic>
      <p:sp>
        <p:nvSpPr>
          <p:cNvPr id="4" name="TextBox 3">
            <a:extLst>
              <a:ext uri="{FF2B5EF4-FFF2-40B4-BE49-F238E27FC236}">
                <a16:creationId xmlns:a16="http://schemas.microsoft.com/office/drawing/2014/main" id="{F9246DA8-3FEA-50DD-BCEA-3976BE89334D}"/>
              </a:ext>
            </a:extLst>
          </p:cNvPr>
          <p:cNvSpPr txBox="1"/>
          <p:nvPr/>
        </p:nvSpPr>
        <p:spPr>
          <a:xfrm>
            <a:off x="2133600" y="4876800"/>
            <a:ext cx="8229600" cy="461665"/>
          </a:xfrm>
          <a:prstGeom prst="rect">
            <a:avLst/>
          </a:prstGeom>
          <a:noFill/>
        </p:spPr>
        <p:txBody>
          <a:bodyPr wrap="square" rtlCol="0">
            <a:spAutoFit/>
          </a:bodyPr>
          <a:lstStyle/>
          <a:p>
            <a:pPr algn="ctr"/>
            <a:r>
              <a:rPr lang="en-US" sz="2400" b="1" dirty="0" err="1">
                <a:solidFill>
                  <a:srgbClr val="FF0000"/>
                </a:solidFill>
              </a:rPr>
              <a:t>Đồ</a:t>
            </a:r>
            <a:r>
              <a:rPr lang="en-US" sz="2400" b="1" dirty="0">
                <a:solidFill>
                  <a:srgbClr val="FF0000"/>
                </a:solidFill>
              </a:rPr>
              <a:t> </a:t>
            </a:r>
            <a:r>
              <a:rPr lang="en-US" sz="2400" b="1" dirty="0" err="1">
                <a:solidFill>
                  <a:srgbClr val="FF0000"/>
                </a:solidFill>
              </a:rPr>
              <a:t>thị</a:t>
            </a:r>
            <a:r>
              <a:rPr lang="en-US" sz="2400" b="1" dirty="0">
                <a:solidFill>
                  <a:srgbClr val="FF0000"/>
                </a:solidFill>
              </a:rPr>
              <a:t> </a:t>
            </a:r>
            <a:r>
              <a:rPr lang="en-US" sz="2400" b="1" dirty="0" err="1">
                <a:solidFill>
                  <a:srgbClr val="FF0000"/>
                </a:solidFill>
              </a:rPr>
              <a:t>thay</a:t>
            </a:r>
            <a:r>
              <a:rPr lang="en-US" sz="2400" b="1" dirty="0">
                <a:solidFill>
                  <a:srgbClr val="FF0000"/>
                </a:solidFill>
              </a:rPr>
              <a:t> </a:t>
            </a:r>
            <a:r>
              <a:rPr lang="en-US" sz="2400" b="1" dirty="0" err="1">
                <a:solidFill>
                  <a:srgbClr val="FF0000"/>
                </a:solidFill>
              </a:rPr>
              <a:t>đổi</a:t>
            </a:r>
            <a:r>
              <a:rPr lang="en-US" sz="2400" b="1" dirty="0">
                <a:solidFill>
                  <a:srgbClr val="FF0000"/>
                </a:solidFill>
              </a:rPr>
              <a:t> </a:t>
            </a:r>
            <a:r>
              <a:rPr lang="en-US" sz="2400" b="1" dirty="0" err="1">
                <a:solidFill>
                  <a:srgbClr val="FF0000"/>
                </a:solidFill>
              </a:rPr>
              <a:t>nhiệt</a:t>
            </a:r>
            <a:r>
              <a:rPr lang="en-US" sz="2400" b="1" dirty="0">
                <a:solidFill>
                  <a:srgbClr val="FF0000"/>
                </a:solidFill>
              </a:rPr>
              <a:t> </a:t>
            </a:r>
            <a:r>
              <a:rPr lang="en-US" sz="2400" b="1" dirty="0" err="1">
                <a:solidFill>
                  <a:srgbClr val="FF0000"/>
                </a:solidFill>
              </a:rPr>
              <a:t>độ</a:t>
            </a:r>
            <a:r>
              <a:rPr lang="en-US" sz="2400" b="1" dirty="0">
                <a:solidFill>
                  <a:srgbClr val="FF0000"/>
                </a:solidFill>
              </a:rPr>
              <a:t> qua </a:t>
            </a:r>
            <a:r>
              <a:rPr lang="en-US" sz="2400" b="1" dirty="0" err="1">
                <a:solidFill>
                  <a:srgbClr val="FF0000"/>
                </a:solidFill>
              </a:rPr>
              <a:t>các</a:t>
            </a:r>
            <a:r>
              <a:rPr lang="en-US" sz="2400" b="1" dirty="0">
                <a:solidFill>
                  <a:srgbClr val="FF0000"/>
                </a:solidFill>
              </a:rPr>
              <a:t> </a:t>
            </a:r>
            <a:r>
              <a:rPr lang="en-US" sz="2400" b="1" dirty="0" err="1">
                <a:solidFill>
                  <a:srgbClr val="FF0000"/>
                </a:solidFill>
              </a:rPr>
              <a:t>năm</a:t>
            </a:r>
            <a:endParaRPr lang="en-US" sz="2400" b="1" dirty="0">
              <a:solidFill>
                <a:srgbClr val="FF0000"/>
              </a:solidFill>
            </a:endParaRPr>
          </a:p>
        </p:txBody>
      </p:sp>
      <p:sp>
        <p:nvSpPr>
          <p:cNvPr id="5" name="TextBox 4">
            <a:extLst>
              <a:ext uri="{FF2B5EF4-FFF2-40B4-BE49-F238E27FC236}">
                <a16:creationId xmlns:a16="http://schemas.microsoft.com/office/drawing/2014/main" id="{9120DD59-8E8F-A1B5-EC95-C1C394AE9B24}"/>
              </a:ext>
            </a:extLst>
          </p:cNvPr>
          <p:cNvSpPr txBox="1"/>
          <p:nvPr/>
        </p:nvSpPr>
        <p:spPr>
          <a:xfrm>
            <a:off x="1066800" y="5715000"/>
            <a:ext cx="9372600" cy="1077218"/>
          </a:xfrm>
          <a:prstGeom prst="rect">
            <a:avLst/>
          </a:prstGeom>
          <a:noFill/>
        </p:spPr>
        <p:txBody>
          <a:bodyPr wrap="square" rtlCol="0">
            <a:spAutoFit/>
          </a:bodyPr>
          <a:lstStyle/>
          <a:p>
            <a:r>
              <a:rPr lang="en-US" sz="3200" b="1" dirty="0" err="1">
                <a:solidFill>
                  <a:schemeClr val="tx1">
                    <a:lumMod val="85000"/>
                    <a:lumOff val="15000"/>
                  </a:schemeClr>
                </a:solidFill>
                <a:effectLst>
                  <a:outerShdw blurRad="38100" dist="38100" dir="2700000" algn="tl">
                    <a:srgbClr val="000000">
                      <a:alpha val="43137"/>
                    </a:srgbClr>
                  </a:outerShdw>
                </a:effectLst>
              </a:rPr>
              <a:t>Dự</a:t>
            </a:r>
            <a:r>
              <a:rPr lang="en-US" sz="3200" b="1" dirty="0">
                <a:solidFill>
                  <a:schemeClr val="tx1">
                    <a:lumMod val="85000"/>
                    <a:lumOff val="15000"/>
                  </a:schemeClr>
                </a:solidFill>
                <a:effectLst>
                  <a:outerShdw blurRad="38100" dist="38100" dir="2700000" algn="tl">
                    <a:srgbClr val="000000">
                      <a:alpha val="43137"/>
                    </a:srgbClr>
                  </a:outerShdw>
                </a:effectLst>
              </a:rPr>
              <a:t> </a:t>
            </a:r>
            <a:r>
              <a:rPr lang="en-US" sz="3200" b="1" dirty="0" err="1">
                <a:solidFill>
                  <a:schemeClr val="tx1">
                    <a:lumMod val="85000"/>
                    <a:lumOff val="15000"/>
                  </a:schemeClr>
                </a:solidFill>
                <a:effectLst>
                  <a:outerShdw blurRad="38100" dist="38100" dir="2700000" algn="tl">
                    <a:srgbClr val="000000">
                      <a:alpha val="43137"/>
                    </a:srgbClr>
                  </a:outerShdw>
                </a:effectLst>
              </a:rPr>
              <a:t>báo</a:t>
            </a:r>
            <a:r>
              <a:rPr lang="en-US" sz="3200" b="1" dirty="0">
                <a:solidFill>
                  <a:schemeClr val="tx1">
                    <a:lumMod val="85000"/>
                    <a:lumOff val="15000"/>
                  </a:schemeClr>
                </a:solidFill>
                <a:effectLst>
                  <a:outerShdw blurRad="38100" dist="38100" dir="2700000" algn="tl">
                    <a:srgbClr val="000000">
                      <a:alpha val="43137"/>
                    </a:srgbClr>
                  </a:outerShdw>
                </a:effectLst>
              </a:rPr>
              <a:t> </a:t>
            </a:r>
            <a:r>
              <a:rPr lang="en-US" sz="3200" b="1" dirty="0" err="1">
                <a:solidFill>
                  <a:schemeClr val="tx1">
                    <a:lumMod val="85000"/>
                    <a:lumOff val="15000"/>
                  </a:schemeClr>
                </a:solidFill>
                <a:effectLst>
                  <a:outerShdw blurRad="38100" dist="38100" dir="2700000" algn="tl">
                    <a:srgbClr val="000000">
                      <a:alpha val="43137"/>
                    </a:srgbClr>
                  </a:outerShdw>
                </a:effectLst>
              </a:rPr>
              <a:t>nhiệt</a:t>
            </a:r>
            <a:r>
              <a:rPr lang="en-US" sz="3200" b="1" dirty="0">
                <a:solidFill>
                  <a:schemeClr val="tx1">
                    <a:lumMod val="85000"/>
                    <a:lumOff val="15000"/>
                  </a:schemeClr>
                </a:solidFill>
                <a:effectLst>
                  <a:outerShdw blurRad="38100" dist="38100" dir="2700000" algn="tl">
                    <a:srgbClr val="000000">
                      <a:alpha val="43137"/>
                    </a:srgbClr>
                  </a:outerShdw>
                </a:effectLst>
              </a:rPr>
              <a:t> </a:t>
            </a:r>
            <a:r>
              <a:rPr lang="en-US" sz="3200" b="1" dirty="0" err="1">
                <a:solidFill>
                  <a:schemeClr val="tx1">
                    <a:lumMod val="85000"/>
                    <a:lumOff val="15000"/>
                  </a:schemeClr>
                </a:solidFill>
                <a:effectLst>
                  <a:outerShdw blurRad="38100" dist="38100" dir="2700000" algn="tl">
                    <a:srgbClr val="000000">
                      <a:alpha val="43137"/>
                    </a:srgbClr>
                  </a:outerShdw>
                </a:effectLst>
              </a:rPr>
              <a:t>độ</a:t>
            </a:r>
            <a:r>
              <a:rPr lang="en-US" sz="3200" b="1" dirty="0">
                <a:solidFill>
                  <a:schemeClr val="tx1">
                    <a:lumMod val="85000"/>
                    <a:lumOff val="15000"/>
                  </a:schemeClr>
                </a:solidFill>
                <a:effectLst>
                  <a:outerShdw blurRad="38100" dist="38100" dir="2700000" algn="tl">
                    <a:srgbClr val="000000">
                      <a:alpha val="43137"/>
                    </a:srgbClr>
                  </a:outerShdw>
                </a:effectLst>
              </a:rPr>
              <a:t> </a:t>
            </a:r>
            <a:r>
              <a:rPr lang="en-US" sz="3200" b="1" dirty="0" err="1">
                <a:solidFill>
                  <a:schemeClr val="tx1">
                    <a:lumMod val="85000"/>
                    <a:lumOff val="15000"/>
                  </a:schemeClr>
                </a:solidFill>
                <a:effectLst>
                  <a:outerShdw blurRad="38100" dist="38100" dir="2700000" algn="tl">
                    <a:srgbClr val="000000">
                      <a:alpha val="43137"/>
                    </a:srgbClr>
                  </a:outerShdw>
                </a:effectLst>
              </a:rPr>
              <a:t>Trái</a:t>
            </a:r>
            <a:r>
              <a:rPr lang="en-US" sz="3200" b="1" dirty="0">
                <a:solidFill>
                  <a:schemeClr val="tx1">
                    <a:lumMod val="85000"/>
                    <a:lumOff val="15000"/>
                  </a:schemeClr>
                </a:solidFill>
                <a:effectLst>
                  <a:outerShdw blurRad="38100" dist="38100" dir="2700000" algn="tl">
                    <a:srgbClr val="000000">
                      <a:alpha val="43137"/>
                    </a:srgbClr>
                  </a:outerShdw>
                </a:effectLst>
              </a:rPr>
              <a:t> </a:t>
            </a:r>
            <a:r>
              <a:rPr lang="en-US" sz="3200" b="1" dirty="0" err="1">
                <a:solidFill>
                  <a:schemeClr val="tx1">
                    <a:lumMod val="85000"/>
                    <a:lumOff val="15000"/>
                  </a:schemeClr>
                </a:solidFill>
                <a:effectLst>
                  <a:outerShdw blurRad="38100" dist="38100" dir="2700000" algn="tl">
                    <a:srgbClr val="000000">
                      <a:alpha val="43137"/>
                    </a:srgbClr>
                  </a:outerShdw>
                </a:effectLst>
              </a:rPr>
              <a:t>Đất</a:t>
            </a:r>
            <a:r>
              <a:rPr lang="en-US" sz="3200" b="1" dirty="0">
                <a:solidFill>
                  <a:schemeClr val="tx1">
                    <a:lumMod val="85000"/>
                    <a:lumOff val="15000"/>
                  </a:schemeClr>
                </a:solidFill>
                <a:effectLst>
                  <a:outerShdw blurRad="38100" dist="38100" dir="2700000" algn="tl">
                    <a:srgbClr val="000000">
                      <a:alpha val="43137"/>
                    </a:srgbClr>
                  </a:outerShdw>
                </a:effectLst>
              </a:rPr>
              <a:t> </a:t>
            </a:r>
            <a:r>
              <a:rPr lang="en-US" sz="3200" b="1" dirty="0" err="1">
                <a:solidFill>
                  <a:schemeClr val="tx1">
                    <a:lumMod val="85000"/>
                    <a:lumOff val="15000"/>
                  </a:schemeClr>
                </a:solidFill>
                <a:effectLst>
                  <a:outerShdw blurRad="38100" dist="38100" dir="2700000" algn="tl">
                    <a:srgbClr val="000000">
                      <a:alpha val="43137"/>
                    </a:srgbClr>
                  </a:outerShdw>
                </a:effectLst>
              </a:rPr>
              <a:t>sẽ</a:t>
            </a:r>
            <a:r>
              <a:rPr lang="en-US" sz="3200" b="1" dirty="0">
                <a:solidFill>
                  <a:schemeClr val="tx1">
                    <a:lumMod val="85000"/>
                    <a:lumOff val="15000"/>
                  </a:schemeClr>
                </a:solidFill>
                <a:effectLst>
                  <a:outerShdw blurRad="38100" dist="38100" dir="2700000" algn="tl">
                    <a:srgbClr val="000000">
                      <a:alpha val="43137"/>
                    </a:srgbClr>
                  </a:outerShdw>
                </a:effectLst>
              </a:rPr>
              <a:t> </a:t>
            </a:r>
            <a:r>
              <a:rPr lang="en-US" sz="3200" b="1" dirty="0" err="1">
                <a:solidFill>
                  <a:schemeClr val="tx1">
                    <a:lumMod val="85000"/>
                    <a:lumOff val="15000"/>
                  </a:schemeClr>
                </a:solidFill>
                <a:effectLst>
                  <a:outerShdw blurRad="38100" dist="38100" dir="2700000" algn="tl">
                    <a:srgbClr val="000000">
                      <a:alpha val="43137"/>
                    </a:srgbClr>
                  </a:outerShdw>
                </a:effectLst>
              </a:rPr>
              <a:t>tăng</a:t>
            </a:r>
            <a:r>
              <a:rPr lang="en-US" sz="3200" b="1" dirty="0">
                <a:solidFill>
                  <a:schemeClr val="tx1">
                    <a:lumMod val="85000"/>
                    <a:lumOff val="15000"/>
                  </a:schemeClr>
                </a:solidFill>
                <a:effectLst>
                  <a:outerShdw blurRad="38100" dist="38100" dir="2700000" algn="tl">
                    <a:srgbClr val="000000">
                      <a:alpha val="43137"/>
                    </a:srgbClr>
                  </a:outerShdw>
                </a:effectLst>
              </a:rPr>
              <a:t> hay </a:t>
            </a:r>
            <a:r>
              <a:rPr lang="en-US" sz="3200" b="1" dirty="0" err="1">
                <a:solidFill>
                  <a:schemeClr val="tx1">
                    <a:lumMod val="85000"/>
                    <a:lumOff val="15000"/>
                  </a:schemeClr>
                </a:solidFill>
                <a:effectLst>
                  <a:outerShdw blurRad="38100" dist="38100" dir="2700000" algn="tl">
                    <a:srgbClr val="000000">
                      <a:alpha val="43137"/>
                    </a:srgbClr>
                  </a:outerShdw>
                </a:effectLst>
              </a:rPr>
              <a:t>giảm</a:t>
            </a:r>
            <a:r>
              <a:rPr lang="en-US" sz="3200" b="1" dirty="0">
                <a:solidFill>
                  <a:schemeClr val="tx1">
                    <a:lumMod val="85000"/>
                    <a:lumOff val="15000"/>
                  </a:schemeClr>
                </a:solidFill>
                <a:effectLst>
                  <a:outerShdw blurRad="38100" dist="38100" dir="2700000" algn="tl">
                    <a:srgbClr val="000000">
                      <a:alpha val="43137"/>
                    </a:srgbClr>
                  </a:outerShdw>
                </a:effectLst>
              </a:rPr>
              <a:t> </a:t>
            </a:r>
            <a:r>
              <a:rPr lang="en-US" sz="3200" b="1" dirty="0" err="1">
                <a:solidFill>
                  <a:schemeClr val="tx1">
                    <a:lumMod val="85000"/>
                    <a:lumOff val="15000"/>
                  </a:schemeClr>
                </a:solidFill>
                <a:effectLst>
                  <a:outerShdw blurRad="38100" dist="38100" dir="2700000" algn="tl">
                    <a:srgbClr val="000000">
                      <a:alpha val="43137"/>
                    </a:srgbClr>
                  </a:outerShdw>
                </a:effectLst>
              </a:rPr>
              <a:t>sau</a:t>
            </a:r>
            <a:r>
              <a:rPr lang="en-US" sz="3200" b="1" dirty="0">
                <a:solidFill>
                  <a:schemeClr val="tx1">
                    <a:lumMod val="85000"/>
                    <a:lumOff val="15000"/>
                  </a:schemeClr>
                </a:solidFill>
                <a:effectLst>
                  <a:outerShdw blurRad="38100" dist="38100" dir="2700000" algn="tl">
                    <a:srgbClr val="000000">
                      <a:alpha val="43137"/>
                    </a:srgbClr>
                  </a:outerShdw>
                </a:effectLst>
              </a:rPr>
              <a:t> 10 </a:t>
            </a:r>
            <a:r>
              <a:rPr lang="en-US" sz="3200" b="1" dirty="0" err="1">
                <a:solidFill>
                  <a:schemeClr val="tx1">
                    <a:lumMod val="85000"/>
                    <a:lumOff val="15000"/>
                  </a:schemeClr>
                </a:solidFill>
                <a:effectLst>
                  <a:outerShdw blurRad="38100" dist="38100" dir="2700000" algn="tl">
                    <a:srgbClr val="000000">
                      <a:alpha val="43137"/>
                    </a:srgbClr>
                  </a:outerShdw>
                </a:effectLst>
              </a:rPr>
              <a:t>năm</a:t>
            </a:r>
            <a:r>
              <a:rPr lang="en-US" sz="3200" b="1" dirty="0">
                <a:solidFill>
                  <a:schemeClr val="tx1">
                    <a:lumMod val="85000"/>
                    <a:lumOff val="15000"/>
                  </a:schemeClr>
                </a:solidFill>
                <a:effectLst>
                  <a:outerShdw blurRad="38100" dist="38100" dir="2700000" algn="tl">
                    <a:srgbClr val="000000">
                      <a:alpha val="43137"/>
                    </a:srgbClr>
                  </a:outerShdw>
                </a:effectLst>
              </a:rPr>
              <a:t> </a:t>
            </a:r>
            <a:r>
              <a:rPr lang="en-US" sz="3200" b="1" dirty="0" err="1">
                <a:solidFill>
                  <a:schemeClr val="tx1">
                    <a:lumMod val="85000"/>
                    <a:lumOff val="15000"/>
                  </a:schemeClr>
                </a:solidFill>
                <a:effectLst>
                  <a:outerShdw blurRad="38100" dist="38100" dir="2700000" algn="tl">
                    <a:srgbClr val="000000">
                      <a:alpha val="43137"/>
                    </a:srgbClr>
                  </a:outerShdw>
                </a:effectLst>
              </a:rPr>
              <a:t>tới</a:t>
            </a:r>
            <a:r>
              <a:rPr lang="en-US" sz="3200" b="1" dirty="0">
                <a:solidFill>
                  <a:schemeClr val="tx1">
                    <a:lumMod val="85000"/>
                    <a:lumOff val="15000"/>
                  </a:schemeClr>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69161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4009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231397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extLst>
                <p:ext uri="{D42A27DB-BD31-4B8C-83A1-F6EECF244321}">
                  <p14:modId xmlns:p14="http://schemas.microsoft.com/office/powerpoint/2010/main" val="302356406"/>
                </p:ext>
              </p:extLst>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spTree>
    <p:extLst>
      <p:ext uri="{BB962C8B-B14F-4D97-AF65-F5344CB8AC3E}">
        <p14:creationId xmlns:p14="http://schemas.microsoft.com/office/powerpoint/2010/main" val="415887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834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86102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extLst>
                <p:ext uri="{D42A27DB-BD31-4B8C-83A1-F6EECF244321}">
                  <p14:modId xmlns:p14="http://schemas.microsoft.com/office/powerpoint/2010/main" val="645181327"/>
                </p:ext>
              </p:extLst>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grpSp>
        <p:nvGrpSpPr>
          <p:cNvPr id="6" name="Group 5">
            <a:extLst>
              <a:ext uri="{FF2B5EF4-FFF2-40B4-BE49-F238E27FC236}">
                <a16:creationId xmlns:a16="http://schemas.microsoft.com/office/drawing/2014/main" id="{91763371-421F-40D0-BC6B-125203B74217}"/>
              </a:ext>
            </a:extLst>
          </p:cNvPr>
          <p:cNvGrpSpPr/>
          <p:nvPr/>
        </p:nvGrpSpPr>
        <p:grpSpPr>
          <a:xfrm>
            <a:off x="5149244" y="1790329"/>
            <a:ext cx="1393062" cy="476622"/>
            <a:chOff x="6006494" y="1980829"/>
            <a:chExt cx="1393062" cy="476622"/>
          </a:xfrm>
        </p:grpSpPr>
        <p:sp>
          <p:nvSpPr>
            <p:cNvPr id="27" name="Rectangle: Rounded Corners 26">
              <a:extLst>
                <a:ext uri="{FF2B5EF4-FFF2-40B4-BE49-F238E27FC236}">
                  <a16:creationId xmlns:a16="http://schemas.microsoft.com/office/drawing/2014/main" id="{1CF26A43-8791-432A-94E7-D49395B8751F}"/>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5" name="Rectangle: Rounded Corners 4">
              <a:extLst>
                <a:ext uri="{FF2B5EF4-FFF2-40B4-BE49-F238E27FC236}">
                  <a16:creationId xmlns:a16="http://schemas.microsoft.com/office/drawing/2014/main" id="{4EB34CFB-6D01-442E-92FD-ACBEFAC348D9}"/>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sp>
        <p:nvSpPr>
          <p:cNvPr id="31" name="TextBox 30">
            <a:extLst>
              <a:ext uri="{FF2B5EF4-FFF2-40B4-BE49-F238E27FC236}">
                <a16:creationId xmlns:a16="http://schemas.microsoft.com/office/drawing/2014/main" id="{9D7B9AA5-AB52-482E-A7FE-21D871D54F47}"/>
              </a:ext>
            </a:extLst>
          </p:cNvPr>
          <p:cNvSpPr txBox="1"/>
          <p:nvPr/>
        </p:nvSpPr>
        <p:spPr>
          <a:xfrm>
            <a:off x="5936287" y="2516473"/>
            <a:ext cx="5541973"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Nguyên nhân làm phát sinh khí thải nhà kính:</a:t>
            </a:r>
            <a:endParaRPr lang="en-US" sz="2000" b="1" dirty="0"/>
          </a:p>
        </p:txBody>
      </p:sp>
      <p:pic>
        <p:nvPicPr>
          <p:cNvPr id="32" name="Picture 23">
            <a:extLst>
              <a:ext uri="{FF2B5EF4-FFF2-40B4-BE49-F238E27FC236}">
                <a16:creationId xmlns:a16="http://schemas.microsoft.com/office/drawing/2014/main" id="{C6D5C7DF-7F5D-4714-AB9B-F59DCEF703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275504" y="2430960"/>
            <a:ext cx="558606" cy="517980"/>
          </a:xfrm>
          <a:prstGeom prst="rect">
            <a:avLst/>
          </a:prstGeom>
        </p:spPr>
      </p:pic>
      <p:grpSp>
        <p:nvGrpSpPr>
          <p:cNvPr id="28" name="Group 27">
            <a:extLst>
              <a:ext uri="{FF2B5EF4-FFF2-40B4-BE49-F238E27FC236}">
                <a16:creationId xmlns:a16="http://schemas.microsoft.com/office/drawing/2014/main" id="{299EE7D5-242B-4E23-9802-DE0B7AEE40BB}"/>
              </a:ext>
            </a:extLst>
          </p:cNvPr>
          <p:cNvGrpSpPr/>
          <p:nvPr/>
        </p:nvGrpSpPr>
        <p:grpSpPr>
          <a:xfrm>
            <a:off x="5572579" y="3128499"/>
            <a:ext cx="4122968" cy="312265"/>
            <a:chOff x="5572579" y="3242799"/>
            <a:chExt cx="4122968" cy="312265"/>
          </a:xfrm>
        </p:grpSpPr>
        <p:sp>
          <p:nvSpPr>
            <p:cNvPr id="34" name="Arrow: Right 33">
              <a:extLst>
                <a:ext uri="{FF2B5EF4-FFF2-40B4-BE49-F238E27FC236}">
                  <a16:creationId xmlns:a16="http://schemas.microsoft.com/office/drawing/2014/main" id="{E11F7557-F14E-4E88-8FE1-8E12B8C10C6D}"/>
                </a:ext>
              </a:extLst>
            </p:cNvPr>
            <p:cNvSpPr/>
            <p:nvPr/>
          </p:nvSpPr>
          <p:spPr>
            <a:xfrm>
              <a:off x="5572579" y="3249669"/>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41CF7460-5BFD-404F-9D60-7FE12327C728}"/>
                </a:ext>
              </a:extLst>
            </p:cNvPr>
            <p:cNvSpPr txBox="1"/>
            <p:nvPr/>
          </p:nvSpPr>
          <p:spPr>
            <a:xfrm>
              <a:off x="6169819" y="3242799"/>
              <a:ext cx="3525728" cy="312265"/>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r>
                <a:rPr lang="vi-VN" sz="1800"/>
                <a:t>Di cư khỏi nơi cư trú</a:t>
              </a:r>
              <a:endParaRPr lang="en-US" sz="1800" dirty="0"/>
            </a:p>
          </p:txBody>
        </p:sp>
      </p:grpSp>
      <p:grpSp>
        <p:nvGrpSpPr>
          <p:cNvPr id="55" name="Group 54">
            <a:extLst>
              <a:ext uri="{FF2B5EF4-FFF2-40B4-BE49-F238E27FC236}">
                <a16:creationId xmlns:a16="http://schemas.microsoft.com/office/drawing/2014/main" id="{B3A3E238-CBF2-4A31-A1D1-0A4C87E8D3C2}"/>
              </a:ext>
            </a:extLst>
          </p:cNvPr>
          <p:cNvGrpSpPr/>
          <p:nvPr/>
        </p:nvGrpSpPr>
        <p:grpSpPr>
          <a:xfrm>
            <a:off x="5572579" y="4201265"/>
            <a:ext cx="5887900" cy="312265"/>
            <a:chOff x="5572579" y="4388336"/>
            <a:chExt cx="5887900" cy="312265"/>
          </a:xfrm>
        </p:grpSpPr>
        <p:sp>
          <p:nvSpPr>
            <p:cNvPr id="40" name="Arrow: Right 39">
              <a:extLst>
                <a:ext uri="{FF2B5EF4-FFF2-40B4-BE49-F238E27FC236}">
                  <a16:creationId xmlns:a16="http://schemas.microsoft.com/office/drawing/2014/main" id="{0B2AE51C-9208-4851-AB45-3E800BB782A2}"/>
                </a:ext>
              </a:extLst>
            </p:cNvPr>
            <p:cNvSpPr/>
            <p:nvPr/>
          </p:nvSpPr>
          <p:spPr>
            <a:xfrm>
              <a:off x="5572579" y="4395206"/>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8EF43CDF-5F70-41EB-B685-7F256EE10146}"/>
                </a:ext>
              </a:extLst>
            </p:cNvPr>
            <p:cNvSpPr txBox="1"/>
            <p:nvPr/>
          </p:nvSpPr>
          <p:spPr>
            <a:xfrm>
              <a:off x="6169818" y="4388336"/>
              <a:ext cx="529066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Khai thác rừng và các hoạt động khác trên mặt đất</a:t>
              </a:r>
            </a:p>
          </p:txBody>
        </p:sp>
      </p:grpSp>
      <p:grpSp>
        <p:nvGrpSpPr>
          <p:cNvPr id="58" name="Group 57">
            <a:extLst>
              <a:ext uri="{FF2B5EF4-FFF2-40B4-BE49-F238E27FC236}">
                <a16:creationId xmlns:a16="http://schemas.microsoft.com/office/drawing/2014/main" id="{33D951E8-F764-4C50-A4AA-E4CD8BE0CE44}"/>
              </a:ext>
            </a:extLst>
          </p:cNvPr>
          <p:cNvGrpSpPr/>
          <p:nvPr/>
        </p:nvGrpSpPr>
        <p:grpSpPr>
          <a:xfrm>
            <a:off x="5572579" y="5274031"/>
            <a:ext cx="5652162" cy="312265"/>
            <a:chOff x="5572579" y="5578831"/>
            <a:chExt cx="5652162" cy="312265"/>
          </a:xfrm>
        </p:grpSpPr>
        <p:sp>
          <p:nvSpPr>
            <p:cNvPr id="47" name="TextBox 46">
              <a:extLst>
                <a:ext uri="{FF2B5EF4-FFF2-40B4-BE49-F238E27FC236}">
                  <a16:creationId xmlns:a16="http://schemas.microsoft.com/office/drawing/2014/main" id="{2055A087-1679-4339-A102-4381B9E65F7B}"/>
                </a:ext>
              </a:extLst>
            </p:cNvPr>
            <p:cNvSpPr txBox="1"/>
            <p:nvPr/>
          </p:nvSpPr>
          <p:spPr>
            <a:xfrm>
              <a:off x="6169819" y="5578831"/>
              <a:ext cx="5054922"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Giao thông</a:t>
              </a:r>
            </a:p>
          </p:txBody>
        </p:sp>
        <p:sp>
          <p:nvSpPr>
            <p:cNvPr id="50" name="Arrow: Right 49">
              <a:extLst>
                <a:ext uri="{FF2B5EF4-FFF2-40B4-BE49-F238E27FC236}">
                  <a16:creationId xmlns:a16="http://schemas.microsoft.com/office/drawing/2014/main" id="{0FB6317E-60E2-41A0-BD51-92981FFB3D3A}"/>
                </a:ext>
              </a:extLst>
            </p:cNvPr>
            <p:cNvSpPr/>
            <p:nvPr/>
          </p:nvSpPr>
          <p:spPr>
            <a:xfrm>
              <a:off x="5572579" y="5585701"/>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7" name="Group 56">
            <a:extLst>
              <a:ext uri="{FF2B5EF4-FFF2-40B4-BE49-F238E27FC236}">
                <a16:creationId xmlns:a16="http://schemas.microsoft.com/office/drawing/2014/main" id="{76CF88E2-6A07-4099-AD29-2C3E2120D771}"/>
              </a:ext>
            </a:extLst>
          </p:cNvPr>
          <p:cNvGrpSpPr/>
          <p:nvPr/>
        </p:nvGrpSpPr>
        <p:grpSpPr>
          <a:xfrm>
            <a:off x="5572579" y="5810414"/>
            <a:ext cx="5676315" cy="312265"/>
            <a:chOff x="5572579" y="5997617"/>
            <a:chExt cx="5676315" cy="312265"/>
          </a:xfrm>
        </p:grpSpPr>
        <p:sp>
          <p:nvSpPr>
            <p:cNvPr id="48" name="TextBox 47">
              <a:extLst>
                <a:ext uri="{FF2B5EF4-FFF2-40B4-BE49-F238E27FC236}">
                  <a16:creationId xmlns:a16="http://schemas.microsoft.com/office/drawing/2014/main" id="{7E0727D4-8B87-4F30-83F1-AB13D3CE59A1}"/>
                </a:ext>
              </a:extLst>
            </p:cNvPr>
            <p:cNvSpPr txBox="1"/>
            <p:nvPr/>
          </p:nvSpPr>
          <p:spPr>
            <a:xfrm>
              <a:off x="6169819" y="5997617"/>
              <a:ext cx="5079075"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Xây dựng</a:t>
              </a:r>
            </a:p>
          </p:txBody>
        </p:sp>
        <p:sp>
          <p:nvSpPr>
            <p:cNvPr id="51" name="Arrow: Right 50">
              <a:extLst>
                <a:ext uri="{FF2B5EF4-FFF2-40B4-BE49-F238E27FC236}">
                  <a16:creationId xmlns:a16="http://schemas.microsoft.com/office/drawing/2014/main" id="{0A0B5B7E-FF62-4DFE-9BF2-062CD7AAB540}"/>
                </a:ext>
              </a:extLst>
            </p:cNvPr>
            <p:cNvSpPr/>
            <p:nvPr/>
          </p:nvSpPr>
          <p:spPr>
            <a:xfrm>
              <a:off x="5572579" y="6004487"/>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9" name="Group 58">
            <a:extLst>
              <a:ext uri="{FF2B5EF4-FFF2-40B4-BE49-F238E27FC236}">
                <a16:creationId xmlns:a16="http://schemas.microsoft.com/office/drawing/2014/main" id="{A0149B40-3C37-46CF-A414-5EFD091CEC9A}"/>
              </a:ext>
            </a:extLst>
          </p:cNvPr>
          <p:cNvGrpSpPr/>
          <p:nvPr/>
        </p:nvGrpSpPr>
        <p:grpSpPr>
          <a:xfrm>
            <a:off x="5572579" y="6346800"/>
            <a:ext cx="5717721" cy="312265"/>
            <a:chOff x="5572579" y="6461100"/>
            <a:chExt cx="5717721" cy="312265"/>
          </a:xfrm>
        </p:grpSpPr>
        <p:sp>
          <p:nvSpPr>
            <p:cNvPr id="49" name="TextBox 48">
              <a:extLst>
                <a:ext uri="{FF2B5EF4-FFF2-40B4-BE49-F238E27FC236}">
                  <a16:creationId xmlns:a16="http://schemas.microsoft.com/office/drawing/2014/main" id="{283AAE63-C3FF-420F-ABED-DEE14EB4F92F}"/>
                </a:ext>
              </a:extLst>
            </p:cNvPr>
            <p:cNvSpPr txBox="1"/>
            <p:nvPr/>
          </p:nvSpPr>
          <p:spPr>
            <a:xfrm>
              <a:off x="6169819" y="6461100"/>
              <a:ext cx="512048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Các nguồn năng lượng khác</a:t>
              </a:r>
              <a:endParaRPr lang="en-US"/>
            </a:p>
          </p:txBody>
        </p:sp>
        <p:sp>
          <p:nvSpPr>
            <p:cNvPr id="52" name="Arrow: Right 51">
              <a:extLst>
                <a:ext uri="{FF2B5EF4-FFF2-40B4-BE49-F238E27FC236}">
                  <a16:creationId xmlns:a16="http://schemas.microsoft.com/office/drawing/2014/main" id="{9C5132BC-2181-4B2F-8D0C-FF50588D89D4}"/>
                </a:ext>
              </a:extLst>
            </p:cNvPr>
            <p:cNvSpPr/>
            <p:nvPr/>
          </p:nvSpPr>
          <p:spPr>
            <a:xfrm>
              <a:off x="5572579" y="6467970"/>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6" name="Group 55">
            <a:extLst>
              <a:ext uri="{FF2B5EF4-FFF2-40B4-BE49-F238E27FC236}">
                <a16:creationId xmlns:a16="http://schemas.microsoft.com/office/drawing/2014/main" id="{88E40FB3-2320-45F7-9E30-169E6582B283}"/>
              </a:ext>
            </a:extLst>
          </p:cNvPr>
          <p:cNvGrpSpPr/>
          <p:nvPr/>
        </p:nvGrpSpPr>
        <p:grpSpPr>
          <a:xfrm>
            <a:off x="5572579" y="4737648"/>
            <a:ext cx="5603855" cy="312265"/>
            <a:chOff x="5572579" y="5123506"/>
            <a:chExt cx="5603855" cy="312265"/>
          </a:xfrm>
        </p:grpSpPr>
        <p:sp>
          <p:nvSpPr>
            <p:cNvPr id="46" name="TextBox 45">
              <a:extLst>
                <a:ext uri="{FF2B5EF4-FFF2-40B4-BE49-F238E27FC236}">
                  <a16:creationId xmlns:a16="http://schemas.microsoft.com/office/drawing/2014/main" id="{A4ED8AB3-DA9C-4FFE-8550-90607010CB22}"/>
                </a:ext>
              </a:extLst>
            </p:cNvPr>
            <p:cNvSpPr txBox="1"/>
            <p:nvPr/>
          </p:nvSpPr>
          <p:spPr>
            <a:xfrm>
              <a:off x="6169819" y="5123506"/>
              <a:ext cx="5006615"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Sản xuất công nghiệp</a:t>
              </a:r>
            </a:p>
          </p:txBody>
        </p:sp>
        <p:sp>
          <p:nvSpPr>
            <p:cNvPr id="53" name="Arrow: Right 52">
              <a:extLst>
                <a:ext uri="{FF2B5EF4-FFF2-40B4-BE49-F238E27FC236}">
                  <a16:creationId xmlns:a16="http://schemas.microsoft.com/office/drawing/2014/main" id="{F003ECB0-6744-4A66-883D-7D03DAAF214F}"/>
                </a:ext>
              </a:extLst>
            </p:cNvPr>
            <p:cNvSpPr/>
            <p:nvPr/>
          </p:nvSpPr>
          <p:spPr>
            <a:xfrm>
              <a:off x="5572579" y="5130376"/>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24">
            <a:extLst>
              <a:ext uri="{FF2B5EF4-FFF2-40B4-BE49-F238E27FC236}">
                <a16:creationId xmlns:a16="http://schemas.microsoft.com/office/drawing/2014/main" id="{9EF693B2-5EE4-4A2A-AA2E-FF7063B156DD}"/>
              </a:ext>
            </a:extLst>
          </p:cNvPr>
          <p:cNvGrpSpPr/>
          <p:nvPr/>
        </p:nvGrpSpPr>
        <p:grpSpPr>
          <a:xfrm>
            <a:off x="5572579" y="3664882"/>
            <a:ext cx="5324368" cy="312265"/>
            <a:chOff x="5572579" y="3867044"/>
            <a:chExt cx="5324368" cy="312265"/>
          </a:xfrm>
        </p:grpSpPr>
        <p:sp>
          <p:nvSpPr>
            <p:cNvPr id="42" name="TextBox 41">
              <a:extLst>
                <a:ext uri="{FF2B5EF4-FFF2-40B4-BE49-F238E27FC236}">
                  <a16:creationId xmlns:a16="http://schemas.microsoft.com/office/drawing/2014/main" id="{D8D48FF7-78A1-4D34-AF4D-5CBF0F56475F}"/>
                </a:ext>
              </a:extLst>
            </p:cNvPr>
            <p:cNvSpPr txBox="1"/>
            <p:nvPr/>
          </p:nvSpPr>
          <p:spPr>
            <a:xfrm>
              <a:off x="6169819" y="3867044"/>
              <a:ext cx="4727128"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Sản xuất điện và nhiệt</a:t>
              </a:r>
            </a:p>
          </p:txBody>
        </p:sp>
        <p:sp>
          <p:nvSpPr>
            <p:cNvPr id="54" name="Arrow: Right 53">
              <a:extLst>
                <a:ext uri="{FF2B5EF4-FFF2-40B4-BE49-F238E27FC236}">
                  <a16:creationId xmlns:a16="http://schemas.microsoft.com/office/drawing/2014/main" id="{FE053C55-644B-4937-B06B-BC47EB402CFC}"/>
                </a:ext>
              </a:extLst>
            </p:cNvPr>
            <p:cNvSpPr/>
            <p:nvPr/>
          </p:nvSpPr>
          <p:spPr>
            <a:xfrm>
              <a:off x="5572579" y="3873914"/>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53393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par>
                                <p:cTn id="16" presetID="22" presetClass="entr" presetSubtype="8"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left)">
                                      <p:cBhvr>
                                        <p:cTn id="18" dur="500"/>
                                        <p:tgtEl>
                                          <p:spTgt spid="55"/>
                                        </p:tgtEl>
                                      </p:cBhvr>
                                    </p:animEffect>
                                  </p:childTnLst>
                                </p:cTn>
                              </p:par>
                              <p:par>
                                <p:cTn id="19" presetID="22" presetClass="entr" presetSubtype="8"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par>
                                <p:cTn id="22" presetID="22" presetClass="entr" presetSubtype="8"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par>
                                <p:cTn id="25" presetID="22" presetClass="entr" presetSubtype="8"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left)">
                                      <p:cBhvr>
                                        <p:cTn id="27" dur="500"/>
                                        <p:tgtEl>
                                          <p:spTgt spid="59"/>
                                        </p:tgtEl>
                                      </p:cBhvr>
                                    </p:animEffect>
                                  </p:childTnLst>
                                </p:cTn>
                              </p:par>
                              <p:par>
                                <p:cTn id="28" presetID="22" presetClass="entr" presetSubtype="8"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left)">
                                      <p:cBhvr>
                                        <p:cTn id="30" dur="500"/>
                                        <p:tgtEl>
                                          <p:spTgt spid="56"/>
                                        </p:tgtEl>
                                      </p:cBhvr>
                                    </p:animEffect>
                                  </p:childTnLst>
                                </p:cTn>
                              </p:par>
                              <p:par>
                                <p:cTn id="31" presetID="22" presetClass="entr" presetSubtype="8"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834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86102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grpSp>
        <p:nvGrpSpPr>
          <p:cNvPr id="6" name="Group 5">
            <a:extLst>
              <a:ext uri="{FF2B5EF4-FFF2-40B4-BE49-F238E27FC236}">
                <a16:creationId xmlns:a16="http://schemas.microsoft.com/office/drawing/2014/main" id="{91763371-421F-40D0-BC6B-125203B74217}"/>
              </a:ext>
            </a:extLst>
          </p:cNvPr>
          <p:cNvGrpSpPr/>
          <p:nvPr/>
        </p:nvGrpSpPr>
        <p:grpSpPr>
          <a:xfrm>
            <a:off x="5149244" y="1790329"/>
            <a:ext cx="1393062" cy="476622"/>
            <a:chOff x="6006494" y="1980829"/>
            <a:chExt cx="1393062" cy="476622"/>
          </a:xfrm>
        </p:grpSpPr>
        <p:sp>
          <p:nvSpPr>
            <p:cNvPr id="27" name="Rectangle: Rounded Corners 26">
              <a:extLst>
                <a:ext uri="{FF2B5EF4-FFF2-40B4-BE49-F238E27FC236}">
                  <a16:creationId xmlns:a16="http://schemas.microsoft.com/office/drawing/2014/main" id="{1CF26A43-8791-432A-94E7-D49395B8751F}"/>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5" name="Rectangle: Rounded Corners 4">
              <a:extLst>
                <a:ext uri="{FF2B5EF4-FFF2-40B4-BE49-F238E27FC236}">
                  <a16:creationId xmlns:a16="http://schemas.microsoft.com/office/drawing/2014/main" id="{4EB34CFB-6D01-442E-92FD-ACBEFAC348D9}"/>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sp>
        <p:nvSpPr>
          <p:cNvPr id="31" name="TextBox 30">
            <a:extLst>
              <a:ext uri="{FF2B5EF4-FFF2-40B4-BE49-F238E27FC236}">
                <a16:creationId xmlns:a16="http://schemas.microsoft.com/office/drawing/2014/main" id="{9D7B9AA5-AB52-482E-A7FE-21D871D54F47}"/>
              </a:ext>
            </a:extLst>
          </p:cNvPr>
          <p:cNvSpPr txBox="1"/>
          <p:nvPr/>
        </p:nvSpPr>
        <p:spPr>
          <a:xfrm>
            <a:off x="5936287" y="2516473"/>
            <a:ext cx="5541973"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Biện pháp giảm phát thải khí carbon dioxide:</a:t>
            </a:r>
            <a:endParaRPr lang="en-US" sz="2000" b="1" dirty="0"/>
          </a:p>
        </p:txBody>
      </p:sp>
      <p:pic>
        <p:nvPicPr>
          <p:cNvPr id="32" name="Picture 23">
            <a:extLst>
              <a:ext uri="{FF2B5EF4-FFF2-40B4-BE49-F238E27FC236}">
                <a16:creationId xmlns:a16="http://schemas.microsoft.com/office/drawing/2014/main" id="{C6D5C7DF-7F5D-4714-AB9B-F59DCEF703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275504" y="2430960"/>
            <a:ext cx="558606" cy="517980"/>
          </a:xfrm>
          <a:prstGeom prst="rect">
            <a:avLst/>
          </a:prstGeom>
        </p:spPr>
      </p:pic>
      <p:grpSp>
        <p:nvGrpSpPr>
          <p:cNvPr id="15" name="Group 14">
            <a:extLst>
              <a:ext uri="{FF2B5EF4-FFF2-40B4-BE49-F238E27FC236}">
                <a16:creationId xmlns:a16="http://schemas.microsoft.com/office/drawing/2014/main" id="{F090B97C-8182-419E-A7EA-75C11F83334C}"/>
              </a:ext>
            </a:extLst>
          </p:cNvPr>
          <p:cNvGrpSpPr/>
          <p:nvPr/>
        </p:nvGrpSpPr>
        <p:grpSpPr>
          <a:xfrm>
            <a:off x="5572579" y="3128499"/>
            <a:ext cx="5887900" cy="3537106"/>
            <a:chOff x="5572579" y="3128499"/>
            <a:chExt cx="5887900" cy="3537106"/>
          </a:xfrm>
        </p:grpSpPr>
        <p:sp>
          <p:nvSpPr>
            <p:cNvPr id="34" name="Arrow: Right 33">
              <a:extLst>
                <a:ext uri="{FF2B5EF4-FFF2-40B4-BE49-F238E27FC236}">
                  <a16:creationId xmlns:a16="http://schemas.microsoft.com/office/drawing/2014/main" id="{E11F7557-F14E-4E88-8FE1-8E12B8C10C6D}"/>
                </a:ext>
              </a:extLst>
            </p:cNvPr>
            <p:cNvSpPr/>
            <p:nvPr/>
          </p:nvSpPr>
          <p:spPr>
            <a:xfrm>
              <a:off x="5572579" y="3135369"/>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41CF7460-5BFD-404F-9D60-7FE12327C728}"/>
                </a:ext>
              </a:extLst>
            </p:cNvPr>
            <p:cNvSpPr txBox="1"/>
            <p:nvPr/>
          </p:nvSpPr>
          <p:spPr>
            <a:xfrm>
              <a:off x="6169819" y="3128499"/>
              <a:ext cx="3525728"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Tái sử dụng và tái chế</a:t>
              </a:r>
              <a:endParaRPr lang="en-US" dirty="0"/>
            </a:p>
          </p:txBody>
        </p:sp>
        <p:sp>
          <p:nvSpPr>
            <p:cNvPr id="40" name="Arrow: Right 39">
              <a:extLst>
                <a:ext uri="{FF2B5EF4-FFF2-40B4-BE49-F238E27FC236}">
                  <a16:creationId xmlns:a16="http://schemas.microsoft.com/office/drawing/2014/main" id="{0B2AE51C-9208-4851-AB45-3E800BB782A2}"/>
                </a:ext>
              </a:extLst>
            </p:cNvPr>
            <p:cNvSpPr/>
            <p:nvPr/>
          </p:nvSpPr>
          <p:spPr>
            <a:xfrm>
              <a:off x="5572579" y="4208135"/>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8EF43CDF-5F70-41EB-B685-7F256EE10146}"/>
                </a:ext>
              </a:extLst>
            </p:cNvPr>
            <p:cNvSpPr txBox="1"/>
            <p:nvPr/>
          </p:nvSpPr>
          <p:spPr>
            <a:xfrm>
              <a:off x="6169818" y="4201265"/>
              <a:ext cx="5290661"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Sử dụng năng lượng sạch</a:t>
              </a:r>
              <a:endParaRPr lang="en-US"/>
            </a:p>
          </p:txBody>
        </p:sp>
        <p:sp>
          <p:nvSpPr>
            <p:cNvPr id="47" name="TextBox 46">
              <a:extLst>
                <a:ext uri="{FF2B5EF4-FFF2-40B4-BE49-F238E27FC236}">
                  <a16:creationId xmlns:a16="http://schemas.microsoft.com/office/drawing/2014/main" id="{2055A087-1679-4339-A102-4381B9E65F7B}"/>
                </a:ext>
              </a:extLst>
            </p:cNvPr>
            <p:cNvSpPr txBox="1"/>
            <p:nvPr/>
          </p:nvSpPr>
          <p:spPr>
            <a:xfrm>
              <a:off x="6169819" y="5274031"/>
              <a:ext cx="5054922"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Sử dụng đèn LED</a:t>
              </a:r>
            </a:p>
          </p:txBody>
        </p:sp>
        <p:sp>
          <p:nvSpPr>
            <p:cNvPr id="50" name="Arrow: Right 49">
              <a:extLst>
                <a:ext uri="{FF2B5EF4-FFF2-40B4-BE49-F238E27FC236}">
                  <a16:creationId xmlns:a16="http://schemas.microsoft.com/office/drawing/2014/main" id="{0FB6317E-60E2-41A0-BD51-92981FFB3D3A}"/>
                </a:ext>
              </a:extLst>
            </p:cNvPr>
            <p:cNvSpPr/>
            <p:nvPr/>
          </p:nvSpPr>
          <p:spPr>
            <a:xfrm>
              <a:off x="5572579" y="5280901"/>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7E0727D4-8B87-4F30-83F1-AB13D3CE59A1}"/>
                </a:ext>
              </a:extLst>
            </p:cNvPr>
            <p:cNvSpPr txBox="1"/>
            <p:nvPr/>
          </p:nvSpPr>
          <p:spPr>
            <a:xfrm>
              <a:off x="6169819" y="5810414"/>
              <a:ext cx="526018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Ứng dụng các công nghệ mới giúp bảo vệ Trái Đất</a:t>
              </a:r>
            </a:p>
          </p:txBody>
        </p:sp>
        <p:sp>
          <p:nvSpPr>
            <p:cNvPr id="51" name="Arrow: Right 50">
              <a:extLst>
                <a:ext uri="{FF2B5EF4-FFF2-40B4-BE49-F238E27FC236}">
                  <a16:creationId xmlns:a16="http://schemas.microsoft.com/office/drawing/2014/main" id="{0A0B5B7E-FF62-4DFE-9BF2-062CD7AAB540}"/>
                </a:ext>
              </a:extLst>
            </p:cNvPr>
            <p:cNvSpPr/>
            <p:nvPr/>
          </p:nvSpPr>
          <p:spPr>
            <a:xfrm>
              <a:off x="5572579" y="5817284"/>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283AAE63-C3FF-420F-ABED-DEE14EB4F92F}"/>
                </a:ext>
              </a:extLst>
            </p:cNvPr>
            <p:cNvSpPr txBox="1"/>
            <p:nvPr/>
          </p:nvSpPr>
          <p:spPr>
            <a:xfrm>
              <a:off x="6169819" y="6346800"/>
              <a:ext cx="5120481"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Cải tạo, nâng cấp cơ sở hạ tầng</a:t>
              </a:r>
              <a:endParaRPr lang="en-US"/>
            </a:p>
          </p:txBody>
        </p:sp>
        <p:sp>
          <p:nvSpPr>
            <p:cNvPr id="52" name="Arrow: Right 51">
              <a:extLst>
                <a:ext uri="{FF2B5EF4-FFF2-40B4-BE49-F238E27FC236}">
                  <a16:creationId xmlns:a16="http://schemas.microsoft.com/office/drawing/2014/main" id="{9C5132BC-2181-4B2F-8D0C-FF50588D89D4}"/>
                </a:ext>
              </a:extLst>
            </p:cNvPr>
            <p:cNvSpPr/>
            <p:nvPr/>
          </p:nvSpPr>
          <p:spPr>
            <a:xfrm>
              <a:off x="5572579" y="6353670"/>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A4ED8AB3-DA9C-4FFE-8550-90607010CB22}"/>
                </a:ext>
              </a:extLst>
            </p:cNvPr>
            <p:cNvSpPr txBox="1"/>
            <p:nvPr/>
          </p:nvSpPr>
          <p:spPr>
            <a:xfrm>
              <a:off x="6169819" y="4737648"/>
              <a:ext cx="5006615"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Hạn chế sử dụng túi nylong</a:t>
              </a:r>
            </a:p>
          </p:txBody>
        </p:sp>
        <p:sp>
          <p:nvSpPr>
            <p:cNvPr id="53" name="Arrow: Right 52">
              <a:extLst>
                <a:ext uri="{FF2B5EF4-FFF2-40B4-BE49-F238E27FC236}">
                  <a16:creationId xmlns:a16="http://schemas.microsoft.com/office/drawing/2014/main" id="{F003ECB0-6744-4A66-883D-7D03DAAF214F}"/>
                </a:ext>
              </a:extLst>
            </p:cNvPr>
            <p:cNvSpPr/>
            <p:nvPr/>
          </p:nvSpPr>
          <p:spPr>
            <a:xfrm>
              <a:off x="5572579" y="4744518"/>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D8D48FF7-78A1-4D34-AF4D-5CBF0F56475F}"/>
                </a:ext>
              </a:extLst>
            </p:cNvPr>
            <p:cNvSpPr txBox="1"/>
            <p:nvPr/>
          </p:nvSpPr>
          <p:spPr>
            <a:xfrm>
              <a:off x="6169819" y="3664882"/>
              <a:ext cx="4727128"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Trồng cây xanh và bảo vệ tài nguyên rừng</a:t>
              </a:r>
            </a:p>
          </p:txBody>
        </p:sp>
        <p:sp>
          <p:nvSpPr>
            <p:cNvPr id="54" name="Arrow: Right 53">
              <a:extLst>
                <a:ext uri="{FF2B5EF4-FFF2-40B4-BE49-F238E27FC236}">
                  <a16:creationId xmlns:a16="http://schemas.microsoft.com/office/drawing/2014/main" id="{FE053C55-644B-4937-B06B-BC47EB402CFC}"/>
                </a:ext>
              </a:extLst>
            </p:cNvPr>
            <p:cNvSpPr/>
            <p:nvPr/>
          </p:nvSpPr>
          <p:spPr>
            <a:xfrm>
              <a:off x="5572579" y="3671752"/>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28264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472565" y="308358"/>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39516"/>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152EE974-FEEE-49B3-AC07-C41F1BE8959D}"/>
              </a:ext>
            </a:extLst>
          </p:cNvPr>
          <p:cNvSpPr txBox="1"/>
          <p:nvPr/>
        </p:nvSpPr>
        <p:spPr>
          <a:xfrm>
            <a:off x="3590597" y="415739"/>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Tìm hiểu thông tin trên Internet về nhiệt dộ trung bình toàn cầu của Trái Đất trong khoảng 100 năm qua và suy luận về nhiệt độ của Trái Đất tăng hay giảm trong vòng 10 năm tới.</a:t>
            </a:r>
            <a:endParaRPr lang="en-US" sz="2000" dirty="0"/>
          </a:p>
        </p:txBody>
      </p:sp>
      <p:pic>
        <p:nvPicPr>
          <p:cNvPr id="23" name="Picture 2" descr="Global warming tops UK investors' environmental concerns - ESG Clarity">
            <a:extLst>
              <a:ext uri="{FF2B5EF4-FFF2-40B4-BE49-F238E27FC236}">
                <a16:creationId xmlns:a16="http://schemas.microsoft.com/office/drawing/2014/main" id="{AF3C3A20-803D-4C6B-889D-26BF8A7721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110" b="1382"/>
          <a:stretch/>
        </p:blipFill>
        <p:spPr bwMode="auto">
          <a:xfrm>
            <a:off x="2057920" y="2000250"/>
            <a:ext cx="8076160" cy="455295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85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472565" y="308358"/>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39516"/>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152EE974-FEEE-49B3-AC07-C41F1BE8959D}"/>
              </a:ext>
            </a:extLst>
          </p:cNvPr>
          <p:cNvSpPr txBox="1"/>
          <p:nvPr/>
        </p:nvSpPr>
        <p:spPr>
          <a:xfrm>
            <a:off x="3590597" y="415739"/>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Tìm hiểu thông tin trên Internet về nhiệt dộ trung bình toàn cầu của Trái Đất trong khoảng 100 năm qua và suy luận về nhiệt độ của Trái Đất tăng hay giảm trong vòng 10 năm tới.</a:t>
            </a:r>
            <a:endParaRPr lang="en-US" sz="2000" dirty="0"/>
          </a:p>
        </p:txBody>
      </p:sp>
      <p:grpSp>
        <p:nvGrpSpPr>
          <p:cNvPr id="16" name="Group 15">
            <a:extLst>
              <a:ext uri="{FF2B5EF4-FFF2-40B4-BE49-F238E27FC236}">
                <a16:creationId xmlns:a16="http://schemas.microsoft.com/office/drawing/2014/main" id="{2470D3C0-1F53-4889-ABE5-A4CDBFC67E9E}"/>
              </a:ext>
            </a:extLst>
          </p:cNvPr>
          <p:cNvGrpSpPr/>
          <p:nvPr/>
        </p:nvGrpSpPr>
        <p:grpSpPr>
          <a:xfrm>
            <a:off x="805844" y="2145929"/>
            <a:ext cx="1393062" cy="476622"/>
            <a:chOff x="6006494" y="1980829"/>
            <a:chExt cx="1393062" cy="476622"/>
          </a:xfrm>
        </p:grpSpPr>
        <p:sp>
          <p:nvSpPr>
            <p:cNvPr id="18" name="Rectangle: Rounded Corners 17">
              <a:extLst>
                <a:ext uri="{FF2B5EF4-FFF2-40B4-BE49-F238E27FC236}">
                  <a16:creationId xmlns:a16="http://schemas.microsoft.com/office/drawing/2014/main" id="{E24E8AB4-71BA-437D-AF11-17044CA14648}"/>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22" name="Rectangle: Rounded Corners 21">
              <a:extLst>
                <a:ext uri="{FF2B5EF4-FFF2-40B4-BE49-F238E27FC236}">
                  <a16:creationId xmlns:a16="http://schemas.microsoft.com/office/drawing/2014/main" id="{C8E1ABF5-B7AB-4484-A0E7-F684442C9931}"/>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pic>
        <p:nvPicPr>
          <p:cNvPr id="1028" name="Picture 4" descr="Global warming, explained - Vox">
            <a:extLst>
              <a:ext uri="{FF2B5EF4-FFF2-40B4-BE49-F238E27FC236}">
                <a16:creationId xmlns:a16="http://schemas.microsoft.com/office/drawing/2014/main" id="{78A41899-F0EB-40D0-9BC1-31407F957C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92509" y="3043003"/>
            <a:ext cx="4666938" cy="3500204"/>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1390BAA-7D9A-44D8-961D-D60C3A5448FD}"/>
              </a:ext>
            </a:extLst>
          </p:cNvPr>
          <p:cNvSpPr txBox="1"/>
          <p:nvPr/>
        </p:nvSpPr>
        <p:spPr>
          <a:xfrm>
            <a:off x="5935011" y="3850187"/>
            <a:ext cx="5364480" cy="1885837"/>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r>
              <a:rPr lang="en-US"/>
              <a:t>Trong khoảng 100 năm qua, nhiệt độ trung bình Trái Đất đã tăng khoảng </a:t>
            </a:r>
            <a:r>
              <a:rPr lang="en-US" b="1"/>
              <a:t>0,9</a:t>
            </a:r>
            <a:r>
              <a:rPr lang="en-US" b="1" baseline="30000"/>
              <a:t>o</a:t>
            </a:r>
            <a:r>
              <a:rPr lang="en-US" b="1"/>
              <a:t>C</a:t>
            </a:r>
            <a:r>
              <a:rPr lang="en-US"/>
              <a:t> (nhiệt độ năm 2018 so với giai đoạn 1951 - 1980). Với xu thế này, dự đoán trong khoảng 10 năm tới, nhiệt độ sẽ tiếp tục tăng.</a:t>
            </a:r>
          </a:p>
        </p:txBody>
      </p:sp>
    </p:spTree>
    <p:extLst>
      <p:ext uri="{BB962C8B-B14F-4D97-AF65-F5344CB8AC3E}">
        <p14:creationId xmlns:p14="http://schemas.microsoft.com/office/powerpoint/2010/main" val="78972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0AF60153-8929-48AC-9EC4-A3FDC8F0A22C}"/>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646546">
            <a:off x="9495956" y="-572165"/>
            <a:ext cx="6165440" cy="79549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521709" y="4181824"/>
            <a:ext cx="365615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615771"/>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1388176" y="-1680926"/>
            <a:ext cx="5135717" cy="513571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246625" y="715827"/>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03</a:t>
            </a:r>
            <a:endParaRPr lang="en-GB" sz="15934" b="1" cap="all" spc="133" dirty="0">
              <a:solidFill>
                <a:schemeClr val="bg1"/>
              </a:solidFill>
              <a:latin typeface="+mj-lt"/>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426582" y="4381621"/>
            <a:ext cx="10703836" cy="2125710"/>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l">
              <a:lnSpc>
                <a:spcPct val="115000"/>
              </a:lnSpc>
            </a:pPr>
            <a:r>
              <a:rPr lang="en-GB" sz="6000" spc="-100">
                <a:solidFill>
                  <a:srgbClr val="443E32"/>
                </a:solidFill>
                <a:latin typeface="+mj-lt"/>
              </a:rPr>
              <a:t>SỬ DỤNG</a:t>
            </a:r>
          </a:p>
          <a:p>
            <a:pPr algn="l">
              <a:lnSpc>
                <a:spcPct val="115000"/>
              </a:lnSpc>
            </a:pPr>
            <a:r>
              <a:rPr lang="en-GB" sz="6000" spc="-100">
                <a:solidFill>
                  <a:srgbClr val="443E32"/>
                </a:solidFill>
                <a:latin typeface="+mj-lt"/>
              </a:rPr>
              <a:t>CÁC DỤNG CỤ ĐO</a:t>
            </a:r>
            <a:endParaRPr lang="en-GB" sz="6000" spc="-10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337947" y="1778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2290" name="Picture 2" descr="Thiết bị đo lường Mitutoyo đảm bảo độ chính xác cao trong gia công cơ khí">
            <a:extLst>
              <a:ext uri="{FF2B5EF4-FFF2-40B4-BE49-F238E27FC236}">
                <a16:creationId xmlns:a16="http://schemas.microsoft.com/office/drawing/2014/main" id="{603D11C8-B028-4D73-87C6-5A9232BB88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4" b="1609"/>
          <a:stretch/>
        </p:blipFill>
        <p:spPr bwMode="auto">
          <a:xfrm>
            <a:off x="4619297" y="0"/>
            <a:ext cx="7236336" cy="530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5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cổng quang điện (cổng quang)</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023364"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587838"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5110" y="1647896"/>
            <a:ext cx="654753" cy="573801"/>
          </a:xfrm>
          <a:prstGeom prst="rect">
            <a:avLst/>
          </a:prstGeom>
        </p:spPr>
      </p:pic>
      <p:sp>
        <p:nvSpPr>
          <p:cNvPr id="9" name="TextBox 8">
            <a:extLst>
              <a:ext uri="{FF2B5EF4-FFF2-40B4-BE49-F238E27FC236}">
                <a16:creationId xmlns:a16="http://schemas.microsoft.com/office/drawing/2014/main" id="{251BEB91-E439-42CE-8FC4-58E98B8106E3}"/>
              </a:ext>
            </a:extLst>
          </p:cNvPr>
          <p:cNvSpPr txBox="1"/>
          <p:nvPr/>
        </p:nvSpPr>
        <p:spPr>
          <a:xfrm>
            <a:off x="1589644" y="1726662"/>
            <a:ext cx="9637385"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Cổng quang </a:t>
            </a:r>
            <a:r>
              <a:rPr lang="en-US"/>
              <a:t>là thiết bị dùng để bật và tắt đồng hồ đo thời gian hiện số.</a:t>
            </a:r>
          </a:p>
        </p:txBody>
      </p:sp>
      <p:pic>
        <p:nvPicPr>
          <p:cNvPr id="10" name="Picture 2" descr="Cổng quang điện cho thí nghiệm vật lý, cổng quang học 12V VIETVALUE">
            <a:extLst>
              <a:ext uri="{FF2B5EF4-FFF2-40B4-BE49-F238E27FC236}">
                <a16:creationId xmlns:a16="http://schemas.microsoft.com/office/drawing/2014/main" id="{AE4FE53B-B27E-4638-84B6-0119A2F13F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767" b="20635"/>
          <a:stretch/>
        </p:blipFill>
        <p:spPr bwMode="auto">
          <a:xfrm>
            <a:off x="1526983" y="2608289"/>
            <a:ext cx="9138035" cy="398399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13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cổng quang điện (cổng quang)</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023364"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587838"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6740" y="1884138"/>
            <a:ext cx="654753" cy="573801"/>
          </a:xfrm>
          <a:prstGeom prst="rect">
            <a:avLst/>
          </a:prstGeom>
        </p:spPr>
      </p:pic>
      <p:sp>
        <p:nvSpPr>
          <p:cNvPr id="10" name="TextBox 9">
            <a:extLst>
              <a:ext uri="{FF2B5EF4-FFF2-40B4-BE49-F238E27FC236}">
                <a16:creationId xmlns:a16="http://schemas.microsoft.com/office/drawing/2014/main" id="{49E86C7A-8F85-4CE5-ACA8-5BC49B5C152D}"/>
              </a:ext>
            </a:extLst>
          </p:cNvPr>
          <p:cNvSpPr txBox="1"/>
          <p:nvPr/>
        </p:nvSpPr>
        <p:spPr>
          <a:xfrm>
            <a:off x="1529319" y="1612840"/>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Nó gồm một bộ phận phát tia hồng ngoại D</a:t>
            </a:r>
            <a:r>
              <a:rPr lang="en-US" sz="2000" baseline="-25000"/>
              <a:t>1</a:t>
            </a:r>
            <a:r>
              <a:rPr lang="en-US" sz="2000"/>
              <a:t>, một bộ phận thua tia hồng ngoại D</a:t>
            </a:r>
            <a:r>
              <a:rPr lang="en-US" sz="2000" baseline="-25000"/>
              <a:t>2</a:t>
            </a:r>
            <a:r>
              <a:rPr lang="en-US" sz="2000"/>
              <a:t> và dây cáp nối với đồng hồ đo thời gian hiện số. Dây nối này vừa có tác dụng cung cấp điện cho cổng quang, vừa có tác dụng gửi tín hiệu điện từ cổng quang tới đồng hồ.</a:t>
            </a:r>
          </a:p>
        </p:txBody>
      </p:sp>
      <p:pic>
        <p:nvPicPr>
          <p:cNvPr id="11" name="Picture 2" descr="Lý thuyết Tốc độ, độ dịch chuyển và vận tốc - Vật lí 10 | SGK Vật Lí 10 -  Cánh diều">
            <a:extLst>
              <a:ext uri="{FF2B5EF4-FFF2-40B4-BE49-F238E27FC236}">
                <a16:creationId xmlns:a16="http://schemas.microsoft.com/office/drawing/2014/main" id="{7EFD14F7-6311-4029-8544-B9276D1F99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366" y="3020443"/>
            <a:ext cx="6093268" cy="369903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82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2557" y="1659285"/>
            <a:ext cx="654753" cy="573801"/>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2369482" y="1507218"/>
            <a:ext cx="8115050"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Đồng hồ đo thời gian hiện số </a:t>
            </a:r>
            <a:r>
              <a:rPr lang="en-US"/>
              <a:t>hoạt đông như một đồng hồ bấm giây nhưng được điều khiển bằng cổng quang.</a:t>
            </a:r>
          </a:p>
        </p:txBody>
      </p:sp>
      <p:pic>
        <p:nvPicPr>
          <p:cNvPr id="11266" name="Picture 2" descr="Thí nghiệm rơi tự do - YouTube">
            <a:extLst>
              <a:ext uri="{FF2B5EF4-FFF2-40B4-BE49-F238E27FC236}">
                <a16:creationId xmlns:a16="http://schemas.microsoft.com/office/drawing/2014/main" id="{F7505FA1-0D67-48DE-ADF9-1AEBAC5AA4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259" b="2160"/>
          <a:stretch/>
        </p:blipFill>
        <p:spPr bwMode="auto">
          <a:xfrm>
            <a:off x="609600" y="2686050"/>
            <a:ext cx="10972800" cy="39243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14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C895A6F-E773-43C2-A1CD-3CB88D601CC3}"/>
              </a:ext>
            </a:extLst>
          </p:cNvPr>
          <p:cNvGrpSpPr/>
          <p:nvPr/>
        </p:nvGrpSpPr>
        <p:grpSpPr>
          <a:xfrm>
            <a:off x="0" y="2960914"/>
            <a:ext cx="12192000" cy="3878711"/>
            <a:chOff x="0" y="2960914"/>
            <a:chExt cx="12192000" cy="3878711"/>
          </a:xfrm>
        </p:grpSpPr>
        <p:sp>
          <p:nvSpPr>
            <p:cNvPr id="30" name="Rectangle 29">
              <a:extLst>
                <a:ext uri="{FF2B5EF4-FFF2-40B4-BE49-F238E27FC236}">
                  <a16:creationId xmlns:a16="http://schemas.microsoft.com/office/drawing/2014/main" id="{F267750F-5385-4CF3-8551-E94F8A3A7439}"/>
                </a:ext>
              </a:extLst>
            </p:cNvPr>
            <p:cNvSpPr/>
            <p:nvPr/>
          </p:nvSpPr>
          <p:spPr>
            <a:xfrm>
              <a:off x="0" y="2960914"/>
              <a:ext cx="12192000" cy="374196"/>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523CB2F-F139-48B9-8F74-A783B89632E7}"/>
                </a:ext>
              </a:extLst>
            </p:cNvPr>
            <p:cNvSpPr/>
            <p:nvPr/>
          </p:nvSpPr>
          <p:spPr>
            <a:xfrm>
              <a:off x="0" y="3193143"/>
              <a:ext cx="12192000" cy="364648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r>
              <a:rPr lang="en-GB" sz="4400" b="1" cap="all" spc="-50" dirty="0" err="1">
                <a:solidFill>
                  <a:schemeClr val="bg1"/>
                </a:solidFill>
                <a:latin typeface="+mj-lt"/>
                <a:cs typeface="#9Slide04 Taviraj ExtraBold" pitchFamily="2" charset="-34"/>
              </a:rPr>
              <a:t>mở</a:t>
            </a:r>
            <a:r>
              <a:rPr lang="en-GB" sz="4400" b="1" cap="all" spc="-50" dirty="0">
                <a:solidFill>
                  <a:schemeClr val="bg1"/>
                </a:solidFill>
                <a:latin typeface="+mj-lt"/>
                <a:cs typeface="#9Slide04 Taviraj ExtraBold" pitchFamily="2" charset="-34"/>
              </a:rPr>
              <a:t> </a:t>
            </a:r>
            <a:r>
              <a:rPr lang="en-GB" sz="4400" b="1" cap="all" spc="-50" dirty="0" err="1">
                <a:solidFill>
                  <a:schemeClr val="bg1"/>
                </a:solidFill>
                <a:latin typeface="+mj-lt"/>
                <a:cs typeface="#9Slide04 Taviraj ExtraBold" pitchFamily="2" charset="-34"/>
              </a:rPr>
              <a:t>đầu</a:t>
            </a:r>
            <a:endParaRPr lang="en-GB" sz="4400" b="1" cap="all" spc="-50" dirty="0">
              <a:solidFill>
                <a:schemeClr val="bg1"/>
              </a:solidFill>
              <a:latin typeface="+mj-lt"/>
              <a:cs typeface="#9Slide04 Taviraj ExtraBold" pitchFamily="2" charset="-34"/>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a:extLst>
              <a:ext uri="{FF2B5EF4-FFF2-40B4-BE49-F238E27FC236}">
                <a16:creationId xmlns:a16="http://schemas.microsoft.com/office/drawing/2014/main" id="{E66FBA7C-98B5-4A1D-8B6B-A1606DD5B9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2767" y="1651758"/>
            <a:ext cx="802859" cy="703596"/>
          </a:xfrm>
          <a:prstGeom prst="rect">
            <a:avLst/>
          </a:prstGeom>
        </p:spPr>
      </p:pic>
      <p:sp>
        <p:nvSpPr>
          <p:cNvPr id="7" name="TextBox 6">
            <a:extLst>
              <a:ext uri="{FF2B5EF4-FFF2-40B4-BE49-F238E27FC236}">
                <a16:creationId xmlns:a16="http://schemas.microsoft.com/office/drawing/2014/main" id="{103C976F-D3B3-4CC6-A33E-AD587E5333E9}"/>
              </a:ext>
            </a:extLst>
          </p:cNvPr>
          <p:cNvSpPr txBox="1"/>
          <p:nvPr/>
        </p:nvSpPr>
        <p:spPr>
          <a:xfrm>
            <a:off x="3072164" y="1601170"/>
            <a:ext cx="708707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Để học tốt môn </a:t>
            </a:r>
            <a:r>
              <a:rPr lang="en-US" sz="2200" b="1"/>
              <a:t>Khoa học tự nhiên </a:t>
            </a:r>
            <a:r>
              <a:rPr lang="en-US" sz="2200"/>
              <a:t>các em cần sử dụng những phương pháp và kĩ năng nào?</a:t>
            </a:r>
            <a:endParaRPr lang="en-US" sz="2200" dirty="0"/>
          </a:p>
        </p:txBody>
      </p:sp>
      <p:grpSp>
        <p:nvGrpSpPr>
          <p:cNvPr id="3" name="Group 2">
            <a:extLst>
              <a:ext uri="{FF2B5EF4-FFF2-40B4-BE49-F238E27FC236}">
                <a16:creationId xmlns:a16="http://schemas.microsoft.com/office/drawing/2014/main" id="{9514A1E2-E73B-4762-9D31-601A3305ED21}"/>
              </a:ext>
            </a:extLst>
          </p:cNvPr>
          <p:cNvGrpSpPr/>
          <p:nvPr/>
        </p:nvGrpSpPr>
        <p:grpSpPr>
          <a:xfrm>
            <a:off x="6719236" y="3451237"/>
            <a:ext cx="4197870" cy="596685"/>
            <a:chOff x="7087536" y="3157322"/>
            <a:chExt cx="4197870" cy="596685"/>
          </a:xfrm>
        </p:grpSpPr>
        <p:sp>
          <p:nvSpPr>
            <p:cNvPr id="12" name="TextBox 11">
              <a:extLst>
                <a:ext uri="{FF2B5EF4-FFF2-40B4-BE49-F238E27FC236}">
                  <a16:creationId xmlns:a16="http://schemas.microsoft.com/office/drawing/2014/main" id="{11A0A959-856B-463D-A107-6A0FC43DCF36}"/>
                </a:ext>
              </a:extLst>
            </p:cNvPr>
            <p:cNvSpPr txBox="1"/>
            <p:nvPr/>
          </p:nvSpPr>
          <p:spPr>
            <a:xfrm>
              <a:off x="7627806" y="3282187"/>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quan sát, phân loại</a:t>
              </a:r>
              <a:endParaRPr lang="en-US" sz="2000" b="1" dirty="0">
                <a:solidFill>
                  <a:sysClr val="windowText" lastClr="000000"/>
                </a:solidFill>
              </a:endParaRPr>
            </a:p>
          </p:txBody>
        </p:sp>
        <p:pic>
          <p:nvPicPr>
            <p:cNvPr id="17" name="Picture 17">
              <a:extLst>
                <a:ext uri="{FF2B5EF4-FFF2-40B4-BE49-F238E27FC236}">
                  <a16:creationId xmlns:a16="http://schemas.microsoft.com/office/drawing/2014/main" id="{919D0F56-F088-4C73-874E-35C8BBA86E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3157322"/>
              <a:ext cx="320040" cy="596685"/>
            </a:xfrm>
            <a:prstGeom prst="rect">
              <a:avLst/>
            </a:prstGeom>
          </p:spPr>
        </p:pic>
      </p:grpSp>
      <p:grpSp>
        <p:nvGrpSpPr>
          <p:cNvPr id="4" name="Group 3">
            <a:extLst>
              <a:ext uri="{FF2B5EF4-FFF2-40B4-BE49-F238E27FC236}">
                <a16:creationId xmlns:a16="http://schemas.microsoft.com/office/drawing/2014/main" id="{B53A910B-EC14-472E-81B1-3C7FC2FE0704}"/>
              </a:ext>
            </a:extLst>
          </p:cNvPr>
          <p:cNvGrpSpPr/>
          <p:nvPr/>
        </p:nvGrpSpPr>
        <p:grpSpPr>
          <a:xfrm>
            <a:off x="6719236" y="4301474"/>
            <a:ext cx="4807470" cy="596685"/>
            <a:chOff x="7087536" y="3918933"/>
            <a:chExt cx="4807470" cy="596685"/>
          </a:xfrm>
        </p:grpSpPr>
        <p:sp>
          <p:nvSpPr>
            <p:cNvPr id="13" name="TextBox 12">
              <a:extLst>
                <a:ext uri="{FF2B5EF4-FFF2-40B4-BE49-F238E27FC236}">
                  <a16:creationId xmlns:a16="http://schemas.microsoft.com/office/drawing/2014/main" id="{1AA03890-DD7A-4C8C-BE25-DAAB4650284C}"/>
                </a:ext>
              </a:extLst>
            </p:cNvPr>
            <p:cNvSpPr txBox="1"/>
            <p:nvPr/>
          </p:nvSpPr>
          <p:spPr>
            <a:xfrm>
              <a:off x="7627806" y="4043798"/>
              <a:ext cx="42672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liên kết</a:t>
              </a:r>
              <a:endParaRPr lang="en-US" sz="2000" b="1" dirty="0">
                <a:solidFill>
                  <a:sysClr val="windowText" lastClr="000000"/>
                </a:solidFill>
              </a:endParaRPr>
            </a:p>
          </p:txBody>
        </p:sp>
        <p:pic>
          <p:nvPicPr>
            <p:cNvPr id="18" name="Picture 17">
              <a:extLst>
                <a:ext uri="{FF2B5EF4-FFF2-40B4-BE49-F238E27FC236}">
                  <a16:creationId xmlns:a16="http://schemas.microsoft.com/office/drawing/2014/main" id="{A6ACE06D-DAC0-44D3-8416-9A51643B37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3918933"/>
              <a:ext cx="320040" cy="596685"/>
            </a:xfrm>
            <a:prstGeom prst="rect">
              <a:avLst/>
            </a:prstGeom>
          </p:spPr>
        </p:pic>
      </p:grpSp>
      <p:grpSp>
        <p:nvGrpSpPr>
          <p:cNvPr id="5" name="Group 4">
            <a:extLst>
              <a:ext uri="{FF2B5EF4-FFF2-40B4-BE49-F238E27FC236}">
                <a16:creationId xmlns:a16="http://schemas.microsoft.com/office/drawing/2014/main" id="{FA2C2420-18F6-4873-9CC5-9A048BD166B3}"/>
              </a:ext>
            </a:extLst>
          </p:cNvPr>
          <p:cNvGrpSpPr/>
          <p:nvPr/>
        </p:nvGrpSpPr>
        <p:grpSpPr>
          <a:xfrm>
            <a:off x="6719236" y="5151711"/>
            <a:ext cx="2521470" cy="596685"/>
            <a:chOff x="7087536" y="4729540"/>
            <a:chExt cx="2521470" cy="596685"/>
          </a:xfrm>
        </p:grpSpPr>
        <p:sp>
          <p:nvSpPr>
            <p:cNvPr id="14" name="TextBox 13">
              <a:extLst>
                <a:ext uri="{FF2B5EF4-FFF2-40B4-BE49-F238E27FC236}">
                  <a16:creationId xmlns:a16="http://schemas.microsoft.com/office/drawing/2014/main" id="{FF5354A9-CADC-46E9-9EF4-44712A1BAF0D}"/>
                </a:ext>
              </a:extLst>
            </p:cNvPr>
            <p:cNvSpPr txBox="1"/>
            <p:nvPr/>
          </p:nvSpPr>
          <p:spPr>
            <a:xfrm>
              <a:off x="7627806" y="4854405"/>
              <a:ext cx="19812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đo</a:t>
              </a:r>
              <a:endParaRPr lang="en-US" sz="2000" b="1" dirty="0">
                <a:solidFill>
                  <a:sysClr val="windowText" lastClr="000000"/>
                </a:solidFill>
              </a:endParaRPr>
            </a:p>
          </p:txBody>
        </p:sp>
        <p:pic>
          <p:nvPicPr>
            <p:cNvPr id="19" name="Picture 17">
              <a:extLst>
                <a:ext uri="{FF2B5EF4-FFF2-40B4-BE49-F238E27FC236}">
                  <a16:creationId xmlns:a16="http://schemas.microsoft.com/office/drawing/2014/main" id="{23735874-1EE1-417D-86C8-210F487CC2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4729540"/>
              <a:ext cx="320040" cy="596685"/>
            </a:xfrm>
            <a:prstGeom prst="rect">
              <a:avLst/>
            </a:prstGeom>
          </p:spPr>
        </p:pic>
      </p:grpSp>
      <p:grpSp>
        <p:nvGrpSpPr>
          <p:cNvPr id="6" name="Group 5">
            <a:extLst>
              <a:ext uri="{FF2B5EF4-FFF2-40B4-BE49-F238E27FC236}">
                <a16:creationId xmlns:a16="http://schemas.microsoft.com/office/drawing/2014/main" id="{E163EA57-A275-4A17-B2F7-96446498FB6C}"/>
              </a:ext>
            </a:extLst>
          </p:cNvPr>
          <p:cNvGrpSpPr/>
          <p:nvPr/>
        </p:nvGrpSpPr>
        <p:grpSpPr>
          <a:xfrm>
            <a:off x="6719236" y="6001947"/>
            <a:ext cx="3588270" cy="596685"/>
            <a:chOff x="7087536" y="5708032"/>
            <a:chExt cx="3588270" cy="596685"/>
          </a:xfrm>
        </p:grpSpPr>
        <p:sp>
          <p:nvSpPr>
            <p:cNvPr id="15" name="TextBox 14">
              <a:extLst>
                <a:ext uri="{FF2B5EF4-FFF2-40B4-BE49-F238E27FC236}">
                  <a16:creationId xmlns:a16="http://schemas.microsoft.com/office/drawing/2014/main" id="{110AF815-0740-4FB0-9345-9FFE0F333307}"/>
                </a:ext>
              </a:extLst>
            </p:cNvPr>
            <p:cNvSpPr txBox="1"/>
            <p:nvPr/>
          </p:nvSpPr>
          <p:spPr>
            <a:xfrm>
              <a:off x="7627806" y="5832897"/>
              <a:ext cx="3048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dự báo</a:t>
              </a:r>
              <a:endParaRPr lang="en-US" sz="2000" b="1" dirty="0">
                <a:solidFill>
                  <a:sysClr val="windowText" lastClr="000000"/>
                </a:solidFill>
              </a:endParaRPr>
            </a:p>
          </p:txBody>
        </p:sp>
        <p:pic>
          <p:nvPicPr>
            <p:cNvPr id="20" name="Picture 17">
              <a:extLst>
                <a:ext uri="{FF2B5EF4-FFF2-40B4-BE49-F238E27FC236}">
                  <a16:creationId xmlns:a16="http://schemas.microsoft.com/office/drawing/2014/main" id="{1C7AAE94-E1B3-4201-B48C-E6968A629A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5708032"/>
              <a:ext cx="320040" cy="596685"/>
            </a:xfrm>
            <a:prstGeom prst="rect">
              <a:avLst/>
            </a:prstGeom>
          </p:spPr>
        </p:pic>
      </p:grpSp>
      <p:grpSp>
        <p:nvGrpSpPr>
          <p:cNvPr id="26" name="Group 25">
            <a:extLst>
              <a:ext uri="{FF2B5EF4-FFF2-40B4-BE49-F238E27FC236}">
                <a16:creationId xmlns:a16="http://schemas.microsoft.com/office/drawing/2014/main" id="{8A48EE07-A5D4-4AB9-A0BC-F16C99E455FD}"/>
              </a:ext>
            </a:extLst>
          </p:cNvPr>
          <p:cNvGrpSpPr/>
          <p:nvPr/>
        </p:nvGrpSpPr>
        <p:grpSpPr>
          <a:xfrm>
            <a:off x="1536597" y="3451237"/>
            <a:ext cx="2908300" cy="731675"/>
            <a:chOff x="7087536" y="3219755"/>
            <a:chExt cx="2908300" cy="731675"/>
          </a:xfrm>
        </p:grpSpPr>
        <p:sp>
          <p:nvSpPr>
            <p:cNvPr id="27" name="TextBox 26">
              <a:extLst>
                <a:ext uri="{FF2B5EF4-FFF2-40B4-BE49-F238E27FC236}">
                  <a16:creationId xmlns:a16="http://schemas.microsoft.com/office/drawing/2014/main" id="{2AA9E50A-820E-40A0-8DA0-FDEF9A23694C}"/>
                </a:ext>
              </a:extLst>
            </p:cNvPr>
            <p:cNvSpPr txBox="1"/>
            <p:nvPr/>
          </p:nvSpPr>
          <p:spPr>
            <a:xfrm>
              <a:off x="7627806" y="3219755"/>
              <a:ext cx="236803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Phương pháp </a:t>
              </a:r>
            </a:p>
            <a:p>
              <a:r>
                <a:rPr lang="en-US" sz="2000" b="1">
                  <a:solidFill>
                    <a:sysClr val="windowText" lastClr="000000"/>
                  </a:solidFill>
                </a:rPr>
                <a:t>tìm hiểu tự nhiên</a:t>
              </a:r>
              <a:endParaRPr lang="en-US" sz="2000" b="1" dirty="0">
                <a:solidFill>
                  <a:sysClr val="windowText" lastClr="000000"/>
                </a:solidFill>
              </a:endParaRPr>
            </a:p>
          </p:txBody>
        </p:sp>
        <p:pic>
          <p:nvPicPr>
            <p:cNvPr id="29" name="Picture 17">
              <a:extLst>
                <a:ext uri="{FF2B5EF4-FFF2-40B4-BE49-F238E27FC236}">
                  <a16:creationId xmlns:a16="http://schemas.microsoft.com/office/drawing/2014/main" id="{1B5A8345-E500-46D8-A759-F31386CB0E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3287250"/>
              <a:ext cx="320040" cy="596685"/>
            </a:xfrm>
            <a:prstGeom prst="rect">
              <a:avLst/>
            </a:prstGeom>
          </p:spPr>
        </p:pic>
      </p:grpSp>
    </p:spTree>
    <p:extLst>
      <p:ext uri="{BB962C8B-B14F-4D97-AF65-F5344CB8AC3E}">
        <p14:creationId xmlns:p14="http://schemas.microsoft.com/office/powerpoint/2010/main" val="63784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ppt_x"/>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B273E61-91DB-4D7E-A159-9AC1F2B3B465}"/>
              </a:ext>
            </a:extLst>
          </p:cNvPr>
          <p:cNvGrpSpPr/>
          <p:nvPr/>
        </p:nvGrpSpPr>
        <p:grpSpPr>
          <a:xfrm>
            <a:off x="268569" y="1450875"/>
            <a:ext cx="5709005" cy="396975"/>
            <a:chOff x="373344" y="1593750"/>
            <a:chExt cx="5709005" cy="396975"/>
          </a:xfrm>
        </p:grpSpPr>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3344" y="1593750"/>
              <a:ext cx="452980" cy="396975"/>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971739" y="1618760"/>
              <a:ext cx="511061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Mặt trước của đồng hồ có các nút:</a:t>
              </a:r>
              <a:endParaRPr lang="en-US" sz="2000"/>
            </a:p>
          </p:txBody>
        </p:sp>
      </p:grpSp>
      <p:sp>
        <p:nvSpPr>
          <p:cNvPr id="10" name="TextBox 9">
            <a:extLst>
              <a:ext uri="{FF2B5EF4-FFF2-40B4-BE49-F238E27FC236}">
                <a16:creationId xmlns:a16="http://schemas.microsoft.com/office/drawing/2014/main" id="{4254004E-4475-4293-90FF-1CB4402C54AF}"/>
              </a:ext>
            </a:extLst>
          </p:cNvPr>
          <p:cNvSpPr txBox="1"/>
          <p:nvPr/>
        </p:nvSpPr>
        <p:spPr>
          <a:xfrm>
            <a:off x="782923" y="2042882"/>
            <a:ext cx="5541675"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THANG ĐO: </a:t>
            </a:r>
            <a:r>
              <a:rPr lang="en-US" sz="1600"/>
              <a:t>Bên nút thang đo có ghi giới hạn đo (GHĐ) và độ chia nhỏ nhất (ĐCNN) của đồng hồ:</a:t>
            </a:r>
          </a:p>
        </p:txBody>
      </p:sp>
      <p:sp>
        <p:nvSpPr>
          <p:cNvPr id="11" name="TextBox 10">
            <a:extLst>
              <a:ext uri="{FF2B5EF4-FFF2-40B4-BE49-F238E27FC236}">
                <a16:creationId xmlns:a16="http://schemas.microsoft.com/office/drawing/2014/main" id="{F3CEB338-9376-4449-8DE0-88F57E7E2CCC}"/>
              </a:ext>
            </a:extLst>
          </p:cNvPr>
          <p:cNvSpPr txBox="1"/>
          <p:nvPr/>
        </p:nvSpPr>
        <p:spPr>
          <a:xfrm>
            <a:off x="782924" y="2690357"/>
            <a:ext cx="554167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a:t>9,999 s - 0,001 s </a:t>
            </a:r>
            <a:r>
              <a:rPr lang="en-US" sz="1600"/>
              <a:t>và </a:t>
            </a:r>
            <a:r>
              <a:rPr lang="en-US" sz="1600" b="1"/>
              <a:t>99,99 s - 0,01 s</a:t>
            </a:r>
          </a:p>
        </p:txBody>
      </p:sp>
      <p:sp>
        <p:nvSpPr>
          <p:cNvPr id="12" name="TextBox 11">
            <a:extLst>
              <a:ext uri="{FF2B5EF4-FFF2-40B4-BE49-F238E27FC236}">
                <a16:creationId xmlns:a16="http://schemas.microsoft.com/office/drawing/2014/main" id="{5CEF1AE4-23B8-465C-A62E-0C47A1E3ABC3}"/>
              </a:ext>
            </a:extLst>
          </p:cNvPr>
          <p:cNvSpPr txBox="1"/>
          <p:nvPr/>
        </p:nvSpPr>
        <p:spPr>
          <a:xfrm>
            <a:off x="782923" y="3030056"/>
            <a:ext cx="5541676"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Với nội dung môn Khoa học tự nhiên 7, chỉ cần chọn thang đo 99,99 s - 0,01 s là thích hợp.</a:t>
            </a:r>
          </a:p>
        </p:txBody>
      </p:sp>
      <p:sp>
        <p:nvSpPr>
          <p:cNvPr id="13" name="TextBox 12">
            <a:extLst>
              <a:ext uri="{FF2B5EF4-FFF2-40B4-BE49-F238E27FC236}">
                <a16:creationId xmlns:a16="http://schemas.microsoft.com/office/drawing/2014/main" id="{ED82A62F-DD80-4BAE-A38C-F82A36F9DA90}"/>
              </a:ext>
            </a:extLst>
          </p:cNvPr>
          <p:cNvSpPr txBox="1"/>
          <p:nvPr/>
        </p:nvSpPr>
        <p:spPr>
          <a:xfrm>
            <a:off x="782924" y="3736317"/>
            <a:ext cx="554167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MODE: </a:t>
            </a:r>
            <a:r>
              <a:rPr lang="en-US" sz="1600"/>
              <a:t>Núm này dùng để chọn chế độ làm việc của đồng hồ.</a:t>
            </a:r>
          </a:p>
        </p:txBody>
      </p:sp>
      <p:sp>
        <p:nvSpPr>
          <p:cNvPr id="14" name="TextBox 13">
            <a:extLst>
              <a:ext uri="{FF2B5EF4-FFF2-40B4-BE49-F238E27FC236}">
                <a16:creationId xmlns:a16="http://schemas.microsoft.com/office/drawing/2014/main" id="{8357E5B1-ECEA-445C-ACCF-A3E64144BFE1}"/>
              </a:ext>
            </a:extLst>
          </p:cNvPr>
          <p:cNvSpPr txBox="1"/>
          <p:nvPr/>
        </p:nvSpPr>
        <p:spPr>
          <a:xfrm>
            <a:off x="782924" y="4104035"/>
            <a:ext cx="5541676" cy="181639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Với nội dung môn Khoa học tự nhiên 7, cần chọn chế độ làm việc A </a:t>
            </a:r>
            <a:r>
              <a:rPr lang="en-US" sz="1600">
                <a:sym typeface="Wingdings" panose="05000000000000000000" pitchFamily="2" charset="2"/>
              </a:rPr>
              <a:t> B để đo khoảng thời gian giữa hai thời điểm A và B. Tại thời điểm A, đồng hồ được cổng quang bật, tại thời điểm B, đồng hồ được cổng quang tắt. Trên mặt đồng hồ xuất hiện số đo thời gian </a:t>
            </a:r>
            <a:r>
              <a:rPr lang="en-US" sz="1600">
                <a:sym typeface="Symbol" panose="05050102010706020507" pitchFamily="18" charset="2"/>
              </a:rPr>
              <a:t>t giữa hai thời điểm trên. Cổng C để kết nối với nam châm điện.</a:t>
            </a:r>
            <a:endParaRPr lang="en-US" sz="1600"/>
          </a:p>
        </p:txBody>
      </p:sp>
      <p:sp>
        <p:nvSpPr>
          <p:cNvPr id="15" name="TextBox 14">
            <a:extLst>
              <a:ext uri="{FF2B5EF4-FFF2-40B4-BE49-F238E27FC236}">
                <a16:creationId xmlns:a16="http://schemas.microsoft.com/office/drawing/2014/main" id="{025D23E6-11F6-4D93-9323-AAD5BD568E07}"/>
              </a:ext>
            </a:extLst>
          </p:cNvPr>
          <p:cNvSpPr txBox="1"/>
          <p:nvPr/>
        </p:nvSpPr>
        <p:spPr>
          <a:xfrm>
            <a:off x="782924" y="6018242"/>
            <a:ext cx="5541676"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RESET: </a:t>
            </a:r>
            <a:r>
              <a:rPr lang="en-US" sz="1600"/>
              <a:t>Cho đồng hồ quay về trạng thái ban đầu, mặt hiện số chỉ số 0.000.</a:t>
            </a:r>
          </a:p>
        </p:txBody>
      </p:sp>
      <p:grpSp>
        <p:nvGrpSpPr>
          <p:cNvPr id="28" name="Group 27">
            <a:extLst>
              <a:ext uri="{FF2B5EF4-FFF2-40B4-BE49-F238E27FC236}">
                <a16:creationId xmlns:a16="http://schemas.microsoft.com/office/drawing/2014/main" id="{E397D6ED-3A45-4EDD-BA1A-463D984DE54E}"/>
              </a:ext>
            </a:extLst>
          </p:cNvPr>
          <p:cNvGrpSpPr/>
          <p:nvPr/>
        </p:nvGrpSpPr>
        <p:grpSpPr>
          <a:xfrm>
            <a:off x="238601" y="2073916"/>
            <a:ext cx="396018" cy="523220"/>
            <a:chOff x="-14414" y="2481347"/>
            <a:chExt cx="396018" cy="523220"/>
          </a:xfrm>
        </p:grpSpPr>
        <p:sp>
          <p:nvSpPr>
            <p:cNvPr id="17" name="Oval 16">
              <a:extLst>
                <a:ext uri="{FF2B5EF4-FFF2-40B4-BE49-F238E27FC236}">
                  <a16:creationId xmlns:a16="http://schemas.microsoft.com/office/drawing/2014/main" id="{D9097AA3-B189-4A41-B753-1D1CC64877D0}"/>
                </a:ext>
              </a:extLst>
            </p:cNvPr>
            <p:cNvSpPr/>
            <p:nvPr/>
          </p:nvSpPr>
          <p:spPr>
            <a:xfrm>
              <a:off x="-14414" y="2543150"/>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8" name="TextBox 17">
              <a:extLst>
                <a:ext uri="{FF2B5EF4-FFF2-40B4-BE49-F238E27FC236}">
                  <a16:creationId xmlns:a16="http://schemas.microsoft.com/office/drawing/2014/main" id="{B6D446D3-D262-441D-B380-0AFCD5653CC8}"/>
                </a:ext>
              </a:extLst>
            </p:cNvPr>
            <p:cNvSpPr txBox="1"/>
            <p:nvPr/>
          </p:nvSpPr>
          <p:spPr>
            <a:xfrm>
              <a:off x="16722" y="2481347"/>
              <a:ext cx="333746"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1</a:t>
              </a:r>
            </a:p>
          </p:txBody>
        </p:sp>
      </p:grpSp>
      <p:grpSp>
        <p:nvGrpSpPr>
          <p:cNvPr id="29" name="Group 28">
            <a:extLst>
              <a:ext uri="{FF2B5EF4-FFF2-40B4-BE49-F238E27FC236}">
                <a16:creationId xmlns:a16="http://schemas.microsoft.com/office/drawing/2014/main" id="{960D8B21-20BA-463D-B682-BD6BB08A8AF0}"/>
              </a:ext>
            </a:extLst>
          </p:cNvPr>
          <p:cNvGrpSpPr/>
          <p:nvPr/>
        </p:nvGrpSpPr>
        <p:grpSpPr>
          <a:xfrm>
            <a:off x="238601" y="3670690"/>
            <a:ext cx="396018" cy="523220"/>
            <a:chOff x="-12906" y="3450420"/>
            <a:chExt cx="396018" cy="523220"/>
          </a:xfrm>
        </p:grpSpPr>
        <p:sp>
          <p:nvSpPr>
            <p:cNvPr id="20" name="Oval 19">
              <a:extLst>
                <a:ext uri="{FF2B5EF4-FFF2-40B4-BE49-F238E27FC236}">
                  <a16:creationId xmlns:a16="http://schemas.microsoft.com/office/drawing/2014/main" id="{F63CAD8F-D282-4350-B193-79975B7BD9A8}"/>
                </a:ext>
              </a:extLst>
            </p:cNvPr>
            <p:cNvSpPr/>
            <p:nvPr/>
          </p:nvSpPr>
          <p:spPr>
            <a:xfrm>
              <a:off x="-12906" y="3509842"/>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1" name="TextBox 20">
              <a:extLst>
                <a:ext uri="{FF2B5EF4-FFF2-40B4-BE49-F238E27FC236}">
                  <a16:creationId xmlns:a16="http://schemas.microsoft.com/office/drawing/2014/main" id="{E2093E66-871D-491C-B936-07B4877072E5}"/>
                </a:ext>
              </a:extLst>
            </p:cNvPr>
            <p:cNvSpPr txBox="1"/>
            <p:nvPr/>
          </p:nvSpPr>
          <p:spPr>
            <a:xfrm>
              <a:off x="-10624" y="3450420"/>
              <a:ext cx="391454"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2</a:t>
              </a:r>
            </a:p>
          </p:txBody>
        </p:sp>
      </p:grpSp>
      <p:grpSp>
        <p:nvGrpSpPr>
          <p:cNvPr id="30" name="Group 29">
            <a:extLst>
              <a:ext uri="{FF2B5EF4-FFF2-40B4-BE49-F238E27FC236}">
                <a16:creationId xmlns:a16="http://schemas.microsoft.com/office/drawing/2014/main" id="{7EE9356A-1A3D-43EA-BF24-1AF60955AA04}"/>
              </a:ext>
            </a:extLst>
          </p:cNvPr>
          <p:cNvGrpSpPr/>
          <p:nvPr/>
        </p:nvGrpSpPr>
        <p:grpSpPr>
          <a:xfrm>
            <a:off x="238601" y="6049276"/>
            <a:ext cx="396018" cy="523220"/>
            <a:chOff x="-11303" y="4171805"/>
            <a:chExt cx="396018" cy="523220"/>
          </a:xfrm>
        </p:grpSpPr>
        <p:sp>
          <p:nvSpPr>
            <p:cNvPr id="23" name="Oval 22">
              <a:extLst>
                <a:ext uri="{FF2B5EF4-FFF2-40B4-BE49-F238E27FC236}">
                  <a16:creationId xmlns:a16="http://schemas.microsoft.com/office/drawing/2014/main" id="{631AB635-E8A5-4146-B5DC-3222BA024858}"/>
                </a:ext>
              </a:extLst>
            </p:cNvPr>
            <p:cNvSpPr/>
            <p:nvPr/>
          </p:nvSpPr>
          <p:spPr>
            <a:xfrm>
              <a:off x="-11303" y="4221702"/>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4" name="TextBox 23">
              <a:extLst>
                <a:ext uri="{FF2B5EF4-FFF2-40B4-BE49-F238E27FC236}">
                  <a16:creationId xmlns:a16="http://schemas.microsoft.com/office/drawing/2014/main" id="{9CE461FA-4631-432C-9979-75A668860224}"/>
                </a:ext>
              </a:extLst>
            </p:cNvPr>
            <p:cNvSpPr txBox="1"/>
            <p:nvPr/>
          </p:nvSpPr>
          <p:spPr>
            <a:xfrm>
              <a:off x="-10624" y="4171805"/>
              <a:ext cx="394660"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3</a:t>
              </a:r>
            </a:p>
          </p:txBody>
        </p:sp>
      </p:grpSp>
      <p:pic>
        <p:nvPicPr>
          <p:cNvPr id="10242" name="Picture 2" descr="Thí nghiệm rơi tự do - YouTube">
            <a:extLst>
              <a:ext uri="{FF2B5EF4-FFF2-40B4-BE49-F238E27FC236}">
                <a16:creationId xmlns:a16="http://schemas.microsoft.com/office/drawing/2014/main" id="{F733AB48-CD82-4C77-A460-6DB1F28442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37" r="9199"/>
          <a:stretch/>
        </p:blipFill>
        <p:spPr bwMode="auto">
          <a:xfrm>
            <a:off x="6720335" y="1704484"/>
            <a:ext cx="5185916" cy="471536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75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3344" y="1931595"/>
            <a:ext cx="654753" cy="573801"/>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1170269" y="2010361"/>
            <a:ext cx="5110610"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Mặt sau của đồng hồ có các nút:</a:t>
            </a:r>
            <a:endParaRPr lang="en-US"/>
          </a:p>
        </p:txBody>
      </p:sp>
      <p:grpSp>
        <p:nvGrpSpPr>
          <p:cNvPr id="7" name="Group 6">
            <a:extLst>
              <a:ext uri="{FF2B5EF4-FFF2-40B4-BE49-F238E27FC236}">
                <a16:creationId xmlns:a16="http://schemas.microsoft.com/office/drawing/2014/main" id="{68E62542-55D3-4C42-AE2D-8B9808CF0F99}"/>
              </a:ext>
            </a:extLst>
          </p:cNvPr>
          <p:cNvGrpSpPr/>
          <p:nvPr/>
        </p:nvGrpSpPr>
        <p:grpSpPr>
          <a:xfrm>
            <a:off x="531938" y="3024107"/>
            <a:ext cx="4649661" cy="707886"/>
            <a:chOff x="531938" y="2472564"/>
            <a:chExt cx="4649661" cy="707886"/>
          </a:xfrm>
        </p:grpSpPr>
        <p:grpSp>
          <p:nvGrpSpPr>
            <p:cNvPr id="25" name="Group 24">
              <a:extLst>
                <a:ext uri="{FF2B5EF4-FFF2-40B4-BE49-F238E27FC236}">
                  <a16:creationId xmlns:a16="http://schemas.microsoft.com/office/drawing/2014/main" id="{E2F15A99-80E2-49A4-BFD8-36FD21B7DE3C}"/>
                </a:ext>
              </a:extLst>
            </p:cNvPr>
            <p:cNvGrpSpPr/>
            <p:nvPr/>
          </p:nvGrpSpPr>
          <p:grpSpPr>
            <a:xfrm>
              <a:off x="531938" y="2472564"/>
              <a:ext cx="638628" cy="707886"/>
              <a:chOff x="1136332" y="3664805"/>
              <a:chExt cx="638628" cy="707886"/>
            </a:xfrm>
          </p:grpSpPr>
          <p:sp>
            <p:nvSpPr>
              <p:cNvPr id="26" name="Oval 25">
                <a:extLst>
                  <a:ext uri="{FF2B5EF4-FFF2-40B4-BE49-F238E27FC236}">
                    <a16:creationId xmlns:a16="http://schemas.microsoft.com/office/drawing/2014/main" id="{B7CDF954-D251-4AAD-A427-3A97F2DF5774}"/>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7" name="TextBox 26">
                <a:extLst>
                  <a:ext uri="{FF2B5EF4-FFF2-40B4-BE49-F238E27FC236}">
                    <a16:creationId xmlns:a16="http://schemas.microsoft.com/office/drawing/2014/main" id="{797E9829-5B1C-4865-907F-598C4E077D79}"/>
                  </a:ext>
                </a:extLst>
              </p:cNvPr>
              <p:cNvSpPr txBox="1"/>
              <p:nvPr/>
            </p:nvSpPr>
            <p:spPr>
              <a:xfrm>
                <a:off x="1215837" y="3664805"/>
                <a:ext cx="492443"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4</a:t>
                </a:r>
              </a:p>
            </p:txBody>
          </p:sp>
        </p:grpSp>
        <p:sp>
          <p:nvSpPr>
            <p:cNvPr id="34" name="TextBox 33">
              <a:extLst>
                <a:ext uri="{FF2B5EF4-FFF2-40B4-BE49-F238E27FC236}">
                  <a16:creationId xmlns:a16="http://schemas.microsoft.com/office/drawing/2014/main" id="{EB2A12BA-E170-4B6A-9AE6-A38A4C2F71E6}"/>
                </a:ext>
              </a:extLst>
            </p:cNvPr>
            <p:cNvSpPr txBox="1"/>
            <p:nvPr/>
          </p:nvSpPr>
          <p:spPr>
            <a:xfrm>
              <a:off x="1331684" y="2635718"/>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Công tắc điện.</a:t>
              </a:r>
            </a:p>
          </p:txBody>
        </p:sp>
      </p:grpSp>
      <p:grpSp>
        <p:nvGrpSpPr>
          <p:cNvPr id="39" name="Group 38">
            <a:extLst>
              <a:ext uri="{FF2B5EF4-FFF2-40B4-BE49-F238E27FC236}">
                <a16:creationId xmlns:a16="http://schemas.microsoft.com/office/drawing/2014/main" id="{7777BD91-F79A-426C-BC7C-46F9BE53B8E3}"/>
              </a:ext>
            </a:extLst>
          </p:cNvPr>
          <p:cNvGrpSpPr/>
          <p:nvPr/>
        </p:nvGrpSpPr>
        <p:grpSpPr>
          <a:xfrm>
            <a:off x="531938" y="4241390"/>
            <a:ext cx="4649661" cy="707886"/>
            <a:chOff x="531938" y="3725738"/>
            <a:chExt cx="4649661" cy="707886"/>
          </a:xfrm>
        </p:grpSpPr>
        <p:grpSp>
          <p:nvGrpSpPr>
            <p:cNvPr id="28" name="Group 27">
              <a:extLst>
                <a:ext uri="{FF2B5EF4-FFF2-40B4-BE49-F238E27FC236}">
                  <a16:creationId xmlns:a16="http://schemas.microsoft.com/office/drawing/2014/main" id="{244D7B10-1924-476E-92EA-A892EE238297}"/>
                </a:ext>
              </a:extLst>
            </p:cNvPr>
            <p:cNvGrpSpPr/>
            <p:nvPr/>
          </p:nvGrpSpPr>
          <p:grpSpPr>
            <a:xfrm>
              <a:off x="531938" y="3725738"/>
              <a:ext cx="638628" cy="707886"/>
              <a:chOff x="1136332" y="3664805"/>
              <a:chExt cx="638628" cy="707886"/>
            </a:xfrm>
          </p:grpSpPr>
          <p:sp>
            <p:nvSpPr>
              <p:cNvPr id="29" name="Oval 28">
                <a:extLst>
                  <a:ext uri="{FF2B5EF4-FFF2-40B4-BE49-F238E27FC236}">
                    <a16:creationId xmlns:a16="http://schemas.microsoft.com/office/drawing/2014/main" id="{73FCB446-EEBB-45FD-B234-869C04263EE7}"/>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0" name="TextBox 29">
                <a:extLst>
                  <a:ext uri="{FF2B5EF4-FFF2-40B4-BE49-F238E27FC236}">
                    <a16:creationId xmlns:a16="http://schemas.microsoft.com/office/drawing/2014/main" id="{EAA6C6AB-C96B-4B07-9FF2-1BB8D36D3AC6}"/>
                  </a:ext>
                </a:extLst>
              </p:cNvPr>
              <p:cNvSpPr txBox="1"/>
              <p:nvPr/>
            </p:nvSpPr>
            <p:spPr>
              <a:xfrm>
                <a:off x="1215837" y="3664805"/>
                <a:ext cx="476412"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5</a:t>
                </a:r>
              </a:p>
            </p:txBody>
          </p:sp>
        </p:grpSp>
        <p:sp>
          <p:nvSpPr>
            <p:cNvPr id="35" name="TextBox 34">
              <a:extLst>
                <a:ext uri="{FF2B5EF4-FFF2-40B4-BE49-F238E27FC236}">
                  <a16:creationId xmlns:a16="http://schemas.microsoft.com/office/drawing/2014/main" id="{64E2EB41-03F0-4478-9949-E2F2C3A7E673}"/>
                </a:ext>
              </a:extLst>
            </p:cNvPr>
            <p:cNvSpPr txBox="1"/>
            <p:nvPr/>
          </p:nvSpPr>
          <p:spPr>
            <a:xfrm>
              <a:off x="1331684" y="3888892"/>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Ba ổ cắm cổng quang A, B, C.</a:t>
              </a:r>
            </a:p>
          </p:txBody>
        </p:sp>
      </p:grpSp>
      <p:grpSp>
        <p:nvGrpSpPr>
          <p:cNvPr id="40" name="Group 39">
            <a:extLst>
              <a:ext uri="{FF2B5EF4-FFF2-40B4-BE49-F238E27FC236}">
                <a16:creationId xmlns:a16="http://schemas.microsoft.com/office/drawing/2014/main" id="{7364E920-5A6C-42B5-AA0B-76BB570B0E50}"/>
              </a:ext>
            </a:extLst>
          </p:cNvPr>
          <p:cNvGrpSpPr/>
          <p:nvPr/>
        </p:nvGrpSpPr>
        <p:grpSpPr>
          <a:xfrm>
            <a:off x="531938" y="5458672"/>
            <a:ext cx="4649661" cy="707886"/>
            <a:chOff x="531938" y="5066786"/>
            <a:chExt cx="4649661" cy="707886"/>
          </a:xfrm>
        </p:grpSpPr>
        <p:grpSp>
          <p:nvGrpSpPr>
            <p:cNvPr id="31" name="Group 30">
              <a:extLst>
                <a:ext uri="{FF2B5EF4-FFF2-40B4-BE49-F238E27FC236}">
                  <a16:creationId xmlns:a16="http://schemas.microsoft.com/office/drawing/2014/main" id="{7FDB00E6-740E-41C2-9784-422E899DC92E}"/>
                </a:ext>
              </a:extLst>
            </p:cNvPr>
            <p:cNvGrpSpPr/>
            <p:nvPr/>
          </p:nvGrpSpPr>
          <p:grpSpPr>
            <a:xfrm>
              <a:off x="531938" y="5066786"/>
              <a:ext cx="638628" cy="707886"/>
              <a:chOff x="1136332" y="3664805"/>
              <a:chExt cx="638628" cy="707886"/>
            </a:xfrm>
          </p:grpSpPr>
          <p:sp>
            <p:nvSpPr>
              <p:cNvPr id="32" name="Oval 31">
                <a:extLst>
                  <a:ext uri="{FF2B5EF4-FFF2-40B4-BE49-F238E27FC236}">
                    <a16:creationId xmlns:a16="http://schemas.microsoft.com/office/drawing/2014/main" id="{093587BC-C486-47A1-84B1-4D733E12EAC7}"/>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3" name="TextBox 32">
                <a:extLst>
                  <a:ext uri="{FF2B5EF4-FFF2-40B4-BE49-F238E27FC236}">
                    <a16:creationId xmlns:a16="http://schemas.microsoft.com/office/drawing/2014/main" id="{FEC69F0B-D9CA-468F-953E-7DA681DF68A0}"/>
                  </a:ext>
                </a:extLst>
              </p:cNvPr>
              <p:cNvSpPr txBox="1"/>
              <p:nvPr/>
            </p:nvSpPr>
            <p:spPr>
              <a:xfrm>
                <a:off x="1215837" y="3664805"/>
                <a:ext cx="502061"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6</a:t>
                </a:r>
              </a:p>
            </p:txBody>
          </p:sp>
        </p:grpSp>
        <p:sp>
          <p:nvSpPr>
            <p:cNvPr id="36" name="TextBox 35">
              <a:extLst>
                <a:ext uri="{FF2B5EF4-FFF2-40B4-BE49-F238E27FC236}">
                  <a16:creationId xmlns:a16="http://schemas.microsoft.com/office/drawing/2014/main" id="{CEA69AC1-799E-4B5F-937D-593A4A765CAC}"/>
                </a:ext>
              </a:extLst>
            </p:cNvPr>
            <p:cNvSpPr txBox="1"/>
            <p:nvPr/>
          </p:nvSpPr>
          <p:spPr>
            <a:xfrm>
              <a:off x="1331684" y="5229940"/>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Ổ cắm điện.</a:t>
              </a:r>
            </a:p>
          </p:txBody>
        </p:sp>
      </p:grpSp>
      <p:pic>
        <p:nvPicPr>
          <p:cNvPr id="24" name="Picture 2" descr="Đồng Hồ Đo Thời Gian Hiện Số MC- 964">
            <a:extLst>
              <a:ext uri="{FF2B5EF4-FFF2-40B4-BE49-F238E27FC236}">
                <a16:creationId xmlns:a16="http://schemas.microsoft.com/office/drawing/2014/main" id="{92CD1383-E6CA-4619-A66C-5F1291DD4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485" y="2965553"/>
            <a:ext cx="6096000" cy="324802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75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620136"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4147480" y="442530"/>
            <a:ext cx="6217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4147480" y="1505344"/>
            <a:ext cx="6217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3524B4C3-B80E-4489-BD37-4C366BA1A98C}"/>
              </a:ext>
            </a:extLst>
          </p:cNvPr>
          <p:cNvSpPr txBox="1"/>
          <p:nvPr/>
        </p:nvSpPr>
        <p:spPr>
          <a:xfrm>
            <a:off x="4368358" y="571551"/>
            <a:ext cx="5828167"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Đồng hồ đo thời gian hiện số được điều khiển với cổng quang như thế nào?</a:t>
            </a:r>
            <a:endParaRPr lang="en-US" sz="2200" dirty="0"/>
          </a:p>
        </p:txBody>
      </p:sp>
      <p:pic>
        <p:nvPicPr>
          <p:cNvPr id="18" name="Picture 2" descr="Đồng hồ đo thời gian hiện số | Shopee Việt Nam">
            <a:extLst>
              <a:ext uri="{FF2B5EF4-FFF2-40B4-BE49-F238E27FC236}">
                <a16:creationId xmlns:a16="http://schemas.microsoft.com/office/drawing/2014/main" id="{93EEAFE0-BCE6-458C-890B-23D377DF49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67" t="22951" r="4591" b="21530"/>
          <a:stretch/>
        </p:blipFill>
        <p:spPr bwMode="auto">
          <a:xfrm>
            <a:off x="723899" y="2167562"/>
            <a:ext cx="5142625"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22" name="Picture 2" descr="Cổng quang điện cho thí nghiệm vật lý, cổng quang học 12V VIETVALUE">
            <a:extLst>
              <a:ext uri="{FF2B5EF4-FFF2-40B4-BE49-F238E27FC236}">
                <a16:creationId xmlns:a16="http://schemas.microsoft.com/office/drawing/2014/main" id="{3040B3F9-ED5E-4882-9209-89D575E4993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929" b="18929"/>
          <a:stretch/>
        </p:blipFill>
        <p:spPr bwMode="auto">
          <a:xfrm>
            <a:off x="6325476" y="2167562"/>
            <a:ext cx="5142625"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5A5E422-82F1-4D55-8F1E-96C0A964E2D4}"/>
              </a:ext>
            </a:extLst>
          </p:cNvPr>
          <p:cNvSpPr txBox="1"/>
          <p:nvPr/>
        </p:nvSpPr>
        <p:spPr>
          <a:xfrm>
            <a:off x="1466411" y="5692838"/>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Đồng hồ đo thời gian hiện số</a:t>
            </a:r>
            <a:endParaRPr lang="en-US" sz="2000" b="1" dirty="0"/>
          </a:p>
        </p:txBody>
      </p:sp>
      <p:sp>
        <p:nvSpPr>
          <p:cNvPr id="24" name="TextBox 23">
            <a:extLst>
              <a:ext uri="{FF2B5EF4-FFF2-40B4-BE49-F238E27FC236}">
                <a16:creationId xmlns:a16="http://schemas.microsoft.com/office/drawing/2014/main" id="{E144E4F4-9231-44EB-B92A-C91A01B2F951}"/>
              </a:ext>
            </a:extLst>
          </p:cNvPr>
          <p:cNvSpPr txBox="1"/>
          <p:nvPr/>
        </p:nvSpPr>
        <p:spPr>
          <a:xfrm>
            <a:off x="7067988" y="573483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Cổng quang điện</a:t>
            </a:r>
            <a:endParaRPr lang="en-US" sz="2000" b="1" dirty="0"/>
          </a:p>
        </p:txBody>
      </p:sp>
    </p:spTree>
    <p:extLst>
      <p:ext uri="{BB962C8B-B14F-4D97-AF65-F5344CB8AC3E}">
        <p14:creationId xmlns:p14="http://schemas.microsoft.com/office/powerpoint/2010/main" val="13271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129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599565" y="460758"/>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599565" y="1487116"/>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C1A54C3D-4D1F-437A-AC2B-946A53EAC294}"/>
              </a:ext>
            </a:extLst>
          </p:cNvPr>
          <p:cNvSpPr txBox="1"/>
          <p:nvPr/>
        </p:nvSpPr>
        <p:spPr>
          <a:xfrm>
            <a:off x="3695364" y="571551"/>
            <a:ext cx="729330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Khi ước lượng thời gian chuyển động của vật lớn hơn 10s, cần lựa chọn thang đo nào của đồng hồ hiện số? Vì sao?</a:t>
            </a:r>
            <a:endParaRPr lang="en-US" sz="2200" dirty="0"/>
          </a:p>
        </p:txBody>
      </p:sp>
      <p:pic>
        <p:nvPicPr>
          <p:cNvPr id="18" name="Picture 2" descr="Thí nghiệm rơi tự do - YouTube">
            <a:extLst>
              <a:ext uri="{FF2B5EF4-FFF2-40B4-BE49-F238E27FC236}">
                <a16:creationId xmlns:a16="http://schemas.microsoft.com/office/drawing/2014/main" id="{383B388F-59CF-4840-9109-2044911F8D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112" b="1602"/>
          <a:stretch/>
        </p:blipFill>
        <p:spPr bwMode="auto">
          <a:xfrm>
            <a:off x="742950" y="1981200"/>
            <a:ext cx="10706100" cy="45339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21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20F154-48FA-DEED-CD5A-5D851286A692}"/>
              </a:ext>
            </a:extLst>
          </p:cNvPr>
          <p:cNvPicPr>
            <a:picLocks noChangeAspect="1"/>
          </p:cNvPicPr>
          <p:nvPr/>
        </p:nvPicPr>
        <p:blipFill>
          <a:blip r:embed="rId2"/>
          <a:stretch>
            <a:fillRect/>
          </a:stretch>
        </p:blipFill>
        <p:spPr>
          <a:xfrm>
            <a:off x="423838" y="0"/>
            <a:ext cx="11344324" cy="6858000"/>
          </a:xfrm>
          <a:prstGeom prst="rect">
            <a:avLst/>
          </a:prstGeom>
        </p:spPr>
      </p:pic>
    </p:spTree>
    <p:extLst>
      <p:ext uri="{BB962C8B-B14F-4D97-AF65-F5344CB8AC3E}">
        <p14:creationId xmlns:p14="http://schemas.microsoft.com/office/powerpoint/2010/main" val="31020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168384">
            <a:off x="-3164081" y="-2140369"/>
            <a:ext cx="6501053" cy="838794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1988457" y="5189507"/>
            <a:ext cx="9789939"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1986455" y="6615771"/>
            <a:ext cx="9791941"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8934041" y="168173"/>
            <a:ext cx="4194277" cy="419427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9524548" y="1594754"/>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04</a:t>
            </a:r>
            <a:endParaRPr lang="en-GB" sz="15934" b="1" cap="all" spc="133" dirty="0">
              <a:solidFill>
                <a:schemeClr val="bg1"/>
              </a:solidFill>
              <a:latin typeface="+mj-lt"/>
              <a:cs typeface="#9Slide04 Taviraj ExtraBold" pitchFamily="2" charset="-34"/>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1099682" y="5319771"/>
            <a:ext cx="10703836" cy="120032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r"/>
            <a:r>
              <a:rPr lang="en-GB" sz="7200" spc="-150">
                <a:solidFill>
                  <a:srgbClr val="443E32"/>
                </a:solidFill>
                <a:latin typeface="+mj-lt"/>
              </a:rPr>
              <a:t>BÁO CÁO THỰC HÀNH</a:t>
            </a:r>
            <a:endParaRPr lang="en-GB" sz="7200" spc="-15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9521277" y="9779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026" name="Picture 2" descr="SEO Reports: Which Metrics Matter &amp; How to Use Them Well">
            <a:extLst>
              <a:ext uri="{FF2B5EF4-FFF2-40B4-BE49-F238E27FC236}">
                <a16:creationId xmlns:a16="http://schemas.microsoft.com/office/drawing/2014/main" id="{5665A13A-BDF1-4C92-B15C-313DE71571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3" r="5723"/>
          <a:stretch/>
        </p:blipFill>
        <p:spPr bwMode="auto">
          <a:xfrm>
            <a:off x="457200" y="-1"/>
            <a:ext cx="8001000" cy="474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3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BBD897-AF1A-4207-B489-D949D258343E}"/>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5FEBAF-8372-4762-8E46-FCF13761145A}"/>
              </a:ext>
            </a:extLst>
          </p:cNvPr>
          <p:cNvSpPr txBox="1"/>
          <p:nvPr/>
        </p:nvSpPr>
        <p:spPr>
          <a:xfrm>
            <a:off x="2819400" y="334985"/>
            <a:ext cx="655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1. Viết báo cáo thực hành</a:t>
            </a:r>
            <a:endParaRPr lang="en-GB" sz="3200" b="1" cap="all" spc="-50" dirty="0">
              <a:solidFill>
                <a:schemeClr val="bg1"/>
              </a:solidFill>
              <a:latin typeface="+mj-lt"/>
              <a:cs typeface="#9Slide04 Taviraj ExtraBold" pitchFamily="2" charset="-34"/>
            </a:endParaRPr>
          </a:p>
        </p:txBody>
      </p:sp>
      <p:pic>
        <p:nvPicPr>
          <p:cNvPr id="6" name="Picture 2" descr="Swiss Cheese Plant Watercolor - Leaf Swiss Cheese Plant PNG Image |  Transparent PNG Free Download on SeekPNG">
            <a:extLst>
              <a:ext uri="{FF2B5EF4-FFF2-40B4-BE49-F238E27FC236}">
                <a16:creationId xmlns:a16="http://schemas.microsoft.com/office/drawing/2014/main" id="{C88E7728-2BE4-4A30-BBF4-9071979C563A}"/>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2489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wiss Cheese Plant Watercolor - Leaf Swiss Cheese Plant PNG Image |  Transparent PNG Free Download on SeekPNG">
            <a:extLst>
              <a:ext uri="{FF2B5EF4-FFF2-40B4-BE49-F238E27FC236}">
                <a16:creationId xmlns:a16="http://schemas.microsoft.com/office/drawing/2014/main" id="{00209938-3646-42EC-AA5F-4429E3B2EBC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93622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718D775-A2F8-4971-A988-DC0FDFAEAF45}"/>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40B33BF-68FC-46AC-9450-FD437EB6D9CB}"/>
              </a:ext>
            </a:extLst>
          </p:cNvPr>
          <p:cNvGrpSpPr/>
          <p:nvPr/>
        </p:nvGrpSpPr>
        <p:grpSpPr>
          <a:xfrm>
            <a:off x="2423886" y="1447800"/>
            <a:ext cx="7344229" cy="5243286"/>
            <a:chOff x="2423886" y="1447800"/>
            <a:chExt cx="7344229" cy="5243286"/>
          </a:xfrm>
        </p:grpSpPr>
        <p:sp>
          <p:nvSpPr>
            <p:cNvPr id="2" name="Rectangle: Rounded Corners 1">
              <a:extLst>
                <a:ext uri="{FF2B5EF4-FFF2-40B4-BE49-F238E27FC236}">
                  <a16:creationId xmlns:a16="http://schemas.microsoft.com/office/drawing/2014/main" id="{130BC14A-CFF1-4451-AD1A-132DBE1EE86D}"/>
                </a:ext>
              </a:extLst>
            </p:cNvPr>
            <p:cNvSpPr/>
            <p:nvPr/>
          </p:nvSpPr>
          <p:spPr>
            <a:xfrm>
              <a:off x="2423886" y="1447800"/>
              <a:ext cx="7344229" cy="5243286"/>
            </a:xfrm>
            <a:prstGeom prst="roundRect">
              <a:avLst>
                <a:gd name="adj" fmla="val 6425"/>
              </a:avLst>
            </a:prstGeom>
            <a:solidFill>
              <a:schemeClr val="bg2">
                <a:lumMod val="90000"/>
              </a:schemeClr>
            </a:solidFill>
            <a:ln>
              <a:noFill/>
            </a:ln>
            <a:effectLst>
              <a:outerShdw blurRad="88900" sx="102000" sy="102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60D590-3355-41E5-AFE5-FE1EB0FD934F}"/>
                </a:ext>
              </a:extLst>
            </p:cNvPr>
            <p:cNvSpPr txBox="1"/>
            <p:nvPr/>
          </p:nvSpPr>
          <p:spPr>
            <a:xfrm>
              <a:off x="2669691" y="1587729"/>
              <a:ext cx="1368909"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Họ và tên ...</a:t>
              </a:r>
              <a:endParaRPr lang="en-US" sz="1800" dirty="0"/>
            </a:p>
          </p:txBody>
        </p:sp>
        <p:sp>
          <p:nvSpPr>
            <p:cNvPr id="10" name="TextBox 9">
              <a:extLst>
                <a:ext uri="{FF2B5EF4-FFF2-40B4-BE49-F238E27FC236}">
                  <a16:creationId xmlns:a16="http://schemas.microsoft.com/office/drawing/2014/main" id="{80BA28F3-A494-44E4-B4B3-F626A3AC4A2B}"/>
                </a:ext>
              </a:extLst>
            </p:cNvPr>
            <p:cNvSpPr txBox="1"/>
            <p:nvPr/>
          </p:nvSpPr>
          <p:spPr>
            <a:xfrm>
              <a:off x="2669691" y="1987203"/>
              <a:ext cx="1368909"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Lớp ...</a:t>
              </a:r>
              <a:endParaRPr lang="en-US" sz="1800" dirty="0"/>
            </a:p>
          </p:txBody>
        </p:sp>
        <p:sp>
          <p:nvSpPr>
            <p:cNvPr id="11" name="TextBox 10">
              <a:extLst>
                <a:ext uri="{FF2B5EF4-FFF2-40B4-BE49-F238E27FC236}">
                  <a16:creationId xmlns:a16="http://schemas.microsoft.com/office/drawing/2014/main" id="{0E1BB4E2-C308-4F00-890B-273E6D95CFA1}"/>
                </a:ext>
              </a:extLst>
            </p:cNvPr>
            <p:cNvSpPr txBox="1"/>
            <p:nvPr/>
          </p:nvSpPr>
          <p:spPr>
            <a:xfrm>
              <a:off x="6400801" y="1587729"/>
              <a:ext cx="3114154"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r"/>
              <a:r>
                <a:rPr lang="en-US" sz="1800" i="1"/>
                <a:t>Ngày ... tháng ... năm ...</a:t>
              </a:r>
              <a:endParaRPr lang="en-US" sz="1800" i="1" dirty="0"/>
            </a:p>
          </p:txBody>
        </p:sp>
        <p:sp>
          <p:nvSpPr>
            <p:cNvPr id="12" name="TextBox 11">
              <a:extLst>
                <a:ext uri="{FF2B5EF4-FFF2-40B4-BE49-F238E27FC236}">
                  <a16:creationId xmlns:a16="http://schemas.microsoft.com/office/drawing/2014/main" id="{F266C64B-4E2E-4797-9AE6-3CD834D28025}"/>
                </a:ext>
              </a:extLst>
            </p:cNvPr>
            <p:cNvSpPr txBox="1"/>
            <p:nvPr/>
          </p:nvSpPr>
          <p:spPr>
            <a:xfrm>
              <a:off x="4246276" y="2518490"/>
              <a:ext cx="3699448"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a:t>BÁO CÁO THỰC HÀNH</a:t>
              </a:r>
              <a:endParaRPr lang="en-US" dirty="0"/>
            </a:p>
          </p:txBody>
        </p:sp>
        <p:sp>
          <p:nvSpPr>
            <p:cNvPr id="13" name="TextBox 12">
              <a:extLst>
                <a:ext uri="{FF2B5EF4-FFF2-40B4-BE49-F238E27FC236}">
                  <a16:creationId xmlns:a16="http://schemas.microsoft.com/office/drawing/2014/main" id="{D272AD39-FEA2-44D9-8BC1-41A428825544}"/>
                </a:ext>
              </a:extLst>
            </p:cNvPr>
            <p:cNvSpPr txBox="1"/>
            <p:nvPr/>
          </p:nvSpPr>
          <p:spPr>
            <a:xfrm>
              <a:off x="2669691" y="3116735"/>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1. Mục đích thí nghiệm</a:t>
              </a:r>
              <a:endParaRPr lang="en-US" sz="1800" b="1" dirty="0"/>
            </a:p>
          </p:txBody>
        </p:sp>
        <p:sp>
          <p:nvSpPr>
            <p:cNvPr id="14" name="TextBox 13">
              <a:extLst>
                <a:ext uri="{FF2B5EF4-FFF2-40B4-BE49-F238E27FC236}">
                  <a16:creationId xmlns:a16="http://schemas.microsoft.com/office/drawing/2014/main" id="{D4716823-6524-4E82-8991-EF71CB50528B}"/>
                </a:ext>
              </a:extLst>
            </p:cNvPr>
            <p:cNvSpPr txBox="1"/>
            <p:nvPr/>
          </p:nvSpPr>
          <p:spPr>
            <a:xfrm>
              <a:off x="2669691" y="3552313"/>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2. Chuẩn bị</a:t>
              </a:r>
              <a:endParaRPr lang="en-US" sz="1800" b="1" dirty="0"/>
            </a:p>
          </p:txBody>
        </p:sp>
        <p:sp>
          <p:nvSpPr>
            <p:cNvPr id="15" name="TextBox 14">
              <a:extLst>
                <a:ext uri="{FF2B5EF4-FFF2-40B4-BE49-F238E27FC236}">
                  <a16:creationId xmlns:a16="http://schemas.microsoft.com/office/drawing/2014/main" id="{485028C3-116D-4E64-8C7A-0BA90995FADF}"/>
                </a:ext>
              </a:extLst>
            </p:cNvPr>
            <p:cNvSpPr txBox="1"/>
            <p:nvPr/>
          </p:nvSpPr>
          <p:spPr>
            <a:xfrm>
              <a:off x="2669691" y="3987891"/>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3. Các bước tiến hành</a:t>
              </a:r>
              <a:endParaRPr lang="en-US" sz="1800" b="1" dirty="0"/>
            </a:p>
          </p:txBody>
        </p:sp>
        <p:sp>
          <p:nvSpPr>
            <p:cNvPr id="16" name="TextBox 15">
              <a:extLst>
                <a:ext uri="{FF2B5EF4-FFF2-40B4-BE49-F238E27FC236}">
                  <a16:creationId xmlns:a16="http://schemas.microsoft.com/office/drawing/2014/main" id="{CD638D4D-9C46-400A-ACB7-0BCBF29B3945}"/>
                </a:ext>
              </a:extLst>
            </p:cNvPr>
            <p:cNvSpPr txBox="1"/>
            <p:nvPr/>
          </p:nvSpPr>
          <p:spPr>
            <a:xfrm>
              <a:off x="2669691" y="4423469"/>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4. Kết quả</a:t>
              </a:r>
              <a:endParaRPr lang="en-US" sz="1800" b="1" dirty="0"/>
            </a:p>
          </p:txBody>
        </p:sp>
        <p:sp>
          <p:nvSpPr>
            <p:cNvPr id="17" name="TextBox 16">
              <a:extLst>
                <a:ext uri="{FF2B5EF4-FFF2-40B4-BE49-F238E27FC236}">
                  <a16:creationId xmlns:a16="http://schemas.microsoft.com/office/drawing/2014/main" id="{BC09BBBD-7BFC-4717-AF1E-88C9970F9147}"/>
                </a:ext>
              </a:extLst>
            </p:cNvPr>
            <p:cNvSpPr txBox="1"/>
            <p:nvPr/>
          </p:nvSpPr>
          <p:spPr>
            <a:xfrm>
              <a:off x="2669691" y="6165779"/>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5. Trả lời các câu hỏi (nếu có)</a:t>
              </a:r>
              <a:endParaRPr lang="en-US" sz="1800" b="1" dirty="0"/>
            </a:p>
          </p:txBody>
        </p:sp>
        <p:sp>
          <p:nvSpPr>
            <p:cNvPr id="18" name="TextBox 17">
              <a:extLst>
                <a:ext uri="{FF2B5EF4-FFF2-40B4-BE49-F238E27FC236}">
                  <a16:creationId xmlns:a16="http://schemas.microsoft.com/office/drawing/2014/main" id="{828A6F05-2E92-42E5-B5BD-667A108038C2}"/>
                </a:ext>
              </a:extLst>
            </p:cNvPr>
            <p:cNvSpPr txBox="1"/>
            <p:nvPr/>
          </p:nvSpPr>
          <p:spPr>
            <a:xfrm>
              <a:off x="2939514" y="4859047"/>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Bằng số liệu (nếu có)</a:t>
              </a:r>
              <a:endParaRPr lang="en-US" sz="1800" dirty="0"/>
            </a:p>
          </p:txBody>
        </p:sp>
        <p:sp>
          <p:nvSpPr>
            <p:cNvPr id="19" name="TextBox 18">
              <a:extLst>
                <a:ext uri="{FF2B5EF4-FFF2-40B4-BE49-F238E27FC236}">
                  <a16:creationId xmlns:a16="http://schemas.microsoft.com/office/drawing/2014/main" id="{18B9936C-80D1-40E3-966B-36C6ADF14526}"/>
                </a:ext>
              </a:extLst>
            </p:cNvPr>
            <p:cNvSpPr txBox="1"/>
            <p:nvPr/>
          </p:nvSpPr>
          <p:spPr>
            <a:xfrm>
              <a:off x="2939514" y="5294625"/>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Tính toán (nếu có)</a:t>
              </a:r>
              <a:endParaRPr lang="en-US" sz="1800" dirty="0"/>
            </a:p>
          </p:txBody>
        </p:sp>
        <p:sp>
          <p:nvSpPr>
            <p:cNvPr id="20" name="TextBox 19">
              <a:extLst>
                <a:ext uri="{FF2B5EF4-FFF2-40B4-BE49-F238E27FC236}">
                  <a16:creationId xmlns:a16="http://schemas.microsoft.com/office/drawing/2014/main" id="{95BC60F2-F98E-4A12-8E15-2FA0FF6F5D04}"/>
                </a:ext>
              </a:extLst>
            </p:cNvPr>
            <p:cNvSpPr txBox="1"/>
            <p:nvPr/>
          </p:nvSpPr>
          <p:spPr>
            <a:xfrm>
              <a:off x="2939514" y="5730203"/>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Nhận xét, kết luận</a:t>
              </a:r>
              <a:endParaRPr lang="en-US" sz="1800" dirty="0"/>
            </a:p>
          </p:txBody>
        </p:sp>
      </p:grpSp>
    </p:spTree>
    <p:extLst>
      <p:ext uri="{BB962C8B-B14F-4D97-AF65-F5344CB8AC3E}">
        <p14:creationId xmlns:p14="http://schemas.microsoft.com/office/powerpoint/2010/main" val="30361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A8FFAC-57D3-461D-955B-FE1DEC1ADDA9}"/>
              </a:ext>
            </a:extLst>
          </p:cNvPr>
          <p:cNvPicPr>
            <a:picLocks noChangeAspect="1"/>
          </p:cNvPicPr>
          <p:nvPr/>
        </p:nvPicPr>
        <p:blipFill rotWithShape="1">
          <a:blip r:embed="rId2"/>
          <a:srcRect l="6666" t="31949" r="11785" b="26655"/>
          <a:stretch/>
        </p:blipFill>
        <p:spPr>
          <a:xfrm>
            <a:off x="1124857" y="2305957"/>
            <a:ext cx="9942286" cy="2837543"/>
          </a:xfrm>
          <a:prstGeom prst="rect">
            <a:avLst/>
          </a:prstGeom>
          <a:ln w="57150">
            <a:solidFill>
              <a:srgbClr val="4A452A"/>
            </a:solidFill>
          </a:ln>
        </p:spPr>
      </p:pic>
      <p:grpSp>
        <p:nvGrpSpPr>
          <p:cNvPr id="5" name="Group 4">
            <a:extLst>
              <a:ext uri="{FF2B5EF4-FFF2-40B4-BE49-F238E27FC236}">
                <a16:creationId xmlns:a16="http://schemas.microsoft.com/office/drawing/2014/main" id="{6C2EB0F3-49B6-4089-AA3C-74C82DD5B55F}"/>
              </a:ext>
            </a:extLst>
          </p:cNvPr>
          <p:cNvGrpSpPr/>
          <p:nvPr/>
        </p:nvGrpSpPr>
        <p:grpSpPr>
          <a:xfrm>
            <a:off x="938617" y="352687"/>
            <a:ext cx="2267022" cy="1429800"/>
            <a:chOff x="2783448" y="352687"/>
            <a:chExt cx="2267022" cy="1429800"/>
          </a:xfrm>
        </p:grpSpPr>
        <p:pic>
          <p:nvPicPr>
            <p:cNvPr id="6"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029DCE34-82D6-412A-9BA5-B8EFF9E4C6C9}"/>
                </a:ext>
              </a:extLst>
            </p:cNvPr>
            <p:cNvPicPr>
              <a:picLocks noChangeAspect="1" noChangeArrowheads="1"/>
            </p:cNvPicPr>
            <p:nvPr/>
          </p:nvPicPr>
          <p:blipFill>
            <a:blip r:embed="rId3">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B733BFC4-E9A0-4A2C-AFBC-5F760135CDCB}"/>
                </a:ext>
              </a:extLst>
            </p:cNvPr>
            <p:cNvPicPr>
              <a:picLocks noChangeAspect="1" noChangeArrowheads="1"/>
            </p:cNvPicPr>
            <p:nvPr/>
          </p:nvPicPr>
          <p:blipFill>
            <a:blip r:embed="rId3">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26C1B04C-B186-47B9-BF2A-5FF034BF26E2}"/>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Google Shape;31269;p90">
              <a:extLst>
                <a:ext uri="{FF2B5EF4-FFF2-40B4-BE49-F238E27FC236}">
                  <a16:creationId xmlns:a16="http://schemas.microsoft.com/office/drawing/2014/main" id="{D9B81FE0-8D40-49B8-89B0-E2C93A4D2531}"/>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roup 9">
            <a:extLst>
              <a:ext uri="{FF2B5EF4-FFF2-40B4-BE49-F238E27FC236}">
                <a16:creationId xmlns:a16="http://schemas.microsoft.com/office/drawing/2014/main" id="{49E6F372-2769-4B76-9CE0-F4260B5160F3}"/>
              </a:ext>
            </a:extLst>
          </p:cNvPr>
          <p:cNvGrpSpPr/>
          <p:nvPr/>
        </p:nvGrpSpPr>
        <p:grpSpPr>
          <a:xfrm>
            <a:off x="3466059" y="593116"/>
            <a:ext cx="7772400" cy="948942"/>
            <a:chOff x="3472565" y="498858"/>
            <a:chExt cx="7772400" cy="948942"/>
          </a:xfrm>
        </p:grpSpPr>
        <p:sp>
          <p:nvSpPr>
            <p:cNvPr id="11" name="AutoShape 5">
              <a:extLst>
                <a:ext uri="{FF2B5EF4-FFF2-40B4-BE49-F238E27FC236}">
                  <a16:creationId xmlns:a16="http://schemas.microsoft.com/office/drawing/2014/main" id="{3BA0CA6A-650B-46FE-A23C-2D041FFB2FE2}"/>
                </a:ext>
              </a:extLst>
            </p:cNvPr>
            <p:cNvSpPr/>
            <p:nvPr/>
          </p:nvSpPr>
          <p:spPr>
            <a:xfrm>
              <a:off x="3472565" y="498858"/>
              <a:ext cx="7772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2" name="AutoShape 5">
              <a:extLst>
                <a:ext uri="{FF2B5EF4-FFF2-40B4-BE49-F238E27FC236}">
                  <a16:creationId xmlns:a16="http://schemas.microsoft.com/office/drawing/2014/main" id="{63521BE4-5709-4C3F-A712-0FA232432A0A}"/>
                </a:ext>
              </a:extLst>
            </p:cNvPr>
            <p:cNvSpPr/>
            <p:nvPr/>
          </p:nvSpPr>
          <p:spPr>
            <a:xfrm>
              <a:off x="3472565" y="1447800"/>
              <a:ext cx="7772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3" name="TextBox 12">
              <a:extLst>
                <a:ext uri="{FF2B5EF4-FFF2-40B4-BE49-F238E27FC236}">
                  <a16:creationId xmlns:a16="http://schemas.microsoft.com/office/drawing/2014/main" id="{A73E786C-5702-4048-9856-CFD2FB412A81}"/>
                </a:ext>
              </a:extLst>
            </p:cNvPr>
            <p:cNvSpPr txBox="1"/>
            <p:nvPr/>
          </p:nvSpPr>
          <p:spPr>
            <a:xfrm>
              <a:off x="3590597" y="608100"/>
              <a:ext cx="756288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viết báo cáo bài thực hành: Quan sát và phân biệt một số loại tế bào đã học trong môn Khoa học tự nhiên ở lớp 6 theo mẫu trên.</a:t>
              </a:r>
              <a:endParaRPr lang="en-US" sz="2000" dirty="0"/>
            </a:p>
          </p:txBody>
        </p:sp>
      </p:grpSp>
      <p:grpSp>
        <p:nvGrpSpPr>
          <p:cNvPr id="14" name="Group 13">
            <a:extLst>
              <a:ext uri="{FF2B5EF4-FFF2-40B4-BE49-F238E27FC236}">
                <a16:creationId xmlns:a16="http://schemas.microsoft.com/office/drawing/2014/main" id="{6B137591-DB95-4476-9C11-5C7098E59313}"/>
              </a:ext>
            </a:extLst>
          </p:cNvPr>
          <p:cNvGrpSpPr/>
          <p:nvPr/>
        </p:nvGrpSpPr>
        <p:grpSpPr>
          <a:xfrm rot="16200000">
            <a:off x="-3200400" y="3200400"/>
            <a:ext cx="6858000" cy="457200"/>
            <a:chOff x="-1" y="-1"/>
            <a:chExt cx="12192001" cy="457200"/>
          </a:xfrm>
        </p:grpSpPr>
        <p:sp>
          <p:nvSpPr>
            <p:cNvPr id="15" name="Rectangle 14">
              <a:extLst>
                <a:ext uri="{FF2B5EF4-FFF2-40B4-BE49-F238E27FC236}">
                  <a16:creationId xmlns:a16="http://schemas.microsoft.com/office/drawing/2014/main" id="{422AB8C3-70F9-4E4D-8FAB-C4CB7406424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a:extLst>
                <a:ext uri="{FF2B5EF4-FFF2-40B4-BE49-F238E27FC236}">
                  <a16:creationId xmlns:a16="http://schemas.microsoft.com/office/drawing/2014/main" id="{7EE648F3-3598-46B0-82F2-DBBDB3303CC0}"/>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7" name="Group 16">
            <a:extLst>
              <a:ext uri="{FF2B5EF4-FFF2-40B4-BE49-F238E27FC236}">
                <a16:creationId xmlns:a16="http://schemas.microsoft.com/office/drawing/2014/main" id="{362950CA-077E-4D4C-B434-0F52952308DE}"/>
              </a:ext>
            </a:extLst>
          </p:cNvPr>
          <p:cNvGrpSpPr/>
          <p:nvPr/>
        </p:nvGrpSpPr>
        <p:grpSpPr>
          <a:xfrm rot="5400000" flipH="1">
            <a:off x="8534400" y="3200400"/>
            <a:ext cx="6858000" cy="457200"/>
            <a:chOff x="-1" y="-1"/>
            <a:chExt cx="12192001" cy="457200"/>
          </a:xfrm>
        </p:grpSpPr>
        <p:sp>
          <p:nvSpPr>
            <p:cNvPr id="18" name="Rectangle 17">
              <a:extLst>
                <a:ext uri="{FF2B5EF4-FFF2-40B4-BE49-F238E27FC236}">
                  <a16:creationId xmlns:a16="http://schemas.microsoft.com/office/drawing/2014/main" id="{A43E87D4-D00E-467C-8432-C7C98212ACAB}"/>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Rectangle 18">
              <a:extLst>
                <a:ext uri="{FF2B5EF4-FFF2-40B4-BE49-F238E27FC236}">
                  <a16:creationId xmlns:a16="http://schemas.microsoft.com/office/drawing/2014/main" id="{D1BA2161-E457-44A3-B2D0-8D4366858A5C}"/>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12226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DB0270-61D5-F163-4ACF-1523386FA63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7346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5F77E5-0A27-C839-7F7B-6AC5826E4628}"/>
              </a:ext>
            </a:extLst>
          </p:cNvPr>
          <p:cNvPicPr>
            <a:picLocks noChangeAspect="1"/>
          </p:cNvPicPr>
          <p:nvPr/>
        </p:nvPicPr>
        <p:blipFill>
          <a:blip r:embed="rId2"/>
          <a:stretch>
            <a:fillRect/>
          </a:stretch>
        </p:blipFill>
        <p:spPr>
          <a:xfrm>
            <a:off x="0" y="111358"/>
            <a:ext cx="12192000" cy="6746641"/>
          </a:xfrm>
          <a:prstGeom prst="rect">
            <a:avLst/>
          </a:prstGeom>
        </p:spPr>
      </p:pic>
    </p:spTree>
    <p:extLst>
      <p:ext uri="{BB962C8B-B14F-4D97-AF65-F5344CB8AC3E}">
        <p14:creationId xmlns:p14="http://schemas.microsoft.com/office/powerpoint/2010/main" val="372738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0AF60153-8929-48AC-9EC4-A3FDC8F0A22C}"/>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646546">
            <a:off x="9495956" y="-572165"/>
            <a:ext cx="6165440" cy="79549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521709" y="4181824"/>
            <a:ext cx="5819130"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615771"/>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1388176" y="-1680926"/>
            <a:ext cx="5135717" cy="513571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246625" y="715827"/>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01</a:t>
            </a:r>
            <a:endParaRPr lang="en-GB" sz="15934" b="1" cap="all" spc="133" dirty="0">
              <a:solidFill>
                <a:schemeClr val="bg1"/>
              </a:solidFill>
              <a:latin typeface="+mj-lt"/>
              <a:cs typeface="#9Slide04 Taviraj ExtraBold" pitchFamily="2" charset="-34"/>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426582" y="4381621"/>
            <a:ext cx="10703836" cy="2125710"/>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l">
              <a:lnSpc>
                <a:spcPct val="115000"/>
              </a:lnSpc>
            </a:pPr>
            <a:r>
              <a:rPr lang="en-GB" sz="6000" spc="-100">
                <a:solidFill>
                  <a:srgbClr val="443E32"/>
                </a:solidFill>
                <a:latin typeface="+mj-lt"/>
              </a:rPr>
              <a:t>phương pháp</a:t>
            </a:r>
          </a:p>
          <a:p>
            <a:pPr algn="l">
              <a:lnSpc>
                <a:spcPct val="115000"/>
              </a:lnSpc>
            </a:pPr>
            <a:r>
              <a:rPr lang="en-GB" sz="6000" spc="-100">
                <a:solidFill>
                  <a:srgbClr val="443E32"/>
                </a:solidFill>
                <a:latin typeface="+mj-lt"/>
              </a:rPr>
              <a:t>tìm hiểu tự nhiên</a:t>
            </a:r>
            <a:endParaRPr lang="en-GB" sz="6000" spc="-10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337947" y="1778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6146" name="Picture 2" descr="Art and Science Wallpapers - Top Free Art and Science Backgrounds -  WallpaperAccess">
            <a:extLst>
              <a:ext uri="{FF2B5EF4-FFF2-40B4-BE49-F238E27FC236}">
                <a16:creationId xmlns:a16="http://schemas.microsoft.com/office/drawing/2014/main" id="{C74BCADA-D8F7-48AE-BF31-EAC268C10B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99" r="18399"/>
          <a:stretch/>
        </p:blipFill>
        <p:spPr bwMode="auto">
          <a:xfrm>
            <a:off x="6800192" y="0"/>
            <a:ext cx="5239775" cy="5181600"/>
          </a:xfrm>
          <a:prstGeom prst="rect">
            <a:avLst/>
          </a:prstGeom>
          <a:noFill/>
          <a:ln>
            <a:solidFill>
              <a:srgbClr val="726753"/>
            </a:solidFill>
          </a:ln>
          <a:extLst>
            <a:ext uri="{909E8E84-426E-40DD-AFC4-6F175D3DCCD1}">
              <a14:hiddenFill xmlns:a14="http://schemas.microsoft.com/office/drawing/2010/main">
                <a:solidFill>
                  <a:srgbClr val="FFFFFF"/>
                </a:solidFill>
              </a14:hiddenFill>
            </a:ext>
          </a:extLst>
        </p:spPr>
      </p:pic>
      <p:pic>
        <p:nvPicPr>
          <p:cNvPr id="6148" name="Picture 4" descr="work-desk-2K-wallpaper | WCT">
            <a:extLst>
              <a:ext uri="{FF2B5EF4-FFF2-40B4-BE49-F238E27FC236}">
                <a16:creationId xmlns:a16="http://schemas.microsoft.com/office/drawing/2014/main" id="{EC9F3CCB-1C92-4616-9678-FBCF31F9EE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922" r="32198"/>
          <a:stretch/>
        </p:blipFill>
        <p:spPr bwMode="auto">
          <a:xfrm>
            <a:off x="4125311" y="0"/>
            <a:ext cx="2674882"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90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C5B0A-7044-24EA-BA43-907E7E380107}"/>
              </a:ext>
            </a:extLst>
          </p:cNvPr>
          <p:cNvPicPr>
            <a:picLocks noChangeAspect="1"/>
          </p:cNvPicPr>
          <p:nvPr/>
        </p:nvPicPr>
        <p:blipFill>
          <a:blip r:embed="rId2"/>
          <a:stretch>
            <a:fillRect/>
          </a:stretch>
        </p:blipFill>
        <p:spPr>
          <a:xfrm>
            <a:off x="0" y="6684"/>
            <a:ext cx="12192000" cy="6844632"/>
          </a:xfrm>
          <a:prstGeom prst="rect">
            <a:avLst/>
          </a:prstGeom>
        </p:spPr>
      </p:pic>
    </p:spTree>
    <p:extLst>
      <p:ext uri="{BB962C8B-B14F-4D97-AF65-F5344CB8AC3E}">
        <p14:creationId xmlns:p14="http://schemas.microsoft.com/office/powerpoint/2010/main" val="8651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6DC5D1-C8B7-8A2E-8E54-65EE4304DFD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3680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AE4774-CA61-B4BD-A44A-DBC1AA228A57}"/>
              </a:ext>
            </a:extLst>
          </p:cNvPr>
          <p:cNvPicPr>
            <a:picLocks noChangeAspect="1"/>
          </p:cNvPicPr>
          <p:nvPr/>
        </p:nvPicPr>
        <p:blipFill>
          <a:blip r:embed="rId2"/>
          <a:stretch>
            <a:fillRect/>
          </a:stretch>
        </p:blipFill>
        <p:spPr>
          <a:xfrm>
            <a:off x="0" y="-76200"/>
            <a:ext cx="12192000" cy="6858000"/>
          </a:xfrm>
          <a:prstGeom prst="rect">
            <a:avLst/>
          </a:prstGeom>
        </p:spPr>
      </p:pic>
    </p:spTree>
    <p:extLst>
      <p:ext uri="{BB962C8B-B14F-4D97-AF65-F5344CB8AC3E}">
        <p14:creationId xmlns:p14="http://schemas.microsoft.com/office/powerpoint/2010/main" val="366157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914400" y="334985"/>
            <a:ext cx="1036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2. Viết và trình bày báo cáo, thuyết trình</a:t>
            </a:r>
            <a:endParaRPr lang="en-GB" sz="32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5217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10894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6">
            <a:extLst>
              <a:ext uri="{FF2B5EF4-FFF2-40B4-BE49-F238E27FC236}">
                <a16:creationId xmlns:a16="http://schemas.microsoft.com/office/drawing/2014/main" id="{93370DE3-7AF9-4AF7-B496-D07CE7E64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1281" y="1674276"/>
            <a:ext cx="654753" cy="573801"/>
          </a:xfrm>
          <a:prstGeom prst="rect">
            <a:avLst/>
          </a:prstGeom>
        </p:spPr>
      </p:pic>
      <p:sp>
        <p:nvSpPr>
          <p:cNvPr id="38" name="TextBox 37">
            <a:extLst>
              <a:ext uri="{FF2B5EF4-FFF2-40B4-BE49-F238E27FC236}">
                <a16:creationId xmlns:a16="http://schemas.microsoft.com/office/drawing/2014/main" id="{40458568-9FD9-48FC-9823-CE33B4913E15}"/>
              </a:ext>
            </a:extLst>
          </p:cNvPr>
          <p:cNvSpPr txBox="1"/>
          <p:nvPr/>
        </p:nvSpPr>
        <p:spPr>
          <a:xfrm>
            <a:off x="1523859" y="1558790"/>
            <a:ext cx="997688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Một số bài trong môn Khoa học tự nhiên ở lớp 7 có yêu cầu trình bày, thảo luận, thuyết trình một số vấn đề nào đó có liên quan đến nội dung bài học.</a:t>
            </a:r>
          </a:p>
        </p:txBody>
      </p:sp>
      <p:pic>
        <p:nvPicPr>
          <p:cNvPr id="3074" name="Picture 2" descr="Build a Democratic Classroom With the Use of Cooperative Learning -  Population Education">
            <a:extLst>
              <a:ext uri="{FF2B5EF4-FFF2-40B4-BE49-F238E27FC236}">
                <a16:creationId xmlns:a16="http://schemas.microsoft.com/office/drawing/2014/main" id="{2CD50607-717A-43EC-8DC0-5D1D6B4C52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946" b="12502"/>
          <a:stretch/>
        </p:blipFill>
        <p:spPr bwMode="auto">
          <a:xfrm>
            <a:off x="950913" y="2686050"/>
            <a:ext cx="10290175" cy="38100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68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914400" y="334985"/>
            <a:ext cx="1036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2. Viết và trình bày báo cáo, thuyết trình</a:t>
            </a:r>
            <a:endParaRPr lang="en-GB" sz="32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5217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10894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6">
            <a:extLst>
              <a:ext uri="{FF2B5EF4-FFF2-40B4-BE49-F238E27FC236}">
                <a16:creationId xmlns:a16="http://schemas.microsoft.com/office/drawing/2014/main" id="{93370DE3-7AF9-4AF7-B496-D07CE7E64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9869" y="1627559"/>
            <a:ext cx="654753" cy="573801"/>
          </a:xfrm>
          <a:prstGeom prst="rect">
            <a:avLst/>
          </a:prstGeom>
        </p:spPr>
      </p:pic>
      <p:sp>
        <p:nvSpPr>
          <p:cNvPr id="9" name="TextBox 8">
            <a:extLst>
              <a:ext uri="{FF2B5EF4-FFF2-40B4-BE49-F238E27FC236}">
                <a16:creationId xmlns:a16="http://schemas.microsoft.com/office/drawing/2014/main" id="{2F6CA477-34FD-4606-855F-D5E20E2117A7}"/>
              </a:ext>
            </a:extLst>
          </p:cNvPr>
          <p:cNvSpPr txBox="1"/>
          <p:nvPr/>
        </p:nvSpPr>
        <p:spPr>
          <a:xfrm>
            <a:off x="1886966" y="1512073"/>
            <a:ext cx="915524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Bài thực hành cảm ứng ở sinh vật yêu cầu: thực hiện quan sát, ghi chép và trình bày được kết quả quan sát một số tập tính của động vật.</a:t>
            </a:r>
          </a:p>
        </p:txBody>
      </p:sp>
      <p:pic>
        <p:nvPicPr>
          <p:cNvPr id="8" name="Picture 7">
            <a:extLst>
              <a:ext uri="{FF2B5EF4-FFF2-40B4-BE49-F238E27FC236}">
                <a16:creationId xmlns:a16="http://schemas.microsoft.com/office/drawing/2014/main" id="{18992200-EBD0-498B-B14D-9EC7F7C5D4F4}"/>
              </a:ext>
            </a:extLst>
          </p:cNvPr>
          <p:cNvPicPr>
            <a:picLocks noChangeAspect="1"/>
          </p:cNvPicPr>
          <p:nvPr/>
        </p:nvPicPr>
        <p:blipFill rotWithShape="1">
          <a:blip r:embed="rId5"/>
          <a:srcRect l="11570" t="19509" r="16407" b="37772"/>
          <a:stretch/>
        </p:blipFill>
        <p:spPr>
          <a:xfrm>
            <a:off x="1705429" y="3077027"/>
            <a:ext cx="8781143" cy="2928257"/>
          </a:xfrm>
          <a:prstGeom prst="rect">
            <a:avLst/>
          </a:prstGeom>
          <a:ln w="57150">
            <a:solidFill>
              <a:srgbClr val="4A452A"/>
            </a:solidFill>
          </a:ln>
        </p:spPr>
      </p:pic>
    </p:spTree>
    <p:extLst>
      <p:ext uri="{BB962C8B-B14F-4D97-AF65-F5344CB8AC3E}">
        <p14:creationId xmlns:p14="http://schemas.microsoft.com/office/powerpoint/2010/main" val="89053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9869" y="1925431"/>
            <a:ext cx="654753" cy="573801"/>
          </a:xfrm>
          <a:prstGeom prst="rect">
            <a:avLst/>
          </a:prstGeom>
        </p:spPr>
      </p:pic>
      <p:sp>
        <p:nvSpPr>
          <p:cNvPr id="27" name="TextBox 26">
            <a:extLst>
              <a:ext uri="{FF2B5EF4-FFF2-40B4-BE49-F238E27FC236}">
                <a16:creationId xmlns:a16="http://schemas.microsoft.com/office/drawing/2014/main" id="{22070F7E-9ECB-4AA8-863A-C0A073A7F0EA}"/>
              </a:ext>
            </a:extLst>
          </p:cNvPr>
          <p:cNvSpPr txBox="1"/>
          <p:nvPr/>
        </p:nvSpPr>
        <p:spPr>
          <a:xfrm>
            <a:off x="1886966" y="1654133"/>
            <a:ext cx="9155243"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Chuẩn bị các bước từ việc chọn vấn đề thuyết trình, lập dàn bài chi tiết của báo cáo thuyết trình, thu thập tư liệu/số liệu đến cách trình bày báo cáo,... dựa trên những hướng dẫn cụ thể từ các thầy/cô giáo.</a:t>
            </a:r>
          </a:p>
        </p:txBody>
      </p:sp>
      <p:pic>
        <p:nvPicPr>
          <p:cNvPr id="6146" name="Picture 2" descr="Better Together: 11 Tips for Great Group Work in Middle and High School |  The TpT Blog">
            <a:extLst>
              <a:ext uri="{FF2B5EF4-FFF2-40B4-BE49-F238E27FC236}">
                <a16:creationId xmlns:a16="http://schemas.microsoft.com/office/drawing/2014/main" id="{119B7F5E-1A2F-4891-828B-534F32DE04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907" b="20719"/>
          <a:stretch/>
        </p:blipFill>
        <p:spPr bwMode="auto">
          <a:xfrm>
            <a:off x="1052286" y="3069469"/>
            <a:ext cx="10087428" cy="3498245"/>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78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9869" y="1751258"/>
            <a:ext cx="654753" cy="573801"/>
          </a:xfrm>
          <a:prstGeom prst="rect">
            <a:avLst/>
          </a:prstGeom>
        </p:spPr>
      </p:pic>
      <p:sp>
        <p:nvSpPr>
          <p:cNvPr id="15" name="TextBox 14">
            <a:extLst>
              <a:ext uri="{FF2B5EF4-FFF2-40B4-BE49-F238E27FC236}">
                <a16:creationId xmlns:a16="http://schemas.microsoft.com/office/drawing/2014/main" id="{133BCE4E-DE7F-4445-B002-10D2E55A694D}"/>
              </a:ext>
            </a:extLst>
          </p:cNvPr>
          <p:cNvSpPr txBox="1"/>
          <p:nvPr/>
        </p:nvSpPr>
        <p:spPr>
          <a:xfrm>
            <a:off x="1851285" y="1672321"/>
            <a:ext cx="9155244"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Thực hiện hoạt động theo nhóm hoặc tổ với một bảng kế hoạch chi tiết trong đó có ghi rõ nội dung công việc, người phụ trách, tiến trình thực hiện, sản phẩm. </a:t>
            </a:r>
          </a:p>
        </p:txBody>
      </p:sp>
      <p:pic>
        <p:nvPicPr>
          <p:cNvPr id="5122" name="Picture 2" descr="5 Fun Presentation Tools for End-of-Year Projects | Common Sense Education">
            <a:extLst>
              <a:ext uri="{FF2B5EF4-FFF2-40B4-BE49-F238E27FC236}">
                <a16:creationId xmlns:a16="http://schemas.microsoft.com/office/drawing/2014/main" id="{9B69A4F9-9066-44D0-B754-71D4B1C98F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25" r="4725"/>
          <a:stretch/>
        </p:blipFill>
        <p:spPr bwMode="auto">
          <a:xfrm>
            <a:off x="5181601" y="2757712"/>
            <a:ext cx="6209154" cy="3857173"/>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1AF88A2-1245-472F-863F-10A67BE4AF34}"/>
              </a:ext>
            </a:extLst>
          </p:cNvPr>
          <p:cNvPicPr>
            <a:picLocks noChangeAspect="1"/>
          </p:cNvPicPr>
          <p:nvPr/>
        </p:nvPicPr>
        <p:blipFill rotWithShape="1">
          <a:blip r:embed="rId7">
            <a:extLst>
              <a:ext uri="{28A0092B-C50C-407E-A947-70E740481C1C}">
                <a14:useLocalDpi xmlns:a14="http://schemas.microsoft.com/office/drawing/2010/main" val="0"/>
              </a:ext>
            </a:extLst>
          </a:blip>
          <a:srcRect b="7936"/>
          <a:stretch/>
        </p:blipFill>
        <p:spPr>
          <a:xfrm>
            <a:off x="801248" y="3027748"/>
            <a:ext cx="3611096" cy="3587137"/>
          </a:xfrm>
          <a:prstGeom prst="rect">
            <a:avLst/>
          </a:prstGeom>
          <a:ln w="38100">
            <a:solidFill>
              <a:srgbClr val="4A452A"/>
            </a:solidFill>
          </a:ln>
        </p:spPr>
      </p:pic>
    </p:spTree>
    <p:extLst>
      <p:ext uri="{BB962C8B-B14F-4D97-AF65-F5344CB8AC3E}">
        <p14:creationId xmlns:p14="http://schemas.microsoft.com/office/powerpoint/2010/main" val="45728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4306" y="1720785"/>
            <a:ext cx="654753" cy="573801"/>
          </a:xfrm>
          <a:prstGeom prst="rect">
            <a:avLst/>
          </a:prstGeom>
        </p:spPr>
      </p:pic>
      <p:sp>
        <p:nvSpPr>
          <p:cNvPr id="16" name="TextBox 15">
            <a:extLst>
              <a:ext uri="{FF2B5EF4-FFF2-40B4-BE49-F238E27FC236}">
                <a16:creationId xmlns:a16="http://schemas.microsoft.com/office/drawing/2014/main" id="{31565CDA-09C9-4BBE-81BD-C44A795B3B06}"/>
              </a:ext>
            </a:extLst>
          </p:cNvPr>
          <p:cNvSpPr txBox="1"/>
          <p:nvPr/>
        </p:nvSpPr>
        <p:spPr>
          <a:xfrm>
            <a:off x="2475722" y="1641848"/>
            <a:ext cx="7974886"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Để hoạt động hiệu quả hơn, hấp dẫn và sinh động hơn, cần ưu tiên cho các tư liệu mang tính trực quan như biểu bảng, tranh ảnh, video,...</a:t>
            </a:r>
          </a:p>
        </p:txBody>
      </p:sp>
      <p:pic>
        <p:nvPicPr>
          <p:cNvPr id="4100" name="Picture 4" descr="What is a Wireless Presentation Display? - ViewSonic Library">
            <a:extLst>
              <a:ext uri="{FF2B5EF4-FFF2-40B4-BE49-F238E27FC236}">
                <a16:creationId xmlns:a16="http://schemas.microsoft.com/office/drawing/2014/main" id="{4D88500C-B925-4C0C-AEC7-16C04215D5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92" b="22060"/>
          <a:stretch/>
        </p:blipFill>
        <p:spPr bwMode="auto">
          <a:xfrm>
            <a:off x="1447801" y="2641600"/>
            <a:ext cx="9296400" cy="3969655"/>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67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27328" y="1720785"/>
            <a:ext cx="654753" cy="573801"/>
          </a:xfrm>
          <a:prstGeom prst="rect">
            <a:avLst/>
          </a:prstGeom>
        </p:spPr>
      </p:pic>
      <p:sp>
        <p:nvSpPr>
          <p:cNvPr id="15" name="TextBox 14">
            <a:extLst>
              <a:ext uri="{FF2B5EF4-FFF2-40B4-BE49-F238E27FC236}">
                <a16:creationId xmlns:a16="http://schemas.microsoft.com/office/drawing/2014/main" id="{1881BA51-0A45-46C0-AF6F-5755C4B7D919}"/>
              </a:ext>
            </a:extLst>
          </p:cNvPr>
          <p:cNvSpPr txBox="1"/>
          <p:nvPr/>
        </p:nvSpPr>
        <p:spPr>
          <a:xfrm>
            <a:off x="3039767" y="1834208"/>
            <a:ext cx="682965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Mỗi báo cáo thuyết trình cần có tối thiểu 4 nội dung sau đây:</a:t>
            </a:r>
          </a:p>
        </p:txBody>
      </p:sp>
      <p:grpSp>
        <p:nvGrpSpPr>
          <p:cNvPr id="27" name="Group 26">
            <a:extLst>
              <a:ext uri="{FF2B5EF4-FFF2-40B4-BE49-F238E27FC236}">
                <a16:creationId xmlns:a16="http://schemas.microsoft.com/office/drawing/2014/main" id="{CB39276C-BEA1-4B2C-AC73-146D070BBB95}"/>
              </a:ext>
            </a:extLst>
          </p:cNvPr>
          <p:cNvGrpSpPr/>
          <p:nvPr/>
        </p:nvGrpSpPr>
        <p:grpSpPr>
          <a:xfrm>
            <a:off x="3701763" y="2781539"/>
            <a:ext cx="638628" cy="707886"/>
            <a:chOff x="1136332" y="2971800"/>
            <a:chExt cx="638628" cy="707886"/>
          </a:xfrm>
        </p:grpSpPr>
        <p:sp>
          <p:nvSpPr>
            <p:cNvPr id="28" name="Oval 27">
              <a:extLst>
                <a:ext uri="{FF2B5EF4-FFF2-40B4-BE49-F238E27FC236}">
                  <a16:creationId xmlns:a16="http://schemas.microsoft.com/office/drawing/2014/main" id="{2DAE4DF4-5EE2-4501-9725-A7D4BD335885}"/>
                </a:ext>
              </a:extLst>
            </p:cNvPr>
            <p:cNvSpPr/>
            <p:nvPr/>
          </p:nvSpPr>
          <p:spPr>
            <a:xfrm>
              <a:off x="1136332" y="3000662"/>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9" name="TextBox 28">
              <a:extLst>
                <a:ext uri="{FF2B5EF4-FFF2-40B4-BE49-F238E27FC236}">
                  <a16:creationId xmlns:a16="http://schemas.microsoft.com/office/drawing/2014/main" id="{7A287646-7B77-4205-935B-1DD8999CC642}"/>
                </a:ext>
              </a:extLst>
            </p:cNvPr>
            <p:cNvSpPr txBox="1"/>
            <p:nvPr/>
          </p:nvSpPr>
          <p:spPr>
            <a:xfrm>
              <a:off x="1256713" y="2971800"/>
              <a:ext cx="397866"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1</a:t>
              </a:r>
            </a:p>
          </p:txBody>
        </p:sp>
      </p:grpSp>
      <p:grpSp>
        <p:nvGrpSpPr>
          <p:cNvPr id="31" name="Group 30">
            <a:extLst>
              <a:ext uri="{FF2B5EF4-FFF2-40B4-BE49-F238E27FC236}">
                <a16:creationId xmlns:a16="http://schemas.microsoft.com/office/drawing/2014/main" id="{9FC7BEAB-92CC-446D-BD31-A593C6BCC178}"/>
              </a:ext>
            </a:extLst>
          </p:cNvPr>
          <p:cNvGrpSpPr/>
          <p:nvPr/>
        </p:nvGrpSpPr>
        <p:grpSpPr>
          <a:xfrm>
            <a:off x="3701763" y="3748231"/>
            <a:ext cx="638628" cy="707886"/>
            <a:chOff x="1136332" y="3664805"/>
            <a:chExt cx="638628" cy="707886"/>
          </a:xfrm>
        </p:grpSpPr>
        <p:sp>
          <p:nvSpPr>
            <p:cNvPr id="32" name="Oval 31">
              <a:extLst>
                <a:ext uri="{FF2B5EF4-FFF2-40B4-BE49-F238E27FC236}">
                  <a16:creationId xmlns:a16="http://schemas.microsoft.com/office/drawing/2014/main" id="{F3C264E2-CB45-4B8A-B9D5-35EC4007C985}"/>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3" name="TextBox 32">
              <a:extLst>
                <a:ext uri="{FF2B5EF4-FFF2-40B4-BE49-F238E27FC236}">
                  <a16:creationId xmlns:a16="http://schemas.microsoft.com/office/drawing/2014/main" id="{1B78B44C-2D6C-4C75-8935-A223F52FFEE8}"/>
                </a:ext>
              </a:extLst>
            </p:cNvPr>
            <p:cNvSpPr txBox="1"/>
            <p:nvPr/>
          </p:nvSpPr>
          <p:spPr>
            <a:xfrm>
              <a:off x="1215837" y="3664805"/>
              <a:ext cx="47961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2</a:t>
              </a:r>
            </a:p>
          </p:txBody>
        </p:sp>
      </p:grpSp>
      <p:grpSp>
        <p:nvGrpSpPr>
          <p:cNvPr id="35" name="Group 34">
            <a:extLst>
              <a:ext uri="{FF2B5EF4-FFF2-40B4-BE49-F238E27FC236}">
                <a16:creationId xmlns:a16="http://schemas.microsoft.com/office/drawing/2014/main" id="{BD4F1554-AC75-417D-9ED3-552C12A58DF1}"/>
              </a:ext>
            </a:extLst>
          </p:cNvPr>
          <p:cNvGrpSpPr/>
          <p:nvPr/>
        </p:nvGrpSpPr>
        <p:grpSpPr>
          <a:xfrm>
            <a:off x="3701763" y="4714923"/>
            <a:ext cx="638628" cy="707886"/>
            <a:chOff x="1136332" y="3664805"/>
            <a:chExt cx="638628" cy="707886"/>
          </a:xfrm>
        </p:grpSpPr>
        <p:sp>
          <p:nvSpPr>
            <p:cNvPr id="36" name="Oval 35">
              <a:extLst>
                <a:ext uri="{FF2B5EF4-FFF2-40B4-BE49-F238E27FC236}">
                  <a16:creationId xmlns:a16="http://schemas.microsoft.com/office/drawing/2014/main" id="{DED0802C-41E9-49C0-8B1B-830C21E21B2C}"/>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7" name="TextBox 36">
              <a:extLst>
                <a:ext uri="{FF2B5EF4-FFF2-40B4-BE49-F238E27FC236}">
                  <a16:creationId xmlns:a16="http://schemas.microsoft.com/office/drawing/2014/main" id="{610D1772-63CA-4CB9-BA72-F21DD293D98C}"/>
                </a:ext>
              </a:extLst>
            </p:cNvPr>
            <p:cNvSpPr txBox="1"/>
            <p:nvPr/>
          </p:nvSpPr>
          <p:spPr>
            <a:xfrm>
              <a:off x="1215837" y="3664805"/>
              <a:ext cx="48442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3</a:t>
              </a:r>
            </a:p>
          </p:txBody>
        </p:sp>
      </p:grpSp>
      <p:grpSp>
        <p:nvGrpSpPr>
          <p:cNvPr id="39" name="Group 38">
            <a:extLst>
              <a:ext uri="{FF2B5EF4-FFF2-40B4-BE49-F238E27FC236}">
                <a16:creationId xmlns:a16="http://schemas.microsoft.com/office/drawing/2014/main" id="{E0BA3A75-FEA8-4247-8D2D-BBB7716EC0C9}"/>
              </a:ext>
            </a:extLst>
          </p:cNvPr>
          <p:cNvGrpSpPr/>
          <p:nvPr/>
        </p:nvGrpSpPr>
        <p:grpSpPr>
          <a:xfrm>
            <a:off x="3701763" y="5681615"/>
            <a:ext cx="638628" cy="707886"/>
            <a:chOff x="1136332" y="3664805"/>
            <a:chExt cx="638628" cy="707886"/>
          </a:xfrm>
        </p:grpSpPr>
        <p:sp>
          <p:nvSpPr>
            <p:cNvPr id="40" name="Oval 39">
              <a:extLst>
                <a:ext uri="{FF2B5EF4-FFF2-40B4-BE49-F238E27FC236}">
                  <a16:creationId xmlns:a16="http://schemas.microsoft.com/office/drawing/2014/main" id="{1BF70230-5961-483E-B749-07ED12E3D8BF}"/>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1" name="TextBox 40">
              <a:extLst>
                <a:ext uri="{FF2B5EF4-FFF2-40B4-BE49-F238E27FC236}">
                  <a16:creationId xmlns:a16="http://schemas.microsoft.com/office/drawing/2014/main" id="{F1B3EDA8-2C55-46EE-8374-8DE454765BBB}"/>
                </a:ext>
              </a:extLst>
            </p:cNvPr>
            <p:cNvSpPr txBox="1"/>
            <p:nvPr/>
          </p:nvSpPr>
          <p:spPr>
            <a:xfrm>
              <a:off x="1215837" y="3664805"/>
              <a:ext cx="492443"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4</a:t>
              </a:r>
            </a:p>
          </p:txBody>
        </p:sp>
      </p:grpSp>
      <p:sp>
        <p:nvSpPr>
          <p:cNvPr id="42" name="TextBox 41">
            <a:extLst>
              <a:ext uri="{FF2B5EF4-FFF2-40B4-BE49-F238E27FC236}">
                <a16:creationId xmlns:a16="http://schemas.microsoft.com/office/drawing/2014/main" id="{ECB84945-8AA3-4BE9-882E-6802B81690E2}"/>
              </a:ext>
            </a:extLst>
          </p:cNvPr>
          <p:cNvSpPr txBox="1"/>
          <p:nvPr/>
        </p:nvSpPr>
        <p:spPr>
          <a:xfrm>
            <a:off x="4499428" y="2962005"/>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Mục đích báo cáo, thuyết trình;</a:t>
            </a:r>
          </a:p>
        </p:txBody>
      </p:sp>
      <p:sp>
        <p:nvSpPr>
          <p:cNvPr id="43" name="TextBox 42">
            <a:extLst>
              <a:ext uri="{FF2B5EF4-FFF2-40B4-BE49-F238E27FC236}">
                <a16:creationId xmlns:a16="http://schemas.microsoft.com/office/drawing/2014/main" id="{6F085B59-E95D-4AAE-89F9-CC870A34560F}"/>
              </a:ext>
            </a:extLst>
          </p:cNvPr>
          <p:cNvSpPr txBox="1"/>
          <p:nvPr/>
        </p:nvSpPr>
        <p:spPr>
          <a:xfrm>
            <a:off x="4514418" y="3928697"/>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Chuẩn bị và các bước tiến hành;</a:t>
            </a:r>
          </a:p>
        </p:txBody>
      </p:sp>
      <p:sp>
        <p:nvSpPr>
          <p:cNvPr id="44" name="TextBox 43">
            <a:extLst>
              <a:ext uri="{FF2B5EF4-FFF2-40B4-BE49-F238E27FC236}">
                <a16:creationId xmlns:a16="http://schemas.microsoft.com/office/drawing/2014/main" id="{414DFCAC-99C7-4C48-B3FB-7DE4CAFC4330}"/>
              </a:ext>
            </a:extLst>
          </p:cNvPr>
          <p:cNvSpPr txBox="1"/>
          <p:nvPr/>
        </p:nvSpPr>
        <p:spPr>
          <a:xfrm>
            <a:off x="4514418" y="4895389"/>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quả và thảo luận;</a:t>
            </a:r>
          </a:p>
        </p:txBody>
      </p:sp>
      <p:sp>
        <p:nvSpPr>
          <p:cNvPr id="45" name="TextBox 44">
            <a:extLst>
              <a:ext uri="{FF2B5EF4-FFF2-40B4-BE49-F238E27FC236}">
                <a16:creationId xmlns:a16="http://schemas.microsoft.com/office/drawing/2014/main" id="{5A0B669B-C23F-49AC-B23C-8FE2226CBBAD}"/>
              </a:ext>
            </a:extLst>
          </p:cNvPr>
          <p:cNvSpPr txBox="1"/>
          <p:nvPr/>
        </p:nvSpPr>
        <p:spPr>
          <a:xfrm>
            <a:off x="4514418" y="5862081"/>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luận.</a:t>
            </a:r>
          </a:p>
        </p:txBody>
      </p:sp>
    </p:spTree>
    <p:extLst>
      <p:ext uri="{BB962C8B-B14F-4D97-AF65-F5344CB8AC3E}">
        <p14:creationId xmlns:p14="http://schemas.microsoft.com/office/powerpoint/2010/main" val="408293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1040217"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7753A5D6-BD1A-42DD-AF98-8EA4167BFA20}"/>
              </a:ext>
            </a:extLst>
          </p:cNvPr>
          <p:cNvGrpSpPr/>
          <p:nvPr/>
        </p:nvGrpSpPr>
        <p:grpSpPr>
          <a:xfrm>
            <a:off x="3567659" y="593116"/>
            <a:ext cx="7498080" cy="948942"/>
            <a:chOff x="3472565" y="498858"/>
            <a:chExt cx="7498080" cy="948942"/>
          </a:xfrm>
        </p:grpSpPr>
        <p:sp>
          <p:nvSpPr>
            <p:cNvPr id="21" name="AutoShape 5">
              <a:extLst>
                <a:ext uri="{FF2B5EF4-FFF2-40B4-BE49-F238E27FC236}">
                  <a16:creationId xmlns:a16="http://schemas.microsoft.com/office/drawing/2014/main" id="{D4B10931-EC42-4F2A-B3F6-77F84352A782}"/>
                </a:ext>
              </a:extLst>
            </p:cNvPr>
            <p:cNvSpPr/>
            <p:nvPr/>
          </p:nvSpPr>
          <p:spPr>
            <a:xfrm>
              <a:off x="3472565" y="498858"/>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5" name="AutoShape 5">
              <a:extLst>
                <a:ext uri="{FF2B5EF4-FFF2-40B4-BE49-F238E27FC236}">
                  <a16:creationId xmlns:a16="http://schemas.microsoft.com/office/drawing/2014/main" id="{9D225649-0AD8-4953-A570-D2CE9B420894}"/>
                </a:ext>
              </a:extLst>
            </p:cNvPr>
            <p:cNvSpPr/>
            <p:nvPr/>
          </p:nvSpPr>
          <p:spPr>
            <a:xfrm>
              <a:off x="3472565" y="1447800"/>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9AB904E-68A4-4ECC-9746-BFE450A99F54}"/>
                </a:ext>
              </a:extLst>
            </p:cNvPr>
            <p:cNvSpPr txBox="1"/>
            <p:nvPr/>
          </p:nvSpPr>
          <p:spPr>
            <a:xfrm>
              <a:off x="3590597" y="608100"/>
              <a:ext cx="7372677"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lập dàn ý chi tiết cho báo cáo thuyết trình về </a:t>
              </a:r>
              <a:r>
                <a:rPr lang="en-US" sz="2000" b="1"/>
                <a:t>vai trò của</a:t>
              </a:r>
            </a:p>
            <a:p>
              <a:pPr algn="just"/>
              <a:r>
                <a:rPr lang="en-US" sz="2000" b="1"/>
                <a:t>đa dạng sinh học </a:t>
              </a:r>
              <a:r>
                <a:rPr lang="en-US" sz="2000"/>
                <a:t>đã học trong môn Khoa học tự nhiên ở lớp 6.</a:t>
              </a:r>
              <a:endParaRPr lang="en-US" sz="2000" dirty="0"/>
            </a:p>
          </p:txBody>
        </p:sp>
      </p:grpSp>
      <p:pic>
        <p:nvPicPr>
          <p:cNvPr id="14" name="Picture 13">
            <a:extLst>
              <a:ext uri="{FF2B5EF4-FFF2-40B4-BE49-F238E27FC236}">
                <a16:creationId xmlns:a16="http://schemas.microsoft.com/office/drawing/2014/main" id="{707DABF2-20F2-423F-B054-ADF17F64DF2F}"/>
              </a:ext>
            </a:extLst>
          </p:cNvPr>
          <p:cNvPicPr>
            <a:picLocks noChangeAspect="1"/>
          </p:cNvPicPr>
          <p:nvPr/>
        </p:nvPicPr>
        <p:blipFill rotWithShape="1">
          <a:blip r:embed="rId3"/>
          <a:srcRect l="12917" t="14798" r="17500" b="30149"/>
          <a:stretch/>
        </p:blipFill>
        <p:spPr>
          <a:xfrm>
            <a:off x="998000" y="2018181"/>
            <a:ext cx="10196001" cy="4535432"/>
          </a:xfrm>
          <a:prstGeom prst="rect">
            <a:avLst/>
          </a:prstGeom>
          <a:ln w="57150">
            <a:solidFill>
              <a:srgbClr val="4A452A"/>
            </a:solidFill>
          </a:ln>
        </p:spPr>
      </p:pic>
    </p:spTree>
    <p:extLst>
      <p:ext uri="{BB962C8B-B14F-4D97-AF65-F5344CB8AC3E}">
        <p14:creationId xmlns:p14="http://schemas.microsoft.com/office/powerpoint/2010/main" val="149572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 name="Group 4">
            <a:extLst>
              <a:ext uri="{FF2B5EF4-FFF2-40B4-BE49-F238E27FC236}">
                <a16:creationId xmlns:a16="http://schemas.microsoft.com/office/drawing/2014/main" id="{0360697F-8254-4B3E-BC82-11BD47295AD4}"/>
              </a:ext>
            </a:extLst>
          </p:cNvPr>
          <p:cNvGrpSpPr/>
          <p:nvPr/>
        </p:nvGrpSpPr>
        <p:grpSpPr>
          <a:xfrm>
            <a:off x="-1" y="-1"/>
            <a:ext cx="12192001" cy="457200"/>
            <a:chOff x="-1" y="-1"/>
            <a:chExt cx="12192001" cy="45720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TextBox 17">
            <a:extLst>
              <a:ext uri="{FF2B5EF4-FFF2-40B4-BE49-F238E27FC236}">
                <a16:creationId xmlns:a16="http://schemas.microsoft.com/office/drawing/2014/main" id="{64D9D652-21BA-4188-895C-DA552C2846C5}"/>
              </a:ext>
            </a:extLst>
          </p:cNvPr>
          <p:cNvSpPr txBox="1"/>
          <p:nvPr/>
        </p:nvSpPr>
        <p:spPr>
          <a:xfrm>
            <a:off x="2086664" y="597190"/>
            <a:ext cx="9706888"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Phương pháp tìm hiểu tự nhiên </a:t>
            </a:r>
            <a:r>
              <a:rPr lang="en-US" sz="2200"/>
              <a:t>là cách thức tìm hiểu các sự vật, hiện tượng trong tự nhiên và đời sống, chứng minh được các vấn đề trong thực tiễn bằng các dẫn chứng khoa học. </a:t>
            </a:r>
            <a:endParaRPr lang="en-US" sz="2200" dirty="0"/>
          </a:p>
        </p:txBody>
      </p:sp>
      <p:pic>
        <p:nvPicPr>
          <p:cNvPr id="19" name="Picture 16">
            <a:extLst>
              <a:ext uri="{FF2B5EF4-FFF2-40B4-BE49-F238E27FC236}">
                <a16:creationId xmlns:a16="http://schemas.microsoft.com/office/drawing/2014/main" id="{0BBB203C-C1AF-4F45-834C-4D51F5C363B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736" y="877628"/>
            <a:ext cx="802859" cy="703596"/>
          </a:xfrm>
          <a:prstGeom prst="rect">
            <a:avLst/>
          </a:prstGeom>
        </p:spPr>
      </p:pic>
      <p:pic>
        <p:nvPicPr>
          <p:cNvPr id="3" name="Picture 2">
            <a:extLst>
              <a:ext uri="{FF2B5EF4-FFF2-40B4-BE49-F238E27FC236}">
                <a16:creationId xmlns:a16="http://schemas.microsoft.com/office/drawing/2014/main" id="{F86CA350-909C-4D21-9E9E-5FEEB7493478}"/>
              </a:ext>
            </a:extLst>
          </p:cNvPr>
          <p:cNvPicPr>
            <a:picLocks noChangeAspect="1"/>
          </p:cNvPicPr>
          <p:nvPr/>
        </p:nvPicPr>
        <p:blipFill rotWithShape="1">
          <a:blip r:embed="rId4">
            <a:extLst>
              <a:ext uri="{28A0092B-C50C-407E-A947-70E740481C1C}">
                <a14:useLocalDpi xmlns:a14="http://schemas.microsoft.com/office/drawing/2010/main" val="0"/>
              </a:ext>
            </a:extLst>
          </a:blip>
          <a:srcRect l="26338" r="24502"/>
          <a:stretch/>
        </p:blipFill>
        <p:spPr>
          <a:xfrm>
            <a:off x="398449" y="2001653"/>
            <a:ext cx="3211314" cy="4128109"/>
          </a:xfrm>
          <a:prstGeom prst="rect">
            <a:avLst/>
          </a:prstGeom>
          <a:ln w="38100">
            <a:solidFill>
              <a:srgbClr val="726753"/>
            </a:solidFill>
          </a:ln>
        </p:spPr>
      </p:pic>
      <p:pic>
        <p:nvPicPr>
          <p:cNvPr id="8194" name="Picture 2" descr="Earth | Wallpaper earth, Iphone wallpaper earth, Background hd wallpaper">
            <a:extLst>
              <a:ext uri="{FF2B5EF4-FFF2-40B4-BE49-F238E27FC236}">
                <a16:creationId xmlns:a16="http://schemas.microsoft.com/office/drawing/2014/main" id="{4625D83E-C962-4800-A255-27D6291194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388" b="6388"/>
          <a:stretch/>
        </p:blipFill>
        <p:spPr bwMode="auto">
          <a:xfrm>
            <a:off x="4008212" y="1996674"/>
            <a:ext cx="2665411" cy="4133088"/>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pic>
        <p:nvPicPr>
          <p:cNvPr id="8196" name="Picture 4" descr="FLFK Physical Science Formula Wallpaper Mathematical Knowledge Peel and  Stick Wall Stickers for Kids Bedroom Decor 141.7x98.4 inches - - Amazon.com">
            <a:extLst>
              <a:ext uri="{FF2B5EF4-FFF2-40B4-BE49-F238E27FC236}">
                <a16:creationId xmlns:a16="http://schemas.microsoft.com/office/drawing/2014/main" id="{3EBA15FC-E406-4737-AAE4-9E13FA5276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2072" y="1996674"/>
            <a:ext cx="4721480" cy="4133088"/>
          </a:xfrm>
          <a:prstGeom prst="rect">
            <a:avLst/>
          </a:prstGeom>
          <a:ln w="3810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64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CF157E21-57DE-4C78-91F2-C4039C9C8289}"/>
              </a:ext>
            </a:extLst>
          </p:cNvPr>
          <p:cNvSpPr/>
          <p:nvPr/>
        </p:nvSpPr>
        <p:spPr>
          <a:xfrm>
            <a:off x="-499024" y="5454429"/>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2396359" y="3405351"/>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Oval 14">
            <a:extLst>
              <a:ext uri="{FF2B5EF4-FFF2-40B4-BE49-F238E27FC236}">
                <a16:creationId xmlns:a16="http://schemas.microsoft.com/office/drawing/2014/main" id="{B0D44801-8709-40F7-A735-0F19F2DCB28D}"/>
              </a:ext>
            </a:extLst>
          </p:cNvPr>
          <p:cNvSpPr/>
          <p:nvPr/>
        </p:nvSpPr>
        <p:spPr>
          <a:xfrm>
            <a:off x="-2338496" y="-1436147"/>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873878">
            <a:off x="-1497057" y="-31077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3436257" y="1598932"/>
            <a:ext cx="784134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3434255" y="3218959"/>
            <a:ext cx="7729045"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3943350" y="1718024"/>
            <a:ext cx="72009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8000" spc="-150">
                <a:solidFill>
                  <a:srgbClr val="443E32"/>
                </a:solidFill>
                <a:latin typeface="+mj-lt"/>
              </a:rPr>
              <a:t>EM ĐÃ HỌC</a:t>
            </a:r>
            <a:endParaRPr lang="en-GB" sz="8000" spc="-150" dirty="0">
              <a:solidFill>
                <a:srgbClr val="443E32"/>
              </a:solidFill>
              <a:latin typeface="+mj-lt"/>
            </a:endParaRPr>
          </a:p>
        </p:txBody>
      </p:sp>
      <p:sp>
        <p:nvSpPr>
          <p:cNvPr id="17" name="Oval 16">
            <a:extLst>
              <a:ext uri="{FF2B5EF4-FFF2-40B4-BE49-F238E27FC236}">
                <a16:creationId xmlns:a16="http://schemas.microsoft.com/office/drawing/2014/main" id="{2022758D-E079-4611-97DA-331E903A54CD}"/>
              </a:ext>
            </a:extLst>
          </p:cNvPr>
          <p:cNvSpPr/>
          <p:nvPr/>
        </p:nvSpPr>
        <p:spPr>
          <a:xfrm>
            <a:off x="7880827" y="3806992"/>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8" name="Picture 2" descr="Swiss Cheese Plant Watercolor - Leaf Swiss Cheese Plant PNG Image |  Transparent PNG Free Download on SeekPNG">
            <a:extLst>
              <a:ext uri="{FF2B5EF4-FFF2-40B4-BE49-F238E27FC236}">
                <a16:creationId xmlns:a16="http://schemas.microsoft.com/office/drawing/2014/main" id="{BD44FD55-BD64-40AA-9707-92EC65F22E0E}"/>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6862420">
            <a:off x="7179216" y="35070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D3C63153-96CC-4374-BB4B-C2CFCE221CC0}"/>
              </a:ext>
            </a:extLst>
          </p:cNvPr>
          <p:cNvSpPr/>
          <p:nvPr/>
        </p:nvSpPr>
        <p:spPr>
          <a:xfrm>
            <a:off x="9825341" y="-2686067"/>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0" name="Oval 19">
            <a:extLst>
              <a:ext uri="{FF2B5EF4-FFF2-40B4-BE49-F238E27FC236}">
                <a16:creationId xmlns:a16="http://schemas.microsoft.com/office/drawing/2014/main" id="{54747804-CD87-4718-A3BD-0C46ACF31204}"/>
              </a:ext>
            </a:extLst>
          </p:cNvPr>
          <p:cNvSpPr/>
          <p:nvPr/>
        </p:nvSpPr>
        <p:spPr>
          <a:xfrm>
            <a:off x="10835726" y="785920"/>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Tree>
    <p:extLst>
      <p:ext uri="{BB962C8B-B14F-4D97-AF65-F5344CB8AC3E}">
        <p14:creationId xmlns:p14="http://schemas.microsoft.com/office/powerpoint/2010/main" val="372678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10937" y="2620483"/>
            <a:ext cx="654753" cy="573801"/>
          </a:xfrm>
          <a:prstGeom prst="rect">
            <a:avLst/>
          </a:prstGeom>
        </p:spPr>
      </p:pic>
      <p:sp>
        <p:nvSpPr>
          <p:cNvPr id="8" name="TextBox 7">
            <a:extLst>
              <a:ext uri="{FF2B5EF4-FFF2-40B4-BE49-F238E27FC236}">
                <a16:creationId xmlns:a16="http://schemas.microsoft.com/office/drawing/2014/main" id="{DF53A124-5985-407C-AD28-F7A4A8A49737}"/>
              </a:ext>
            </a:extLst>
          </p:cNvPr>
          <p:cNvSpPr txBox="1"/>
          <p:nvPr/>
        </p:nvSpPr>
        <p:spPr>
          <a:xfrm>
            <a:off x="1257886" y="2468417"/>
            <a:ext cx="3575371" cy="207435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Năm bước cần thực hiện khi áp dụng phương pháp tìm hiểu khoa học tự nhiên trong quá trình học tập và khám phí tri thức ở các bài học.</a:t>
            </a:r>
          </a:p>
        </p:txBody>
      </p:sp>
      <p:grpSp>
        <p:nvGrpSpPr>
          <p:cNvPr id="9" name="Group 8">
            <a:extLst>
              <a:ext uri="{FF2B5EF4-FFF2-40B4-BE49-F238E27FC236}">
                <a16:creationId xmlns:a16="http://schemas.microsoft.com/office/drawing/2014/main" id="{01BC659A-E155-4CA0-A4F3-EFFDFBE8FE42}"/>
              </a:ext>
            </a:extLst>
          </p:cNvPr>
          <p:cNvGrpSpPr/>
          <p:nvPr/>
        </p:nvGrpSpPr>
        <p:grpSpPr>
          <a:xfrm>
            <a:off x="5764511" y="646968"/>
            <a:ext cx="5562342" cy="764952"/>
            <a:chOff x="5764511" y="646968"/>
            <a:chExt cx="5562342" cy="764952"/>
          </a:xfrm>
        </p:grpSpPr>
        <p:sp>
          <p:nvSpPr>
            <p:cNvPr id="10" name="Rectangle: Rounded Corners 9">
              <a:extLst>
                <a:ext uri="{FF2B5EF4-FFF2-40B4-BE49-F238E27FC236}">
                  <a16:creationId xmlns:a16="http://schemas.microsoft.com/office/drawing/2014/main" id="{B27484ED-4AE1-4B21-B68E-696C5C996B81}"/>
                </a:ext>
              </a:extLst>
            </p:cNvPr>
            <p:cNvSpPr/>
            <p:nvPr/>
          </p:nvSpPr>
          <p:spPr>
            <a:xfrm>
              <a:off x="5992853" y="646968"/>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815CD11-1DCD-4DE8-8507-CBEDABFEE8D5}"/>
                </a:ext>
              </a:extLst>
            </p:cNvPr>
            <p:cNvGrpSpPr/>
            <p:nvPr/>
          </p:nvGrpSpPr>
          <p:grpSpPr>
            <a:xfrm>
              <a:off x="5992853" y="734526"/>
              <a:ext cx="5334000" cy="593728"/>
              <a:chOff x="3873768" y="1353875"/>
              <a:chExt cx="5334000" cy="593728"/>
            </a:xfrm>
          </p:grpSpPr>
          <p:sp>
            <p:nvSpPr>
              <p:cNvPr id="15" name="TextBox 14">
                <a:extLst>
                  <a:ext uri="{FF2B5EF4-FFF2-40B4-BE49-F238E27FC236}">
                    <a16:creationId xmlns:a16="http://schemas.microsoft.com/office/drawing/2014/main" id="{99F31873-8D99-4D04-87A5-C26EF6AA96AE}"/>
                  </a:ext>
                </a:extLst>
              </p:cNvPr>
              <p:cNvSpPr txBox="1"/>
              <p:nvPr/>
            </p:nvSpPr>
            <p:spPr>
              <a:xfrm>
                <a:off x="4653911" y="1353875"/>
                <a:ext cx="3773714"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Đề xuất vấn đề cần tìm hiểu</a:t>
                </a:r>
                <a:endParaRPr lang="en-US" sz="1600" b="1" dirty="0"/>
              </a:p>
            </p:txBody>
          </p:sp>
          <p:sp>
            <p:nvSpPr>
              <p:cNvPr id="16" name="TextBox 15">
                <a:extLst>
                  <a:ext uri="{FF2B5EF4-FFF2-40B4-BE49-F238E27FC236}">
                    <a16:creationId xmlns:a16="http://schemas.microsoft.com/office/drawing/2014/main" id="{91B3C38A-26BA-4A99-BAEF-BE5177FB05E9}"/>
                  </a:ext>
                </a:extLst>
              </p:cNvPr>
              <p:cNvSpPr txBox="1"/>
              <p:nvPr/>
            </p:nvSpPr>
            <p:spPr>
              <a:xfrm>
                <a:off x="3873768" y="1704780"/>
                <a:ext cx="5334000"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Quan sát và đặt câu hỏi cho vấn đề nảy sinh</a:t>
                </a:r>
                <a:endParaRPr lang="en-US" sz="1400" dirty="0"/>
              </a:p>
            </p:txBody>
          </p:sp>
        </p:grpSp>
        <p:grpSp>
          <p:nvGrpSpPr>
            <p:cNvPr id="12" name="Group 11">
              <a:extLst>
                <a:ext uri="{FF2B5EF4-FFF2-40B4-BE49-F238E27FC236}">
                  <a16:creationId xmlns:a16="http://schemas.microsoft.com/office/drawing/2014/main" id="{C60BBB18-2B48-45F4-95A5-4FF70525D5D1}"/>
                </a:ext>
              </a:extLst>
            </p:cNvPr>
            <p:cNvGrpSpPr/>
            <p:nvPr/>
          </p:nvGrpSpPr>
          <p:grpSpPr>
            <a:xfrm>
              <a:off x="5764511" y="816660"/>
              <a:ext cx="429460" cy="429460"/>
              <a:chOff x="2329806" y="1423201"/>
              <a:chExt cx="638628" cy="638628"/>
            </a:xfrm>
          </p:grpSpPr>
          <p:sp>
            <p:nvSpPr>
              <p:cNvPr id="13" name="Oval 12">
                <a:extLst>
                  <a:ext uri="{FF2B5EF4-FFF2-40B4-BE49-F238E27FC236}">
                    <a16:creationId xmlns:a16="http://schemas.microsoft.com/office/drawing/2014/main" id="{FB25EAAE-2FF8-4B22-955A-4CD3C44925E3}"/>
                  </a:ext>
                </a:extLst>
              </p:cNvPr>
              <p:cNvSpPr/>
              <p:nvPr/>
            </p:nvSpPr>
            <p:spPr>
              <a:xfrm>
                <a:off x="2329806" y="1423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4" name="TextBox 13">
                <a:extLst>
                  <a:ext uri="{FF2B5EF4-FFF2-40B4-BE49-F238E27FC236}">
                    <a16:creationId xmlns:a16="http://schemas.microsoft.com/office/drawing/2014/main" id="{64694E37-0A93-47E0-83D8-683957D9AFEC}"/>
                  </a:ext>
                </a:extLst>
              </p:cNvPr>
              <p:cNvSpPr txBox="1">
                <a:spLocks noChangeAspect="1"/>
              </p:cNvSpPr>
              <p:nvPr>
                <p:custDataLst>
                  <p:tags r:id="rId5"/>
                </p:custDataLst>
              </p:nvPr>
            </p:nvSpPr>
            <p:spPr>
              <a:xfrm>
                <a:off x="2549201" y="1562933"/>
                <a:ext cx="181737" cy="353377"/>
              </a:xfrm>
              <a:custGeom>
                <a:avLst/>
                <a:gdLst/>
                <a:ahLst/>
                <a:cxnLst/>
                <a:rect l="l" t="t" r="r" b="b"/>
                <a:pathLst>
                  <a:path w="181737" h="353377">
                    <a:moveTo>
                      <a:pt x="91878" y="0"/>
                    </a:moveTo>
                    <a:lnTo>
                      <a:pt x="146399" y="0"/>
                    </a:lnTo>
                    <a:lnTo>
                      <a:pt x="146399" y="335708"/>
                    </a:lnTo>
                    <a:lnTo>
                      <a:pt x="181737" y="345805"/>
                    </a:lnTo>
                    <a:lnTo>
                      <a:pt x="181737" y="353377"/>
                    </a:lnTo>
                    <a:lnTo>
                      <a:pt x="27765" y="353377"/>
                    </a:lnTo>
                    <a:lnTo>
                      <a:pt x="27765" y="345805"/>
                    </a:lnTo>
                    <a:lnTo>
                      <a:pt x="63103" y="335708"/>
                    </a:lnTo>
                    <a:lnTo>
                      <a:pt x="63103" y="58559"/>
                    </a:lnTo>
                    <a:lnTo>
                      <a:pt x="10096" y="95916"/>
                    </a:lnTo>
                    <a:lnTo>
                      <a:pt x="0" y="8329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17" name="Group 16">
            <a:extLst>
              <a:ext uri="{FF2B5EF4-FFF2-40B4-BE49-F238E27FC236}">
                <a16:creationId xmlns:a16="http://schemas.microsoft.com/office/drawing/2014/main" id="{D1525D25-EEFA-4F51-93C7-A8C22BF85A93}"/>
              </a:ext>
            </a:extLst>
          </p:cNvPr>
          <p:cNvGrpSpPr/>
          <p:nvPr/>
        </p:nvGrpSpPr>
        <p:grpSpPr>
          <a:xfrm>
            <a:off x="5764511" y="1716060"/>
            <a:ext cx="5626110" cy="1009650"/>
            <a:chOff x="5764511" y="1762244"/>
            <a:chExt cx="5626110" cy="1009650"/>
          </a:xfrm>
        </p:grpSpPr>
        <p:sp>
          <p:nvSpPr>
            <p:cNvPr id="18" name="Rectangle: Rounded Corners 17">
              <a:extLst>
                <a:ext uri="{FF2B5EF4-FFF2-40B4-BE49-F238E27FC236}">
                  <a16:creationId xmlns:a16="http://schemas.microsoft.com/office/drawing/2014/main" id="{B9A355FA-4860-43A0-A1EC-E0FE5D8829D4}"/>
                </a:ext>
              </a:extLst>
            </p:cNvPr>
            <p:cNvSpPr/>
            <p:nvPr/>
          </p:nvSpPr>
          <p:spPr>
            <a:xfrm>
              <a:off x="5992853" y="1762244"/>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176ADAC-F575-4755-BB32-959A0489DF96}"/>
                </a:ext>
              </a:extLst>
            </p:cNvPr>
            <p:cNvGrpSpPr/>
            <p:nvPr/>
          </p:nvGrpSpPr>
          <p:grpSpPr>
            <a:xfrm>
              <a:off x="5929085" y="1828393"/>
              <a:ext cx="5461536" cy="863033"/>
              <a:chOff x="3810000" y="2280537"/>
              <a:chExt cx="5461536" cy="863033"/>
            </a:xfrm>
          </p:grpSpPr>
          <p:sp>
            <p:nvSpPr>
              <p:cNvPr id="24" name="TextBox 23">
                <a:extLst>
                  <a:ext uri="{FF2B5EF4-FFF2-40B4-BE49-F238E27FC236}">
                    <a16:creationId xmlns:a16="http://schemas.microsoft.com/office/drawing/2014/main" id="{760FDAF4-D620-49A1-812D-ADF7E04B481E}"/>
                  </a:ext>
                </a:extLst>
              </p:cNvPr>
              <p:cNvSpPr txBox="1"/>
              <p:nvPr/>
            </p:nvSpPr>
            <p:spPr>
              <a:xfrm>
                <a:off x="3810000" y="22805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Đưa ra dự đoán khoa học để giải quyết vấn đề</a:t>
                </a:r>
                <a:endParaRPr lang="en-US" sz="1600" b="1" dirty="0"/>
              </a:p>
            </p:txBody>
          </p:sp>
          <p:sp>
            <p:nvSpPr>
              <p:cNvPr id="25" name="TextBox 24">
                <a:extLst>
                  <a:ext uri="{FF2B5EF4-FFF2-40B4-BE49-F238E27FC236}">
                    <a16:creationId xmlns:a16="http://schemas.microsoft.com/office/drawing/2014/main" id="{E1774DC3-8517-4B26-8E2D-8ACF6FAC95AA}"/>
                  </a:ext>
                </a:extLst>
              </p:cNvPr>
              <p:cNvSpPr txBox="1"/>
              <p:nvPr/>
            </p:nvSpPr>
            <p:spPr>
              <a:xfrm>
                <a:off x="4267200" y="26314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Dựa trên các tri thức phù hợp từ việc phân tích vấn đề, đưa ra dự đoán nhằm trả lời câu hỏi đã nêu.</a:t>
                </a:r>
                <a:endParaRPr lang="en-US" sz="1400" dirty="0"/>
              </a:p>
            </p:txBody>
          </p:sp>
        </p:grpSp>
        <p:grpSp>
          <p:nvGrpSpPr>
            <p:cNvPr id="21" name="Group 20">
              <a:extLst>
                <a:ext uri="{FF2B5EF4-FFF2-40B4-BE49-F238E27FC236}">
                  <a16:creationId xmlns:a16="http://schemas.microsoft.com/office/drawing/2014/main" id="{03E85735-9D05-47EF-A323-6648BC1FF971}"/>
                </a:ext>
              </a:extLst>
            </p:cNvPr>
            <p:cNvGrpSpPr/>
            <p:nvPr/>
          </p:nvGrpSpPr>
          <p:grpSpPr>
            <a:xfrm>
              <a:off x="5764511" y="2045179"/>
              <a:ext cx="429460" cy="429460"/>
              <a:chOff x="2329806" y="2443450"/>
              <a:chExt cx="638628" cy="638628"/>
            </a:xfrm>
          </p:grpSpPr>
          <p:sp>
            <p:nvSpPr>
              <p:cNvPr id="22" name="Oval 21">
                <a:extLst>
                  <a:ext uri="{FF2B5EF4-FFF2-40B4-BE49-F238E27FC236}">
                    <a16:creationId xmlns:a16="http://schemas.microsoft.com/office/drawing/2014/main" id="{AC6B95C3-17E9-4389-B14F-23EEDEB55C2E}"/>
                  </a:ext>
                </a:extLst>
              </p:cNvPr>
              <p:cNvSpPr/>
              <p:nvPr/>
            </p:nvSpPr>
            <p:spPr>
              <a:xfrm>
                <a:off x="2329806" y="2443450"/>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3" name="TextBox 22">
                <a:extLst>
                  <a:ext uri="{FF2B5EF4-FFF2-40B4-BE49-F238E27FC236}">
                    <a16:creationId xmlns:a16="http://schemas.microsoft.com/office/drawing/2014/main" id="{7FCA378B-836D-4A87-A246-24985BACCB05}"/>
                  </a:ext>
                </a:extLst>
              </p:cNvPr>
              <p:cNvSpPr txBox="1">
                <a:spLocks noChangeAspect="1"/>
              </p:cNvSpPr>
              <p:nvPr>
                <p:custDataLst>
                  <p:tags r:id="rId4"/>
                </p:custDataLst>
              </p:nvPr>
            </p:nvSpPr>
            <p:spPr>
              <a:xfrm>
                <a:off x="2515896" y="2575608"/>
                <a:ext cx="249888" cy="360950"/>
              </a:xfrm>
              <a:custGeom>
                <a:avLst/>
                <a:gdLst/>
                <a:ahLst/>
                <a:cxnLst/>
                <a:rect l="l" t="t" r="r" b="b"/>
                <a:pathLst>
                  <a:path w="249888" h="360950">
                    <a:moveTo>
                      <a:pt x="113081" y="0"/>
                    </a:moveTo>
                    <a:cubicBezTo>
                      <a:pt x="158515" y="0"/>
                      <a:pt x="192170" y="9087"/>
                      <a:pt x="214046" y="27261"/>
                    </a:cubicBezTo>
                    <a:cubicBezTo>
                      <a:pt x="235921" y="45435"/>
                      <a:pt x="246859" y="70844"/>
                      <a:pt x="246859" y="103489"/>
                    </a:cubicBezTo>
                    <a:cubicBezTo>
                      <a:pt x="246859" y="124019"/>
                      <a:pt x="241559" y="141688"/>
                      <a:pt x="230957" y="156496"/>
                    </a:cubicBezTo>
                    <a:cubicBezTo>
                      <a:pt x="220356" y="171304"/>
                      <a:pt x="207399" y="183588"/>
                      <a:pt x="192086" y="193348"/>
                    </a:cubicBezTo>
                    <a:cubicBezTo>
                      <a:pt x="176773" y="203108"/>
                      <a:pt x="156327" y="214214"/>
                      <a:pt x="130750" y="226667"/>
                    </a:cubicBezTo>
                    <a:cubicBezTo>
                      <a:pt x="109210" y="237100"/>
                      <a:pt x="91794" y="246271"/>
                      <a:pt x="78500" y="254180"/>
                    </a:cubicBezTo>
                    <a:cubicBezTo>
                      <a:pt x="65206" y="262089"/>
                      <a:pt x="52922" y="271596"/>
                      <a:pt x="41648" y="282702"/>
                    </a:cubicBezTo>
                    <a:cubicBezTo>
                      <a:pt x="30374" y="293808"/>
                      <a:pt x="22380" y="306429"/>
                      <a:pt x="17669" y="320564"/>
                    </a:cubicBezTo>
                    <a:lnTo>
                      <a:pt x="204454" y="320564"/>
                    </a:lnTo>
                    <a:cubicBezTo>
                      <a:pt x="206810" y="302390"/>
                      <a:pt x="212531" y="287246"/>
                      <a:pt x="221618" y="275130"/>
                    </a:cubicBezTo>
                    <a:cubicBezTo>
                      <a:pt x="225320" y="269409"/>
                      <a:pt x="229695" y="264360"/>
                      <a:pt x="234744" y="259985"/>
                    </a:cubicBezTo>
                    <a:lnTo>
                      <a:pt x="249888" y="259985"/>
                    </a:lnTo>
                    <a:lnTo>
                      <a:pt x="249888" y="360950"/>
                    </a:lnTo>
                    <a:lnTo>
                      <a:pt x="0" y="360950"/>
                    </a:lnTo>
                    <a:lnTo>
                      <a:pt x="0" y="338233"/>
                    </a:lnTo>
                    <a:cubicBezTo>
                      <a:pt x="0" y="318377"/>
                      <a:pt x="3954" y="300287"/>
                      <a:pt x="11863" y="283964"/>
                    </a:cubicBezTo>
                    <a:cubicBezTo>
                      <a:pt x="19772" y="267642"/>
                      <a:pt x="29448" y="253422"/>
                      <a:pt x="40891" y="241307"/>
                    </a:cubicBezTo>
                    <a:cubicBezTo>
                      <a:pt x="52333" y="229191"/>
                      <a:pt x="67310" y="214887"/>
                      <a:pt x="85820" y="198397"/>
                    </a:cubicBezTo>
                    <a:cubicBezTo>
                      <a:pt x="102984" y="183252"/>
                      <a:pt x="116446" y="170547"/>
                      <a:pt x="126206" y="160282"/>
                    </a:cubicBezTo>
                    <a:cubicBezTo>
                      <a:pt x="135966" y="150017"/>
                      <a:pt x="144212" y="138406"/>
                      <a:pt x="150943" y="125449"/>
                    </a:cubicBezTo>
                    <a:cubicBezTo>
                      <a:pt x="157674" y="112492"/>
                      <a:pt x="161039" y="98441"/>
                      <a:pt x="161039" y="83296"/>
                    </a:cubicBezTo>
                    <a:cubicBezTo>
                      <a:pt x="161039" y="61084"/>
                      <a:pt x="155654" y="43752"/>
                      <a:pt x="144885" y="31299"/>
                    </a:cubicBezTo>
                    <a:cubicBezTo>
                      <a:pt x="134115" y="18847"/>
                      <a:pt x="120148" y="12621"/>
                      <a:pt x="102984" y="12621"/>
                    </a:cubicBezTo>
                    <a:cubicBezTo>
                      <a:pt x="93224" y="12621"/>
                      <a:pt x="83296" y="13967"/>
                      <a:pt x="73200" y="16659"/>
                    </a:cubicBezTo>
                    <a:lnTo>
                      <a:pt x="62598" y="20193"/>
                    </a:lnTo>
                    <a:lnTo>
                      <a:pt x="62598" y="100965"/>
                    </a:lnTo>
                    <a:lnTo>
                      <a:pt x="56035" y="102480"/>
                    </a:lnTo>
                    <a:cubicBezTo>
                      <a:pt x="50651" y="103153"/>
                      <a:pt x="46107" y="103489"/>
                      <a:pt x="42405" y="103489"/>
                    </a:cubicBezTo>
                    <a:cubicBezTo>
                      <a:pt x="30962" y="103489"/>
                      <a:pt x="21791" y="100040"/>
                      <a:pt x="14892" y="93140"/>
                    </a:cubicBezTo>
                    <a:cubicBezTo>
                      <a:pt x="7993" y="86241"/>
                      <a:pt x="4543" y="77070"/>
                      <a:pt x="4543" y="65628"/>
                    </a:cubicBezTo>
                    <a:cubicBezTo>
                      <a:pt x="4543" y="54858"/>
                      <a:pt x="8666" y="44425"/>
                      <a:pt x="16912" y="34328"/>
                    </a:cubicBezTo>
                    <a:cubicBezTo>
                      <a:pt x="25157" y="24232"/>
                      <a:pt x="37441" y="15986"/>
                      <a:pt x="53764" y="9592"/>
                    </a:cubicBezTo>
                    <a:cubicBezTo>
                      <a:pt x="70086" y="3197"/>
                      <a:pt x="89859" y="0"/>
                      <a:pt x="11308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26" name="Group 25">
            <a:extLst>
              <a:ext uri="{FF2B5EF4-FFF2-40B4-BE49-F238E27FC236}">
                <a16:creationId xmlns:a16="http://schemas.microsoft.com/office/drawing/2014/main" id="{40BEABBA-6C23-4868-9909-ADBAA5690C48}"/>
              </a:ext>
            </a:extLst>
          </p:cNvPr>
          <p:cNvGrpSpPr/>
          <p:nvPr/>
        </p:nvGrpSpPr>
        <p:grpSpPr>
          <a:xfrm>
            <a:off x="5764511" y="3029850"/>
            <a:ext cx="5626110" cy="1009650"/>
            <a:chOff x="5764511" y="3105150"/>
            <a:chExt cx="5626110" cy="1009650"/>
          </a:xfrm>
        </p:grpSpPr>
        <p:sp>
          <p:nvSpPr>
            <p:cNvPr id="27" name="Rectangle: Rounded Corners 26">
              <a:extLst>
                <a:ext uri="{FF2B5EF4-FFF2-40B4-BE49-F238E27FC236}">
                  <a16:creationId xmlns:a16="http://schemas.microsoft.com/office/drawing/2014/main" id="{7EBDD03A-10F0-49D0-BE8A-F6E4CC890256}"/>
                </a:ext>
              </a:extLst>
            </p:cNvPr>
            <p:cNvSpPr/>
            <p:nvPr/>
          </p:nvSpPr>
          <p:spPr>
            <a:xfrm>
              <a:off x="5992853" y="3105150"/>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22DC58C-9E6A-4EE8-9724-D64A6127FC2E}"/>
                </a:ext>
              </a:extLst>
            </p:cNvPr>
            <p:cNvGrpSpPr/>
            <p:nvPr/>
          </p:nvGrpSpPr>
          <p:grpSpPr>
            <a:xfrm>
              <a:off x="5929085" y="3173582"/>
              <a:ext cx="5461536" cy="863033"/>
              <a:chOff x="3810000" y="3499737"/>
              <a:chExt cx="5461536" cy="863033"/>
            </a:xfrm>
          </p:grpSpPr>
          <p:sp>
            <p:nvSpPr>
              <p:cNvPr id="32" name="TextBox 31">
                <a:extLst>
                  <a:ext uri="{FF2B5EF4-FFF2-40B4-BE49-F238E27FC236}">
                    <a16:creationId xmlns:a16="http://schemas.microsoft.com/office/drawing/2014/main" id="{D4EDAB78-32A7-4A6E-868E-F57B2005749A}"/>
                  </a:ext>
                </a:extLst>
              </p:cNvPr>
              <p:cNvSpPr txBox="1"/>
              <p:nvPr/>
            </p:nvSpPr>
            <p:spPr>
              <a:xfrm>
                <a:off x="3810000" y="34997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Lập kế hoạch kiểm tra dự đoán</a:t>
                </a:r>
                <a:endParaRPr lang="en-US" sz="1600" b="1" dirty="0"/>
              </a:p>
            </p:txBody>
          </p:sp>
          <p:sp>
            <p:nvSpPr>
              <p:cNvPr id="33" name="TextBox 32">
                <a:extLst>
                  <a:ext uri="{FF2B5EF4-FFF2-40B4-BE49-F238E27FC236}">
                    <a16:creationId xmlns:a16="http://schemas.microsoft.com/office/drawing/2014/main" id="{5781A5B0-9213-43F5-AF7C-A0CFCA718E9A}"/>
                  </a:ext>
                </a:extLst>
              </p:cNvPr>
              <p:cNvSpPr txBox="1"/>
              <p:nvPr/>
            </p:nvSpPr>
            <p:spPr>
              <a:xfrm>
                <a:off x="4267200" y="38506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Lựa chọn được phương pháp, kĩ thuật, kĩ năng thích hợp (thực nghiệm, điều tra,...) để kiểm tra dự đoán.</a:t>
                </a:r>
                <a:endParaRPr lang="en-US" sz="1400" dirty="0"/>
              </a:p>
            </p:txBody>
          </p:sp>
        </p:grpSp>
        <p:grpSp>
          <p:nvGrpSpPr>
            <p:cNvPr id="29" name="Group 28">
              <a:extLst>
                <a:ext uri="{FF2B5EF4-FFF2-40B4-BE49-F238E27FC236}">
                  <a16:creationId xmlns:a16="http://schemas.microsoft.com/office/drawing/2014/main" id="{917AEF61-6E2C-4F5C-AF44-D934116A1E75}"/>
                </a:ext>
              </a:extLst>
            </p:cNvPr>
            <p:cNvGrpSpPr/>
            <p:nvPr/>
          </p:nvGrpSpPr>
          <p:grpSpPr>
            <a:xfrm>
              <a:off x="5764511" y="3390368"/>
              <a:ext cx="429460" cy="429460"/>
              <a:chOff x="2329806" y="3614467"/>
              <a:chExt cx="638628" cy="638628"/>
            </a:xfrm>
          </p:grpSpPr>
          <p:sp>
            <p:nvSpPr>
              <p:cNvPr id="30" name="Oval 29">
                <a:extLst>
                  <a:ext uri="{FF2B5EF4-FFF2-40B4-BE49-F238E27FC236}">
                    <a16:creationId xmlns:a16="http://schemas.microsoft.com/office/drawing/2014/main" id="{192ABD0C-F653-4235-9D8D-B83526CEDE50}"/>
                  </a:ext>
                </a:extLst>
              </p:cNvPr>
              <p:cNvSpPr/>
              <p:nvPr/>
            </p:nvSpPr>
            <p:spPr>
              <a:xfrm>
                <a:off x="2329806" y="36144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1" name="TextBox 30">
                <a:extLst>
                  <a:ext uri="{FF2B5EF4-FFF2-40B4-BE49-F238E27FC236}">
                    <a16:creationId xmlns:a16="http://schemas.microsoft.com/office/drawing/2014/main" id="{5CC0301F-819C-4793-B953-8C08DC944687}"/>
                  </a:ext>
                </a:extLst>
              </p:cNvPr>
              <p:cNvSpPr txBox="1">
                <a:spLocks noChangeAspect="1"/>
              </p:cNvSpPr>
              <p:nvPr>
                <p:custDataLst>
                  <p:tags r:id="rId3"/>
                </p:custDataLst>
              </p:nvPr>
            </p:nvSpPr>
            <p:spPr>
              <a:xfrm>
                <a:off x="2513372" y="3746626"/>
                <a:ext cx="257460" cy="368523"/>
              </a:xfrm>
              <a:custGeom>
                <a:avLst/>
                <a:gdLst/>
                <a:ahLst/>
                <a:cxnLst/>
                <a:rect l="l" t="t" r="r" b="b"/>
                <a:pathLst>
                  <a:path w="257460" h="368523">
                    <a:moveTo>
                      <a:pt x="111061" y="0"/>
                    </a:moveTo>
                    <a:cubicBezTo>
                      <a:pt x="139331" y="0"/>
                      <a:pt x="163311" y="4123"/>
                      <a:pt x="182999" y="12368"/>
                    </a:cubicBezTo>
                    <a:cubicBezTo>
                      <a:pt x="202687" y="20614"/>
                      <a:pt x="217495" y="31636"/>
                      <a:pt x="227423" y="45435"/>
                    </a:cubicBezTo>
                    <a:cubicBezTo>
                      <a:pt x="237352" y="59233"/>
                      <a:pt x="242316" y="74378"/>
                      <a:pt x="242316" y="90869"/>
                    </a:cubicBezTo>
                    <a:cubicBezTo>
                      <a:pt x="242316" y="110052"/>
                      <a:pt x="237436" y="125281"/>
                      <a:pt x="227676" y="136555"/>
                    </a:cubicBezTo>
                    <a:cubicBezTo>
                      <a:pt x="217916" y="147830"/>
                      <a:pt x="205127" y="156833"/>
                      <a:pt x="189309" y="163564"/>
                    </a:cubicBezTo>
                    <a:cubicBezTo>
                      <a:pt x="173828" y="169621"/>
                      <a:pt x="156159" y="173155"/>
                      <a:pt x="136303" y="174165"/>
                    </a:cubicBezTo>
                    <a:lnTo>
                      <a:pt x="136303" y="176689"/>
                    </a:lnTo>
                    <a:cubicBezTo>
                      <a:pt x="158515" y="177699"/>
                      <a:pt x="178708" y="181569"/>
                      <a:pt x="196882" y="188300"/>
                    </a:cubicBezTo>
                    <a:cubicBezTo>
                      <a:pt x="237268" y="204454"/>
                      <a:pt x="257460" y="231715"/>
                      <a:pt x="257460" y="270082"/>
                    </a:cubicBezTo>
                    <a:cubicBezTo>
                      <a:pt x="257460" y="299698"/>
                      <a:pt x="245261" y="323509"/>
                      <a:pt x="220861" y="341514"/>
                    </a:cubicBezTo>
                    <a:cubicBezTo>
                      <a:pt x="196461" y="359520"/>
                      <a:pt x="159020" y="368523"/>
                      <a:pt x="108537" y="368523"/>
                    </a:cubicBezTo>
                    <a:cubicBezTo>
                      <a:pt x="85315" y="368523"/>
                      <a:pt x="65543" y="365325"/>
                      <a:pt x="49220" y="358931"/>
                    </a:cubicBezTo>
                    <a:cubicBezTo>
                      <a:pt x="32898" y="352536"/>
                      <a:pt x="20613" y="344291"/>
                      <a:pt x="12368" y="334194"/>
                    </a:cubicBezTo>
                    <a:cubicBezTo>
                      <a:pt x="4122" y="324098"/>
                      <a:pt x="0" y="313665"/>
                      <a:pt x="0" y="302895"/>
                    </a:cubicBezTo>
                    <a:cubicBezTo>
                      <a:pt x="0" y="291453"/>
                      <a:pt x="3449" y="282282"/>
                      <a:pt x="10349" y="275382"/>
                    </a:cubicBezTo>
                    <a:cubicBezTo>
                      <a:pt x="17248" y="268483"/>
                      <a:pt x="26419" y="265033"/>
                      <a:pt x="37862" y="265033"/>
                    </a:cubicBezTo>
                    <a:cubicBezTo>
                      <a:pt x="40554" y="265033"/>
                      <a:pt x="43246" y="265286"/>
                      <a:pt x="45939" y="265791"/>
                    </a:cubicBezTo>
                    <a:cubicBezTo>
                      <a:pt x="48631" y="266295"/>
                      <a:pt x="50482" y="266548"/>
                      <a:pt x="51492" y="266548"/>
                    </a:cubicBezTo>
                    <a:lnTo>
                      <a:pt x="58055" y="267558"/>
                    </a:lnTo>
                    <a:lnTo>
                      <a:pt x="58055" y="348330"/>
                    </a:lnTo>
                    <a:cubicBezTo>
                      <a:pt x="58391" y="348330"/>
                      <a:pt x="61925" y="349676"/>
                      <a:pt x="68656" y="352368"/>
                    </a:cubicBezTo>
                    <a:cubicBezTo>
                      <a:pt x="77406" y="354724"/>
                      <a:pt x="87334" y="355902"/>
                      <a:pt x="98441" y="355902"/>
                    </a:cubicBezTo>
                    <a:cubicBezTo>
                      <a:pt x="121999" y="355902"/>
                      <a:pt x="140089" y="348750"/>
                      <a:pt x="152709" y="334447"/>
                    </a:cubicBezTo>
                    <a:cubicBezTo>
                      <a:pt x="165330" y="320143"/>
                      <a:pt x="171640" y="298688"/>
                      <a:pt x="171640" y="270082"/>
                    </a:cubicBezTo>
                    <a:cubicBezTo>
                      <a:pt x="171640" y="240802"/>
                      <a:pt x="165498" y="218758"/>
                      <a:pt x="153214" y="203950"/>
                    </a:cubicBezTo>
                    <a:cubicBezTo>
                      <a:pt x="140930" y="189141"/>
                      <a:pt x="124355" y="181737"/>
                      <a:pt x="103489" y="181737"/>
                    </a:cubicBezTo>
                    <a:lnTo>
                      <a:pt x="78248" y="181737"/>
                    </a:lnTo>
                    <a:lnTo>
                      <a:pt x="78248" y="169117"/>
                    </a:lnTo>
                    <a:lnTo>
                      <a:pt x="103489" y="169117"/>
                    </a:lnTo>
                    <a:cubicBezTo>
                      <a:pt x="118634" y="169117"/>
                      <a:pt x="131254" y="162386"/>
                      <a:pt x="141351" y="148924"/>
                    </a:cubicBezTo>
                    <a:cubicBezTo>
                      <a:pt x="151447" y="135462"/>
                      <a:pt x="156496" y="116110"/>
                      <a:pt x="156496" y="90869"/>
                    </a:cubicBezTo>
                    <a:cubicBezTo>
                      <a:pt x="156496" y="65628"/>
                      <a:pt x="151279" y="46276"/>
                      <a:pt x="140846" y="32814"/>
                    </a:cubicBezTo>
                    <a:cubicBezTo>
                      <a:pt x="130413" y="19352"/>
                      <a:pt x="117119" y="12621"/>
                      <a:pt x="100965" y="12621"/>
                    </a:cubicBezTo>
                    <a:cubicBezTo>
                      <a:pt x="92214" y="12621"/>
                      <a:pt x="83801" y="13967"/>
                      <a:pt x="75724" y="16659"/>
                    </a:cubicBezTo>
                    <a:cubicBezTo>
                      <a:pt x="74714" y="16996"/>
                      <a:pt x="71348" y="18174"/>
                      <a:pt x="65627" y="20193"/>
                    </a:cubicBezTo>
                    <a:lnTo>
                      <a:pt x="65627" y="100965"/>
                    </a:lnTo>
                    <a:lnTo>
                      <a:pt x="59064" y="102480"/>
                    </a:lnTo>
                    <a:cubicBezTo>
                      <a:pt x="53679" y="103153"/>
                      <a:pt x="49136" y="103489"/>
                      <a:pt x="45434" y="103489"/>
                    </a:cubicBezTo>
                    <a:cubicBezTo>
                      <a:pt x="33991" y="103489"/>
                      <a:pt x="24820" y="100040"/>
                      <a:pt x="17921" y="93140"/>
                    </a:cubicBezTo>
                    <a:cubicBezTo>
                      <a:pt x="11022" y="86241"/>
                      <a:pt x="7572" y="77070"/>
                      <a:pt x="7572" y="65628"/>
                    </a:cubicBezTo>
                    <a:cubicBezTo>
                      <a:pt x="7572" y="55194"/>
                      <a:pt x="11611" y="44930"/>
                      <a:pt x="19688" y="34833"/>
                    </a:cubicBezTo>
                    <a:cubicBezTo>
                      <a:pt x="27765" y="24737"/>
                      <a:pt x="39629" y="16407"/>
                      <a:pt x="55278" y="9844"/>
                    </a:cubicBezTo>
                    <a:cubicBezTo>
                      <a:pt x="70928" y="3282"/>
                      <a:pt x="89522" y="0"/>
                      <a:pt x="11106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34" name="Group 33">
            <a:extLst>
              <a:ext uri="{FF2B5EF4-FFF2-40B4-BE49-F238E27FC236}">
                <a16:creationId xmlns:a16="http://schemas.microsoft.com/office/drawing/2014/main" id="{19281A8B-956A-4AE8-A924-B50F0F0E5FBA}"/>
              </a:ext>
            </a:extLst>
          </p:cNvPr>
          <p:cNvGrpSpPr/>
          <p:nvPr/>
        </p:nvGrpSpPr>
        <p:grpSpPr>
          <a:xfrm>
            <a:off x="5648139" y="4343640"/>
            <a:ext cx="6023428" cy="764952"/>
            <a:chOff x="5648139" y="4536221"/>
            <a:chExt cx="6023428" cy="764952"/>
          </a:xfrm>
        </p:grpSpPr>
        <p:sp>
          <p:nvSpPr>
            <p:cNvPr id="35" name="Rectangle: Rounded Corners 34">
              <a:extLst>
                <a:ext uri="{FF2B5EF4-FFF2-40B4-BE49-F238E27FC236}">
                  <a16:creationId xmlns:a16="http://schemas.microsoft.com/office/drawing/2014/main" id="{6BF9C3A2-6035-442C-838C-2FF3F6DCC285}"/>
                </a:ext>
              </a:extLst>
            </p:cNvPr>
            <p:cNvSpPr/>
            <p:nvPr/>
          </p:nvSpPr>
          <p:spPr>
            <a:xfrm>
              <a:off x="5992853" y="453622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589986B8-6BED-43F6-A0B5-E9EB02CC774C}"/>
                </a:ext>
              </a:extLst>
            </p:cNvPr>
            <p:cNvGrpSpPr/>
            <p:nvPr/>
          </p:nvGrpSpPr>
          <p:grpSpPr>
            <a:xfrm>
              <a:off x="5648139" y="4628214"/>
              <a:ext cx="6023428" cy="593728"/>
              <a:chOff x="3529054" y="4713081"/>
              <a:chExt cx="6023428" cy="593728"/>
            </a:xfrm>
          </p:grpSpPr>
          <p:sp>
            <p:nvSpPr>
              <p:cNvPr id="44" name="TextBox 43">
                <a:extLst>
                  <a:ext uri="{FF2B5EF4-FFF2-40B4-BE49-F238E27FC236}">
                    <a16:creationId xmlns:a16="http://schemas.microsoft.com/office/drawing/2014/main" id="{8A14F507-5EE6-4097-A874-D5147104E2C6}"/>
                  </a:ext>
                </a:extLst>
              </p:cNvPr>
              <p:cNvSpPr txBox="1"/>
              <p:nvPr/>
            </p:nvSpPr>
            <p:spPr>
              <a:xfrm>
                <a:off x="4267200" y="4713081"/>
                <a:ext cx="45471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Thực hiện kế hoạch kiểm tra dự đoán</a:t>
                </a:r>
                <a:endParaRPr lang="en-US" sz="1600" b="1" dirty="0"/>
              </a:p>
            </p:txBody>
          </p:sp>
          <p:sp>
            <p:nvSpPr>
              <p:cNvPr id="45" name="TextBox 44">
                <a:extLst>
                  <a:ext uri="{FF2B5EF4-FFF2-40B4-BE49-F238E27FC236}">
                    <a16:creationId xmlns:a16="http://schemas.microsoft.com/office/drawing/2014/main" id="{108F866C-7985-43D5-85DD-AB710D003818}"/>
                  </a:ext>
                </a:extLst>
              </p:cNvPr>
              <p:cNvSpPr txBox="1"/>
              <p:nvPr/>
            </p:nvSpPr>
            <p:spPr>
              <a:xfrm>
                <a:off x="3529054" y="5063986"/>
                <a:ext cx="6023428"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Trường hợp kết quả không phù hợp cần quay lại từ bước 2.</a:t>
                </a:r>
                <a:endParaRPr lang="en-US" sz="1400" dirty="0"/>
              </a:p>
            </p:txBody>
          </p:sp>
        </p:grpSp>
        <p:grpSp>
          <p:nvGrpSpPr>
            <p:cNvPr id="37" name="Group 36">
              <a:extLst>
                <a:ext uri="{FF2B5EF4-FFF2-40B4-BE49-F238E27FC236}">
                  <a16:creationId xmlns:a16="http://schemas.microsoft.com/office/drawing/2014/main" id="{93223DD1-77F1-4200-959A-4DCCB5E55D00}"/>
                </a:ext>
              </a:extLst>
            </p:cNvPr>
            <p:cNvGrpSpPr/>
            <p:nvPr/>
          </p:nvGrpSpPr>
          <p:grpSpPr>
            <a:xfrm>
              <a:off x="5764511" y="4710348"/>
              <a:ext cx="429460" cy="429460"/>
              <a:chOff x="2329806" y="4634718"/>
              <a:chExt cx="638628" cy="638628"/>
            </a:xfrm>
          </p:grpSpPr>
          <p:sp>
            <p:nvSpPr>
              <p:cNvPr id="38" name="Oval 37">
                <a:extLst>
                  <a:ext uri="{FF2B5EF4-FFF2-40B4-BE49-F238E27FC236}">
                    <a16:creationId xmlns:a16="http://schemas.microsoft.com/office/drawing/2014/main" id="{87545FA9-D34E-498E-9974-EC105281064D}"/>
                  </a:ext>
                </a:extLst>
              </p:cNvPr>
              <p:cNvSpPr/>
              <p:nvPr/>
            </p:nvSpPr>
            <p:spPr>
              <a:xfrm>
                <a:off x="2329806" y="4634718"/>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9" name="TextBox 38">
                <a:extLst>
                  <a:ext uri="{FF2B5EF4-FFF2-40B4-BE49-F238E27FC236}">
                    <a16:creationId xmlns:a16="http://schemas.microsoft.com/office/drawing/2014/main" id="{DDF36FFE-38C2-4BE2-99A1-971B96142477}"/>
                  </a:ext>
                </a:extLst>
              </p:cNvPr>
              <p:cNvSpPr txBox="1">
                <a:spLocks noChangeAspect="1"/>
              </p:cNvSpPr>
              <p:nvPr>
                <p:custDataLst>
                  <p:tags r:id="rId2"/>
                </p:custDataLst>
              </p:nvPr>
            </p:nvSpPr>
            <p:spPr>
              <a:xfrm>
                <a:off x="2500751" y="4769400"/>
                <a:ext cx="290275" cy="358426"/>
              </a:xfrm>
              <a:custGeom>
                <a:avLst/>
                <a:gdLst/>
                <a:ahLst/>
                <a:cxnLst/>
                <a:rect l="l" t="t" r="r" b="b"/>
                <a:pathLst>
                  <a:path w="290275" h="358426">
                    <a:moveTo>
                      <a:pt x="153972" y="75724"/>
                    </a:moveTo>
                    <a:lnTo>
                      <a:pt x="27766" y="242316"/>
                    </a:lnTo>
                    <a:lnTo>
                      <a:pt x="153972" y="242316"/>
                    </a:lnTo>
                    <a:close/>
                    <a:moveTo>
                      <a:pt x="189310" y="0"/>
                    </a:moveTo>
                    <a:lnTo>
                      <a:pt x="237268" y="0"/>
                    </a:lnTo>
                    <a:lnTo>
                      <a:pt x="237268" y="242316"/>
                    </a:lnTo>
                    <a:lnTo>
                      <a:pt x="290275" y="242316"/>
                    </a:lnTo>
                    <a:lnTo>
                      <a:pt x="290275" y="265034"/>
                    </a:lnTo>
                    <a:lnTo>
                      <a:pt x="237268" y="265034"/>
                    </a:lnTo>
                    <a:lnTo>
                      <a:pt x="237268" y="340757"/>
                    </a:lnTo>
                    <a:lnTo>
                      <a:pt x="272606" y="350854"/>
                    </a:lnTo>
                    <a:lnTo>
                      <a:pt x="272606" y="358426"/>
                    </a:lnTo>
                    <a:lnTo>
                      <a:pt x="118634" y="358426"/>
                    </a:lnTo>
                    <a:lnTo>
                      <a:pt x="118634" y="350854"/>
                    </a:lnTo>
                    <a:lnTo>
                      <a:pt x="153972" y="340757"/>
                    </a:lnTo>
                    <a:lnTo>
                      <a:pt x="153972" y="265034"/>
                    </a:lnTo>
                    <a:lnTo>
                      <a:pt x="10097" y="265034"/>
                    </a:lnTo>
                    <a:lnTo>
                      <a:pt x="0" y="24988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46" name="Group 45">
            <a:extLst>
              <a:ext uri="{FF2B5EF4-FFF2-40B4-BE49-F238E27FC236}">
                <a16:creationId xmlns:a16="http://schemas.microsoft.com/office/drawing/2014/main" id="{2B7E7E7C-E813-4F74-94DA-5A7B0B2E229D}"/>
              </a:ext>
            </a:extLst>
          </p:cNvPr>
          <p:cNvGrpSpPr/>
          <p:nvPr/>
        </p:nvGrpSpPr>
        <p:grpSpPr>
          <a:xfrm>
            <a:off x="5764511" y="5412731"/>
            <a:ext cx="5754656" cy="764952"/>
            <a:chOff x="5764511" y="5412731"/>
            <a:chExt cx="5754656" cy="764952"/>
          </a:xfrm>
        </p:grpSpPr>
        <p:sp>
          <p:nvSpPr>
            <p:cNvPr id="47" name="Rectangle: Rounded Corners 46">
              <a:extLst>
                <a:ext uri="{FF2B5EF4-FFF2-40B4-BE49-F238E27FC236}">
                  <a16:creationId xmlns:a16="http://schemas.microsoft.com/office/drawing/2014/main" id="{EE1BB870-2B3C-4F13-9BD0-78C4FA895B20}"/>
                </a:ext>
              </a:extLst>
            </p:cNvPr>
            <p:cNvSpPr/>
            <p:nvPr/>
          </p:nvSpPr>
          <p:spPr>
            <a:xfrm>
              <a:off x="5992853" y="541273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4F872E0-65CB-46BC-B421-D4BEB645DFFA}"/>
                </a:ext>
              </a:extLst>
            </p:cNvPr>
            <p:cNvSpPr txBox="1"/>
            <p:nvPr/>
          </p:nvSpPr>
          <p:spPr>
            <a:xfrm>
              <a:off x="5800539" y="5500025"/>
              <a:ext cx="5718628"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Viết báo cáo. </a:t>
              </a:r>
            </a:p>
            <a:p>
              <a:pPr algn="ctr"/>
              <a:r>
                <a:rPr lang="en-US" sz="1600" b="1"/>
                <a:t>Thảo luận và trình bày báo cáo khi được yêu cầu.</a:t>
              </a:r>
              <a:endParaRPr lang="en-US" sz="1600" b="1" dirty="0"/>
            </a:p>
          </p:txBody>
        </p:sp>
        <p:grpSp>
          <p:nvGrpSpPr>
            <p:cNvPr id="49" name="Group 48">
              <a:extLst>
                <a:ext uri="{FF2B5EF4-FFF2-40B4-BE49-F238E27FC236}">
                  <a16:creationId xmlns:a16="http://schemas.microsoft.com/office/drawing/2014/main" id="{95478B58-0806-4DF1-A93D-02A9668C7D59}"/>
                </a:ext>
              </a:extLst>
            </p:cNvPr>
            <p:cNvGrpSpPr/>
            <p:nvPr/>
          </p:nvGrpSpPr>
          <p:grpSpPr>
            <a:xfrm>
              <a:off x="5764511" y="5577939"/>
              <a:ext cx="429460" cy="429460"/>
              <a:chOff x="2329806" y="5504201"/>
              <a:chExt cx="638628" cy="638628"/>
            </a:xfrm>
          </p:grpSpPr>
          <p:sp>
            <p:nvSpPr>
              <p:cNvPr id="50" name="Oval 49">
                <a:extLst>
                  <a:ext uri="{FF2B5EF4-FFF2-40B4-BE49-F238E27FC236}">
                    <a16:creationId xmlns:a16="http://schemas.microsoft.com/office/drawing/2014/main" id="{9B2E5B50-0F43-4395-8F55-66A1E03601F6}"/>
                  </a:ext>
                </a:extLst>
              </p:cNvPr>
              <p:cNvSpPr/>
              <p:nvPr/>
            </p:nvSpPr>
            <p:spPr>
              <a:xfrm>
                <a:off x="2329806" y="5504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51" name="TextBox 50">
                <a:extLst>
                  <a:ext uri="{FF2B5EF4-FFF2-40B4-BE49-F238E27FC236}">
                    <a16:creationId xmlns:a16="http://schemas.microsoft.com/office/drawing/2014/main" id="{C4DD7246-41FF-46DE-BEA1-01CABEFC6EED}"/>
                  </a:ext>
                </a:extLst>
              </p:cNvPr>
              <p:cNvSpPr txBox="1">
                <a:spLocks noChangeAspect="1"/>
              </p:cNvSpPr>
              <p:nvPr>
                <p:custDataLst>
                  <p:tags r:id="rId1"/>
                </p:custDataLst>
              </p:nvPr>
            </p:nvSpPr>
            <p:spPr>
              <a:xfrm>
                <a:off x="2518420" y="5583354"/>
                <a:ext cx="249888" cy="421529"/>
              </a:xfrm>
              <a:custGeom>
                <a:avLst/>
                <a:gdLst/>
                <a:ahLst/>
                <a:cxnLst/>
                <a:rect l="l" t="t" r="r" b="b"/>
                <a:pathLst>
                  <a:path w="249888" h="421529">
                    <a:moveTo>
                      <a:pt x="212027" y="0"/>
                    </a:moveTo>
                    <a:lnTo>
                      <a:pt x="227171" y="0"/>
                    </a:lnTo>
                    <a:lnTo>
                      <a:pt x="227171" y="98441"/>
                    </a:lnTo>
                    <a:lnTo>
                      <a:pt x="43920" y="98441"/>
                    </a:lnTo>
                    <a:lnTo>
                      <a:pt x="30290" y="214550"/>
                    </a:lnTo>
                    <a:cubicBezTo>
                      <a:pt x="35001" y="211185"/>
                      <a:pt x="41900" y="207483"/>
                      <a:pt x="50987" y="203444"/>
                    </a:cubicBezTo>
                    <a:cubicBezTo>
                      <a:pt x="69834" y="195704"/>
                      <a:pt x="87335" y="191833"/>
                      <a:pt x="103489" y="191833"/>
                    </a:cubicBezTo>
                    <a:cubicBezTo>
                      <a:pt x="152625" y="191833"/>
                      <a:pt x="189309" y="201846"/>
                      <a:pt x="213541" y="221870"/>
                    </a:cubicBezTo>
                    <a:cubicBezTo>
                      <a:pt x="237773" y="241895"/>
                      <a:pt x="249888" y="269745"/>
                      <a:pt x="249888" y="305419"/>
                    </a:cubicBezTo>
                    <a:cubicBezTo>
                      <a:pt x="249888" y="341766"/>
                      <a:pt x="237941" y="370205"/>
                      <a:pt x="214046" y="390734"/>
                    </a:cubicBezTo>
                    <a:cubicBezTo>
                      <a:pt x="190151" y="411264"/>
                      <a:pt x="154981" y="421529"/>
                      <a:pt x="108537" y="421529"/>
                    </a:cubicBezTo>
                    <a:cubicBezTo>
                      <a:pt x="85315" y="421529"/>
                      <a:pt x="65543" y="418331"/>
                      <a:pt x="49220" y="411937"/>
                    </a:cubicBezTo>
                    <a:cubicBezTo>
                      <a:pt x="32898" y="405542"/>
                      <a:pt x="20614" y="397297"/>
                      <a:pt x="12368" y="387201"/>
                    </a:cubicBezTo>
                    <a:cubicBezTo>
                      <a:pt x="4123" y="377104"/>
                      <a:pt x="0" y="366671"/>
                      <a:pt x="0" y="355901"/>
                    </a:cubicBezTo>
                    <a:cubicBezTo>
                      <a:pt x="0" y="344459"/>
                      <a:pt x="3450" y="335288"/>
                      <a:pt x="10349" y="328388"/>
                    </a:cubicBezTo>
                    <a:cubicBezTo>
                      <a:pt x="17248" y="321489"/>
                      <a:pt x="26419" y="318039"/>
                      <a:pt x="37862" y="318039"/>
                    </a:cubicBezTo>
                    <a:cubicBezTo>
                      <a:pt x="40554" y="318039"/>
                      <a:pt x="43247" y="318292"/>
                      <a:pt x="45939" y="318797"/>
                    </a:cubicBezTo>
                    <a:cubicBezTo>
                      <a:pt x="48631" y="319302"/>
                      <a:pt x="50483" y="319554"/>
                      <a:pt x="51492" y="319554"/>
                    </a:cubicBezTo>
                    <a:lnTo>
                      <a:pt x="58055" y="320564"/>
                    </a:lnTo>
                    <a:lnTo>
                      <a:pt x="58055" y="401336"/>
                    </a:lnTo>
                    <a:cubicBezTo>
                      <a:pt x="58391" y="401336"/>
                      <a:pt x="61925" y="402682"/>
                      <a:pt x="68656" y="405374"/>
                    </a:cubicBezTo>
                    <a:cubicBezTo>
                      <a:pt x="77407" y="407730"/>
                      <a:pt x="87335" y="408908"/>
                      <a:pt x="98441" y="408908"/>
                    </a:cubicBezTo>
                    <a:cubicBezTo>
                      <a:pt x="118634" y="408908"/>
                      <a:pt x="134620" y="400578"/>
                      <a:pt x="146399" y="383919"/>
                    </a:cubicBezTo>
                    <a:cubicBezTo>
                      <a:pt x="158179" y="367260"/>
                      <a:pt x="164068" y="341093"/>
                      <a:pt x="164068" y="305419"/>
                    </a:cubicBezTo>
                    <a:cubicBezTo>
                      <a:pt x="164068" y="270081"/>
                      <a:pt x="158010" y="244419"/>
                      <a:pt x="145894" y="228433"/>
                    </a:cubicBezTo>
                    <a:cubicBezTo>
                      <a:pt x="133779" y="212447"/>
                      <a:pt x="116278" y="204454"/>
                      <a:pt x="93393" y="204454"/>
                    </a:cubicBezTo>
                    <a:cubicBezTo>
                      <a:pt x="84642" y="204454"/>
                      <a:pt x="76397" y="205968"/>
                      <a:pt x="68656" y="208997"/>
                    </a:cubicBezTo>
                    <a:cubicBezTo>
                      <a:pt x="60916" y="212026"/>
                      <a:pt x="52670" y="216065"/>
                      <a:pt x="43920" y="221113"/>
                    </a:cubicBezTo>
                    <a:cubicBezTo>
                      <a:pt x="36852" y="225488"/>
                      <a:pt x="29785" y="230873"/>
                      <a:pt x="22717" y="237267"/>
                    </a:cubicBezTo>
                    <a:lnTo>
                      <a:pt x="12621" y="229695"/>
                    </a:lnTo>
                    <a:lnTo>
                      <a:pt x="32814" y="60579"/>
                    </a:lnTo>
                    <a:lnTo>
                      <a:pt x="181737" y="60579"/>
                    </a:lnTo>
                    <a:cubicBezTo>
                      <a:pt x="184093" y="42405"/>
                      <a:pt x="189814" y="27260"/>
                      <a:pt x="198901" y="15145"/>
                    </a:cubicBezTo>
                    <a:cubicBezTo>
                      <a:pt x="202603" y="9423"/>
                      <a:pt x="206978" y="4375"/>
                      <a:pt x="21202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sp>
        <p:nvSpPr>
          <p:cNvPr id="52" name="Arrow: Down 51">
            <a:extLst>
              <a:ext uri="{FF2B5EF4-FFF2-40B4-BE49-F238E27FC236}">
                <a16:creationId xmlns:a16="http://schemas.microsoft.com/office/drawing/2014/main" id="{17C7C979-6C60-4679-88D2-A12B86E7C86C}"/>
              </a:ext>
            </a:extLst>
          </p:cNvPr>
          <p:cNvSpPr/>
          <p:nvPr/>
        </p:nvSpPr>
        <p:spPr>
          <a:xfrm>
            <a:off x="8545553" y="1411920"/>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Down 52">
            <a:extLst>
              <a:ext uri="{FF2B5EF4-FFF2-40B4-BE49-F238E27FC236}">
                <a16:creationId xmlns:a16="http://schemas.microsoft.com/office/drawing/2014/main" id="{491D363E-7981-434F-A913-5B547D5CC02D}"/>
              </a:ext>
            </a:extLst>
          </p:cNvPr>
          <p:cNvSpPr/>
          <p:nvPr/>
        </p:nvSpPr>
        <p:spPr>
          <a:xfrm>
            <a:off x="8545553" y="272650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Down 53">
            <a:extLst>
              <a:ext uri="{FF2B5EF4-FFF2-40B4-BE49-F238E27FC236}">
                <a16:creationId xmlns:a16="http://schemas.microsoft.com/office/drawing/2014/main" id="{46EA5550-0C7F-4035-882F-99052147FEAD}"/>
              </a:ext>
            </a:extLst>
          </p:cNvPr>
          <p:cNvSpPr/>
          <p:nvPr/>
        </p:nvSpPr>
        <p:spPr>
          <a:xfrm>
            <a:off x="8545553" y="4037825"/>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Down 54">
            <a:extLst>
              <a:ext uri="{FF2B5EF4-FFF2-40B4-BE49-F238E27FC236}">
                <a16:creationId xmlns:a16="http://schemas.microsoft.com/office/drawing/2014/main" id="{A49B8DC3-A8FC-41A2-8CC4-1E6491B69DAF}"/>
              </a:ext>
            </a:extLst>
          </p:cNvPr>
          <p:cNvSpPr/>
          <p:nvPr/>
        </p:nvSpPr>
        <p:spPr>
          <a:xfrm>
            <a:off x="8545553" y="510457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Connector: Elbow 55">
            <a:extLst>
              <a:ext uri="{FF2B5EF4-FFF2-40B4-BE49-F238E27FC236}">
                <a16:creationId xmlns:a16="http://schemas.microsoft.com/office/drawing/2014/main" id="{2629F6E9-4B7D-4229-B096-0260B295D882}"/>
              </a:ext>
            </a:extLst>
          </p:cNvPr>
          <p:cNvCxnSpPr>
            <a:stCxn id="35" idx="3"/>
            <a:endCxn id="18" idx="3"/>
          </p:cNvCxnSpPr>
          <p:nvPr/>
        </p:nvCxnSpPr>
        <p:spPr>
          <a:xfrm flipV="1">
            <a:off x="11326853" y="2220885"/>
            <a:ext cx="12700" cy="2505231"/>
          </a:xfrm>
          <a:prstGeom prst="bentConnector3">
            <a:avLst>
              <a:gd name="adj1" fmla="val 3285709"/>
            </a:avLst>
          </a:prstGeom>
          <a:ln w="76200">
            <a:solidFill>
              <a:srgbClr val="4A452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1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Rounded Corners 9">
            <a:extLst>
              <a:ext uri="{FF2B5EF4-FFF2-40B4-BE49-F238E27FC236}">
                <a16:creationId xmlns:a16="http://schemas.microsoft.com/office/drawing/2014/main" id="{8E916E6F-A7E7-432C-BA5A-43DE9B5F6BE3}"/>
              </a:ext>
            </a:extLst>
          </p:cNvPr>
          <p:cNvSpPr/>
          <p:nvPr/>
        </p:nvSpPr>
        <p:spPr>
          <a:xfrm>
            <a:off x="4429540" y="4150154"/>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85DCE77-7A9E-4A69-8F56-9E92B3C08D14}"/>
              </a:ext>
            </a:extLst>
          </p:cNvPr>
          <p:cNvSpPr/>
          <p:nvPr/>
        </p:nvSpPr>
        <p:spPr>
          <a:xfrm>
            <a:off x="4429540" y="5165779"/>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6BD0A8C-1EDA-4D9C-9677-5A217791704D}"/>
              </a:ext>
            </a:extLst>
          </p:cNvPr>
          <p:cNvSpPr/>
          <p:nvPr/>
        </p:nvSpPr>
        <p:spPr>
          <a:xfrm>
            <a:off x="4429540" y="3133568"/>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CC1F3A9-899A-4924-951F-DD2E2FED0D40}"/>
              </a:ext>
            </a:extLst>
          </p:cNvPr>
          <p:cNvSpPr/>
          <p:nvPr/>
        </p:nvSpPr>
        <p:spPr>
          <a:xfrm>
            <a:off x="4429540" y="2114393"/>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9E4C71A-53FE-4FF2-8FF2-D4B01859BD93}"/>
              </a:ext>
            </a:extLst>
          </p:cNvPr>
          <p:cNvSpPr txBox="1"/>
          <p:nvPr/>
        </p:nvSpPr>
        <p:spPr>
          <a:xfrm>
            <a:off x="4572415" y="2223076"/>
            <a:ext cx="36576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quan sát, phân loại</a:t>
            </a:r>
            <a:endParaRPr lang="en-US" sz="2200" b="1" dirty="0">
              <a:solidFill>
                <a:schemeClr val="bg1"/>
              </a:solidFill>
            </a:endParaRPr>
          </a:p>
        </p:txBody>
      </p:sp>
      <p:sp>
        <p:nvSpPr>
          <p:cNvPr id="15" name="TextBox 14">
            <a:extLst>
              <a:ext uri="{FF2B5EF4-FFF2-40B4-BE49-F238E27FC236}">
                <a16:creationId xmlns:a16="http://schemas.microsoft.com/office/drawing/2014/main" id="{8C2ED303-5A58-4D4C-8BFA-7AB88E31BB44}"/>
              </a:ext>
            </a:extLst>
          </p:cNvPr>
          <p:cNvSpPr txBox="1"/>
          <p:nvPr/>
        </p:nvSpPr>
        <p:spPr>
          <a:xfrm>
            <a:off x="4267615" y="3250314"/>
            <a:ext cx="4267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liên kết</a:t>
            </a:r>
            <a:endParaRPr lang="en-US" sz="2200" b="1" dirty="0">
              <a:solidFill>
                <a:schemeClr val="bg1"/>
              </a:solidFill>
            </a:endParaRPr>
          </a:p>
        </p:txBody>
      </p:sp>
      <p:sp>
        <p:nvSpPr>
          <p:cNvPr id="16" name="TextBox 15">
            <a:extLst>
              <a:ext uri="{FF2B5EF4-FFF2-40B4-BE49-F238E27FC236}">
                <a16:creationId xmlns:a16="http://schemas.microsoft.com/office/drawing/2014/main" id="{A681F247-3AFC-4387-9865-765064C03BFE}"/>
              </a:ext>
            </a:extLst>
          </p:cNvPr>
          <p:cNvSpPr txBox="1"/>
          <p:nvPr/>
        </p:nvSpPr>
        <p:spPr>
          <a:xfrm>
            <a:off x="5410615" y="4277552"/>
            <a:ext cx="1981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đo</a:t>
            </a:r>
            <a:endParaRPr lang="en-US" sz="2200" b="1" dirty="0">
              <a:solidFill>
                <a:schemeClr val="bg1"/>
              </a:solidFill>
            </a:endParaRPr>
          </a:p>
        </p:txBody>
      </p:sp>
      <p:sp>
        <p:nvSpPr>
          <p:cNvPr id="17" name="TextBox 16">
            <a:extLst>
              <a:ext uri="{FF2B5EF4-FFF2-40B4-BE49-F238E27FC236}">
                <a16:creationId xmlns:a16="http://schemas.microsoft.com/office/drawing/2014/main" id="{CD508145-D636-4EAA-90B4-9E2F1FF05794}"/>
              </a:ext>
            </a:extLst>
          </p:cNvPr>
          <p:cNvSpPr txBox="1"/>
          <p:nvPr/>
        </p:nvSpPr>
        <p:spPr>
          <a:xfrm>
            <a:off x="4877215" y="5304790"/>
            <a:ext cx="3048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dự báo</a:t>
            </a:r>
            <a:endParaRPr lang="en-US" sz="2200" b="1" dirty="0">
              <a:solidFill>
                <a:schemeClr val="bg1"/>
              </a:solidFill>
            </a:endParaRPr>
          </a:p>
        </p:txBody>
      </p:sp>
      <p:pic>
        <p:nvPicPr>
          <p:cNvPr id="18" name="Picture 23">
            <a:extLst>
              <a:ext uri="{FF2B5EF4-FFF2-40B4-BE49-F238E27FC236}">
                <a16:creationId xmlns:a16="http://schemas.microsoft.com/office/drawing/2014/main" id="{817EA103-DD4E-48AC-A7AD-15D984362C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2114391"/>
            <a:ext cx="680278" cy="630803"/>
          </a:xfrm>
          <a:prstGeom prst="rect">
            <a:avLst/>
          </a:prstGeom>
        </p:spPr>
      </p:pic>
      <p:pic>
        <p:nvPicPr>
          <p:cNvPr id="20" name="Picture 23">
            <a:extLst>
              <a:ext uri="{FF2B5EF4-FFF2-40B4-BE49-F238E27FC236}">
                <a16:creationId xmlns:a16="http://schemas.microsoft.com/office/drawing/2014/main" id="{4EC0F335-6C07-4477-B518-E068D0225C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3133568"/>
            <a:ext cx="680278" cy="630803"/>
          </a:xfrm>
          <a:prstGeom prst="rect">
            <a:avLst/>
          </a:prstGeom>
        </p:spPr>
      </p:pic>
      <p:pic>
        <p:nvPicPr>
          <p:cNvPr id="21" name="Picture 23">
            <a:extLst>
              <a:ext uri="{FF2B5EF4-FFF2-40B4-BE49-F238E27FC236}">
                <a16:creationId xmlns:a16="http://schemas.microsoft.com/office/drawing/2014/main" id="{28AC2386-5022-4D24-BEA0-E774497671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4150154"/>
            <a:ext cx="680278" cy="630803"/>
          </a:xfrm>
          <a:prstGeom prst="rect">
            <a:avLst/>
          </a:prstGeom>
        </p:spPr>
      </p:pic>
      <p:pic>
        <p:nvPicPr>
          <p:cNvPr id="22" name="Picture 23">
            <a:extLst>
              <a:ext uri="{FF2B5EF4-FFF2-40B4-BE49-F238E27FC236}">
                <a16:creationId xmlns:a16="http://schemas.microsoft.com/office/drawing/2014/main" id="{49B570BB-8B4D-4D3C-91C2-20152A32E39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5165778"/>
            <a:ext cx="680278" cy="630803"/>
          </a:xfrm>
          <a:prstGeom prst="rect">
            <a:avLst/>
          </a:prstGeom>
        </p:spPr>
      </p:pic>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1162" y="971670"/>
            <a:ext cx="654753" cy="573801"/>
          </a:xfrm>
          <a:prstGeom prst="rect">
            <a:avLst/>
          </a:prstGeom>
        </p:spPr>
      </p:pic>
      <p:sp>
        <p:nvSpPr>
          <p:cNvPr id="9" name="TextBox 8">
            <a:extLst>
              <a:ext uri="{FF2B5EF4-FFF2-40B4-BE49-F238E27FC236}">
                <a16:creationId xmlns:a16="http://schemas.microsoft.com/office/drawing/2014/main" id="{37E0E861-2FE6-42CC-B751-7520D5112B22}"/>
              </a:ext>
            </a:extLst>
          </p:cNvPr>
          <p:cNvSpPr txBox="1"/>
          <p:nvPr/>
        </p:nvSpPr>
        <p:spPr>
          <a:xfrm>
            <a:off x="2735042" y="1015715"/>
            <a:ext cx="8065463" cy="48571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800"/>
              <a:t>Kĩ năng cần thiết trong tìm hiểu khoa học tự nhiên:</a:t>
            </a:r>
          </a:p>
        </p:txBody>
      </p:sp>
    </p:spTree>
    <p:extLst>
      <p:ext uri="{BB962C8B-B14F-4D97-AF65-F5344CB8AC3E}">
        <p14:creationId xmlns:p14="http://schemas.microsoft.com/office/powerpoint/2010/main" val="121683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5397" y="846310"/>
            <a:ext cx="654753" cy="573801"/>
          </a:xfrm>
          <a:prstGeom prst="rect">
            <a:avLst/>
          </a:prstGeom>
        </p:spPr>
      </p:pic>
      <p:sp>
        <p:nvSpPr>
          <p:cNvPr id="9" name="TextBox 8">
            <a:extLst>
              <a:ext uri="{FF2B5EF4-FFF2-40B4-BE49-F238E27FC236}">
                <a16:creationId xmlns:a16="http://schemas.microsoft.com/office/drawing/2014/main" id="{FA075CD0-682F-4BFF-8B32-1E1229E8A65F}"/>
              </a:ext>
            </a:extLst>
          </p:cNvPr>
          <p:cNvSpPr txBox="1"/>
          <p:nvPr/>
        </p:nvSpPr>
        <p:spPr>
          <a:xfrm>
            <a:off x="1406900" y="694244"/>
            <a:ext cx="10113579"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a:t>Cấu tạo và cách sử dụng một số dụng cụ đo mới trong nội dung môn Khoa học tự nhiên ở lớp 7: cổng quang điện, đồng hồ đo thời gian hiện số.</a:t>
            </a:r>
          </a:p>
        </p:txBody>
      </p:sp>
      <p:pic>
        <p:nvPicPr>
          <p:cNvPr id="8" name="Picture 2" descr="Đồng hồ đo thời gian hiện số | Shopee Việt Nam">
            <a:extLst>
              <a:ext uri="{FF2B5EF4-FFF2-40B4-BE49-F238E27FC236}">
                <a16:creationId xmlns:a16="http://schemas.microsoft.com/office/drawing/2014/main" id="{8FB2B3BE-34EE-4C4E-9871-AA82DA1D2A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67" t="22951" r="4591" b="21530"/>
          <a:stretch/>
        </p:blipFill>
        <p:spPr bwMode="auto">
          <a:xfrm>
            <a:off x="458951" y="2167562"/>
            <a:ext cx="5407574"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10" name="Picture 2" descr="Cổng quang điện cho thí nghiệm vật lý, cổng quang học 12V VIETVALUE">
            <a:extLst>
              <a:ext uri="{FF2B5EF4-FFF2-40B4-BE49-F238E27FC236}">
                <a16:creationId xmlns:a16="http://schemas.microsoft.com/office/drawing/2014/main" id="{E5A2D907-BE32-47F5-8E75-C4A992BB7D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929" b="18929"/>
          <a:stretch/>
        </p:blipFill>
        <p:spPr bwMode="auto">
          <a:xfrm>
            <a:off x="6325476" y="2167562"/>
            <a:ext cx="5407574"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76B9A4-D4C8-4E45-8D62-5176F9EBF59D}"/>
              </a:ext>
            </a:extLst>
          </p:cNvPr>
          <p:cNvSpPr txBox="1"/>
          <p:nvPr/>
        </p:nvSpPr>
        <p:spPr>
          <a:xfrm>
            <a:off x="1333938" y="571578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Đồng hồ đo thời gian hiện số</a:t>
            </a:r>
            <a:endParaRPr lang="en-US" sz="2000" b="1" dirty="0"/>
          </a:p>
        </p:txBody>
      </p:sp>
      <p:sp>
        <p:nvSpPr>
          <p:cNvPr id="12" name="TextBox 11">
            <a:extLst>
              <a:ext uri="{FF2B5EF4-FFF2-40B4-BE49-F238E27FC236}">
                <a16:creationId xmlns:a16="http://schemas.microsoft.com/office/drawing/2014/main" id="{DBDB08D9-7CCE-4781-AFB6-445A9384775C}"/>
              </a:ext>
            </a:extLst>
          </p:cNvPr>
          <p:cNvSpPr txBox="1"/>
          <p:nvPr/>
        </p:nvSpPr>
        <p:spPr>
          <a:xfrm>
            <a:off x="7200463" y="571578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Cổng quang điện</a:t>
            </a:r>
            <a:endParaRPr lang="en-US" sz="2000" b="1" dirty="0"/>
          </a:p>
        </p:txBody>
      </p:sp>
    </p:spTree>
    <p:extLst>
      <p:ext uri="{BB962C8B-B14F-4D97-AF65-F5344CB8AC3E}">
        <p14:creationId xmlns:p14="http://schemas.microsoft.com/office/powerpoint/2010/main" val="15372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CF157E21-57DE-4C78-91F2-C4039C9C8289}"/>
              </a:ext>
            </a:extLst>
          </p:cNvPr>
          <p:cNvSpPr/>
          <p:nvPr/>
        </p:nvSpPr>
        <p:spPr>
          <a:xfrm>
            <a:off x="-499024" y="5454429"/>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2396359" y="3405351"/>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Oval 14">
            <a:extLst>
              <a:ext uri="{FF2B5EF4-FFF2-40B4-BE49-F238E27FC236}">
                <a16:creationId xmlns:a16="http://schemas.microsoft.com/office/drawing/2014/main" id="{B0D44801-8709-40F7-A735-0F19F2DCB28D}"/>
              </a:ext>
            </a:extLst>
          </p:cNvPr>
          <p:cNvSpPr/>
          <p:nvPr/>
        </p:nvSpPr>
        <p:spPr>
          <a:xfrm>
            <a:off x="-2338496" y="-1436147"/>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873878">
            <a:off x="-1497057" y="-31077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3436257" y="1598932"/>
            <a:ext cx="784134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3434255" y="3218959"/>
            <a:ext cx="7729045"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3943350" y="1718024"/>
            <a:ext cx="72009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8000" spc="-150">
                <a:solidFill>
                  <a:srgbClr val="443E32"/>
                </a:solidFill>
                <a:latin typeface="+mj-lt"/>
              </a:rPr>
              <a:t>EM có thể</a:t>
            </a:r>
            <a:endParaRPr lang="en-GB" sz="8000" spc="-150" dirty="0">
              <a:solidFill>
                <a:srgbClr val="443E32"/>
              </a:solidFill>
              <a:latin typeface="+mj-lt"/>
            </a:endParaRPr>
          </a:p>
        </p:txBody>
      </p:sp>
      <p:sp>
        <p:nvSpPr>
          <p:cNvPr id="17" name="Oval 16">
            <a:extLst>
              <a:ext uri="{FF2B5EF4-FFF2-40B4-BE49-F238E27FC236}">
                <a16:creationId xmlns:a16="http://schemas.microsoft.com/office/drawing/2014/main" id="{2022758D-E079-4611-97DA-331E903A54CD}"/>
              </a:ext>
            </a:extLst>
          </p:cNvPr>
          <p:cNvSpPr/>
          <p:nvPr/>
        </p:nvSpPr>
        <p:spPr>
          <a:xfrm>
            <a:off x="7880827" y="3806992"/>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8" name="Picture 2" descr="Swiss Cheese Plant Watercolor - Leaf Swiss Cheese Plant PNG Image |  Transparent PNG Free Download on SeekPNG">
            <a:extLst>
              <a:ext uri="{FF2B5EF4-FFF2-40B4-BE49-F238E27FC236}">
                <a16:creationId xmlns:a16="http://schemas.microsoft.com/office/drawing/2014/main" id="{BD44FD55-BD64-40AA-9707-92EC65F22E0E}"/>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6862420">
            <a:off x="7179216" y="35070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D3C63153-96CC-4374-BB4B-C2CFCE221CC0}"/>
              </a:ext>
            </a:extLst>
          </p:cNvPr>
          <p:cNvSpPr/>
          <p:nvPr/>
        </p:nvSpPr>
        <p:spPr>
          <a:xfrm>
            <a:off x="9825341" y="-2686067"/>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0" name="Oval 19">
            <a:extLst>
              <a:ext uri="{FF2B5EF4-FFF2-40B4-BE49-F238E27FC236}">
                <a16:creationId xmlns:a16="http://schemas.microsoft.com/office/drawing/2014/main" id="{54747804-CD87-4718-A3BD-0C46ACF31204}"/>
              </a:ext>
            </a:extLst>
          </p:cNvPr>
          <p:cNvSpPr/>
          <p:nvPr/>
        </p:nvSpPr>
        <p:spPr>
          <a:xfrm>
            <a:off x="10835726" y="785920"/>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Tree>
    <p:extLst>
      <p:ext uri="{BB962C8B-B14F-4D97-AF65-F5344CB8AC3E}">
        <p14:creationId xmlns:p14="http://schemas.microsoft.com/office/powerpoint/2010/main" val="253194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43388" y="792145"/>
            <a:ext cx="654753" cy="573801"/>
          </a:xfrm>
          <a:prstGeom prst="rect">
            <a:avLst/>
          </a:prstGeom>
        </p:spPr>
      </p:pic>
      <p:sp>
        <p:nvSpPr>
          <p:cNvPr id="8" name="TextBox 7">
            <a:extLst>
              <a:ext uri="{FF2B5EF4-FFF2-40B4-BE49-F238E27FC236}">
                <a16:creationId xmlns:a16="http://schemas.microsoft.com/office/drawing/2014/main" id="{3527C2AE-90B4-4434-97AD-82B177BE5364}"/>
              </a:ext>
            </a:extLst>
          </p:cNvPr>
          <p:cNvSpPr txBox="1"/>
          <p:nvPr/>
        </p:nvSpPr>
        <p:spPr>
          <a:xfrm>
            <a:off x="3098494" y="640079"/>
            <a:ext cx="6692462"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a:t>Tìm hiểu một số sự vật hoặc hiện tượng tự nhiên theo </a:t>
            </a:r>
            <a:r>
              <a:rPr lang="en-US" b="1"/>
              <a:t>phương pháp nghiên cứu khoa học</a:t>
            </a:r>
            <a:r>
              <a:rPr lang="en-US"/>
              <a:t>.</a:t>
            </a:r>
          </a:p>
        </p:txBody>
      </p:sp>
      <p:pic>
        <p:nvPicPr>
          <p:cNvPr id="9" name="Picture 2" descr="Bài 1: Phương pháp và kĩ năng học tập môn Khoa học tự nhiên - Hoc24">
            <a:extLst>
              <a:ext uri="{FF2B5EF4-FFF2-40B4-BE49-F238E27FC236}">
                <a16:creationId xmlns:a16="http://schemas.microsoft.com/office/drawing/2014/main" id="{CAC23E81-2FCE-4E41-84F1-99A4911EEB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73664" y="1799771"/>
            <a:ext cx="6249772" cy="44538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2,946+ Best Free Experiment Stock Photos &amp; Images · 100% Royalty-Free HD  Downloads">
            <a:extLst>
              <a:ext uri="{FF2B5EF4-FFF2-40B4-BE49-F238E27FC236}">
                <a16:creationId xmlns:a16="http://schemas.microsoft.com/office/drawing/2014/main" id="{37DD11D0-9872-4CDE-AF9B-1E7E4DFE9857}"/>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3631" r="13631"/>
          <a:stretch/>
        </p:blipFill>
        <p:spPr bwMode="auto">
          <a:xfrm>
            <a:off x="6997100" y="1799772"/>
            <a:ext cx="4821237" cy="4418148"/>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25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B893B3-7F50-495A-B2BF-2909ADF8AE85}"/>
              </a:ext>
            </a:extLst>
          </p:cNvPr>
          <p:cNvSpPr/>
          <p:nvPr/>
        </p:nvSpPr>
        <p:spPr>
          <a:xfrm>
            <a:off x="10287000" y="0"/>
            <a:ext cx="1905000" cy="6858000"/>
          </a:xfrm>
          <a:prstGeom prst="rect">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Rectangle 4">
            <a:extLst>
              <a:ext uri="{FF2B5EF4-FFF2-40B4-BE49-F238E27FC236}">
                <a16:creationId xmlns:a16="http://schemas.microsoft.com/office/drawing/2014/main" id="{4418032A-75E6-411C-91F3-0E580F53026D}"/>
              </a:ext>
            </a:extLst>
          </p:cNvPr>
          <p:cNvSpPr/>
          <p:nvPr/>
        </p:nvSpPr>
        <p:spPr>
          <a:xfrm>
            <a:off x="2895600" y="5589018"/>
            <a:ext cx="6307874" cy="254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extBox 2"/>
          <p:cNvSpPr txBox="1"/>
          <p:nvPr/>
        </p:nvSpPr>
        <p:spPr>
          <a:xfrm>
            <a:off x="2057400" y="3404769"/>
            <a:ext cx="8077200" cy="1757341"/>
          </a:xfrm>
          <a:prstGeom prst="rect">
            <a:avLst/>
          </a:prstGeom>
        </p:spPr>
        <p:txBody>
          <a:bodyPr wrap="square" lIns="0" tIns="0" rIns="0" bIns="0" rtlCol="0" anchor="t">
            <a:spAutoFit/>
          </a:bodyPr>
          <a:lstStyle/>
          <a:p>
            <a:pPr algn="ctr">
              <a:lnSpc>
                <a:spcPct val="110000"/>
              </a:lnSpc>
            </a:pPr>
            <a:r>
              <a:rPr lang="en-US" sz="5400" b="1" spc="-100">
                <a:solidFill>
                  <a:srgbClr val="3D2E12"/>
                </a:solidFill>
                <a:latin typeface="+mj-lt"/>
              </a:rPr>
              <a:t>CẢM ƠN CÁC EM</a:t>
            </a:r>
          </a:p>
          <a:p>
            <a:pPr algn="ctr">
              <a:lnSpc>
                <a:spcPct val="110000"/>
              </a:lnSpc>
            </a:pPr>
            <a:r>
              <a:rPr lang="en-US" sz="5400" b="1" spc="-100">
                <a:solidFill>
                  <a:srgbClr val="3D2E12"/>
                </a:solidFill>
                <a:latin typeface="+mj-lt"/>
              </a:rPr>
              <a:t>ĐÃ CHÚ Ý LẮNG NGHE</a:t>
            </a:r>
          </a:p>
        </p:txBody>
      </p:sp>
      <p:sp>
        <p:nvSpPr>
          <p:cNvPr id="4" name="AutoShape 4"/>
          <p:cNvSpPr/>
          <p:nvPr/>
        </p:nvSpPr>
        <p:spPr>
          <a:xfrm>
            <a:off x="2988527" y="5417390"/>
            <a:ext cx="6214947" cy="0"/>
          </a:xfrm>
          <a:prstGeom prst="line">
            <a:avLst/>
          </a:prstGeom>
          <a:ln w="38100" cap="flat">
            <a:solidFill>
              <a:srgbClr val="726753"/>
            </a:solidFill>
            <a:prstDash val="solid"/>
            <a:headEnd type="none" w="sm" len="sm"/>
            <a:tailEnd type="none" w="sm" len="sm"/>
          </a:ln>
        </p:spPr>
        <p:txBody>
          <a:bodyPr/>
          <a:lstStyle/>
          <a:p>
            <a:endParaRPr lang="en-US" sz="1200"/>
          </a:p>
        </p:txBody>
      </p:sp>
      <p:sp>
        <p:nvSpPr>
          <p:cNvPr id="8" name="Rectangle 7">
            <a:extLst>
              <a:ext uri="{FF2B5EF4-FFF2-40B4-BE49-F238E27FC236}">
                <a16:creationId xmlns:a16="http://schemas.microsoft.com/office/drawing/2014/main" id="{A30D9CFD-14D9-45EE-BDE2-BA0FCBBF66BD}"/>
              </a:ext>
            </a:extLst>
          </p:cNvPr>
          <p:cNvSpPr/>
          <p:nvPr/>
        </p:nvSpPr>
        <p:spPr>
          <a:xfrm>
            <a:off x="0" y="0"/>
            <a:ext cx="1905000" cy="6858000"/>
          </a:xfrm>
          <a:prstGeom prst="rect">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071A2810-6434-48B6-B73F-4AB7D56693A2}"/>
              </a:ext>
            </a:extLst>
          </p:cNvPr>
          <p:cNvSpPr/>
          <p:nvPr/>
        </p:nvSpPr>
        <p:spPr>
          <a:xfrm>
            <a:off x="-1" y="0"/>
            <a:ext cx="685801"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a:extLst>
              <a:ext uri="{FF2B5EF4-FFF2-40B4-BE49-F238E27FC236}">
                <a16:creationId xmlns:a16="http://schemas.microsoft.com/office/drawing/2014/main" id="{338BAC73-ABE9-46C9-B6DB-F4B3FD8AE6E6}"/>
              </a:ext>
            </a:extLst>
          </p:cNvPr>
          <p:cNvSpPr/>
          <p:nvPr/>
        </p:nvSpPr>
        <p:spPr>
          <a:xfrm>
            <a:off x="11506200" y="0"/>
            <a:ext cx="685800"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3"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B59D66B8-6E52-46A6-BF42-C3F8686E5A5F}"/>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07006" y="1334125"/>
            <a:ext cx="2683352" cy="48884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880407A-FCD0-49DC-9B78-71DEACE52036}"/>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801642" y="1334125"/>
            <a:ext cx="2683350" cy="488841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E9672247-4D06-4829-A2D5-48A55A57D9D8}"/>
              </a:ext>
            </a:extLst>
          </p:cNvPr>
          <p:cNvGrpSpPr/>
          <p:nvPr/>
        </p:nvGrpSpPr>
        <p:grpSpPr>
          <a:xfrm>
            <a:off x="4936761" y="737746"/>
            <a:ext cx="2318479" cy="2318479"/>
            <a:chOff x="5276170" y="2576172"/>
            <a:chExt cx="1639660" cy="1639660"/>
          </a:xfrm>
        </p:grpSpPr>
        <p:sp>
          <p:nvSpPr>
            <p:cNvPr id="16" name="Oval 15">
              <a:extLst>
                <a:ext uri="{FF2B5EF4-FFF2-40B4-BE49-F238E27FC236}">
                  <a16:creationId xmlns:a16="http://schemas.microsoft.com/office/drawing/2014/main" id="{03D8D6A4-C363-4FA5-9A3F-C85F5886720B}"/>
                </a:ext>
              </a:extLst>
            </p:cNvPr>
            <p:cNvSpPr/>
            <p:nvPr/>
          </p:nvSpPr>
          <p:spPr>
            <a:xfrm>
              <a:off x="5276170" y="2576172"/>
              <a:ext cx="1639660" cy="1639660"/>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7"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CDF36469-E91D-4A21-9052-95B0048852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72100" y="2755901"/>
              <a:ext cx="1447800" cy="14477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051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2" descr="Swiss Cheese Plant Watercolor - Leaf Swiss Cheese Plant PNG Image |  Transparent PNG Free Download on SeekPNG">
            <a:extLst>
              <a:ext uri="{FF2B5EF4-FFF2-40B4-BE49-F238E27FC236}">
                <a16:creationId xmlns:a16="http://schemas.microsoft.com/office/drawing/2014/main" id="{3C8B7F7C-B3B0-4986-AC92-EA14529816FD}"/>
              </a:ext>
            </a:extLst>
          </p:cNvPr>
          <p:cNvPicPr>
            <a:picLocks noChangeAspect="1" noChangeArrowheads="1"/>
          </p:cNvPicPr>
          <p:nvPr/>
        </p:nvPicPr>
        <p:blipFill>
          <a:blip r:embed="rId7">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7837814">
            <a:off x="-290813" y="1429722"/>
            <a:ext cx="1794930" cy="2315898"/>
          </a:xfrm>
          <a:prstGeom prst="rect">
            <a:avLst/>
          </a:prstGeom>
          <a:noFill/>
          <a:extLst>
            <a:ext uri="{909E8E84-426E-40DD-AFC4-6F175D3DCCD1}">
              <a14:hiddenFill xmlns:a14="http://schemas.microsoft.com/office/drawing/2010/main">
                <a:solidFill>
                  <a:srgbClr val="FFFFFF"/>
                </a:solidFill>
              </a14:hiddenFill>
            </a:ext>
          </a:extLst>
        </p:spPr>
      </p:pic>
      <p:sp>
        <p:nvSpPr>
          <p:cNvPr id="1031" name="Oval 1030">
            <a:extLst>
              <a:ext uri="{FF2B5EF4-FFF2-40B4-BE49-F238E27FC236}">
                <a16:creationId xmlns:a16="http://schemas.microsoft.com/office/drawing/2014/main" id="{C8803393-7C86-44E6-84C6-B9814BF4DC43}"/>
              </a:ext>
            </a:extLst>
          </p:cNvPr>
          <p:cNvSpPr/>
          <p:nvPr/>
        </p:nvSpPr>
        <p:spPr>
          <a:xfrm>
            <a:off x="351971" y="2295525"/>
            <a:ext cx="4699000" cy="226695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TextBox 23">
            <a:extLst>
              <a:ext uri="{FF2B5EF4-FFF2-40B4-BE49-F238E27FC236}">
                <a16:creationId xmlns:a16="http://schemas.microsoft.com/office/drawing/2014/main" id="{6ED41973-B1B0-4A52-A1E2-96AEE958F906}"/>
              </a:ext>
            </a:extLst>
          </p:cNvPr>
          <p:cNvSpPr txBox="1"/>
          <p:nvPr/>
        </p:nvSpPr>
        <p:spPr>
          <a:xfrm>
            <a:off x="1016000" y="2759202"/>
            <a:ext cx="3370943" cy="133959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b="1">
                <a:solidFill>
                  <a:schemeClr val="bg1"/>
                </a:solidFill>
              </a:rPr>
              <a:t>Phương pháp này gồm các bước được mô tả bằng sơ đồ sau:</a:t>
            </a:r>
            <a:endParaRPr lang="en-US" b="1" dirty="0">
              <a:solidFill>
                <a:schemeClr val="bg1"/>
              </a:solidFill>
            </a:endParaRPr>
          </a:p>
        </p:txBody>
      </p:sp>
      <p:grpSp>
        <p:nvGrpSpPr>
          <p:cNvPr id="1025" name="Group 1024">
            <a:extLst>
              <a:ext uri="{FF2B5EF4-FFF2-40B4-BE49-F238E27FC236}">
                <a16:creationId xmlns:a16="http://schemas.microsoft.com/office/drawing/2014/main" id="{30B76FC8-4E0C-4D1B-87C0-D63301612FE1}"/>
              </a:ext>
            </a:extLst>
          </p:cNvPr>
          <p:cNvGrpSpPr/>
          <p:nvPr/>
        </p:nvGrpSpPr>
        <p:grpSpPr>
          <a:xfrm>
            <a:off x="5764511" y="646968"/>
            <a:ext cx="5562342" cy="764952"/>
            <a:chOff x="5764511" y="646968"/>
            <a:chExt cx="5562342" cy="764952"/>
          </a:xfrm>
        </p:grpSpPr>
        <p:sp>
          <p:nvSpPr>
            <p:cNvPr id="61" name="Rectangle: Rounded Corners 60">
              <a:extLst>
                <a:ext uri="{FF2B5EF4-FFF2-40B4-BE49-F238E27FC236}">
                  <a16:creationId xmlns:a16="http://schemas.microsoft.com/office/drawing/2014/main" id="{6761FC07-B1A8-4E12-9B2E-EED11EAE06B7}"/>
                </a:ext>
              </a:extLst>
            </p:cNvPr>
            <p:cNvSpPr/>
            <p:nvPr/>
          </p:nvSpPr>
          <p:spPr>
            <a:xfrm>
              <a:off x="5992853" y="646968"/>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150B630-71EA-4D82-83CB-A670FA4333A1}"/>
                </a:ext>
              </a:extLst>
            </p:cNvPr>
            <p:cNvGrpSpPr/>
            <p:nvPr/>
          </p:nvGrpSpPr>
          <p:grpSpPr>
            <a:xfrm>
              <a:off x="5992853" y="734526"/>
              <a:ext cx="5334000" cy="593728"/>
              <a:chOff x="3873768" y="1353875"/>
              <a:chExt cx="5334000" cy="593728"/>
            </a:xfrm>
          </p:grpSpPr>
          <p:sp>
            <p:nvSpPr>
              <p:cNvPr id="10" name="TextBox 9">
                <a:extLst>
                  <a:ext uri="{FF2B5EF4-FFF2-40B4-BE49-F238E27FC236}">
                    <a16:creationId xmlns:a16="http://schemas.microsoft.com/office/drawing/2014/main" id="{CFECC9F5-29A6-4F12-8CCA-A7E447658B10}"/>
                  </a:ext>
                </a:extLst>
              </p:cNvPr>
              <p:cNvSpPr txBox="1"/>
              <p:nvPr/>
            </p:nvSpPr>
            <p:spPr>
              <a:xfrm>
                <a:off x="4653911" y="1353875"/>
                <a:ext cx="3773714"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Đề xuất vấn đề cần tìm hiểu</a:t>
                </a:r>
                <a:endParaRPr lang="en-US" sz="1600" b="1" dirty="0"/>
              </a:p>
            </p:txBody>
          </p:sp>
          <p:sp>
            <p:nvSpPr>
              <p:cNvPr id="11" name="TextBox 10">
                <a:extLst>
                  <a:ext uri="{FF2B5EF4-FFF2-40B4-BE49-F238E27FC236}">
                    <a16:creationId xmlns:a16="http://schemas.microsoft.com/office/drawing/2014/main" id="{A1F8C8D4-D809-4FAE-BBF3-EF3E78592CA4}"/>
                  </a:ext>
                </a:extLst>
              </p:cNvPr>
              <p:cNvSpPr txBox="1"/>
              <p:nvPr/>
            </p:nvSpPr>
            <p:spPr>
              <a:xfrm>
                <a:off x="3873768" y="1704780"/>
                <a:ext cx="5334000"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Quan sát và đặt câu hỏi cho vấn đề nảy sinh</a:t>
                </a:r>
                <a:endParaRPr lang="en-US" sz="1400" dirty="0"/>
              </a:p>
            </p:txBody>
          </p:sp>
        </p:grpSp>
        <p:grpSp>
          <p:nvGrpSpPr>
            <p:cNvPr id="50" name="Group 49">
              <a:extLst>
                <a:ext uri="{FF2B5EF4-FFF2-40B4-BE49-F238E27FC236}">
                  <a16:creationId xmlns:a16="http://schemas.microsoft.com/office/drawing/2014/main" id="{F40B0A10-71EF-48FA-960C-D9A721C8888E}"/>
                </a:ext>
              </a:extLst>
            </p:cNvPr>
            <p:cNvGrpSpPr/>
            <p:nvPr/>
          </p:nvGrpSpPr>
          <p:grpSpPr>
            <a:xfrm>
              <a:off x="5764511" y="816660"/>
              <a:ext cx="429460" cy="429460"/>
              <a:chOff x="2329806" y="1423201"/>
              <a:chExt cx="638628" cy="638628"/>
            </a:xfrm>
          </p:grpSpPr>
          <p:sp>
            <p:nvSpPr>
              <p:cNvPr id="19" name="Oval 18">
                <a:extLst>
                  <a:ext uri="{FF2B5EF4-FFF2-40B4-BE49-F238E27FC236}">
                    <a16:creationId xmlns:a16="http://schemas.microsoft.com/office/drawing/2014/main" id="{FEA491A3-9BFC-4AD4-8ACA-C3C30533103F}"/>
                  </a:ext>
                </a:extLst>
              </p:cNvPr>
              <p:cNvSpPr/>
              <p:nvPr/>
            </p:nvSpPr>
            <p:spPr>
              <a:xfrm>
                <a:off x="2329806" y="1423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5" name="TextBox 44">
                <a:extLst>
                  <a:ext uri="{FF2B5EF4-FFF2-40B4-BE49-F238E27FC236}">
                    <a16:creationId xmlns:a16="http://schemas.microsoft.com/office/drawing/2014/main" id="{813DF1D7-5F24-4129-BF6D-E4A04C1BA831}"/>
                  </a:ext>
                </a:extLst>
              </p:cNvPr>
              <p:cNvSpPr txBox="1">
                <a:spLocks noChangeAspect="1"/>
              </p:cNvSpPr>
              <p:nvPr>
                <p:custDataLst>
                  <p:tags r:id="rId5"/>
                </p:custDataLst>
              </p:nvPr>
            </p:nvSpPr>
            <p:spPr>
              <a:xfrm>
                <a:off x="2549201" y="1562933"/>
                <a:ext cx="181737" cy="353377"/>
              </a:xfrm>
              <a:custGeom>
                <a:avLst/>
                <a:gdLst/>
                <a:ahLst/>
                <a:cxnLst/>
                <a:rect l="l" t="t" r="r" b="b"/>
                <a:pathLst>
                  <a:path w="181737" h="353377">
                    <a:moveTo>
                      <a:pt x="91878" y="0"/>
                    </a:moveTo>
                    <a:lnTo>
                      <a:pt x="146399" y="0"/>
                    </a:lnTo>
                    <a:lnTo>
                      <a:pt x="146399" y="335708"/>
                    </a:lnTo>
                    <a:lnTo>
                      <a:pt x="181737" y="345805"/>
                    </a:lnTo>
                    <a:lnTo>
                      <a:pt x="181737" y="353377"/>
                    </a:lnTo>
                    <a:lnTo>
                      <a:pt x="27765" y="353377"/>
                    </a:lnTo>
                    <a:lnTo>
                      <a:pt x="27765" y="345805"/>
                    </a:lnTo>
                    <a:lnTo>
                      <a:pt x="63103" y="335708"/>
                    </a:lnTo>
                    <a:lnTo>
                      <a:pt x="63103" y="58559"/>
                    </a:lnTo>
                    <a:lnTo>
                      <a:pt x="10096" y="95916"/>
                    </a:lnTo>
                    <a:lnTo>
                      <a:pt x="0" y="8329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1024" name="Group 1023">
            <a:extLst>
              <a:ext uri="{FF2B5EF4-FFF2-40B4-BE49-F238E27FC236}">
                <a16:creationId xmlns:a16="http://schemas.microsoft.com/office/drawing/2014/main" id="{9AC31933-3CAB-409F-8771-1CC35049774D}"/>
              </a:ext>
            </a:extLst>
          </p:cNvPr>
          <p:cNvGrpSpPr/>
          <p:nvPr/>
        </p:nvGrpSpPr>
        <p:grpSpPr>
          <a:xfrm>
            <a:off x="5764511" y="1716060"/>
            <a:ext cx="5626110" cy="1009650"/>
            <a:chOff x="5764511" y="1762244"/>
            <a:chExt cx="5626110" cy="1009650"/>
          </a:xfrm>
        </p:grpSpPr>
        <p:sp>
          <p:nvSpPr>
            <p:cNvPr id="60" name="Rectangle: Rounded Corners 59">
              <a:extLst>
                <a:ext uri="{FF2B5EF4-FFF2-40B4-BE49-F238E27FC236}">
                  <a16:creationId xmlns:a16="http://schemas.microsoft.com/office/drawing/2014/main" id="{7CD67432-590A-4C2A-A503-6F898A208946}"/>
                </a:ext>
              </a:extLst>
            </p:cNvPr>
            <p:cNvSpPr/>
            <p:nvPr/>
          </p:nvSpPr>
          <p:spPr>
            <a:xfrm>
              <a:off x="5992853" y="1762244"/>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87A2E3F-1491-4CB7-A477-F58032E3B01B}"/>
                </a:ext>
              </a:extLst>
            </p:cNvPr>
            <p:cNvGrpSpPr/>
            <p:nvPr/>
          </p:nvGrpSpPr>
          <p:grpSpPr>
            <a:xfrm>
              <a:off x="5929085" y="1828393"/>
              <a:ext cx="5461536" cy="863033"/>
              <a:chOff x="3810000" y="2280537"/>
              <a:chExt cx="5461536" cy="863033"/>
            </a:xfrm>
          </p:grpSpPr>
          <p:sp>
            <p:nvSpPr>
              <p:cNvPr id="12" name="TextBox 11">
                <a:extLst>
                  <a:ext uri="{FF2B5EF4-FFF2-40B4-BE49-F238E27FC236}">
                    <a16:creationId xmlns:a16="http://schemas.microsoft.com/office/drawing/2014/main" id="{6C4406B6-0F2B-4356-9F60-FC867F1D6912}"/>
                  </a:ext>
                </a:extLst>
              </p:cNvPr>
              <p:cNvSpPr txBox="1"/>
              <p:nvPr/>
            </p:nvSpPr>
            <p:spPr>
              <a:xfrm>
                <a:off x="3810000" y="22805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Đưa ra dự đoán khoa học để giải quyết vấn đề</a:t>
                </a:r>
                <a:endParaRPr lang="en-US" sz="1600" b="1" dirty="0"/>
              </a:p>
            </p:txBody>
          </p:sp>
          <p:sp>
            <p:nvSpPr>
              <p:cNvPr id="13" name="TextBox 12">
                <a:extLst>
                  <a:ext uri="{FF2B5EF4-FFF2-40B4-BE49-F238E27FC236}">
                    <a16:creationId xmlns:a16="http://schemas.microsoft.com/office/drawing/2014/main" id="{39AA0F8A-F445-431A-A2DE-DB2B37876E95}"/>
                  </a:ext>
                </a:extLst>
              </p:cNvPr>
              <p:cNvSpPr txBox="1"/>
              <p:nvPr/>
            </p:nvSpPr>
            <p:spPr>
              <a:xfrm>
                <a:off x="4267200" y="26314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Dựa trên các tri thức phù hợp từ việc phân tích vấn đề, đưa ra dự đoán nhằm trả lời câu hỏi đã nêu.</a:t>
                </a:r>
                <a:endParaRPr lang="en-US" sz="1400" dirty="0"/>
              </a:p>
            </p:txBody>
          </p:sp>
        </p:grpSp>
        <p:grpSp>
          <p:nvGrpSpPr>
            <p:cNvPr id="52" name="Group 51">
              <a:extLst>
                <a:ext uri="{FF2B5EF4-FFF2-40B4-BE49-F238E27FC236}">
                  <a16:creationId xmlns:a16="http://schemas.microsoft.com/office/drawing/2014/main" id="{4755B555-EFFD-4FBF-B73D-9532D8AA20C0}"/>
                </a:ext>
              </a:extLst>
            </p:cNvPr>
            <p:cNvGrpSpPr/>
            <p:nvPr/>
          </p:nvGrpSpPr>
          <p:grpSpPr>
            <a:xfrm>
              <a:off x="5764511" y="2045179"/>
              <a:ext cx="429460" cy="429460"/>
              <a:chOff x="2329806" y="2443450"/>
              <a:chExt cx="638628" cy="638628"/>
            </a:xfrm>
          </p:grpSpPr>
          <p:sp>
            <p:nvSpPr>
              <p:cNvPr id="23" name="Oval 22">
                <a:extLst>
                  <a:ext uri="{FF2B5EF4-FFF2-40B4-BE49-F238E27FC236}">
                    <a16:creationId xmlns:a16="http://schemas.microsoft.com/office/drawing/2014/main" id="{3791E89B-33EC-4734-84E8-82A1D369A8DA}"/>
                  </a:ext>
                </a:extLst>
              </p:cNvPr>
              <p:cNvSpPr/>
              <p:nvPr/>
            </p:nvSpPr>
            <p:spPr>
              <a:xfrm>
                <a:off x="2329806" y="2443450"/>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6" name="TextBox 45">
                <a:extLst>
                  <a:ext uri="{FF2B5EF4-FFF2-40B4-BE49-F238E27FC236}">
                    <a16:creationId xmlns:a16="http://schemas.microsoft.com/office/drawing/2014/main" id="{2D2950E7-94A5-4AF2-BABB-07485E596763}"/>
                  </a:ext>
                </a:extLst>
              </p:cNvPr>
              <p:cNvSpPr txBox="1">
                <a:spLocks noChangeAspect="1"/>
              </p:cNvSpPr>
              <p:nvPr>
                <p:custDataLst>
                  <p:tags r:id="rId4"/>
                </p:custDataLst>
              </p:nvPr>
            </p:nvSpPr>
            <p:spPr>
              <a:xfrm>
                <a:off x="2515896" y="2575608"/>
                <a:ext cx="249888" cy="360950"/>
              </a:xfrm>
              <a:custGeom>
                <a:avLst/>
                <a:gdLst/>
                <a:ahLst/>
                <a:cxnLst/>
                <a:rect l="l" t="t" r="r" b="b"/>
                <a:pathLst>
                  <a:path w="249888" h="360950">
                    <a:moveTo>
                      <a:pt x="113081" y="0"/>
                    </a:moveTo>
                    <a:cubicBezTo>
                      <a:pt x="158515" y="0"/>
                      <a:pt x="192170" y="9087"/>
                      <a:pt x="214046" y="27261"/>
                    </a:cubicBezTo>
                    <a:cubicBezTo>
                      <a:pt x="235921" y="45435"/>
                      <a:pt x="246859" y="70844"/>
                      <a:pt x="246859" y="103489"/>
                    </a:cubicBezTo>
                    <a:cubicBezTo>
                      <a:pt x="246859" y="124019"/>
                      <a:pt x="241559" y="141688"/>
                      <a:pt x="230957" y="156496"/>
                    </a:cubicBezTo>
                    <a:cubicBezTo>
                      <a:pt x="220356" y="171304"/>
                      <a:pt x="207399" y="183588"/>
                      <a:pt x="192086" y="193348"/>
                    </a:cubicBezTo>
                    <a:cubicBezTo>
                      <a:pt x="176773" y="203108"/>
                      <a:pt x="156327" y="214214"/>
                      <a:pt x="130750" y="226667"/>
                    </a:cubicBezTo>
                    <a:cubicBezTo>
                      <a:pt x="109210" y="237100"/>
                      <a:pt x="91794" y="246271"/>
                      <a:pt x="78500" y="254180"/>
                    </a:cubicBezTo>
                    <a:cubicBezTo>
                      <a:pt x="65206" y="262089"/>
                      <a:pt x="52922" y="271596"/>
                      <a:pt x="41648" y="282702"/>
                    </a:cubicBezTo>
                    <a:cubicBezTo>
                      <a:pt x="30374" y="293808"/>
                      <a:pt x="22380" y="306429"/>
                      <a:pt x="17669" y="320564"/>
                    </a:cubicBezTo>
                    <a:lnTo>
                      <a:pt x="204454" y="320564"/>
                    </a:lnTo>
                    <a:cubicBezTo>
                      <a:pt x="206810" y="302390"/>
                      <a:pt x="212531" y="287246"/>
                      <a:pt x="221618" y="275130"/>
                    </a:cubicBezTo>
                    <a:cubicBezTo>
                      <a:pt x="225320" y="269409"/>
                      <a:pt x="229695" y="264360"/>
                      <a:pt x="234744" y="259985"/>
                    </a:cubicBezTo>
                    <a:lnTo>
                      <a:pt x="249888" y="259985"/>
                    </a:lnTo>
                    <a:lnTo>
                      <a:pt x="249888" y="360950"/>
                    </a:lnTo>
                    <a:lnTo>
                      <a:pt x="0" y="360950"/>
                    </a:lnTo>
                    <a:lnTo>
                      <a:pt x="0" y="338233"/>
                    </a:lnTo>
                    <a:cubicBezTo>
                      <a:pt x="0" y="318377"/>
                      <a:pt x="3954" y="300287"/>
                      <a:pt x="11863" y="283964"/>
                    </a:cubicBezTo>
                    <a:cubicBezTo>
                      <a:pt x="19772" y="267642"/>
                      <a:pt x="29448" y="253422"/>
                      <a:pt x="40891" y="241307"/>
                    </a:cubicBezTo>
                    <a:cubicBezTo>
                      <a:pt x="52333" y="229191"/>
                      <a:pt x="67310" y="214887"/>
                      <a:pt x="85820" y="198397"/>
                    </a:cubicBezTo>
                    <a:cubicBezTo>
                      <a:pt x="102984" y="183252"/>
                      <a:pt x="116446" y="170547"/>
                      <a:pt x="126206" y="160282"/>
                    </a:cubicBezTo>
                    <a:cubicBezTo>
                      <a:pt x="135966" y="150017"/>
                      <a:pt x="144212" y="138406"/>
                      <a:pt x="150943" y="125449"/>
                    </a:cubicBezTo>
                    <a:cubicBezTo>
                      <a:pt x="157674" y="112492"/>
                      <a:pt x="161039" y="98441"/>
                      <a:pt x="161039" y="83296"/>
                    </a:cubicBezTo>
                    <a:cubicBezTo>
                      <a:pt x="161039" y="61084"/>
                      <a:pt x="155654" y="43752"/>
                      <a:pt x="144885" y="31299"/>
                    </a:cubicBezTo>
                    <a:cubicBezTo>
                      <a:pt x="134115" y="18847"/>
                      <a:pt x="120148" y="12621"/>
                      <a:pt x="102984" y="12621"/>
                    </a:cubicBezTo>
                    <a:cubicBezTo>
                      <a:pt x="93224" y="12621"/>
                      <a:pt x="83296" y="13967"/>
                      <a:pt x="73200" y="16659"/>
                    </a:cubicBezTo>
                    <a:lnTo>
                      <a:pt x="62598" y="20193"/>
                    </a:lnTo>
                    <a:lnTo>
                      <a:pt x="62598" y="100965"/>
                    </a:lnTo>
                    <a:lnTo>
                      <a:pt x="56035" y="102480"/>
                    </a:lnTo>
                    <a:cubicBezTo>
                      <a:pt x="50651" y="103153"/>
                      <a:pt x="46107" y="103489"/>
                      <a:pt x="42405" y="103489"/>
                    </a:cubicBezTo>
                    <a:cubicBezTo>
                      <a:pt x="30962" y="103489"/>
                      <a:pt x="21791" y="100040"/>
                      <a:pt x="14892" y="93140"/>
                    </a:cubicBezTo>
                    <a:cubicBezTo>
                      <a:pt x="7993" y="86241"/>
                      <a:pt x="4543" y="77070"/>
                      <a:pt x="4543" y="65628"/>
                    </a:cubicBezTo>
                    <a:cubicBezTo>
                      <a:pt x="4543" y="54858"/>
                      <a:pt x="8666" y="44425"/>
                      <a:pt x="16912" y="34328"/>
                    </a:cubicBezTo>
                    <a:cubicBezTo>
                      <a:pt x="25157" y="24232"/>
                      <a:pt x="37441" y="15986"/>
                      <a:pt x="53764" y="9592"/>
                    </a:cubicBezTo>
                    <a:cubicBezTo>
                      <a:pt x="70086" y="3197"/>
                      <a:pt x="89859" y="0"/>
                      <a:pt x="11308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63" name="Group 62">
            <a:extLst>
              <a:ext uri="{FF2B5EF4-FFF2-40B4-BE49-F238E27FC236}">
                <a16:creationId xmlns:a16="http://schemas.microsoft.com/office/drawing/2014/main" id="{D370E6D9-B560-4C29-ACBE-56C3E56B181F}"/>
              </a:ext>
            </a:extLst>
          </p:cNvPr>
          <p:cNvGrpSpPr/>
          <p:nvPr/>
        </p:nvGrpSpPr>
        <p:grpSpPr>
          <a:xfrm>
            <a:off x="5764511" y="3029850"/>
            <a:ext cx="5626110" cy="1009650"/>
            <a:chOff x="5764511" y="3105150"/>
            <a:chExt cx="5626110" cy="1009650"/>
          </a:xfrm>
        </p:grpSpPr>
        <p:sp>
          <p:nvSpPr>
            <p:cNvPr id="59" name="Rectangle: Rounded Corners 58">
              <a:extLst>
                <a:ext uri="{FF2B5EF4-FFF2-40B4-BE49-F238E27FC236}">
                  <a16:creationId xmlns:a16="http://schemas.microsoft.com/office/drawing/2014/main" id="{85630FB5-C142-4C2E-941D-75CC939BF52C}"/>
                </a:ext>
              </a:extLst>
            </p:cNvPr>
            <p:cNvSpPr/>
            <p:nvPr/>
          </p:nvSpPr>
          <p:spPr>
            <a:xfrm>
              <a:off x="5992853" y="3105150"/>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37E1701-7749-47D9-8DCB-5AC0AB6E4E2B}"/>
                </a:ext>
              </a:extLst>
            </p:cNvPr>
            <p:cNvGrpSpPr/>
            <p:nvPr/>
          </p:nvGrpSpPr>
          <p:grpSpPr>
            <a:xfrm>
              <a:off x="5929085" y="3173582"/>
              <a:ext cx="5461536" cy="863033"/>
              <a:chOff x="3810000" y="3499737"/>
              <a:chExt cx="5461536" cy="863033"/>
            </a:xfrm>
          </p:grpSpPr>
          <p:sp>
            <p:nvSpPr>
              <p:cNvPr id="14" name="TextBox 13">
                <a:extLst>
                  <a:ext uri="{FF2B5EF4-FFF2-40B4-BE49-F238E27FC236}">
                    <a16:creationId xmlns:a16="http://schemas.microsoft.com/office/drawing/2014/main" id="{ECE5A473-C6FA-4366-8B03-7416159792BF}"/>
                  </a:ext>
                </a:extLst>
              </p:cNvPr>
              <p:cNvSpPr txBox="1"/>
              <p:nvPr/>
            </p:nvSpPr>
            <p:spPr>
              <a:xfrm>
                <a:off x="3810000" y="34997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Lập kế hoạch kiểm tra dự đoán</a:t>
                </a:r>
                <a:endParaRPr lang="en-US" sz="1600" b="1" dirty="0"/>
              </a:p>
            </p:txBody>
          </p:sp>
          <p:sp>
            <p:nvSpPr>
              <p:cNvPr id="15" name="TextBox 14">
                <a:extLst>
                  <a:ext uri="{FF2B5EF4-FFF2-40B4-BE49-F238E27FC236}">
                    <a16:creationId xmlns:a16="http://schemas.microsoft.com/office/drawing/2014/main" id="{2041E326-A649-40FE-B12E-3FEFDC1FE957}"/>
                  </a:ext>
                </a:extLst>
              </p:cNvPr>
              <p:cNvSpPr txBox="1"/>
              <p:nvPr/>
            </p:nvSpPr>
            <p:spPr>
              <a:xfrm>
                <a:off x="4267200" y="38506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Lựa chọn được phương pháp, kĩ thuật, kĩ năng thích hợp (thực nghiệm, điều tra,...) để kiểm tra dự đoán.</a:t>
                </a:r>
                <a:endParaRPr lang="en-US" sz="1400" dirty="0"/>
              </a:p>
            </p:txBody>
          </p:sp>
        </p:grpSp>
        <p:grpSp>
          <p:nvGrpSpPr>
            <p:cNvPr id="53" name="Group 52">
              <a:extLst>
                <a:ext uri="{FF2B5EF4-FFF2-40B4-BE49-F238E27FC236}">
                  <a16:creationId xmlns:a16="http://schemas.microsoft.com/office/drawing/2014/main" id="{3497C87E-951C-41CE-8CD2-CDB28F98B96D}"/>
                </a:ext>
              </a:extLst>
            </p:cNvPr>
            <p:cNvGrpSpPr/>
            <p:nvPr/>
          </p:nvGrpSpPr>
          <p:grpSpPr>
            <a:xfrm>
              <a:off x="5764511" y="3390368"/>
              <a:ext cx="429460" cy="429460"/>
              <a:chOff x="2329806" y="3614467"/>
              <a:chExt cx="638628" cy="638628"/>
            </a:xfrm>
          </p:grpSpPr>
          <p:sp>
            <p:nvSpPr>
              <p:cNvPr id="27" name="Oval 26">
                <a:extLst>
                  <a:ext uri="{FF2B5EF4-FFF2-40B4-BE49-F238E27FC236}">
                    <a16:creationId xmlns:a16="http://schemas.microsoft.com/office/drawing/2014/main" id="{ACA1CD94-3AA5-4732-98D0-6AA5A41EAB2A}"/>
                  </a:ext>
                </a:extLst>
              </p:cNvPr>
              <p:cNvSpPr/>
              <p:nvPr/>
            </p:nvSpPr>
            <p:spPr>
              <a:xfrm>
                <a:off x="2329806" y="36144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7" name="TextBox 46">
                <a:extLst>
                  <a:ext uri="{FF2B5EF4-FFF2-40B4-BE49-F238E27FC236}">
                    <a16:creationId xmlns:a16="http://schemas.microsoft.com/office/drawing/2014/main" id="{1BD39877-4AE1-4F34-9F69-AEBB8F0FF43B}"/>
                  </a:ext>
                </a:extLst>
              </p:cNvPr>
              <p:cNvSpPr txBox="1">
                <a:spLocks noChangeAspect="1"/>
              </p:cNvSpPr>
              <p:nvPr>
                <p:custDataLst>
                  <p:tags r:id="rId3"/>
                </p:custDataLst>
              </p:nvPr>
            </p:nvSpPr>
            <p:spPr>
              <a:xfrm>
                <a:off x="2513372" y="3746626"/>
                <a:ext cx="257460" cy="368523"/>
              </a:xfrm>
              <a:custGeom>
                <a:avLst/>
                <a:gdLst/>
                <a:ahLst/>
                <a:cxnLst/>
                <a:rect l="l" t="t" r="r" b="b"/>
                <a:pathLst>
                  <a:path w="257460" h="368523">
                    <a:moveTo>
                      <a:pt x="111061" y="0"/>
                    </a:moveTo>
                    <a:cubicBezTo>
                      <a:pt x="139331" y="0"/>
                      <a:pt x="163311" y="4123"/>
                      <a:pt x="182999" y="12368"/>
                    </a:cubicBezTo>
                    <a:cubicBezTo>
                      <a:pt x="202687" y="20614"/>
                      <a:pt x="217495" y="31636"/>
                      <a:pt x="227423" y="45435"/>
                    </a:cubicBezTo>
                    <a:cubicBezTo>
                      <a:pt x="237352" y="59233"/>
                      <a:pt x="242316" y="74378"/>
                      <a:pt x="242316" y="90869"/>
                    </a:cubicBezTo>
                    <a:cubicBezTo>
                      <a:pt x="242316" y="110052"/>
                      <a:pt x="237436" y="125281"/>
                      <a:pt x="227676" y="136555"/>
                    </a:cubicBezTo>
                    <a:cubicBezTo>
                      <a:pt x="217916" y="147830"/>
                      <a:pt x="205127" y="156833"/>
                      <a:pt x="189309" y="163564"/>
                    </a:cubicBezTo>
                    <a:cubicBezTo>
                      <a:pt x="173828" y="169621"/>
                      <a:pt x="156159" y="173155"/>
                      <a:pt x="136303" y="174165"/>
                    </a:cubicBezTo>
                    <a:lnTo>
                      <a:pt x="136303" y="176689"/>
                    </a:lnTo>
                    <a:cubicBezTo>
                      <a:pt x="158515" y="177699"/>
                      <a:pt x="178708" y="181569"/>
                      <a:pt x="196882" y="188300"/>
                    </a:cubicBezTo>
                    <a:cubicBezTo>
                      <a:pt x="237268" y="204454"/>
                      <a:pt x="257460" y="231715"/>
                      <a:pt x="257460" y="270082"/>
                    </a:cubicBezTo>
                    <a:cubicBezTo>
                      <a:pt x="257460" y="299698"/>
                      <a:pt x="245261" y="323509"/>
                      <a:pt x="220861" y="341514"/>
                    </a:cubicBezTo>
                    <a:cubicBezTo>
                      <a:pt x="196461" y="359520"/>
                      <a:pt x="159020" y="368523"/>
                      <a:pt x="108537" y="368523"/>
                    </a:cubicBezTo>
                    <a:cubicBezTo>
                      <a:pt x="85315" y="368523"/>
                      <a:pt x="65543" y="365325"/>
                      <a:pt x="49220" y="358931"/>
                    </a:cubicBezTo>
                    <a:cubicBezTo>
                      <a:pt x="32898" y="352536"/>
                      <a:pt x="20613" y="344291"/>
                      <a:pt x="12368" y="334194"/>
                    </a:cubicBezTo>
                    <a:cubicBezTo>
                      <a:pt x="4122" y="324098"/>
                      <a:pt x="0" y="313665"/>
                      <a:pt x="0" y="302895"/>
                    </a:cubicBezTo>
                    <a:cubicBezTo>
                      <a:pt x="0" y="291453"/>
                      <a:pt x="3449" y="282282"/>
                      <a:pt x="10349" y="275382"/>
                    </a:cubicBezTo>
                    <a:cubicBezTo>
                      <a:pt x="17248" y="268483"/>
                      <a:pt x="26419" y="265033"/>
                      <a:pt x="37862" y="265033"/>
                    </a:cubicBezTo>
                    <a:cubicBezTo>
                      <a:pt x="40554" y="265033"/>
                      <a:pt x="43246" y="265286"/>
                      <a:pt x="45939" y="265791"/>
                    </a:cubicBezTo>
                    <a:cubicBezTo>
                      <a:pt x="48631" y="266295"/>
                      <a:pt x="50482" y="266548"/>
                      <a:pt x="51492" y="266548"/>
                    </a:cubicBezTo>
                    <a:lnTo>
                      <a:pt x="58055" y="267558"/>
                    </a:lnTo>
                    <a:lnTo>
                      <a:pt x="58055" y="348330"/>
                    </a:lnTo>
                    <a:cubicBezTo>
                      <a:pt x="58391" y="348330"/>
                      <a:pt x="61925" y="349676"/>
                      <a:pt x="68656" y="352368"/>
                    </a:cubicBezTo>
                    <a:cubicBezTo>
                      <a:pt x="77406" y="354724"/>
                      <a:pt x="87334" y="355902"/>
                      <a:pt x="98441" y="355902"/>
                    </a:cubicBezTo>
                    <a:cubicBezTo>
                      <a:pt x="121999" y="355902"/>
                      <a:pt x="140089" y="348750"/>
                      <a:pt x="152709" y="334447"/>
                    </a:cubicBezTo>
                    <a:cubicBezTo>
                      <a:pt x="165330" y="320143"/>
                      <a:pt x="171640" y="298688"/>
                      <a:pt x="171640" y="270082"/>
                    </a:cubicBezTo>
                    <a:cubicBezTo>
                      <a:pt x="171640" y="240802"/>
                      <a:pt x="165498" y="218758"/>
                      <a:pt x="153214" y="203950"/>
                    </a:cubicBezTo>
                    <a:cubicBezTo>
                      <a:pt x="140930" y="189141"/>
                      <a:pt x="124355" y="181737"/>
                      <a:pt x="103489" y="181737"/>
                    </a:cubicBezTo>
                    <a:lnTo>
                      <a:pt x="78248" y="181737"/>
                    </a:lnTo>
                    <a:lnTo>
                      <a:pt x="78248" y="169117"/>
                    </a:lnTo>
                    <a:lnTo>
                      <a:pt x="103489" y="169117"/>
                    </a:lnTo>
                    <a:cubicBezTo>
                      <a:pt x="118634" y="169117"/>
                      <a:pt x="131254" y="162386"/>
                      <a:pt x="141351" y="148924"/>
                    </a:cubicBezTo>
                    <a:cubicBezTo>
                      <a:pt x="151447" y="135462"/>
                      <a:pt x="156496" y="116110"/>
                      <a:pt x="156496" y="90869"/>
                    </a:cubicBezTo>
                    <a:cubicBezTo>
                      <a:pt x="156496" y="65628"/>
                      <a:pt x="151279" y="46276"/>
                      <a:pt x="140846" y="32814"/>
                    </a:cubicBezTo>
                    <a:cubicBezTo>
                      <a:pt x="130413" y="19352"/>
                      <a:pt x="117119" y="12621"/>
                      <a:pt x="100965" y="12621"/>
                    </a:cubicBezTo>
                    <a:cubicBezTo>
                      <a:pt x="92214" y="12621"/>
                      <a:pt x="83801" y="13967"/>
                      <a:pt x="75724" y="16659"/>
                    </a:cubicBezTo>
                    <a:cubicBezTo>
                      <a:pt x="74714" y="16996"/>
                      <a:pt x="71348" y="18174"/>
                      <a:pt x="65627" y="20193"/>
                    </a:cubicBezTo>
                    <a:lnTo>
                      <a:pt x="65627" y="100965"/>
                    </a:lnTo>
                    <a:lnTo>
                      <a:pt x="59064" y="102480"/>
                    </a:lnTo>
                    <a:cubicBezTo>
                      <a:pt x="53679" y="103153"/>
                      <a:pt x="49136" y="103489"/>
                      <a:pt x="45434" y="103489"/>
                    </a:cubicBezTo>
                    <a:cubicBezTo>
                      <a:pt x="33991" y="103489"/>
                      <a:pt x="24820" y="100040"/>
                      <a:pt x="17921" y="93140"/>
                    </a:cubicBezTo>
                    <a:cubicBezTo>
                      <a:pt x="11022" y="86241"/>
                      <a:pt x="7572" y="77070"/>
                      <a:pt x="7572" y="65628"/>
                    </a:cubicBezTo>
                    <a:cubicBezTo>
                      <a:pt x="7572" y="55194"/>
                      <a:pt x="11611" y="44930"/>
                      <a:pt x="19688" y="34833"/>
                    </a:cubicBezTo>
                    <a:cubicBezTo>
                      <a:pt x="27765" y="24737"/>
                      <a:pt x="39629" y="16407"/>
                      <a:pt x="55278" y="9844"/>
                    </a:cubicBezTo>
                    <a:cubicBezTo>
                      <a:pt x="70928" y="3282"/>
                      <a:pt x="89522" y="0"/>
                      <a:pt x="11106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62" name="Group 61">
            <a:extLst>
              <a:ext uri="{FF2B5EF4-FFF2-40B4-BE49-F238E27FC236}">
                <a16:creationId xmlns:a16="http://schemas.microsoft.com/office/drawing/2014/main" id="{9F7F3203-619B-4737-8ADC-ABB81F7603B9}"/>
              </a:ext>
            </a:extLst>
          </p:cNvPr>
          <p:cNvGrpSpPr/>
          <p:nvPr/>
        </p:nvGrpSpPr>
        <p:grpSpPr>
          <a:xfrm>
            <a:off x="5648139" y="4343640"/>
            <a:ext cx="6023428" cy="764952"/>
            <a:chOff x="5648139" y="4536221"/>
            <a:chExt cx="6023428" cy="764952"/>
          </a:xfrm>
        </p:grpSpPr>
        <p:sp>
          <p:nvSpPr>
            <p:cNvPr id="58" name="Rectangle: Rounded Corners 57">
              <a:extLst>
                <a:ext uri="{FF2B5EF4-FFF2-40B4-BE49-F238E27FC236}">
                  <a16:creationId xmlns:a16="http://schemas.microsoft.com/office/drawing/2014/main" id="{7AA82A3E-52E7-43AC-96E9-7C5E0CE526B9}"/>
                </a:ext>
              </a:extLst>
            </p:cNvPr>
            <p:cNvSpPr/>
            <p:nvPr/>
          </p:nvSpPr>
          <p:spPr>
            <a:xfrm>
              <a:off x="5992853" y="453622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AEE4D0A-91A6-4AF7-BBA7-E4ECC77B4A46}"/>
                </a:ext>
              </a:extLst>
            </p:cNvPr>
            <p:cNvGrpSpPr/>
            <p:nvPr/>
          </p:nvGrpSpPr>
          <p:grpSpPr>
            <a:xfrm>
              <a:off x="5648139" y="4628214"/>
              <a:ext cx="6023428" cy="593728"/>
              <a:chOff x="3529054" y="4713081"/>
              <a:chExt cx="6023428" cy="593728"/>
            </a:xfrm>
          </p:grpSpPr>
          <p:sp>
            <p:nvSpPr>
              <p:cNvPr id="16" name="TextBox 15">
                <a:extLst>
                  <a:ext uri="{FF2B5EF4-FFF2-40B4-BE49-F238E27FC236}">
                    <a16:creationId xmlns:a16="http://schemas.microsoft.com/office/drawing/2014/main" id="{155658A0-766F-4622-AE11-A7EB877D0B21}"/>
                  </a:ext>
                </a:extLst>
              </p:cNvPr>
              <p:cNvSpPr txBox="1"/>
              <p:nvPr/>
            </p:nvSpPr>
            <p:spPr>
              <a:xfrm>
                <a:off x="4267200" y="4713081"/>
                <a:ext cx="45471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Thực hiện kế hoạch kiểm tra dự đoán</a:t>
                </a:r>
                <a:endParaRPr lang="en-US" sz="1600" b="1" dirty="0"/>
              </a:p>
            </p:txBody>
          </p:sp>
          <p:sp>
            <p:nvSpPr>
              <p:cNvPr id="17" name="TextBox 16">
                <a:extLst>
                  <a:ext uri="{FF2B5EF4-FFF2-40B4-BE49-F238E27FC236}">
                    <a16:creationId xmlns:a16="http://schemas.microsoft.com/office/drawing/2014/main" id="{D5827389-D9CF-4DCC-AEC1-B3EE40860BE0}"/>
                  </a:ext>
                </a:extLst>
              </p:cNvPr>
              <p:cNvSpPr txBox="1"/>
              <p:nvPr/>
            </p:nvSpPr>
            <p:spPr>
              <a:xfrm>
                <a:off x="3529054" y="5063986"/>
                <a:ext cx="6023428"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Trường hợp kết quả không phù hợp cần quay lại từ bước 2.</a:t>
                </a:r>
                <a:endParaRPr lang="en-US" sz="1400" dirty="0"/>
              </a:p>
            </p:txBody>
          </p:sp>
        </p:grpSp>
        <p:grpSp>
          <p:nvGrpSpPr>
            <p:cNvPr id="54" name="Group 53">
              <a:extLst>
                <a:ext uri="{FF2B5EF4-FFF2-40B4-BE49-F238E27FC236}">
                  <a16:creationId xmlns:a16="http://schemas.microsoft.com/office/drawing/2014/main" id="{F409AB56-F25C-4CD3-9983-904275707E1F}"/>
                </a:ext>
              </a:extLst>
            </p:cNvPr>
            <p:cNvGrpSpPr/>
            <p:nvPr/>
          </p:nvGrpSpPr>
          <p:grpSpPr>
            <a:xfrm>
              <a:off x="5764511" y="4710348"/>
              <a:ext cx="429460" cy="429460"/>
              <a:chOff x="2329806" y="4634718"/>
              <a:chExt cx="638628" cy="638628"/>
            </a:xfrm>
          </p:grpSpPr>
          <p:sp>
            <p:nvSpPr>
              <p:cNvPr id="30" name="Oval 29">
                <a:extLst>
                  <a:ext uri="{FF2B5EF4-FFF2-40B4-BE49-F238E27FC236}">
                    <a16:creationId xmlns:a16="http://schemas.microsoft.com/office/drawing/2014/main" id="{C0FFDE0E-2E91-4AF5-A772-DA03FB27C32C}"/>
                  </a:ext>
                </a:extLst>
              </p:cNvPr>
              <p:cNvSpPr/>
              <p:nvPr/>
            </p:nvSpPr>
            <p:spPr>
              <a:xfrm>
                <a:off x="2329806" y="4634718"/>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9" name="TextBox 48">
                <a:extLst>
                  <a:ext uri="{FF2B5EF4-FFF2-40B4-BE49-F238E27FC236}">
                    <a16:creationId xmlns:a16="http://schemas.microsoft.com/office/drawing/2014/main" id="{5A0568EB-56C0-4B10-8BB3-7BF4AC318585}"/>
                  </a:ext>
                </a:extLst>
              </p:cNvPr>
              <p:cNvSpPr txBox="1">
                <a:spLocks noChangeAspect="1"/>
              </p:cNvSpPr>
              <p:nvPr>
                <p:custDataLst>
                  <p:tags r:id="rId2"/>
                </p:custDataLst>
              </p:nvPr>
            </p:nvSpPr>
            <p:spPr>
              <a:xfrm>
                <a:off x="2500751" y="4769400"/>
                <a:ext cx="290275" cy="358426"/>
              </a:xfrm>
              <a:custGeom>
                <a:avLst/>
                <a:gdLst/>
                <a:ahLst/>
                <a:cxnLst/>
                <a:rect l="l" t="t" r="r" b="b"/>
                <a:pathLst>
                  <a:path w="290275" h="358426">
                    <a:moveTo>
                      <a:pt x="153972" y="75724"/>
                    </a:moveTo>
                    <a:lnTo>
                      <a:pt x="27766" y="242316"/>
                    </a:lnTo>
                    <a:lnTo>
                      <a:pt x="153972" y="242316"/>
                    </a:lnTo>
                    <a:close/>
                    <a:moveTo>
                      <a:pt x="189310" y="0"/>
                    </a:moveTo>
                    <a:lnTo>
                      <a:pt x="237268" y="0"/>
                    </a:lnTo>
                    <a:lnTo>
                      <a:pt x="237268" y="242316"/>
                    </a:lnTo>
                    <a:lnTo>
                      <a:pt x="290275" y="242316"/>
                    </a:lnTo>
                    <a:lnTo>
                      <a:pt x="290275" y="265034"/>
                    </a:lnTo>
                    <a:lnTo>
                      <a:pt x="237268" y="265034"/>
                    </a:lnTo>
                    <a:lnTo>
                      <a:pt x="237268" y="340757"/>
                    </a:lnTo>
                    <a:lnTo>
                      <a:pt x="272606" y="350854"/>
                    </a:lnTo>
                    <a:lnTo>
                      <a:pt x="272606" y="358426"/>
                    </a:lnTo>
                    <a:lnTo>
                      <a:pt x="118634" y="358426"/>
                    </a:lnTo>
                    <a:lnTo>
                      <a:pt x="118634" y="350854"/>
                    </a:lnTo>
                    <a:lnTo>
                      <a:pt x="153972" y="340757"/>
                    </a:lnTo>
                    <a:lnTo>
                      <a:pt x="153972" y="265034"/>
                    </a:lnTo>
                    <a:lnTo>
                      <a:pt x="10097" y="265034"/>
                    </a:lnTo>
                    <a:lnTo>
                      <a:pt x="0" y="24988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57" name="Group 56">
            <a:extLst>
              <a:ext uri="{FF2B5EF4-FFF2-40B4-BE49-F238E27FC236}">
                <a16:creationId xmlns:a16="http://schemas.microsoft.com/office/drawing/2014/main" id="{989CC873-E3B9-4EF2-B8FE-D380BEA8B2D6}"/>
              </a:ext>
            </a:extLst>
          </p:cNvPr>
          <p:cNvGrpSpPr/>
          <p:nvPr/>
        </p:nvGrpSpPr>
        <p:grpSpPr>
          <a:xfrm>
            <a:off x="5764511" y="5412731"/>
            <a:ext cx="5754656" cy="764952"/>
            <a:chOff x="5764511" y="5412731"/>
            <a:chExt cx="5754656" cy="764952"/>
          </a:xfrm>
        </p:grpSpPr>
        <p:sp>
          <p:nvSpPr>
            <p:cNvPr id="56" name="Rectangle: Rounded Corners 55">
              <a:extLst>
                <a:ext uri="{FF2B5EF4-FFF2-40B4-BE49-F238E27FC236}">
                  <a16:creationId xmlns:a16="http://schemas.microsoft.com/office/drawing/2014/main" id="{1A2ED28F-EEDF-437D-B2E7-556842376597}"/>
                </a:ext>
              </a:extLst>
            </p:cNvPr>
            <p:cNvSpPr/>
            <p:nvPr/>
          </p:nvSpPr>
          <p:spPr>
            <a:xfrm>
              <a:off x="5992853" y="541273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2E8BD57-7822-47C5-B363-5AD7C17F9406}"/>
                </a:ext>
              </a:extLst>
            </p:cNvPr>
            <p:cNvSpPr txBox="1"/>
            <p:nvPr/>
          </p:nvSpPr>
          <p:spPr>
            <a:xfrm>
              <a:off x="5800539" y="5500025"/>
              <a:ext cx="5718628"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Viết báo cáo. </a:t>
              </a:r>
            </a:p>
            <a:p>
              <a:pPr algn="ctr"/>
              <a:r>
                <a:rPr lang="en-US" sz="1600" b="1"/>
                <a:t>Thảo luận và trình bày báo cáo khi được yêu cầu.</a:t>
              </a:r>
              <a:endParaRPr lang="en-US" sz="1600" b="1" dirty="0"/>
            </a:p>
          </p:txBody>
        </p:sp>
        <p:grpSp>
          <p:nvGrpSpPr>
            <p:cNvPr id="55" name="Group 54">
              <a:extLst>
                <a:ext uri="{FF2B5EF4-FFF2-40B4-BE49-F238E27FC236}">
                  <a16:creationId xmlns:a16="http://schemas.microsoft.com/office/drawing/2014/main" id="{8A1DB124-D3E4-4D87-8F2C-009B8058C118}"/>
                </a:ext>
              </a:extLst>
            </p:cNvPr>
            <p:cNvGrpSpPr/>
            <p:nvPr/>
          </p:nvGrpSpPr>
          <p:grpSpPr>
            <a:xfrm>
              <a:off x="5764511" y="5577939"/>
              <a:ext cx="429460" cy="429460"/>
              <a:chOff x="2329806" y="5504201"/>
              <a:chExt cx="638628" cy="638628"/>
            </a:xfrm>
          </p:grpSpPr>
          <p:sp>
            <p:nvSpPr>
              <p:cNvPr id="33" name="Oval 32">
                <a:extLst>
                  <a:ext uri="{FF2B5EF4-FFF2-40B4-BE49-F238E27FC236}">
                    <a16:creationId xmlns:a16="http://schemas.microsoft.com/office/drawing/2014/main" id="{CF7F56BC-3A5B-4CCC-955E-CDDE0A185625}"/>
                  </a:ext>
                </a:extLst>
              </p:cNvPr>
              <p:cNvSpPr/>
              <p:nvPr/>
            </p:nvSpPr>
            <p:spPr>
              <a:xfrm>
                <a:off x="2329806" y="5504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51" name="TextBox 50">
                <a:extLst>
                  <a:ext uri="{FF2B5EF4-FFF2-40B4-BE49-F238E27FC236}">
                    <a16:creationId xmlns:a16="http://schemas.microsoft.com/office/drawing/2014/main" id="{529D283B-B387-4C4D-83C7-DAB157E2D6D9}"/>
                  </a:ext>
                </a:extLst>
              </p:cNvPr>
              <p:cNvSpPr txBox="1">
                <a:spLocks noChangeAspect="1"/>
              </p:cNvSpPr>
              <p:nvPr>
                <p:custDataLst>
                  <p:tags r:id="rId1"/>
                </p:custDataLst>
              </p:nvPr>
            </p:nvSpPr>
            <p:spPr>
              <a:xfrm>
                <a:off x="2518420" y="5583354"/>
                <a:ext cx="249888" cy="421529"/>
              </a:xfrm>
              <a:custGeom>
                <a:avLst/>
                <a:gdLst/>
                <a:ahLst/>
                <a:cxnLst/>
                <a:rect l="l" t="t" r="r" b="b"/>
                <a:pathLst>
                  <a:path w="249888" h="421529">
                    <a:moveTo>
                      <a:pt x="212027" y="0"/>
                    </a:moveTo>
                    <a:lnTo>
                      <a:pt x="227171" y="0"/>
                    </a:lnTo>
                    <a:lnTo>
                      <a:pt x="227171" y="98441"/>
                    </a:lnTo>
                    <a:lnTo>
                      <a:pt x="43920" y="98441"/>
                    </a:lnTo>
                    <a:lnTo>
                      <a:pt x="30290" y="214550"/>
                    </a:lnTo>
                    <a:cubicBezTo>
                      <a:pt x="35001" y="211185"/>
                      <a:pt x="41900" y="207483"/>
                      <a:pt x="50987" y="203444"/>
                    </a:cubicBezTo>
                    <a:cubicBezTo>
                      <a:pt x="69834" y="195704"/>
                      <a:pt x="87335" y="191833"/>
                      <a:pt x="103489" y="191833"/>
                    </a:cubicBezTo>
                    <a:cubicBezTo>
                      <a:pt x="152625" y="191833"/>
                      <a:pt x="189309" y="201846"/>
                      <a:pt x="213541" y="221870"/>
                    </a:cubicBezTo>
                    <a:cubicBezTo>
                      <a:pt x="237773" y="241895"/>
                      <a:pt x="249888" y="269745"/>
                      <a:pt x="249888" y="305419"/>
                    </a:cubicBezTo>
                    <a:cubicBezTo>
                      <a:pt x="249888" y="341766"/>
                      <a:pt x="237941" y="370205"/>
                      <a:pt x="214046" y="390734"/>
                    </a:cubicBezTo>
                    <a:cubicBezTo>
                      <a:pt x="190151" y="411264"/>
                      <a:pt x="154981" y="421529"/>
                      <a:pt x="108537" y="421529"/>
                    </a:cubicBezTo>
                    <a:cubicBezTo>
                      <a:pt x="85315" y="421529"/>
                      <a:pt x="65543" y="418331"/>
                      <a:pt x="49220" y="411937"/>
                    </a:cubicBezTo>
                    <a:cubicBezTo>
                      <a:pt x="32898" y="405542"/>
                      <a:pt x="20614" y="397297"/>
                      <a:pt x="12368" y="387201"/>
                    </a:cubicBezTo>
                    <a:cubicBezTo>
                      <a:pt x="4123" y="377104"/>
                      <a:pt x="0" y="366671"/>
                      <a:pt x="0" y="355901"/>
                    </a:cubicBezTo>
                    <a:cubicBezTo>
                      <a:pt x="0" y="344459"/>
                      <a:pt x="3450" y="335288"/>
                      <a:pt x="10349" y="328388"/>
                    </a:cubicBezTo>
                    <a:cubicBezTo>
                      <a:pt x="17248" y="321489"/>
                      <a:pt x="26419" y="318039"/>
                      <a:pt x="37862" y="318039"/>
                    </a:cubicBezTo>
                    <a:cubicBezTo>
                      <a:pt x="40554" y="318039"/>
                      <a:pt x="43247" y="318292"/>
                      <a:pt x="45939" y="318797"/>
                    </a:cubicBezTo>
                    <a:cubicBezTo>
                      <a:pt x="48631" y="319302"/>
                      <a:pt x="50483" y="319554"/>
                      <a:pt x="51492" y="319554"/>
                    </a:cubicBezTo>
                    <a:lnTo>
                      <a:pt x="58055" y="320564"/>
                    </a:lnTo>
                    <a:lnTo>
                      <a:pt x="58055" y="401336"/>
                    </a:lnTo>
                    <a:cubicBezTo>
                      <a:pt x="58391" y="401336"/>
                      <a:pt x="61925" y="402682"/>
                      <a:pt x="68656" y="405374"/>
                    </a:cubicBezTo>
                    <a:cubicBezTo>
                      <a:pt x="77407" y="407730"/>
                      <a:pt x="87335" y="408908"/>
                      <a:pt x="98441" y="408908"/>
                    </a:cubicBezTo>
                    <a:cubicBezTo>
                      <a:pt x="118634" y="408908"/>
                      <a:pt x="134620" y="400578"/>
                      <a:pt x="146399" y="383919"/>
                    </a:cubicBezTo>
                    <a:cubicBezTo>
                      <a:pt x="158179" y="367260"/>
                      <a:pt x="164068" y="341093"/>
                      <a:pt x="164068" y="305419"/>
                    </a:cubicBezTo>
                    <a:cubicBezTo>
                      <a:pt x="164068" y="270081"/>
                      <a:pt x="158010" y="244419"/>
                      <a:pt x="145894" y="228433"/>
                    </a:cubicBezTo>
                    <a:cubicBezTo>
                      <a:pt x="133779" y="212447"/>
                      <a:pt x="116278" y="204454"/>
                      <a:pt x="93393" y="204454"/>
                    </a:cubicBezTo>
                    <a:cubicBezTo>
                      <a:pt x="84642" y="204454"/>
                      <a:pt x="76397" y="205968"/>
                      <a:pt x="68656" y="208997"/>
                    </a:cubicBezTo>
                    <a:cubicBezTo>
                      <a:pt x="60916" y="212026"/>
                      <a:pt x="52670" y="216065"/>
                      <a:pt x="43920" y="221113"/>
                    </a:cubicBezTo>
                    <a:cubicBezTo>
                      <a:pt x="36852" y="225488"/>
                      <a:pt x="29785" y="230873"/>
                      <a:pt x="22717" y="237267"/>
                    </a:cubicBezTo>
                    <a:lnTo>
                      <a:pt x="12621" y="229695"/>
                    </a:lnTo>
                    <a:lnTo>
                      <a:pt x="32814" y="60579"/>
                    </a:lnTo>
                    <a:lnTo>
                      <a:pt x="181737" y="60579"/>
                    </a:lnTo>
                    <a:cubicBezTo>
                      <a:pt x="184093" y="42405"/>
                      <a:pt x="189814" y="27260"/>
                      <a:pt x="198901" y="15145"/>
                    </a:cubicBezTo>
                    <a:cubicBezTo>
                      <a:pt x="202603" y="9423"/>
                      <a:pt x="206978" y="4375"/>
                      <a:pt x="21202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sp>
        <p:nvSpPr>
          <p:cNvPr id="1027" name="Arrow: Down 1026">
            <a:extLst>
              <a:ext uri="{FF2B5EF4-FFF2-40B4-BE49-F238E27FC236}">
                <a16:creationId xmlns:a16="http://schemas.microsoft.com/office/drawing/2014/main" id="{B5600998-F815-4ADC-9B1B-9CE84998592B}"/>
              </a:ext>
            </a:extLst>
          </p:cNvPr>
          <p:cNvSpPr/>
          <p:nvPr/>
        </p:nvSpPr>
        <p:spPr>
          <a:xfrm>
            <a:off x="8545553" y="1411920"/>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row: Down 67">
            <a:extLst>
              <a:ext uri="{FF2B5EF4-FFF2-40B4-BE49-F238E27FC236}">
                <a16:creationId xmlns:a16="http://schemas.microsoft.com/office/drawing/2014/main" id="{573B0C78-1466-4EBC-B54D-A69FAC591AA6}"/>
              </a:ext>
            </a:extLst>
          </p:cNvPr>
          <p:cNvSpPr/>
          <p:nvPr/>
        </p:nvSpPr>
        <p:spPr>
          <a:xfrm>
            <a:off x="8545553" y="272650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row: Down 68">
            <a:extLst>
              <a:ext uri="{FF2B5EF4-FFF2-40B4-BE49-F238E27FC236}">
                <a16:creationId xmlns:a16="http://schemas.microsoft.com/office/drawing/2014/main" id="{E57FFCCA-D4F3-4421-8CB8-4B3AC6B3A383}"/>
              </a:ext>
            </a:extLst>
          </p:cNvPr>
          <p:cNvSpPr/>
          <p:nvPr/>
        </p:nvSpPr>
        <p:spPr>
          <a:xfrm>
            <a:off x="8545553" y="4037825"/>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row: Down 69">
            <a:extLst>
              <a:ext uri="{FF2B5EF4-FFF2-40B4-BE49-F238E27FC236}">
                <a16:creationId xmlns:a16="http://schemas.microsoft.com/office/drawing/2014/main" id="{3E2836E6-22DD-461C-B72C-27041920F9D8}"/>
              </a:ext>
            </a:extLst>
          </p:cNvPr>
          <p:cNvSpPr/>
          <p:nvPr/>
        </p:nvSpPr>
        <p:spPr>
          <a:xfrm>
            <a:off x="8545553" y="510457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9" name="Connector: Elbow 1028">
            <a:extLst>
              <a:ext uri="{FF2B5EF4-FFF2-40B4-BE49-F238E27FC236}">
                <a16:creationId xmlns:a16="http://schemas.microsoft.com/office/drawing/2014/main" id="{9E4D11EA-63F1-42B9-BCF2-26C92AE2F7D7}"/>
              </a:ext>
            </a:extLst>
          </p:cNvPr>
          <p:cNvCxnSpPr>
            <a:stCxn id="58" idx="3"/>
            <a:endCxn id="60" idx="3"/>
          </p:cNvCxnSpPr>
          <p:nvPr/>
        </p:nvCxnSpPr>
        <p:spPr>
          <a:xfrm flipV="1">
            <a:off x="11326853" y="2220885"/>
            <a:ext cx="12700" cy="2505231"/>
          </a:xfrm>
          <a:prstGeom prst="bentConnector3">
            <a:avLst>
              <a:gd name="adj1" fmla="val 3285709"/>
            </a:avLst>
          </a:prstGeom>
          <a:ln w="76200">
            <a:solidFill>
              <a:srgbClr val="4A452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37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TAG" val="1"/>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726</TotalTime>
  <Words>4622</Words>
  <Application>Microsoft Office PowerPoint</Application>
  <PresentationFormat>Widescreen</PresentationFormat>
  <Paragraphs>347</Paragraphs>
  <Slides>86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86</vt:i4>
      </vt:variant>
    </vt:vector>
  </HeadingPairs>
  <TitlesOfParts>
    <vt:vector size="89" baseType="lpstr">
      <vt:lpstr>#9Slide04 Yeseva One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sfsf</cp:lastModifiedBy>
  <cp:revision>119</cp:revision>
  <dcterms:created xsi:type="dcterms:W3CDTF">2022-06-09T02:23:34Z</dcterms:created>
  <dcterms:modified xsi:type="dcterms:W3CDTF">2022-09-10T16:58:01Z</dcterms:modified>
  <cp:category>9Slide.vn</cp:category>
</cp:coreProperties>
</file>