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85" r:id="rId3"/>
    <p:sldId id="270" r:id="rId4"/>
    <p:sldId id="284" r:id="rId5"/>
    <p:sldId id="256" r:id="rId6"/>
    <p:sldId id="271" r:id="rId7"/>
    <p:sldId id="272" r:id="rId8"/>
    <p:sldId id="286" r:id="rId9"/>
    <p:sldId id="273" r:id="rId10"/>
    <p:sldId id="278" r:id="rId11"/>
    <p:sldId id="287" r:id="rId12"/>
    <p:sldId id="276" r:id="rId13"/>
    <p:sldId id="288" r:id="rId14"/>
    <p:sldId id="289" r:id="rId15"/>
    <p:sldId id="275" r:id="rId16"/>
    <p:sldId id="280" r:id="rId17"/>
    <p:sldId id="279" r:id="rId18"/>
    <p:sldId id="296" r:id="rId19"/>
    <p:sldId id="282" r:id="rId20"/>
    <p:sldId id="292" r:id="rId21"/>
    <p:sldId id="293" r:id="rId22"/>
    <p:sldId id="294" r:id="rId23"/>
    <p:sldId id="295" r:id="rId24"/>
    <p:sldId id="259" r:id="rId25"/>
    <p:sldId id="269" r:id="rId26"/>
  </p:sldIdLst>
  <p:sldSz cx="16778288" cy="9475788"/>
  <p:notesSz cx="6858000" cy="9144000"/>
  <p:custDataLst>
    <p:tags r:id="rId28"/>
  </p:custDataLst>
  <p:defaultTextStyle>
    <a:defPPr>
      <a:defRPr lang="zh-CN"/>
    </a:defPPr>
    <a:lvl1pPr algn="l" rtl="0" eaLnBrk="0" fontAlgn="base" hangingPunct="0">
      <a:spcBef>
        <a:spcPct val="0"/>
      </a:spcBef>
      <a:spcAft>
        <a:spcPct val="0"/>
      </a:spcAft>
      <a:defRPr sz="3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6136" autoAdjust="0"/>
  </p:normalViewPr>
  <p:slideViewPr>
    <p:cSldViewPr>
      <p:cViewPr varScale="1">
        <p:scale>
          <a:sx n="64" d="100"/>
          <a:sy n="64" d="100"/>
        </p:scale>
        <p:origin x="69" y="111"/>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宋体"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393700" y="685800"/>
            <a:ext cx="60706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99746B9-06D6-4143-988E-8B1900E7294A}"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53D2056-967E-459A-A834-8F5A3E39213C}" type="slidenum">
              <a:rPr lang="en-US" altLang="zh-CN"/>
              <a:pPr>
                <a:spcBef>
                  <a:spcPct val="0"/>
                </a:spcBef>
              </a:pPr>
              <a:t>1</a:t>
            </a:fld>
            <a:endParaRPr lang="en-US" altLang="zh-CN"/>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597E4EC-37CF-477F-A622-770806FA49DB}" type="slidenum">
              <a:rPr lang="en-US" altLang="zh-CN"/>
              <a:pPr>
                <a:spcBef>
                  <a:spcPct val="0"/>
                </a:spcBef>
              </a:pPr>
              <a:t>16</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87B9834-0ABE-46A7-B0F9-1FD57AAC87E5}" type="slidenum">
              <a:rPr lang="en-US" altLang="zh-CN"/>
              <a:pPr>
                <a:spcBef>
                  <a:spcPct val="0"/>
                </a:spcBef>
              </a:pPr>
              <a:t>17</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87B9834-0ABE-46A7-B0F9-1FD57AAC87E5}" type="slidenum">
              <a:rPr lang="en-US" altLang="zh-CN"/>
              <a:pPr>
                <a:spcBef>
                  <a:spcPct val="0"/>
                </a:spcBef>
              </a:pPr>
              <a:t>18</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416388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68D1BB2-B2F4-4E2D-9429-801D4834BCF5}" type="slidenum">
              <a:rPr lang="en-US" altLang="zh-CN"/>
              <a:pPr>
                <a:spcBef>
                  <a:spcPct val="0"/>
                </a:spcBef>
              </a:pPr>
              <a:t>19</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76987A8-C545-48F8-A73F-9F0AB04A6D03}" type="slidenum">
              <a:rPr lang="en-US" altLang="zh-CN"/>
              <a:pPr>
                <a:spcBef>
                  <a:spcPct val="0"/>
                </a:spcBef>
              </a:pPr>
              <a:t>20</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F455F7D-C0A1-4BE8-AF28-099DC85425D5}" type="slidenum">
              <a:rPr lang="en-US" altLang="zh-CN"/>
              <a:pPr>
                <a:spcBef>
                  <a:spcPct val="0"/>
                </a:spcBef>
              </a:pPr>
              <a:t>21</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CA5D071-8355-4532-883F-9F2ED93FFE51}" type="slidenum">
              <a:rPr lang="en-US" altLang="zh-CN"/>
              <a:pPr>
                <a:spcBef>
                  <a:spcPct val="0"/>
                </a:spcBef>
              </a:pPr>
              <a:t>22</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381DE82-0ACF-45C0-81A8-A8F35307CA20}" type="slidenum">
              <a:rPr lang="en-US" altLang="zh-CN"/>
              <a:pPr>
                <a:spcBef>
                  <a:spcPct val="0"/>
                </a:spcBef>
              </a:pPr>
              <a:t>23</a:t>
            </a:fld>
            <a:endParaRPr lang="en-US" altLang="zh-CN"/>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888EEE4-26C6-4E93-86CE-468821111326}" type="slidenum">
              <a:rPr lang="en-US" altLang="zh-CN"/>
              <a:pPr>
                <a:spcBef>
                  <a:spcPct val="0"/>
                </a:spcBef>
              </a:pPr>
              <a:t>24</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49C9302-7A95-432B-AF75-3976EA52E129}" type="slidenum">
              <a:rPr lang="en-US" altLang="zh-CN"/>
              <a:pPr>
                <a:spcBef>
                  <a:spcPct val="0"/>
                </a:spcBef>
              </a:pPr>
              <a:t>25</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B23E1CC-842A-4257-AD02-D5F28CA5E86C}" type="slidenum">
              <a:rPr lang="en-US" altLang="zh-CN"/>
              <a:pPr>
                <a:spcBef>
                  <a:spcPct val="0"/>
                </a:spcBef>
              </a:pPr>
              <a:t>3</a:t>
            </a:fld>
            <a:endParaRPr lang="en-US" altLang="zh-CN"/>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50E5004-7CC8-492D-B16F-2ABE08C5322B}" type="slidenum">
              <a:rPr lang="en-US" altLang="zh-CN"/>
              <a:pPr>
                <a:spcBef>
                  <a:spcPct val="0"/>
                </a:spcBef>
              </a:pPr>
              <a:t>5</a:t>
            </a:fld>
            <a:endParaRPr lang="en-US" altLang="zh-CN"/>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a:latin typeface="Arial" panose="020B0604020202020204" pitchFamily="34" charset="0"/>
              </a:rPr>
              <a:t>更多精彩模板请关注</a:t>
            </a:r>
            <a:r>
              <a:rPr lang="en-US" altLang="zh-CN">
                <a:latin typeface="Arial" panose="020B0604020202020204" pitchFamily="34" charset="0"/>
              </a:rPr>
              <a:t>【</a:t>
            </a:r>
            <a:r>
              <a:rPr lang="zh-CN" altLang="en-US">
                <a:latin typeface="Arial" panose="020B0604020202020204" pitchFamily="34" charset="0"/>
              </a:rPr>
              <a:t>沐沐槿</a:t>
            </a:r>
            <a:r>
              <a:rPr lang="en-US" altLang="zh-CN">
                <a:latin typeface="Arial" panose="020B0604020202020204" pitchFamily="34" charset="0"/>
              </a:rPr>
              <a:t>PPT】https://mumjin.taobao.com/</a:t>
            </a:r>
            <a:endParaRPr lang="zh-CN"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6CEB5EB-0B0E-4830-8C06-014293E3E89A}" type="slidenum">
              <a:rPr lang="en-US" altLang="zh-CN"/>
              <a:pPr>
                <a:spcBef>
                  <a:spcPct val="0"/>
                </a:spcBef>
              </a:pPr>
              <a:t>6</a:t>
            </a:fld>
            <a:endParaRPr lang="en-US" altLang="zh-CN"/>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B4F86BE-1F77-41BC-9CD0-0B74F5C83F05}" type="slidenum">
              <a:rPr lang="en-US" altLang="zh-CN"/>
              <a:pPr>
                <a:spcBef>
                  <a:spcPct val="0"/>
                </a:spcBef>
              </a:pPr>
              <a:t>7</a:t>
            </a:fld>
            <a:endParaRPr lang="en-US" altLang="zh-CN"/>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51A47D5-C8EA-4353-A983-EBECCB81EBA3}" type="slidenum">
              <a:rPr lang="en-US" altLang="zh-CN"/>
              <a:pPr>
                <a:spcBef>
                  <a:spcPct val="0"/>
                </a:spcBef>
              </a:pPr>
              <a:t>9</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51686F6-60F6-473A-BAF8-FD8F6CC02207}" type="slidenum">
              <a:rPr lang="en-US" altLang="zh-CN"/>
              <a:pPr>
                <a:spcBef>
                  <a:spcPct val="0"/>
                </a:spcBef>
              </a:pPr>
              <a:t>10</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F5A0CDC-8266-4EB0-9555-6BFCF85C7127}" type="slidenum">
              <a:rPr lang="en-US" altLang="zh-CN"/>
              <a:pPr>
                <a:spcBef>
                  <a:spcPct val="0"/>
                </a:spcBef>
              </a:pPr>
              <a:t>12</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C4AEDF4-242C-4FF6-9472-7BB56DB822C0}" type="slidenum">
              <a:rPr lang="en-US" altLang="zh-CN"/>
              <a:pPr>
                <a:spcBef>
                  <a:spcPct val="0"/>
                </a:spcBef>
              </a:pPr>
              <a:t>15</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8888" y="2943225"/>
            <a:ext cx="14260512" cy="2032000"/>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516188" y="5368925"/>
            <a:ext cx="11745912" cy="242252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80225677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2211388"/>
            <a:ext cx="15101888" cy="625316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7755663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165013" y="379413"/>
            <a:ext cx="3775075" cy="808513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79413"/>
            <a:ext cx="11174413" cy="808513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206499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2211388"/>
            <a:ext cx="7473950" cy="625316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64550" y="2211388"/>
            <a:ext cx="7475538" cy="304958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64550" y="5413375"/>
            <a:ext cx="7475538" cy="30511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7517292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2211388"/>
            <a:ext cx="15101888" cy="625316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8909489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25563" y="6089650"/>
            <a:ext cx="14262100" cy="1881188"/>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1325563" y="4016375"/>
            <a:ext cx="14262100" cy="2073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01581858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2211388"/>
            <a:ext cx="7473950"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64550" y="2211388"/>
            <a:ext cx="7475538"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901041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838200" y="2120900"/>
            <a:ext cx="7413625"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8200" y="3005138"/>
            <a:ext cx="7413625"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523288" y="2120900"/>
            <a:ext cx="7416800"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8523288" y="3005138"/>
            <a:ext cx="7416800"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209906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10223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759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7825"/>
            <a:ext cx="5521325" cy="1604963"/>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6559550" y="377825"/>
            <a:ext cx="9380538" cy="8086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8200" y="1982788"/>
            <a:ext cx="5521325" cy="6481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93725159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89300" y="6632575"/>
            <a:ext cx="10066338" cy="78422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3289300" y="846138"/>
            <a:ext cx="10066338" cy="5686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3289300" y="7416800"/>
            <a:ext cx="10066338" cy="1111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43624450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spd="slow"/>
  <p:txStyles>
    <p:titleStyle>
      <a:lvl1pPr algn="ctr" defTabSz="1500188" rtl="0" eaLnBrk="0" fontAlgn="base" hangingPunct="0">
        <a:spcBef>
          <a:spcPct val="0"/>
        </a:spcBef>
        <a:spcAft>
          <a:spcPct val="0"/>
        </a:spcAft>
        <a:defRPr sz="7200">
          <a:solidFill>
            <a:schemeClr val="tx2"/>
          </a:solidFill>
          <a:latin typeface="+mj-lt"/>
          <a:ea typeface="+mj-ea"/>
          <a:cs typeface="+mj-cs"/>
        </a:defRPr>
      </a:lvl1pPr>
      <a:lvl2pPr algn="ctr" defTabSz="1500188" rtl="0" eaLnBrk="0" fontAlgn="base" hangingPunct="0">
        <a:spcBef>
          <a:spcPct val="0"/>
        </a:spcBef>
        <a:spcAft>
          <a:spcPct val="0"/>
        </a:spcAft>
        <a:defRPr sz="7200">
          <a:solidFill>
            <a:schemeClr val="tx2"/>
          </a:solidFill>
          <a:latin typeface="Arial" charset="0"/>
          <a:ea typeface="宋体" pitchFamily="2" charset="-122"/>
        </a:defRPr>
      </a:lvl2pPr>
      <a:lvl3pPr algn="ctr" defTabSz="1500188" rtl="0" eaLnBrk="0" fontAlgn="base" hangingPunct="0">
        <a:spcBef>
          <a:spcPct val="0"/>
        </a:spcBef>
        <a:spcAft>
          <a:spcPct val="0"/>
        </a:spcAft>
        <a:defRPr sz="7200">
          <a:solidFill>
            <a:schemeClr val="tx2"/>
          </a:solidFill>
          <a:latin typeface="Arial" charset="0"/>
          <a:ea typeface="宋体" pitchFamily="2" charset="-122"/>
        </a:defRPr>
      </a:lvl3pPr>
      <a:lvl4pPr algn="ctr" defTabSz="1500188" rtl="0" eaLnBrk="0" fontAlgn="base" hangingPunct="0">
        <a:spcBef>
          <a:spcPct val="0"/>
        </a:spcBef>
        <a:spcAft>
          <a:spcPct val="0"/>
        </a:spcAft>
        <a:defRPr sz="7200">
          <a:solidFill>
            <a:schemeClr val="tx2"/>
          </a:solidFill>
          <a:latin typeface="Arial" charset="0"/>
          <a:ea typeface="宋体" pitchFamily="2" charset="-122"/>
        </a:defRPr>
      </a:lvl4pPr>
      <a:lvl5pPr algn="ctr" defTabSz="1500188" rtl="0" eaLnBrk="0" fontAlgn="base" hangingPunct="0">
        <a:spcBef>
          <a:spcPct val="0"/>
        </a:spcBef>
        <a:spcAft>
          <a:spcPct val="0"/>
        </a:spcAft>
        <a:defRPr sz="7200">
          <a:solidFill>
            <a:schemeClr val="tx2"/>
          </a:solidFill>
          <a:latin typeface="Arial" charset="0"/>
          <a:ea typeface="宋体" pitchFamily="2" charset="-122"/>
        </a:defRPr>
      </a:lvl5pPr>
      <a:lvl6pPr marL="457200" algn="ctr" defTabSz="1500188" rtl="0" fontAlgn="base">
        <a:spcBef>
          <a:spcPct val="0"/>
        </a:spcBef>
        <a:spcAft>
          <a:spcPct val="0"/>
        </a:spcAft>
        <a:defRPr sz="7200">
          <a:solidFill>
            <a:schemeClr val="tx2"/>
          </a:solidFill>
          <a:latin typeface="Arial" charset="0"/>
          <a:ea typeface="宋体" pitchFamily="2" charset="-122"/>
        </a:defRPr>
      </a:lvl6pPr>
      <a:lvl7pPr marL="914400" algn="ctr" defTabSz="1500188" rtl="0" fontAlgn="base">
        <a:spcBef>
          <a:spcPct val="0"/>
        </a:spcBef>
        <a:spcAft>
          <a:spcPct val="0"/>
        </a:spcAft>
        <a:defRPr sz="7200">
          <a:solidFill>
            <a:schemeClr val="tx2"/>
          </a:solidFill>
          <a:latin typeface="Arial" charset="0"/>
          <a:ea typeface="宋体" pitchFamily="2" charset="-122"/>
        </a:defRPr>
      </a:lvl7pPr>
      <a:lvl8pPr marL="1371600" algn="ctr" defTabSz="1500188" rtl="0" fontAlgn="base">
        <a:spcBef>
          <a:spcPct val="0"/>
        </a:spcBef>
        <a:spcAft>
          <a:spcPct val="0"/>
        </a:spcAft>
        <a:defRPr sz="7200">
          <a:solidFill>
            <a:schemeClr val="tx2"/>
          </a:solidFill>
          <a:latin typeface="Arial" charset="0"/>
          <a:ea typeface="宋体" pitchFamily="2" charset="-122"/>
        </a:defRPr>
      </a:lvl8pPr>
      <a:lvl9pPr marL="1828800" algn="ctr" defTabSz="1500188" rtl="0" fontAlgn="base">
        <a:spcBef>
          <a:spcPct val="0"/>
        </a:spcBef>
        <a:spcAft>
          <a:spcPct val="0"/>
        </a:spcAft>
        <a:defRPr sz="7200">
          <a:solidFill>
            <a:schemeClr val="tx2"/>
          </a:solidFill>
          <a:latin typeface="Arial" charset="0"/>
          <a:ea typeface="宋体" pitchFamily="2" charset="-122"/>
        </a:defRPr>
      </a:lvl9pPr>
    </p:titleStyle>
    <p:bodyStyle>
      <a:lvl1pPr marL="561975" indent="-561975" algn="l" defTabSz="1500188" rtl="0" eaLnBrk="0" fontAlgn="base" hangingPunct="0">
        <a:spcBef>
          <a:spcPct val="20000"/>
        </a:spcBef>
        <a:spcAft>
          <a:spcPct val="0"/>
        </a:spcAft>
        <a:buChar char="•"/>
        <a:defRPr sz="5200">
          <a:solidFill>
            <a:schemeClr val="tx1"/>
          </a:solidFill>
          <a:latin typeface="+mn-lt"/>
          <a:ea typeface="+mn-ea"/>
          <a:cs typeface="+mn-cs"/>
        </a:defRPr>
      </a:lvl1pPr>
      <a:lvl2pPr marL="1219200" indent="-469900" algn="l" defTabSz="1500188" rtl="0" eaLnBrk="0" fontAlgn="base" hangingPunct="0">
        <a:spcBef>
          <a:spcPct val="20000"/>
        </a:spcBef>
        <a:spcAft>
          <a:spcPct val="0"/>
        </a:spcAft>
        <a:buChar char="–"/>
        <a:defRPr sz="4600">
          <a:solidFill>
            <a:schemeClr val="tx1"/>
          </a:solidFill>
          <a:latin typeface="+mn-lt"/>
          <a:ea typeface="+mn-ea"/>
        </a:defRPr>
      </a:lvl2pPr>
      <a:lvl3pPr marL="1874838" indent="-374650" algn="l" defTabSz="1500188" rtl="0" eaLnBrk="0" fontAlgn="base" hangingPunct="0">
        <a:spcBef>
          <a:spcPct val="20000"/>
        </a:spcBef>
        <a:spcAft>
          <a:spcPct val="0"/>
        </a:spcAft>
        <a:buChar char="•"/>
        <a:defRPr sz="3900">
          <a:solidFill>
            <a:schemeClr val="tx1"/>
          </a:solidFill>
          <a:latin typeface="+mn-lt"/>
          <a:ea typeface="+mn-ea"/>
        </a:defRPr>
      </a:lvl3pPr>
      <a:lvl4pPr marL="2625725" indent="-376238" algn="l" defTabSz="1500188" rtl="0" eaLnBrk="0" fontAlgn="base" hangingPunct="0">
        <a:spcBef>
          <a:spcPct val="20000"/>
        </a:spcBef>
        <a:spcAft>
          <a:spcPct val="0"/>
        </a:spcAft>
        <a:buChar char="–"/>
        <a:defRPr sz="3300">
          <a:solidFill>
            <a:schemeClr val="tx1"/>
          </a:solidFill>
          <a:latin typeface="+mn-lt"/>
          <a:ea typeface="+mn-ea"/>
        </a:defRPr>
      </a:lvl4pPr>
      <a:lvl5pPr marL="3375025" indent="-374650" algn="l" defTabSz="1500188" rtl="0" eaLnBrk="0" fontAlgn="base" hangingPunct="0">
        <a:spcBef>
          <a:spcPct val="20000"/>
        </a:spcBef>
        <a:spcAft>
          <a:spcPct val="0"/>
        </a:spcAft>
        <a:buChar char="»"/>
        <a:defRPr sz="3300">
          <a:solidFill>
            <a:schemeClr val="tx1"/>
          </a:solidFill>
          <a:latin typeface="+mn-lt"/>
          <a:ea typeface="+mn-ea"/>
        </a:defRPr>
      </a:lvl5pPr>
      <a:lvl6pPr marL="3832225" indent="-374650" algn="l" defTabSz="1500188" rtl="0" fontAlgn="base">
        <a:spcBef>
          <a:spcPct val="20000"/>
        </a:spcBef>
        <a:spcAft>
          <a:spcPct val="0"/>
        </a:spcAft>
        <a:buChar char="»"/>
        <a:defRPr sz="3300">
          <a:solidFill>
            <a:schemeClr val="tx1"/>
          </a:solidFill>
          <a:latin typeface="+mn-lt"/>
          <a:ea typeface="+mn-ea"/>
        </a:defRPr>
      </a:lvl6pPr>
      <a:lvl7pPr marL="4289425" indent="-374650" algn="l" defTabSz="1500188" rtl="0" fontAlgn="base">
        <a:spcBef>
          <a:spcPct val="20000"/>
        </a:spcBef>
        <a:spcAft>
          <a:spcPct val="0"/>
        </a:spcAft>
        <a:buChar char="»"/>
        <a:defRPr sz="3300">
          <a:solidFill>
            <a:schemeClr val="tx1"/>
          </a:solidFill>
          <a:latin typeface="+mn-lt"/>
          <a:ea typeface="+mn-ea"/>
        </a:defRPr>
      </a:lvl7pPr>
      <a:lvl8pPr marL="4746625" indent="-374650" algn="l" defTabSz="1500188" rtl="0" fontAlgn="base">
        <a:spcBef>
          <a:spcPct val="20000"/>
        </a:spcBef>
        <a:spcAft>
          <a:spcPct val="0"/>
        </a:spcAft>
        <a:buChar char="»"/>
        <a:defRPr sz="3300">
          <a:solidFill>
            <a:schemeClr val="tx1"/>
          </a:solidFill>
          <a:latin typeface="+mn-lt"/>
          <a:ea typeface="+mn-ea"/>
        </a:defRPr>
      </a:lvl8pPr>
      <a:lvl9pPr marL="5203825" indent="-374650" algn="l" defTabSz="1500188" rtl="0" fontAlgn="base">
        <a:spcBef>
          <a:spcPct val="20000"/>
        </a:spcBef>
        <a:spcAft>
          <a:spcPct val="0"/>
        </a:spcAft>
        <a:buChar char="»"/>
        <a:defRPr sz="3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798"/>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3175"/>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0"/>
          <p:cNvSpPr txBox="1">
            <a:spLocks noChangeArrowheads="1"/>
          </p:cNvSpPr>
          <p:nvPr/>
        </p:nvSpPr>
        <p:spPr bwMode="auto">
          <a:xfrm>
            <a:off x="7200900" y="2784475"/>
            <a:ext cx="33480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dirty="0">
                <a:solidFill>
                  <a:srgbClr val="FF0066"/>
                </a:solidFill>
                <a:latin typeface="Times New Roman" panose="02020603050405020304" pitchFamily="18" charset="0"/>
                <a:cs typeface="Times New Roman" panose="02020603050405020304" pitchFamily="18" charset="0"/>
              </a:rPr>
              <a:t>KHỞI ĐỘNG</a:t>
            </a:r>
            <a:endParaRPr lang="zh-CN" altLang="en-US" sz="4000" b="1" dirty="0">
              <a:solidFill>
                <a:srgbClr val="FF0066"/>
              </a:solidFill>
              <a:latin typeface="Times New Roman" panose="02020603050405020304" pitchFamily="18" charset="0"/>
              <a:cs typeface="Times New Roman" panose="02020603050405020304" pitchFamily="18" charset="0"/>
            </a:endParaRPr>
          </a:p>
        </p:txBody>
      </p:sp>
      <p:pic>
        <p:nvPicPr>
          <p:cNvPr id="16390" name="Picture 10" descr="1001 câu hỏi hình ảnh thảo luận cặp đôi để tăng sự thấu hiể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2225" y="4157663"/>
            <a:ext cx="2428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6372225" y="6192838"/>
            <a:ext cx="79216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Em hãy quan sát bức ảnh dưới đây, thảo luận với bạn ngồi bên cạnh và trả lời câu hỏi sau: </a:t>
            </a:r>
            <a:endParaRPr lang="zh-CN" altLang="en-US" sz="3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6" grpId="1" autoUpdateAnimBg="0"/>
      <p:bldP spid="5" grpId="0"/>
      <p:bldP spid="5" grpId="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46075"/>
            <a:ext cx="10514012"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2400" y="4059238"/>
            <a:ext cx="5195888"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808" y="-581025"/>
            <a:ext cx="4114800" cy="1005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4213225" y="2127250"/>
            <a:ext cx="75596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II.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Một</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số</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bệnh</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tật</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liên</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quan</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đến</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Hệ</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vận</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động</a:t>
            </a:r>
            <a:endPar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endParaRPr>
          </a:p>
        </p:txBody>
      </p:sp>
      <p:pic>
        <p:nvPicPr>
          <p:cNvPr id="31751" name="Picture 4" descr="Is Grouping Student by Ability Logical? - The Manthan School Greater Noida  W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8038" y="3136900"/>
            <a:ext cx="41148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5"/>
          <p:cNvSpPr txBox="1">
            <a:spLocks noChangeArrowheads="1"/>
          </p:cNvSpPr>
          <p:nvPr/>
        </p:nvSpPr>
        <p:spPr bwMode="auto">
          <a:xfrm>
            <a:off x="5691188" y="6889750"/>
            <a:ext cx="485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3200" b="1" i="1">
                <a:solidFill>
                  <a:srgbClr val="000000"/>
                </a:solidFill>
                <a:latin typeface="Times New Roman" panose="02020603050405020304" pitchFamily="18" charset="0"/>
                <a:cs typeface="Times New Roman" panose="02020603050405020304" pitchFamily="18" charset="0"/>
              </a:rPr>
              <a:t>Hoạt động nhóm (10 phút)</a:t>
            </a:r>
            <a:endParaRPr lang="en-US" altLang="en-US" b="1" i="1"/>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Giáo án Sinh học 8 Kết nối tri thức (năm 2023 mới nhất) | Giáo án Khoa học tự nhiê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417513"/>
            <a:ext cx="6911975"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Giáo án Sinh học 8 Kết nối tri thức (năm 2023 mới nhất) | Giáo án Khoa học tự nhiê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417513"/>
            <a:ext cx="6911975"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5"/>
          <p:cNvSpPr txBox="1">
            <a:spLocks noChangeArrowheads="1"/>
          </p:cNvSpPr>
          <p:nvPr/>
        </p:nvSpPr>
        <p:spPr bwMode="auto">
          <a:xfrm>
            <a:off x="1260475" y="7427913"/>
            <a:ext cx="69119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vi-VN"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Nhóm 1,</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vi-VN"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2: </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Quan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sát</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hình</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31.3 </a:t>
            </a:r>
            <a:r>
              <a:rPr lang="vi-VN"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Tìm hiểu về tật cong vẹo cột sống. Tìm hiểu trong lớp có bao nhiêu bạn mắc tật cong vẹo cột sống.</a:t>
            </a:r>
            <a:endParaRPr lang="en-US" altLang="en-US" sz="3200" b="1" dirty="0">
              <a:solidFill>
                <a:srgbClr val="0000FF"/>
              </a:solidFill>
              <a:highlight>
                <a:srgbClr val="FFFF00"/>
              </a:highlight>
            </a:endParaRPr>
          </a:p>
        </p:txBody>
      </p:sp>
      <p:sp>
        <p:nvSpPr>
          <p:cNvPr id="33797" name="TextBox 6"/>
          <p:cNvSpPr txBox="1">
            <a:spLocks noChangeArrowheads="1"/>
          </p:cNvSpPr>
          <p:nvPr/>
        </p:nvSpPr>
        <p:spPr bwMode="auto">
          <a:xfrm>
            <a:off x="8666163" y="7356475"/>
            <a:ext cx="69135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vi-VN"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Nhóm 3, 4: Tìm hiểu về bệnh loãng xương. Quan sát hình 31.4 và dự đoán xương nào bị giòn, dễ gãy. Từ đó nêu tác hại của bệnh loãng xương.</a:t>
            </a:r>
            <a:endParaRPr lang="en-US" altLang="en-US" sz="3200" b="1" dirty="0">
              <a:solidFill>
                <a:srgbClr val="0000FF"/>
              </a:solidFill>
              <a:highlight>
                <a:srgbClr val="FFFF00"/>
              </a:highligh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97"/>
                                        </p:tgtEl>
                                        <p:attrNameLst>
                                          <p:attrName>style.visibility</p:attrName>
                                        </p:attrNameLst>
                                      </p:cBhvr>
                                      <p:to>
                                        <p:strVal val="visible"/>
                                      </p:to>
                                    </p:set>
                                    <p:anim calcmode="lin" valueType="num">
                                      <p:cBhvr additive="base">
                                        <p:cTn id="11" dur="500" fill="hold"/>
                                        <p:tgtEl>
                                          <p:spTgt spid="33797"/>
                                        </p:tgtEl>
                                        <p:attrNameLst>
                                          <p:attrName>ppt_x</p:attrName>
                                        </p:attrNameLst>
                                      </p:cBhvr>
                                      <p:tavLst>
                                        <p:tav tm="0">
                                          <p:val>
                                            <p:strVal val="#ppt_x"/>
                                          </p:val>
                                        </p:tav>
                                        <p:tav tm="100000">
                                          <p:val>
                                            <p:strVal val="#ppt_x"/>
                                          </p:val>
                                        </p:tav>
                                      </p:tavLst>
                                    </p:anim>
                                    <p:anim calcmode="lin" valueType="num">
                                      <p:cBhvr additive="base">
                                        <p:cTn id="12"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03213"/>
            <a:ext cx="18002250" cy="100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9" descr="Tổng hợp 5000 ảnh động tuyển chọn cực đẹp cho Powerpoint | CTU - Diễn đàn  Sinh viên Đại học Cần Th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920750"/>
            <a:ext cx="296545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1836738" y="2001838"/>
            <a:ext cx="13393737"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vi-VN" altLang="en-US" sz="3200" b="1" i="1" dirty="0">
                <a:solidFill>
                  <a:srgbClr val="C00000"/>
                </a:solidFill>
                <a:latin typeface="Times New Roman" panose="02020603050405020304" pitchFamily="18" charset="0"/>
                <a:cs typeface="Times New Roman" panose="02020603050405020304" pitchFamily="18" charset="0"/>
              </a:rPr>
              <a:t>1. Tật cong vẹo cột sống</a:t>
            </a:r>
            <a:endParaRPr lang="en-US" alt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altLang="en-US" sz="3200" b="1" i="1" dirty="0">
                <a:solidFill>
                  <a:srgbClr val="0000FF"/>
                </a:solidFill>
                <a:latin typeface="Times New Roman" panose="02020603050405020304" pitchFamily="18" charset="0"/>
                <a:cs typeface="Times New Roman" panose="02020603050405020304" pitchFamily="18" charset="0"/>
              </a:rPr>
              <a:t>- Tật cong vẹo cột sống là tình trạng cột sống không giữ được trạng thái bình thường, các đốt sống bị xoay lệch về một bên, cong quá mức, cong quá mức về phía trước hay phía sau.</a:t>
            </a:r>
            <a:endParaRPr lang="en-US" altLang="en-US"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vi-VN" altLang="en-US" sz="3200" b="1" i="1" dirty="0">
                <a:solidFill>
                  <a:srgbClr val="0000FF"/>
                </a:solidFill>
                <a:latin typeface="Times New Roman" panose="02020603050405020304" pitchFamily="18" charset="0"/>
                <a:cs typeface="Times New Roman" panose="02020603050405020304" pitchFamily="18" charset="0"/>
              </a:rPr>
              <a:t>- Cong vẹo cột sống có thể do tư thế hoạt động không đúng trong thời gian dài, mang vác vật nặng thường xuyên, do tai nạn hay còi xương.</a:t>
            </a:r>
            <a:endParaRPr lang="en-US" altLang="en-US"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vi-VN" altLang="en-US" sz="3200" b="1" i="1" dirty="0">
                <a:solidFill>
                  <a:srgbClr val="C00000"/>
                </a:solidFill>
                <a:latin typeface="Times New Roman" panose="02020603050405020304" pitchFamily="18" charset="0"/>
                <a:cs typeface="Times New Roman" panose="02020603050405020304" pitchFamily="18" charset="0"/>
              </a:rPr>
              <a:t>2. Bệnh loãng xương</a:t>
            </a:r>
            <a:endParaRPr lang="en-US" altLang="en-US" sz="3200" b="1" dirty="0">
              <a:solidFill>
                <a:srgbClr val="C00000"/>
              </a:solidFill>
              <a:latin typeface="Times New Roman" panose="02020603050405020304" pitchFamily="18" charset="0"/>
              <a:cs typeface="Calibri" panose="020F0502020204030204" pitchFamily="34" charset="0"/>
            </a:endParaRPr>
          </a:p>
          <a:p>
            <a:pPr algn="just">
              <a:lnSpc>
                <a:spcPct val="107000"/>
              </a:lnSpc>
              <a:spcAft>
                <a:spcPts val="800"/>
              </a:spcAft>
            </a:pPr>
            <a:r>
              <a:rPr lang="vi-VN" altLang="en-US" sz="3200" b="1" i="1" dirty="0">
                <a:solidFill>
                  <a:srgbClr val="0000FF"/>
                </a:solidFill>
                <a:latin typeface="Times New Roman" panose="02020603050405020304" pitchFamily="18" charset="0"/>
                <a:cs typeface="Times New Roman" panose="02020603050405020304" pitchFamily="18" charset="0"/>
              </a:rPr>
              <a:t>- Cơ thể thiếu calcium và phosphorus sẽ thiếu nguyên liệu để kiến tạo xương nên mật độ chất khoáng trong xương thưa dần, dẫn đến bệnh loãng xương.</a:t>
            </a:r>
            <a:endParaRPr lang="en-US" altLang="en-US" sz="3200" b="1" dirty="0">
              <a:solidFill>
                <a:srgbClr val="0000FF"/>
              </a:solidFill>
              <a:latin typeface="Times New Roman" panose="02020603050405020304" pitchFamily="18" charset="0"/>
              <a:cs typeface="Calibri" panose="020F0502020204030204" pitchFamily="34" charset="0"/>
            </a:endParaRPr>
          </a:p>
          <a:p>
            <a:r>
              <a:rPr lang="en-US" altLang="en-US" sz="3200" b="1" i="1" dirty="0">
                <a:solidFill>
                  <a:srgbClr val="0000FF"/>
                </a:solidFill>
                <a:latin typeface="Times New Roman" panose="02020603050405020304" pitchFamily="18" charset="0"/>
                <a:cs typeface="Times New Roman" panose="02020603050405020304" pitchFamily="18" charset="0"/>
              </a:rPr>
              <a:t>    </a:t>
            </a:r>
            <a:r>
              <a:rPr lang="vi-VN" altLang="en-US" sz="3200" b="1" i="1" dirty="0">
                <a:solidFill>
                  <a:srgbClr val="0000FF"/>
                </a:solidFill>
                <a:latin typeface="Times New Roman" panose="02020603050405020304" pitchFamily="18" charset="0"/>
                <a:cs typeface="Times New Roman" panose="02020603050405020304" pitchFamily="18" charset="0"/>
              </a:rPr>
              <a:t>- Bệnh này thường gặp ở người cao tuổi. Khi bị chấn thương, người mắc bệnh loãng xương có nguy cơ gãy xương cao hơn người không mắc bệnh.</a:t>
            </a:r>
            <a:endParaRPr lang="en-US" altLang="en-US" b="1" dirty="0">
              <a:solidFill>
                <a:srgbClr val="0000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6"/>
          <p:cNvSpPr txBox="1">
            <a:spLocks noChangeArrowheads="1"/>
          </p:cNvSpPr>
          <p:nvPr/>
        </p:nvSpPr>
        <p:spPr bwMode="auto">
          <a:xfrm>
            <a:off x="323850" y="7067550"/>
            <a:ext cx="160575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Việc</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đeo</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ba</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lô</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quai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chéo</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một</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dây</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hay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xách</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đồ</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quá</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nặng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trong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thời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gian</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dài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có</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thể</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làm</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co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rút</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cơ</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vai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vì</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áp</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lực</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không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chia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đều</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vào</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hai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bên</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vai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mà</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chỉ</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tập</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trung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vào</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một</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trong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hai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bên</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Điều</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này</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làm</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chúng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ta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bị</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lệch</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vai</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gây</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ảnh</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hưởng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đến</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xương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cột</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sống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gù</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lưng</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hay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các</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bệnh</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liên</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quan</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3200" b="1" i="1" dirty="0" err="1">
                <a:solidFill>
                  <a:srgbClr val="0000FF"/>
                </a:solidFill>
                <a:highlight>
                  <a:srgbClr val="FFFF00"/>
                </a:highlight>
                <a:latin typeface="Times New Roman" panose="02020603050405020304" pitchFamily="18" charset="0"/>
                <a:cs typeface="Times New Roman" panose="02020603050405020304" pitchFamily="18" charset="0"/>
              </a:rPr>
              <a:t>khác</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 </a:t>
            </a:r>
            <a:endParaRPr lang="en-US" altLang="en-US" b="1" dirty="0">
              <a:solidFill>
                <a:srgbClr val="0000FF"/>
              </a:solidFill>
              <a:highlight>
                <a:srgbClr val="FFFF00"/>
              </a:highlight>
            </a:endParaRPr>
          </a:p>
        </p:txBody>
      </p:sp>
      <p:pic>
        <p:nvPicPr>
          <p:cNvPr id="36867" name="Picture 2" descr="TÚI ĐEO CHÉO VAI GIVI TR30N MÀU ĐEN 18LIT - Đồ Phượt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75" y="273050"/>
            <a:ext cx="49625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ảnh người Hà Nội đổ xô đi xách nước vì... mất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3050"/>
            <a:ext cx="47259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KĐT Đại Kim: Dân khốn khổ xách từng xô nước dùng mỗi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688" y="273050"/>
            <a:ext cx="518001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descr="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03213"/>
            <a:ext cx="18002250" cy="100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5"/>
          <p:cNvSpPr txBox="1">
            <a:spLocks noChangeArrowheads="1"/>
          </p:cNvSpPr>
          <p:nvPr/>
        </p:nvSpPr>
        <p:spPr bwMode="auto">
          <a:xfrm>
            <a:off x="2700338" y="7129884"/>
            <a:ext cx="11912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en-US" altLang="en-US" sz="3200" b="1" dirty="0">
                <a:solidFill>
                  <a:srgbClr val="0000FF"/>
                </a:solidFill>
                <a:latin typeface="Times New Roman" panose="02020603050405020304" pitchFamily="18" charset="0"/>
                <a:cs typeface="Times New Roman" panose="02020603050405020304" pitchFamily="18" charset="0"/>
              </a:rPr>
              <a:t>Qua </a:t>
            </a:r>
            <a:r>
              <a:rPr lang="en-US" altLang="en-US" sz="3200" b="1" dirty="0" err="1">
                <a:solidFill>
                  <a:srgbClr val="0000FF"/>
                </a:solidFill>
                <a:latin typeface="Times New Roman" panose="02020603050405020304" pitchFamily="18" charset="0"/>
                <a:cs typeface="Times New Roman" panose="02020603050405020304" pitchFamily="18" charset="0"/>
              </a:rPr>
              <a:t>đoạn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videp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vừa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xem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em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hãy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luận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theo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nhóm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nhận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xét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về</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thể</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trạng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sức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bền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độ</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phản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xạ</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môn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này</a:t>
            </a:r>
            <a:r>
              <a:rPr lang="en-US" altLang="en-US" sz="3200" b="1" dirty="0">
                <a:solidFill>
                  <a:srgbClr val="0000FF"/>
                </a:solidFill>
                <a:latin typeface="Times New Roman" panose="02020603050405020304" pitchFamily="18" charset="0"/>
                <a:cs typeface="Times New Roman" panose="02020603050405020304" pitchFamily="18" charset="0"/>
              </a:rPr>
              <a:t> =&gt; N</a:t>
            </a:r>
            <a:r>
              <a:rPr lang="vi-VN" altLang="en-US" sz="3200" b="1" dirty="0">
                <a:solidFill>
                  <a:srgbClr val="0000FF"/>
                </a:solidFill>
                <a:latin typeface="Times New Roman" panose="02020603050405020304" pitchFamily="18" charset="0"/>
                <a:cs typeface="Times New Roman" panose="02020603050405020304" pitchFamily="18" charset="0"/>
              </a:rPr>
              <a:t>êu ý nghĩa của luyện tập thể dục, thể thao.</a:t>
            </a:r>
            <a:endParaRPr lang="en-US" altLang="en-US" b="1" dirty="0">
              <a:solidFill>
                <a:srgbClr val="0000FF"/>
              </a:solidFill>
            </a:endParaRPr>
          </a:p>
        </p:txBody>
      </p:sp>
      <p:pic>
        <p:nvPicPr>
          <p:cNvPr id="40964" name="Picture 4" descr="Is Grouping Student by Ability Logical? - The Manthan School Greater Noida  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2935660"/>
            <a:ext cx="4114800"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7"/>
          <p:cNvSpPr txBox="1">
            <a:spLocks noChangeArrowheads="1"/>
          </p:cNvSpPr>
          <p:nvPr/>
        </p:nvSpPr>
        <p:spPr bwMode="auto">
          <a:xfrm>
            <a:off x="5980113" y="6456983"/>
            <a:ext cx="4857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3200" b="1" i="1" dirty="0" err="1">
                <a:solidFill>
                  <a:srgbClr val="000000"/>
                </a:solidFill>
                <a:latin typeface="Times New Roman" panose="02020603050405020304" pitchFamily="18" charset="0"/>
                <a:cs typeface="Times New Roman" panose="02020603050405020304" pitchFamily="18" charset="0"/>
              </a:rPr>
              <a:t>Hoạt</a:t>
            </a:r>
            <a:r>
              <a:rPr lang="en-US" altLang="en-US" sz="3200" b="1" i="1" dirty="0">
                <a:solidFill>
                  <a:srgbClr val="000000"/>
                </a:solidFill>
                <a:latin typeface="Times New Roman" panose="02020603050405020304" pitchFamily="18" charset="0"/>
                <a:cs typeface="Times New Roman" panose="02020603050405020304" pitchFamily="18" charset="0"/>
              </a:rPr>
              <a:t> </a:t>
            </a:r>
            <a:r>
              <a:rPr lang="en-US" altLang="en-US" sz="3200" b="1" i="1" dirty="0" err="1">
                <a:solidFill>
                  <a:srgbClr val="000000"/>
                </a:solidFill>
                <a:latin typeface="Times New Roman" panose="02020603050405020304" pitchFamily="18" charset="0"/>
                <a:cs typeface="Times New Roman" panose="02020603050405020304" pitchFamily="18" charset="0"/>
              </a:rPr>
              <a:t>động</a:t>
            </a:r>
            <a:r>
              <a:rPr lang="en-US" altLang="en-US" sz="3200" b="1" i="1" dirty="0">
                <a:solidFill>
                  <a:srgbClr val="000000"/>
                </a:solidFill>
                <a:latin typeface="Times New Roman" panose="02020603050405020304" pitchFamily="18" charset="0"/>
                <a:cs typeface="Times New Roman" panose="02020603050405020304" pitchFamily="18" charset="0"/>
              </a:rPr>
              <a:t> </a:t>
            </a:r>
            <a:r>
              <a:rPr lang="en-US" altLang="en-US" sz="3200" b="1" i="1" dirty="0" err="1">
                <a:solidFill>
                  <a:srgbClr val="000000"/>
                </a:solidFill>
                <a:latin typeface="Times New Roman" panose="02020603050405020304" pitchFamily="18" charset="0"/>
                <a:cs typeface="Times New Roman" panose="02020603050405020304" pitchFamily="18" charset="0"/>
              </a:rPr>
              <a:t>nhóm</a:t>
            </a:r>
            <a:r>
              <a:rPr lang="en-US" altLang="en-US" sz="3200" b="1" i="1" dirty="0">
                <a:solidFill>
                  <a:srgbClr val="000000"/>
                </a:solidFill>
                <a:latin typeface="Times New Roman" panose="02020603050405020304" pitchFamily="18" charset="0"/>
                <a:cs typeface="Times New Roman" panose="02020603050405020304" pitchFamily="18" charset="0"/>
              </a:rPr>
              <a:t> (5 </a:t>
            </a:r>
            <a:r>
              <a:rPr lang="en-US" altLang="en-US" sz="3200" b="1" i="1" dirty="0" err="1">
                <a:solidFill>
                  <a:srgbClr val="000000"/>
                </a:solidFill>
                <a:latin typeface="Times New Roman" panose="02020603050405020304" pitchFamily="18" charset="0"/>
                <a:cs typeface="Times New Roman" panose="02020603050405020304" pitchFamily="18" charset="0"/>
              </a:rPr>
              <a:t>phút</a:t>
            </a:r>
            <a:r>
              <a:rPr lang="en-US" altLang="en-US" sz="3200" b="1" i="1" dirty="0">
                <a:solidFill>
                  <a:srgbClr val="000000"/>
                </a:solidFill>
                <a:latin typeface="Times New Roman" panose="02020603050405020304" pitchFamily="18" charset="0"/>
                <a:cs typeface="Times New Roman" panose="02020603050405020304" pitchFamily="18" charset="0"/>
              </a:rPr>
              <a:t>)</a:t>
            </a:r>
            <a:endParaRPr lang="en-US" altLang="en-US" b="1" i="1" dirty="0"/>
          </a:p>
        </p:txBody>
      </p:sp>
      <p:sp>
        <p:nvSpPr>
          <p:cNvPr id="2" name="Text Box 8">
            <a:extLst>
              <a:ext uri="{FF2B5EF4-FFF2-40B4-BE49-F238E27FC236}">
                <a16:creationId xmlns:a16="http://schemas.microsoft.com/office/drawing/2014/main" id="{B0818461-F1AF-E076-A3E3-4A0D17A63556}"/>
              </a:ext>
            </a:extLst>
          </p:cNvPr>
          <p:cNvSpPr txBox="1">
            <a:spLocks noChangeArrowheads="1"/>
          </p:cNvSpPr>
          <p:nvPr/>
        </p:nvSpPr>
        <p:spPr bwMode="auto">
          <a:xfrm>
            <a:off x="1692151" y="1736899"/>
            <a:ext cx="86407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III. Ý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nghĩa</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của</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tập</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thể</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dục</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thể</a:t>
            </a: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黑体" pitchFamily="2" charset="-122"/>
                <a:cs typeface="Times New Roman" panose="02020603050405020304" pitchFamily="18" charset="0"/>
              </a:rPr>
              <a:t>thao</a:t>
            </a:r>
            <a:endPar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endParaRPr>
          </a:p>
        </p:txBody>
      </p:sp>
      <p:sp>
        <p:nvSpPr>
          <p:cNvPr id="3" name="Text Box 8">
            <a:extLst>
              <a:ext uri="{FF2B5EF4-FFF2-40B4-BE49-F238E27FC236}">
                <a16:creationId xmlns:a16="http://schemas.microsoft.com/office/drawing/2014/main" id="{A0014FC1-0F31-31AE-F06C-62ECFD118484}"/>
              </a:ext>
            </a:extLst>
          </p:cNvPr>
          <p:cNvSpPr txBox="1">
            <a:spLocks noChangeArrowheads="1"/>
          </p:cNvSpPr>
          <p:nvPr/>
        </p:nvSpPr>
        <p:spPr bwMode="auto">
          <a:xfrm>
            <a:off x="1984251" y="2456037"/>
            <a:ext cx="131016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Mời</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các</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em</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xem</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video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về</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môn</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cầu</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lông</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thảo</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luận</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nhóm</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trả</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lời</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câu</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hỏi</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 </a:t>
            </a:r>
            <a:r>
              <a:rPr lang="en-US" altLang="zh-CN" sz="3200" b="1" dirty="0" err="1">
                <a:solidFill>
                  <a:srgbClr val="0000FF"/>
                </a:solidFill>
                <a:latin typeface="Times New Roman" panose="02020603050405020304" pitchFamily="18" charset="0"/>
                <a:ea typeface="黑体" pitchFamily="2" charset="-122"/>
                <a:cs typeface="Times New Roman" panose="02020603050405020304" pitchFamily="18" charset="0"/>
              </a:rPr>
              <a:t>sau</a:t>
            </a:r>
            <a:r>
              <a:rPr lang="en-US" altLang="zh-CN" sz="3200" b="1" dirty="0">
                <a:solidFill>
                  <a:srgbClr val="0000FF"/>
                </a:solidFill>
                <a:latin typeface="Times New Roman" panose="02020603050405020304" pitchFamily="18" charset="0"/>
                <a:ea typeface="黑体" pitchFamily="2" charset="-122"/>
                <a:cs typeface="Times New Roman" panose="02020603050405020304" pitchFamily="18" charset="0"/>
              </a:rPr>
              <a:t>:</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31">
            <a:extLst>
              <a:ext uri="{FF2B5EF4-FFF2-40B4-BE49-F238E27FC236}">
                <a16:creationId xmlns:a16="http://schemas.microsoft.com/office/drawing/2014/main" id="{77A3BBD3-8C80-9FFB-420F-CE636BDFF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03213"/>
            <a:ext cx="18002250" cy="100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9300" y="5794375"/>
            <a:ext cx="500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1-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735013"/>
            <a:ext cx="4121151" cy="101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2"/>
          <p:cNvSpPr txBox="1">
            <a:spLocks noChangeArrowheads="1"/>
          </p:cNvSpPr>
          <p:nvPr/>
        </p:nvSpPr>
        <p:spPr bwMode="auto">
          <a:xfrm>
            <a:off x="4140200" y="3171825"/>
            <a:ext cx="98663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vi-VN" altLang="en-US" sz="3600" b="1" i="1" dirty="0">
                <a:solidFill>
                  <a:srgbClr val="0000FF"/>
                </a:solidFill>
                <a:latin typeface="Times New Roman" panose="02020603050405020304" pitchFamily="18" charset="0"/>
                <a:cs typeface="Times New Roman" panose="02020603050405020304" pitchFamily="18" charset="0"/>
              </a:rPr>
              <a:t>Tập thể dục thể thao có vai trò kích thích tăng chiều dài và chu vi của xương, cơ bắp nở nang và rắn chắc, tăng cường sự dẻo dai của cơ thể.</a:t>
            </a:r>
            <a:endParaRPr lang="en-US" altLang="en-US"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990" name="TextBox 4"/>
          <p:cNvSpPr txBox="1">
            <a:spLocks noChangeArrowheads="1"/>
          </p:cNvSpPr>
          <p:nvPr/>
        </p:nvSpPr>
        <p:spPr bwMode="auto">
          <a:xfrm>
            <a:off x="3132138" y="8464550"/>
            <a:ext cx="8478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2800" i="1" dirty="0">
                <a:solidFill>
                  <a:srgbClr val="000000"/>
                </a:solidFill>
                <a:latin typeface="Times New Roman" panose="02020603050405020304" pitchFamily="18" charset="0"/>
                <a:cs typeface="Times New Roman" panose="02020603050405020304" pitchFamily="18" charset="0"/>
              </a:rPr>
              <a:t>(</a:t>
            </a:r>
            <a:r>
              <a:rPr lang="en-US" altLang="en-US" sz="2800" i="1" dirty="0" err="1">
                <a:solidFill>
                  <a:srgbClr val="000000"/>
                </a:solidFill>
                <a:latin typeface="Times New Roman" panose="02020603050405020304" pitchFamily="18" charset="0"/>
                <a:cs typeface="Times New Roman" panose="02020603050405020304" pitchFamily="18" charset="0"/>
              </a:rPr>
              <a:t>Hết</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tiết</a:t>
            </a:r>
            <a:r>
              <a:rPr lang="en-US" altLang="en-US" sz="2800" i="1" dirty="0">
                <a:solidFill>
                  <a:srgbClr val="000000"/>
                </a:solidFill>
                <a:latin typeface="Times New Roman" panose="02020603050405020304" pitchFamily="18" charset="0"/>
                <a:cs typeface="Times New Roman" panose="02020603050405020304" pitchFamily="18" charset="0"/>
              </a:rPr>
              <a:t> 2, GV </a:t>
            </a:r>
            <a:r>
              <a:rPr lang="en-US" altLang="en-US" sz="2800" i="1" dirty="0" err="1">
                <a:solidFill>
                  <a:srgbClr val="000000"/>
                </a:solidFill>
                <a:latin typeface="Times New Roman" panose="02020603050405020304" pitchFamily="18" charset="0"/>
                <a:cs typeface="Times New Roman" panose="02020603050405020304" pitchFamily="18" charset="0"/>
              </a:rPr>
              <a:t>dặn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dò</a:t>
            </a:r>
            <a:r>
              <a:rPr lang="en-US" altLang="en-US" sz="2800" i="1" dirty="0">
                <a:solidFill>
                  <a:srgbClr val="000000"/>
                </a:solidFill>
                <a:latin typeface="Times New Roman" panose="02020603050405020304" pitchFamily="18" charset="0"/>
                <a:cs typeface="Times New Roman" panose="02020603050405020304" pitchFamily="18" charset="0"/>
              </a:rPr>
              <a:t> HS </a:t>
            </a:r>
            <a:r>
              <a:rPr lang="en-US" altLang="en-US" sz="2800" i="1" dirty="0" err="1">
                <a:solidFill>
                  <a:srgbClr val="000000"/>
                </a:solidFill>
                <a:latin typeface="Times New Roman" panose="02020603050405020304" pitchFamily="18" charset="0"/>
                <a:cs typeface="Times New Roman" panose="02020603050405020304" pitchFamily="18" charset="0"/>
              </a:rPr>
              <a:t>chuẩn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bị</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dụng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cụ</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thực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hành</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sơ</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cứu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và</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băng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bó</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vết</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thương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để</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học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tiết</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sau</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dirty="0"/>
          </a:p>
        </p:txBody>
      </p:sp>
      <p:pic>
        <p:nvPicPr>
          <p:cNvPr id="41991" name="Picture 9" descr="Tổng hợp 5000 ảnh động tuyển chọn cực đẹp cho Powerpoint | CTU - Diễn đàn  Sinh viên Đại học Cần Th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938" y="1365250"/>
            <a:ext cx="296545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1000" fill="hold"/>
                                        <p:tgtEl>
                                          <p:spTgt spid="419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475" y="2938463"/>
            <a:ext cx="67325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7138" y="4378325"/>
            <a:ext cx="5218112"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4025"/>
            <a:ext cx="11685588" cy="992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1331913" y="2720975"/>
            <a:ext cx="72707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a:solidFill>
                  <a:srgbClr val="FF0000"/>
                </a:solidFill>
                <a:latin typeface="Times New Roman" panose="02020603050405020304" pitchFamily="18" charset="0"/>
                <a:ea typeface="黑体" pitchFamily="2" charset="-122"/>
                <a:cs typeface="Times New Roman" panose="02020603050405020304" pitchFamily="18" charset="0"/>
              </a:rPr>
              <a:t>IV. Thực hành sơ cứu, băng bó khi người khác bị gãy xương</a:t>
            </a:r>
          </a:p>
        </p:txBody>
      </p:sp>
      <p:pic>
        <p:nvPicPr>
          <p:cNvPr id="44039" name="Picture 4" descr="Is Grouping Student by Ability Logical? - The Manthan School Greater Noida  W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1488" y="4089400"/>
            <a:ext cx="41148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Box 3"/>
          <p:cNvSpPr txBox="1">
            <a:spLocks noChangeArrowheads="1"/>
          </p:cNvSpPr>
          <p:nvPr/>
        </p:nvSpPr>
        <p:spPr bwMode="auto">
          <a:xfrm>
            <a:off x="2844800" y="7842250"/>
            <a:ext cx="485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3200" b="1" i="1">
                <a:solidFill>
                  <a:srgbClr val="000000"/>
                </a:solidFill>
                <a:latin typeface="Times New Roman" panose="02020603050405020304" pitchFamily="18" charset="0"/>
                <a:cs typeface="Times New Roman" panose="02020603050405020304" pitchFamily="18" charset="0"/>
              </a:rPr>
              <a:t>Hoạt động nhóm (20 phút)</a:t>
            </a:r>
            <a:endParaRPr lang="en-US" altLang="en-US" b="1" i="1"/>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7363" y="0"/>
            <a:ext cx="441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46075"/>
            <a:ext cx="4730751"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1-31">
            <a:extLst>
              <a:ext uri="{FF2B5EF4-FFF2-40B4-BE49-F238E27FC236}">
                <a16:creationId xmlns:a16="http://schemas.microsoft.com/office/drawing/2014/main" id="{00B07341-1186-439F-6502-0781574AF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880" y="-447775"/>
            <a:ext cx="18002250" cy="100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18BE622-1F75-1631-2F07-338E36D502E2}"/>
              </a:ext>
            </a:extLst>
          </p:cNvPr>
          <p:cNvSpPr txBox="1">
            <a:spLocks noChangeArrowheads="1"/>
          </p:cNvSpPr>
          <p:nvPr/>
        </p:nvSpPr>
        <p:spPr bwMode="auto">
          <a:xfrm>
            <a:off x="2052440" y="1783829"/>
            <a:ext cx="12745416" cy="464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vi-VN" altLang="vi-VN" sz="3200" b="1" i="1" dirty="0">
                <a:solidFill>
                  <a:srgbClr val="C00000"/>
                </a:solidFill>
                <a:latin typeface="Times New Roman" panose="02020603050405020304" pitchFamily="18" charset="0"/>
                <a:cs typeface="Times New Roman" panose="02020603050405020304" pitchFamily="18" charset="0"/>
              </a:rPr>
              <a:t>a) Sơ cứu gãy xương cẳng tay</a:t>
            </a:r>
            <a:endParaRPr lang="en-US" altLang="vi-VN"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altLang="vi-VN" sz="3200" b="1" i="1" dirty="0">
                <a:solidFill>
                  <a:srgbClr val="0000FF"/>
                </a:solidFill>
                <a:latin typeface="Times New Roman" panose="02020603050405020304" pitchFamily="18" charset="0"/>
                <a:cs typeface="Times New Roman" panose="02020603050405020304" pitchFamily="18" charset="0"/>
              </a:rPr>
              <a:t>Bước 1: Đặt tay bị gãy vào sát thân nạn nhân.	</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vi-VN" altLang="vi-VN" sz="3200" b="1" i="1" dirty="0">
                <a:solidFill>
                  <a:srgbClr val="0000FF"/>
                </a:solidFill>
                <a:latin typeface="Times New Roman" panose="02020603050405020304" pitchFamily="18" charset="0"/>
                <a:cs typeface="Times New Roman" panose="02020603050405020304" pitchFamily="18" charset="0"/>
              </a:rPr>
              <a:t>Bước 2: Đặt hai nẹp vào hai phía của cẳng tay, nẹp dài từ khuỷu tay tới cổ tay, đồng thời lót bông/ gạc y tế hoặc miếng vải sạch vào phía trong nẹp.</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vi-VN" altLang="vi-VN" sz="3200" b="1" i="1" dirty="0">
                <a:solidFill>
                  <a:srgbClr val="0000FF"/>
                </a:solidFill>
                <a:latin typeface="Times New Roman" panose="02020603050405020304" pitchFamily="18" charset="0"/>
                <a:cs typeface="Times New Roman" panose="02020603050405020304" pitchFamily="18" charset="0"/>
              </a:rPr>
              <a:t>Bước 3: Dùng dây vải rộng bản/ băng y tế buộc cố định nẹp.</a:t>
            </a:r>
            <a:endParaRPr lang="en-US" altLang="vi-VN" sz="3200" b="1" dirty="0">
              <a:solidFill>
                <a:srgbClr val="0000FF"/>
              </a:solidFill>
              <a:latin typeface="Times New Roman" panose="02020603050405020304" pitchFamily="18" charset="0"/>
              <a:cs typeface="Calibri" panose="020F0502020204030204" pitchFamily="34" charset="0"/>
            </a:endParaRPr>
          </a:p>
          <a:p>
            <a:r>
              <a:rPr lang="vi-VN" altLang="vi-VN" sz="3200" b="1" i="1" dirty="0">
                <a:solidFill>
                  <a:srgbClr val="0000FF"/>
                </a:solidFill>
                <a:latin typeface="Times New Roman" panose="02020603050405020304" pitchFamily="18" charset="0"/>
                <a:cs typeface="Times New Roman" panose="02020603050405020304" pitchFamily="18" charset="0"/>
              </a:rPr>
              <a:t>Bước 4: Dùng khăn vải làm dây đeo vào cổ để đỡ cẳng tay treo trước ngực, cẳng tay vuông góc với cánh tay.</a:t>
            </a:r>
            <a:endParaRPr lang="en-US" altLang="vi-VN" b="1" dirty="0">
              <a:solidFill>
                <a:srgbClr val="0000FF"/>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7363" y="0"/>
            <a:ext cx="441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46075"/>
            <a:ext cx="4730751"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1-31">
            <a:extLst>
              <a:ext uri="{FF2B5EF4-FFF2-40B4-BE49-F238E27FC236}">
                <a16:creationId xmlns:a16="http://schemas.microsoft.com/office/drawing/2014/main" id="{00B07341-1186-439F-6502-0781574AF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880" y="-447775"/>
            <a:ext cx="18002250" cy="100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F8A49474-1770-63ED-DD03-518131CA6C0B}"/>
              </a:ext>
            </a:extLst>
          </p:cNvPr>
          <p:cNvSpPr txBox="1">
            <a:spLocks noChangeArrowheads="1"/>
          </p:cNvSpPr>
          <p:nvPr/>
        </p:nvSpPr>
        <p:spPr bwMode="auto">
          <a:xfrm>
            <a:off x="2196456" y="1931417"/>
            <a:ext cx="12745416" cy="401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vi-VN" altLang="vi-VN" sz="3200" b="1" i="1" dirty="0">
                <a:solidFill>
                  <a:srgbClr val="C00000"/>
                </a:solidFill>
                <a:latin typeface="Times New Roman" panose="02020603050405020304" pitchFamily="18" charset="0"/>
                <a:cs typeface="Times New Roman" panose="02020603050405020304" pitchFamily="18" charset="0"/>
              </a:rPr>
              <a:t>b) Sơ cứu gãy xương chân</a:t>
            </a:r>
            <a:endParaRPr lang="en-US" altLang="vi-VN"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altLang="vi-VN" sz="3200" b="1" i="1" dirty="0">
                <a:solidFill>
                  <a:srgbClr val="0000FF"/>
                </a:solidFill>
                <a:latin typeface="Times New Roman" panose="02020603050405020304" pitchFamily="18" charset="0"/>
                <a:cs typeface="Times New Roman" panose="02020603050405020304" pitchFamily="18" charset="0"/>
              </a:rPr>
              <a:t>Bước 1: Đặt nạn nhân nằm trên mặt phẳng, duỗi chân thẳng, bàn chân vuông góc với cẳng chân.</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vi-VN" altLang="vi-VN" sz="3200" b="1" i="1" dirty="0">
                <a:solidFill>
                  <a:srgbClr val="0000FF"/>
                </a:solidFill>
                <a:latin typeface="Times New Roman" panose="02020603050405020304" pitchFamily="18" charset="0"/>
                <a:cs typeface="Times New Roman" panose="02020603050405020304" pitchFamily="18" charset="0"/>
              </a:rPr>
              <a:t>Bước 2: Dùng hai nẹp đặt phía trong và ngoài của chân bị gãy, đồng thời lót bông hoặc miễng vải sạch ở vị trí tiếp giáp giữa chân và nẹp.</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r>
              <a:rPr lang="en-US" altLang="vi-VN" sz="3200" b="1" i="1" dirty="0">
                <a:solidFill>
                  <a:srgbClr val="0000FF"/>
                </a:solidFill>
                <a:latin typeface="Times New Roman" panose="02020603050405020304" pitchFamily="18" charset="0"/>
                <a:cs typeface="Times New Roman" panose="02020603050405020304" pitchFamily="18" charset="0"/>
              </a:rPr>
              <a:t>     </a:t>
            </a:r>
            <a:r>
              <a:rPr lang="vi-VN" altLang="vi-VN" sz="3200" b="1" i="1" dirty="0">
                <a:solidFill>
                  <a:srgbClr val="0000FF"/>
                </a:solidFill>
                <a:latin typeface="Times New Roman" panose="02020603050405020304" pitchFamily="18" charset="0"/>
                <a:cs typeface="Times New Roman" panose="02020603050405020304" pitchFamily="18" charset="0"/>
              </a:rPr>
              <a:t>Bước 3: Dùng dây vải rộng bản/băng y tế buộc cố định hai nẹp với nhau ở các vị trí trên và dưới vùng gãy để cố định chỗ chân bị gãy.</a:t>
            </a:r>
            <a:endParaRPr lang="en-US" altLang="vi-VN" b="1" dirty="0">
              <a:solidFill>
                <a:srgbClr val="0000FF"/>
              </a:solidFill>
            </a:endParaRPr>
          </a:p>
        </p:txBody>
      </p:sp>
    </p:spTree>
    <p:extLst>
      <p:ext uri="{BB962C8B-B14F-4D97-AF65-F5344CB8AC3E}">
        <p14:creationId xmlns:p14="http://schemas.microsoft.com/office/powerpoint/2010/main" val="28526989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5">
            <a:extLst>
              <a:ext uri="{FF2B5EF4-FFF2-40B4-BE49-F238E27FC236}">
                <a16:creationId xmlns:a16="http://schemas.microsoft.com/office/drawing/2014/main" id="{A8DC0A14-BCCE-939B-7BE4-6E4EB6E30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3375"/>
            <a:ext cx="15554325" cy="91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3513" y="3563938"/>
            <a:ext cx="645477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0588"/>
            <a:ext cx="5145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6876976" y="1633414"/>
            <a:ext cx="7270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LUYỆN TẬP</a:t>
            </a:r>
          </a:p>
        </p:txBody>
      </p:sp>
      <p:pic>
        <p:nvPicPr>
          <p:cNvPr id="3" name="Picture 2"/>
          <p:cNvPicPr>
            <a:picLocks noChangeAspect="1"/>
          </p:cNvPicPr>
          <p:nvPr/>
        </p:nvPicPr>
        <p:blipFill>
          <a:blip r:embed="rId6"/>
          <a:stretch>
            <a:fillRect/>
          </a:stretch>
        </p:blipFill>
        <p:spPr>
          <a:xfrm>
            <a:off x="1476376" y="1137494"/>
            <a:ext cx="2314574" cy="2711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a:spLocks noChangeArrowheads="1"/>
          </p:cNvSpPr>
          <p:nvPr/>
        </p:nvSpPr>
        <p:spPr bwMode="auto">
          <a:xfrm>
            <a:off x="3996656" y="2778968"/>
            <a:ext cx="853757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en-US" altLang="vi-VN" sz="3200" b="1" dirty="0" err="1">
                <a:solidFill>
                  <a:srgbClr val="C00000"/>
                </a:solidFill>
                <a:latin typeface="Times New Roman" panose="02020603050405020304" pitchFamily="18" charset="0"/>
                <a:cs typeface="Times New Roman" panose="02020603050405020304" pitchFamily="18" charset="0"/>
              </a:rPr>
              <a:t>Câu</a:t>
            </a:r>
            <a:r>
              <a:rPr lang="en-US" altLang="vi-VN" sz="3200" b="1" dirty="0">
                <a:solidFill>
                  <a:srgbClr val="C00000"/>
                </a:solidFill>
                <a:latin typeface="Times New Roman" panose="02020603050405020304" pitchFamily="18" charset="0"/>
                <a:cs typeface="Times New Roman" panose="02020603050405020304" pitchFamily="18" charset="0"/>
              </a:rPr>
              <a:t> </a:t>
            </a:r>
            <a:r>
              <a:rPr lang="vi-VN" altLang="vi-VN" sz="3200" b="1" dirty="0">
                <a:solidFill>
                  <a:srgbClr val="C00000"/>
                </a:solidFill>
                <a:latin typeface="Times New Roman" panose="02020603050405020304" pitchFamily="18" charset="0"/>
                <a:cs typeface="Times New Roman" panose="02020603050405020304" pitchFamily="18" charset="0"/>
              </a:rPr>
              <a:t>1. Hệ vận động ở người có cấu tạo gồm</a:t>
            </a:r>
            <a:endParaRPr lang="en-US" altLang="vi-VN"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A. Cơ đầu và cơ thân.</a:t>
            </a:r>
            <a:r>
              <a:rPr lang="en-US" altLang="vi-VN" sz="3200" b="1" dirty="0">
                <a:solidFill>
                  <a:srgbClr val="0000FF"/>
                </a:solidFill>
                <a:latin typeface="Times New Roman" panose="02020603050405020304" pitchFamily="18" charset="0"/>
                <a:cs typeface="Times New Roman" panose="02020603050405020304" pitchFamily="18" charset="0"/>
              </a:rPr>
              <a:t> </a:t>
            </a: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B. Xương thân và xương chi.</a:t>
            </a:r>
            <a:endParaRPr lang="en-US" altLang="vi-VN" sz="3200" b="1" dirty="0">
              <a:solidFill>
                <a:srgbClr val="0000FF"/>
              </a:solidFill>
              <a:latin typeface="Times New Roman" panose="02020603050405020304" pitchFamily="18" charset="0"/>
              <a:cs typeface="Calibri" panose="020F0502020204030204" pitchFamily="34" charset="0"/>
            </a:endParaRPr>
          </a:p>
          <a:p>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C. Bộ xương và hệ cơ.	</a:t>
            </a:r>
            <a:endParaRPr lang="en-US" altLang="vi-VN" sz="3200" b="1" dirty="0">
              <a:solidFill>
                <a:srgbClr val="0000FF"/>
              </a:solidFill>
              <a:latin typeface="Times New Roman" panose="02020603050405020304" pitchFamily="18" charset="0"/>
              <a:cs typeface="Times New Roman" panose="02020603050405020304" pitchFamily="18" charset="0"/>
            </a:endParaRPr>
          </a:p>
          <a:p>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D. Xương thân và hệ cơ.</a:t>
            </a:r>
            <a:endParaRPr lang="en-US" altLang="vi-VN" b="1" dirty="0">
              <a:solidFill>
                <a:srgbClr val="0000FF"/>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Giáo án Sinh học 8 Kết nối tri thức (năm 2023 mới nhất) | Giáo án Khoa học tự nhiê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550863"/>
            <a:ext cx="8066088" cy="850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p:cNvSpPr txBox="1">
            <a:spLocks noChangeArrowheads="1"/>
          </p:cNvSpPr>
          <p:nvPr/>
        </p:nvSpPr>
        <p:spPr bwMode="auto">
          <a:xfrm>
            <a:off x="827088" y="5021263"/>
            <a:ext cx="6626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vi-VN" altLang="en-US" sz="3600" b="1" i="1" dirty="0">
                <a:solidFill>
                  <a:srgbClr val="002060"/>
                </a:solidFill>
                <a:highlight>
                  <a:srgbClr val="FFFF00"/>
                </a:highlight>
                <a:latin typeface="Times New Roman" panose="02020603050405020304" pitchFamily="18" charset="0"/>
                <a:cs typeface="Times New Roman" panose="02020603050405020304" pitchFamily="18" charset="0"/>
              </a:rPr>
              <a:t>Tại sao mỗi người lại có vóc dáng và kích thước khác nhau? Nhờ đâu mà cơ thể người có thể di chuyển, vận động?</a:t>
            </a:r>
            <a:endParaRPr lang="en-US" altLang="en-US" sz="3600" b="1" dirty="0">
              <a:solidFill>
                <a:srgbClr val="002060"/>
              </a:solidFill>
              <a:highlight>
                <a:srgbClr val="FFFF00"/>
              </a:highlight>
            </a:endParaRPr>
          </a:p>
        </p:txBody>
      </p:sp>
      <p:pic>
        <p:nvPicPr>
          <p:cNvPr id="18436" name="Picture 10" descr="1001 câu hỏi hình ảnh thảo luận cặp đôi để tăng sự thấu hiể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138" y="1517650"/>
            <a:ext cx="3138487"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p:cNvSpPr txBox="1">
            <a:spLocks noChangeArrowheads="1"/>
          </p:cNvSpPr>
          <p:nvPr/>
        </p:nvSpPr>
        <p:spPr bwMode="auto">
          <a:xfrm>
            <a:off x="1763713" y="4013200"/>
            <a:ext cx="590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3200" b="1" i="1">
                <a:solidFill>
                  <a:srgbClr val="000000"/>
                </a:solidFill>
                <a:latin typeface="Times New Roman" panose="02020603050405020304" pitchFamily="18" charset="0"/>
                <a:cs typeface="Times New Roman" panose="02020603050405020304" pitchFamily="18" charset="0"/>
              </a:rPr>
              <a:t>Thảo luận cặp đôi (5 phút)</a:t>
            </a:r>
            <a:endParaRPr lang="en-US" altLang="en-US" sz="3200" b="1" i="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5">
            <a:extLst>
              <a:ext uri="{FF2B5EF4-FFF2-40B4-BE49-F238E27FC236}">
                <a16:creationId xmlns:a16="http://schemas.microsoft.com/office/drawing/2014/main" id="{27C17957-EF4E-D24C-CC28-3FA87C7C5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3375"/>
            <a:ext cx="15554325" cy="91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3513" y="3563938"/>
            <a:ext cx="645477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0588"/>
            <a:ext cx="5145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7021513" y="1777430"/>
            <a:ext cx="7270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LUYỆN TẬP</a:t>
            </a:r>
          </a:p>
        </p:txBody>
      </p:sp>
      <p:pic>
        <p:nvPicPr>
          <p:cNvPr id="3" name="Picture 2"/>
          <p:cNvPicPr>
            <a:picLocks noChangeAspect="1"/>
          </p:cNvPicPr>
          <p:nvPr/>
        </p:nvPicPr>
        <p:blipFill>
          <a:blip r:embed="rId6"/>
          <a:stretch>
            <a:fillRect/>
          </a:stretch>
        </p:blipFill>
        <p:spPr>
          <a:xfrm>
            <a:off x="1476376" y="1137494"/>
            <a:ext cx="2314574" cy="2711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2232" name="TextBox 5"/>
          <p:cNvSpPr txBox="1">
            <a:spLocks noChangeArrowheads="1"/>
          </p:cNvSpPr>
          <p:nvPr/>
        </p:nvSpPr>
        <p:spPr bwMode="auto">
          <a:xfrm>
            <a:off x="3563938" y="2721670"/>
            <a:ext cx="114157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en-US" altLang="vi-VN" sz="3200" b="1" dirty="0" err="1">
                <a:solidFill>
                  <a:srgbClr val="C00000"/>
                </a:solidFill>
                <a:latin typeface="Times New Roman" panose="02020603050405020304" pitchFamily="18" charset="0"/>
                <a:cs typeface="Times New Roman" panose="02020603050405020304" pitchFamily="18" charset="0"/>
              </a:rPr>
              <a:t>Câu</a:t>
            </a:r>
            <a:r>
              <a:rPr lang="en-US" altLang="vi-VN" sz="3200" b="1" dirty="0">
                <a:solidFill>
                  <a:srgbClr val="C00000"/>
                </a:solidFill>
                <a:latin typeface="Times New Roman" panose="02020603050405020304" pitchFamily="18" charset="0"/>
                <a:cs typeface="Times New Roman" panose="02020603050405020304" pitchFamily="18" charset="0"/>
              </a:rPr>
              <a:t> </a:t>
            </a:r>
            <a:r>
              <a:rPr lang="vi-VN" altLang="vi-VN" sz="3200" b="1" dirty="0">
                <a:solidFill>
                  <a:srgbClr val="C00000"/>
                </a:solidFill>
                <a:latin typeface="Times New Roman" panose="02020603050405020304" pitchFamily="18" charset="0"/>
                <a:cs typeface="Times New Roman" panose="02020603050405020304" pitchFamily="18" charset="0"/>
              </a:rPr>
              <a:t>2. Chất nào trong xương có vai trò làm xương bền chắc?</a:t>
            </a:r>
            <a:endParaRPr lang="en-US" altLang="vi-VN"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A. Chất hữu cơ.				</a:t>
            </a:r>
            <a:endParaRPr lang="en-US" altLang="vi-VN" sz="3200" b="1" dirty="0">
              <a:solidFill>
                <a:srgbClr val="0000FF"/>
              </a:solidFill>
              <a:latin typeface="Times New Roman" panose="02020603050405020304" pitchFamily="18"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B. Chất khoáng.</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C. Chất vitamin.				</a:t>
            </a:r>
            <a:endParaRPr lang="en-US" altLang="vi-VN" sz="3200" b="1" dirty="0">
              <a:solidFill>
                <a:srgbClr val="0000FF"/>
              </a:solidFill>
              <a:latin typeface="Times New Roman" panose="02020603050405020304" pitchFamily="18"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D. Chất hóa học.</a:t>
            </a:r>
            <a:endParaRPr lang="en-US" altLang="vi-VN" sz="3200" b="1" dirty="0">
              <a:solidFill>
                <a:srgbClr val="0000FF"/>
              </a:solidFill>
              <a:latin typeface="Times New Roman" panose="02020603050405020304" pitchFamily="18"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anim calcmode="lin" valueType="num">
                                      <p:cBhvr additive="base">
                                        <p:cTn id="7" dur="500" fill="hold"/>
                                        <p:tgtEl>
                                          <p:spTgt spid="52232"/>
                                        </p:tgtEl>
                                        <p:attrNameLst>
                                          <p:attrName>ppt_x</p:attrName>
                                        </p:attrNameLst>
                                      </p:cBhvr>
                                      <p:tavLst>
                                        <p:tav tm="0">
                                          <p:val>
                                            <p:strVal val="#ppt_x"/>
                                          </p:val>
                                        </p:tav>
                                        <p:tav tm="100000">
                                          <p:val>
                                            <p:strVal val="#ppt_x"/>
                                          </p:val>
                                        </p:tav>
                                      </p:tavLst>
                                    </p:anim>
                                    <p:anim calcmode="lin" valueType="num">
                                      <p:cBhvr additive="base">
                                        <p:cTn id="8"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autoUpdateAnimBg="0"/>
      <p:bldP spid="522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5">
            <a:extLst>
              <a:ext uri="{FF2B5EF4-FFF2-40B4-BE49-F238E27FC236}">
                <a16:creationId xmlns:a16="http://schemas.microsoft.com/office/drawing/2014/main" id="{D5102DB1-60A8-75CD-CEC4-8F675FFD3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3375"/>
            <a:ext cx="15554325" cy="91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3513" y="3563938"/>
            <a:ext cx="645477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0588"/>
            <a:ext cx="5145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7021513" y="993775"/>
            <a:ext cx="7270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a:solidFill>
                  <a:srgbClr val="FF0000"/>
                </a:solidFill>
                <a:latin typeface="Times New Roman" panose="02020603050405020304" pitchFamily="18" charset="0"/>
                <a:ea typeface="黑体" pitchFamily="2" charset="-122"/>
                <a:cs typeface="Times New Roman" panose="02020603050405020304" pitchFamily="18" charset="0"/>
              </a:rPr>
              <a:t>LUYỆN TẬP</a:t>
            </a:r>
          </a:p>
        </p:txBody>
      </p:sp>
      <p:pic>
        <p:nvPicPr>
          <p:cNvPr id="3" name="Picture 2"/>
          <p:cNvPicPr>
            <a:picLocks noChangeAspect="1"/>
          </p:cNvPicPr>
          <p:nvPr/>
        </p:nvPicPr>
        <p:blipFill>
          <a:blip r:embed="rId6"/>
          <a:stretch>
            <a:fillRect/>
          </a:stretch>
        </p:blipFill>
        <p:spPr>
          <a:xfrm>
            <a:off x="1476376" y="1137494"/>
            <a:ext cx="2314574" cy="2711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4280" name="TextBox 4"/>
          <p:cNvSpPr txBox="1">
            <a:spLocks noChangeArrowheads="1"/>
          </p:cNvSpPr>
          <p:nvPr/>
        </p:nvSpPr>
        <p:spPr bwMode="auto">
          <a:xfrm>
            <a:off x="3805832" y="2721670"/>
            <a:ext cx="9767888"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en-US" altLang="vi-VN" sz="3200" b="1" dirty="0" err="1">
                <a:solidFill>
                  <a:srgbClr val="C00000"/>
                </a:solidFill>
                <a:latin typeface="Times New Roman" panose="02020603050405020304" pitchFamily="18" charset="0"/>
                <a:cs typeface="Times New Roman" panose="02020603050405020304" pitchFamily="18" charset="0"/>
              </a:rPr>
              <a:t>Câu</a:t>
            </a:r>
            <a:r>
              <a:rPr lang="en-US" altLang="vi-VN" sz="3200" b="1" dirty="0">
                <a:solidFill>
                  <a:srgbClr val="C00000"/>
                </a:solidFill>
                <a:latin typeface="Times New Roman" panose="02020603050405020304" pitchFamily="18" charset="0"/>
                <a:cs typeface="Times New Roman" panose="02020603050405020304" pitchFamily="18" charset="0"/>
              </a:rPr>
              <a:t> </a:t>
            </a:r>
            <a:r>
              <a:rPr lang="vi-VN" altLang="vi-VN" sz="3200" b="1" dirty="0">
                <a:solidFill>
                  <a:srgbClr val="C00000"/>
                </a:solidFill>
                <a:latin typeface="Times New Roman" panose="02020603050405020304" pitchFamily="18" charset="0"/>
                <a:cs typeface="Times New Roman" panose="02020603050405020304" pitchFamily="18" charset="0"/>
              </a:rPr>
              <a:t>3. Xương sườn thuộc phần nào của bộ xương?</a:t>
            </a:r>
            <a:endParaRPr lang="en-US" altLang="vi-VN"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A. Xương đầu.				</a:t>
            </a:r>
            <a:endParaRPr lang="en-US" altLang="vi-VN" sz="3200" b="1" dirty="0">
              <a:solidFill>
                <a:srgbClr val="0000FF"/>
              </a:solidFill>
              <a:latin typeface="Times New Roman" panose="02020603050405020304" pitchFamily="18"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B. Xương chi.</a:t>
            </a:r>
            <a:endParaRPr lang="en-US" altLang="vi-VN" sz="3200" b="1" dirty="0">
              <a:solidFill>
                <a:srgbClr val="0000FF"/>
              </a:solidFill>
              <a:latin typeface="Times New Roman" panose="02020603050405020304" pitchFamily="18" charset="0"/>
              <a:cs typeface="Calibri" panose="020F0502020204030204" pitchFamily="34" charset="0"/>
            </a:endParaRPr>
          </a:p>
          <a:p>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C. Xương thân.				</a:t>
            </a:r>
            <a:endParaRPr lang="en-US" altLang="vi-VN" sz="3200" b="1" dirty="0">
              <a:solidFill>
                <a:srgbClr val="0000FF"/>
              </a:solidFill>
              <a:latin typeface="Times New Roman" panose="02020603050405020304" pitchFamily="18" charset="0"/>
              <a:cs typeface="Times New Roman" panose="02020603050405020304" pitchFamily="18" charset="0"/>
            </a:endParaRPr>
          </a:p>
          <a:p>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D. Xương bụng.</a:t>
            </a:r>
            <a:endParaRPr lang="en-US" altLang="vi-VN" b="1" dirty="0">
              <a:solidFill>
                <a:srgbClr val="0000FF"/>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fade">
                                      <p:cBhvr>
                                        <p:cTn id="7" dur="1000"/>
                                        <p:tgtEl>
                                          <p:spTgt spid="54280"/>
                                        </p:tgtEl>
                                      </p:cBhvr>
                                    </p:animEffect>
                                    <p:anim calcmode="lin" valueType="num">
                                      <p:cBhvr>
                                        <p:cTn id="8" dur="1000" fill="hold"/>
                                        <p:tgtEl>
                                          <p:spTgt spid="54280"/>
                                        </p:tgtEl>
                                        <p:attrNameLst>
                                          <p:attrName>ppt_x</p:attrName>
                                        </p:attrNameLst>
                                      </p:cBhvr>
                                      <p:tavLst>
                                        <p:tav tm="0">
                                          <p:val>
                                            <p:strVal val="#ppt_x"/>
                                          </p:val>
                                        </p:tav>
                                        <p:tav tm="100000">
                                          <p:val>
                                            <p:strVal val="#ppt_x"/>
                                          </p:val>
                                        </p:tav>
                                      </p:tavLst>
                                    </p:anim>
                                    <p:anim calcmode="lin" valueType="num">
                                      <p:cBhvr>
                                        <p:cTn id="9" dur="1000" fill="hold"/>
                                        <p:tgtEl>
                                          <p:spTgt spid="54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autoUpdateAnimBg="0"/>
      <p:bldP spid="542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5">
            <a:extLst>
              <a:ext uri="{FF2B5EF4-FFF2-40B4-BE49-F238E27FC236}">
                <a16:creationId xmlns:a16="http://schemas.microsoft.com/office/drawing/2014/main" id="{384960B3-53BA-B5B2-8E1B-BF13376EC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3375"/>
            <a:ext cx="15554325" cy="91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3513" y="3563938"/>
            <a:ext cx="645477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0588"/>
            <a:ext cx="5145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6804968" y="1633414"/>
            <a:ext cx="7270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LUYỆN TẬP</a:t>
            </a:r>
          </a:p>
        </p:txBody>
      </p:sp>
      <p:pic>
        <p:nvPicPr>
          <p:cNvPr id="3" name="Picture 2"/>
          <p:cNvPicPr>
            <a:picLocks noChangeAspect="1"/>
          </p:cNvPicPr>
          <p:nvPr/>
        </p:nvPicPr>
        <p:blipFill>
          <a:blip r:embed="rId6"/>
          <a:stretch>
            <a:fillRect/>
          </a:stretch>
        </p:blipFill>
        <p:spPr>
          <a:xfrm>
            <a:off x="1476376" y="1137494"/>
            <a:ext cx="2314574" cy="2711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6328" name="TextBox 5"/>
          <p:cNvSpPr txBox="1">
            <a:spLocks noChangeArrowheads="1"/>
          </p:cNvSpPr>
          <p:nvPr/>
        </p:nvSpPr>
        <p:spPr bwMode="auto">
          <a:xfrm>
            <a:off x="3421063" y="2570435"/>
            <a:ext cx="12168187"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en-US" altLang="vi-VN" sz="3200" b="1" dirty="0" err="1">
                <a:solidFill>
                  <a:srgbClr val="C00000"/>
                </a:solidFill>
                <a:latin typeface="Times New Roman" panose="02020603050405020304" pitchFamily="18" charset="0"/>
                <a:cs typeface="Times New Roman" panose="02020603050405020304" pitchFamily="18" charset="0"/>
              </a:rPr>
              <a:t>Câu</a:t>
            </a:r>
            <a:r>
              <a:rPr lang="en-US" altLang="vi-VN" sz="3200" b="1" dirty="0">
                <a:solidFill>
                  <a:srgbClr val="C00000"/>
                </a:solidFill>
                <a:latin typeface="Times New Roman" panose="02020603050405020304" pitchFamily="18" charset="0"/>
                <a:cs typeface="Times New Roman" panose="02020603050405020304" pitchFamily="18" charset="0"/>
              </a:rPr>
              <a:t> </a:t>
            </a:r>
            <a:r>
              <a:rPr lang="vi-VN" altLang="vi-VN" sz="3200" b="1" dirty="0">
                <a:solidFill>
                  <a:srgbClr val="C00000"/>
                </a:solidFill>
                <a:latin typeface="Times New Roman" panose="02020603050405020304" pitchFamily="18" charset="0"/>
                <a:cs typeface="Times New Roman" panose="02020603050405020304" pitchFamily="18" charset="0"/>
              </a:rPr>
              <a:t>4. Nguyên nhân nào dưới đây thường gây bệnh loãng xương?</a:t>
            </a:r>
            <a:endParaRPr lang="en-US" altLang="vi-VN"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A. Tư thế hoạt động không đúng cách trong thời gian ngắn.</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B. Cơ thể thiếu calcium và phosphorus.</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C. Do tai nạn giao thông.</a:t>
            </a:r>
            <a:endParaRPr lang="en-US" altLang="vi-VN" sz="3200" b="1" dirty="0">
              <a:solidFill>
                <a:srgbClr val="0000FF"/>
              </a:solidFill>
              <a:latin typeface="Times New Roman" panose="02020603050405020304" pitchFamily="18" charset="0"/>
              <a:cs typeface="Calibri" panose="020F0502020204030204" pitchFamily="34" charset="0"/>
            </a:endParaRPr>
          </a:p>
          <a:p>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D. Cơ thể thiếu cholesterol và vitamin.</a:t>
            </a:r>
            <a:endParaRPr lang="en-US" altLang="vi-VN" b="1" dirty="0">
              <a:solidFill>
                <a:srgbClr val="0000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additive="base">
                                        <p:cTn id="7" dur="500" fill="hold"/>
                                        <p:tgtEl>
                                          <p:spTgt spid="56328"/>
                                        </p:tgtEl>
                                        <p:attrNameLst>
                                          <p:attrName>ppt_x</p:attrName>
                                        </p:attrNameLst>
                                      </p:cBhvr>
                                      <p:tavLst>
                                        <p:tav tm="0">
                                          <p:val>
                                            <p:strVal val="#ppt_x"/>
                                          </p:val>
                                        </p:tav>
                                        <p:tav tm="100000">
                                          <p:val>
                                            <p:strVal val="#ppt_x"/>
                                          </p:val>
                                        </p:tav>
                                      </p:tavLst>
                                    </p:anim>
                                    <p:anim calcmode="lin" valueType="num">
                                      <p:cBhvr additive="base">
                                        <p:cTn id="8" dur="500" fill="hold"/>
                                        <p:tgtEl>
                                          <p:spTgt spid="563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autoUpdateAnimBg="0"/>
      <p:bldP spid="563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5">
            <a:extLst>
              <a:ext uri="{FF2B5EF4-FFF2-40B4-BE49-F238E27FC236}">
                <a16:creationId xmlns:a16="http://schemas.microsoft.com/office/drawing/2014/main" id="{B0F539D5-F8A3-1162-0A1E-FF39C38EB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3375"/>
            <a:ext cx="15554325" cy="91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3513" y="3563938"/>
            <a:ext cx="645477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0588"/>
            <a:ext cx="5145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6948984" y="1633414"/>
            <a:ext cx="7270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200" b="1" dirty="0">
                <a:solidFill>
                  <a:srgbClr val="FF0000"/>
                </a:solidFill>
                <a:latin typeface="Times New Roman" panose="02020603050405020304" pitchFamily="18" charset="0"/>
                <a:ea typeface="黑体" pitchFamily="2" charset="-122"/>
                <a:cs typeface="Times New Roman" panose="02020603050405020304" pitchFamily="18" charset="0"/>
              </a:rPr>
              <a:t>LUYỆN TẬP</a:t>
            </a:r>
          </a:p>
        </p:txBody>
      </p:sp>
      <p:pic>
        <p:nvPicPr>
          <p:cNvPr id="3" name="Picture 2"/>
          <p:cNvPicPr>
            <a:picLocks noChangeAspect="1"/>
          </p:cNvPicPr>
          <p:nvPr/>
        </p:nvPicPr>
        <p:blipFill>
          <a:blip r:embed="rId6"/>
          <a:stretch>
            <a:fillRect/>
          </a:stretch>
        </p:blipFill>
        <p:spPr>
          <a:xfrm>
            <a:off x="1476376" y="1137494"/>
            <a:ext cx="2314574" cy="2711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8376" name="TextBox 4"/>
          <p:cNvSpPr txBox="1">
            <a:spLocks noChangeArrowheads="1"/>
          </p:cNvSpPr>
          <p:nvPr/>
        </p:nvSpPr>
        <p:spPr bwMode="auto">
          <a:xfrm>
            <a:off x="3564608" y="2577654"/>
            <a:ext cx="117236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en-US" altLang="vi-VN" sz="3200" b="1" dirty="0" err="1">
                <a:solidFill>
                  <a:srgbClr val="C00000"/>
                </a:solidFill>
                <a:latin typeface="Times New Roman" panose="02020603050405020304" pitchFamily="18" charset="0"/>
                <a:cs typeface="Times New Roman" panose="02020603050405020304" pitchFamily="18" charset="0"/>
              </a:rPr>
              <a:t>Câu</a:t>
            </a:r>
            <a:r>
              <a:rPr lang="en-US" altLang="vi-VN" sz="3200" b="1" dirty="0">
                <a:solidFill>
                  <a:srgbClr val="C00000"/>
                </a:solidFill>
                <a:latin typeface="Times New Roman" panose="02020603050405020304" pitchFamily="18" charset="0"/>
                <a:cs typeface="Times New Roman" panose="02020603050405020304" pitchFamily="18" charset="0"/>
              </a:rPr>
              <a:t> </a:t>
            </a:r>
            <a:r>
              <a:rPr lang="vi-VN" altLang="vi-VN" sz="3200" b="1" dirty="0">
                <a:solidFill>
                  <a:srgbClr val="C00000"/>
                </a:solidFill>
                <a:latin typeface="Times New Roman" panose="02020603050405020304" pitchFamily="18" charset="0"/>
                <a:cs typeface="Times New Roman" panose="02020603050405020304" pitchFamily="18" charset="0"/>
              </a:rPr>
              <a:t>5. Đâ</a:t>
            </a:r>
            <a:r>
              <a:rPr lang="en-US" altLang="vi-VN" sz="3200" b="1" dirty="0">
                <a:solidFill>
                  <a:srgbClr val="C00000"/>
                </a:solidFill>
                <a:latin typeface="Times New Roman" panose="02020603050405020304" pitchFamily="18" charset="0"/>
                <a:cs typeface="Times New Roman" panose="02020603050405020304" pitchFamily="18" charset="0"/>
              </a:rPr>
              <a:t>u </a:t>
            </a:r>
            <a:r>
              <a:rPr lang="en-US" altLang="vi-VN" sz="3200" b="1" u="sng" dirty="0" err="1">
                <a:solidFill>
                  <a:srgbClr val="0000FF"/>
                </a:solidFill>
                <a:latin typeface="Times New Roman" panose="02020603050405020304" pitchFamily="18" charset="0"/>
                <a:cs typeface="Times New Roman" panose="02020603050405020304" pitchFamily="18" charset="0"/>
              </a:rPr>
              <a:t>không</a:t>
            </a:r>
            <a:r>
              <a:rPr lang="en-US" altLang="vi-VN" sz="3200" b="1" u="sng" dirty="0">
                <a:solidFill>
                  <a:srgbClr val="0000FF"/>
                </a:solidFill>
                <a:latin typeface="Times New Roman" panose="02020603050405020304" pitchFamily="18" charset="0"/>
                <a:cs typeface="Times New Roman" panose="02020603050405020304" pitchFamily="18" charset="0"/>
              </a:rPr>
              <a:t> </a:t>
            </a:r>
            <a:r>
              <a:rPr lang="en-US" altLang="vi-VN" sz="3200" b="1" u="sng" dirty="0" err="1">
                <a:solidFill>
                  <a:srgbClr val="0000FF"/>
                </a:solidFill>
                <a:latin typeface="Times New Roman" panose="02020603050405020304" pitchFamily="18" charset="0"/>
                <a:cs typeface="Times New Roman" panose="02020603050405020304" pitchFamily="18" charset="0"/>
              </a:rPr>
              <a:t>phải</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là</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biện</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pháp</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rèn</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luyện</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hệ</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vận</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động</a:t>
            </a:r>
            <a:r>
              <a:rPr lang="en-US" altLang="vi-VN" sz="3200" b="1" dirty="0">
                <a:solidFill>
                  <a:srgbClr val="C00000"/>
                </a:solidFill>
                <a:latin typeface="Times New Roman" panose="02020603050405020304" pitchFamily="18" charset="0"/>
                <a:cs typeface="Times New Roman" panose="02020603050405020304" pitchFamily="18" charset="0"/>
              </a:rPr>
              <a:t>?</a:t>
            </a:r>
            <a:endParaRPr lang="en-US" altLang="vi-VN"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A. Có một chế độ dinh dưỡng hợp lí.</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B. Rèn luyện thể dục thể thao thường xuyên.</a:t>
            </a:r>
            <a:endParaRPr lang="en-US" altLang="vi-VN" sz="3200" b="1" dirty="0">
              <a:solidFill>
                <a:srgbClr val="0000FF"/>
              </a:solidFill>
              <a:latin typeface="Times New Roman" panose="02020603050405020304" pitchFamily="18" charset="0"/>
              <a:cs typeface="Calibri" panose="020F0502020204030204" pitchFamily="34" charset="0"/>
            </a:endParaRPr>
          </a:p>
          <a:p>
            <a:pPr algn="just">
              <a:lnSpc>
                <a:spcPct val="107000"/>
              </a:lnSpc>
              <a:spcAft>
                <a:spcPts val="800"/>
              </a:spcAft>
            </a:pPr>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C. Lao động vừa sức.</a:t>
            </a:r>
            <a:endParaRPr lang="en-US" altLang="vi-VN" sz="3200" b="1" dirty="0">
              <a:solidFill>
                <a:srgbClr val="0000FF"/>
              </a:solidFill>
              <a:latin typeface="Times New Roman" panose="02020603050405020304" pitchFamily="18" charset="0"/>
              <a:cs typeface="Calibri" panose="020F0502020204030204" pitchFamily="34" charset="0"/>
            </a:endParaRPr>
          </a:p>
          <a:p>
            <a:r>
              <a:rPr lang="en-US" altLang="vi-VN" sz="3200" b="1" dirty="0">
                <a:solidFill>
                  <a:srgbClr val="0000FF"/>
                </a:solidFill>
                <a:latin typeface="Times New Roman" panose="02020603050405020304" pitchFamily="18" charset="0"/>
                <a:cs typeface="Times New Roman" panose="02020603050405020304" pitchFamily="18" charset="0"/>
              </a:rPr>
              <a:t>     </a:t>
            </a:r>
            <a:r>
              <a:rPr lang="vi-VN" altLang="vi-VN" sz="3200" b="1" dirty="0">
                <a:solidFill>
                  <a:srgbClr val="0000FF"/>
                </a:solidFill>
                <a:latin typeface="Times New Roman" panose="02020603050405020304" pitchFamily="18" charset="0"/>
                <a:cs typeface="Times New Roman" panose="02020603050405020304" pitchFamily="18" charset="0"/>
              </a:rPr>
              <a:t>D. Ă</a:t>
            </a:r>
            <a:r>
              <a:rPr lang="en-US" altLang="vi-VN" sz="3200" b="1" dirty="0">
                <a:solidFill>
                  <a:srgbClr val="0000FF"/>
                </a:solidFill>
                <a:latin typeface="Times New Roman" panose="02020603050405020304" pitchFamily="18" charset="0"/>
                <a:cs typeface="Times New Roman" panose="02020603050405020304" pitchFamily="18" charset="0"/>
              </a:rPr>
              <a:t>n </a:t>
            </a:r>
            <a:r>
              <a:rPr lang="en-US" altLang="vi-VN" sz="3200" b="1" dirty="0" err="1">
                <a:solidFill>
                  <a:srgbClr val="0000FF"/>
                </a:solidFill>
                <a:latin typeface="Times New Roman" panose="02020603050405020304" pitchFamily="18" charset="0"/>
                <a:cs typeface="Times New Roman" panose="02020603050405020304" pitchFamily="18" charset="0"/>
              </a:rPr>
              <a:t>thức</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ăn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nhiều</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dầu</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mỡ</a:t>
            </a:r>
            <a:r>
              <a:rPr lang="vi-VN" altLang="vi-VN" sz="3200" b="1" dirty="0">
                <a:solidFill>
                  <a:srgbClr val="0000FF"/>
                </a:solidFill>
                <a:latin typeface="Times New Roman" panose="02020603050405020304" pitchFamily="18" charset="0"/>
                <a:cs typeface="Times New Roman" panose="02020603050405020304" pitchFamily="18" charset="0"/>
              </a:rPr>
              <a:t>.</a:t>
            </a:r>
            <a:endParaRPr lang="en-US" altLang="vi-VN" b="1" dirty="0">
              <a:solidFill>
                <a:srgbClr val="0000FF"/>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fade">
                                      <p:cBhvr>
                                        <p:cTn id="7" dur="1000"/>
                                        <p:tgtEl>
                                          <p:spTgt spid="58376"/>
                                        </p:tgtEl>
                                      </p:cBhvr>
                                    </p:animEffect>
                                    <p:anim calcmode="lin" valueType="num">
                                      <p:cBhvr>
                                        <p:cTn id="8" dur="1000" fill="hold"/>
                                        <p:tgtEl>
                                          <p:spTgt spid="58376"/>
                                        </p:tgtEl>
                                        <p:attrNameLst>
                                          <p:attrName>ppt_x</p:attrName>
                                        </p:attrNameLst>
                                      </p:cBhvr>
                                      <p:tavLst>
                                        <p:tav tm="0">
                                          <p:val>
                                            <p:strVal val="#ppt_x"/>
                                          </p:val>
                                        </p:tav>
                                        <p:tav tm="100000">
                                          <p:val>
                                            <p:strVal val="#ppt_x"/>
                                          </p:val>
                                        </p:tav>
                                      </p:tavLst>
                                    </p:anim>
                                    <p:anim calcmode="lin" valueType="num">
                                      <p:cBhvr>
                                        <p:cTn id="9" dur="1000" fill="hold"/>
                                        <p:tgtEl>
                                          <p:spTgt spid="58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autoUpdateAnimBg="0"/>
      <p:bldP spid="583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33375"/>
            <a:ext cx="15554325" cy="914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9"/>
          <p:cNvSpPr txBox="1">
            <a:spLocks noChangeArrowheads="1"/>
          </p:cNvSpPr>
          <p:nvPr/>
        </p:nvSpPr>
        <p:spPr bwMode="auto">
          <a:xfrm>
            <a:off x="3421063" y="2743200"/>
            <a:ext cx="108013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solidFill>
                  <a:srgbClr val="FF0000"/>
                </a:solidFill>
                <a:latin typeface="Times New Roman" panose="02020603050405020304" pitchFamily="18" charset="0"/>
                <a:cs typeface="Times New Roman" panose="02020603050405020304" pitchFamily="18" charset="0"/>
              </a:rPr>
              <a:t>VỀ NHÀ TỰ TÌM HIỂU THÔNG TIN TRÊN INTERNET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60421" name="TextBox 2"/>
          <p:cNvSpPr txBox="1">
            <a:spLocks noChangeArrowheads="1"/>
          </p:cNvSpPr>
          <p:nvPr/>
        </p:nvSpPr>
        <p:spPr bwMode="auto">
          <a:xfrm>
            <a:off x="3492500" y="4305300"/>
            <a:ext cx="10531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vi-VN" sz="3200" b="1" i="1">
                <a:solidFill>
                  <a:srgbClr val="0000FF"/>
                </a:solidFill>
                <a:latin typeface="Times New Roman" panose="02020603050405020304" pitchFamily="18" charset="0"/>
                <a:cs typeface="Times New Roman" panose="02020603050405020304" pitchFamily="18" charset="0"/>
              </a:rPr>
              <a:t>Theo em </a:t>
            </a:r>
            <a:r>
              <a:rPr lang="vi-VN" altLang="vi-VN" sz="3200" b="1" i="1">
                <a:solidFill>
                  <a:srgbClr val="0000FF"/>
                </a:solidFill>
                <a:latin typeface="Times New Roman" panose="02020603050405020304" pitchFamily="18" charset="0"/>
                <a:cs typeface="Times New Roman" panose="02020603050405020304" pitchFamily="18" charset="0"/>
              </a:rPr>
              <a:t>phương pháp luyện tập thể dục, thể thao phù hợp </a:t>
            </a:r>
            <a:endParaRPr lang="en-US" altLang="vi-VN" sz="3200" b="1" i="1">
              <a:solidFill>
                <a:srgbClr val="0000FF"/>
              </a:solidFill>
              <a:latin typeface="Times New Roman" panose="02020603050405020304" pitchFamily="18" charset="0"/>
              <a:cs typeface="Times New Roman" panose="02020603050405020304" pitchFamily="18" charset="0"/>
            </a:endParaRPr>
          </a:p>
          <a:p>
            <a:endParaRPr lang="en-US" altLang="vi-VN" sz="3200" b="1" i="1">
              <a:solidFill>
                <a:srgbClr val="0000FF"/>
              </a:solidFill>
              <a:latin typeface="Times New Roman" panose="02020603050405020304" pitchFamily="18" charset="0"/>
              <a:cs typeface="Times New Roman" panose="02020603050405020304" pitchFamily="18" charset="0"/>
            </a:endParaRPr>
          </a:p>
          <a:p>
            <a:r>
              <a:rPr lang="vi-VN" altLang="vi-VN" sz="3200" b="1" i="1">
                <a:solidFill>
                  <a:srgbClr val="0000FF"/>
                </a:solidFill>
                <a:latin typeface="Times New Roman" panose="02020603050405020304" pitchFamily="18" charset="0"/>
                <a:cs typeface="Times New Roman" panose="02020603050405020304" pitchFamily="18" charset="0"/>
              </a:rPr>
              <a:t>với lứa tuổi</a:t>
            </a:r>
            <a:r>
              <a:rPr lang="en-US" altLang="vi-VN" sz="3200" b="1" i="1">
                <a:solidFill>
                  <a:srgbClr val="0000FF"/>
                </a:solidFill>
                <a:latin typeface="Times New Roman" panose="02020603050405020304" pitchFamily="18" charset="0"/>
                <a:cs typeface="Times New Roman" panose="02020603050405020304" pitchFamily="18" charset="0"/>
              </a:rPr>
              <a:t> HS THCS?</a:t>
            </a:r>
            <a:endParaRPr lang="en-US" altLang="vi-VN" b="1">
              <a:solidFill>
                <a:srgbClr val="0000FF"/>
              </a:solidFill>
            </a:endParaRPr>
          </a:p>
        </p:txBody>
      </p:sp>
      <p:sp>
        <p:nvSpPr>
          <p:cNvPr id="60422" name="TextBox 4"/>
          <p:cNvSpPr txBox="1">
            <a:spLocks noChangeArrowheads="1"/>
          </p:cNvSpPr>
          <p:nvPr/>
        </p:nvSpPr>
        <p:spPr bwMode="auto">
          <a:xfrm>
            <a:off x="3457575" y="2865438"/>
            <a:ext cx="83883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en-US" altLang="zh-CN"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zh-CN" b="1" dirty="0" err="1">
                <a:solidFill>
                  <a:srgbClr val="C00000"/>
                </a:solidFill>
                <a:latin typeface="Times New Roman" panose="02020603050405020304" pitchFamily="18" charset="0"/>
                <a:cs typeface="Times New Roman" panose="02020603050405020304" pitchFamily="18" charset="0"/>
              </a:rPr>
              <a:t>Trả</a:t>
            </a:r>
            <a:r>
              <a:rPr lang="en-US" altLang="zh-CN" b="1" dirty="0">
                <a:solidFill>
                  <a:srgbClr val="C00000"/>
                </a:solidFill>
                <a:latin typeface="Times New Roman" panose="02020603050405020304" pitchFamily="18" charset="0"/>
                <a:cs typeface="Times New Roman" panose="02020603050405020304" pitchFamily="18" charset="0"/>
              </a:rPr>
              <a:t> </a:t>
            </a:r>
            <a:r>
              <a:rPr lang="en-US" altLang="zh-CN" b="1" dirty="0" err="1">
                <a:solidFill>
                  <a:srgbClr val="C00000"/>
                </a:solidFill>
                <a:latin typeface="Times New Roman" panose="02020603050405020304" pitchFamily="18" charset="0"/>
                <a:cs typeface="Times New Roman" panose="02020603050405020304" pitchFamily="18" charset="0"/>
              </a:rPr>
              <a:t>lời</a:t>
            </a:r>
            <a:r>
              <a:rPr lang="en-US" altLang="zh-CN" b="1" dirty="0">
                <a:solidFill>
                  <a:srgbClr val="C00000"/>
                </a:solidFill>
                <a:latin typeface="Times New Roman" panose="02020603050405020304" pitchFamily="18" charset="0"/>
                <a:cs typeface="Times New Roman" panose="02020603050405020304" pitchFamily="18" charset="0"/>
              </a:rPr>
              <a:t> </a:t>
            </a:r>
            <a:r>
              <a:rPr lang="en-US" altLang="zh-CN" b="1" dirty="0" err="1">
                <a:solidFill>
                  <a:srgbClr val="C00000"/>
                </a:solidFill>
                <a:latin typeface="Times New Roman" panose="02020603050405020304" pitchFamily="18" charset="0"/>
                <a:cs typeface="Times New Roman" panose="02020603050405020304" pitchFamily="18" charset="0"/>
              </a:rPr>
              <a:t>câu</a:t>
            </a:r>
            <a:r>
              <a:rPr lang="en-US" altLang="zh-CN" b="1" dirty="0">
                <a:solidFill>
                  <a:srgbClr val="C00000"/>
                </a:solidFill>
                <a:latin typeface="Times New Roman" panose="02020603050405020304" pitchFamily="18" charset="0"/>
                <a:cs typeface="Times New Roman" panose="02020603050405020304" pitchFamily="18" charset="0"/>
              </a:rPr>
              <a:t> </a:t>
            </a:r>
            <a:r>
              <a:rPr lang="en-US" altLang="zh-CN" b="1" dirty="0" err="1">
                <a:solidFill>
                  <a:srgbClr val="C00000"/>
                </a:solidFill>
                <a:latin typeface="Times New Roman" panose="02020603050405020304" pitchFamily="18" charset="0"/>
                <a:cs typeface="Times New Roman" panose="02020603050405020304" pitchFamily="18" charset="0"/>
              </a:rPr>
              <a:t>hỏi</a:t>
            </a:r>
            <a:r>
              <a:rPr lang="en-US" altLang="zh-CN" b="1" dirty="0">
                <a:solidFill>
                  <a:srgbClr val="C00000"/>
                </a:solidFill>
                <a:latin typeface="Times New Roman" panose="02020603050405020304" pitchFamily="18" charset="0"/>
                <a:cs typeface="Times New Roman" panose="02020603050405020304" pitchFamily="18" charset="0"/>
              </a:rPr>
              <a:t> </a:t>
            </a:r>
            <a:r>
              <a:rPr lang="en-US" altLang="zh-CN" b="1" dirty="0" err="1">
                <a:solidFill>
                  <a:srgbClr val="C00000"/>
                </a:solidFill>
                <a:latin typeface="Times New Roman" panose="02020603050405020304" pitchFamily="18" charset="0"/>
                <a:cs typeface="Times New Roman" panose="02020603050405020304" pitchFamily="18" charset="0"/>
              </a:rPr>
              <a:t>dưới</a:t>
            </a:r>
            <a:r>
              <a:rPr lang="en-US" altLang="zh-CN" b="1" dirty="0">
                <a:solidFill>
                  <a:srgbClr val="C00000"/>
                </a:solidFill>
                <a:latin typeface="Times New Roman" panose="02020603050405020304" pitchFamily="18" charset="0"/>
                <a:cs typeface="Times New Roman" panose="02020603050405020304" pitchFamily="18" charset="0"/>
              </a:rPr>
              <a:t> </a:t>
            </a:r>
            <a:r>
              <a:rPr lang="en-US" altLang="zh-CN" b="1" dirty="0" err="1">
                <a:solidFill>
                  <a:srgbClr val="C00000"/>
                </a:solidFill>
                <a:latin typeface="Times New Roman" panose="02020603050405020304" pitchFamily="18" charset="0"/>
                <a:cs typeface="Times New Roman" panose="02020603050405020304" pitchFamily="18" charset="0"/>
              </a:rPr>
              <a:t>đây</a:t>
            </a:r>
            <a:r>
              <a:rPr lang="en-US" altLang="zh-CN" b="1" dirty="0">
                <a:solidFill>
                  <a:srgbClr val="C00000"/>
                </a:solidFill>
                <a:latin typeface="Times New Roman" panose="02020603050405020304" pitchFamily="18" charset="0"/>
                <a:cs typeface="Times New Roman" panose="02020603050405020304" pitchFamily="18" charset="0"/>
              </a:rPr>
              <a:t>:</a:t>
            </a:r>
            <a:endParaRPr lang="en-US" altLang="vi-VN" dirty="0">
              <a:solidFill>
                <a:srgbClr val="C00000"/>
              </a:solidFill>
            </a:endParaRPr>
          </a:p>
        </p:txBody>
      </p:sp>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677511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21"/>
          <p:cNvSpPr txBox="1">
            <a:spLocks noChangeArrowheads="1"/>
          </p:cNvSpPr>
          <p:nvPr/>
        </p:nvSpPr>
        <p:spPr bwMode="auto">
          <a:xfrm>
            <a:off x="4140200" y="7281863"/>
            <a:ext cx="81375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7200" b="1" dirty="0">
                <a:latin typeface="黑体" pitchFamily="2" charset="-122"/>
                <a:ea typeface="黑体" pitchFamily="2" charset="-122"/>
              </a:rPr>
              <a:t>Thanks for Watch! </a:t>
            </a:r>
            <a:endParaRPr lang="zh-CN" altLang="en-US" sz="7200" b="1" dirty="0">
              <a:latin typeface="黑体" pitchFamily="2" charset="-122"/>
              <a:ea typeface="黑体" pitchFamily="2" charset="-122"/>
            </a:endParaRPr>
          </a:p>
        </p:txBody>
      </p:sp>
      <p:pic>
        <p:nvPicPr>
          <p:cNvPr id="15382" name="Picture 22"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710238"/>
            <a:ext cx="16775113"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491" y="2833688"/>
            <a:ext cx="15695613"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2" y="131763"/>
            <a:ext cx="4394201" cy="950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785938"/>
            <a:ext cx="19510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1-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01463" y="5056188"/>
            <a:ext cx="472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85566"/>
            <a:ext cx="4370388"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descr="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4770438"/>
            <a:ext cx="79724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300" y="7113588"/>
            <a:ext cx="79724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2"/>
          <p:cNvSpPr txBox="1">
            <a:spLocks noChangeArrowheads="1"/>
          </p:cNvSpPr>
          <p:nvPr/>
        </p:nvSpPr>
        <p:spPr bwMode="auto">
          <a:xfrm>
            <a:off x="5076825" y="4189413"/>
            <a:ext cx="87852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vi-VN" altLang="en-US" sz="3200" b="1" i="1" dirty="0">
                <a:solidFill>
                  <a:srgbClr val="0000FF"/>
                </a:solidFill>
                <a:latin typeface="Times New Roman" panose="02020603050405020304" pitchFamily="18" charset="0"/>
                <a:cs typeface="Times New Roman" panose="02020603050405020304" pitchFamily="18" charset="0"/>
              </a:rPr>
              <a:t>Mỗi người có vóc dáng và kích thước khác nhau là do bộ xương tạo nên khung cơ thể khác nhau, giúp cơ thể có hình dạng nhất định.</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alt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468" name="TextBox 4"/>
          <p:cNvSpPr txBox="1">
            <a:spLocks noChangeArrowheads="1"/>
          </p:cNvSpPr>
          <p:nvPr/>
        </p:nvSpPr>
        <p:spPr bwMode="auto">
          <a:xfrm>
            <a:off x="5165725" y="6132513"/>
            <a:ext cx="77597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thể</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người</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thể</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di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vận</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nhờ</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bám</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xương</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co hay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dãn</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xương</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cử</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giúp</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thể</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di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vận</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3200" b="1" dirty="0">
              <a:solidFill>
                <a:srgbClr val="0000FF"/>
              </a:solidFill>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fade">
                                      <p:cBhvr>
                                        <p:cTn id="7" dur="1000"/>
                                        <p:tgtEl>
                                          <p:spTgt spid="31753"/>
                                        </p:tgtEl>
                                      </p:cBhvr>
                                    </p:animEffect>
                                    <p:anim calcmode="lin" valueType="num">
                                      <p:cBhvr>
                                        <p:cTn id="8" dur="1000" fill="hold"/>
                                        <p:tgtEl>
                                          <p:spTgt spid="31753"/>
                                        </p:tgtEl>
                                        <p:attrNameLst>
                                          <p:attrName>ppt_x</p:attrName>
                                        </p:attrNameLst>
                                      </p:cBhvr>
                                      <p:tavLst>
                                        <p:tav tm="0">
                                          <p:val>
                                            <p:strVal val="#ppt_x"/>
                                          </p:val>
                                        </p:tav>
                                        <p:tav tm="100000">
                                          <p:val>
                                            <p:strVal val="#ppt_x"/>
                                          </p:val>
                                        </p:tav>
                                      </p:tavLst>
                                    </p:anim>
                                    <p:anim calcmode="lin" valueType="num">
                                      <p:cBhvr>
                                        <p:cTn id="9" dur="1000" fill="hold"/>
                                        <p:tgtEl>
                                          <p:spTgt spid="317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467"/>
                                        </p:tgtEl>
                                        <p:attrNameLst>
                                          <p:attrName>style.visibility</p:attrName>
                                        </p:attrNameLst>
                                      </p:cBhvr>
                                      <p:to>
                                        <p:strVal val="visible"/>
                                      </p:to>
                                    </p:set>
                                    <p:animEffect transition="in" filter="fade">
                                      <p:cBhvr>
                                        <p:cTn id="14" dur="500"/>
                                        <p:tgtEl>
                                          <p:spTgt spid="1946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8"/>
                                        </p:tgtEl>
                                        <p:attrNameLst>
                                          <p:attrName>style.visibility</p:attrName>
                                        </p:attrNameLst>
                                      </p:cBhvr>
                                      <p:to>
                                        <p:strVal val="visible"/>
                                      </p:to>
                                    </p:set>
                                    <p:anim calcmode="lin" valueType="num">
                                      <p:cBhvr additive="base">
                                        <p:cTn id="19" dur="500" fill="hold"/>
                                        <p:tgtEl>
                                          <p:spTgt spid="19468"/>
                                        </p:tgtEl>
                                        <p:attrNameLst>
                                          <p:attrName>ppt_x</p:attrName>
                                        </p:attrNameLst>
                                      </p:cBhvr>
                                      <p:tavLst>
                                        <p:tav tm="0">
                                          <p:val>
                                            <p:strVal val="#ppt_x"/>
                                          </p:val>
                                        </p:tav>
                                        <p:tav tm="100000">
                                          <p:val>
                                            <p:strVal val="#ppt_x"/>
                                          </p:val>
                                        </p:tav>
                                      </p:tavLst>
                                    </p:anim>
                                    <p:anim calcmode="lin" valueType="num">
                                      <p:cBhvr additive="base">
                                        <p:cTn id="20"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ấu Tạo Hình Thành Hệ Vận Động Của Con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849313"/>
            <a:ext cx="11283950" cy="794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677511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3276600" y="7362825"/>
            <a:ext cx="102250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4800" b="1" dirty="0">
                <a:solidFill>
                  <a:srgbClr val="0000FF"/>
                </a:solidFill>
                <a:latin typeface="Times New Roman" panose="02020603050405020304" pitchFamily="18" charset="0"/>
                <a:ea typeface="黑体" pitchFamily="2" charset="-122"/>
                <a:cs typeface="Times New Roman" panose="02020603050405020304" pitchFamily="18" charset="0"/>
              </a:rPr>
              <a:t>BÀI 31. HỆ VẬN ĐỘNG Ở NGƯỜI</a:t>
            </a: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6" grpId="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8075" y="-350838"/>
            <a:ext cx="3005138" cy="273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1-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7325" y="1479550"/>
            <a:ext cx="4548188"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1-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50" y="1425575"/>
            <a:ext cx="454977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1-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49163" y="1524000"/>
            <a:ext cx="454977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1-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88" y="1497534"/>
            <a:ext cx="4548188"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828675" y="2938463"/>
            <a:ext cx="24479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b="1">
                <a:solidFill>
                  <a:srgbClr val="0000FF"/>
                </a:solidFill>
                <a:latin typeface="Times New Roman" panose="02020603050405020304" pitchFamily="18" charset="0"/>
                <a:ea typeface="黑体" pitchFamily="2" charset="-122"/>
                <a:cs typeface="Times New Roman" panose="02020603050405020304" pitchFamily="18" charset="0"/>
              </a:rPr>
              <a:t>I. Cấu tạo và chức năng của Hệ vận động</a:t>
            </a:r>
          </a:p>
        </p:txBody>
      </p:sp>
      <p:sp>
        <p:nvSpPr>
          <p:cNvPr id="6" name="Text Box 8"/>
          <p:cNvSpPr txBox="1">
            <a:spLocks noChangeArrowheads="1"/>
          </p:cNvSpPr>
          <p:nvPr/>
        </p:nvSpPr>
        <p:spPr bwMode="auto">
          <a:xfrm>
            <a:off x="5005388" y="2778125"/>
            <a:ext cx="24479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b="1">
                <a:solidFill>
                  <a:srgbClr val="0000FF"/>
                </a:solidFill>
                <a:latin typeface="Times New Roman" panose="02020603050405020304" pitchFamily="18" charset="0"/>
                <a:ea typeface="黑体" pitchFamily="2" charset="-122"/>
                <a:cs typeface="Times New Roman" panose="02020603050405020304" pitchFamily="18" charset="0"/>
              </a:rPr>
              <a:t>II. Một số bệnh, tật liên quan đến Hệ vận động</a:t>
            </a:r>
          </a:p>
        </p:txBody>
      </p:sp>
      <p:sp>
        <p:nvSpPr>
          <p:cNvPr id="7" name="Text Box 8"/>
          <p:cNvSpPr txBox="1">
            <a:spLocks noChangeArrowheads="1"/>
          </p:cNvSpPr>
          <p:nvPr/>
        </p:nvSpPr>
        <p:spPr bwMode="auto">
          <a:xfrm>
            <a:off x="9253538" y="2794000"/>
            <a:ext cx="24479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b="1">
                <a:solidFill>
                  <a:srgbClr val="0000FF"/>
                </a:solidFill>
                <a:latin typeface="Times New Roman" panose="02020603050405020304" pitchFamily="18" charset="0"/>
                <a:ea typeface="黑体" pitchFamily="2" charset="-122"/>
                <a:cs typeface="Times New Roman" panose="02020603050405020304" pitchFamily="18" charset="0"/>
              </a:rPr>
              <a:t>III. Ý nghĩa của tập        thể dục thể thao</a:t>
            </a:r>
          </a:p>
        </p:txBody>
      </p:sp>
      <p:sp>
        <p:nvSpPr>
          <p:cNvPr id="8" name="Text Box 8"/>
          <p:cNvSpPr txBox="1">
            <a:spLocks noChangeArrowheads="1"/>
          </p:cNvSpPr>
          <p:nvPr/>
        </p:nvSpPr>
        <p:spPr bwMode="auto">
          <a:xfrm>
            <a:off x="13430250" y="2851150"/>
            <a:ext cx="244792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b="1">
                <a:solidFill>
                  <a:srgbClr val="0000FF"/>
                </a:solidFill>
                <a:latin typeface="Times New Roman" panose="02020603050405020304" pitchFamily="18" charset="0"/>
                <a:ea typeface="黑体" pitchFamily="2" charset="-122"/>
                <a:cs typeface="Times New Roman" panose="02020603050405020304" pitchFamily="18" charset="0"/>
              </a:rPr>
              <a:t>IV. Thực hành sơ cứu, băng bó khi người khác bị gãy xương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nodeType="afterEffect">
                                  <p:stCondLst>
                                    <p:cond delay="0"/>
                                  </p:stCondLst>
                                  <p:iterate type="lt">
                                    <p:tmAbs val="75"/>
                                  </p:iterate>
                                  <p:childTnLst>
                                    <p:set>
                                      <p:cBhvr>
                                        <p:cTn id="12" dur="1" fill="hold">
                                          <p:stCondLst>
                                            <p:cond delay="74"/>
                                          </p:stCondLst>
                                        </p:cTn>
                                        <p:tgtEl>
                                          <p:spTgt spid="2"/>
                                        </p:tgtEl>
                                        <p:attrNameLst>
                                          <p:attrName>style.visibility</p:attrName>
                                        </p:attrNameLst>
                                      </p:cBhvr>
                                      <p:to>
                                        <p:strVal val="visible"/>
                                      </p:to>
                                    </p:set>
                                  </p:childTnLst>
                                </p:cTn>
                              </p:par>
                            </p:childTnLst>
                          </p:cTn>
                        </p:par>
                        <p:par>
                          <p:cTn id="13" fill="hold" nodeType="afterGroup">
                            <p:stCondLst>
                              <p:cond delay="3250"/>
                            </p:stCondLst>
                            <p:childTnLst>
                              <p:par>
                                <p:cTn id="14" presetID="1" presetClass="entr" presetSubtype="0" fill="hold" nodeType="afterEffect">
                                  <p:stCondLst>
                                    <p:cond delay="0"/>
                                  </p:stCondLst>
                                  <p:iterate type="lt">
                                    <p:tmAbs val="75"/>
                                  </p:iterate>
                                  <p:childTnLst>
                                    <p:set>
                                      <p:cBhvr>
                                        <p:cTn id="15" dur="1" fill="hold">
                                          <p:stCondLst>
                                            <p:cond delay="74"/>
                                          </p:stCondLst>
                                        </p:cTn>
                                        <p:tgtEl>
                                          <p:spTgt spid="6"/>
                                        </p:tgtEl>
                                        <p:attrNameLst>
                                          <p:attrName>style.visibility</p:attrName>
                                        </p:attrNameLst>
                                      </p:cBhvr>
                                      <p:to>
                                        <p:strVal val="visible"/>
                                      </p:to>
                                    </p:set>
                                  </p:childTnLst>
                                </p:cTn>
                              </p:par>
                            </p:childTnLst>
                          </p:cTn>
                        </p:par>
                        <p:par>
                          <p:cTn id="16" fill="hold" nodeType="afterGroup">
                            <p:stCondLst>
                              <p:cond delay="5950"/>
                            </p:stCondLst>
                            <p:childTnLst>
                              <p:par>
                                <p:cTn id="17" presetID="1" presetClass="entr" presetSubtype="0" fill="hold" nodeType="afterEffect">
                                  <p:stCondLst>
                                    <p:cond delay="0"/>
                                  </p:stCondLst>
                                  <p:iterate type="lt">
                                    <p:tmAbs val="75"/>
                                  </p:iterate>
                                  <p:childTnLst>
                                    <p:set>
                                      <p:cBhvr>
                                        <p:cTn id="18" dur="1" fill="hold">
                                          <p:stCondLst>
                                            <p:cond delay="74"/>
                                          </p:stCondLst>
                                        </p:cTn>
                                        <p:tgtEl>
                                          <p:spTgt spid="7"/>
                                        </p:tgtEl>
                                        <p:attrNameLst>
                                          <p:attrName>style.visibility</p:attrName>
                                        </p:attrNameLst>
                                      </p:cBhvr>
                                      <p:to>
                                        <p:strVal val="visible"/>
                                      </p:to>
                                    </p:set>
                                  </p:childTnLst>
                                </p:cTn>
                              </p:par>
                            </p:childTnLst>
                          </p:cTn>
                        </p:par>
                        <p:par>
                          <p:cTn id="19" fill="hold" nodeType="afterGroup">
                            <p:stCondLst>
                              <p:cond delay="8125"/>
                            </p:stCondLst>
                            <p:childTnLst>
                              <p:par>
                                <p:cTn id="20" presetID="1" presetClass="entr" presetSubtype="0" fill="hold" nodeType="afterEffect">
                                  <p:stCondLst>
                                    <p:cond delay="0"/>
                                  </p:stCondLst>
                                  <p:iterate type="lt">
                                    <p:tmAbs val="75"/>
                                  </p:iterate>
                                  <p:childTnLst>
                                    <p:set>
                                      <p:cBhvr>
                                        <p:cTn id="21" dur="1" fill="hold">
                                          <p:stCondLst>
                                            <p:cond delay="74"/>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autoUpdateAnimBg="0"/>
      <p:bldP spid="6" grpId="0"/>
      <p:bldP spid="6" grpId="1" autoUpdateAnimBg="0"/>
      <p:bldP spid="7" grpId="0"/>
      <p:bldP spid="7" grpId="1" autoUpdateAnimBg="0"/>
      <p:bldP spid="8" grpId="0"/>
      <p:bldP spid="8" grpId="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101975"/>
            <a:ext cx="65166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5240338"/>
            <a:ext cx="4383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0"/>
            <a:ext cx="11664950" cy="952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92075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0"/>
          <p:cNvSpPr txBox="1">
            <a:spLocks noChangeArrowheads="1"/>
          </p:cNvSpPr>
          <p:nvPr/>
        </p:nvSpPr>
        <p:spPr bwMode="auto">
          <a:xfrm>
            <a:off x="6300788" y="3165475"/>
            <a:ext cx="73453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FF0066"/>
                </a:solidFill>
                <a:latin typeface="Times New Roman" panose="02020603050405020304" pitchFamily="18" charset="0"/>
                <a:cs typeface="Times New Roman" panose="02020603050405020304" pitchFamily="18" charset="0"/>
              </a:rPr>
              <a:t>I. </a:t>
            </a:r>
            <a:r>
              <a:rPr lang="en-US" altLang="zh-CN" sz="3200" b="1" dirty="0" err="1">
                <a:solidFill>
                  <a:srgbClr val="FF0066"/>
                </a:solidFill>
                <a:latin typeface="Times New Roman" panose="02020603050405020304" pitchFamily="18" charset="0"/>
                <a:cs typeface="Times New Roman" panose="02020603050405020304" pitchFamily="18" charset="0"/>
              </a:rPr>
              <a:t>Cấu</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tạo</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và</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chức</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năng</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của</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Hệ</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vận</a:t>
            </a:r>
            <a:r>
              <a:rPr lang="en-US" altLang="zh-CN" sz="3200" b="1" dirty="0">
                <a:solidFill>
                  <a:srgbClr val="FF0066"/>
                </a:solidFill>
                <a:latin typeface="Times New Roman" panose="02020603050405020304" pitchFamily="18" charset="0"/>
                <a:cs typeface="Times New Roman" panose="02020603050405020304" pitchFamily="18" charset="0"/>
              </a:rPr>
              <a:t> </a:t>
            </a:r>
            <a:r>
              <a:rPr lang="en-US" altLang="zh-CN" sz="3200" b="1" dirty="0" err="1">
                <a:solidFill>
                  <a:srgbClr val="FF0066"/>
                </a:solidFill>
                <a:latin typeface="Times New Roman" panose="02020603050405020304" pitchFamily="18" charset="0"/>
                <a:cs typeface="Times New Roman" panose="02020603050405020304" pitchFamily="18" charset="0"/>
              </a:rPr>
              <a:t>động</a:t>
            </a:r>
            <a:endParaRPr lang="zh-CN" altLang="en-US" sz="3200" b="1" dirty="0">
              <a:solidFill>
                <a:srgbClr val="FF0066"/>
              </a:solidFill>
              <a:latin typeface="Times New Roman" panose="02020603050405020304" pitchFamily="18" charset="0"/>
              <a:cs typeface="Times New Roman" panose="02020603050405020304" pitchFamily="18" charset="0"/>
            </a:endParaRPr>
          </a:p>
        </p:txBody>
      </p:sp>
      <p:sp>
        <p:nvSpPr>
          <p:cNvPr id="26632" name="TextBox 5"/>
          <p:cNvSpPr txBox="1">
            <a:spLocks noChangeArrowheads="1"/>
          </p:cNvSpPr>
          <p:nvPr/>
        </p:nvSpPr>
        <p:spPr bwMode="auto">
          <a:xfrm>
            <a:off x="6372225" y="6678613"/>
            <a:ext cx="70596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hãy</a:t>
            </a:r>
            <a:r>
              <a:rPr lang="vi-VN" altLang="en-US" sz="2800" b="1" dirty="0">
                <a:solidFill>
                  <a:srgbClr val="0000FF"/>
                </a:solidFill>
                <a:latin typeface="Times New Roman" panose="02020603050405020304" pitchFamily="18" charset="0"/>
                <a:cs typeface="Times New Roman" panose="02020603050405020304" pitchFamily="18" charset="0"/>
              </a:rPr>
              <a:t> đọc thông tin mục I SGK trang 125, quan sát hình ảnh, thảo luận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cạnh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trả lời các câu hỏi sau:</a:t>
            </a:r>
            <a:endPar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33" name="Picture 10" descr="1001 câu hỏi hình ảnh thảo luận cặp đôi để tăng sự thấu hiể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1738" y="4013200"/>
            <a:ext cx="2428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7"/>
          <p:cNvSpPr txBox="1">
            <a:spLocks noChangeArrowheads="1"/>
          </p:cNvSpPr>
          <p:nvPr/>
        </p:nvSpPr>
        <p:spPr bwMode="auto">
          <a:xfrm>
            <a:off x="7813675" y="5943600"/>
            <a:ext cx="5903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2800" b="1" i="1">
                <a:solidFill>
                  <a:srgbClr val="000000"/>
                </a:solidFill>
                <a:latin typeface="Times New Roman" panose="02020603050405020304" pitchFamily="18" charset="0"/>
                <a:cs typeface="Times New Roman" panose="02020603050405020304" pitchFamily="18" charset="0"/>
              </a:rPr>
              <a:t>Thảo luận cặp đôi (10 phút)</a:t>
            </a:r>
            <a:endParaRPr lang="en-US" altLang="en-US" sz="2800" b="1" i="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ppt_x"/>
                                          </p:val>
                                        </p:tav>
                                        <p:tav tm="100000">
                                          <p:val>
                                            <p:strVal val="#ppt_x"/>
                                          </p:val>
                                        </p:tav>
                                      </p:tavLst>
                                    </p:anim>
                                    <p:anim calcmode="lin" valueType="num">
                                      <p:cBhvr additive="base">
                                        <p:cTn id="8"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autoUpdateAnimBg="0"/>
      <p:bldP spid="266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Giáo án Sinh học 8 Kết nối tri thức (năm 2023 mới nhất) | Giáo án Khoa học tự nhiê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588" y="830263"/>
            <a:ext cx="5846762"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4"/>
          <p:cNvSpPr txBox="1">
            <a:spLocks noChangeArrowheads="1"/>
          </p:cNvSpPr>
          <p:nvPr/>
        </p:nvSpPr>
        <p:spPr bwMode="auto">
          <a:xfrm>
            <a:off x="1331913" y="4684713"/>
            <a:ext cx="70580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1. </a:t>
            </a:r>
            <a:r>
              <a:rPr lang="vi-VN"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Nêu cấu tạo của hệ vận động. phân loại các xương vào ba phần của bộ xương. Chỉ ra vị trí của các xương đó trên cơ thể của em.</a:t>
            </a:r>
            <a:endParaRPr lang="en-US" altLang="en-US" sz="3200" b="1" dirty="0">
              <a:solidFill>
                <a:srgbClr val="0000FF"/>
              </a:solidFill>
              <a:highlight>
                <a:srgbClr val="FFFF00"/>
              </a:highlight>
            </a:endParaRPr>
          </a:p>
        </p:txBody>
      </p:sp>
      <p:pic>
        <p:nvPicPr>
          <p:cNvPr id="28676" name="Picture 10" descr="1001 câu hỏi hình ảnh thảo luận cặp đôi để tăng sự thấu hiể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704850"/>
            <a:ext cx="37052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7"/>
          <p:cNvSpPr txBox="1">
            <a:spLocks noChangeArrowheads="1"/>
          </p:cNvSpPr>
          <p:nvPr/>
        </p:nvSpPr>
        <p:spPr bwMode="auto">
          <a:xfrm>
            <a:off x="2197100" y="3802063"/>
            <a:ext cx="590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3200" b="1" i="1" dirty="0" err="1">
                <a:solidFill>
                  <a:srgbClr val="000000"/>
                </a:solidFill>
                <a:latin typeface="Times New Roman" panose="02020603050405020304" pitchFamily="18" charset="0"/>
                <a:cs typeface="Times New Roman" panose="02020603050405020304" pitchFamily="18" charset="0"/>
              </a:rPr>
              <a:t>Thảo</a:t>
            </a:r>
            <a:r>
              <a:rPr lang="en-US" altLang="en-US" sz="3200" b="1" i="1" dirty="0">
                <a:solidFill>
                  <a:srgbClr val="000000"/>
                </a:solidFill>
                <a:latin typeface="Times New Roman" panose="02020603050405020304" pitchFamily="18" charset="0"/>
                <a:cs typeface="Times New Roman" panose="02020603050405020304" pitchFamily="18" charset="0"/>
              </a:rPr>
              <a:t> </a:t>
            </a:r>
            <a:r>
              <a:rPr lang="en-US" altLang="en-US" sz="3200" b="1" i="1" dirty="0" err="1">
                <a:solidFill>
                  <a:srgbClr val="000000"/>
                </a:solidFill>
                <a:latin typeface="Times New Roman" panose="02020603050405020304" pitchFamily="18" charset="0"/>
                <a:cs typeface="Times New Roman" panose="02020603050405020304" pitchFamily="18" charset="0"/>
              </a:rPr>
              <a:t>luận</a:t>
            </a:r>
            <a:r>
              <a:rPr lang="en-US" altLang="en-US" sz="3200" b="1" i="1" dirty="0">
                <a:solidFill>
                  <a:srgbClr val="000000"/>
                </a:solidFill>
                <a:latin typeface="Times New Roman" panose="02020603050405020304" pitchFamily="18" charset="0"/>
                <a:cs typeface="Times New Roman" panose="02020603050405020304" pitchFamily="18" charset="0"/>
              </a:rPr>
              <a:t> </a:t>
            </a:r>
            <a:r>
              <a:rPr lang="en-US" altLang="en-US" sz="3200" b="1" i="1" dirty="0" err="1">
                <a:solidFill>
                  <a:srgbClr val="000000"/>
                </a:solidFill>
                <a:latin typeface="Times New Roman" panose="02020603050405020304" pitchFamily="18" charset="0"/>
                <a:cs typeface="Times New Roman" panose="02020603050405020304" pitchFamily="18" charset="0"/>
              </a:rPr>
              <a:t>cặp</a:t>
            </a:r>
            <a:r>
              <a:rPr lang="en-US" altLang="en-US" sz="3200" b="1" i="1" dirty="0">
                <a:solidFill>
                  <a:srgbClr val="000000"/>
                </a:solidFill>
                <a:latin typeface="Times New Roman" panose="02020603050405020304" pitchFamily="18" charset="0"/>
                <a:cs typeface="Times New Roman" panose="02020603050405020304" pitchFamily="18" charset="0"/>
              </a:rPr>
              <a:t> </a:t>
            </a:r>
            <a:r>
              <a:rPr lang="en-US" altLang="en-US" sz="3200" b="1" i="1" dirty="0" err="1">
                <a:solidFill>
                  <a:srgbClr val="000000"/>
                </a:solidFill>
                <a:latin typeface="Times New Roman" panose="02020603050405020304" pitchFamily="18" charset="0"/>
                <a:cs typeface="Times New Roman" panose="02020603050405020304" pitchFamily="18" charset="0"/>
              </a:rPr>
              <a:t>đôi</a:t>
            </a:r>
            <a:r>
              <a:rPr lang="en-US" altLang="en-US" sz="3200" b="1" i="1" dirty="0">
                <a:solidFill>
                  <a:srgbClr val="000000"/>
                </a:solidFill>
                <a:latin typeface="Times New Roman" panose="02020603050405020304" pitchFamily="18" charset="0"/>
                <a:cs typeface="Times New Roman" panose="02020603050405020304" pitchFamily="18" charset="0"/>
              </a:rPr>
              <a:t> (10 </a:t>
            </a:r>
            <a:r>
              <a:rPr lang="en-US" altLang="en-US" sz="3200" b="1" i="1" dirty="0" err="1">
                <a:solidFill>
                  <a:srgbClr val="000000"/>
                </a:solidFill>
                <a:latin typeface="Times New Roman" panose="02020603050405020304" pitchFamily="18" charset="0"/>
                <a:cs typeface="Times New Roman" panose="02020603050405020304" pitchFamily="18" charset="0"/>
              </a:rPr>
              <a:t>phút</a:t>
            </a:r>
            <a:r>
              <a:rPr lang="en-US" altLang="en-US" sz="3200" b="1" i="1" dirty="0">
                <a:solidFill>
                  <a:srgbClr val="000000"/>
                </a:solidFill>
                <a:latin typeface="Times New Roman" panose="02020603050405020304" pitchFamily="18" charset="0"/>
                <a:cs typeface="Times New Roman" panose="02020603050405020304" pitchFamily="18" charset="0"/>
              </a:rPr>
              <a:t>)</a:t>
            </a:r>
            <a:endParaRPr lang="en-US" altLang="en-US" sz="3200" b="1" i="1" dirty="0"/>
          </a:p>
        </p:txBody>
      </p:sp>
      <p:pic>
        <p:nvPicPr>
          <p:cNvPr id="28678" name="Picture 1" descr="Giáo án Sinh học 8 Kết nối tri thức (năm 2023 mới nhất) | Giáo án Khoa học tự nhiê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6294438"/>
            <a:ext cx="58483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3"/>
          <p:cNvSpPr txBox="1">
            <a:spLocks noChangeArrowheads="1"/>
          </p:cNvSpPr>
          <p:nvPr/>
        </p:nvSpPr>
        <p:spPr bwMode="auto">
          <a:xfrm>
            <a:off x="1331913" y="6754813"/>
            <a:ext cx="69135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2. </a:t>
            </a:r>
            <a:r>
              <a:rPr lang="vi-VN"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Nêu chức năng của hệ vận động. Quan sát hình 31.2, liên hệ kiến thức về đòn bẩy, cho biết tay ở tư thế nào có khả năng chịu tải tốt hơn.</a:t>
            </a:r>
            <a:r>
              <a:rPr lang="en-US" altLang="en-US" sz="3200" b="1" i="1" dirty="0">
                <a:solidFill>
                  <a:srgbClr val="0000FF"/>
                </a:solidFill>
                <a:highlight>
                  <a:srgbClr val="FFFF00"/>
                </a:highlight>
                <a:latin typeface="Times New Roman" panose="02020603050405020304" pitchFamily="18" charset="0"/>
                <a:cs typeface="Times New Roman" panose="02020603050405020304" pitchFamily="18" charset="0"/>
              </a:rPr>
              <a:t>?</a:t>
            </a:r>
            <a:endParaRPr lang="en-US" altLang="en-US" b="1" dirty="0">
              <a:solidFill>
                <a:srgbClr val="0000FF"/>
              </a:solidFill>
              <a:highlight>
                <a:srgbClr val="FFFF00"/>
              </a:highligh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ppt_x"/>
                                          </p:val>
                                        </p:tav>
                                        <p:tav tm="100000">
                                          <p:val>
                                            <p:strVal val="#ppt_x"/>
                                          </p:val>
                                        </p:tav>
                                      </p:tavLst>
                                    </p:anim>
                                    <p:anim calcmode="lin" valueType="num">
                                      <p:cBhvr additive="base">
                                        <p:cTn id="8" dur="500" fill="hold"/>
                                        <p:tgtEl>
                                          <p:spTgt spid="286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679"/>
                                        </p:tgtEl>
                                        <p:attrNameLst>
                                          <p:attrName>style.visibility</p:attrName>
                                        </p:attrNameLst>
                                      </p:cBhvr>
                                      <p:to>
                                        <p:strVal val="visible"/>
                                      </p:to>
                                    </p:set>
                                    <p:anim calcmode="lin" valueType="num">
                                      <p:cBhvr additive="base">
                                        <p:cTn id="11" dur="500" fill="hold"/>
                                        <p:tgtEl>
                                          <p:spTgt spid="28679"/>
                                        </p:tgtEl>
                                        <p:attrNameLst>
                                          <p:attrName>ppt_x</p:attrName>
                                        </p:attrNameLst>
                                      </p:cBhvr>
                                      <p:tavLst>
                                        <p:tav tm="0">
                                          <p:val>
                                            <p:strVal val="#ppt_x"/>
                                          </p:val>
                                        </p:tav>
                                        <p:tav tm="100000">
                                          <p:val>
                                            <p:strVal val="#ppt_x"/>
                                          </p:val>
                                        </p:tav>
                                      </p:tavLst>
                                    </p:anim>
                                    <p:anim calcmode="lin" valueType="num">
                                      <p:cBhvr additive="base">
                                        <p:cTn id="12"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46075"/>
            <a:ext cx="15446375"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2"/>
          <p:cNvSpPr txBox="1">
            <a:spLocks noChangeArrowheads="1"/>
          </p:cNvSpPr>
          <p:nvPr/>
        </p:nvSpPr>
        <p:spPr bwMode="auto">
          <a:xfrm>
            <a:off x="3852863" y="2073275"/>
            <a:ext cx="10225087"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indent="425450">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just">
              <a:lnSpc>
                <a:spcPct val="107000"/>
              </a:lnSpc>
              <a:spcAft>
                <a:spcPts val="800"/>
              </a:spcAft>
            </a:pPr>
            <a:r>
              <a:rPr lang="en-US" alt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Hệ vận động ở người gồm</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vi-VN"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bộ xương và hệ cơ.</a:t>
            </a:r>
            <a:endParaRPr lang="en-US" alt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Xương được cấu tạo từ chất hữu cơ và chất khoáng. Bộ xương người trưởng thành chia làm ba phần: xương đầu, xương thân, xương chi.</a:t>
            </a:r>
            <a:endParaRPr lang="en-US" alt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Cơ bám vào xương nhờ các mô liên kết như dây chằng, gân.</a:t>
            </a:r>
            <a:endParaRPr lang="en-US" alt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altLang="en-US"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3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Bộ xương tạo nên khung cơ thể, giúp cơ thể có hình dạng nhất định và bảo vệ cơ thể. Cơ bám vào xương, khi cơ co hay dãn sẽ làm xương cử động, giúp cơ thể di chuyển và vận động.</a:t>
            </a:r>
            <a:endParaRPr lang="en-US" alt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703" name="Picture 9" descr="Tổng hợp 5000 ảnh động tuyển chọn cực đẹp cho Powerpoint | CTU - Diễn đàn  Sinh viên Đại học Cần Th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4613" y="1065213"/>
            <a:ext cx="296545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3"/>
          <p:cNvSpPr txBox="1">
            <a:spLocks noChangeArrowheads="1"/>
          </p:cNvSpPr>
          <p:nvPr/>
        </p:nvSpPr>
        <p:spPr bwMode="auto">
          <a:xfrm>
            <a:off x="2052638" y="8534400"/>
            <a:ext cx="847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r>
              <a:rPr lang="en-US" altLang="en-US" sz="2800" i="1">
                <a:solidFill>
                  <a:srgbClr val="000000"/>
                </a:solidFill>
                <a:latin typeface="Times New Roman" panose="02020603050405020304" pitchFamily="18" charset="0"/>
                <a:cs typeface="Times New Roman" panose="02020603050405020304" pitchFamily="18" charset="0"/>
              </a:rPr>
              <a:t>(Hết tiết 1</a:t>
            </a:r>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89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1000"/>
                                        <p:tgtEl>
                                          <p:spTgt spid="29702"/>
                                        </p:tgtEl>
                                      </p:cBhvr>
                                    </p:animEffect>
                                    <p:anim calcmode="lin" valueType="num">
                                      <p:cBhvr>
                                        <p:cTn id="12" dur="1000" fill="hold"/>
                                        <p:tgtEl>
                                          <p:spTgt spid="29702"/>
                                        </p:tgtEl>
                                        <p:attrNameLst>
                                          <p:attrName>ppt_x</p:attrName>
                                        </p:attrNameLst>
                                      </p:cBhvr>
                                      <p:tavLst>
                                        <p:tav tm="0">
                                          <p:val>
                                            <p:strVal val="#ppt_x"/>
                                          </p:val>
                                        </p:tav>
                                        <p:tav tm="100000">
                                          <p:val>
                                            <p:strVal val="#ppt_x"/>
                                          </p:val>
                                        </p:tav>
                                      </p:tavLst>
                                    </p:anim>
                                    <p:anim calcmode="lin" valueType="num">
                                      <p:cBhvr>
                                        <p:cTn id="13" dur="1000" fill="hold"/>
                                        <p:tgtEl>
                                          <p:spTgt spid="297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幻灯片 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1485</Words>
  <Application>Microsoft Office PowerPoint</Application>
  <PresentationFormat>Custom</PresentationFormat>
  <Paragraphs>108</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黑体</vt:lpstr>
      <vt:lpstr>Arial</vt:lpstr>
      <vt:lpstr>Calibri</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sfsf</cp:lastModifiedBy>
  <cp:revision>95</cp:revision>
  <dcterms:created xsi:type="dcterms:W3CDTF">2015-09-14T06:10:05Z</dcterms:created>
  <dcterms:modified xsi:type="dcterms:W3CDTF">2024-10-31T13:45:06Z</dcterms:modified>
</cp:coreProperties>
</file>