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audio5.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7" r:id="rId2"/>
    <p:sldId id="259" r:id="rId3"/>
    <p:sldId id="260" r:id="rId4"/>
    <p:sldId id="261" r:id="rId5"/>
    <p:sldId id="262" r:id="rId6"/>
    <p:sldId id="263" r:id="rId7"/>
    <p:sldId id="266" r:id="rId8"/>
    <p:sldId id="264" r:id="rId9"/>
    <p:sldId id="265" r:id="rId10"/>
    <p:sldId id="344" r:id="rId11"/>
    <p:sldId id="345" r:id="rId12"/>
    <p:sldId id="341" r:id="rId13"/>
    <p:sldId id="312" r:id="rId14"/>
    <p:sldId id="311" r:id="rId15"/>
    <p:sldId id="342" r:id="rId16"/>
    <p:sldId id="343" r:id="rId17"/>
    <p:sldId id="316" r:id="rId18"/>
    <p:sldId id="278" r:id="rId19"/>
    <p:sldId id="321" r:id="rId20"/>
    <p:sldId id="322" r:id="rId21"/>
    <p:sldId id="323" r:id="rId22"/>
    <p:sldId id="281" r:id="rId23"/>
    <p:sldId id="319" r:id="rId24"/>
    <p:sldId id="317" r:id="rId25"/>
    <p:sldId id="324" r:id="rId26"/>
    <p:sldId id="325" r:id="rId27"/>
    <p:sldId id="326" r:id="rId28"/>
    <p:sldId id="350" r:id="rId29"/>
    <p:sldId id="269" r:id="rId30"/>
    <p:sldId id="284" r:id="rId31"/>
    <p:sldId id="287" r:id="rId32"/>
    <p:sldId id="288" r:id="rId33"/>
    <p:sldId id="329" r:id="rId34"/>
    <p:sldId id="328" r:id="rId35"/>
    <p:sldId id="286" r:id="rId36"/>
    <p:sldId id="275" r:id="rId37"/>
    <p:sldId id="290" r:id="rId38"/>
    <p:sldId id="276" r:id="rId39"/>
    <p:sldId id="352" r:id="rId40"/>
    <p:sldId id="353" r:id="rId41"/>
    <p:sldId id="354" r:id="rId42"/>
    <p:sldId id="320" r:id="rId43"/>
    <p:sldId id="355" r:id="rId44"/>
    <p:sldId id="356" r:id="rId45"/>
    <p:sldId id="318" r:id="rId46"/>
    <p:sldId id="357" r:id="rId47"/>
    <p:sldId id="331" r:id="rId48"/>
    <p:sldId id="332" r:id="rId49"/>
    <p:sldId id="336" r:id="rId50"/>
    <p:sldId id="338" r:id="rId51"/>
    <p:sldId id="339" r:id="rId52"/>
    <p:sldId id="295" r:id="rId53"/>
    <p:sldId id="335" r:id="rId54"/>
    <p:sldId id="333" r:id="rId55"/>
    <p:sldId id="334" r:id="rId56"/>
    <p:sldId id="298" r:id="rId57"/>
    <p:sldId id="299" r:id="rId58"/>
    <p:sldId id="300" r:id="rId59"/>
    <p:sldId id="301" r:id="rId60"/>
    <p:sldId id="302" r:id="rId61"/>
    <p:sldId id="303" r:id="rId62"/>
    <p:sldId id="304" r:id="rId63"/>
    <p:sldId id="305" r:id="rId64"/>
    <p:sldId id="306" r:id="rId65"/>
    <p:sldId id="307" r:id="rId66"/>
    <p:sldId id="309" r:id="rId67"/>
    <p:sldId id="310" r:id="rId68"/>
    <p:sldId id="348" r:id="rId69"/>
    <p:sldId id="349" r:id="rId70"/>
    <p:sldId id="313" r:id="rId71"/>
    <p:sldId id="314" r:id="rId72"/>
    <p:sldId id="351" r:id="rId73"/>
  </p:sldIdLst>
  <p:sldSz cx="12192000" cy="6858000"/>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C08E8-3E35-432F-AF79-7131F614D636}"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9E2CF-F454-4CD6-94EA-71CD2867517D}" type="slidenum">
              <a:rPr lang="en-US" smtClean="0"/>
              <a:t>‹#›</a:t>
            </a:fld>
            <a:endParaRPr lang="en-US"/>
          </a:p>
        </p:txBody>
      </p:sp>
    </p:spTree>
    <p:extLst>
      <p:ext uri="{BB962C8B-B14F-4D97-AF65-F5344CB8AC3E}">
        <p14:creationId xmlns:p14="http://schemas.microsoft.com/office/powerpoint/2010/main" val="55849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DA67-8F0B-4DD8-B55E-35E50048CF5E}" type="slidenum">
              <a:rPr lang="en-US" smtClean="0"/>
              <a:pPr/>
              <a:t>58</a:t>
            </a:fld>
            <a:endParaRPr lang="en-US"/>
          </a:p>
        </p:txBody>
      </p:sp>
    </p:spTree>
    <p:extLst>
      <p:ext uri="{BB962C8B-B14F-4D97-AF65-F5344CB8AC3E}">
        <p14:creationId xmlns:p14="http://schemas.microsoft.com/office/powerpoint/2010/main" val="1071425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070599-AB9E-49E1-A8A4-B33100F1BA0B}"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417513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699446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219086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2"/>
        <p:cNvGrpSpPr/>
        <p:nvPr/>
      </p:nvGrpSpPr>
      <p:grpSpPr>
        <a:xfrm>
          <a:off x="0" y="0"/>
          <a:ext cx="0" cy="0"/>
          <a:chOff x="0" y="0"/>
          <a:chExt cx="0" cy="0"/>
        </a:xfrm>
      </p:grpSpPr>
    </p:spTree>
    <p:extLst>
      <p:ext uri="{BB962C8B-B14F-4D97-AF65-F5344CB8AC3E}">
        <p14:creationId xmlns:p14="http://schemas.microsoft.com/office/powerpoint/2010/main" val="65581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70599-AB9E-49E1-A8A4-B33100F1BA0B}"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44117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070599-AB9E-49E1-A8A4-B33100F1BA0B}"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294533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70599-AB9E-49E1-A8A4-B33100F1BA0B}"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345100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70599-AB9E-49E1-A8A4-B33100F1BA0B}"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93469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70599-AB9E-49E1-A8A4-B33100F1BA0B}"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49775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70599-AB9E-49E1-A8A4-B33100F1BA0B}"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421130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65581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070599-AB9E-49E1-A8A4-B33100F1BA0B}"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9A20-AFE1-43D5-800D-6841C3926577}" type="slidenum">
              <a:rPr lang="en-US" smtClean="0"/>
              <a:t>‹#›</a:t>
            </a:fld>
            <a:endParaRPr lang="en-US"/>
          </a:p>
        </p:txBody>
      </p:sp>
    </p:spTree>
    <p:extLst>
      <p:ext uri="{BB962C8B-B14F-4D97-AF65-F5344CB8AC3E}">
        <p14:creationId xmlns:p14="http://schemas.microsoft.com/office/powerpoint/2010/main" val="168167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70599-AB9E-49E1-A8A4-B33100F1BA0B}" type="datetimeFigureOut">
              <a:rPr lang="en-US" smtClean="0"/>
              <a:t>9/24/2024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9A20-AFE1-43D5-800D-6841C3926577}" type="slidenum">
              <a:rPr lang="en-US" smtClean="0"/>
              <a:t>‹#›</a:t>
            </a:fld>
            <a:endParaRPr lang="en-US"/>
          </a:p>
        </p:txBody>
      </p:sp>
    </p:spTree>
    <p:extLst>
      <p:ext uri="{BB962C8B-B14F-4D97-AF65-F5344CB8AC3E}">
        <p14:creationId xmlns:p14="http://schemas.microsoft.com/office/powerpoint/2010/main" val="915547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slide" Target="slide66.xml"/><Relationship Id="rId4" Type="http://schemas.openxmlformats.org/officeDocument/2006/relationships/image" Target="../media/image60.gif"/></Relationships>
</file>

<file path=ppt/slides/_rels/slide5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21.xml"/><Relationship Id="rId3" Type="http://schemas.openxmlformats.org/officeDocument/2006/relationships/image" Target="../media/image62.gif"/><Relationship Id="rId7" Type="http://schemas.openxmlformats.org/officeDocument/2006/relationships/slide" Target="slide20.xml"/><Relationship Id="rId12" Type="http://schemas.openxmlformats.org/officeDocument/2006/relationships/slide" Target="slide63.xml"/><Relationship Id="rId17" Type="http://schemas.openxmlformats.org/officeDocument/2006/relationships/slide" Target="slide66.xml"/><Relationship Id="rId2" Type="http://schemas.openxmlformats.org/officeDocument/2006/relationships/image" Target="../media/image61.png"/><Relationship Id="rId16" Type="http://schemas.openxmlformats.org/officeDocument/2006/relationships/slide" Target="slide65.xml"/><Relationship Id="rId1" Type="http://schemas.openxmlformats.org/officeDocument/2006/relationships/slideLayout" Target="../slideLayouts/slideLayout7.xml"/><Relationship Id="rId6" Type="http://schemas.openxmlformats.org/officeDocument/2006/relationships/slide" Target="slide59.xml"/><Relationship Id="rId11" Type="http://schemas.openxmlformats.org/officeDocument/2006/relationships/slide" Target="slide62.xml"/><Relationship Id="rId5" Type="http://schemas.openxmlformats.org/officeDocument/2006/relationships/slide" Target="slide58.xml"/><Relationship Id="rId15" Type="http://schemas.openxmlformats.org/officeDocument/2006/relationships/slide" Target="slide1.xml"/><Relationship Id="rId10"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61.xml"/><Relationship Id="rId14" Type="http://schemas.openxmlformats.org/officeDocument/2006/relationships/slide" Target="slide64.xml"/></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slide" Target="slide57.xml"/><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audio" Target="../media/audio6.wav"/><Relationship Id="rId4" Type="http://schemas.openxmlformats.org/officeDocument/2006/relationships/notesSlide" Target="../notesSlides/notesSlide1.xml"/><Relationship Id="rId9" Type="http://schemas.openxmlformats.org/officeDocument/2006/relationships/audio" Target="NULL"/></Relationships>
</file>

<file path=ppt/slides/_rels/slide5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63.pn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slide" Target="slide57.xml"/><Relationship Id="rId5" Type="http://schemas.openxmlformats.org/officeDocument/2006/relationships/slide" Target="slide8.xml"/><Relationship Id="rId4" Type="http://schemas.openxmlformats.org/officeDocument/2006/relationships/audio" Target="../media/audio6.wav"/></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Public\Pictures\Sample Pictures\Cap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737" y="1554480"/>
            <a:ext cx="8151223" cy="314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90503" y="4702629"/>
            <a:ext cx="6439990" cy="101813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KẾT NỐI TRI THỨC VỚI CUỘC SỐNG</a:t>
            </a:r>
          </a:p>
        </p:txBody>
      </p:sp>
    </p:spTree>
    <p:extLst>
      <p:ext uri="{BB962C8B-B14F-4D97-AF65-F5344CB8AC3E}">
        <p14:creationId xmlns:p14="http://schemas.microsoft.com/office/powerpoint/2010/main" val="282789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189" name="图片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1FA027F3-76A0-EC8F-11BA-47E7FEF0001B}"/>
              </a:ext>
            </a:extLst>
          </p:cNvPr>
          <p:cNvPicPr>
            <a:picLocks noChangeAspect="1"/>
          </p:cNvPicPr>
          <p:nvPr/>
        </p:nvPicPr>
        <p:blipFill>
          <a:blip r:embed="rId3"/>
          <a:stretch>
            <a:fillRect/>
          </a:stretch>
        </p:blipFill>
        <p:spPr>
          <a:xfrm>
            <a:off x="1165218" y="809542"/>
            <a:ext cx="799624" cy="920115"/>
          </a:xfrm>
          <a:prstGeom prst="rect">
            <a:avLst/>
          </a:prstGeom>
        </p:spPr>
      </p:pic>
      <p:sp>
        <p:nvSpPr>
          <p:cNvPr id="190" name="矩形 1"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FAF5EC1B-97B2-8A75-BDE2-66807E46D8A7}"/>
              </a:ext>
            </a:extLst>
          </p:cNvPr>
          <p:cNvSpPr/>
          <p:nvPr/>
        </p:nvSpPr>
        <p:spPr>
          <a:xfrm>
            <a:off x="3304903" y="952162"/>
            <a:ext cx="8203474" cy="3844677"/>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7"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A4A09818-C611-9B6C-4BC3-E0F7D15C528F}"/>
              </a:ext>
            </a:extLst>
          </p:cNvPr>
          <p:cNvPicPr>
            <a:picLocks noChangeAspect="1"/>
          </p:cNvPicPr>
          <p:nvPr/>
        </p:nvPicPr>
        <p:blipFill>
          <a:blip r:embed="rId4" cstate="print"/>
          <a:stretch>
            <a:fillRect/>
          </a:stretch>
        </p:blipFill>
        <p:spPr>
          <a:xfrm>
            <a:off x="339734" y="3758910"/>
            <a:ext cx="2514123" cy="3352164"/>
          </a:xfrm>
          <a:prstGeom prst="rect">
            <a:avLst/>
          </a:prstGeom>
        </p:spPr>
      </p:pic>
      <p:sp>
        <p:nvSpPr>
          <p:cNvPr id="192" name="Hộp Văn bản 11"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907C2A42-4F49-AC77-B433-54948A2F91F2}"/>
              </a:ext>
            </a:extLst>
          </p:cNvPr>
          <p:cNvSpPr txBox="1"/>
          <p:nvPr/>
        </p:nvSpPr>
        <p:spPr>
          <a:xfrm>
            <a:off x="2418699" y="279784"/>
            <a:ext cx="6703529" cy="587853"/>
          </a:xfrm>
          <a:prstGeom prst="rect">
            <a:avLst/>
          </a:prstGeom>
          <a:noFill/>
        </p:spPr>
        <p:txBody>
          <a:bodyPr wrap="square">
            <a:spAutoFit/>
          </a:bodyPr>
          <a:lstStyle/>
          <a:p>
            <a:pPr algn="ctr">
              <a:lnSpc>
                <a:spcPct val="115000"/>
              </a:lnSpc>
              <a:spcAft>
                <a:spcPts val="800"/>
              </a:spcAft>
            </a:pPr>
            <a:r>
              <a:rPr lang="en-US" sz="2800" b="1" dirty="0" err="1">
                <a:solidFill>
                  <a:schemeClr val="accent3">
                    <a:lumMod val="50000"/>
                  </a:schemeClr>
                </a:solidFill>
                <a:latin typeface="Calibri" panose="020F0502020204030204" pitchFamily="34" charset="0"/>
                <a:cs typeface="Calibri" panose="020F0502020204030204" pitchFamily="34" charset="0"/>
              </a:rPr>
              <a:t>Thảo</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luận</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nhóm</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và</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trả</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lời</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câu</a:t>
            </a:r>
            <a:r>
              <a:rPr lang="en-US" sz="2800" b="1" dirty="0">
                <a:solidFill>
                  <a:schemeClr val="accent3">
                    <a:lumMod val="50000"/>
                  </a:schemeClr>
                </a:solidFill>
                <a:latin typeface="Calibri" panose="020F0502020204030204" pitchFamily="34" charset="0"/>
                <a:cs typeface="Calibri" panose="020F0502020204030204" pitchFamily="34" charset="0"/>
              </a:rPr>
              <a:t> </a:t>
            </a:r>
            <a:r>
              <a:rPr lang="en-US" sz="2800" b="1" dirty="0" err="1">
                <a:solidFill>
                  <a:schemeClr val="accent3">
                    <a:lumMod val="50000"/>
                  </a:schemeClr>
                </a:solidFill>
                <a:latin typeface="Calibri" panose="020F0502020204030204" pitchFamily="34" charset="0"/>
                <a:cs typeface="Calibri" panose="020F0502020204030204" pitchFamily="34" charset="0"/>
              </a:rPr>
              <a:t>hỏi</a:t>
            </a:r>
            <a:endParaRPr lang="vi-VN" sz="2000" b="1" dirty="0">
              <a:solidFill>
                <a:schemeClr val="accent3">
                  <a:lumMod val="50000"/>
                </a:schemeClr>
              </a:solidFill>
              <a:latin typeface="Calibri" panose="020F0502020204030204" pitchFamily="34" charset="0"/>
              <a:cs typeface="Calibri" panose="020F0502020204030204" pitchFamily="34" charset="0"/>
            </a:endParaRPr>
          </a:p>
        </p:txBody>
      </p:sp>
      <p:sp>
        <p:nvSpPr>
          <p:cNvPr id="193" name="Rectangle 19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82683908-8E3E-BACF-783A-E2551D7BBD66}"/>
              </a:ext>
            </a:extLst>
          </p:cNvPr>
          <p:cNvSpPr/>
          <p:nvPr/>
        </p:nvSpPr>
        <p:spPr>
          <a:xfrm>
            <a:off x="3415560" y="1163964"/>
            <a:ext cx="8001377" cy="3416320"/>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proton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253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ublic\Pictures\Sample Pictures\Cap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908" y="522867"/>
            <a:ext cx="8216537" cy="474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9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0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 vàng vẫn ở mức thấp: Có nên &quot;nắm dao rơi&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85" y="653848"/>
            <a:ext cx="5715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0307" y="5082988"/>
            <a:ext cx="11442556" cy="954107"/>
          </a:xfrm>
          <a:prstGeom prst="rect">
            <a:avLst/>
          </a:prstGeom>
          <a:noFill/>
        </p:spPr>
        <p:txBody>
          <a:bodyPr wrap="non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mẩu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vàng</a:t>
            </a:r>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70 proton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6710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Cap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10" y="967061"/>
            <a:ext cx="8786812" cy="434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752010" y="413685"/>
            <a:ext cx="4214812" cy="729554"/>
          </a:xfrm>
          <a:prstGeom prst="roundRect">
            <a:avLst/>
          </a:prstGeom>
          <a:solidFill>
            <a:schemeClr val="bg1"/>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tx2"/>
                </a:solidFill>
              </a:rPr>
              <a:t>Nguyên</a:t>
            </a:r>
            <a:r>
              <a:rPr lang="en-US" sz="4000" b="1" dirty="0">
                <a:solidFill>
                  <a:schemeClr val="tx2"/>
                </a:solidFill>
              </a:rPr>
              <a:t> </a:t>
            </a:r>
            <a:r>
              <a:rPr lang="en-US" sz="4000" b="1" dirty="0" err="1">
                <a:solidFill>
                  <a:schemeClr val="tx2"/>
                </a:solidFill>
              </a:rPr>
              <a:t>tử</a:t>
            </a:r>
            <a:r>
              <a:rPr lang="en-US" sz="4000" b="1" dirty="0">
                <a:solidFill>
                  <a:schemeClr val="tx2"/>
                </a:solidFill>
              </a:rPr>
              <a:t> </a:t>
            </a:r>
            <a:r>
              <a:rPr lang="en-US" sz="4000" b="1" dirty="0" err="1">
                <a:solidFill>
                  <a:schemeClr val="tx2"/>
                </a:solidFill>
              </a:rPr>
              <a:t>chì</a:t>
            </a:r>
            <a:endParaRPr lang="vi-VN" sz="4000" b="1" dirty="0">
              <a:solidFill>
                <a:schemeClr val="tx2"/>
              </a:solidFill>
            </a:endParaRPr>
          </a:p>
        </p:txBody>
      </p:sp>
      <p:sp>
        <p:nvSpPr>
          <p:cNvPr id="7173" name="TextBox 4"/>
          <p:cNvSpPr txBox="1">
            <a:spLocks noChangeArrowheads="1"/>
          </p:cNvSpPr>
          <p:nvPr/>
        </p:nvSpPr>
        <p:spPr bwMode="auto">
          <a:xfrm>
            <a:off x="542493" y="5474639"/>
            <a:ext cx="1120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mẩu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chỉ</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chứa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mỗi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chì</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82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Chì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906" y="1545611"/>
            <a:ext cx="3025588" cy="329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340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amond(in)">
                                      <p:cBhvr>
                                        <p:cTn id="7"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FE87D20-620F-47A5-9057-73D9651F6DC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920F4F4-7316-4034-A76A-7FD403DD2657}"/>
              </a:ext>
            </a:extLst>
          </p:cNvPr>
          <p:cNvPicPr/>
          <p:nvPr/>
        </p:nvPicPr>
        <p:blipFill>
          <a:blip r:embed="rId2"/>
          <a:stretch>
            <a:fillRect/>
          </a:stretch>
        </p:blipFill>
        <p:spPr>
          <a:xfrm>
            <a:off x="2560320" y="352698"/>
            <a:ext cx="7859486" cy="4937760"/>
          </a:xfrm>
          <a:prstGeom prst="rect">
            <a:avLst/>
          </a:prstGeom>
        </p:spPr>
      </p:pic>
      <p:sp>
        <p:nvSpPr>
          <p:cNvPr id="4" name="Rectangle 3"/>
          <p:cNvSpPr/>
          <p:nvPr/>
        </p:nvSpPr>
        <p:spPr>
          <a:xfrm>
            <a:off x="971006" y="5163233"/>
            <a:ext cx="9975668" cy="954107"/>
          </a:xfrm>
          <a:prstGeom prst="rect">
            <a:avLst/>
          </a:prstGeom>
        </p:spPr>
        <p:txBody>
          <a:bodyPr wrap="square">
            <a:spAutoFit/>
          </a:bodyPr>
          <a:lstStyle/>
          <a:p>
            <a:pPr marL="342900" indent="-342900">
              <a:spcBef>
                <a:spcPct val="0"/>
              </a:spcBef>
              <a:buFontTx/>
              <a:buChar char="-"/>
            </a:pP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proton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927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1.2022.70$70+K4lPs7H94VUqPe2XwIsfPRnrXQE//QTEXxb8/8N4CNc6FpgZahzpTjFhMzSA7T/nHJa11DE8Ng2TP3iAmRczFlmslSuUNOgUeb6yRvs0="/>
          <p:cNvSpPr txBox="1"/>
          <p:nvPr/>
        </p:nvSpPr>
        <p:spPr>
          <a:xfrm>
            <a:off x="6683450" y="115353"/>
            <a:ext cx="3189767" cy="523220"/>
          </a:xfrm>
          <a:prstGeom prst="rect">
            <a:avLst/>
          </a:prstGeom>
          <a:noFill/>
        </p:spPr>
        <p:txBody>
          <a:bodyPr wrap="square" rtlCol="0">
            <a:spAutoFit/>
          </a:bodyPr>
          <a:lstStyle/>
          <a:p>
            <a:pPr algn="ctr"/>
            <a:r>
              <a:rPr lang="en-US" sz="2800" b="1" dirty="0">
                <a:latin typeface="Times New Roman" panose="02020603050405020304" pitchFamily="18" charset="0"/>
                <a:ea typeface="Arial" panose="020B0604020202020204" pitchFamily="34" charset="0"/>
                <a:cs typeface="Arial" panose="020B0604020202020204" pitchFamily="34" charset="0"/>
              </a:rPr>
              <a:t> </a:t>
            </a:r>
            <a:endParaRPr lang="en-US" sz="2800" b="1"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descr="OPL20U25GSXzBJYl68kk8uQGfFKzs7yb1M4KJWUiLk6ZEvGF+qCIPSnY57AbBFCvTW$21.2022.70$70+K4lPs7H94VUqPe2XwIsfPRnrXQE//QTEXxb8/8N4CNc6FpgZahzpTjFhMzSA7T/nHJa11DE8Ng2TP3iAmRczFlmslSuUNOgUeb6yRvs0="/>
          <p:cNvSpPr/>
          <p:nvPr/>
        </p:nvSpPr>
        <p:spPr>
          <a:xfrm>
            <a:off x="553492" y="216869"/>
            <a:ext cx="7132163" cy="523220"/>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proton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0" name="Picture 9"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228" y="1777286"/>
            <a:ext cx="7620000" cy="4340627"/>
          </a:xfrm>
          <a:prstGeom prst="rect">
            <a:avLst/>
          </a:prstGeom>
        </p:spPr>
      </p:pic>
      <p:sp>
        <p:nvSpPr>
          <p:cNvPr id="8" name="TextBox 7"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F8C84719-1292-C377-1AF0-8C14B0E5EA7F}"/>
              </a:ext>
            </a:extLst>
          </p:cNvPr>
          <p:cNvSpPr txBox="1"/>
          <p:nvPr/>
        </p:nvSpPr>
        <p:spPr>
          <a:xfrm>
            <a:off x="2421228" y="924695"/>
            <a:ext cx="9439468" cy="954107"/>
          </a:xfrm>
          <a:prstGeom prst="rect">
            <a:avLst/>
          </a:prstGeom>
          <a:noFill/>
        </p:spPr>
        <p:txBody>
          <a:bodyPr wrap="square">
            <a:spAutoFit/>
          </a:bodyPr>
          <a:lstStyle/>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proton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chính</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 </a:t>
            </a:r>
          </a:p>
          <a:p>
            <a:pPr defTabSz="457200">
              <a:defRPr/>
            </a:pP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Mỗi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hóa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học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duy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nhất</a:t>
            </a:r>
            <a:r>
              <a:rPr lang="fr-FR" sz="2800" dirty="0">
                <a:latin typeface="Times New Roman" panose="02020603050405020304" pitchFamily="18" charset="0"/>
                <a:cs typeface="Times New Roman" panose="02020603050405020304" pitchFamily="18" charset="0"/>
              </a:rPr>
              <a:t> 1 </a:t>
            </a:r>
            <a:r>
              <a:rPr lang="fr-FR" sz="2800" dirty="0" err="1">
                <a:latin typeface="Times New Roman" panose="02020603050405020304" pitchFamily="18" charset="0"/>
                <a:cs typeface="Times New Roman" panose="02020603050405020304" pitchFamily="18" charset="0"/>
              </a:rPr>
              <a:t>số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tử</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8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ài 3: Sơ lược về bảng tuần hoàn các nguyên tố hoá học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0" y="1094784"/>
            <a:ext cx="5447212" cy="47181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22" y="731520"/>
            <a:ext cx="5930538" cy="508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702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0 Mẫu hình nền powerpoint dễ thương cho bạn tham kh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750898" y="1468756"/>
            <a:ext cx="8690203" cy="34298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Tx/>
              <a:buChar char="-"/>
              <a:defRPr/>
            </a:pP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proton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a:t>
            </a:r>
          </a:p>
          <a:p>
            <a:pPr marL="342900" indent="-342900">
              <a:buFontTx/>
              <a:buChar char="-"/>
              <a:defRPr/>
            </a:pP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nguyên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hóa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nhau</a:t>
            </a:r>
            <a:r>
              <a:rPr lang="en-US" sz="2800" b="1"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pic>
        <p:nvPicPr>
          <p:cNvPr id="5" name="Picture 21" descr="Tay viÕt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399" y="1918018"/>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07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234" y="296862"/>
            <a:ext cx="8194360" cy="290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1242946" y="239002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1</a:t>
            </a:r>
            <a:endParaRPr lang="vi-VN" altLang="en-US" sz="1800" b="1" dirty="0"/>
          </a:p>
        </p:txBody>
      </p:sp>
      <p:sp>
        <p:nvSpPr>
          <p:cNvPr id="13316" name="TextBox 3"/>
          <p:cNvSpPr txBox="1">
            <a:spLocks noChangeArrowheads="1"/>
          </p:cNvSpPr>
          <p:nvPr/>
        </p:nvSpPr>
        <p:spPr bwMode="auto">
          <a:xfrm>
            <a:off x="3881439" y="239835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2</a:t>
            </a:r>
            <a:endParaRPr lang="vi-VN" altLang="en-US" sz="1800" b="1" dirty="0"/>
          </a:p>
        </p:txBody>
      </p:sp>
      <p:sp>
        <p:nvSpPr>
          <p:cNvPr id="13317" name="TextBox 4"/>
          <p:cNvSpPr txBox="1">
            <a:spLocks noChangeArrowheads="1"/>
          </p:cNvSpPr>
          <p:nvPr/>
        </p:nvSpPr>
        <p:spPr bwMode="auto">
          <a:xfrm>
            <a:off x="6381751" y="2381458"/>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err="1"/>
              <a:t>Nguyên</a:t>
            </a:r>
            <a:r>
              <a:rPr lang="en-US" altLang="en-US" sz="1800" b="1" dirty="0"/>
              <a:t> </a:t>
            </a:r>
            <a:r>
              <a:rPr lang="en-US" altLang="en-US" sz="1800" b="1" dirty="0" err="1"/>
              <a:t>tử</a:t>
            </a:r>
            <a:r>
              <a:rPr lang="en-US" altLang="en-US" sz="1800" b="1" dirty="0"/>
              <a:t> 3</a:t>
            </a:r>
            <a:endParaRPr lang="vi-VN" altLang="en-US" sz="1800" b="1" dirty="0"/>
          </a:p>
        </p:txBody>
      </p:sp>
      <p:sp>
        <p:nvSpPr>
          <p:cNvPr id="6" name="Oval 5"/>
          <p:cNvSpPr/>
          <p:nvPr/>
        </p:nvSpPr>
        <p:spPr>
          <a:xfrm>
            <a:off x="2381250" y="3714751"/>
            <a:ext cx="285750" cy="21431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7" name="Oval 6"/>
          <p:cNvSpPr/>
          <p:nvPr/>
        </p:nvSpPr>
        <p:spPr>
          <a:xfrm>
            <a:off x="2381250" y="4071938"/>
            <a:ext cx="285750" cy="214312"/>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8" name="Oval 7"/>
          <p:cNvSpPr/>
          <p:nvPr/>
        </p:nvSpPr>
        <p:spPr>
          <a:xfrm>
            <a:off x="3452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9" name="Oval 8"/>
          <p:cNvSpPr/>
          <p:nvPr/>
        </p:nvSpPr>
        <p:spPr>
          <a:xfrm>
            <a:off x="5738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Oval 9"/>
          <p:cNvSpPr/>
          <p:nvPr/>
        </p:nvSpPr>
        <p:spPr>
          <a:xfrm>
            <a:off x="8024814" y="1500189"/>
            <a:ext cx="428625" cy="42862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Oval 10"/>
          <p:cNvSpPr/>
          <p:nvPr/>
        </p:nvSpPr>
        <p:spPr>
          <a:xfrm>
            <a:off x="2381250" y="4429126"/>
            <a:ext cx="285750" cy="214313"/>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3324" name="TextBox 11"/>
          <p:cNvSpPr txBox="1">
            <a:spLocks noChangeArrowheads="1"/>
          </p:cNvSpPr>
          <p:nvPr/>
        </p:nvSpPr>
        <p:spPr bwMode="auto">
          <a:xfrm>
            <a:off x="2881314" y="3643314"/>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electron</a:t>
            </a:r>
            <a:endParaRPr lang="vi-VN" altLang="en-US" sz="1800" b="1"/>
          </a:p>
        </p:txBody>
      </p:sp>
      <p:sp>
        <p:nvSpPr>
          <p:cNvPr id="13325" name="TextBox 12"/>
          <p:cNvSpPr txBox="1">
            <a:spLocks noChangeArrowheads="1"/>
          </p:cNvSpPr>
          <p:nvPr/>
        </p:nvSpPr>
        <p:spPr bwMode="auto">
          <a:xfrm>
            <a:off x="2890839" y="3987800"/>
            <a:ext cx="185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t>proton</a:t>
            </a:r>
            <a:endParaRPr lang="vi-VN" altLang="en-US" sz="1800" b="1" dirty="0"/>
          </a:p>
        </p:txBody>
      </p:sp>
      <p:sp>
        <p:nvSpPr>
          <p:cNvPr id="13326" name="TextBox 13"/>
          <p:cNvSpPr txBox="1">
            <a:spLocks noChangeArrowheads="1"/>
          </p:cNvSpPr>
          <p:nvPr/>
        </p:nvSpPr>
        <p:spPr bwMode="auto">
          <a:xfrm>
            <a:off x="2881314" y="4344989"/>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neutron</a:t>
            </a:r>
            <a:endParaRPr lang="vi-VN" altLang="en-US" sz="1800" b="1"/>
          </a:p>
        </p:txBody>
      </p:sp>
      <p:graphicFrame>
        <p:nvGraphicFramePr>
          <p:cNvPr id="15" name="Table 14"/>
          <p:cNvGraphicFramePr>
            <a:graphicFrameLocks noGrp="1"/>
          </p:cNvGraphicFramePr>
          <p:nvPr>
            <p:extLst>
              <p:ext uri="{D42A27DB-BD31-4B8C-83A1-F6EECF244321}">
                <p14:modId xmlns:p14="http://schemas.microsoft.com/office/powerpoint/2010/main" val="1209085005"/>
              </p:ext>
            </p:extLst>
          </p:nvPr>
        </p:nvGraphicFramePr>
        <p:xfrm>
          <a:off x="4262438" y="3725754"/>
          <a:ext cx="6096000" cy="250031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625078">
                <a:tc>
                  <a:txBody>
                    <a:bodyPr/>
                    <a:lstStyle/>
                    <a:p>
                      <a:endParaRPr lang="vi-VN" sz="1800" b="1">
                        <a:solidFill>
                          <a:schemeClr val="tx2"/>
                        </a:solidFill>
                      </a:endParaRPr>
                    </a:p>
                  </a:txBody>
                  <a:tcPr marT="45719" marB="45719"/>
                </a:tc>
                <a:tc>
                  <a:txBody>
                    <a:bodyPr/>
                    <a:lstStyle/>
                    <a:p>
                      <a:r>
                        <a:rPr lang="en-US" sz="1800" b="1" dirty="0" err="1">
                          <a:solidFill>
                            <a:schemeClr val="bg1"/>
                          </a:solidFill>
                        </a:rPr>
                        <a:t>Số</a:t>
                      </a:r>
                      <a:r>
                        <a:rPr lang="en-US" sz="1800" b="1" baseline="0" dirty="0">
                          <a:solidFill>
                            <a:schemeClr val="bg1"/>
                          </a:solidFill>
                        </a:rPr>
                        <a:t> proton</a:t>
                      </a:r>
                      <a:endParaRPr lang="vi-VN" sz="1800" b="1" dirty="0">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electron</a:t>
                      </a:r>
                      <a:endParaRPr lang="vi-VN" sz="1800" b="1">
                        <a:solidFill>
                          <a:schemeClr val="bg1"/>
                        </a:solidFill>
                      </a:endParaRPr>
                    </a:p>
                  </a:txBody>
                  <a:tcPr marT="45719" marB="45719"/>
                </a:tc>
                <a:tc>
                  <a:txBody>
                    <a:bodyPr/>
                    <a:lstStyle/>
                    <a:p>
                      <a:r>
                        <a:rPr lang="en-US" sz="1800" b="1">
                          <a:solidFill>
                            <a:schemeClr val="bg1"/>
                          </a:solidFill>
                        </a:rPr>
                        <a:t>Số</a:t>
                      </a:r>
                      <a:r>
                        <a:rPr lang="en-US" sz="1800" b="1" baseline="0">
                          <a:solidFill>
                            <a:schemeClr val="bg1"/>
                          </a:solidFill>
                        </a:rPr>
                        <a:t>  neutron</a:t>
                      </a:r>
                      <a:endParaRPr lang="vi-VN" sz="1800" b="1">
                        <a:solidFill>
                          <a:schemeClr val="bg1"/>
                        </a:solidFill>
                      </a:endParaRPr>
                    </a:p>
                  </a:txBody>
                  <a:tcPr marT="45719" marB="45719"/>
                </a:tc>
                <a:extLst>
                  <a:ext uri="{0D108BD9-81ED-4DB2-BD59-A6C34878D82A}">
                    <a16:rowId xmlns:a16="http://schemas.microsoft.com/office/drawing/2014/main" val="10000"/>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1</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1"/>
                  </a:ext>
                </a:extLst>
              </a:tr>
              <a:tr h="625078">
                <a:tc>
                  <a:txBody>
                    <a:bodyPr/>
                    <a:lstStyle/>
                    <a:p>
                      <a:r>
                        <a:rPr lang="en-US" sz="1800" b="1" dirty="0" err="1">
                          <a:solidFill>
                            <a:schemeClr val="tx2"/>
                          </a:solidFill>
                        </a:rPr>
                        <a:t>Nguyên</a:t>
                      </a:r>
                      <a:r>
                        <a:rPr lang="en-US" sz="1800" b="1" baseline="0" dirty="0">
                          <a:solidFill>
                            <a:schemeClr val="tx2"/>
                          </a:solidFill>
                        </a:rPr>
                        <a:t> </a:t>
                      </a:r>
                      <a:r>
                        <a:rPr lang="en-US" sz="1800" b="1" baseline="0" dirty="0" err="1">
                          <a:solidFill>
                            <a:schemeClr val="tx2"/>
                          </a:solidFill>
                        </a:rPr>
                        <a:t>tử</a:t>
                      </a:r>
                      <a:r>
                        <a:rPr lang="en-US" sz="1800" b="1" baseline="0" dirty="0">
                          <a:solidFill>
                            <a:schemeClr val="tx2"/>
                          </a:solidFill>
                        </a:rPr>
                        <a:t> 2</a:t>
                      </a:r>
                      <a:endParaRPr lang="vi-VN" sz="1800" b="1" dirty="0">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extLst>
                  <a:ext uri="{0D108BD9-81ED-4DB2-BD59-A6C34878D82A}">
                    <a16:rowId xmlns:a16="http://schemas.microsoft.com/office/drawing/2014/main" val="10002"/>
                  </a:ext>
                </a:extLst>
              </a:tr>
              <a:tr h="625078">
                <a:tc>
                  <a:txBody>
                    <a:bodyPr/>
                    <a:lstStyle/>
                    <a:p>
                      <a:r>
                        <a:rPr lang="en-US" sz="1800" b="1">
                          <a:solidFill>
                            <a:schemeClr val="tx2"/>
                          </a:solidFill>
                        </a:rPr>
                        <a:t>Nguyên</a:t>
                      </a:r>
                      <a:r>
                        <a:rPr lang="en-US" sz="1800" b="1" baseline="0">
                          <a:solidFill>
                            <a:schemeClr val="tx2"/>
                          </a:solidFill>
                        </a:rPr>
                        <a:t> tử 3</a:t>
                      </a:r>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a:solidFill>
                          <a:schemeClr val="tx2"/>
                        </a:solidFill>
                      </a:endParaRPr>
                    </a:p>
                  </a:txBody>
                  <a:tcPr marT="45719" marB="45719"/>
                </a:tc>
                <a:tc>
                  <a:txBody>
                    <a:bodyPr/>
                    <a:lstStyle/>
                    <a:p>
                      <a:endParaRPr lang="vi-VN" sz="1800" b="1" dirty="0">
                        <a:solidFill>
                          <a:schemeClr val="tx2"/>
                        </a:solidFill>
                      </a:endParaRPr>
                    </a:p>
                  </a:txBody>
                  <a:tcPr marT="45719" marB="45719"/>
                </a:tc>
                <a:extLst>
                  <a:ext uri="{0D108BD9-81ED-4DB2-BD59-A6C34878D82A}">
                    <a16:rowId xmlns:a16="http://schemas.microsoft.com/office/drawing/2014/main" val="10003"/>
                  </a:ext>
                </a:extLst>
              </a:tr>
            </a:tbl>
          </a:graphicData>
        </a:graphic>
      </p:graphicFrame>
      <p:sp>
        <p:nvSpPr>
          <p:cNvPr id="16" name="Rounded Rectangle 15"/>
          <p:cNvSpPr/>
          <p:nvPr/>
        </p:nvSpPr>
        <p:spPr>
          <a:xfrm>
            <a:off x="6056812" y="3258165"/>
            <a:ext cx="3000375" cy="3571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rPr>
              <a:t>PHIẾU HỌC TẬP 1</a:t>
            </a:r>
            <a:endParaRPr lang="vi-VN" sz="2800" b="1" dirty="0">
              <a:solidFill>
                <a:schemeClr val="tx1"/>
              </a:solidFill>
            </a:endParaRPr>
          </a:p>
        </p:txBody>
      </p:sp>
      <p:sp>
        <p:nvSpPr>
          <p:cNvPr id="17" name="TextBox 16"/>
          <p:cNvSpPr txBox="1"/>
          <p:nvPr/>
        </p:nvSpPr>
        <p:spPr>
          <a:xfrm>
            <a:off x="6238875" y="4339378"/>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18" name="TextBox 17"/>
          <p:cNvSpPr txBox="1"/>
          <p:nvPr/>
        </p:nvSpPr>
        <p:spPr>
          <a:xfrm>
            <a:off x="6238875" y="4997089"/>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19" name="TextBox 18"/>
          <p:cNvSpPr txBox="1"/>
          <p:nvPr/>
        </p:nvSpPr>
        <p:spPr>
          <a:xfrm>
            <a:off x="6259015" y="5649065"/>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0" name="TextBox 19"/>
          <p:cNvSpPr txBox="1"/>
          <p:nvPr/>
        </p:nvSpPr>
        <p:spPr>
          <a:xfrm>
            <a:off x="7743281" y="4393081"/>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1" name="TextBox 20"/>
          <p:cNvSpPr txBox="1"/>
          <p:nvPr/>
        </p:nvSpPr>
        <p:spPr>
          <a:xfrm>
            <a:off x="7810500" y="5006415"/>
            <a:ext cx="642938" cy="523875"/>
          </a:xfrm>
          <a:prstGeom prst="rect">
            <a:avLst/>
          </a:prstGeom>
          <a:noFill/>
        </p:spPr>
        <p:txBody>
          <a:bodyPr>
            <a:spAutoFit/>
          </a:bodyPr>
          <a:lstStyle/>
          <a:p>
            <a:pPr algn="ctr" eaLnBrk="1" hangingPunct="1">
              <a:defRPr/>
            </a:pPr>
            <a:r>
              <a:rPr lang="en-US" sz="2800" b="1">
                <a:solidFill>
                  <a:schemeClr val="tx2">
                    <a:lumMod val="75000"/>
                  </a:schemeClr>
                </a:solidFill>
              </a:rPr>
              <a:t>1</a:t>
            </a:r>
            <a:endParaRPr lang="vi-VN" sz="2800" b="1">
              <a:solidFill>
                <a:schemeClr val="tx2">
                  <a:lumMod val="75000"/>
                </a:schemeClr>
              </a:solidFill>
            </a:endParaRPr>
          </a:p>
        </p:txBody>
      </p:sp>
      <p:sp>
        <p:nvSpPr>
          <p:cNvPr id="22" name="TextBox 21"/>
          <p:cNvSpPr txBox="1"/>
          <p:nvPr/>
        </p:nvSpPr>
        <p:spPr>
          <a:xfrm>
            <a:off x="7810500" y="5649064"/>
            <a:ext cx="642938"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3" name="TextBox 22"/>
          <p:cNvSpPr txBox="1"/>
          <p:nvPr/>
        </p:nvSpPr>
        <p:spPr>
          <a:xfrm>
            <a:off x="9247687" y="438585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0</a:t>
            </a:r>
            <a:endParaRPr lang="vi-VN" sz="2800" b="1" dirty="0">
              <a:solidFill>
                <a:schemeClr val="tx2">
                  <a:lumMod val="75000"/>
                </a:schemeClr>
              </a:solidFill>
            </a:endParaRPr>
          </a:p>
        </p:txBody>
      </p:sp>
      <p:sp>
        <p:nvSpPr>
          <p:cNvPr id="24" name="TextBox 23"/>
          <p:cNvSpPr txBox="1"/>
          <p:nvPr/>
        </p:nvSpPr>
        <p:spPr>
          <a:xfrm>
            <a:off x="9247686" y="5006415"/>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1</a:t>
            </a:r>
            <a:endParaRPr lang="vi-VN" sz="2800" b="1" dirty="0">
              <a:solidFill>
                <a:schemeClr val="tx2">
                  <a:lumMod val="75000"/>
                </a:schemeClr>
              </a:solidFill>
            </a:endParaRPr>
          </a:p>
        </p:txBody>
      </p:sp>
      <p:sp>
        <p:nvSpPr>
          <p:cNvPr id="25" name="TextBox 24"/>
          <p:cNvSpPr txBox="1"/>
          <p:nvPr/>
        </p:nvSpPr>
        <p:spPr>
          <a:xfrm>
            <a:off x="9262657" y="5625220"/>
            <a:ext cx="642937" cy="523875"/>
          </a:xfrm>
          <a:prstGeom prst="rect">
            <a:avLst/>
          </a:prstGeom>
          <a:noFill/>
        </p:spPr>
        <p:txBody>
          <a:bodyPr>
            <a:spAutoFit/>
          </a:bodyPr>
          <a:lstStyle/>
          <a:p>
            <a:pPr algn="ctr" eaLnBrk="1" hangingPunct="1">
              <a:defRPr/>
            </a:pPr>
            <a:r>
              <a:rPr lang="en-US" sz="2800" b="1" dirty="0">
                <a:solidFill>
                  <a:schemeClr val="tx2">
                    <a:lumMod val="75000"/>
                  </a:schemeClr>
                </a:solidFill>
              </a:rPr>
              <a:t>2</a:t>
            </a:r>
            <a:endParaRPr lang="vi-VN" sz="2800" b="1" dirty="0">
              <a:solidFill>
                <a:schemeClr val="tx2">
                  <a:lumMod val="75000"/>
                </a:schemeClr>
              </a:solidFill>
            </a:endParaRPr>
          </a:p>
        </p:txBody>
      </p:sp>
    </p:spTree>
    <p:extLst>
      <p:ext uri="{BB962C8B-B14F-4D97-AF65-F5344CB8AC3E}">
        <p14:creationId xmlns:p14="http://schemas.microsoft.com/office/powerpoint/2010/main" val="2755959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ox(in)">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heckerboard(across)">
                                      <p:cBhvr>
                                        <p:cTn id="40" dur="500"/>
                                        <p:tgtEl>
                                          <p:spTgt spid="2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heckerboard(across)">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102" y="0"/>
            <a:ext cx="10202091" cy="6858000"/>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8937" y="591051"/>
            <a:ext cx="609600" cy="6096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15" t="62197" r="38456" b="16132"/>
          <a:stretch/>
        </p:blipFill>
        <p:spPr>
          <a:xfrm>
            <a:off x="4767451" y="2896461"/>
            <a:ext cx="2657098" cy="1276008"/>
          </a:xfrm>
          <a:prstGeom prst="rect">
            <a:avLst/>
          </a:prstGeom>
        </p:spPr>
      </p:pic>
    </p:spTree>
    <p:extLst>
      <p:ext uri="{BB962C8B-B14F-4D97-AF65-F5344CB8AC3E}">
        <p14:creationId xmlns:p14="http://schemas.microsoft.com/office/powerpoint/2010/main" val="1855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16" y="888026"/>
            <a:ext cx="8240759" cy="316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595313" y="192256"/>
            <a:ext cx="10677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rgbClr val="C00000"/>
                </a:solidFill>
                <a:latin typeface="Times New Roman" panose="02020603050405020304" pitchFamily="18" charset="0"/>
                <a:cs typeface="Times New Roman" panose="02020603050405020304" pitchFamily="18" charset="0"/>
              </a:rPr>
              <a:t>Quan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sát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hình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biết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điểm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giống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khác</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nhau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cấu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tạo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giữa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nguyên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tử</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hidrogen</a:t>
            </a:r>
            <a:r>
              <a:rPr lang="en-US" altLang="en-US" sz="2400" b="1" dirty="0">
                <a:solidFill>
                  <a:srgbClr val="C00000"/>
                </a:solidFill>
                <a:latin typeface="Times New Roman" panose="02020603050405020304" pitchFamily="18" charset="0"/>
                <a:cs typeface="Times New Roman" panose="02020603050405020304" pitchFamily="18" charset="0"/>
              </a:rPr>
              <a:t>. </a:t>
            </a:r>
            <a:endParaRPr lang="vi-V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340"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1"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2"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4343"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4"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5"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4346"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4347"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4348" name="TextBox 11"/>
          <p:cNvSpPr txBox="1">
            <a:spLocks noChangeArrowheads="1"/>
          </p:cNvSpPr>
          <p:nvPr/>
        </p:nvSpPr>
        <p:spPr bwMode="auto">
          <a:xfrm>
            <a:off x="841601" y="4218034"/>
            <a:ext cx="105547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Giống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proton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1 electron ở </a:t>
            </a:r>
            <a:r>
              <a:rPr lang="en-US" altLang="en-US" sz="2400" b="1" dirty="0" err="1">
                <a:solidFill>
                  <a:srgbClr val="002060"/>
                </a:solidFill>
                <a:latin typeface="Times New Roman" panose="02020603050405020304" pitchFamily="18" charset="0"/>
                <a:cs typeface="Times New Roman" panose="02020603050405020304" pitchFamily="18" charset="0"/>
              </a:rPr>
              <a:t>lớp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vỏ</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b="1" dirty="0" err="1">
                <a:solidFill>
                  <a:srgbClr val="002060"/>
                </a:solidFill>
                <a:latin typeface="Times New Roman" panose="02020603050405020304" pitchFamily="18" charset="0"/>
                <a:cs typeface="Times New Roman" panose="02020603050405020304" pitchFamily="18" charset="0"/>
              </a:rPr>
              <a:t>Khác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nhau</a:t>
            </a:r>
            <a:r>
              <a:rPr lang="en-US" altLang="en-US" sz="2400" b="1" dirty="0">
                <a:solidFill>
                  <a:srgbClr val="002060"/>
                </a:solidFill>
                <a:latin typeface="Times New Roman" panose="02020603050405020304" pitchFamily="18" charset="0"/>
                <a:cs typeface="Times New Roman" panose="02020603050405020304" pitchFamily="18" charset="0"/>
              </a:rPr>
              <a:t> : </a:t>
            </a:r>
          </a:p>
          <a:p>
            <a:pPr eaLnBrk="1" hangingPunct="1">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nhất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2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1 neutron,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3 </a:t>
            </a:r>
            <a:r>
              <a:rPr lang="en-US" altLang="en-US" sz="2400" b="1" dirty="0" err="1">
                <a:solidFill>
                  <a:srgbClr val="002060"/>
                </a:solidFill>
                <a:latin typeface="Times New Roman" panose="02020603050405020304" pitchFamily="18" charset="0"/>
                <a:cs typeface="Times New Roman" panose="02020603050405020304" pitchFamily="18" charset="0"/>
              </a:rPr>
              <a:t>có</a:t>
            </a:r>
            <a:r>
              <a:rPr lang="en-US" altLang="en-US" sz="2400" b="1" dirty="0">
                <a:solidFill>
                  <a:srgbClr val="002060"/>
                </a:solidFill>
                <a:latin typeface="Times New Roman" panose="02020603050405020304" pitchFamily="18" charset="0"/>
                <a:cs typeface="Times New Roman" panose="02020603050405020304" pitchFamily="18" charset="0"/>
              </a:rPr>
              <a:t> 2 neutron </a:t>
            </a:r>
            <a:r>
              <a:rPr lang="en-US" altLang="en-US" sz="2400" b="1" dirty="0" err="1">
                <a:solidFill>
                  <a:srgbClr val="002060"/>
                </a:solidFill>
                <a:latin typeface="Times New Roman" panose="02020603050405020304" pitchFamily="18" charset="0"/>
                <a:cs typeface="Times New Roman" panose="02020603050405020304" pitchFamily="18" charset="0"/>
              </a:rPr>
              <a:t>trong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hạt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nhân</a:t>
            </a:r>
            <a:r>
              <a:rPr lang="en-US" altLang="en-US" sz="2400" b="1" dirty="0">
                <a:solidFill>
                  <a:srgbClr val="002060"/>
                </a:solidFill>
                <a:latin typeface="Times New Roman" panose="02020603050405020304" pitchFamily="18" charset="0"/>
                <a:cs typeface="Times New Roman" panose="02020603050405020304" pitchFamily="18" charset="0"/>
              </a:rPr>
              <a:t>. </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348">
                                            <p:txEl>
                                              <p:pRg st="0" end="0"/>
                                            </p:txEl>
                                          </p:spTgt>
                                        </p:tgtEl>
                                        <p:attrNameLst>
                                          <p:attrName>style.visibility</p:attrName>
                                        </p:attrNameLst>
                                      </p:cBhvr>
                                      <p:to>
                                        <p:strVal val="visible"/>
                                      </p:to>
                                    </p:set>
                                    <p:animEffect transition="in" filter="checkerboard(across)">
                                      <p:cBhvr>
                                        <p:cTn id="7" dur="500"/>
                                        <p:tgtEl>
                                          <p:spTgt spid="14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4348">
                                            <p:txEl>
                                              <p:pRg st="1" end="1"/>
                                            </p:txEl>
                                          </p:spTgt>
                                        </p:tgtEl>
                                        <p:attrNameLst>
                                          <p:attrName>style.visibility</p:attrName>
                                        </p:attrNameLst>
                                      </p:cBhvr>
                                      <p:to>
                                        <p:strVal val="visible"/>
                                      </p:to>
                                    </p:set>
                                    <p:animEffect transition="in" filter="checkerboard(across)">
                                      <p:cBhvr>
                                        <p:cTn id="12" dur="500"/>
                                        <p:tgtEl>
                                          <p:spTgt spid="1434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348">
                                            <p:txEl>
                                              <p:pRg st="2" end="2"/>
                                            </p:txEl>
                                          </p:spTgt>
                                        </p:tgtEl>
                                        <p:attrNameLst>
                                          <p:attrName>style.visibility</p:attrName>
                                        </p:attrNameLst>
                                      </p:cBhvr>
                                      <p:to>
                                        <p:strVal val="visible"/>
                                      </p:to>
                                    </p:set>
                                    <p:animEffect transition="in" filter="checkerboard(across)">
                                      <p:cBhvr>
                                        <p:cTn id="15" dur="500"/>
                                        <p:tgtEl>
                                          <p:spTgt spid="143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ublic\Pictures\Sample Pictures\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344" y="547688"/>
            <a:ext cx="8358188" cy="354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p:cNvSpPr txBox="1">
            <a:spLocks noChangeArrowheads="1"/>
          </p:cNvSpPr>
          <p:nvPr/>
        </p:nvSpPr>
        <p:spPr bwMode="auto">
          <a:xfrm>
            <a:off x="3381375"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4" name="TextBox 4"/>
          <p:cNvSpPr txBox="1">
            <a:spLocks noChangeArrowheads="1"/>
          </p:cNvSpPr>
          <p:nvPr/>
        </p:nvSpPr>
        <p:spPr bwMode="auto">
          <a:xfrm>
            <a:off x="5595938" y="12858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5" name="TextBox 5"/>
          <p:cNvSpPr txBox="1">
            <a:spLocks noChangeArrowheads="1"/>
          </p:cNvSpPr>
          <p:nvPr/>
        </p:nvSpPr>
        <p:spPr bwMode="auto">
          <a:xfrm>
            <a:off x="8167688" y="114300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1e</a:t>
            </a:r>
            <a:endParaRPr lang="vi-VN" altLang="en-US" sz="1800" b="1">
              <a:solidFill>
                <a:srgbClr val="FF0000"/>
              </a:solidFill>
            </a:endParaRPr>
          </a:p>
        </p:txBody>
      </p:sp>
      <p:sp>
        <p:nvSpPr>
          <p:cNvPr id="15366" name="TextBox 6"/>
          <p:cNvSpPr txBox="1">
            <a:spLocks noChangeArrowheads="1"/>
          </p:cNvSpPr>
          <p:nvPr/>
        </p:nvSpPr>
        <p:spPr bwMode="auto">
          <a:xfrm>
            <a:off x="35337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7" name="TextBox 7"/>
          <p:cNvSpPr txBox="1">
            <a:spLocks noChangeArrowheads="1"/>
          </p:cNvSpPr>
          <p:nvPr/>
        </p:nvSpPr>
        <p:spPr bwMode="auto">
          <a:xfrm>
            <a:off x="5667375" y="2559050"/>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8" name="TextBox 8"/>
          <p:cNvSpPr txBox="1">
            <a:spLocks noChangeArrowheads="1"/>
          </p:cNvSpPr>
          <p:nvPr/>
        </p:nvSpPr>
        <p:spPr bwMode="auto">
          <a:xfrm>
            <a:off x="7953375" y="2487614"/>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1p</a:t>
            </a:r>
            <a:endParaRPr lang="vi-VN" altLang="en-US" sz="1800" b="1">
              <a:solidFill>
                <a:srgbClr val="FF0000"/>
              </a:solidFill>
            </a:endParaRPr>
          </a:p>
        </p:txBody>
      </p:sp>
      <p:sp>
        <p:nvSpPr>
          <p:cNvPr id="15369" name="TextBox 9"/>
          <p:cNvSpPr txBox="1">
            <a:spLocks noChangeArrowheads="1"/>
          </p:cNvSpPr>
          <p:nvPr/>
        </p:nvSpPr>
        <p:spPr bwMode="auto">
          <a:xfrm>
            <a:off x="6238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1n</a:t>
            </a:r>
            <a:endParaRPr lang="vi-VN" altLang="en-US" sz="1800" b="1">
              <a:solidFill>
                <a:srgbClr val="FF0000"/>
              </a:solidFill>
            </a:endParaRPr>
          </a:p>
        </p:txBody>
      </p:sp>
      <p:sp>
        <p:nvSpPr>
          <p:cNvPr id="15370" name="TextBox 10"/>
          <p:cNvSpPr txBox="1">
            <a:spLocks noChangeArrowheads="1"/>
          </p:cNvSpPr>
          <p:nvPr/>
        </p:nvSpPr>
        <p:spPr bwMode="auto">
          <a:xfrm>
            <a:off x="8524875" y="1844675"/>
            <a:ext cx="57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2n</a:t>
            </a:r>
            <a:endParaRPr lang="vi-VN" altLang="en-US" sz="1800" b="1">
              <a:solidFill>
                <a:srgbClr val="FF0000"/>
              </a:solidFill>
            </a:endParaRPr>
          </a:p>
        </p:txBody>
      </p:sp>
      <p:sp>
        <p:nvSpPr>
          <p:cNvPr id="13" name="Cloud Callout 12"/>
          <p:cNvSpPr/>
          <p:nvPr/>
        </p:nvSpPr>
        <p:spPr>
          <a:xfrm>
            <a:off x="1063126" y="4249737"/>
            <a:ext cx="9065623" cy="1643063"/>
          </a:xfrm>
          <a:prstGeom prst="cloudCallout">
            <a:avLst>
              <a:gd name="adj1" fmla="val 23268"/>
              <a:gd name="adj2" fmla="val -817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18829" y="4225925"/>
            <a:ext cx="9440092" cy="1815882"/>
          </a:xfrm>
          <a:prstGeom prst="rect">
            <a:avLst/>
          </a:prstGeom>
        </p:spPr>
        <p:txBody>
          <a:bodyPr wrap="square">
            <a:spAutoFit/>
          </a:bodyPr>
          <a:lstStyle/>
          <a:p>
            <a:r>
              <a:rPr lang="vi-VN" sz="2800" dirty="0">
                <a:solidFill>
                  <a:srgbClr val="002060"/>
                </a:solidFill>
                <a:latin typeface="+mj-lt"/>
              </a:rPr>
              <a:t>+ Các nguyên tử H có 1 proton nhưng có thể có số neutron khác nhau (không có, có 1 neutron hoặc có 2 neutron). Chúng đều thuộc về một nguyên tố hydrogen vì các nguyên tử này có cùng số proton.</a:t>
            </a:r>
          </a:p>
        </p:txBody>
      </p:sp>
    </p:spTree>
    <p:extLst>
      <p:ext uri="{BB962C8B-B14F-4D97-AF65-F5344CB8AC3E}">
        <p14:creationId xmlns:p14="http://schemas.microsoft.com/office/powerpoint/2010/main" val="698470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ublic\Pictures\Sample Pictures\Cap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428626"/>
            <a:ext cx="83581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Public\Pictures\Sample Pictures\Capture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203" y="357189"/>
            <a:ext cx="8358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86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ox(in)">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8983" y="414721"/>
            <a:ext cx="9666514" cy="954107"/>
          </a:xfrm>
          <a:prstGeom prst="rect">
            <a:avLst/>
          </a:prstGeom>
        </p:spPr>
        <p:txBody>
          <a:bodyPr wrap="square">
            <a:spAutoFit/>
          </a:bodyP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dirty="0">
                <a:solidFill>
                  <a:srgbClr val="C00000"/>
                </a:solidFill>
                <a:latin typeface="Times New Roman" panose="02020603050405020304" pitchFamily="18" charset="0"/>
                <a:cs typeface="Times New Roman" panose="02020603050405020304" pitchFamily="18" charset="0"/>
              </a:rPr>
              <a:t>.</a:t>
            </a:r>
            <a:r>
              <a:rPr lang="en-US" sz="2800" dirty="0">
                <a:solidFill>
                  <a:srgbClr val="C00000"/>
                </a:solidFill>
              </a:rPr>
              <a:t> </a:t>
            </a:r>
            <a:r>
              <a:rPr lang="vi-VN" sz="2800" dirty="0">
                <a:solidFill>
                  <a:srgbClr val="C00000"/>
                </a:solidFill>
              </a:rPr>
              <a:t> Số hiệu nguyên tử oxygen là 8. Số proton trong hạt nhân nguyên tử của nguyên tố oxygen là bao nhiêu?</a:t>
            </a:r>
          </a:p>
        </p:txBody>
      </p:sp>
      <p:sp>
        <p:nvSpPr>
          <p:cNvPr id="4" name="Rectangular Callout 3"/>
          <p:cNvSpPr/>
          <p:nvPr/>
        </p:nvSpPr>
        <p:spPr>
          <a:xfrm>
            <a:off x="600891" y="378823"/>
            <a:ext cx="914400" cy="675978"/>
          </a:xfrm>
          <a:prstGeom prst="wedgeRectCallout">
            <a:avLst>
              <a:gd name="adj1" fmla="val -13690"/>
              <a:gd name="adj2" fmla="val 1136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Tập hợp tuyển tập hình ảnh dấu chấm hỏi đẹp, sáng tạo nh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583" y="414721"/>
            <a:ext cx="613953"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KHTN Lớp 7 Bài 4: Sơ lược về bảng tuần hoàn các nguyên tố hóa học Giải sách  Khoa học tự nhiên 7 Kết nối tri thức với cuộc sống trang 2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375" y="1368828"/>
            <a:ext cx="7641773" cy="519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387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062" y="450950"/>
            <a:ext cx="10419806" cy="830997"/>
          </a:xfrm>
          <a:prstGeom prst="rect">
            <a:avLst/>
          </a:prstGeom>
        </p:spPr>
        <p:txBody>
          <a:bodyPr wrap="square">
            <a:spAutoFit/>
          </a:bodyPr>
          <a:lstStyle/>
          <a:p>
            <a:pPr marL="342900" indent="-342900">
              <a:spcBef>
                <a:spcPct val="0"/>
              </a:spcBef>
              <a:buFontTx/>
              <a:buChar char="-"/>
            </a:pP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thuộc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neutron </a:t>
            </a:r>
            <a:r>
              <a:rPr lang="en-US" altLang="en-US" sz="2400" b="1" dirty="0" err="1">
                <a:latin typeface="Times New Roman" panose="02020603050405020304" pitchFamily="18" charset="0"/>
                <a:cs typeface="Times New Roman" panose="02020603050405020304" pitchFamily="18" charset="0"/>
              </a:rPr>
              <a:t>khác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a:t>
            </a:r>
          </a:p>
        </p:txBody>
      </p:sp>
      <p:pic>
        <p:nvPicPr>
          <p:cNvPr id="5122" name="Picture 2" descr="Quan sát Hình 2.6, hãy hoàn thành bảng sau: Để lớp electron ngoài cùng của  nguyên tử oxygen có đủ số electron tối đ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455" y="1020690"/>
            <a:ext cx="5579019" cy="3903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5062" y="4924625"/>
            <a:ext cx="9718767" cy="1200329"/>
          </a:xfrm>
          <a:prstGeom prst="rect">
            <a:avLst/>
          </a:prstGeom>
        </p:spPr>
        <p:txBody>
          <a:bodyPr wrap="square">
            <a:spAutoFit/>
          </a:bodyPr>
          <a:lstStyle/>
          <a:p>
            <a:pPr marL="342900" indent="-342900" algn="just">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tự</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nhiên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chứa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oxygen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8 proton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hạt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nhưng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neutron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khác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nhau</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( 8 neutron, 9 neutron, 10 neutron).</a:t>
            </a:r>
          </a:p>
        </p:txBody>
      </p:sp>
    </p:spTree>
    <p:extLst>
      <p:ext uri="{BB962C8B-B14F-4D97-AF65-F5344CB8AC3E}">
        <p14:creationId xmlns:p14="http://schemas.microsoft.com/office/powerpoint/2010/main" val="17765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nền đẹp cho bài giảng điện tử - Ảnh nền thiết kế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524001" y="142876"/>
            <a:ext cx="3071813" cy="1263650"/>
          </a:xfrm>
          <a:prstGeom prst="cloudCallout">
            <a:avLst>
              <a:gd name="adj1" fmla="val 48941"/>
              <a:gd name="adj2" fmla="val 101683"/>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dirty="0" err="1">
                <a:solidFill>
                  <a:srgbClr val="C00000"/>
                </a:solidFill>
                <a:latin typeface="Times New Roman" panose="02020603050405020304" pitchFamily="18" charset="0"/>
                <a:cs typeface="Times New Roman" panose="02020603050405020304" pitchFamily="18" charset="0"/>
              </a:rPr>
              <a:t>Hoạt</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động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16388" name="TextBox 3"/>
          <p:cNvSpPr txBox="1">
            <a:spLocks noChangeArrowheads="1"/>
          </p:cNvSpPr>
          <p:nvPr/>
        </p:nvSpPr>
        <p:spPr bwMode="auto">
          <a:xfrm>
            <a:off x="2277292" y="1777773"/>
            <a:ext cx="7637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Có</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12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tấm</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ghi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tin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p, n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sắp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xếp</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thẻ</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ô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vuông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eaLnBrk="1" hangingPunct="1">
              <a:spcBef>
                <a:spcPct val="0"/>
              </a:spcBef>
              <a:buFontTx/>
              <a:buChar cha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tử</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cùng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tố</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học</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endParaRPr lang="vi-VN"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851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257"/>
            <a:ext cx="9144000" cy="487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6"/>
          <p:cNvGrpSpPr>
            <a:grpSpLocks/>
          </p:cNvGrpSpPr>
          <p:nvPr/>
        </p:nvGrpSpPr>
        <p:grpSpPr bwMode="auto">
          <a:xfrm>
            <a:off x="1809751" y="642938"/>
            <a:ext cx="1285875" cy="2000250"/>
            <a:chOff x="357158" y="571481"/>
            <a:chExt cx="1285884" cy="2000264"/>
          </a:xfrm>
        </p:grpSpPr>
        <p:sp>
          <p:nvSpPr>
            <p:cNvPr id="4" name="Rounded Rectangle 3"/>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5"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2" name="Rounded Rectangle 11"/>
          <p:cNvSpPr/>
          <p:nvPr/>
        </p:nvSpPr>
        <p:spPr bwMode="auto">
          <a:xfrm>
            <a:off x="316706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3" name="TextBox 4"/>
          <p:cNvSpPr txBox="1">
            <a:spLocks noChangeArrowheads="1"/>
          </p:cNvSpPr>
          <p:nvPr/>
        </p:nvSpPr>
        <p:spPr bwMode="auto">
          <a:xfrm>
            <a:off x="3238500"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5" name="Rounded Rectangle 14"/>
          <p:cNvSpPr/>
          <p:nvPr/>
        </p:nvSpPr>
        <p:spPr bwMode="auto">
          <a:xfrm>
            <a:off x="4595814"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5" name="TextBox 4"/>
          <p:cNvSpPr txBox="1">
            <a:spLocks noChangeArrowheads="1"/>
          </p:cNvSpPr>
          <p:nvPr/>
        </p:nvSpPr>
        <p:spPr bwMode="auto">
          <a:xfrm>
            <a:off x="4667250" y="71437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8" name="Rounded Rectangle 17"/>
          <p:cNvSpPr/>
          <p:nvPr/>
        </p:nvSpPr>
        <p:spPr bwMode="auto">
          <a:xfrm>
            <a:off x="6096001"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7" name="TextBox 4"/>
          <p:cNvSpPr txBox="1">
            <a:spLocks noChangeArrowheads="1"/>
          </p:cNvSpPr>
          <p:nvPr/>
        </p:nvSpPr>
        <p:spPr bwMode="auto">
          <a:xfrm>
            <a:off x="6167438"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21" name="Rounded Rectangle 20"/>
          <p:cNvSpPr/>
          <p:nvPr/>
        </p:nvSpPr>
        <p:spPr bwMode="auto">
          <a:xfrm>
            <a:off x="759618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19" name="TextBox 4"/>
          <p:cNvSpPr txBox="1">
            <a:spLocks noChangeArrowheads="1"/>
          </p:cNvSpPr>
          <p:nvPr/>
        </p:nvSpPr>
        <p:spPr bwMode="auto">
          <a:xfrm>
            <a:off x="766762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24" name="Rounded Rectangle 23"/>
          <p:cNvSpPr/>
          <p:nvPr/>
        </p:nvSpPr>
        <p:spPr bwMode="auto">
          <a:xfrm>
            <a:off x="180975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1" name="TextBox 4"/>
          <p:cNvSpPr txBox="1">
            <a:spLocks noChangeArrowheads="1"/>
          </p:cNvSpPr>
          <p:nvPr/>
        </p:nvSpPr>
        <p:spPr bwMode="auto">
          <a:xfrm>
            <a:off x="1881188" y="3024869"/>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7" name="Rounded Rectangle 26"/>
          <p:cNvSpPr/>
          <p:nvPr/>
        </p:nvSpPr>
        <p:spPr bwMode="auto">
          <a:xfrm>
            <a:off x="3167064"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3" name="TextBox 4"/>
          <p:cNvSpPr txBox="1">
            <a:spLocks noChangeArrowheads="1"/>
          </p:cNvSpPr>
          <p:nvPr/>
        </p:nvSpPr>
        <p:spPr bwMode="auto">
          <a:xfrm>
            <a:off x="3309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30" name="Rounded Rectangle 29"/>
          <p:cNvSpPr/>
          <p:nvPr/>
        </p:nvSpPr>
        <p:spPr bwMode="auto">
          <a:xfrm>
            <a:off x="45243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5" name="TextBox 4"/>
          <p:cNvSpPr txBox="1">
            <a:spLocks noChangeArrowheads="1"/>
          </p:cNvSpPr>
          <p:nvPr/>
        </p:nvSpPr>
        <p:spPr bwMode="auto">
          <a:xfrm>
            <a:off x="46672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ounded Rectangle 32"/>
          <p:cNvSpPr/>
          <p:nvPr/>
        </p:nvSpPr>
        <p:spPr bwMode="auto">
          <a:xfrm>
            <a:off x="595312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7" name="TextBox 4"/>
          <p:cNvSpPr txBox="1">
            <a:spLocks noChangeArrowheads="1"/>
          </p:cNvSpPr>
          <p:nvPr/>
        </p:nvSpPr>
        <p:spPr bwMode="auto">
          <a:xfrm>
            <a:off x="609600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36" name="Rounded Rectangle 35"/>
          <p:cNvSpPr/>
          <p:nvPr/>
        </p:nvSpPr>
        <p:spPr bwMode="auto">
          <a:xfrm>
            <a:off x="7381876"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29" name="TextBox 4"/>
          <p:cNvSpPr txBox="1">
            <a:spLocks noChangeArrowheads="1"/>
          </p:cNvSpPr>
          <p:nvPr/>
        </p:nvSpPr>
        <p:spPr bwMode="auto">
          <a:xfrm>
            <a:off x="7524750"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5" name="Rounded Rectangle 24"/>
          <p:cNvSpPr/>
          <p:nvPr/>
        </p:nvSpPr>
        <p:spPr bwMode="auto">
          <a:xfrm>
            <a:off x="9024939" y="642938"/>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1" name="TextBox 4"/>
          <p:cNvSpPr txBox="1">
            <a:spLocks noChangeArrowheads="1"/>
          </p:cNvSpPr>
          <p:nvPr/>
        </p:nvSpPr>
        <p:spPr bwMode="auto">
          <a:xfrm>
            <a:off x="9096375" y="785814"/>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8" name="Rounded Rectangle 27"/>
          <p:cNvSpPr/>
          <p:nvPr/>
        </p:nvSpPr>
        <p:spPr bwMode="auto">
          <a:xfrm>
            <a:off x="8953501" y="2903219"/>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7433" name="TextBox 4"/>
          <p:cNvSpPr txBox="1">
            <a:spLocks noChangeArrowheads="1"/>
          </p:cNvSpPr>
          <p:nvPr/>
        </p:nvSpPr>
        <p:spPr bwMode="auto">
          <a:xfrm>
            <a:off x="9024938" y="3046095"/>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 name="Rectangle 1"/>
          <p:cNvSpPr/>
          <p:nvPr/>
        </p:nvSpPr>
        <p:spPr>
          <a:xfrm>
            <a:off x="615723" y="5285150"/>
            <a:ext cx="11103429" cy="954107"/>
          </a:xfrm>
          <a:prstGeom prst="rect">
            <a:avLst/>
          </a:prstGeom>
        </p:spPr>
        <p:txBody>
          <a:bodyPr wrap="square">
            <a:spAutoFit/>
          </a:bodyPr>
          <a:lstStyle/>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1. </a:t>
            </a:r>
            <a:r>
              <a:rPr lang="en-US" altLang="en-US" sz="2800" b="1" dirty="0" err="1">
                <a:solidFill>
                  <a:srgbClr val="C00000"/>
                </a:solidFill>
                <a:latin typeface="Times New Roman" panose="02020603050405020304" pitchFamily="18" charset="0"/>
                <a:cs typeface="Times New Roman" panose="02020603050405020304" pitchFamily="18" charset="0"/>
              </a:rPr>
              <a:t>Em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có</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thể</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sắp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xếp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được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bao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nhiêu</a:t>
            </a:r>
            <a:r>
              <a:rPr lang="en-US" altLang="en-US" sz="2800" b="1" dirty="0">
                <a:solidFill>
                  <a:srgbClr val="C00000"/>
                </a:solidFill>
                <a:latin typeface="Times New Roman" panose="02020603050405020304" pitchFamily="18" charset="0"/>
                <a:cs typeface="Times New Roman" panose="02020603050405020304" pitchFamily="18" charset="0"/>
              </a:rPr>
              <a:t> ô </a:t>
            </a:r>
            <a:r>
              <a:rPr lang="en-US" altLang="en-US" sz="2800" b="1" dirty="0" err="1">
                <a:solidFill>
                  <a:srgbClr val="C00000"/>
                </a:solidFill>
                <a:latin typeface="Times New Roman" panose="02020603050405020304" pitchFamily="18" charset="0"/>
                <a:cs typeface="Times New Roman" panose="02020603050405020304" pitchFamily="18" charset="0"/>
              </a:rPr>
              <a:t>vuông</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pPr>
            <a:r>
              <a:rPr lang="en-US" altLang="en-US" sz="2800" b="1" dirty="0">
                <a:solidFill>
                  <a:srgbClr val="C00000"/>
                </a:solidFill>
                <a:latin typeface="Times New Roman" panose="02020603050405020304" pitchFamily="18" charset="0"/>
                <a:cs typeface="Times New Roman" panose="02020603050405020304" pitchFamily="18" charset="0"/>
              </a:rPr>
              <a:t>2. </a:t>
            </a:r>
            <a:r>
              <a:rPr lang="en-US" altLang="en-US" sz="2800" b="1" dirty="0" err="1">
                <a:solidFill>
                  <a:srgbClr val="C00000"/>
                </a:solidFill>
                <a:latin typeface="Times New Roman" panose="02020603050405020304" pitchFamily="18" charset="0"/>
                <a:cs typeface="Times New Roman" panose="02020603050405020304" pitchFamily="18" charset="0"/>
              </a:rPr>
              <a:t>Các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tử</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cùng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một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nguyên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tố</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hóa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học</a:t>
            </a:r>
            <a:r>
              <a:rPr lang="en-US" altLang="en-US" sz="2800" b="1" dirty="0">
                <a:solidFill>
                  <a:srgbClr val="C00000"/>
                </a:solidFill>
                <a:latin typeface="Times New Roman" panose="02020603050405020304" pitchFamily="18" charset="0"/>
                <a:cs typeface="Times New Roman" panose="02020603050405020304" pitchFamily="18" charset="0"/>
              </a:rPr>
              <a:t>? </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0747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2" y="431075"/>
            <a:ext cx="4524103"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50+ Hình nền Powerpoint ngộ nghĩnh, đáng yêu nhất - Phụ Kiện MacBook Chính  Hã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4892" y="3456578"/>
            <a:ext cx="2436814"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863" y="3510675"/>
            <a:ext cx="4492822"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50+ Hình nền Powerpoint ngộ nghĩnh, đáng yêu nhất - Phụ Kiện MacBook Chính  H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8498" y="442823"/>
            <a:ext cx="242320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50+ Hình nền Powerpoint ngộ nghĩnh, đáng yêu nhất - Phụ Kiện MacBook Chính  Hã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1647" y="470263"/>
            <a:ext cx="2973976"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50+ Hình nền Powerpoint ngộ nghĩnh, đáng yêu nhất - Phụ Kiện MacBook Chính  Hã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603" y="3456578"/>
            <a:ext cx="3087188" cy="252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6"/>
          <p:cNvGrpSpPr>
            <a:grpSpLocks/>
          </p:cNvGrpSpPr>
          <p:nvPr/>
        </p:nvGrpSpPr>
        <p:grpSpPr bwMode="auto">
          <a:xfrm>
            <a:off x="1235393" y="714376"/>
            <a:ext cx="1285875" cy="2000250"/>
            <a:chOff x="357158" y="571481"/>
            <a:chExt cx="1285884" cy="2000264"/>
          </a:xfrm>
        </p:grpSpPr>
        <p:sp>
          <p:nvSpPr>
            <p:cNvPr id="9" name="Rounded Rectangle 8"/>
            <p:cNvSpPr/>
            <p:nvPr/>
          </p:nvSpPr>
          <p:spPr>
            <a:xfrm>
              <a:off x="357158" y="571481"/>
              <a:ext cx="1285884" cy="2000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TextBox 4"/>
            <p:cNvSpPr txBox="1">
              <a:spLocks noChangeArrowheads="1"/>
            </p:cNvSpPr>
            <p:nvPr/>
          </p:nvSpPr>
          <p:spPr bwMode="auto">
            <a:xfrm>
              <a:off x="500034" y="714356"/>
              <a:ext cx="11430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A</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0n</a:t>
              </a:r>
              <a:endParaRPr lang="vi-VN" altLang="en-US" b="1" dirty="0">
                <a:solidFill>
                  <a:srgbClr val="002060"/>
                </a:solidFill>
              </a:endParaRPr>
            </a:p>
          </p:txBody>
        </p:sp>
      </p:grpSp>
      <p:sp>
        <p:nvSpPr>
          <p:cNvPr id="13" name="Rounded Rectangle 12"/>
          <p:cNvSpPr/>
          <p:nvPr/>
        </p:nvSpPr>
        <p:spPr bwMode="auto">
          <a:xfrm>
            <a:off x="2636656"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4" name="Rounded Rectangle 13"/>
          <p:cNvSpPr/>
          <p:nvPr/>
        </p:nvSpPr>
        <p:spPr bwMode="auto">
          <a:xfrm>
            <a:off x="4177394"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1" name="TextBox 4"/>
          <p:cNvSpPr txBox="1">
            <a:spLocks noChangeArrowheads="1"/>
          </p:cNvSpPr>
          <p:nvPr/>
        </p:nvSpPr>
        <p:spPr bwMode="auto">
          <a:xfrm>
            <a:off x="2574811" y="868363"/>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D</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1n</a:t>
            </a:r>
            <a:endParaRPr lang="vi-VN" altLang="en-US" b="1" dirty="0">
              <a:solidFill>
                <a:srgbClr val="002060"/>
              </a:solidFill>
            </a:endParaRPr>
          </a:p>
        </p:txBody>
      </p:sp>
      <p:sp>
        <p:nvSpPr>
          <p:cNvPr id="12" name="TextBox 4"/>
          <p:cNvSpPr txBox="1">
            <a:spLocks noChangeArrowheads="1"/>
          </p:cNvSpPr>
          <p:nvPr/>
        </p:nvSpPr>
        <p:spPr bwMode="auto">
          <a:xfrm>
            <a:off x="4248831" y="884690"/>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E</a:t>
            </a:r>
          </a:p>
          <a:p>
            <a:pPr algn="ctr" eaLnBrk="1" hangingPunct="1">
              <a:spcBef>
                <a:spcPct val="0"/>
              </a:spcBef>
              <a:buFontTx/>
              <a:buNone/>
            </a:pPr>
            <a:r>
              <a:rPr lang="en-US" altLang="en-US" b="1" dirty="0">
                <a:solidFill>
                  <a:srgbClr val="002060"/>
                </a:solidFill>
              </a:rPr>
              <a:t>1p</a:t>
            </a:r>
          </a:p>
          <a:p>
            <a:pPr algn="ctr" eaLnBrk="1" hangingPunct="1">
              <a:spcBef>
                <a:spcPct val="0"/>
              </a:spcBef>
              <a:buFontTx/>
              <a:buNone/>
            </a:pPr>
            <a:r>
              <a:rPr lang="en-US" altLang="en-US" b="1" dirty="0">
                <a:solidFill>
                  <a:srgbClr val="002060"/>
                </a:solidFill>
              </a:rPr>
              <a:t>2n</a:t>
            </a:r>
            <a:endParaRPr lang="vi-VN" altLang="en-US" b="1" dirty="0">
              <a:solidFill>
                <a:srgbClr val="002060"/>
              </a:solidFill>
            </a:endParaRPr>
          </a:p>
        </p:txBody>
      </p:sp>
      <p:sp>
        <p:nvSpPr>
          <p:cNvPr id="15" name="Rounded Rectangle 14"/>
          <p:cNvSpPr/>
          <p:nvPr/>
        </p:nvSpPr>
        <p:spPr bwMode="auto">
          <a:xfrm>
            <a:off x="6107704" y="71437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6" name="TextBox 4"/>
          <p:cNvSpPr txBox="1">
            <a:spLocks noChangeArrowheads="1"/>
          </p:cNvSpPr>
          <p:nvPr/>
        </p:nvSpPr>
        <p:spPr bwMode="auto">
          <a:xfrm>
            <a:off x="6179140"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G</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6n</a:t>
            </a:r>
            <a:endParaRPr lang="vi-VN" altLang="en-US" b="1" dirty="0">
              <a:solidFill>
                <a:srgbClr val="002060"/>
              </a:solidFill>
            </a:endParaRPr>
          </a:p>
        </p:txBody>
      </p:sp>
      <p:sp>
        <p:nvSpPr>
          <p:cNvPr id="17" name="Rounded Rectangle 16"/>
          <p:cNvSpPr/>
          <p:nvPr/>
        </p:nvSpPr>
        <p:spPr bwMode="auto">
          <a:xfrm>
            <a:off x="7559177" y="75624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8" name="TextBox 4"/>
          <p:cNvSpPr txBox="1">
            <a:spLocks noChangeArrowheads="1"/>
          </p:cNvSpPr>
          <p:nvPr/>
        </p:nvSpPr>
        <p:spPr bwMode="auto">
          <a:xfrm>
            <a:off x="7702052" y="85725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L</a:t>
            </a:r>
          </a:p>
          <a:p>
            <a:pPr algn="ctr" eaLnBrk="1" hangingPunct="1">
              <a:spcBef>
                <a:spcPct val="0"/>
              </a:spcBef>
              <a:buFontTx/>
              <a:buNone/>
            </a:pPr>
            <a:r>
              <a:rPr lang="en-US" altLang="en-US" b="1" dirty="0">
                <a:solidFill>
                  <a:srgbClr val="002060"/>
                </a:solidFill>
              </a:rPr>
              <a:t>6p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19" name="Rounded Rectangle 18"/>
          <p:cNvSpPr/>
          <p:nvPr/>
        </p:nvSpPr>
        <p:spPr bwMode="auto">
          <a:xfrm>
            <a:off x="9712237" y="785814"/>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0" name="TextBox 4"/>
          <p:cNvSpPr txBox="1">
            <a:spLocks noChangeArrowheads="1"/>
          </p:cNvSpPr>
          <p:nvPr/>
        </p:nvSpPr>
        <p:spPr bwMode="auto">
          <a:xfrm>
            <a:off x="9783673" y="86836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M</a:t>
            </a:r>
          </a:p>
          <a:p>
            <a:pPr algn="ctr" eaLnBrk="1" hangingPunct="1">
              <a:spcBef>
                <a:spcPct val="0"/>
              </a:spcBef>
              <a:buFontTx/>
              <a:buNone/>
            </a:pPr>
            <a:r>
              <a:rPr lang="en-US" altLang="en-US" b="1" dirty="0">
                <a:solidFill>
                  <a:srgbClr val="002060"/>
                </a:solidFill>
              </a:rPr>
              <a:t>7p</a:t>
            </a:r>
          </a:p>
          <a:p>
            <a:pPr algn="ctr" eaLnBrk="1" hangingPunct="1">
              <a:spcBef>
                <a:spcPct val="0"/>
              </a:spcBef>
              <a:buFontTx/>
              <a:buNone/>
            </a:pPr>
            <a:r>
              <a:rPr lang="en-US" altLang="en-US" b="1" dirty="0">
                <a:solidFill>
                  <a:srgbClr val="002060"/>
                </a:solidFill>
              </a:rPr>
              <a:t>7n</a:t>
            </a:r>
            <a:endParaRPr lang="vi-VN" altLang="en-US" b="1" dirty="0">
              <a:solidFill>
                <a:srgbClr val="002060"/>
              </a:solidFill>
            </a:endParaRPr>
          </a:p>
        </p:txBody>
      </p:sp>
      <p:sp>
        <p:nvSpPr>
          <p:cNvPr id="21" name="Rounded Rectangle 20"/>
          <p:cNvSpPr/>
          <p:nvPr/>
        </p:nvSpPr>
        <p:spPr bwMode="auto">
          <a:xfrm>
            <a:off x="1420440"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2" name="TextBox 4"/>
          <p:cNvSpPr txBox="1">
            <a:spLocks noChangeArrowheads="1"/>
          </p:cNvSpPr>
          <p:nvPr/>
        </p:nvSpPr>
        <p:spPr bwMode="auto">
          <a:xfrm>
            <a:off x="1556195"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Q</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8n</a:t>
            </a:r>
            <a:endParaRPr lang="vi-VN" altLang="en-US" b="1" dirty="0">
              <a:solidFill>
                <a:srgbClr val="002060"/>
              </a:solidFill>
            </a:endParaRPr>
          </a:p>
        </p:txBody>
      </p:sp>
      <p:sp>
        <p:nvSpPr>
          <p:cNvPr id="23" name="Rounded Rectangle 22"/>
          <p:cNvSpPr/>
          <p:nvPr/>
        </p:nvSpPr>
        <p:spPr bwMode="auto">
          <a:xfrm>
            <a:off x="2842002" y="3844883"/>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4" name="TextBox 4"/>
          <p:cNvSpPr txBox="1">
            <a:spLocks noChangeArrowheads="1"/>
          </p:cNvSpPr>
          <p:nvPr/>
        </p:nvSpPr>
        <p:spPr bwMode="auto">
          <a:xfrm>
            <a:off x="2995536" y="3987759"/>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R</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9n</a:t>
            </a:r>
            <a:endParaRPr lang="vi-VN" altLang="en-US" b="1" dirty="0">
              <a:solidFill>
                <a:srgbClr val="002060"/>
              </a:solidFill>
            </a:endParaRPr>
          </a:p>
        </p:txBody>
      </p:sp>
      <p:sp>
        <p:nvSpPr>
          <p:cNvPr id="25" name="Rounded Rectangle 24"/>
          <p:cNvSpPr/>
          <p:nvPr/>
        </p:nvSpPr>
        <p:spPr bwMode="auto">
          <a:xfrm>
            <a:off x="4093264" y="3833772"/>
            <a:ext cx="1381822"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6" name="TextBox 4"/>
          <p:cNvSpPr txBox="1">
            <a:spLocks noChangeArrowheads="1"/>
          </p:cNvSpPr>
          <p:nvPr/>
        </p:nvSpPr>
        <p:spPr bwMode="auto">
          <a:xfrm>
            <a:off x="4175361" y="3976648"/>
            <a:ext cx="1228286"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T</a:t>
            </a:r>
          </a:p>
          <a:p>
            <a:pPr algn="ctr" eaLnBrk="1" hangingPunct="1">
              <a:spcBef>
                <a:spcPct val="0"/>
              </a:spcBef>
              <a:buFontTx/>
              <a:buNone/>
            </a:pPr>
            <a:r>
              <a:rPr lang="en-US" altLang="en-US" b="1" dirty="0">
                <a:solidFill>
                  <a:srgbClr val="002060"/>
                </a:solidFill>
              </a:rPr>
              <a:t>8p</a:t>
            </a:r>
          </a:p>
          <a:p>
            <a:pPr algn="ctr" eaLnBrk="1" hangingPunct="1">
              <a:spcBef>
                <a:spcPct val="0"/>
              </a:spcBef>
              <a:buFontTx/>
              <a:buNone/>
            </a:pPr>
            <a:r>
              <a:rPr lang="en-US" altLang="en-US" b="1" dirty="0">
                <a:solidFill>
                  <a:srgbClr val="002060"/>
                </a:solidFill>
              </a:rPr>
              <a:t>10n</a:t>
            </a:r>
            <a:endParaRPr lang="vi-VN" altLang="en-US" b="1" dirty="0">
              <a:solidFill>
                <a:srgbClr val="002060"/>
              </a:solidFill>
            </a:endParaRPr>
          </a:p>
        </p:txBody>
      </p:sp>
      <p:sp>
        <p:nvSpPr>
          <p:cNvPr id="27" name="Rounded Rectangle 26"/>
          <p:cNvSpPr/>
          <p:nvPr/>
        </p:nvSpPr>
        <p:spPr bwMode="auto">
          <a:xfrm>
            <a:off x="6162804" y="3760003"/>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28" name="TextBox 4"/>
          <p:cNvSpPr txBox="1">
            <a:spLocks noChangeArrowheads="1"/>
          </p:cNvSpPr>
          <p:nvPr/>
        </p:nvSpPr>
        <p:spPr bwMode="auto">
          <a:xfrm>
            <a:off x="6197416" y="3965536"/>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Y</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29" name="Rounded Rectangle 28"/>
          <p:cNvSpPr/>
          <p:nvPr/>
        </p:nvSpPr>
        <p:spPr bwMode="auto">
          <a:xfrm>
            <a:off x="7731759" y="3822661"/>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0" name="TextBox 4"/>
          <p:cNvSpPr txBox="1">
            <a:spLocks noChangeArrowheads="1"/>
          </p:cNvSpPr>
          <p:nvPr/>
        </p:nvSpPr>
        <p:spPr bwMode="auto">
          <a:xfrm>
            <a:off x="7874633" y="3965537"/>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Z</a:t>
            </a:r>
          </a:p>
          <a:p>
            <a:pPr algn="ctr" eaLnBrk="1" hangingPunct="1">
              <a:spcBef>
                <a:spcPct val="0"/>
              </a:spcBef>
              <a:buFontTx/>
              <a:buNone/>
            </a:pPr>
            <a:r>
              <a:rPr lang="en-US" altLang="en-US" b="1" dirty="0">
                <a:solidFill>
                  <a:srgbClr val="002060"/>
                </a:solidFill>
              </a:rPr>
              <a:t>19p</a:t>
            </a:r>
          </a:p>
          <a:p>
            <a:pPr algn="ctr" eaLnBrk="1" hangingPunct="1">
              <a:spcBef>
                <a:spcPct val="0"/>
              </a:spcBef>
              <a:buFontTx/>
              <a:buNone/>
            </a:pPr>
            <a:r>
              <a:rPr lang="en-US" altLang="en-US" b="1" dirty="0">
                <a:solidFill>
                  <a:srgbClr val="002060"/>
                </a:solidFill>
              </a:rPr>
              <a:t>21n</a:t>
            </a:r>
            <a:endParaRPr lang="vi-VN" altLang="en-US" b="1" dirty="0">
              <a:solidFill>
                <a:srgbClr val="002060"/>
              </a:solidFill>
            </a:endParaRPr>
          </a:p>
        </p:txBody>
      </p:sp>
      <p:sp>
        <p:nvSpPr>
          <p:cNvPr id="31" name="Rounded Rectangle 30"/>
          <p:cNvSpPr/>
          <p:nvPr/>
        </p:nvSpPr>
        <p:spPr bwMode="auto">
          <a:xfrm>
            <a:off x="9847215" y="3679746"/>
            <a:ext cx="1285875" cy="200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32" name="TextBox 4"/>
          <p:cNvSpPr txBox="1">
            <a:spLocks noChangeArrowheads="1"/>
          </p:cNvSpPr>
          <p:nvPr/>
        </p:nvSpPr>
        <p:spPr bwMode="auto">
          <a:xfrm>
            <a:off x="9918652" y="3833772"/>
            <a:ext cx="1143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rgbClr val="FF0000"/>
                </a:solidFill>
              </a:rPr>
              <a:t>X</a:t>
            </a:r>
          </a:p>
          <a:p>
            <a:pPr algn="ctr" eaLnBrk="1" hangingPunct="1">
              <a:spcBef>
                <a:spcPct val="0"/>
              </a:spcBef>
              <a:buFontTx/>
              <a:buNone/>
            </a:pPr>
            <a:r>
              <a:rPr lang="en-US" altLang="en-US" b="1" dirty="0">
                <a:solidFill>
                  <a:srgbClr val="002060"/>
                </a:solidFill>
              </a:rPr>
              <a:t>20p</a:t>
            </a:r>
          </a:p>
          <a:p>
            <a:pPr algn="ctr" eaLnBrk="1" hangingPunct="1">
              <a:spcBef>
                <a:spcPct val="0"/>
              </a:spcBef>
              <a:buFontTx/>
              <a:buNone/>
            </a:pPr>
            <a:r>
              <a:rPr lang="en-US" altLang="en-US" b="1" dirty="0">
                <a:solidFill>
                  <a:srgbClr val="002060"/>
                </a:solidFill>
              </a:rPr>
              <a:t>20n</a:t>
            </a:r>
            <a:endParaRPr lang="vi-VN" altLang="en-US" b="1" dirty="0">
              <a:solidFill>
                <a:srgbClr val="002060"/>
              </a:solidFill>
            </a:endParaRPr>
          </a:p>
        </p:txBody>
      </p:sp>
      <p:sp>
        <p:nvSpPr>
          <p:cNvPr id="33" name="Rectangle 32"/>
          <p:cNvSpPr/>
          <p:nvPr/>
        </p:nvSpPr>
        <p:spPr>
          <a:xfrm>
            <a:off x="11174506" y="6254414"/>
            <a:ext cx="914400" cy="484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n w="0"/>
                <a:solidFill>
                  <a:schemeClr val="tx1"/>
                </a:solidFill>
                <a:effectLst>
                  <a:outerShdw blurRad="38100" dist="19050" dir="2700000" algn="tl" rotWithShape="0">
                    <a:schemeClr val="dk1">
                      <a:alpha val="40000"/>
                    </a:schemeClr>
                  </a:outerShdw>
                </a:effectLst>
              </a:rPr>
              <a:t>Tiết</a:t>
            </a:r>
            <a:r>
              <a:rPr lang="en-US" dirty="0">
                <a:ln w="0"/>
                <a:solidFill>
                  <a:schemeClr val="tx1"/>
                </a:solidFill>
                <a:effectLst>
                  <a:outerShdw blurRad="38100" dist="19050" dir="2700000" algn="tl" rotWithShape="0">
                    <a:schemeClr val="dk1">
                      <a:alpha val="40000"/>
                    </a:schemeClr>
                  </a:outerShdw>
                </a:effectLst>
              </a:rPr>
              <a:t> 2</a:t>
            </a:r>
          </a:p>
        </p:txBody>
      </p:sp>
      <p:sp>
        <p:nvSpPr>
          <p:cNvPr id="34" name="TextBox 33"/>
          <p:cNvSpPr txBox="1"/>
          <p:nvPr/>
        </p:nvSpPr>
        <p:spPr>
          <a:xfrm>
            <a:off x="7387634" y="2915610"/>
            <a:ext cx="4235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t>
            </a:r>
          </a:p>
        </p:txBody>
      </p:sp>
      <p:sp>
        <p:nvSpPr>
          <p:cNvPr id="35" name="TextBox 34"/>
          <p:cNvSpPr txBox="1"/>
          <p:nvPr/>
        </p:nvSpPr>
        <p:spPr>
          <a:xfrm>
            <a:off x="3146311" y="292894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H</a:t>
            </a:r>
          </a:p>
        </p:txBody>
      </p:sp>
      <p:sp>
        <p:nvSpPr>
          <p:cNvPr id="36" name="TextBox 35"/>
          <p:cNvSpPr txBox="1"/>
          <p:nvPr/>
        </p:nvSpPr>
        <p:spPr>
          <a:xfrm>
            <a:off x="10051196" y="6029587"/>
            <a:ext cx="58221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a:t>
            </a:r>
          </a:p>
        </p:txBody>
      </p:sp>
      <p:sp>
        <p:nvSpPr>
          <p:cNvPr id="37" name="TextBox 36"/>
          <p:cNvSpPr txBox="1"/>
          <p:nvPr/>
        </p:nvSpPr>
        <p:spPr>
          <a:xfrm>
            <a:off x="7128659" y="6012305"/>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K</a:t>
            </a:r>
          </a:p>
        </p:txBody>
      </p:sp>
      <p:sp>
        <p:nvSpPr>
          <p:cNvPr id="38" name="TextBox 37"/>
          <p:cNvSpPr txBox="1"/>
          <p:nvPr/>
        </p:nvSpPr>
        <p:spPr>
          <a:xfrm>
            <a:off x="3173550" y="5992804"/>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O</a:t>
            </a:r>
          </a:p>
        </p:txBody>
      </p:sp>
      <p:sp>
        <p:nvSpPr>
          <p:cNvPr id="39" name="TextBox 38"/>
          <p:cNvSpPr txBox="1"/>
          <p:nvPr/>
        </p:nvSpPr>
        <p:spPr>
          <a:xfrm>
            <a:off x="10149853" y="2915610"/>
            <a:ext cx="4443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18189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barn(inVertical)">
                                      <p:cBhvr>
                                        <p:cTn id="81" dur="500"/>
                                        <p:tgtEl>
                                          <p:spTgt spid="2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par>
                                <p:cTn id="88" presetID="16" presetClass="entr" presetSubtype="21"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wipe(down)">
                                      <p:cBhvr>
                                        <p:cTn id="98" dur="500"/>
                                        <p:tgtEl>
                                          <p:spTgt spid="31"/>
                                        </p:tgtEl>
                                      </p:cBhvr>
                                    </p:animEffect>
                                  </p:childTnLst>
                                </p:cTn>
                              </p:par>
                              <p:par>
                                <p:cTn id="99" presetID="22" presetClass="entr" presetSubtype="4" fill="hold" nodeType="with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down)">
                                      <p:cBhvr>
                                        <p:cTn id="106" dur="500"/>
                                        <p:tgtEl>
                                          <p:spTgt spid="3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wipe(down)">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wipe(down)">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ipe(down)">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wipe(down)">
                                      <p:cBhvr>
                                        <p:cTn id="126" dur="500"/>
                                        <p:tgtEl>
                                          <p:spTgt spid="37"/>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wipe(down)">
                                      <p:cBhvr>
                                        <p:cTn id="1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2" grpId="0"/>
      <p:bldP spid="15" grpId="0" animBg="1"/>
      <p:bldP spid="16" grpId="0"/>
      <p:bldP spid="17" grpId="0" animBg="1"/>
      <p:bldP spid="18" grpId="0"/>
      <p:bldP spid="19" grpId="0" animBg="1"/>
      <p:bldP spid="20" grpId="0"/>
      <p:bldP spid="21" grpId="0" animBg="1"/>
      <p:bldP spid="22" grpId="0"/>
      <p:bldP spid="23" grpId="0" animBg="1"/>
      <p:bldP spid="24" grpId="0"/>
      <p:bldP spid="25" grpId="0" animBg="1"/>
      <p:bldP spid="26" grpId="0"/>
      <p:bldP spid="27" grpId="0" animBg="1"/>
      <p:bldP spid="28" grpId="0"/>
      <p:bldP spid="29" grpId="0" animBg="1"/>
      <p:bldP spid="30" grpId="0"/>
      <p:bldP spid="31" grpId="0" animBg="1"/>
      <p:bldP spid="32" grpId="0"/>
      <p:bldP spid="34" grpId="0"/>
      <p:bldP spid="35" grpId="0"/>
      <p:bldP spid="36" grpId="0"/>
      <p:bldP spid="37" grpId="0"/>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ADB4C9-E757-DC95-287C-9175E40F03A3}"/>
              </a:ext>
            </a:extLst>
          </p:cNvPr>
          <p:cNvSpPr>
            <a:spLocks noGrp="1"/>
          </p:cNvSpPr>
          <p:nvPr>
            <p:ph type="title"/>
          </p:nvPr>
        </p:nvSpPr>
        <p:spPr>
          <a:xfrm>
            <a:off x="0" y="0"/>
            <a:ext cx="10091358" cy="621470"/>
          </a:xfrm>
        </p:spPr>
        <p:txBody>
          <a:bodyPr>
            <a:normAutofit fontScale="90000"/>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I –NGUYÊN TỐ HÓA HỌC </a:t>
            </a:r>
          </a:p>
        </p:txBody>
      </p:sp>
      <p:pic>
        <p:nvPicPr>
          <p:cNvPr id="5" name="Picture 4">
            <a:extLst>
              <a:ext uri="{FF2B5EF4-FFF2-40B4-BE49-F238E27FC236}">
                <a16:creationId xmlns:a16="http://schemas.microsoft.com/office/drawing/2014/main" id="{64B61C09-96BF-95B7-66F7-68CF669B8C8A}"/>
              </a:ext>
            </a:extLst>
          </p:cNvPr>
          <p:cNvPicPr>
            <a:picLocks noChangeAspect="1"/>
          </p:cNvPicPr>
          <p:nvPr/>
        </p:nvPicPr>
        <p:blipFill>
          <a:blip r:embed="rId2"/>
          <a:stretch>
            <a:fillRect/>
          </a:stretch>
        </p:blipFill>
        <p:spPr>
          <a:xfrm>
            <a:off x="-186495" y="5322627"/>
            <a:ext cx="1535373" cy="1535373"/>
          </a:xfrm>
          <a:prstGeom prst="rect">
            <a:avLst/>
          </a:prstGeom>
        </p:spPr>
      </p:pic>
      <p:graphicFrame>
        <p:nvGraphicFramePr>
          <p:cNvPr id="8" name="Table 6">
            <a:extLst>
              <a:ext uri="{FF2B5EF4-FFF2-40B4-BE49-F238E27FC236}">
                <a16:creationId xmlns:a16="http://schemas.microsoft.com/office/drawing/2014/main" id="{557D9630-4BE5-6FF3-F8C0-A98E49F2030F}"/>
              </a:ext>
            </a:extLst>
          </p:cNvPr>
          <p:cNvGraphicFramePr>
            <a:graphicFrameLocks noGrp="1"/>
          </p:cNvGraphicFramePr>
          <p:nvPr/>
        </p:nvGraphicFramePr>
        <p:xfrm>
          <a:off x="3218596" y="5777785"/>
          <a:ext cx="5900382" cy="500898"/>
        </p:xfrm>
        <a:graphic>
          <a:graphicData uri="http://schemas.openxmlformats.org/drawingml/2006/table">
            <a:tbl>
              <a:tblPr firstRow="1" bandRow="1">
                <a:tableStyleId>{5C22544A-7EE6-4342-B048-85BDC9FD1C3A}</a:tableStyleId>
              </a:tblPr>
              <a:tblGrid>
                <a:gridCol w="5900382">
                  <a:extLst>
                    <a:ext uri="{9D8B030D-6E8A-4147-A177-3AD203B41FA5}">
                      <a16:colId xmlns:a16="http://schemas.microsoft.com/office/drawing/2014/main" val="1165274559"/>
                    </a:ext>
                  </a:extLst>
                </a:gridCol>
              </a:tblGrid>
              <a:tr h="50089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BÀI TẬP 1</a:t>
                      </a:r>
                    </a:p>
                  </a:txBody>
                  <a:tcPr>
                    <a:solidFill>
                      <a:schemeClr val="accent1">
                        <a:lumMod val="40000"/>
                        <a:lumOff val="60000"/>
                      </a:schemeClr>
                    </a:solidFill>
                  </a:tcPr>
                </a:tc>
                <a:extLst>
                  <a:ext uri="{0D108BD9-81ED-4DB2-BD59-A6C34878D82A}">
                    <a16:rowId xmlns:a16="http://schemas.microsoft.com/office/drawing/2014/main" val="1752982969"/>
                  </a:ext>
                </a:extLst>
              </a:tr>
            </a:tbl>
          </a:graphicData>
        </a:graphic>
      </p:graphicFrame>
      <p:sp>
        <p:nvSpPr>
          <p:cNvPr id="2" name="TextBox 1">
            <a:extLst>
              <a:ext uri="{FF2B5EF4-FFF2-40B4-BE49-F238E27FC236}">
                <a16:creationId xmlns:a16="http://schemas.microsoft.com/office/drawing/2014/main" id="{4E6D4662-4AD1-50F5-A11A-5EB479E7E5AE}"/>
              </a:ext>
            </a:extLst>
          </p:cNvPr>
          <p:cNvSpPr txBox="1"/>
          <p:nvPr/>
        </p:nvSpPr>
        <p:spPr>
          <a:xfrm>
            <a:off x="2493858" y="697985"/>
            <a:ext cx="676929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p>
        </p:txBody>
      </p:sp>
      <p:graphicFrame>
        <p:nvGraphicFramePr>
          <p:cNvPr id="9" name="Table 7">
            <a:extLst>
              <a:ext uri="{FF2B5EF4-FFF2-40B4-BE49-F238E27FC236}">
                <a16:creationId xmlns:a16="http://schemas.microsoft.com/office/drawing/2014/main" id="{C253292A-88A3-B2A0-B626-C8A5D687D361}"/>
              </a:ext>
            </a:extLst>
          </p:cNvPr>
          <p:cNvGraphicFramePr>
            <a:graphicFrameLocks/>
          </p:cNvGraphicFramePr>
          <p:nvPr/>
        </p:nvGraphicFramePr>
        <p:xfrm>
          <a:off x="774884" y="2112459"/>
          <a:ext cx="10749459" cy="3519084"/>
        </p:xfrm>
        <a:graphic>
          <a:graphicData uri="http://schemas.openxmlformats.org/drawingml/2006/table">
            <a:tbl>
              <a:tblPr firstRow="1" bandRow="1">
                <a:tableStyleId>{7DF18680-E054-41AD-8BC1-D1AEF772440D}</a:tableStyleId>
              </a:tblPr>
              <a:tblGrid>
                <a:gridCol w="1909999">
                  <a:extLst>
                    <a:ext uri="{9D8B030D-6E8A-4147-A177-3AD203B41FA5}">
                      <a16:colId xmlns:a16="http://schemas.microsoft.com/office/drawing/2014/main" val="655217260"/>
                    </a:ext>
                  </a:extLst>
                </a:gridCol>
                <a:gridCol w="1305985">
                  <a:extLst>
                    <a:ext uri="{9D8B030D-6E8A-4147-A177-3AD203B41FA5}">
                      <a16:colId xmlns:a16="http://schemas.microsoft.com/office/drawing/2014/main" val="2237341000"/>
                    </a:ext>
                  </a:extLst>
                </a:gridCol>
                <a:gridCol w="2831927">
                  <a:extLst>
                    <a:ext uri="{9D8B030D-6E8A-4147-A177-3AD203B41FA5}">
                      <a16:colId xmlns:a16="http://schemas.microsoft.com/office/drawing/2014/main" val="4072082544"/>
                    </a:ext>
                  </a:extLst>
                </a:gridCol>
                <a:gridCol w="1237250">
                  <a:extLst>
                    <a:ext uri="{9D8B030D-6E8A-4147-A177-3AD203B41FA5}">
                      <a16:colId xmlns:a16="http://schemas.microsoft.com/office/drawing/2014/main" val="577884890"/>
                    </a:ext>
                  </a:extLst>
                </a:gridCol>
                <a:gridCol w="3464298">
                  <a:extLst>
                    <a:ext uri="{9D8B030D-6E8A-4147-A177-3AD203B41FA5}">
                      <a16:colId xmlns:a16="http://schemas.microsoft.com/office/drawing/2014/main" val="3779236296"/>
                    </a:ext>
                  </a:extLst>
                </a:gridCol>
              </a:tblGrid>
              <a:tr h="1094211">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p</a:t>
                      </a:r>
                    </a:p>
                  </a:txBody>
                  <a:tcPr/>
                </a:tc>
                <a:tc>
                  <a:txBody>
                    <a:bodyP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n</a:t>
                      </a:r>
                    </a:p>
                  </a:txBody>
                  <a:tcPr/>
                </a:tc>
                <a:tc>
                  <a:txBody>
                    <a:bodyPr/>
                    <a:lstStyle/>
                    <a:p>
                      <a:pPr algn="ct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a:t>
                      </a:r>
                    </a:p>
                    <a:p>
                      <a:pPr algn="ct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689972740"/>
                  </a:ext>
                </a:extLst>
              </a:tr>
              <a:tr h="808291">
                <a:tc>
                  <a:txBody>
                    <a:bodyPr/>
                    <a:lstStyle/>
                    <a:p>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1</a:t>
                      </a:r>
                    </a:p>
                  </a:txBody>
                  <a:tcPr/>
                </a:tc>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6</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182624662"/>
                  </a:ext>
                </a:extLst>
              </a:tr>
              <a:tr h="808291">
                <a:tc>
                  <a:txBody>
                    <a:bodyPr/>
                    <a:lstStyle/>
                    <a:p>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2</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11</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77789286"/>
                  </a:ext>
                </a:extLst>
              </a:tr>
              <a:tr h="808291">
                <a:tc>
                  <a:txBody>
                    <a:bodyPr/>
                    <a:lstStyle/>
                    <a:p>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3</a:t>
                      </a:r>
                    </a:p>
                  </a:txBody>
                  <a:tcPr/>
                </a:tc>
                <a:tc>
                  <a:txBody>
                    <a:bodyPr/>
                    <a:lstStyle/>
                    <a:p>
                      <a:pPr algn="ctr"/>
                      <a:r>
                        <a:rPr lang="en-US" sz="2400" dirty="0">
                          <a:latin typeface="Times New Roman" panose="02020603050405020304" pitchFamily="18" charset="0"/>
                          <a:cs typeface="Times New Roman" panose="02020603050405020304" pitchFamily="18" charset="0"/>
                        </a:rPr>
                        <a:t>19</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39</a:t>
                      </a:r>
                    </a:p>
                  </a:txBody>
                  <a:tcPr/>
                </a:tc>
                <a:extLst>
                  <a:ext uri="{0D108BD9-81ED-4DB2-BD59-A6C34878D82A}">
                    <a16:rowId xmlns:a16="http://schemas.microsoft.com/office/drawing/2014/main" val="1755989018"/>
                  </a:ext>
                </a:extLst>
              </a:tr>
            </a:tbl>
          </a:graphicData>
        </a:graphic>
      </p:graphicFrame>
      <p:graphicFrame>
        <p:nvGraphicFramePr>
          <p:cNvPr id="3" name="Table 3">
            <a:extLst>
              <a:ext uri="{FF2B5EF4-FFF2-40B4-BE49-F238E27FC236}">
                <a16:creationId xmlns:a16="http://schemas.microsoft.com/office/drawing/2014/main" id="{5CF72B36-3020-E4AA-6BFE-14EB7FA765A2}"/>
              </a:ext>
            </a:extLst>
          </p:cNvPr>
          <p:cNvGraphicFramePr>
            <a:graphicFrameLocks noGrp="1"/>
          </p:cNvGraphicFramePr>
          <p:nvPr/>
        </p:nvGraphicFramePr>
        <p:xfrm>
          <a:off x="760370" y="997088"/>
          <a:ext cx="10671691" cy="2061972"/>
        </p:xfrm>
        <a:graphic>
          <a:graphicData uri="http://schemas.openxmlformats.org/drawingml/2006/table">
            <a:tbl>
              <a:tblPr firstRow="1" bandRow="1">
                <a:tableStyleId>{5DA37D80-6434-44D0-A028-1B22A696006F}</a:tableStyleId>
              </a:tblPr>
              <a:tblGrid>
                <a:gridCol w="10671691">
                  <a:extLst>
                    <a:ext uri="{9D8B030D-6E8A-4147-A177-3AD203B41FA5}">
                      <a16:colId xmlns:a16="http://schemas.microsoft.com/office/drawing/2014/main" val="3181548711"/>
                    </a:ext>
                  </a:extLst>
                </a:gridCol>
              </a:tblGrid>
              <a:tr h="370840">
                <a:tc>
                  <a:txBody>
                    <a:bodyPr/>
                    <a:lstStyle/>
                    <a:p>
                      <a:pPr algn="just">
                        <a:lnSpc>
                          <a:spcPct val="150000"/>
                        </a:lnSpc>
                        <a:spcAft>
                          <a:spcPts val="1000"/>
                        </a:spcAft>
                      </a:pP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p =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hiệu</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nguyên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tử</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khối</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 =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p +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n</a:t>
                      </a:r>
                    </a:p>
                    <a:p>
                      <a:pPr algn="just">
                        <a:lnSpc>
                          <a:spcPct val="150000"/>
                        </a:lnSpc>
                        <a:spcAft>
                          <a:spcPts val="1000"/>
                        </a:spcAft>
                      </a:pP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Vì</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mỗi</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nguyên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hóa</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học</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chỉ</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duy</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nhất</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1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hiệu</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nguyên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tử</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biết</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số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hiệu</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nguyên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tử</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có</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thể</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xác</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định</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nguyên</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tố</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và</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ngược</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ea typeface="Times New Roman" panose="02020603050405020304" pitchFamily="18" charset="0"/>
                        </a:rPr>
                        <a:t>lại</a:t>
                      </a:r>
                      <a:r>
                        <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rPr>
                        <a:t>.</a:t>
                      </a:r>
                    </a:p>
                  </a:txBody>
                  <a:tcPr/>
                </a:tc>
                <a:extLst>
                  <a:ext uri="{0D108BD9-81ED-4DB2-BD59-A6C34878D82A}">
                    <a16:rowId xmlns:a16="http://schemas.microsoft.com/office/drawing/2014/main" val="3699119296"/>
                  </a:ext>
                </a:extLst>
              </a:tr>
            </a:tbl>
          </a:graphicData>
        </a:graphic>
      </p:graphicFrame>
      <p:sp>
        <p:nvSpPr>
          <p:cNvPr id="10" name="TextBox 9"/>
          <p:cNvSpPr txBox="1"/>
          <p:nvPr/>
        </p:nvSpPr>
        <p:spPr>
          <a:xfrm>
            <a:off x="5181599" y="3222171"/>
            <a:ext cx="60960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endParaRPr lang="en-US" dirty="0"/>
          </a:p>
        </p:txBody>
      </p:sp>
      <p:sp>
        <p:nvSpPr>
          <p:cNvPr id="11" name="TextBox 10"/>
          <p:cNvSpPr txBox="1"/>
          <p:nvPr/>
        </p:nvSpPr>
        <p:spPr>
          <a:xfrm>
            <a:off x="9477829" y="3236685"/>
            <a:ext cx="696685" cy="738664"/>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11</a:t>
            </a:r>
          </a:p>
          <a:p>
            <a:endParaRPr lang="en-US" dirty="0"/>
          </a:p>
        </p:txBody>
      </p:sp>
      <p:sp>
        <p:nvSpPr>
          <p:cNvPr id="12" name="TextBox 11"/>
          <p:cNvSpPr txBox="1"/>
          <p:nvPr/>
        </p:nvSpPr>
        <p:spPr>
          <a:xfrm>
            <a:off x="3077027" y="4020457"/>
            <a:ext cx="798285" cy="738664"/>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11</a:t>
            </a:r>
          </a:p>
          <a:p>
            <a:endParaRPr lang="en-US" dirty="0"/>
          </a:p>
        </p:txBody>
      </p:sp>
      <p:sp>
        <p:nvSpPr>
          <p:cNvPr id="13" name="TextBox 12"/>
          <p:cNvSpPr txBox="1"/>
          <p:nvPr/>
        </p:nvSpPr>
        <p:spPr>
          <a:xfrm>
            <a:off x="5167088" y="4876796"/>
            <a:ext cx="609600"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19</a:t>
            </a:r>
          </a:p>
          <a:p>
            <a:endParaRPr lang="en-US" sz="2400" dirty="0"/>
          </a:p>
        </p:txBody>
      </p:sp>
      <p:sp>
        <p:nvSpPr>
          <p:cNvPr id="14" name="TextBox 13"/>
          <p:cNvSpPr txBox="1"/>
          <p:nvPr/>
        </p:nvSpPr>
        <p:spPr>
          <a:xfrm>
            <a:off x="7213600" y="4876797"/>
            <a:ext cx="580571"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20</a:t>
            </a:r>
          </a:p>
          <a:p>
            <a:endParaRPr lang="en-US" sz="2400" dirty="0"/>
          </a:p>
        </p:txBody>
      </p:sp>
      <p:sp>
        <p:nvSpPr>
          <p:cNvPr id="16" name="TextBox 15"/>
          <p:cNvSpPr txBox="1"/>
          <p:nvPr/>
        </p:nvSpPr>
        <p:spPr>
          <a:xfrm>
            <a:off x="9485085" y="4071257"/>
            <a:ext cx="703945" cy="738664"/>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23</a:t>
            </a:r>
          </a:p>
          <a:p>
            <a:endParaRPr lang="en-US" dirty="0"/>
          </a:p>
        </p:txBody>
      </p:sp>
      <p:pic>
        <p:nvPicPr>
          <p:cNvPr id="17" name="Picture 15" descr="viet3"/>
          <p:cNvPicPr>
            <a:picLocks noChangeAspect="1" noChangeArrowheads="1" noCrop="1"/>
          </p:cNvPicPr>
          <p:nvPr/>
        </p:nvPicPr>
        <p:blipFill>
          <a:blip r:embed="rId3"/>
          <a:srcRect/>
          <a:stretch>
            <a:fillRect/>
          </a:stretch>
        </p:blipFill>
        <p:spPr bwMode="auto">
          <a:xfrm>
            <a:off x="0" y="721179"/>
            <a:ext cx="533400" cy="387927"/>
          </a:xfrm>
          <a:prstGeom prst="rect">
            <a:avLst/>
          </a:prstGeom>
          <a:noFill/>
          <a:ln w="9525">
            <a:noFill/>
            <a:miter lim="800000"/>
            <a:headEnd/>
            <a:tailEnd/>
          </a:ln>
        </p:spPr>
      </p:pic>
    </p:spTree>
    <p:extLst>
      <p:ext uri="{BB962C8B-B14F-4D97-AF65-F5344CB8AC3E}">
        <p14:creationId xmlns:p14="http://schemas.microsoft.com/office/powerpoint/2010/main" val="65418075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9" presetClass="exit" presetSubtype="0" fill="hold" grpId="1" nodeType="withEffect">
                                  <p:stCondLst>
                                    <p:cond delay="0"/>
                                  </p:stCondLst>
                                  <p:childTnLst>
                                    <p:animEffect transition="out" filter="dissolv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1"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linds(horizont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3" presetClass="exit" presetSubtype="10" fill="hold" grpId="1" nodeType="withEffect">
                                  <p:stCondLst>
                                    <p:cond delay="0"/>
                                  </p:stCondLst>
                                  <p:childTnLst>
                                    <p:animEffect transition="out" filter="blinds(horizontal)">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3" presetClass="exit" presetSubtype="10" fill="hold" grpId="1" nodeType="withEffect">
                                  <p:stCondLst>
                                    <p:cond delay="0"/>
                                  </p:stCondLst>
                                  <p:childTnLst>
                                    <p:animEffect transition="out" filter="blinds(horizontal)">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3" presetClass="exit" presetSubtype="10" fill="hold" grpId="2" nodeType="withEffect">
                                  <p:stCondLst>
                                    <p:cond delay="0"/>
                                  </p:stCondLst>
                                  <p:childTnLst>
                                    <p:animEffect transition="out" filter="blinds(horizontal)">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3" presetClass="exit" presetSubtype="10" fill="hold" grpId="1" nodeType="withEffect">
                                  <p:stCondLst>
                                    <p:cond delay="0"/>
                                  </p:stCondLst>
                                  <p:childTnLst>
                                    <p:animEffect transition="out" filter="blinds(horizontal)">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barn(inVertical)">
                                      <p:cBhvr>
                                        <p:cTn id="84" dur="500"/>
                                        <p:tgtEl>
                                          <p:spTgt spid="3"/>
                                        </p:tgtEl>
                                      </p:cBhvr>
                                    </p:animEffect>
                                  </p:childTnLst>
                                </p:cTn>
                              </p:par>
                              <p:par>
                                <p:cTn id="85" presetID="2" presetClass="entr" presetSubtype="4"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500" fill="hold"/>
                                        <p:tgtEl>
                                          <p:spTgt spid="17"/>
                                        </p:tgtEl>
                                        <p:attrNameLst>
                                          <p:attrName>ppt_x</p:attrName>
                                        </p:attrNameLst>
                                      </p:cBhvr>
                                      <p:tavLst>
                                        <p:tav tm="0">
                                          <p:val>
                                            <p:strVal val="#ppt_x"/>
                                          </p:val>
                                        </p:tav>
                                        <p:tav tm="100000">
                                          <p:val>
                                            <p:strVal val="#ppt_x"/>
                                          </p:val>
                                        </p:tav>
                                      </p:tavLst>
                                    </p:anim>
                                    <p:anim calcmode="lin" valueType="num">
                                      <p:cBhvr additive="base">
                                        <p:cTn id="8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 presetClass="entr" presetSubtype="16" fill="hold"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box(in)">
                                      <p:cBhvr>
                                        <p:cTn id="9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P spid="12" grpId="0"/>
      <p:bldP spid="12" grpId="1"/>
      <p:bldP spid="13" grpId="0"/>
      <p:bldP spid="13" grpId="1"/>
      <p:bldP spid="14" grpId="0"/>
      <p:bldP spid="14" grpId="1"/>
      <p:bldP spid="16" grpId="0"/>
      <p:bldP spid="16" grpId="1"/>
      <p:bldP spid="16"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1C09-96BF-95B7-66F7-68CF669B8C8A}"/>
              </a:ext>
            </a:extLst>
          </p:cNvPr>
          <p:cNvPicPr>
            <a:picLocks noChangeAspect="1"/>
          </p:cNvPicPr>
          <p:nvPr/>
        </p:nvPicPr>
        <p:blipFill>
          <a:blip r:embed="rId2"/>
          <a:stretch>
            <a:fillRect/>
          </a:stretch>
        </p:blipFill>
        <p:spPr>
          <a:xfrm>
            <a:off x="-186495" y="5322627"/>
            <a:ext cx="1535373" cy="1535373"/>
          </a:xfrm>
          <a:prstGeom prst="rect">
            <a:avLst/>
          </a:prstGeom>
        </p:spPr>
      </p:pic>
      <p:sp>
        <p:nvSpPr>
          <p:cNvPr id="3" name="Content Placeholder 2">
            <a:extLst>
              <a:ext uri="{FF2B5EF4-FFF2-40B4-BE49-F238E27FC236}">
                <a16:creationId xmlns:a16="http://schemas.microsoft.com/office/drawing/2014/main" id="{719CFBF3-20EE-B44F-883C-EC5B18FF3717}"/>
              </a:ext>
            </a:extLst>
          </p:cNvPr>
          <p:cNvSpPr>
            <a:spLocks noGrp="1"/>
          </p:cNvSpPr>
          <p:nvPr>
            <p:ph sz="half" idx="1"/>
          </p:nvPr>
        </p:nvSpPr>
        <p:spPr>
          <a:xfrm>
            <a:off x="901233" y="2149529"/>
            <a:ext cx="5194767" cy="3309571"/>
          </a:xfrm>
        </p:spPr>
        <p:txBody>
          <a:bodyPr>
            <a:normAutofit/>
          </a:bodyPr>
          <a:lstStyle/>
          <a:p>
            <a:pPr algn="just"/>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Gold;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Iron.</a:t>
            </a:r>
          </a:p>
        </p:txBody>
      </p:sp>
      <p:sp>
        <p:nvSpPr>
          <p:cNvPr id="6" name="Content Placeholder 2">
            <a:extLst>
              <a:ext uri="{FF2B5EF4-FFF2-40B4-BE49-F238E27FC236}">
                <a16:creationId xmlns:a16="http://schemas.microsoft.com/office/drawing/2014/main" id="{D66A4611-412E-8DF7-64FF-1991F0E9876B}"/>
              </a:ext>
            </a:extLst>
          </p:cNvPr>
          <p:cNvSpPr txBox="1">
            <a:spLocks/>
          </p:cNvSpPr>
          <p:nvPr/>
        </p:nvSpPr>
        <p:spPr>
          <a:xfrm>
            <a:off x="6246125" y="1987790"/>
            <a:ext cx="5194767" cy="363304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IUPAC.</a:t>
            </a:r>
          </a:p>
          <a:p>
            <a:pPr algn="just"/>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natri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IUPAC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sodium.</a:t>
            </a:r>
          </a:p>
        </p:txBody>
      </p:sp>
      <p:sp>
        <p:nvSpPr>
          <p:cNvPr id="7" name="Title 1">
            <a:extLst>
              <a:ext uri="{FF2B5EF4-FFF2-40B4-BE49-F238E27FC236}">
                <a16:creationId xmlns:a16="http://schemas.microsoft.com/office/drawing/2014/main" id="{31F1E238-B953-2A2D-C00D-E8D80192975B}"/>
              </a:ext>
            </a:extLst>
          </p:cNvPr>
          <p:cNvSpPr>
            <a:spLocks noGrp="1"/>
          </p:cNvSpPr>
          <p:nvPr>
            <p:ph type="title"/>
          </p:nvPr>
        </p:nvSpPr>
        <p:spPr>
          <a:xfrm>
            <a:off x="0" y="0"/>
            <a:ext cx="10145486" cy="447299"/>
          </a:xfrm>
        </p:spPr>
        <p:txBody>
          <a:bodyPr>
            <a:noAutofit/>
          </a:bodyPr>
          <a:lstStyle/>
          <a:p>
            <a:r>
              <a:rPr lang="en-US" sz="2400" b="1" dirty="0">
                <a:solidFill>
                  <a:schemeClr val="accent2">
                    <a:lumMod val="75000"/>
                  </a:schemeClr>
                </a:solidFill>
                <a:latin typeface="Times New Roman" panose="02020603050405020304" pitchFamily="18" charset="0"/>
                <a:cs typeface="Times New Roman" panose="02020603050405020304" pitchFamily="18" charset="0"/>
              </a:rPr>
              <a:t>II – TÊN GỌI VÀ KÍ HIỆU NGUYÊN TỐ HÓA HỌC </a:t>
            </a:r>
          </a:p>
        </p:txBody>
      </p:sp>
      <p:sp>
        <p:nvSpPr>
          <p:cNvPr id="8" name="TextBox 7">
            <a:extLst>
              <a:ext uri="{FF2B5EF4-FFF2-40B4-BE49-F238E27FC236}">
                <a16:creationId xmlns:a16="http://schemas.microsoft.com/office/drawing/2014/main" id="{EA1A65AE-A035-C600-7B4B-BE63D2D105A7}"/>
              </a:ext>
            </a:extLst>
          </p:cNvPr>
          <p:cNvSpPr txBox="1"/>
          <p:nvPr/>
        </p:nvSpPr>
        <p:spPr>
          <a:xfrm>
            <a:off x="567404" y="850679"/>
            <a:ext cx="6407143" cy="461665"/>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1. TÊN GỌI CÁC NGUYÊN TỐ HÓA HỌC</a:t>
            </a:r>
          </a:p>
        </p:txBody>
      </p:sp>
    </p:spTree>
    <p:extLst>
      <p:ext uri="{BB962C8B-B14F-4D97-AF65-F5344CB8AC3E}">
        <p14:creationId xmlns:p14="http://schemas.microsoft.com/office/powerpoint/2010/main" val="9361498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24" y="0"/>
            <a:ext cx="12070976"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927228" y="311146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601380" y="3162674"/>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51023" y="1354712"/>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4998704" y="5883942"/>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9620734" y="59039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5</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1:Nguyên tử carbon có bao nhiêu proton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a:t>
            </a: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8</a:t>
            </a:r>
          </a:p>
        </p:txBody>
      </p:sp>
      <p:sp>
        <p:nvSpPr>
          <p:cNvPr id="37" name="Đáp án 4-LV1">
            <a:extLst>
              <a:ext uri="{FF2B5EF4-FFF2-40B4-BE49-F238E27FC236}">
                <a16:creationId xmlns:a16="http://schemas.microsoft.com/office/drawing/2014/main" id="{9A6F4D4E-5A24-4779-A207-95E73743C5A6}"/>
              </a:ext>
            </a:extLst>
          </p:cNvPr>
          <p:cNvSpPr/>
          <p:nvPr/>
        </p:nvSpPr>
        <p:spPr>
          <a:xfrm>
            <a:off x="7857454" y="5191324"/>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6</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100483" y="6036907"/>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extLst>
      <p:ext uri="{BB962C8B-B14F-4D97-AF65-F5344CB8AC3E}">
        <p14:creationId xmlns:p14="http://schemas.microsoft.com/office/powerpoint/2010/main" val="1424175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617257" y="748833"/>
            <a:ext cx="8365378" cy="707886"/>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1. </a:t>
            </a:r>
            <a:r>
              <a:rPr lang="en-US" altLang="en-US" sz="4000" b="1" dirty="0" err="1">
                <a:latin typeface="Times New Roman" panose="02020603050405020304" pitchFamily="18" charset="0"/>
                <a:cs typeface="Times New Roman" panose="02020603050405020304" pitchFamily="18" charset="0"/>
              </a:rPr>
              <a:t>Tên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gọi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nguyên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hoá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học</a:t>
            </a:r>
            <a:endParaRPr lang="vi-VN"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68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17" y="705395"/>
            <a:ext cx="8904514" cy="518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p:cNvSpPr txBox="1">
            <a:spLocks noChangeArrowheads="1"/>
          </p:cNvSpPr>
          <p:nvPr/>
        </p:nvSpPr>
        <p:spPr bwMode="auto">
          <a:xfrm>
            <a:off x="3921986" y="782639"/>
            <a:ext cx="4143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t>Thảo</a:t>
            </a:r>
            <a:r>
              <a:rPr lang="en-US" altLang="en-US" sz="3600" b="1" dirty="0"/>
              <a:t> </a:t>
            </a:r>
            <a:r>
              <a:rPr lang="en-US" altLang="en-US" sz="3600" b="1" dirty="0" err="1"/>
              <a:t>luận</a:t>
            </a:r>
            <a:r>
              <a:rPr lang="en-US" altLang="en-US" sz="3600" b="1" dirty="0"/>
              <a:t> </a:t>
            </a:r>
            <a:endParaRPr lang="vi-VN" altLang="en-US" sz="3600" b="1" dirty="0"/>
          </a:p>
        </p:txBody>
      </p:sp>
      <p:sp>
        <p:nvSpPr>
          <p:cNvPr id="27652" name="TextBox 3"/>
          <p:cNvSpPr txBox="1">
            <a:spLocks noChangeArrowheads="1"/>
          </p:cNvSpPr>
          <p:nvPr/>
        </p:nvSpPr>
        <p:spPr bwMode="auto">
          <a:xfrm>
            <a:off x="2243204" y="2365081"/>
            <a:ext cx="75009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AutoNum type="arabicPeriod"/>
            </a:pPr>
            <a:endParaRPr lang="en-US" altLang="en-US" sz="2800" b="1" dirty="0">
              <a:solidFill>
                <a:srgbClr val="FF0000"/>
              </a:solidFill>
            </a:endParaRPr>
          </a:p>
          <a:p>
            <a:pPr algn="ctr" eaLnBrk="1" hangingPunct="1">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Trình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nguồn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gốc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gọi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nguyên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có</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nhiều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ứng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dụng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cuộc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như</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đồng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sắt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nhôm</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endParaRPr lang="en-US" altLang="en-US" sz="2800" b="1" dirty="0">
              <a:solidFill>
                <a:srgbClr val="FF0000"/>
              </a:solidFill>
            </a:endParaRPr>
          </a:p>
          <a:p>
            <a:pPr algn="ctr" eaLnBrk="1" hangingPunct="1">
              <a:spcBef>
                <a:spcPct val="0"/>
              </a:spcBef>
              <a:buFontTx/>
              <a:buNone/>
            </a:pPr>
            <a:endParaRPr lang="vi-VN" altLang="en-US" sz="2800" b="1" dirty="0">
              <a:solidFill>
                <a:srgbClr val="FF0000"/>
              </a:solidFill>
            </a:endParaRPr>
          </a:p>
        </p:txBody>
      </p:sp>
    </p:spTree>
    <p:extLst>
      <p:ext uri="{BB962C8B-B14F-4D97-AF65-F5344CB8AC3E}">
        <p14:creationId xmlns:p14="http://schemas.microsoft.com/office/powerpoint/2010/main" val="322232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Cách nhận biết kim loại đồng chính xác nhất trong 5 Phú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5" name="AutoShape 4" descr="Giá kim loại đồng thế giới hôm nay 05/07/2022 bao nhiêu tiền 1k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6" name="AutoShape 6" descr="Kim Loại Đồng Để Làm Gì? 3 Ngành Dùng Nhiều Kim Loại Đồng Nhất Là?"/>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8677" name="AutoShape 8" descr="Sắt là gì? Ứng dụng và vai trò của kim loại sắt trong đời sống - Phế"/>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8" name="Picture 9" descr="C:\Users\Admin\Pictures\tải xuống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809896"/>
            <a:ext cx="4487864" cy="261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0" descr="C:\Users\Admin\Pictures\tải xuố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6" y="914399"/>
            <a:ext cx="3714750" cy="518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Users\Admin\Pictures\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313" y="3571874"/>
            <a:ext cx="442912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8"/>
          <p:cNvSpPr txBox="1">
            <a:spLocks noChangeArrowheads="1"/>
          </p:cNvSpPr>
          <p:nvPr/>
        </p:nvSpPr>
        <p:spPr bwMode="auto">
          <a:xfrm>
            <a:off x="2361406" y="205058"/>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đồng</a:t>
            </a:r>
            <a:r>
              <a:rPr lang="en-US" altLang="en-US" sz="2400" b="1" dirty="0">
                <a:solidFill>
                  <a:schemeClr val="tx2"/>
                </a:solidFill>
              </a:rPr>
              <a:t> </a:t>
            </a:r>
            <a:endParaRPr lang="vi-VN" altLang="en-US" sz="2400" b="1" dirty="0">
              <a:solidFill>
                <a:schemeClr val="tx2"/>
              </a:solidFill>
            </a:endParaRPr>
          </a:p>
        </p:txBody>
      </p:sp>
      <p:sp>
        <p:nvSpPr>
          <p:cNvPr id="28682" name="TextBox 9"/>
          <p:cNvSpPr txBox="1">
            <a:spLocks noChangeArrowheads="1"/>
          </p:cNvSpPr>
          <p:nvPr/>
        </p:nvSpPr>
        <p:spPr bwMode="auto">
          <a:xfrm>
            <a:off x="7597821" y="476043"/>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tx2"/>
                </a:solidFill>
              </a:rPr>
              <a:t>Kim </a:t>
            </a:r>
            <a:r>
              <a:rPr lang="en-US" altLang="en-US" sz="2400" b="1" dirty="0" err="1">
                <a:solidFill>
                  <a:schemeClr val="tx2"/>
                </a:solidFill>
              </a:rPr>
              <a:t>loại</a:t>
            </a:r>
            <a:r>
              <a:rPr lang="en-US" altLang="en-US" sz="2400" b="1" dirty="0">
                <a:solidFill>
                  <a:schemeClr val="tx2"/>
                </a:solidFill>
              </a:rPr>
              <a:t> </a:t>
            </a:r>
            <a:r>
              <a:rPr lang="en-US" altLang="en-US" sz="2400" b="1" dirty="0" err="1">
                <a:solidFill>
                  <a:schemeClr val="tx2"/>
                </a:solidFill>
              </a:rPr>
              <a:t>nhôm</a:t>
            </a:r>
            <a:r>
              <a:rPr lang="en-US" altLang="en-US" sz="2400" b="1" dirty="0">
                <a:solidFill>
                  <a:schemeClr val="tx2"/>
                </a:solidFill>
              </a:rPr>
              <a:t> </a:t>
            </a:r>
            <a:endParaRPr lang="vi-VN" altLang="en-US" sz="2400" b="1" dirty="0">
              <a:solidFill>
                <a:schemeClr val="tx2"/>
              </a:solidFill>
            </a:endParaRPr>
          </a:p>
        </p:txBody>
      </p:sp>
      <p:sp>
        <p:nvSpPr>
          <p:cNvPr id="28683" name="TextBox 10"/>
          <p:cNvSpPr txBox="1">
            <a:spLocks noChangeArrowheads="1"/>
          </p:cNvSpPr>
          <p:nvPr/>
        </p:nvSpPr>
        <p:spPr bwMode="auto">
          <a:xfrm>
            <a:off x="4395380" y="5634308"/>
            <a:ext cx="2714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Kim loại sắt  </a:t>
            </a:r>
            <a:endParaRPr lang="vi-VN" altLang="en-US" sz="2400" b="1">
              <a:solidFill>
                <a:schemeClr val="tx2"/>
              </a:solidFill>
            </a:endParaRPr>
          </a:p>
        </p:txBody>
      </p:sp>
    </p:spTree>
    <p:extLst>
      <p:ext uri="{BB962C8B-B14F-4D97-AF65-F5344CB8AC3E}">
        <p14:creationId xmlns:p14="http://schemas.microsoft.com/office/powerpoint/2010/main" val="3467130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525" y="553055"/>
            <a:ext cx="10502538" cy="4401205"/>
          </a:xfrm>
          <a:prstGeom prst="rect">
            <a:avLst/>
          </a:prstGeom>
        </p:spPr>
        <p:txBody>
          <a:bodyPr wrap="square">
            <a:spAutoFit/>
          </a:bodyPr>
          <a:lstStyle/>
          <a:p>
            <a:pPr>
              <a:spcAft>
                <a:spcPts val="0"/>
              </a:spcAft>
            </a:pPr>
            <a:r>
              <a:rPr lang="en-US" sz="2800" dirty="0" err="1">
                <a:solidFill>
                  <a:srgbClr val="002060"/>
                </a:solidFill>
                <a:latin typeface="Times New Roman" panose="02020603050405020304" pitchFamily="18" charset="0"/>
                <a:ea typeface="Arial" panose="020B0604020202020204" pitchFamily="34" charset="0"/>
              </a:rPr>
              <a:t>Một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hàng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năm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trước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như</a:t>
            </a:r>
            <a:r>
              <a:rPr lang="en-US" sz="2800" dirty="0">
                <a:solidFill>
                  <a:srgbClr val="002060"/>
                </a:solidFill>
                <a:latin typeface="Times New Roman" panose="02020603050405020304" pitchFamily="18" charset="0"/>
                <a:ea typeface="Arial" panose="020B0604020202020204" pitchFamily="34" charset="0"/>
              </a:rPr>
              <a:t>:</a:t>
            </a:r>
          </a:p>
          <a:p>
            <a:r>
              <a:rPr lang="en-US" sz="2800" dirty="0">
                <a:solidFill>
                  <a:srgbClr val="002060"/>
                </a:solidFill>
                <a:latin typeface="Times New Roman" panose="02020603050405020304" pitchFamily="18" charset="0"/>
                <a:ea typeface="Arial" panose="020B0604020202020204" pitchFamily="34" charset="0"/>
              </a:rPr>
              <a:t> -</a:t>
            </a:r>
            <a:r>
              <a:rPr lang="vi-VN" sz="2800" dirty="0">
                <a:solidFill>
                  <a:srgbClr val="002060"/>
                </a:solidFill>
                <a:latin typeface="Times New Roman" panose="02020603050405020304" pitchFamily="18" charset="0"/>
                <a:cs typeface="Times New Roman" panose="02020603050405020304" pitchFamily="18" charset="0"/>
              </a:rPr>
              <a:t>Cuprus (đồng)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vi-VN" sz="2800" dirty="0">
                <a:solidFill>
                  <a:srgbClr val="002060"/>
                </a:solidFill>
                <a:latin typeface="Times New Roman" panose="02020603050405020304" pitchFamily="18" charset="0"/>
                <a:cs typeface="Times New Roman" panose="02020603050405020304" pitchFamily="18" charset="0"/>
              </a:rPr>
              <a:t>mang tên vùng Cyprus</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đảo</a:t>
            </a:r>
            <a:r>
              <a:rPr lang="en-US" sz="2800" dirty="0">
                <a:solidFill>
                  <a:srgbClr val="002060"/>
                </a:solidFill>
                <a:latin typeface="Times New Roman" panose="02020603050405020304" pitchFamily="18" charset="0"/>
                <a:ea typeface="Arial" panose="020B0604020202020204" pitchFamily="34" charset="0"/>
              </a:rPr>
              <a:t> Sip)</a:t>
            </a:r>
            <a:r>
              <a:rPr lang="vi-VN" sz="2800" dirty="0">
                <a:solidFill>
                  <a:srgbClr val="002060"/>
                </a:solidFill>
                <a:latin typeface="Times New Roman" panose="02020603050405020304" pitchFamily="18" charset="0"/>
                <a:cs typeface="Times New Roman" panose="02020603050405020304" pitchFamily="18" charset="0"/>
              </a:rPr>
              <a:t>, nơi có nhiều </a:t>
            </a:r>
            <a:r>
              <a:rPr lang="en-US" sz="2800" dirty="0" err="1">
                <a:solidFill>
                  <a:srgbClr val="002060"/>
                </a:solidFill>
                <a:latin typeface="Times New Roman" panose="02020603050405020304" pitchFamily="18" charset="0"/>
                <a:ea typeface="Arial" panose="020B0604020202020204" pitchFamily="34" charset="0"/>
              </a:rPr>
              <a:t>quặng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đồng</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khai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thác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cổ</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xưa</a:t>
            </a:r>
            <a:r>
              <a:rPr lang="vi-VN" sz="2800" dirty="0">
                <a:solidFill>
                  <a:srgbClr val="002060"/>
                </a:solidFill>
                <a:latin typeface="Times New Roman" panose="02020603050405020304" pitchFamily="18" charset="0"/>
                <a:cs typeface="Times New Roman" panose="02020603050405020304" pitchFamily="18" charset="0"/>
              </a:rPr>
              <a:t>.</a:t>
            </a:r>
          </a:p>
          <a:p>
            <a:pPr>
              <a:spcAft>
                <a:spcPts val="0"/>
              </a:spcAft>
            </a:pP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nhôm</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Từ</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tiếng</a:t>
            </a:r>
            <a:r>
              <a:rPr lang="en-US" sz="2800" dirty="0">
                <a:solidFill>
                  <a:srgbClr val="002060"/>
                </a:solidFill>
                <a:latin typeface="Times New Roman" panose="02020603050405020304" pitchFamily="18" charset="0"/>
                <a:ea typeface="Arial" panose="020B0604020202020204" pitchFamily="34" charset="0"/>
              </a:rPr>
              <a:t> Latin </a:t>
            </a:r>
            <a:r>
              <a:rPr lang="en-US" sz="2800" dirty="0" err="1">
                <a:solidFill>
                  <a:srgbClr val="002060"/>
                </a:solidFill>
                <a:latin typeface="Times New Roman" panose="02020603050405020304" pitchFamily="18" charset="0"/>
                <a:ea typeface="Arial" panose="020B0604020202020204" pitchFamily="34" charset="0"/>
              </a:rPr>
              <a:t>alumen</a:t>
            </a:r>
            <a:r>
              <a:rPr lang="en-US" sz="2800" dirty="0">
                <a:solidFill>
                  <a:srgbClr val="002060"/>
                </a:solidFill>
                <a:latin typeface="Times New Roman" panose="02020603050405020304" pitchFamily="18" charset="0"/>
                <a:ea typeface="Arial" panose="020B0604020202020204" pitchFamily="34" charset="0"/>
              </a:rPr>
              <a:t> – </a:t>
            </a:r>
            <a:r>
              <a:rPr lang="en-US" sz="2800" dirty="0" err="1">
                <a:solidFill>
                  <a:srgbClr val="002060"/>
                </a:solidFill>
                <a:latin typeface="Times New Roman" panose="02020603050405020304" pitchFamily="18" charset="0"/>
                <a:ea typeface="Arial" panose="020B0604020202020204" pitchFamily="34" charset="0"/>
              </a:rPr>
              <a:t>nghĩa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là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sinh</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ra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phèn</a:t>
            </a:r>
            <a:endParaRPr lang="en-US" sz="2800" dirty="0">
              <a:solidFill>
                <a:srgbClr val="002060"/>
              </a:solidFill>
              <a:latin typeface="Times New Roman" panose="02020603050405020304" pitchFamily="18" charset="0"/>
              <a:ea typeface="Arial" panose="020B0604020202020204" pitchFamily="34" charset="0"/>
            </a:endParaRPr>
          </a:p>
          <a:p>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Bạc</a:t>
            </a:r>
            <a:r>
              <a:rPr lang="en-US" sz="2800" dirty="0">
                <a:solidFill>
                  <a:srgbClr val="002060"/>
                </a:solidFill>
                <a:latin typeface="Times New Roman" panose="02020603050405020304" pitchFamily="18" charset="0"/>
                <a:ea typeface="Arial" panose="020B0604020202020204" pitchFamily="34" charset="0"/>
              </a:rPr>
              <a:t> ( silver)</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có nghĩa là “sáng bóng”.</a:t>
            </a:r>
          </a:p>
          <a:p>
            <a:r>
              <a:rPr lang="en-US" sz="2800" dirty="0">
                <a:solidFill>
                  <a:srgbClr val="002060"/>
                </a:solidFill>
                <a:latin typeface="Times New Roman" panose="02020603050405020304" pitchFamily="18" charset="0"/>
                <a:cs typeface="Times New Roman" panose="02020603050405020304" pitchFamily="18" charset="0"/>
              </a:rPr>
              <a:t>- Gold</a:t>
            </a:r>
            <a:r>
              <a:rPr lang="vi-VN" sz="2800" dirty="0">
                <a:solidFill>
                  <a:srgbClr val="002060"/>
                </a:solidFill>
                <a:latin typeface="Times New Roman" panose="02020603050405020304" pitchFamily="18" charset="0"/>
                <a:cs typeface="Times New Roman" panose="02020603050405020304" pitchFamily="18" charset="0"/>
              </a:rPr>
              <a:t> (vàng) có nghĩa là buổi bình minh vàng.</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rPr>
              <a:t>L</a:t>
            </a:r>
            <a:r>
              <a:rPr lang="en-US" sz="2800" dirty="0">
                <a:solidFill>
                  <a:srgbClr val="002060"/>
                </a:solidFill>
                <a:latin typeface="Times New Roman" panose="02020603050405020304" pitchFamily="18" charset="0"/>
                <a:ea typeface="Arial" panose="020B0604020202020204" pitchFamily="34" charset="0"/>
              </a:rPr>
              <a:t>ead</a:t>
            </a:r>
            <a:r>
              <a:rPr lang="vi-VN" sz="2800" dirty="0">
                <a:solidFill>
                  <a:srgbClr val="002060"/>
                </a:solidFill>
                <a:latin typeface="Times New Roman" panose="02020603050405020304" pitchFamily="18" charset="0"/>
                <a:cs typeface="Times New Roman" panose="02020603050405020304" pitchFamily="18" charset="0"/>
              </a:rPr>
              <a:t>(chì) có nghĩa là “nặng”</a:t>
            </a:r>
          </a:p>
          <a:p>
            <a:pPr>
              <a:spcAft>
                <a:spcPts val="0"/>
              </a:spcAft>
            </a:pP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Các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mới</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tìm</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thấy</a:t>
            </a:r>
            <a:r>
              <a:rPr lang="en-US" sz="2800" dirty="0">
                <a:solidFill>
                  <a:srgbClr val="002060"/>
                </a:solidFill>
                <a:latin typeface="Times New Roman" panose="02020603050405020304" pitchFamily="18" charset="0"/>
                <a:ea typeface="Arial" panose="020B0604020202020204" pitchFamily="34" charset="0"/>
              </a:rPr>
              <a:t> hay </a:t>
            </a:r>
            <a:r>
              <a:rPr lang="en-US" sz="2800" dirty="0" err="1">
                <a:solidFill>
                  <a:srgbClr val="002060"/>
                </a:solidFill>
                <a:latin typeface="Times New Roman" panose="02020603050405020304" pitchFamily="18" charset="0"/>
                <a:ea typeface="Arial" panose="020B0604020202020204" pitchFamily="34" charset="0"/>
              </a:rPr>
              <a:t>nguyên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nhân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tạo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được</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đặt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theo</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một</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số</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vị</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thần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tên</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nhà</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hóa</a:t>
            </a:r>
            <a:r>
              <a:rPr lang="en-US" sz="2800" dirty="0">
                <a:solidFill>
                  <a:srgbClr val="002060"/>
                </a:solidFill>
                <a:latin typeface="Times New Roman" panose="02020603050405020304" pitchFamily="18" charset="0"/>
                <a:ea typeface="Arial" panose="020B0604020202020204" pitchFamily="34" charset="0"/>
              </a:rPr>
              <a:t> </a:t>
            </a:r>
            <a:r>
              <a:rPr lang="en-US" sz="2800" dirty="0" err="1">
                <a:solidFill>
                  <a:srgbClr val="002060"/>
                </a:solidFill>
                <a:latin typeface="Times New Roman" panose="02020603050405020304" pitchFamily="18" charset="0"/>
                <a:ea typeface="Arial" panose="020B0604020202020204" pitchFamily="34" charset="0"/>
              </a:rPr>
              <a:t>học</a:t>
            </a:r>
            <a:r>
              <a:rPr lang="en-US" sz="2800" dirty="0">
                <a:solidFill>
                  <a:srgbClr val="002060"/>
                </a:solidFill>
                <a:latin typeface="Times New Roman" panose="02020603050405020304" pitchFamily="18" charset="0"/>
                <a:ea typeface="Arial" panose="020B0604020202020204" pitchFamily="34" charset="0"/>
              </a:rPr>
              <a:t> ....</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dirty="0">
                <a:solidFill>
                  <a:srgbClr val="002060"/>
                </a:solidFill>
                <a:latin typeface="Times New Roman" panose="02020603050405020304" pitchFamily="18" charset="0"/>
                <a:ea typeface="Arial" panose="020B0604020202020204" pitchFamily="34" charset="0"/>
              </a:rPr>
              <a:t>VD: </a:t>
            </a:r>
            <a:r>
              <a:rPr lang="en-US" sz="2800" dirty="0" err="1">
                <a:solidFill>
                  <a:srgbClr val="002060"/>
                </a:solidFill>
                <a:latin typeface="Times New Roman" panose="02020603050405020304" pitchFamily="18" charset="0"/>
                <a:ea typeface="Arial" panose="020B0604020202020204" pitchFamily="34" charset="0"/>
              </a:rPr>
              <a:t>Galium</a:t>
            </a:r>
            <a:r>
              <a:rPr lang="en-US" sz="2800" dirty="0">
                <a:solidFill>
                  <a:srgbClr val="002060"/>
                </a:solidFill>
                <a:latin typeface="Times New Roman" panose="02020603050405020304" pitchFamily="18" charset="0"/>
                <a:ea typeface="Arial" panose="020B0604020202020204" pitchFamily="34" charset="0"/>
              </a:rPr>
              <a:t>, Nobelium, Thorium....</a:t>
            </a:r>
            <a:endParaRPr lang="en-US" sz="2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6125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275" y="1211556"/>
            <a:ext cx="10084526" cy="1384995"/>
          </a:xfrm>
          <a:prstGeom prst="rect">
            <a:avLst/>
          </a:prstGeom>
        </p:spPr>
        <p:txBody>
          <a:bodyPr wrap="square">
            <a:spAutoFit/>
          </a:bodyPr>
          <a:lstStyle/>
          <a:p>
            <a:pPr algn="just">
              <a:lnSpc>
                <a:spcPct val="150000"/>
              </a:lnSpc>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Hydrorgyrum (thủy ngân) có nghĩa là “nước bạc”.</a:t>
            </a:r>
          </a:p>
          <a:p>
            <a:pPr algn="just">
              <a:lnSpc>
                <a:spcPct val="150000"/>
              </a:lnSpc>
              <a:buFont typeface="Arial" panose="020B0604020202020204" pitchFamily="34" charset="0"/>
              <a:buChar char="•"/>
            </a:pPr>
            <a:r>
              <a:rPr lang="vi-VN" sz="2800" dirty="0">
                <a:solidFill>
                  <a:srgbClr val="002060"/>
                </a:solidFill>
                <a:latin typeface="Times New Roman" panose="02020603050405020304" pitchFamily="18" charset="0"/>
                <a:cs typeface="Times New Roman" panose="02020603050405020304" pitchFamily="18" charset="0"/>
              </a:rPr>
              <a:t>Plumbum Stannum (thiếc) có nghĩa là “dễ nóng chảy”.</a:t>
            </a:r>
          </a:p>
        </p:txBody>
      </p:sp>
      <p:sp>
        <p:nvSpPr>
          <p:cNvPr id="3" name="Rectangle 2"/>
          <p:cNvSpPr/>
          <p:nvPr/>
        </p:nvSpPr>
        <p:spPr>
          <a:xfrm>
            <a:off x="1049383" y="3197275"/>
            <a:ext cx="9701348" cy="954107"/>
          </a:xfrm>
          <a:prstGeom prst="rect">
            <a:avLst/>
          </a:prstGeom>
        </p:spPr>
        <p:txBody>
          <a:bodyPr wrap="square">
            <a:spAutoFit/>
          </a:bodyPr>
          <a:lstStyle/>
          <a:p>
            <a:pPr>
              <a:spcAft>
                <a:spcPts val="0"/>
              </a:spcAft>
            </a:pPr>
            <a:r>
              <a:rPr lang="en-US" dirty="0">
                <a:solidFill>
                  <a:srgbClr val="002060"/>
                </a:solidFill>
                <a:latin typeface="Times New Roman" panose="02020603050405020304" pitchFamily="18" charset="0"/>
                <a:ea typeface="Arial" panose="020B0604020202020204" pitchFamily="34" charset="0"/>
                <a:sym typeface="Wingdings" panose="05000000000000000000" pitchFamily="2" charset="2"/>
              </a:rPr>
              <a:t></a:t>
            </a:r>
            <a:r>
              <a:rPr lang="en-US" dirty="0">
                <a:solidFill>
                  <a:srgbClr val="00206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hiện</a:t>
            </a:r>
            <a:r>
              <a:rPr lang="en-US" sz="2800" dirty="0">
                <a:latin typeface="Times New Roman" panose="02020603050405020304" pitchFamily="18" charset="0"/>
                <a:ea typeface="Arial" panose="020B0604020202020204" pitchFamily="34" charset="0"/>
              </a:rPr>
              <a:t> nay </a:t>
            </a:r>
            <a:r>
              <a:rPr lang="en-US" sz="2800" dirty="0" err="1">
                <a:latin typeface="Times New Roman" panose="02020603050405020304" pitchFamily="18" charset="0"/>
                <a:ea typeface="Arial" panose="020B0604020202020204" pitchFamily="34" charset="0"/>
              </a:rPr>
              <a:t>tên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gọi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nguyên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thống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nhất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theo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danh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pháp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quốc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tế</a:t>
            </a:r>
            <a:r>
              <a:rPr lang="en-US" sz="2800" dirty="0">
                <a:latin typeface="Times New Roman" panose="02020603050405020304" pitchFamily="18" charset="0"/>
                <a:ea typeface="Arial" panose="020B0604020202020204" pitchFamily="34" charset="0"/>
              </a:rPr>
              <a:t> ( IUPAC)</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0740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ÊN CÁC NGUYÊN TỐ HÓA HỌC THEO DANH PHÁP IUPAC - CÔ PHAN THẢO [2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669" y="688249"/>
            <a:ext cx="4681674"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6165668" y="1681843"/>
            <a:ext cx="463459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tx2"/>
                </a:solidFill>
              </a:rPr>
              <a:t>IUPAC </a:t>
            </a:r>
            <a:r>
              <a:rPr lang="en-US" altLang="en-US" sz="2800" b="1" dirty="0" err="1">
                <a:solidFill>
                  <a:schemeClr val="tx2"/>
                </a:solidFill>
              </a:rPr>
              <a:t>là</a:t>
            </a:r>
            <a:r>
              <a:rPr lang="en-US" altLang="en-US" sz="2800" b="1" dirty="0">
                <a:solidFill>
                  <a:schemeClr val="tx2"/>
                </a:solidFill>
              </a:rPr>
              <a:t> </a:t>
            </a:r>
            <a:r>
              <a:rPr lang="en-US" altLang="en-US" sz="2800" b="1" dirty="0" err="1">
                <a:solidFill>
                  <a:schemeClr val="tx2"/>
                </a:solidFill>
              </a:rPr>
              <a:t>viết</a:t>
            </a:r>
            <a:r>
              <a:rPr lang="en-US" altLang="en-US" sz="2800" b="1" dirty="0">
                <a:solidFill>
                  <a:schemeClr val="tx2"/>
                </a:solidFill>
              </a:rPr>
              <a:t> </a:t>
            </a:r>
            <a:r>
              <a:rPr lang="en-US" altLang="en-US" sz="2800" b="1" dirty="0" err="1">
                <a:solidFill>
                  <a:schemeClr val="tx2"/>
                </a:solidFill>
              </a:rPr>
              <a:t>tắt</a:t>
            </a:r>
            <a:r>
              <a:rPr lang="en-US" altLang="en-US" sz="2800" b="1" dirty="0">
                <a:solidFill>
                  <a:schemeClr val="tx2"/>
                </a:solidFill>
              </a:rPr>
              <a:t>  </a:t>
            </a:r>
            <a:r>
              <a:rPr lang="en-US" altLang="en-US" sz="2800" b="1" dirty="0" err="1">
                <a:solidFill>
                  <a:schemeClr val="tx2"/>
                </a:solidFill>
              </a:rPr>
              <a:t>tên</a:t>
            </a:r>
            <a:r>
              <a:rPr lang="en-US" altLang="en-US" sz="2800" b="1" dirty="0">
                <a:solidFill>
                  <a:schemeClr val="tx2"/>
                </a:solidFill>
              </a:rPr>
              <a:t> </a:t>
            </a:r>
            <a:r>
              <a:rPr lang="en-US" altLang="en-US" sz="2800" b="1" dirty="0" err="1">
                <a:solidFill>
                  <a:schemeClr val="tx2"/>
                </a:solidFill>
              </a:rPr>
              <a:t>tiếng</a:t>
            </a:r>
            <a:r>
              <a:rPr lang="en-US" altLang="en-US" sz="2800" b="1" dirty="0">
                <a:solidFill>
                  <a:schemeClr val="tx2"/>
                </a:solidFill>
              </a:rPr>
              <a:t> </a:t>
            </a:r>
            <a:r>
              <a:rPr lang="en-US" altLang="en-US" sz="2800" b="1" dirty="0" err="1">
                <a:solidFill>
                  <a:schemeClr val="tx2"/>
                </a:solidFill>
              </a:rPr>
              <a:t>Anh</a:t>
            </a:r>
            <a:r>
              <a:rPr lang="en-US" altLang="en-US" sz="2800" b="1" dirty="0">
                <a:solidFill>
                  <a:schemeClr val="tx2"/>
                </a:solidFill>
              </a:rPr>
              <a:t> </a:t>
            </a:r>
            <a:r>
              <a:rPr lang="en-US" altLang="en-US" sz="2800" b="1" dirty="0" err="1">
                <a:solidFill>
                  <a:schemeClr val="tx2"/>
                </a:solidFill>
              </a:rPr>
              <a:t>có</a:t>
            </a:r>
            <a:r>
              <a:rPr lang="en-US" altLang="en-US" sz="2800" b="1" dirty="0">
                <a:solidFill>
                  <a:schemeClr val="tx2"/>
                </a:solidFill>
              </a:rPr>
              <a:t> </a:t>
            </a:r>
            <a:r>
              <a:rPr lang="en-US" altLang="en-US" sz="2800" b="1" dirty="0" err="1">
                <a:solidFill>
                  <a:schemeClr val="tx2"/>
                </a:solidFill>
              </a:rPr>
              <a:t>nghĩa</a:t>
            </a:r>
            <a:r>
              <a:rPr lang="en-US" altLang="en-US" sz="2800" b="1" dirty="0">
                <a:solidFill>
                  <a:schemeClr val="tx2"/>
                </a:solidFill>
              </a:rPr>
              <a:t> </a:t>
            </a:r>
            <a:r>
              <a:rPr lang="en-US" altLang="en-US" sz="2800" b="1" dirty="0" err="1">
                <a:solidFill>
                  <a:schemeClr val="tx2"/>
                </a:solidFill>
              </a:rPr>
              <a:t>là</a:t>
            </a:r>
            <a:r>
              <a:rPr lang="en-US" altLang="en-US" sz="2800" b="1" dirty="0">
                <a:solidFill>
                  <a:schemeClr val="tx2"/>
                </a:solidFill>
              </a:rPr>
              <a:t> “ </a:t>
            </a:r>
            <a:r>
              <a:rPr lang="en-US" altLang="en-US" sz="2800" b="1" dirty="0" err="1">
                <a:solidFill>
                  <a:schemeClr val="tx2"/>
                </a:solidFill>
              </a:rPr>
              <a:t>Liên</a:t>
            </a:r>
            <a:r>
              <a:rPr lang="en-US" altLang="en-US" sz="2800" b="1" dirty="0">
                <a:solidFill>
                  <a:schemeClr val="tx2"/>
                </a:solidFill>
              </a:rPr>
              <a:t> minh </a:t>
            </a:r>
            <a:r>
              <a:rPr lang="en-US" altLang="en-US" sz="2800" b="1" dirty="0" err="1">
                <a:solidFill>
                  <a:schemeClr val="tx2"/>
                </a:solidFill>
              </a:rPr>
              <a:t>Quốc</a:t>
            </a:r>
            <a:r>
              <a:rPr lang="en-US" altLang="en-US" sz="2800" b="1" dirty="0">
                <a:solidFill>
                  <a:schemeClr val="tx2"/>
                </a:solidFill>
              </a:rPr>
              <a:t> </a:t>
            </a:r>
            <a:r>
              <a:rPr lang="en-US" altLang="en-US" sz="2800" b="1" dirty="0" err="1">
                <a:solidFill>
                  <a:schemeClr val="tx2"/>
                </a:solidFill>
              </a:rPr>
              <a:t>tế</a:t>
            </a:r>
            <a:r>
              <a:rPr lang="en-US" altLang="en-US" sz="2800" b="1" dirty="0">
                <a:solidFill>
                  <a:schemeClr val="tx2"/>
                </a:solidFill>
              </a:rPr>
              <a:t> </a:t>
            </a:r>
            <a:r>
              <a:rPr lang="en-US" altLang="en-US" sz="2800" b="1" dirty="0" err="1">
                <a:solidFill>
                  <a:schemeClr val="tx2"/>
                </a:solidFill>
              </a:rPr>
              <a:t>về</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cơ</a:t>
            </a:r>
            <a:r>
              <a:rPr lang="en-US" altLang="en-US" sz="2800" b="1" dirty="0">
                <a:solidFill>
                  <a:schemeClr val="tx2"/>
                </a:solidFill>
              </a:rPr>
              <a:t> </a:t>
            </a:r>
            <a:r>
              <a:rPr lang="en-US" altLang="en-US" sz="2800" b="1" dirty="0" err="1">
                <a:solidFill>
                  <a:schemeClr val="tx2"/>
                </a:solidFill>
              </a:rPr>
              <a:t>bản</a:t>
            </a:r>
            <a:r>
              <a:rPr lang="en-US" altLang="en-US" sz="2800" b="1" dirty="0">
                <a:solidFill>
                  <a:schemeClr val="tx2"/>
                </a:solidFill>
              </a:rPr>
              <a:t> </a:t>
            </a:r>
            <a:r>
              <a:rPr lang="en-US" altLang="en-US" sz="2800" b="1" dirty="0" err="1">
                <a:solidFill>
                  <a:schemeClr val="tx2"/>
                </a:solidFill>
              </a:rPr>
              <a:t>và</a:t>
            </a:r>
            <a:r>
              <a:rPr lang="en-US" altLang="en-US" sz="2800" b="1" dirty="0">
                <a:solidFill>
                  <a:schemeClr val="tx2"/>
                </a:solidFill>
              </a:rPr>
              <a:t> </a:t>
            </a:r>
            <a:r>
              <a:rPr lang="en-US" altLang="en-US" sz="2800" b="1" dirty="0" err="1">
                <a:solidFill>
                  <a:schemeClr val="tx2"/>
                </a:solidFill>
              </a:rPr>
              <a:t>Hóa</a:t>
            </a:r>
            <a:r>
              <a:rPr lang="en-US" altLang="en-US" sz="2800" b="1" dirty="0">
                <a:solidFill>
                  <a:schemeClr val="tx2"/>
                </a:solidFill>
              </a:rPr>
              <a:t> </a:t>
            </a:r>
            <a:r>
              <a:rPr lang="en-US" altLang="en-US" sz="2800" b="1" dirty="0" err="1">
                <a:solidFill>
                  <a:schemeClr val="tx2"/>
                </a:solidFill>
              </a:rPr>
              <a:t>học</a:t>
            </a:r>
            <a:r>
              <a:rPr lang="en-US" altLang="en-US" sz="2800" b="1" dirty="0">
                <a:solidFill>
                  <a:schemeClr val="tx2"/>
                </a:solidFill>
              </a:rPr>
              <a:t> </a:t>
            </a:r>
            <a:r>
              <a:rPr lang="en-US" altLang="en-US" sz="2800" b="1" dirty="0" err="1">
                <a:solidFill>
                  <a:schemeClr val="tx2"/>
                </a:solidFill>
              </a:rPr>
              <a:t>ứng</a:t>
            </a:r>
            <a:r>
              <a:rPr lang="en-US" altLang="en-US" sz="2800" b="1" dirty="0">
                <a:solidFill>
                  <a:schemeClr val="tx2"/>
                </a:solidFill>
              </a:rPr>
              <a:t> </a:t>
            </a:r>
            <a:r>
              <a:rPr lang="en-US" altLang="en-US" sz="2800" b="1" dirty="0" err="1">
                <a:solidFill>
                  <a:schemeClr val="tx2"/>
                </a:solidFill>
              </a:rPr>
              <a:t>dụng</a:t>
            </a:r>
            <a:r>
              <a:rPr lang="en-US" altLang="en-US" sz="2800" b="1" dirty="0">
                <a:solidFill>
                  <a:schemeClr val="tx2"/>
                </a:solidFill>
              </a:rPr>
              <a:t>” </a:t>
            </a:r>
            <a:endParaRPr lang="vi-VN" altLang="en-US" sz="2800" b="1" dirty="0">
              <a:solidFill>
                <a:schemeClr val="tx2"/>
              </a:solidFill>
            </a:endParaRPr>
          </a:p>
        </p:txBody>
      </p:sp>
    </p:spTree>
    <p:extLst>
      <p:ext uri="{BB962C8B-B14F-4D97-AF65-F5344CB8AC3E}">
        <p14:creationId xmlns:p14="http://schemas.microsoft.com/office/powerpoint/2010/main" val="1125592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1C09-96BF-95B7-66F7-68CF669B8C8A}"/>
              </a:ext>
            </a:extLst>
          </p:cNvPr>
          <p:cNvPicPr>
            <a:picLocks noChangeAspect="1"/>
          </p:cNvPicPr>
          <p:nvPr/>
        </p:nvPicPr>
        <p:blipFill>
          <a:blip r:embed="rId2"/>
          <a:stretch>
            <a:fillRect/>
          </a:stretch>
        </p:blipFill>
        <p:spPr>
          <a:xfrm>
            <a:off x="-186495" y="5322627"/>
            <a:ext cx="1535373" cy="1535373"/>
          </a:xfrm>
          <a:prstGeom prst="rect">
            <a:avLst/>
          </a:prstGeom>
        </p:spPr>
      </p:pic>
      <p:sp>
        <p:nvSpPr>
          <p:cNvPr id="3" name="Content Placeholder 2">
            <a:extLst>
              <a:ext uri="{FF2B5EF4-FFF2-40B4-BE49-F238E27FC236}">
                <a16:creationId xmlns:a16="http://schemas.microsoft.com/office/drawing/2014/main" id="{719CFBF3-20EE-B44F-883C-EC5B18FF3717}"/>
              </a:ext>
            </a:extLst>
          </p:cNvPr>
          <p:cNvSpPr>
            <a:spLocks noGrp="1"/>
          </p:cNvSpPr>
          <p:nvPr>
            <p:ph sz="half" idx="1"/>
          </p:nvPr>
        </p:nvSpPr>
        <p:spPr>
          <a:xfrm>
            <a:off x="820058" y="1264999"/>
            <a:ext cx="9171709" cy="1412537"/>
          </a:xfrm>
        </p:spPr>
        <p:txBody>
          <a:bodyPr>
            <a:normAutofit/>
          </a:bodyPr>
          <a:lstStyle/>
          <a:p>
            <a:pPr algn="just"/>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p:txBody>
      </p:sp>
      <p:sp>
        <p:nvSpPr>
          <p:cNvPr id="6" name="Content Placeholder 2">
            <a:extLst>
              <a:ext uri="{FF2B5EF4-FFF2-40B4-BE49-F238E27FC236}">
                <a16:creationId xmlns:a16="http://schemas.microsoft.com/office/drawing/2014/main" id="{D66A4611-412E-8DF7-64FF-1991F0E9876B}"/>
              </a:ext>
            </a:extLst>
          </p:cNvPr>
          <p:cNvSpPr txBox="1">
            <a:spLocks/>
          </p:cNvSpPr>
          <p:nvPr/>
        </p:nvSpPr>
        <p:spPr>
          <a:xfrm>
            <a:off x="392033" y="1619314"/>
            <a:ext cx="11594281" cy="1751697"/>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(IUPAC).</a:t>
            </a:r>
          </a:p>
        </p:txBody>
      </p:sp>
      <p:sp>
        <p:nvSpPr>
          <p:cNvPr id="7" name="Title 1">
            <a:extLst>
              <a:ext uri="{FF2B5EF4-FFF2-40B4-BE49-F238E27FC236}">
                <a16:creationId xmlns:a16="http://schemas.microsoft.com/office/drawing/2014/main" id="{31F1E238-B953-2A2D-C00D-E8D80192975B}"/>
              </a:ext>
            </a:extLst>
          </p:cNvPr>
          <p:cNvSpPr>
            <a:spLocks noGrp="1"/>
          </p:cNvSpPr>
          <p:nvPr>
            <p:ph type="title"/>
          </p:nvPr>
        </p:nvSpPr>
        <p:spPr>
          <a:xfrm>
            <a:off x="0" y="-87084"/>
            <a:ext cx="10091358" cy="621470"/>
          </a:xfrm>
        </p:spPr>
        <p:txBody>
          <a:bodyPr>
            <a:normAutofit/>
          </a:bodyPr>
          <a:lstStyle/>
          <a:p>
            <a:r>
              <a:rPr lang="en-US" sz="2400" b="1" dirty="0">
                <a:solidFill>
                  <a:schemeClr val="accent2">
                    <a:lumMod val="75000"/>
                  </a:schemeClr>
                </a:solidFill>
                <a:latin typeface="Times New Roman" panose="02020603050405020304" pitchFamily="18" charset="0"/>
                <a:cs typeface="Times New Roman" panose="02020603050405020304" pitchFamily="18" charset="0"/>
              </a:rPr>
              <a:t>II – TÊN GỌI VÀ KÍ HIỆU NGUYÊN TỐ HÓA HỌC </a:t>
            </a:r>
          </a:p>
        </p:txBody>
      </p:sp>
      <p:sp>
        <p:nvSpPr>
          <p:cNvPr id="8" name="TextBox 7">
            <a:extLst>
              <a:ext uri="{FF2B5EF4-FFF2-40B4-BE49-F238E27FC236}">
                <a16:creationId xmlns:a16="http://schemas.microsoft.com/office/drawing/2014/main" id="{EA1A65AE-A035-C600-7B4B-BE63D2D105A7}"/>
              </a:ext>
            </a:extLst>
          </p:cNvPr>
          <p:cNvSpPr txBox="1"/>
          <p:nvPr/>
        </p:nvSpPr>
        <p:spPr>
          <a:xfrm>
            <a:off x="654490" y="691021"/>
            <a:ext cx="6407143" cy="461665"/>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2. KÍ HIỆU CỦA NGUYÊN TỐ HÓA HỌC</a:t>
            </a:r>
          </a:p>
        </p:txBody>
      </p:sp>
      <p:pic>
        <p:nvPicPr>
          <p:cNvPr id="10" name="Picture 2" descr="Calcium ">
            <a:extLst>
              <a:ext uri="{FF2B5EF4-FFF2-40B4-BE49-F238E27FC236}">
                <a16:creationId xmlns:a16="http://schemas.microsoft.com/office/drawing/2014/main" id="{3163DB19-382D-3896-2DE2-2103CE9A5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549" y="5480713"/>
            <a:ext cx="1219200" cy="121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ED02AE-4C80-84C5-F375-E79D2463729A}"/>
              </a:ext>
            </a:extLst>
          </p:cNvPr>
          <p:cNvPicPr>
            <a:picLocks noChangeAspect="1"/>
          </p:cNvPicPr>
          <p:nvPr/>
        </p:nvPicPr>
        <p:blipFill>
          <a:blip r:embed="rId4"/>
          <a:stretch>
            <a:fillRect/>
          </a:stretch>
        </p:blipFill>
        <p:spPr>
          <a:xfrm>
            <a:off x="165615" y="3636799"/>
            <a:ext cx="1219200" cy="12192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A63D0C1-4758-55B8-1430-202B46CC1F96}"/>
              </a:ext>
            </a:extLst>
          </p:cNvPr>
          <p:cNvPicPr>
            <a:picLocks noChangeAspect="1"/>
          </p:cNvPicPr>
          <p:nvPr/>
        </p:nvPicPr>
        <p:blipFill>
          <a:blip r:embed="rId5"/>
          <a:stretch>
            <a:fillRect/>
          </a:stretch>
        </p:blipFill>
        <p:spPr>
          <a:xfrm>
            <a:off x="10672549" y="732891"/>
            <a:ext cx="1219200" cy="121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455551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875" y="885417"/>
            <a:ext cx="9144000" cy="346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be 2"/>
          <p:cNvSpPr/>
          <p:nvPr/>
        </p:nvSpPr>
        <p:spPr>
          <a:xfrm>
            <a:off x="2738438" y="1428751"/>
            <a:ext cx="2857500" cy="2714625"/>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4" name="Cube 3"/>
          <p:cNvSpPr/>
          <p:nvPr/>
        </p:nvSpPr>
        <p:spPr>
          <a:xfrm>
            <a:off x="6881813" y="1428751"/>
            <a:ext cx="2857500" cy="2714625"/>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TextBox 4"/>
          <p:cNvSpPr txBox="1">
            <a:spLocks noChangeArrowheads="1"/>
          </p:cNvSpPr>
          <p:nvPr/>
        </p:nvSpPr>
        <p:spPr bwMode="auto">
          <a:xfrm>
            <a:off x="2809876" y="2000250"/>
            <a:ext cx="2143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err="1">
                <a:solidFill>
                  <a:srgbClr val="FF0000"/>
                </a:solidFill>
              </a:rPr>
              <a:t>Cl</a:t>
            </a:r>
            <a:r>
              <a:rPr lang="en-US" altLang="en-US" sz="4000" b="1" dirty="0" err="1">
                <a:solidFill>
                  <a:srgbClr val="FF0000"/>
                </a:solidFill>
              </a:rPr>
              <a:t>orine</a:t>
            </a:r>
            <a:endParaRPr lang="en-US" altLang="en-US" sz="4000" b="1" dirty="0">
              <a:solidFill>
                <a:srgbClr val="FF0000"/>
              </a:solidFill>
            </a:endParaRPr>
          </a:p>
          <a:p>
            <a:pPr algn="ctr" eaLnBrk="1" hangingPunct="1">
              <a:spcBef>
                <a:spcPct val="0"/>
              </a:spcBef>
              <a:buFontTx/>
              <a:buNone/>
            </a:pPr>
            <a:endParaRPr lang="en-US" altLang="en-US" sz="4000" b="1" dirty="0">
              <a:solidFill>
                <a:srgbClr val="FF0000"/>
              </a:solidFill>
            </a:endParaRPr>
          </a:p>
          <a:p>
            <a:pPr algn="ctr" eaLnBrk="1" hangingPunct="1">
              <a:spcBef>
                <a:spcPct val="0"/>
              </a:spcBef>
              <a:buFontTx/>
              <a:buNone/>
            </a:pPr>
            <a:r>
              <a:rPr lang="en-US" altLang="en-US" sz="4000" b="1" dirty="0">
                <a:solidFill>
                  <a:srgbClr val="FF0000"/>
                </a:solidFill>
              </a:rPr>
              <a:t>Cl</a:t>
            </a:r>
            <a:endParaRPr lang="vi-VN" altLang="en-US" sz="4000" b="1" dirty="0">
              <a:solidFill>
                <a:srgbClr val="FF0000"/>
              </a:solidFill>
            </a:endParaRPr>
          </a:p>
        </p:txBody>
      </p:sp>
      <p:sp>
        <p:nvSpPr>
          <p:cNvPr id="6" name="TextBox 5"/>
          <p:cNvSpPr txBox="1">
            <a:spLocks noChangeArrowheads="1"/>
          </p:cNvSpPr>
          <p:nvPr/>
        </p:nvSpPr>
        <p:spPr bwMode="auto">
          <a:xfrm>
            <a:off x="6881814" y="2071689"/>
            <a:ext cx="21431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u="sng" dirty="0">
                <a:solidFill>
                  <a:schemeClr val="bg1"/>
                </a:solidFill>
              </a:rPr>
              <a:t>C</a:t>
            </a:r>
            <a:r>
              <a:rPr lang="en-US" altLang="en-US" sz="4000" b="1" dirty="0">
                <a:solidFill>
                  <a:schemeClr val="bg1"/>
                </a:solidFill>
              </a:rPr>
              <a:t>arbon</a:t>
            </a:r>
          </a:p>
          <a:p>
            <a:pPr algn="ctr" eaLnBrk="1" hangingPunct="1">
              <a:spcBef>
                <a:spcPct val="0"/>
              </a:spcBef>
              <a:buFontTx/>
              <a:buNone/>
            </a:pPr>
            <a:endParaRPr lang="en-US" altLang="en-US" sz="4000" b="1" dirty="0">
              <a:solidFill>
                <a:schemeClr val="bg1"/>
              </a:solidFill>
            </a:endParaRPr>
          </a:p>
          <a:p>
            <a:pPr algn="ctr" eaLnBrk="1" hangingPunct="1">
              <a:spcBef>
                <a:spcPct val="0"/>
              </a:spcBef>
              <a:buFontTx/>
              <a:buNone/>
            </a:pPr>
            <a:r>
              <a:rPr lang="en-US" altLang="en-US" sz="4000" b="1" dirty="0">
                <a:solidFill>
                  <a:schemeClr val="bg1"/>
                </a:solidFill>
              </a:rPr>
              <a:t>C</a:t>
            </a:r>
            <a:endParaRPr lang="vi-VN" altLang="en-US" sz="4000" b="1" dirty="0">
              <a:solidFill>
                <a:schemeClr val="bg1"/>
              </a:solidFill>
            </a:endParaRPr>
          </a:p>
        </p:txBody>
      </p:sp>
      <p:sp>
        <p:nvSpPr>
          <p:cNvPr id="9" name="Rectangle 8"/>
          <p:cNvSpPr>
            <a:spLocks noChangeArrowheads="1"/>
          </p:cNvSpPr>
          <p:nvPr/>
        </p:nvSpPr>
        <p:spPr bwMode="auto">
          <a:xfrm>
            <a:off x="431074" y="302338"/>
            <a:ext cx="108682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FF0000"/>
                </a:solidFill>
              </a:rPr>
              <a:t>Nhận</a:t>
            </a:r>
            <a:r>
              <a:rPr lang="en-US" altLang="en-US" sz="2800" b="1" dirty="0">
                <a:solidFill>
                  <a:srgbClr val="FF0000"/>
                </a:solidFill>
              </a:rPr>
              <a:t> </a:t>
            </a:r>
            <a:r>
              <a:rPr lang="en-US" altLang="en-US" sz="2800" b="1" dirty="0" err="1">
                <a:solidFill>
                  <a:srgbClr val="FF0000"/>
                </a:solidFill>
              </a:rPr>
              <a:t>xét</a:t>
            </a:r>
            <a:r>
              <a:rPr lang="en-US" altLang="en-US" sz="2800" b="1" dirty="0">
                <a:solidFill>
                  <a:srgbClr val="FF0000"/>
                </a:solidFill>
              </a:rPr>
              <a:t> </a:t>
            </a:r>
            <a:r>
              <a:rPr lang="en-US" altLang="en-US" sz="2800" b="1" dirty="0" err="1">
                <a:solidFill>
                  <a:srgbClr val="FF0000"/>
                </a:solidFill>
              </a:rPr>
              <a:t>cách</a:t>
            </a:r>
            <a:r>
              <a:rPr lang="en-US" altLang="en-US" sz="2800" b="1" dirty="0">
                <a:solidFill>
                  <a:srgbClr val="FF0000"/>
                </a:solidFill>
              </a:rPr>
              <a:t> </a:t>
            </a:r>
            <a:r>
              <a:rPr lang="en-US" altLang="en-US" sz="2800" b="1" dirty="0" err="1">
                <a:solidFill>
                  <a:srgbClr val="FF0000"/>
                </a:solidFill>
              </a:rPr>
              <a:t>viết</a:t>
            </a:r>
            <a:r>
              <a:rPr lang="en-US" altLang="en-US" sz="2800" b="1" dirty="0">
                <a:solidFill>
                  <a:srgbClr val="FF0000"/>
                </a:solidFill>
              </a:rPr>
              <a:t> </a:t>
            </a:r>
            <a:r>
              <a:rPr lang="en-US" altLang="en-US" sz="2800" b="1" dirty="0" err="1">
                <a:solidFill>
                  <a:srgbClr val="FF0000"/>
                </a:solidFill>
              </a:rPr>
              <a:t>kí</a:t>
            </a:r>
            <a:r>
              <a:rPr lang="en-US" altLang="en-US" sz="2800" b="1" dirty="0">
                <a:solidFill>
                  <a:srgbClr val="FF0000"/>
                </a:solidFill>
              </a:rPr>
              <a:t> </a:t>
            </a:r>
            <a:r>
              <a:rPr lang="en-US" altLang="en-US" sz="2800" b="1" dirty="0" err="1">
                <a:solidFill>
                  <a:srgbClr val="FF0000"/>
                </a:solidFill>
              </a:rPr>
              <a:t>hiệu</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nguyên</a:t>
            </a:r>
            <a:r>
              <a:rPr lang="en-US" altLang="en-US" sz="2800" b="1" dirty="0">
                <a:solidFill>
                  <a:srgbClr val="FF0000"/>
                </a:solidFill>
              </a:rPr>
              <a:t> </a:t>
            </a:r>
            <a:r>
              <a:rPr lang="en-US" altLang="en-US" sz="2800" b="1" dirty="0" err="1">
                <a:solidFill>
                  <a:srgbClr val="FF0000"/>
                </a:solidFill>
              </a:rPr>
              <a:t>tố</a:t>
            </a:r>
            <a:r>
              <a:rPr lang="en-US" altLang="en-US" sz="2800" b="1" dirty="0">
                <a:solidFill>
                  <a:srgbClr val="FF0000"/>
                </a:solidFill>
              </a:rPr>
              <a:t> </a:t>
            </a:r>
            <a:r>
              <a:rPr lang="en-US" altLang="en-US" sz="2800" b="1" dirty="0" err="1">
                <a:solidFill>
                  <a:srgbClr val="FF0000"/>
                </a:solidFill>
              </a:rPr>
              <a:t>hóa</a:t>
            </a:r>
            <a:r>
              <a:rPr lang="en-US" altLang="en-US" sz="2800" b="1" dirty="0">
                <a:solidFill>
                  <a:srgbClr val="FF0000"/>
                </a:solidFill>
              </a:rPr>
              <a:t> </a:t>
            </a:r>
            <a:r>
              <a:rPr lang="en-US" altLang="en-US" sz="2800" b="1" dirty="0" err="1">
                <a:solidFill>
                  <a:srgbClr val="FF0000"/>
                </a:solidFill>
              </a:rPr>
              <a:t>học</a:t>
            </a:r>
            <a:r>
              <a:rPr lang="en-US" altLang="en-US" sz="2800" b="1" dirty="0">
                <a:solidFill>
                  <a:srgbClr val="FF0000"/>
                </a:solidFill>
              </a:rPr>
              <a:t>?</a:t>
            </a:r>
          </a:p>
        </p:txBody>
      </p:sp>
      <p:sp>
        <p:nvSpPr>
          <p:cNvPr id="2" name="Rectangle 1"/>
          <p:cNvSpPr/>
          <p:nvPr/>
        </p:nvSpPr>
        <p:spPr>
          <a:xfrm>
            <a:off x="1241652" y="4409790"/>
            <a:ext cx="9400223" cy="1938992"/>
          </a:xfrm>
          <a:prstGeom prst="rect">
            <a:avLst/>
          </a:prstGeom>
        </p:spPr>
        <p:txBody>
          <a:bodyPr wrap="square">
            <a:spAutoFit/>
          </a:bodyPr>
          <a:lstStyle/>
          <a:p>
            <a:pPr>
              <a:spcAft>
                <a:spcPts val="0"/>
              </a:spcAft>
            </a:pPr>
            <a:r>
              <a:rPr lang="en-US" dirty="0">
                <a:latin typeface="Times New Roman" panose="02020603050405020304" pitchFamily="18" charset="0"/>
              </a:rPr>
              <a:t> </a:t>
            </a:r>
            <a:r>
              <a:rPr lang="en-US" sz="2400" dirty="0" err="1">
                <a:latin typeface="Times New Roman" panose="02020603050405020304" pitchFamily="18" charset="0"/>
              </a:rPr>
              <a:t>Kí</a:t>
            </a:r>
            <a:r>
              <a:rPr lang="en-US" sz="2400" dirty="0">
                <a:latin typeface="Times New Roman" panose="02020603050405020304" pitchFamily="18" charset="0"/>
              </a:rPr>
              <a:t> </a:t>
            </a:r>
            <a:r>
              <a:rPr lang="en-US" sz="2400" dirty="0" err="1">
                <a:latin typeface="Times New Roman" panose="02020603050405020304" pitchFamily="18" charset="0"/>
              </a:rPr>
              <a:t>hiệu</a:t>
            </a:r>
            <a:r>
              <a:rPr lang="en-US" sz="2400" dirty="0">
                <a:latin typeface="Times New Roman" panose="02020603050405020304" pitchFamily="18" charset="0"/>
              </a:rPr>
              <a:t> </a:t>
            </a:r>
            <a:r>
              <a:rPr lang="en-US" sz="2400" dirty="0" err="1">
                <a:latin typeface="Times New Roman" panose="02020603050405020304" pitchFamily="18" charset="0"/>
              </a:rPr>
              <a:t>hóa</a:t>
            </a:r>
            <a:r>
              <a:rPr lang="en-US" sz="2400" dirty="0">
                <a:latin typeface="Times New Roman" panose="02020603050405020304" pitchFamily="18" charset="0"/>
              </a:rPr>
              <a:t> </a:t>
            </a:r>
            <a:r>
              <a:rPr lang="en-US" sz="2400" dirty="0" err="1">
                <a:latin typeface="Times New Roman" panose="02020603050405020304" pitchFamily="18" charset="0"/>
              </a:rPr>
              <a:t>học</a:t>
            </a:r>
            <a:r>
              <a:rPr lang="en-US" sz="2400" dirty="0">
                <a:latin typeface="Times New Roman" panose="02020603050405020304" pitchFamily="18" charset="0"/>
              </a:rPr>
              <a:t> </a:t>
            </a:r>
            <a:r>
              <a:rPr lang="en-US" sz="2400" dirty="0" err="1">
                <a:latin typeface="Times New Roman" panose="02020603050405020304" pitchFamily="18" charset="0"/>
              </a:rPr>
              <a:t>gồm</a:t>
            </a:r>
            <a:r>
              <a:rPr lang="en-US" sz="2400" dirty="0">
                <a:latin typeface="Times New Roman" panose="02020603050405020304" pitchFamily="18" charset="0"/>
              </a:rPr>
              <a:t> </a:t>
            </a:r>
            <a:r>
              <a:rPr lang="en-US" sz="2400" dirty="0" err="1">
                <a:latin typeface="Times New Roman" panose="02020603050405020304" pitchFamily="18" charset="0"/>
              </a:rPr>
              <a:t>một</a:t>
            </a:r>
            <a:r>
              <a:rPr lang="en-US" sz="2400" dirty="0">
                <a:latin typeface="Times New Roman" panose="02020603050405020304" pitchFamily="18" charset="0"/>
              </a:rPr>
              <a:t> </a:t>
            </a:r>
            <a:r>
              <a:rPr lang="en-US" sz="2400" dirty="0" err="1">
                <a:latin typeface="Times New Roman" panose="02020603050405020304" pitchFamily="18" charset="0"/>
              </a:rPr>
              <a:t>hoặc</a:t>
            </a:r>
            <a:r>
              <a:rPr lang="en-US" sz="2400" dirty="0">
                <a:latin typeface="Times New Roman" panose="02020603050405020304" pitchFamily="18" charset="0"/>
              </a:rPr>
              <a:t> </a:t>
            </a:r>
            <a:r>
              <a:rPr lang="en-US" sz="2400" dirty="0" err="1">
                <a:latin typeface="Times New Roman" panose="02020603050405020304" pitchFamily="18" charset="0"/>
              </a:rPr>
              <a:t>hai</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có</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tên</a:t>
            </a:r>
            <a:r>
              <a:rPr lang="en-US" sz="2400" dirty="0">
                <a:latin typeface="Times New Roman" panose="02020603050405020304" pitchFamily="18" charset="0"/>
              </a:rPr>
              <a:t> </a:t>
            </a:r>
            <a:r>
              <a:rPr lang="en-US" sz="2400" dirty="0" err="1">
                <a:latin typeface="Times New Roman" panose="02020603050405020304" pitchFamily="18" charset="0"/>
              </a:rPr>
              <a:t>gọi</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nguyên</a:t>
            </a:r>
            <a:r>
              <a:rPr lang="en-US" sz="2400" dirty="0">
                <a:latin typeface="Times New Roman" panose="02020603050405020304" pitchFamily="18" charset="0"/>
              </a:rPr>
              <a:t> </a:t>
            </a:r>
            <a:r>
              <a:rPr lang="en-US" sz="2400" dirty="0" err="1">
                <a:latin typeface="Times New Roman" panose="02020603050405020304" pitchFamily="18" charset="0"/>
              </a:rPr>
              <a:t>tố</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a:latin typeface="Times New Roman" panose="02020603050405020304" pitchFamily="18" charset="0"/>
              </a:rPr>
              <a:t>đó</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đầu</a:t>
            </a:r>
            <a:r>
              <a:rPr lang="en-US" sz="2400" dirty="0">
                <a:latin typeface="Times New Roman" panose="02020603050405020304" pitchFamily="18" charset="0"/>
              </a:rPr>
              <a:t> </a:t>
            </a:r>
            <a:r>
              <a:rPr lang="en-US" sz="2400" dirty="0" err="1">
                <a:latin typeface="Times New Roman" panose="02020603050405020304" pitchFamily="18" charset="0"/>
              </a:rPr>
              <a:t>được</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ở </a:t>
            </a:r>
            <a:r>
              <a:rPr lang="en-US" sz="2400" dirty="0" err="1">
                <a:latin typeface="Times New Roman" panose="02020603050405020304" pitchFamily="18" charset="0"/>
              </a:rPr>
              <a:t>dạng</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in </a:t>
            </a:r>
            <a:r>
              <a:rPr lang="en-US" sz="2400" dirty="0" err="1">
                <a:latin typeface="Times New Roman" panose="02020603050405020304" pitchFamily="18" charset="0"/>
              </a:rPr>
              <a:t>hoa</a:t>
            </a:r>
            <a:r>
              <a:rPr lang="en-US" sz="2400" dirty="0">
                <a:latin typeface="Times New Roman" panose="02020603050405020304" pitchFamily="18" charset="0"/>
              </a:rPr>
              <a:t> </a:t>
            </a:r>
            <a:r>
              <a:rPr lang="en-US" sz="2400" dirty="0" err="1">
                <a:latin typeface="Times New Roman" panose="02020603050405020304" pitchFamily="18" charset="0"/>
              </a:rPr>
              <a:t>và</a:t>
            </a:r>
            <a:r>
              <a:rPr lang="en-US" sz="2400" dirty="0">
                <a:latin typeface="Times New Roman" panose="02020603050405020304" pitchFamily="18" charset="0"/>
              </a:rPr>
              <a:t> </a:t>
            </a:r>
            <a:r>
              <a:rPr lang="en-US" sz="2400" dirty="0" err="1">
                <a:latin typeface="Times New Roman" panose="02020603050405020304" pitchFamily="18" charset="0"/>
              </a:rPr>
              <a:t>chữ</a:t>
            </a:r>
            <a:r>
              <a:rPr lang="en-US" sz="2400" dirty="0">
                <a:latin typeface="Times New Roman" panose="02020603050405020304" pitchFamily="18" charset="0"/>
              </a:rPr>
              <a:t> </a:t>
            </a:r>
            <a:r>
              <a:rPr lang="en-US" sz="2400" dirty="0" err="1">
                <a:latin typeface="Times New Roman" panose="02020603050405020304" pitchFamily="18" charset="0"/>
              </a:rPr>
              <a:t>cái</a:t>
            </a:r>
            <a:r>
              <a:rPr lang="en-US" sz="2400" dirty="0">
                <a:latin typeface="Times New Roman" panose="02020603050405020304" pitchFamily="18" charset="0"/>
              </a:rPr>
              <a:t> </a:t>
            </a:r>
            <a:r>
              <a:rPr lang="en-US" sz="2400" dirty="0" err="1">
                <a:latin typeface="Times New Roman" panose="02020603050405020304" pitchFamily="18" charset="0"/>
              </a:rPr>
              <a:t>sau</a:t>
            </a:r>
            <a:r>
              <a:rPr lang="en-US" sz="2400" dirty="0">
                <a:latin typeface="Times New Roman" panose="02020603050405020304" pitchFamily="18" charset="0"/>
              </a:rPr>
              <a:t> </a:t>
            </a:r>
            <a:r>
              <a:rPr lang="en-US" sz="2400" dirty="0" err="1">
                <a:latin typeface="Times New Roman" panose="02020603050405020304" pitchFamily="18" charset="0"/>
              </a:rPr>
              <a:t>viết</a:t>
            </a:r>
            <a:r>
              <a:rPr lang="en-US" sz="2400" dirty="0">
                <a:latin typeface="Times New Roman" panose="02020603050405020304" pitchFamily="18" charset="0"/>
              </a:rPr>
              <a:t> </a:t>
            </a:r>
            <a:r>
              <a:rPr lang="en-US" sz="2400" dirty="0" err="1">
                <a:latin typeface="Times New Roman" panose="02020603050405020304" pitchFamily="18" charset="0"/>
              </a:rPr>
              <a:t>thường</a:t>
            </a:r>
            <a:r>
              <a:rPr lang="en-US" sz="2400" dirty="0">
                <a:latin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rPr>
              <a:t>VD: 	- </a:t>
            </a:r>
            <a:r>
              <a:rPr lang="en-US" sz="2400" dirty="0" err="1">
                <a:latin typeface="Times New Roman" panose="02020603050405020304" pitchFamily="18" charset="0"/>
              </a:rPr>
              <a:t>Clorine</a:t>
            </a:r>
            <a:r>
              <a:rPr lang="en-US" sz="2400" dirty="0">
                <a:latin typeface="Times New Roman" panose="02020603050405020304" pitchFamily="18" charset="0"/>
              </a:rPr>
              <a:t>: Cl 		- Carbon :  C		- Oxygen : O</a:t>
            </a:r>
          </a:p>
          <a:p>
            <a:pPr>
              <a:spcAft>
                <a:spcPts val="0"/>
              </a:spcAft>
            </a:pPr>
            <a:r>
              <a:rPr lang="en-US" sz="2400" dirty="0">
                <a:latin typeface="Times New Roman" panose="02020603050405020304" pitchFamily="18" charset="0"/>
              </a:rPr>
              <a:t>	- Nitrogen :  N		- Calcium : Ca		- Neon     : Ne</a:t>
            </a:r>
            <a:endParaRPr lang="en-US" sz="2400" dirty="0"/>
          </a:p>
        </p:txBody>
      </p:sp>
    </p:spTree>
    <p:extLst>
      <p:ext uri="{BB962C8B-B14F-4D97-AF65-F5344CB8AC3E}">
        <p14:creationId xmlns:p14="http://schemas.microsoft.com/office/powerpoint/2010/main" val="5214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1D97C911-3D17-429B-DFE1-7F25D174284A}"/>
              </a:ext>
            </a:extLst>
          </p:cNvPr>
          <p:cNvGraphicFramePr>
            <a:graphicFrameLocks noGrp="1"/>
          </p:cNvGraphicFramePr>
          <p:nvPr>
            <p:ph sz="half" idx="1"/>
          </p:nvPr>
        </p:nvGraphicFramePr>
        <p:xfrm>
          <a:off x="855255" y="-27296"/>
          <a:ext cx="9062116" cy="6949440"/>
        </p:xfrm>
        <a:graphic>
          <a:graphicData uri="http://schemas.openxmlformats.org/drawingml/2006/table">
            <a:tbl>
              <a:tblPr firstRow="1" bandRow="1">
                <a:tableStyleId>{5C22544A-7EE6-4342-B048-85BDC9FD1C3A}</a:tableStyleId>
              </a:tblPr>
              <a:tblGrid>
                <a:gridCol w="1610436">
                  <a:extLst>
                    <a:ext uri="{9D8B030D-6E8A-4147-A177-3AD203B41FA5}">
                      <a16:colId xmlns:a16="http://schemas.microsoft.com/office/drawing/2014/main" val="1390860256"/>
                    </a:ext>
                  </a:extLst>
                </a:gridCol>
                <a:gridCol w="2920622">
                  <a:extLst>
                    <a:ext uri="{9D8B030D-6E8A-4147-A177-3AD203B41FA5}">
                      <a16:colId xmlns:a16="http://schemas.microsoft.com/office/drawing/2014/main" val="2097031941"/>
                    </a:ext>
                  </a:extLst>
                </a:gridCol>
                <a:gridCol w="2265529">
                  <a:extLst>
                    <a:ext uri="{9D8B030D-6E8A-4147-A177-3AD203B41FA5}">
                      <a16:colId xmlns:a16="http://schemas.microsoft.com/office/drawing/2014/main" val="4290729151"/>
                    </a:ext>
                  </a:extLst>
                </a:gridCol>
                <a:gridCol w="2265529">
                  <a:extLst>
                    <a:ext uri="{9D8B030D-6E8A-4147-A177-3AD203B41FA5}">
                      <a16:colId xmlns:a16="http://schemas.microsoft.com/office/drawing/2014/main" val="228012571"/>
                    </a:ext>
                  </a:extLst>
                </a:gridCol>
              </a:tblGrid>
              <a:tr h="537263">
                <a:tc>
                  <a:txBody>
                    <a:bodyPr/>
                    <a:lstStyle/>
                    <a:p>
                      <a:pPr algn="ctr"/>
                      <a:r>
                        <a:rPr lang="en-US" sz="1500" dirty="0" err="1">
                          <a:latin typeface="Times New Roman" panose="02020603050405020304" pitchFamily="18" charset="0"/>
                          <a:cs typeface="Times New Roman" panose="02020603050405020304" pitchFamily="18" charset="0"/>
                        </a:rPr>
                        <a:t>Số</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hiệu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nguyên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tử</a:t>
                      </a:r>
                      <a:r>
                        <a:rPr lang="en-US" sz="1500" dirty="0">
                          <a:latin typeface="Times New Roman" panose="02020603050405020304" pitchFamily="18" charset="0"/>
                          <a:cs typeface="Times New Roman" panose="02020603050405020304" pitchFamily="18" charset="0"/>
                        </a:rPr>
                        <a:t> Z</a:t>
                      </a:r>
                    </a:p>
                  </a:txBody>
                  <a:tcPr/>
                </a:tc>
                <a:tc>
                  <a:txBody>
                    <a:bodyPr/>
                    <a:lstStyle/>
                    <a:p>
                      <a:pPr algn="ctr"/>
                      <a:r>
                        <a:rPr lang="en-US" sz="1500" dirty="0" err="1">
                          <a:latin typeface="Times New Roman" panose="02020603050405020304" pitchFamily="18" charset="0"/>
                          <a:cs typeface="Times New Roman" panose="02020603050405020304" pitchFamily="18" charset="0"/>
                        </a:rPr>
                        <a:t>Tên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nguyên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tố</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hóa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en-US" sz="1500" dirty="0">
                        <a:latin typeface="Times New Roman" panose="02020603050405020304" pitchFamily="18" charset="0"/>
                        <a:cs typeface="Times New Roman" panose="02020603050405020304" pitchFamily="18" charset="0"/>
                      </a:endParaRPr>
                    </a:p>
                    <a:p>
                      <a:pPr algn="ctr"/>
                      <a:r>
                        <a:rPr lang="en-US" sz="1500" dirty="0">
                          <a:latin typeface="Times New Roman" panose="02020603050405020304" pitchFamily="18" charset="0"/>
                          <a:cs typeface="Times New Roman" panose="02020603050405020304" pitchFamily="18" charset="0"/>
                        </a:rPr>
                        <a:t>(IUPAC)</a:t>
                      </a:r>
                    </a:p>
                  </a:txBody>
                  <a:tcPr/>
                </a:tc>
                <a:tc>
                  <a:txBody>
                    <a:bodyPr/>
                    <a:lstStyle/>
                    <a:p>
                      <a:pPr algn="ctr"/>
                      <a:r>
                        <a:rPr lang="en-US" sz="1500" dirty="0" err="1">
                          <a:latin typeface="Times New Roman" panose="02020603050405020304" pitchFamily="18" charset="0"/>
                          <a:cs typeface="Times New Roman" panose="02020603050405020304" pitchFamily="18" charset="0"/>
                        </a:rPr>
                        <a:t>Kí</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hiệu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hóa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học</a:t>
                      </a:r>
                      <a:endParaRPr lang="en-US" sz="1500" dirty="0">
                        <a:latin typeface="Times New Roman" panose="02020603050405020304" pitchFamily="18" charset="0"/>
                        <a:cs typeface="Times New Roman" panose="02020603050405020304" pitchFamily="18" charset="0"/>
                      </a:endParaRPr>
                    </a:p>
                  </a:txBody>
                  <a:tcPr/>
                </a:tc>
                <a:tc>
                  <a:txBody>
                    <a:bodyPr/>
                    <a:lstStyle/>
                    <a:p>
                      <a:pPr algn="ctr"/>
                      <a:r>
                        <a:rPr lang="en-US" sz="1500" dirty="0" err="1">
                          <a:latin typeface="Times New Roman" panose="02020603050405020304" pitchFamily="18" charset="0"/>
                          <a:cs typeface="Times New Roman" panose="02020603050405020304" pitchFamily="18" charset="0"/>
                        </a:rPr>
                        <a:t>Khối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lượng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nguyên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tử</a:t>
                      </a:r>
                      <a:endParaRPr lang="en-US" sz="1500" dirty="0">
                        <a:latin typeface="Times New Roman" panose="02020603050405020304" pitchFamily="18" charset="0"/>
                        <a:cs typeface="Times New Roman" panose="02020603050405020304" pitchFamily="18" charset="0"/>
                      </a:endParaRPr>
                    </a:p>
                    <a:p>
                      <a:pPr algn="ctr"/>
                      <a:r>
                        <a:rPr lang="en-US" sz="1500" dirty="0">
                          <a:latin typeface="Times New Roman" panose="02020603050405020304" pitchFamily="18" charset="0"/>
                          <a:cs typeface="Times New Roman" panose="02020603050405020304" pitchFamily="18" charset="0"/>
                        </a:rPr>
                        <a:t>(amu)</a:t>
                      </a:r>
                    </a:p>
                  </a:txBody>
                  <a:tcPr/>
                </a:tc>
                <a:extLst>
                  <a:ext uri="{0D108BD9-81ED-4DB2-BD59-A6C34878D82A}">
                    <a16:rowId xmlns:a16="http://schemas.microsoft.com/office/drawing/2014/main" val="3556608066"/>
                  </a:ext>
                </a:extLst>
              </a:tr>
              <a:tr h="316037">
                <a:tc>
                  <a:txBody>
                    <a:bodyPr/>
                    <a:lstStyle/>
                    <a:p>
                      <a:pPr algn="ctr"/>
                      <a:r>
                        <a:rPr lang="en-US" sz="1500" b="1" dirty="0">
                          <a:latin typeface="Times New Roman" panose="02020603050405020304" pitchFamily="18" charset="0"/>
                          <a:cs typeface="Times New Roman" panose="02020603050405020304" pitchFamily="18" charset="0"/>
                        </a:rPr>
                        <a:t>1</a:t>
                      </a:r>
                    </a:p>
                  </a:txBody>
                  <a:tcPr/>
                </a:tc>
                <a:tc>
                  <a:txBody>
                    <a:bodyPr/>
                    <a:lstStyle/>
                    <a:p>
                      <a:pPr algn="ctr"/>
                      <a:r>
                        <a:rPr lang="en-US" sz="1500" dirty="0">
                          <a:latin typeface="Times New Roman" panose="02020603050405020304" pitchFamily="18" charset="0"/>
                          <a:cs typeface="Times New Roman" panose="02020603050405020304" pitchFamily="18" charset="0"/>
                        </a:rPr>
                        <a:t>hydrogen </a:t>
                      </a:r>
                    </a:p>
                  </a:txBody>
                  <a:tcPr/>
                </a:tc>
                <a:tc>
                  <a:txBody>
                    <a:bodyPr/>
                    <a:lstStyle/>
                    <a:p>
                      <a:pPr algn="ctr"/>
                      <a:r>
                        <a:rPr lang="en-US" sz="1500" dirty="0">
                          <a:latin typeface="Times New Roman" panose="02020603050405020304" pitchFamily="18" charset="0"/>
                          <a:cs typeface="Times New Roman" panose="02020603050405020304" pitchFamily="18" charset="0"/>
                        </a:rPr>
                        <a:t>H</a:t>
                      </a:r>
                    </a:p>
                  </a:txBody>
                  <a:tcPr/>
                </a:tc>
                <a:tc>
                  <a:txBody>
                    <a:bodyPr/>
                    <a:lstStyle/>
                    <a:p>
                      <a:pPr algn="ctr"/>
                      <a:r>
                        <a:rPr lang="en-US" sz="1500" dirty="0">
                          <a:latin typeface="Times New Roman" panose="02020603050405020304" pitchFamily="18" charset="0"/>
                          <a:cs typeface="Times New Roman" panose="02020603050405020304" pitchFamily="18" charset="0"/>
                        </a:rPr>
                        <a:t>1</a:t>
                      </a:r>
                    </a:p>
                  </a:txBody>
                  <a:tcPr/>
                </a:tc>
                <a:extLst>
                  <a:ext uri="{0D108BD9-81ED-4DB2-BD59-A6C34878D82A}">
                    <a16:rowId xmlns:a16="http://schemas.microsoft.com/office/drawing/2014/main" val="290760654"/>
                  </a:ext>
                </a:extLst>
              </a:tr>
              <a:tr h="316037">
                <a:tc>
                  <a:txBody>
                    <a:bodyPr/>
                    <a:lstStyle/>
                    <a:p>
                      <a:pPr algn="ctr"/>
                      <a:r>
                        <a:rPr lang="en-US" sz="1500" b="1" dirty="0">
                          <a:latin typeface="Times New Roman" panose="02020603050405020304" pitchFamily="18" charset="0"/>
                          <a:cs typeface="Times New Roman" panose="02020603050405020304" pitchFamily="18" charset="0"/>
                        </a:rPr>
                        <a:t>2</a:t>
                      </a:r>
                    </a:p>
                  </a:txBody>
                  <a:tcPr/>
                </a:tc>
                <a:tc>
                  <a:txBody>
                    <a:bodyPr/>
                    <a:lstStyle/>
                    <a:p>
                      <a:pPr algn="ctr"/>
                      <a:r>
                        <a:rPr lang="en-US" sz="1500" dirty="0">
                          <a:latin typeface="Times New Roman" panose="02020603050405020304" pitchFamily="18" charset="0"/>
                          <a:cs typeface="Times New Roman" panose="02020603050405020304" pitchFamily="18" charset="0"/>
                        </a:rPr>
                        <a:t>helium</a:t>
                      </a:r>
                    </a:p>
                  </a:txBody>
                  <a:tcPr/>
                </a:tc>
                <a:tc>
                  <a:txBody>
                    <a:bodyPr/>
                    <a:lstStyle/>
                    <a:p>
                      <a:pPr algn="ctr"/>
                      <a:r>
                        <a:rPr lang="en-US" sz="1500" dirty="0">
                          <a:latin typeface="Times New Roman" panose="02020603050405020304" pitchFamily="18" charset="0"/>
                          <a:cs typeface="Times New Roman" panose="02020603050405020304" pitchFamily="18" charset="0"/>
                        </a:rPr>
                        <a:t>He</a:t>
                      </a:r>
                    </a:p>
                  </a:txBody>
                  <a:tcPr/>
                </a:tc>
                <a:tc>
                  <a:txBody>
                    <a:bodyPr/>
                    <a:lstStyle/>
                    <a:p>
                      <a:pPr algn="ctr"/>
                      <a:r>
                        <a:rPr lang="en-US" sz="15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1483258017"/>
                  </a:ext>
                </a:extLst>
              </a:tr>
              <a:tr h="316037">
                <a:tc>
                  <a:txBody>
                    <a:bodyPr/>
                    <a:lstStyle/>
                    <a:p>
                      <a:pPr algn="ctr"/>
                      <a:r>
                        <a:rPr lang="en-US" sz="1500" b="1" dirty="0">
                          <a:latin typeface="Times New Roman" panose="02020603050405020304" pitchFamily="18" charset="0"/>
                          <a:cs typeface="Times New Roman" panose="02020603050405020304" pitchFamily="18" charset="0"/>
                        </a:rPr>
                        <a:t>3</a:t>
                      </a:r>
                    </a:p>
                  </a:txBody>
                  <a:tcPr/>
                </a:tc>
                <a:tc>
                  <a:txBody>
                    <a:bodyPr/>
                    <a:lstStyle/>
                    <a:p>
                      <a:pPr algn="ctr"/>
                      <a:r>
                        <a:rPr lang="en-US" sz="1500" dirty="0">
                          <a:latin typeface="Times New Roman" panose="02020603050405020304" pitchFamily="18" charset="0"/>
                          <a:cs typeface="Times New Roman" panose="02020603050405020304" pitchFamily="18" charset="0"/>
                        </a:rPr>
                        <a:t>lithium</a:t>
                      </a:r>
                    </a:p>
                  </a:txBody>
                  <a:tcPr/>
                </a:tc>
                <a:tc>
                  <a:txBody>
                    <a:bodyPr/>
                    <a:lstStyle/>
                    <a:p>
                      <a:pPr algn="ctr"/>
                      <a:r>
                        <a:rPr lang="en-US" sz="1500" dirty="0">
                          <a:latin typeface="Times New Roman" panose="02020603050405020304" pitchFamily="18" charset="0"/>
                          <a:cs typeface="Times New Roman" panose="02020603050405020304" pitchFamily="18" charset="0"/>
                        </a:rPr>
                        <a:t>Li</a:t>
                      </a:r>
                    </a:p>
                  </a:txBody>
                  <a:tcPr/>
                </a:tc>
                <a:tc>
                  <a:txBody>
                    <a:bodyPr/>
                    <a:lstStyle/>
                    <a:p>
                      <a:pPr algn="ctr"/>
                      <a:r>
                        <a:rPr lang="en-US" sz="1500" dirty="0">
                          <a:latin typeface="Times New Roman" panose="02020603050405020304" pitchFamily="18" charset="0"/>
                          <a:cs typeface="Times New Roman" panose="02020603050405020304" pitchFamily="18" charset="0"/>
                        </a:rPr>
                        <a:t>7</a:t>
                      </a:r>
                    </a:p>
                  </a:txBody>
                  <a:tcPr/>
                </a:tc>
                <a:extLst>
                  <a:ext uri="{0D108BD9-81ED-4DB2-BD59-A6C34878D82A}">
                    <a16:rowId xmlns:a16="http://schemas.microsoft.com/office/drawing/2014/main" val="3478830326"/>
                  </a:ext>
                </a:extLst>
              </a:tr>
              <a:tr h="316037">
                <a:tc>
                  <a:txBody>
                    <a:bodyPr/>
                    <a:lstStyle/>
                    <a:p>
                      <a:pPr algn="ctr"/>
                      <a:r>
                        <a:rPr lang="en-US" sz="1500" b="1" dirty="0">
                          <a:latin typeface="Times New Roman" panose="02020603050405020304" pitchFamily="18" charset="0"/>
                          <a:cs typeface="Times New Roman" panose="02020603050405020304" pitchFamily="18" charset="0"/>
                        </a:rPr>
                        <a:t>4</a:t>
                      </a:r>
                    </a:p>
                  </a:txBody>
                  <a:tcPr/>
                </a:tc>
                <a:tc>
                  <a:txBody>
                    <a:bodyPr/>
                    <a:lstStyle/>
                    <a:p>
                      <a:pPr algn="ctr"/>
                      <a:r>
                        <a:rPr lang="en-US" sz="1500" dirty="0">
                          <a:latin typeface="Times New Roman" panose="02020603050405020304" pitchFamily="18" charset="0"/>
                          <a:cs typeface="Times New Roman" panose="02020603050405020304" pitchFamily="18" charset="0"/>
                        </a:rPr>
                        <a:t>beryllium</a:t>
                      </a:r>
                    </a:p>
                  </a:txBody>
                  <a:tcPr/>
                </a:tc>
                <a:tc>
                  <a:txBody>
                    <a:bodyPr/>
                    <a:lstStyle/>
                    <a:p>
                      <a:pPr algn="ctr"/>
                      <a:r>
                        <a:rPr lang="en-US" sz="1500" dirty="0">
                          <a:latin typeface="Times New Roman" panose="02020603050405020304" pitchFamily="18" charset="0"/>
                          <a:cs typeface="Times New Roman" panose="02020603050405020304" pitchFamily="18" charset="0"/>
                        </a:rPr>
                        <a:t>Be</a:t>
                      </a:r>
                    </a:p>
                  </a:txBody>
                  <a:tcPr/>
                </a:tc>
                <a:tc>
                  <a:txBody>
                    <a:bodyPr/>
                    <a:lstStyle/>
                    <a:p>
                      <a:pPr algn="ctr"/>
                      <a:r>
                        <a:rPr lang="en-US" sz="1500" dirty="0">
                          <a:latin typeface="Times New Roman" panose="02020603050405020304" pitchFamily="18" charset="0"/>
                          <a:cs typeface="Times New Roman" panose="02020603050405020304" pitchFamily="18" charset="0"/>
                        </a:rPr>
                        <a:t>9</a:t>
                      </a:r>
                    </a:p>
                  </a:txBody>
                  <a:tcPr/>
                </a:tc>
                <a:extLst>
                  <a:ext uri="{0D108BD9-81ED-4DB2-BD59-A6C34878D82A}">
                    <a16:rowId xmlns:a16="http://schemas.microsoft.com/office/drawing/2014/main" val="2504506463"/>
                  </a:ext>
                </a:extLst>
              </a:tr>
              <a:tr h="316037">
                <a:tc>
                  <a:txBody>
                    <a:bodyPr/>
                    <a:lstStyle/>
                    <a:p>
                      <a:pPr algn="ctr"/>
                      <a:r>
                        <a:rPr lang="en-US" sz="1500" b="1" dirty="0">
                          <a:latin typeface="Times New Roman" panose="02020603050405020304" pitchFamily="18" charset="0"/>
                          <a:cs typeface="Times New Roman" panose="02020603050405020304" pitchFamily="18" charset="0"/>
                        </a:rPr>
                        <a:t>5</a:t>
                      </a:r>
                    </a:p>
                  </a:txBody>
                  <a:tcPr/>
                </a:tc>
                <a:tc>
                  <a:txBody>
                    <a:bodyPr/>
                    <a:lstStyle/>
                    <a:p>
                      <a:pPr algn="ctr"/>
                      <a:r>
                        <a:rPr lang="en-US" sz="1500" dirty="0">
                          <a:latin typeface="Times New Roman" panose="02020603050405020304" pitchFamily="18" charset="0"/>
                          <a:cs typeface="Times New Roman" panose="02020603050405020304" pitchFamily="18" charset="0"/>
                        </a:rPr>
                        <a:t>boron</a:t>
                      </a:r>
                    </a:p>
                  </a:txBody>
                  <a:tcPr/>
                </a:tc>
                <a:tc>
                  <a:txBody>
                    <a:bodyPr/>
                    <a:lstStyle/>
                    <a:p>
                      <a:pPr algn="ctr"/>
                      <a:r>
                        <a:rPr lang="en-US" sz="1500" dirty="0">
                          <a:latin typeface="Times New Roman" panose="02020603050405020304" pitchFamily="18" charset="0"/>
                          <a:cs typeface="Times New Roman" panose="02020603050405020304" pitchFamily="18" charset="0"/>
                        </a:rPr>
                        <a:t>B</a:t>
                      </a:r>
                    </a:p>
                  </a:txBody>
                  <a:tcPr/>
                </a:tc>
                <a:tc>
                  <a:txBody>
                    <a:bodyPr/>
                    <a:lstStyle/>
                    <a:p>
                      <a:pPr algn="ctr"/>
                      <a:r>
                        <a:rPr lang="en-US" sz="1500" dirty="0">
                          <a:latin typeface="Times New Roman" panose="02020603050405020304" pitchFamily="18" charset="0"/>
                          <a:cs typeface="Times New Roman" panose="02020603050405020304" pitchFamily="18" charset="0"/>
                        </a:rPr>
                        <a:t>11</a:t>
                      </a:r>
                    </a:p>
                  </a:txBody>
                  <a:tcPr/>
                </a:tc>
                <a:extLst>
                  <a:ext uri="{0D108BD9-81ED-4DB2-BD59-A6C34878D82A}">
                    <a16:rowId xmlns:a16="http://schemas.microsoft.com/office/drawing/2014/main" val="2045212871"/>
                  </a:ext>
                </a:extLst>
              </a:tr>
              <a:tr h="316037">
                <a:tc>
                  <a:txBody>
                    <a:bodyPr/>
                    <a:lstStyle/>
                    <a:p>
                      <a:pPr algn="ctr"/>
                      <a:r>
                        <a:rPr lang="en-US" sz="1500" b="1" dirty="0">
                          <a:latin typeface="Times New Roman" panose="02020603050405020304" pitchFamily="18" charset="0"/>
                          <a:cs typeface="Times New Roman" panose="02020603050405020304" pitchFamily="18" charset="0"/>
                        </a:rPr>
                        <a:t>6</a:t>
                      </a:r>
                    </a:p>
                  </a:txBody>
                  <a:tcPr/>
                </a:tc>
                <a:tc>
                  <a:txBody>
                    <a:bodyPr/>
                    <a:lstStyle/>
                    <a:p>
                      <a:pPr algn="ctr"/>
                      <a:r>
                        <a:rPr lang="en-US" sz="1500" dirty="0">
                          <a:latin typeface="Times New Roman" panose="02020603050405020304" pitchFamily="18" charset="0"/>
                          <a:cs typeface="Times New Roman" panose="02020603050405020304" pitchFamily="18" charset="0"/>
                        </a:rPr>
                        <a:t>carbon</a:t>
                      </a:r>
                    </a:p>
                  </a:txBody>
                  <a:tcPr/>
                </a:tc>
                <a:tc>
                  <a:txBody>
                    <a:bodyPr/>
                    <a:lstStyle/>
                    <a:p>
                      <a:pPr algn="ctr"/>
                      <a:r>
                        <a:rPr lang="en-US" sz="1500" dirty="0">
                          <a:latin typeface="Times New Roman" panose="02020603050405020304" pitchFamily="18" charset="0"/>
                          <a:cs typeface="Times New Roman" panose="02020603050405020304" pitchFamily="18" charset="0"/>
                        </a:rPr>
                        <a:t>C</a:t>
                      </a:r>
                    </a:p>
                  </a:txBody>
                  <a:tcPr/>
                </a:tc>
                <a:tc>
                  <a:txBody>
                    <a:bodyPr/>
                    <a:lstStyle/>
                    <a:p>
                      <a:pPr algn="ctr"/>
                      <a:r>
                        <a:rPr lang="en-US" sz="1500" dirty="0">
                          <a:latin typeface="Times New Roman" panose="02020603050405020304" pitchFamily="18" charset="0"/>
                          <a:cs typeface="Times New Roman" panose="02020603050405020304" pitchFamily="18" charset="0"/>
                        </a:rPr>
                        <a:t>12</a:t>
                      </a:r>
                    </a:p>
                  </a:txBody>
                  <a:tcPr/>
                </a:tc>
                <a:extLst>
                  <a:ext uri="{0D108BD9-81ED-4DB2-BD59-A6C34878D82A}">
                    <a16:rowId xmlns:a16="http://schemas.microsoft.com/office/drawing/2014/main" val="1291987329"/>
                  </a:ext>
                </a:extLst>
              </a:tr>
              <a:tr h="316037">
                <a:tc>
                  <a:txBody>
                    <a:bodyPr/>
                    <a:lstStyle/>
                    <a:p>
                      <a:pPr algn="ctr"/>
                      <a:r>
                        <a:rPr lang="en-US" sz="1500" b="1" dirty="0">
                          <a:latin typeface="Times New Roman" panose="02020603050405020304" pitchFamily="18" charset="0"/>
                          <a:cs typeface="Times New Roman" panose="02020603050405020304" pitchFamily="18" charset="0"/>
                        </a:rPr>
                        <a:t>7</a:t>
                      </a:r>
                    </a:p>
                  </a:txBody>
                  <a:tcPr/>
                </a:tc>
                <a:tc>
                  <a:txBody>
                    <a:bodyPr/>
                    <a:lstStyle/>
                    <a:p>
                      <a:pPr algn="ctr"/>
                      <a:r>
                        <a:rPr lang="en-US" sz="1500" dirty="0">
                          <a:latin typeface="Times New Roman" panose="02020603050405020304" pitchFamily="18" charset="0"/>
                          <a:cs typeface="Times New Roman" panose="02020603050405020304" pitchFamily="18" charset="0"/>
                        </a:rPr>
                        <a:t>nitrogen</a:t>
                      </a:r>
                    </a:p>
                  </a:txBody>
                  <a:tcPr/>
                </a:tc>
                <a:tc>
                  <a:txBody>
                    <a:bodyPr/>
                    <a:lstStyle/>
                    <a:p>
                      <a:pPr algn="ctr"/>
                      <a:r>
                        <a:rPr lang="en-US" sz="1500" dirty="0">
                          <a:latin typeface="Times New Roman" panose="02020603050405020304" pitchFamily="18" charset="0"/>
                          <a:cs typeface="Times New Roman" panose="02020603050405020304" pitchFamily="18" charset="0"/>
                        </a:rPr>
                        <a:t>N</a:t>
                      </a:r>
                    </a:p>
                  </a:txBody>
                  <a:tcPr/>
                </a:tc>
                <a:tc>
                  <a:txBody>
                    <a:bodyPr/>
                    <a:lstStyle/>
                    <a:p>
                      <a:pPr algn="ctr"/>
                      <a:r>
                        <a:rPr lang="en-US" sz="1500" dirty="0">
                          <a:latin typeface="Times New Roman" panose="02020603050405020304" pitchFamily="18" charset="0"/>
                          <a:cs typeface="Times New Roman" panose="02020603050405020304" pitchFamily="18" charset="0"/>
                        </a:rPr>
                        <a:t>14</a:t>
                      </a:r>
                    </a:p>
                  </a:txBody>
                  <a:tcPr/>
                </a:tc>
                <a:extLst>
                  <a:ext uri="{0D108BD9-81ED-4DB2-BD59-A6C34878D82A}">
                    <a16:rowId xmlns:a16="http://schemas.microsoft.com/office/drawing/2014/main" val="344069879"/>
                  </a:ext>
                </a:extLst>
              </a:tr>
              <a:tr h="316037">
                <a:tc>
                  <a:txBody>
                    <a:bodyPr/>
                    <a:lstStyle/>
                    <a:p>
                      <a:pPr algn="ctr"/>
                      <a:r>
                        <a:rPr lang="en-US" sz="1500" b="1" dirty="0">
                          <a:latin typeface="Times New Roman" panose="02020603050405020304" pitchFamily="18" charset="0"/>
                          <a:cs typeface="Times New Roman" panose="02020603050405020304" pitchFamily="18" charset="0"/>
                        </a:rPr>
                        <a:t>8</a:t>
                      </a:r>
                    </a:p>
                  </a:txBody>
                  <a:tcPr/>
                </a:tc>
                <a:tc>
                  <a:txBody>
                    <a:bodyPr/>
                    <a:lstStyle/>
                    <a:p>
                      <a:pPr algn="ctr"/>
                      <a:r>
                        <a:rPr lang="en-US" sz="1500" dirty="0">
                          <a:latin typeface="Times New Roman" panose="02020603050405020304" pitchFamily="18" charset="0"/>
                          <a:cs typeface="Times New Roman" panose="02020603050405020304" pitchFamily="18" charset="0"/>
                        </a:rPr>
                        <a:t>oxygen</a:t>
                      </a:r>
                    </a:p>
                  </a:txBody>
                  <a:tcPr/>
                </a:tc>
                <a:tc>
                  <a:txBody>
                    <a:bodyPr/>
                    <a:lstStyle/>
                    <a:p>
                      <a:pPr algn="ctr"/>
                      <a:r>
                        <a:rPr lang="en-US" sz="1500" dirty="0">
                          <a:latin typeface="Times New Roman" panose="02020603050405020304" pitchFamily="18" charset="0"/>
                          <a:cs typeface="Times New Roman" panose="02020603050405020304" pitchFamily="18" charset="0"/>
                        </a:rPr>
                        <a:t>O</a:t>
                      </a:r>
                    </a:p>
                  </a:txBody>
                  <a:tcPr/>
                </a:tc>
                <a:tc>
                  <a:txBody>
                    <a:bodyPr/>
                    <a:lstStyle/>
                    <a:p>
                      <a:pPr algn="ctr"/>
                      <a:r>
                        <a:rPr lang="en-US" sz="1500" dirty="0">
                          <a:latin typeface="Times New Roman" panose="02020603050405020304" pitchFamily="18" charset="0"/>
                          <a:cs typeface="Times New Roman" panose="02020603050405020304" pitchFamily="18" charset="0"/>
                        </a:rPr>
                        <a:t>16</a:t>
                      </a:r>
                    </a:p>
                  </a:txBody>
                  <a:tcPr/>
                </a:tc>
                <a:extLst>
                  <a:ext uri="{0D108BD9-81ED-4DB2-BD59-A6C34878D82A}">
                    <a16:rowId xmlns:a16="http://schemas.microsoft.com/office/drawing/2014/main" val="170595574"/>
                  </a:ext>
                </a:extLst>
              </a:tr>
              <a:tr h="316037">
                <a:tc>
                  <a:txBody>
                    <a:bodyPr/>
                    <a:lstStyle/>
                    <a:p>
                      <a:pPr algn="ctr"/>
                      <a:r>
                        <a:rPr lang="en-US" sz="1500" b="1" dirty="0">
                          <a:latin typeface="Times New Roman" panose="02020603050405020304" pitchFamily="18" charset="0"/>
                          <a:cs typeface="Times New Roman" panose="02020603050405020304" pitchFamily="18" charset="0"/>
                        </a:rPr>
                        <a:t>9</a:t>
                      </a:r>
                    </a:p>
                  </a:txBody>
                  <a:tcPr/>
                </a:tc>
                <a:tc>
                  <a:txBody>
                    <a:bodyPr/>
                    <a:lstStyle/>
                    <a:p>
                      <a:pPr algn="ctr"/>
                      <a:r>
                        <a:rPr lang="en-US" sz="1500" dirty="0">
                          <a:latin typeface="Times New Roman" panose="02020603050405020304" pitchFamily="18" charset="0"/>
                          <a:cs typeface="Times New Roman" panose="02020603050405020304" pitchFamily="18" charset="0"/>
                        </a:rPr>
                        <a:t>fluorine</a:t>
                      </a:r>
                    </a:p>
                  </a:txBody>
                  <a:tcPr/>
                </a:tc>
                <a:tc>
                  <a:txBody>
                    <a:bodyPr/>
                    <a:lstStyle/>
                    <a:p>
                      <a:pPr algn="ctr"/>
                      <a:r>
                        <a:rPr lang="en-US" sz="1500" dirty="0">
                          <a:latin typeface="Times New Roman" panose="02020603050405020304" pitchFamily="18" charset="0"/>
                          <a:cs typeface="Times New Roman" panose="02020603050405020304" pitchFamily="18" charset="0"/>
                        </a:rPr>
                        <a:t>F</a:t>
                      </a:r>
                    </a:p>
                  </a:txBody>
                  <a:tcPr/>
                </a:tc>
                <a:tc>
                  <a:txBody>
                    <a:bodyPr/>
                    <a:lstStyle/>
                    <a:p>
                      <a:pPr algn="ctr"/>
                      <a:r>
                        <a:rPr lang="en-US" sz="1500" dirty="0">
                          <a:latin typeface="Times New Roman" panose="02020603050405020304" pitchFamily="18" charset="0"/>
                          <a:cs typeface="Times New Roman" panose="02020603050405020304" pitchFamily="18" charset="0"/>
                        </a:rPr>
                        <a:t>19</a:t>
                      </a:r>
                    </a:p>
                  </a:txBody>
                  <a:tcPr/>
                </a:tc>
                <a:extLst>
                  <a:ext uri="{0D108BD9-81ED-4DB2-BD59-A6C34878D82A}">
                    <a16:rowId xmlns:a16="http://schemas.microsoft.com/office/drawing/2014/main" val="761920729"/>
                  </a:ext>
                </a:extLst>
              </a:tr>
              <a:tr h="316037">
                <a:tc>
                  <a:txBody>
                    <a:bodyPr/>
                    <a:lstStyle/>
                    <a:p>
                      <a:pPr algn="ctr"/>
                      <a:r>
                        <a:rPr lang="en-US" sz="1500" b="1" dirty="0">
                          <a:latin typeface="Times New Roman" panose="02020603050405020304" pitchFamily="18" charset="0"/>
                          <a:cs typeface="Times New Roman" panose="02020603050405020304" pitchFamily="18" charset="0"/>
                        </a:rPr>
                        <a:t>10</a:t>
                      </a:r>
                    </a:p>
                  </a:txBody>
                  <a:tcPr/>
                </a:tc>
                <a:tc>
                  <a:txBody>
                    <a:bodyPr/>
                    <a:lstStyle/>
                    <a:p>
                      <a:pPr algn="ctr"/>
                      <a:r>
                        <a:rPr lang="en-US" sz="1500" dirty="0">
                          <a:latin typeface="Times New Roman" panose="02020603050405020304" pitchFamily="18" charset="0"/>
                          <a:cs typeface="Times New Roman" panose="02020603050405020304" pitchFamily="18" charset="0"/>
                        </a:rPr>
                        <a:t>neon</a:t>
                      </a:r>
                    </a:p>
                  </a:txBody>
                  <a:tcPr/>
                </a:tc>
                <a:tc>
                  <a:txBody>
                    <a:bodyPr/>
                    <a:lstStyle/>
                    <a:p>
                      <a:pPr algn="ctr"/>
                      <a:r>
                        <a:rPr lang="en-US" sz="1500" dirty="0">
                          <a:latin typeface="Times New Roman" panose="02020603050405020304" pitchFamily="18" charset="0"/>
                          <a:cs typeface="Times New Roman" panose="02020603050405020304" pitchFamily="18" charset="0"/>
                        </a:rPr>
                        <a:t>Ne</a:t>
                      </a:r>
                    </a:p>
                  </a:txBody>
                  <a:tcPr/>
                </a:tc>
                <a:tc>
                  <a:txBody>
                    <a:bodyPr/>
                    <a:lstStyle/>
                    <a:p>
                      <a:pPr algn="ctr"/>
                      <a:r>
                        <a:rPr lang="en-US" sz="1500" dirty="0">
                          <a:latin typeface="Times New Roman" panose="02020603050405020304" pitchFamily="18" charset="0"/>
                          <a:cs typeface="Times New Roman" panose="02020603050405020304" pitchFamily="18" charset="0"/>
                        </a:rPr>
                        <a:t>20</a:t>
                      </a:r>
                    </a:p>
                  </a:txBody>
                  <a:tcPr/>
                </a:tc>
                <a:extLst>
                  <a:ext uri="{0D108BD9-81ED-4DB2-BD59-A6C34878D82A}">
                    <a16:rowId xmlns:a16="http://schemas.microsoft.com/office/drawing/2014/main" val="1240094542"/>
                  </a:ext>
                </a:extLst>
              </a:tr>
              <a:tr h="316037">
                <a:tc>
                  <a:txBody>
                    <a:bodyPr/>
                    <a:lstStyle/>
                    <a:p>
                      <a:pPr algn="ctr"/>
                      <a:r>
                        <a:rPr lang="en-US" sz="1500" b="1" dirty="0">
                          <a:latin typeface="Times New Roman" panose="02020603050405020304" pitchFamily="18" charset="0"/>
                          <a:cs typeface="Times New Roman" panose="02020603050405020304" pitchFamily="18" charset="0"/>
                        </a:rPr>
                        <a:t>11</a:t>
                      </a:r>
                    </a:p>
                  </a:txBody>
                  <a:tcPr/>
                </a:tc>
                <a:tc>
                  <a:txBody>
                    <a:bodyPr/>
                    <a:lstStyle/>
                    <a:p>
                      <a:pPr algn="ctr"/>
                      <a:r>
                        <a:rPr lang="en-US" sz="1500" dirty="0">
                          <a:latin typeface="Times New Roman" panose="02020603050405020304" pitchFamily="18" charset="0"/>
                          <a:cs typeface="Times New Roman" panose="02020603050405020304" pitchFamily="18" charset="0"/>
                        </a:rPr>
                        <a:t>sodium (</a:t>
                      </a:r>
                      <a:r>
                        <a:rPr lang="en-US" sz="1500" dirty="0" err="1">
                          <a:latin typeface="Times New Roman" panose="02020603050405020304" pitchFamily="18" charset="0"/>
                          <a:cs typeface="Times New Roman" panose="02020603050405020304" pitchFamily="18" charset="0"/>
                        </a:rPr>
                        <a:t>natri</a:t>
                      </a:r>
                      <a:r>
                        <a:rPr lang="en-US" sz="1500" dirty="0">
                          <a:latin typeface="Times New Roman" panose="02020603050405020304" pitchFamily="18" charset="0"/>
                          <a:cs typeface="Times New Roman" panose="02020603050405020304" pitchFamily="18" charset="0"/>
                        </a:rPr>
                        <a:t>)</a:t>
                      </a:r>
                    </a:p>
                  </a:txBody>
                  <a:tcPr/>
                </a:tc>
                <a:tc>
                  <a:txBody>
                    <a:bodyPr/>
                    <a:lstStyle/>
                    <a:p>
                      <a:pPr algn="ctr"/>
                      <a:r>
                        <a:rPr lang="en-US" sz="1500" dirty="0">
                          <a:latin typeface="Times New Roman" panose="02020603050405020304" pitchFamily="18" charset="0"/>
                          <a:cs typeface="Times New Roman" panose="02020603050405020304" pitchFamily="18" charset="0"/>
                        </a:rPr>
                        <a:t>Na</a:t>
                      </a:r>
                    </a:p>
                  </a:txBody>
                  <a:tcPr/>
                </a:tc>
                <a:tc>
                  <a:txBody>
                    <a:bodyPr/>
                    <a:lstStyle/>
                    <a:p>
                      <a:pPr algn="ctr"/>
                      <a:r>
                        <a:rPr lang="en-US" sz="1500" dirty="0">
                          <a:latin typeface="Times New Roman" panose="02020603050405020304" pitchFamily="18" charset="0"/>
                          <a:cs typeface="Times New Roman" panose="02020603050405020304" pitchFamily="18" charset="0"/>
                        </a:rPr>
                        <a:t>23</a:t>
                      </a:r>
                    </a:p>
                  </a:txBody>
                  <a:tcPr/>
                </a:tc>
                <a:extLst>
                  <a:ext uri="{0D108BD9-81ED-4DB2-BD59-A6C34878D82A}">
                    <a16:rowId xmlns:a16="http://schemas.microsoft.com/office/drawing/2014/main" val="2093047266"/>
                  </a:ext>
                </a:extLst>
              </a:tr>
              <a:tr h="316037">
                <a:tc>
                  <a:txBody>
                    <a:bodyPr/>
                    <a:lstStyle/>
                    <a:p>
                      <a:pPr algn="ctr"/>
                      <a:r>
                        <a:rPr lang="en-US" sz="1500" b="1" dirty="0">
                          <a:latin typeface="Times New Roman" panose="02020603050405020304" pitchFamily="18" charset="0"/>
                          <a:cs typeface="Times New Roman" panose="02020603050405020304" pitchFamily="18" charset="0"/>
                        </a:rPr>
                        <a:t>12</a:t>
                      </a:r>
                    </a:p>
                  </a:txBody>
                  <a:tcPr/>
                </a:tc>
                <a:tc>
                  <a:txBody>
                    <a:bodyPr/>
                    <a:lstStyle/>
                    <a:p>
                      <a:pPr algn="ctr"/>
                      <a:r>
                        <a:rPr lang="en-US" sz="1500" dirty="0">
                          <a:latin typeface="Times New Roman" panose="02020603050405020304" pitchFamily="18" charset="0"/>
                          <a:cs typeface="Times New Roman" panose="02020603050405020304" pitchFamily="18" charset="0"/>
                        </a:rPr>
                        <a:t>magnesium</a:t>
                      </a:r>
                    </a:p>
                  </a:txBody>
                  <a:tcPr/>
                </a:tc>
                <a:tc>
                  <a:txBody>
                    <a:bodyPr/>
                    <a:lstStyle/>
                    <a:p>
                      <a:pPr algn="ctr"/>
                      <a:r>
                        <a:rPr lang="en-US" sz="1500" dirty="0">
                          <a:latin typeface="Times New Roman" panose="02020603050405020304" pitchFamily="18" charset="0"/>
                          <a:cs typeface="Times New Roman" panose="02020603050405020304" pitchFamily="18" charset="0"/>
                        </a:rPr>
                        <a:t>Mg</a:t>
                      </a:r>
                    </a:p>
                  </a:txBody>
                  <a:tcPr/>
                </a:tc>
                <a:tc>
                  <a:txBody>
                    <a:bodyPr/>
                    <a:lstStyle/>
                    <a:p>
                      <a:pPr algn="ctr"/>
                      <a:r>
                        <a:rPr lang="en-US" sz="1500" dirty="0">
                          <a:latin typeface="Times New Roman" panose="02020603050405020304" pitchFamily="18" charset="0"/>
                          <a:cs typeface="Times New Roman" panose="02020603050405020304" pitchFamily="18" charset="0"/>
                        </a:rPr>
                        <a:t>24</a:t>
                      </a:r>
                    </a:p>
                  </a:txBody>
                  <a:tcPr/>
                </a:tc>
                <a:extLst>
                  <a:ext uri="{0D108BD9-81ED-4DB2-BD59-A6C34878D82A}">
                    <a16:rowId xmlns:a16="http://schemas.microsoft.com/office/drawing/2014/main" val="1174779324"/>
                  </a:ext>
                </a:extLst>
              </a:tr>
              <a:tr h="316037">
                <a:tc>
                  <a:txBody>
                    <a:bodyPr/>
                    <a:lstStyle/>
                    <a:p>
                      <a:pPr algn="ctr"/>
                      <a:r>
                        <a:rPr lang="en-US" sz="1500" b="1" dirty="0">
                          <a:latin typeface="Times New Roman" panose="02020603050405020304" pitchFamily="18" charset="0"/>
                          <a:cs typeface="Times New Roman" panose="02020603050405020304" pitchFamily="18" charset="0"/>
                        </a:rPr>
                        <a:t>13</a:t>
                      </a:r>
                    </a:p>
                  </a:txBody>
                  <a:tcPr/>
                </a:tc>
                <a:tc>
                  <a:txBody>
                    <a:bodyPr/>
                    <a:lstStyle/>
                    <a:p>
                      <a:pPr algn="ctr"/>
                      <a:r>
                        <a:rPr lang="en-US" sz="1500" dirty="0" err="1">
                          <a:latin typeface="Times New Roman" panose="02020603050405020304" pitchFamily="18" charset="0"/>
                          <a:cs typeface="Times New Roman" panose="02020603050405020304" pitchFamily="18" charset="0"/>
                        </a:rPr>
                        <a:t>aluminium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nhôm</a:t>
                      </a:r>
                      <a:r>
                        <a:rPr lang="en-US" sz="1500" dirty="0">
                          <a:latin typeface="Times New Roman" panose="02020603050405020304" pitchFamily="18" charset="0"/>
                          <a:cs typeface="Times New Roman" panose="02020603050405020304" pitchFamily="18" charset="0"/>
                        </a:rPr>
                        <a:t>)</a:t>
                      </a:r>
                    </a:p>
                  </a:txBody>
                  <a:tcPr/>
                </a:tc>
                <a:tc>
                  <a:txBody>
                    <a:bodyPr/>
                    <a:lstStyle/>
                    <a:p>
                      <a:pPr algn="ctr"/>
                      <a:r>
                        <a:rPr lang="en-US" sz="1500" dirty="0">
                          <a:latin typeface="Times New Roman" panose="02020603050405020304" pitchFamily="18" charset="0"/>
                          <a:cs typeface="Times New Roman" panose="02020603050405020304" pitchFamily="18" charset="0"/>
                        </a:rPr>
                        <a:t>Al</a:t>
                      </a:r>
                    </a:p>
                  </a:txBody>
                  <a:tcPr/>
                </a:tc>
                <a:tc>
                  <a:txBody>
                    <a:bodyPr/>
                    <a:lstStyle/>
                    <a:p>
                      <a:pPr algn="ctr"/>
                      <a:r>
                        <a:rPr lang="en-US" sz="1500" dirty="0">
                          <a:latin typeface="Times New Roman" panose="02020603050405020304" pitchFamily="18" charset="0"/>
                          <a:cs typeface="Times New Roman" panose="02020603050405020304" pitchFamily="18" charset="0"/>
                        </a:rPr>
                        <a:t>27</a:t>
                      </a:r>
                    </a:p>
                  </a:txBody>
                  <a:tcPr/>
                </a:tc>
                <a:extLst>
                  <a:ext uri="{0D108BD9-81ED-4DB2-BD59-A6C34878D82A}">
                    <a16:rowId xmlns:a16="http://schemas.microsoft.com/office/drawing/2014/main" val="1619161706"/>
                  </a:ext>
                </a:extLst>
              </a:tr>
              <a:tr h="316037">
                <a:tc>
                  <a:txBody>
                    <a:bodyPr/>
                    <a:lstStyle/>
                    <a:p>
                      <a:pPr algn="ctr"/>
                      <a:r>
                        <a:rPr lang="en-US" sz="1500" b="1" dirty="0">
                          <a:latin typeface="Times New Roman" panose="02020603050405020304" pitchFamily="18" charset="0"/>
                          <a:cs typeface="Times New Roman" panose="02020603050405020304" pitchFamily="18" charset="0"/>
                        </a:rPr>
                        <a:t>14</a:t>
                      </a:r>
                    </a:p>
                  </a:txBody>
                  <a:tcPr/>
                </a:tc>
                <a:tc>
                  <a:txBody>
                    <a:bodyPr/>
                    <a:lstStyle/>
                    <a:p>
                      <a:pPr algn="ctr"/>
                      <a:r>
                        <a:rPr lang="en-US" sz="1500" dirty="0">
                          <a:latin typeface="Times New Roman" panose="02020603050405020304" pitchFamily="18" charset="0"/>
                          <a:cs typeface="Times New Roman" panose="02020603050405020304" pitchFamily="18" charset="0"/>
                        </a:rPr>
                        <a:t>silicon</a:t>
                      </a:r>
                    </a:p>
                  </a:txBody>
                  <a:tcPr/>
                </a:tc>
                <a:tc>
                  <a:txBody>
                    <a:bodyPr/>
                    <a:lstStyle/>
                    <a:p>
                      <a:pPr algn="ctr"/>
                      <a:r>
                        <a:rPr lang="en-US" sz="1500" dirty="0">
                          <a:latin typeface="Times New Roman" panose="02020603050405020304" pitchFamily="18" charset="0"/>
                          <a:cs typeface="Times New Roman" panose="02020603050405020304" pitchFamily="18" charset="0"/>
                        </a:rPr>
                        <a:t>Si</a:t>
                      </a:r>
                    </a:p>
                  </a:txBody>
                  <a:tcPr/>
                </a:tc>
                <a:tc>
                  <a:txBody>
                    <a:bodyPr/>
                    <a:lstStyle/>
                    <a:p>
                      <a:pPr algn="ctr"/>
                      <a:r>
                        <a:rPr lang="en-US" sz="1500" dirty="0">
                          <a:latin typeface="Times New Roman" panose="02020603050405020304" pitchFamily="18" charset="0"/>
                          <a:cs typeface="Times New Roman" panose="02020603050405020304" pitchFamily="18" charset="0"/>
                        </a:rPr>
                        <a:t>28</a:t>
                      </a:r>
                    </a:p>
                  </a:txBody>
                  <a:tcPr/>
                </a:tc>
                <a:extLst>
                  <a:ext uri="{0D108BD9-81ED-4DB2-BD59-A6C34878D82A}">
                    <a16:rowId xmlns:a16="http://schemas.microsoft.com/office/drawing/2014/main" val="3171739793"/>
                  </a:ext>
                </a:extLst>
              </a:tr>
              <a:tr h="316037">
                <a:tc>
                  <a:txBody>
                    <a:bodyPr/>
                    <a:lstStyle/>
                    <a:p>
                      <a:pPr algn="ctr"/>
                      <a:r>
                        <a:rPr lang="en-US" sz="1500" b="1" dirty="0">
                          <a:latin typeface="Times New Roman" panose="02020603050405020304" pitchFamily="18" charset="0"/>
                          <a:cs typeface="Times New Roman" panose="02020603050405020304" pitchFamily="18" charset="0"/>
                        </a:rPr>
                        <a:t>15</a:t>
                      </a:r>
                    </a:p>
                  </a:txBody>
                  <a:tcPr/>
                </a:tc>
                <a:tc>
                  <a:txBody>
                    <a:bodyPr/>
                    <a:lstStyle/>
                    <a:p>
                      <a:pPr algn="ctr"/>
                      <a:r>
                        <a:rPr lang="en-US" sz="1500" dirty="0" err="1">
                          <a:latin typeface="Times New Roman" panose="02020603050405020304" pitchFamily="18" charset="0"/>
                          <a:cs typeface="Times New Roman" panose="02020603050405020304" pitchFamily="18" charset="0"/>
                        </a:rPr>
                        <a:t>photphorus</a:t>
                      </a:r>
                      <a:endParaRPr lang="en-US" sz="1500" dirty="0">
                        <a:latin typeface="Times New Roman" panose="02020603050405020304" pitchFamily="18" charset="0"/>
                        <a:cs typeface="Times New Roman" panose="02020603050405020304" pitchFamily="18" charset="0"/>
                      </a:endParaRPr>
                    </a:p>
                  </a:txBody>
                  <a:tcPr/>
                </a:tc>
                <a:tc>
                  <a:txBody>
                    <a:bodyPr/>
                    <a:lstStyle/>
                    <a:p>
                      <a:pPr algn="ctr"/>
                      <a:r>
                        <a:rPr lang="en-US" sz="1500" dirty="0">
                          <a:latin typeface="Times New Roman" panose="02020603050405020304" pitchFamily="18" charset="0"/>
                          <a:cs typeface="Times New Roman" panose="02020603050405020304" pitchFamily="18" charset="0"/>
                        </a:rPr>
                        <a:t>P</a:t>
                      </a:r>
                    </a:p>
                  </a:txBody>
                  <a:tcPr/>
                </a:tc>
                <a:tc>
                  <a:txBody>
                    <a:bodyPr/>
                    <a:lstStyle/>
                    <a:p>
                      <a:pPr algn="ctr"/>
                      <a:r>
                        <a:rPr lang="en-US" sz="1500" dirty="0">
                          <a:latin typeface="Times New Roman" panose="02020603050405020304" pitchFamily="18" charset="0"/>
                          <a:cs typeface="Times New Roman" panose="02020603050405020304" pitchFamily="18" charset="0"/>
                        </a:rPr>
                        <a:t>31</a:t>
                      </a:r>
                    </a:p>
                  </a:txBody>
                  <a:tcPr/>
                </a:tc>
                <a:extLst>
                  <a:ext uri="{0D108BD9-81ED-4DB2-BD59-A6C34878D82A}">
                    <a16:rowId xmlns:a16="http://schemas.microsoft.com/office/drawing/2014/main" val="2574250606"/>
                  </a:ext>
                </a:extLst>
              </a:tr>
              <a:tr h="316037">
                <a:tc>
                  <a:txBody>
                    <a:bodyPr/>
                    <a:lstStyle/>
                    <a:p>
                      <a:pPr algn="ctr"/>
                      <a:r>
                        <a:rPr lang="en-US" sz="1500" b="1" dirty="0">
                          <a:latin typeface="Times New Roman" panose="02020603050405020304" pitchFamily="18" charset="0"/>
                          <a:cs typeface="Times New Roman" panose="02020603050405020304" pitchFamily="18" charset="0"/>
                        </a:rPr>
                        <a:t>16</a:t>
                      </a:r>
                    </a:p>
                  </a:txBody>
                  <a:tcPr/>
                </a:tc>
                <a:tc>
                  <a:txBody>
                    <a:bodyPr/>
                    <a:lstStyle/>
                    <a:p>
                      <a:pPr algn="ctr"/>
                      <a:r>
                        <a:rPr lang="en-US" sz="1500" dirty="0">
                          <a:latin typeface="Times New Roman" panose="02020603050405020304" pitchFamily="18" charset="0"/>
                          <a:cs typeface="Times New Roman" panose="02020603050405020304" pitchFamily="18" charset="0"/>
                        </a:rPr>
                        <a:t>sulfur (</a:t>
                      </a:r>
                      <a:r>
                        <a:rPr lang="en-US" sz="1500" dirty="0" err="1">
                          <a:latin typeface="Times New Roman" panose="02020603050405020304" pitchFamily="18" charset="0"/>
                          <a:cs typeface="Times New Roman" panose="02020603050405020304" pitchFamily="18" charset="0"/>
                        </a:rPr>
                        <a:t>lưu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huỳnh</a:t>
                      </a:r>
                      <a:r>
                        <a:rPr lang="en-US" sz="1500" dirty="0">
                          <a:latin typeface="Times New Roman" panose="02020603050405020304" pitchFamily="18" charset="0"/>
                          <a:cs typeface="Times New Roman" panose="02020603050405020304" pitchFamily="18" charset="0"/>
                        </a:rPr>
                        <a:t>)</a:t>
                      </a:r>
                    </a:p>
                  </a:txBody>
                  <a:tcPr/>
                </a:tc>
                <a:tc>
                  <a:txBody>
                    <a:bodyPr/>
                    <a:lstStyle/>
                    <a:p>
                      <a:pPr algn="ctr"/>
                      <a:r>
                        <a:rPr lang="en-US" sz="1500" dirty="0">
                          <a:latin typeface="Times New Roman" panose="02020603050405020304" pitchFamily="18" charset="0"/>
                          <a:cs typeface="Times New Roman" panose="02020603050405020304" pitchFamily="18" charset="0"/>
                        </a:rPr>
                        <a:t>S</a:t>
                      </a:r>
                    </a:p>
                  </a:txBody>
                  <a:tcPr/>
                </a:tc>
                <a:tc>
                  <a:txBody>
                    <a:bodyPr/>
                    <a:lstStyle/>
                    <a:p>
                      <a:pPr algn="ctr"/>
                      <a:r>
                        <a:rPr lang="en-US" sz="1500" dirty="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2210099594"/>
                  </a:ext>
                </a:extLst>
              </a:tr>
              <a:tr h="316037">
                <a:tc>
                  <a:txBody>
                    <a:bodyPr/>
                    <a:lstStyle/>
                    <a:p>
                      <a:pPr algn="ctr"/>
                      <a:r>
                        <a:rPr lang="en-US" sz="1500" b="1" dirty="0">
                          <a:latin typeface="Times New Roman" panose="02020603050405020304" pitchFamily="18" charset="0"/>
                          <a:cs typeface="Times New Roman" panose="02020603050405020304" pitchFamily="18" charset="0"/>
                        </a:rPr>
                        <a:t>17</a:t>
                      </a:r>
                    </a:p>
                  </a:txBody>
                  <a:tcPr/>
                </a:tc>
                <a:tc>
                  <a:txBody>
                    <a:bodyPr/>
                    <a:lstStyle/>
                    <a:p>
                      <a:pPr algn="ctr"/>
                      <a:r>
                        <a:rPr lang="en-US" sz="1500" dirty="0">
                          <a:latin typeface="Times New Roman" panose="02020603050405020304" pitchFamily="18" charset="0"/>
                          <a:cs typeface="Times New Roman" panose="02020603050405020304" pitchFamily="18" charset="0"/>
                        </a:rPr>
                        <a:t>chlorine</a:t>
                      </a:r>
                    </a:p>
                  </a:txBody>
                  <a:tcPr/>
                </a:tc>
                <a:tc>
                  <a:txBody>
                    <a:bodyPr/>
                    <a:lstStyle/>
                    <a:p>
                      <a:pPr algn="ctr"/>
                      <a:r>
                        <a:rPr lang="en-US" sz="1500" dirty="0">
                          <a:latin typeface="Times New Roman" panose="02020603050405020304" pitchFamily="18" charset="0"/>
                          <a:cs typeface="Times New Roman" panose="02020603050405020304" pitchFamily="18" charset="0"/>
                        </a:rPr>
                        <a:t>Cl</a:t>
                      </a:r>
                    </a:p>
                  </a:txBody>
                  <a:tcPr/>
                </a:tc>
                <a:tc>
                  <a:txBody>
                    <a:bodyPr/>
                    <a:lstStyle/>
                    <a:p>
                      <a:pPr algn="ctr"/>
                      <a:r>
                        <a:rPr lang="en-US" sz="1500" dirty="0">
                          <a:latin typeface="Times New Roman" panose="02020603050405020304" pitchFamily="18" charset="0"/>
                          <a:cs typeface="Times New Roman" panose="02020603050405020304" pitchFamily="18" charset="0"/>
                        </a:rPr>
                        <a:t>35,5</a:t>
                      </a:r>
                    </a:p>
                  </a:txBody>
                  <a:tcPr/>
                </a:tc>
                <a:extLst>
                  <a:ext uri="{0D108BD9-81ED-4DB2-BD59-A6C34878D82A}">
                    <a16:rowId xmlns:a16="http://schemas.microsoft.com/office/drawing/2014/main" val="3425589212"/>
                  </a:ext>
                </a:extLst>
              </a:tr>
              <a:tr h="316037">
                <a:tc>
                  <a:txBody>
                    <a:bodyPr/>
                    <a:lstStyle/>
                    <a:p>
                      <a:pPr algn="ctr"/>
                      <a:r>
                        <a:rPr lang="en-US" sz="1500" b="1" dirty="0">
                          <a:latin typeface="Times New Roman" panose="02020603050405020304" pitchFamily="18" charset="0"/>
                          <a:cs typeface="Times New Roman" panose="02020603050405020304" pitchFamily="18" charset="0"/>
                        </a:rPr>
                        <a:t>18</a:t>
                      </a:r>
                    </a:p>
                  </a:txBody>
                  <a:tcPr/>
                </a:tc>
                <a:tc>
                  <a:txBody>
                    <a:bodyPr/>
                    <a:lstStyle/>
                    <a:p>
                      <a:pPr algn="ctr"/>
                      <a:r>
                        <a:rPr lang="en-US" sz="1500" dirty="0">
                          <a:latin typeface="Times New Roman" panose="02020603050405020304" pitchFamily="18" charset="0"/>
                          <a:cs typeface="Times New Roman" panose="02020603050405020304" pitchFamily="18" charset="0"/>
                        </a:rPr>
                        <a:t>argon</a:t>
                      </a:r>
                    </a:p>
                  </a:txBody>
                  <a:tcPr/>
                </a:tc>
                <a:tc>
                  <a:txBody>
                    <a:bodyPr/>
                    <a:lstStyle/>
                    <a:p>
                      <a:pPr algn="ctr"/>
                      <a:r>
                        <a:rPr lang="en-US" sz="1500" dirty="0" err="1">
                          <a:latin typeface="Times New Roman" panose="02020603050405020304" pitchFamily="18" charset="0"/>
                          <a:cs typeface="Times New Roman" panose="02020603050405020304" pitchFamily="18" charset="0"/>
                        </a:rPr>
                        <a:t>Ar</a:t>
                      </a:r>
                      <a:endParaRPr lang="en-US" sz="1500" dirty="0">
                        <a:latin typeface="Times New Roman" panose="02020603050405020304" pitchFamily="18" charset="0"/>
                        <a:cs typeface="Times New Roman" panose="02020603050405020304" pitchFamily="18" charset="0"/>
                      </a:endParaRPr>
                    </a:p>
                  </a:txBody>
                  <a:tcPr/>
                </a:tc>
                <a:tc>
                  <a:txBody>
                    <a:bodyPr/>
                    <a:lstStyle/>
                    <a:p>
                      <a:pPr algn="ctr"/>
                      <a:r>
                        <a:rPr lang="en-US" sz="1500" dirty="0">
                          <a:latin typeface="Times New Roman" panose="02020603050405020304" pitchFamily="18" charset="0"/>
                          <a:cs typeface="Times New Roman" panose="02020603050405020304" pitchFamily="18" charset="0"/>
                        </a:rPr>
                        <a:t>40</a:t>
                      </a:r>
                    </a:p>
                  </a:txBody>
                  <a:tcPr/>
                </a:tc>
                <a:extLst>
                  <a:ext uri="{0D108BD9-81ED-4DB2-BD59-A6C34878D82A}">
                    <a16:rowId xmlns:a16="http://schemas.microsoft.com/office/drawing/2014/main" val="3961099792"/>
                  </a:ext>
                </a:extLst>
              </a:tr>
              <a:tr h="316037">
                <a:tc>
                  <a:txBody>
                    <a:bodyPr/>
                    <a:lstStyle/>
                    <a:p>
                      <a:pPr algn="ctr"/>
                      <a:r>
                        <a:rPr lang="en-US" sz="1500" b="1" dirty="0">
                          <a:latin typeface="Times New Roman" panose="02020603050405020304" pitchFamily="18" charset="0"/>
                          <a:cs typeface="Times New Roman" panose="02020603050405020304" pitchFamily="18" charset="0"/>
                        </a:rPr>
                        <a:t>19</a:t>
                      </a:r>
                    </a:p>
                  </a:txBody>
                  <a:tcPr/>
                </a:tc>
                <a:tc>
                  <a:txBody>
                    <a:bodyPr/>
                    <a:lstStyle/>
                    <a:p>
                      <a:pPr algn="ctr"/>
                      <a:r>
                        <a:rPr lang="en-US" sz="1500" dirty="0">
                          <a:latin typeface="Times New Roman" panose="02020603050405020304" pitchFamily="18" charset="0"/>
                          <a:cs typeface="Times New Roman" panose="02020603050405020304" pitchFamily="18" charset="0"/>
                        </a:rPr>
                        <a:t>potassium (kali)</a:t>
                      </a:r>
                    </a:p>
                  </a:txBody>
                  <a:tcPr/>
                </a:tc>
                <a:tc>
                  <a:txBody>
                    <a:bodyPr/>
                    <a:lstStyle/>
                    <a:p>
                      <a:pPr algn="ctr"/>
                      <a:r>
                        <a:rPr lang="en-US" sz="1500" dirty="0">
                          <a:latin typeface="Times New Roman" panose="02020603050405020304" pitchFamily="18" charset="0"/>
                          <a:cs typeface="Times New Roman" panose="02020603050405020304" pitchFamily="18" charset="0"/>
                        </a:rPr>
                        <a:t>K</a:t>
                      </a:r>
                    </a:p>
                  </a:txBody>
                  <a:tcPr/>
                </a:tc>
                <a:tc>
                  <a:txBody>
                    <a:bodyPr/>
                    <a:lstStyle/>
                    <a:p>
                      <a:pPr algn="ctr"/>
                      <a:r>
                        <a:rPr lang="en-US" sz="1500" dirty="0">
                          <a:latin typeface="Times New Roman" panose="02020603050405020304" pitchFamily="18" charset="0"/>
                          <a:cs typeface="Times New Roman" panose="02020603050405020304" pitchFamily="18" charset="0"/>
                        </a:rPr>
                        <a:t>39</a:t>
                      </a:r>
                    </a:p>
                  </a:txBody>
                  <a:tcPr/>
                </a:tc>
                <a:extLst>
                  <a:ext uri="{0D108BD9-81ED-4DB2-BD59-A6C34878D82A}">
                    <a16:rowId xmlns:a16="http://schemas.microsoft.com/office/drawing/2014/main" val="2665200743"/>
                  </a:ext>
                </a:extLst>
              </a:tr>
              <a:tr h="316037">
                <a:tc>
                  <a:txBody>
                    <a:bodyPr/>
                    <a:lstStyle/>
                    <a:p>
                      <a:pPr algn="ctr"/>
                      <a:r>
                        <a:rPr lang="en-US" sz="1500" b="1" dirty="0">
                          <a:latin typeface="Times New Roman" panose="02020603050405020304" pitchFamily="18" charset="0"/>
                          <a:cs typeface="Times New Roman" panose="02020603050405020304" pitchFamily="18" charset="0"/>
                        </a:rPr>
                        <a:t>20</a:t>
                      </a:r>
                    </a:p>
                  </a:txBody>
                  <a:tcPr/>
                </a:tc>
                <a:tc>
                  <a:txBody>
                    <a:bodyPr/>
                    <a:lstStyle/>
                    <a:p>
                      <a:pPr algn="ctr"/>
                      <a:r>
                        <a:rPr lang="en-US" sz="1500" dirty="0">
                          <a:latin typeface="Times New Roman" panose="02020603050405020304" pitchFamily="18" charset="0"/>
                          <a:cs typeface="Times New Roman" panose="02020603050405020304" pitchFamily="18" charset="0"/>
                        </a:rPr>
                        <a:t>calcium</a:t>
                      </a:r>
                    </a:p>
                  </a:txBody>
                  <a:tcPr/>
                </a:tc>
                <a:tc>
                  <a:txBody>
                    <a:bodyPr/>
                    <a:lstStyle/>
                    <a:p>
                      <a:pPr algn="ctr"/>
                      <a:r>
                        <a:rPr lang="en-US" sz="1500" dirty="0">
                          <a:latin typeface="Times New Roman" panose="02020603050405020304" pitchFamily="18" charset="0"/>
                          <a:cs typeface="Times New Roman" panose="02020603050405020304" pitchFamily="18" charset="0"/>
                        </a:rPr>
                        <a:t>Ca</a:t>
                      </a:r>
                    </a:p>
                  </a:txBody>
                  <a:tcPr/>
                </a:tc>
                <a:tc>
                  <a:txBody>
                    <a:bodyPr/>
                    <a:lstStyle/>
                    <a:p>
                      <a:pPr algn="ctr"/>
                      <a:r>
                        <a:rPr lang="en-US" sz="1500" dirty="0">
                          <a:latin typeface="Times New Roman" panose="02020603050405020304" pitchFamily="18" charset="0"/>
                          <a:cs typeface="Times New Roman" panose="02020603050405020304" pitchFamily="18" charset="0"/>
                        </a:rPr>
                        <a:t>40</a:t>
                      </a:r>
                    </a:p>
                  </a:txBody>
                  <a:tcPr/>
                </a:tc>
                <a:extLst>
                  <a:ext uri="{0D108BD9-81ED-4DB2-BD59-A6C34878D82A}">
                    <a16:rowId xmlns:a16="http://schemas.microsoft.com/office/drawing/2014/main" val="1109981089"/>
                  </a:ext>
                </a:extLst>
              </a:tr>
            </a:tbl>
          </a:graphicData>
        </a:graphic>
      </p:graphicFrame>
      <p:pic>
        <p:nvPicPr>
          <p:cNvPr id="7" name="Picture 6">
            <a:extLst>
              <a:ext uri="{FF2B5EF4-FFF2-40B4-BE49-F238E27FC236}">
                <a16:creationId xmlns:a16="http://schemas.microsoft.com/office/drawing/2014/main" id="{11421308-70B2-FC4D-12D3-97AAED5200D4}"/>
              </a:ext>
            </a:extLst>
          </p:cNvPr>
          <p:cNvPicPr>
            <a:picLocks noChangeAspect="1"/>
          </p:cNvPicPr>
          <p:nvPr/>
        </p:nvPicPr>
        <p:blipFill>
          <a:blip r:embed="rId2"/>
          <a:stretch>
            <a:fillRect/>
          </a:stretch>
        </p:blipFill>
        <p:spPr>
          <a:xfrm>
            <a:off x="-186495" y="5322627"/>
            <a:ext cx="1535373" cy="1535373"/>
          </a:xfrm>
          <a:prstGeom prst="rect">
            <a:avLst/>
          </a:prstGeom>
        </p:spPr>
      </p:pic>
      <p:sp>
        <p:nvSpPr>
          <p:cNvPr id="8" name="TextBox 7">
            <a:extLst>
              <a:ext uri="{FF2B5EF4-FFF2-40B4-BE49-F238E27FC236}">
                <a16:creationId xmlns:a16="http://schemas.microsoft.com/office/drawing/2014/main" id="{AE1002AF-AEA1-702D-A8AF-4B6DBD16A6E5}"/>
              </a:ext>
            </a:extLst>
          </p:cNvPr>
          <p:cNvSpPr txBox="1"/>
          <p:nvPr/>
        </p:nvSpPr>
        <p:spPr>
          <a:xfrm>
            <a:off x="10160727" y="1978926"/>
            <a:ext cx="1596788" cy="1754326"/>
          </a:xfrm>
          <a:prstGeom prst="rect">
            <a:avLst/>
          </a:prstGeom>
          <a:noFill/>
        </p:spPr>
        <p:txBody>
          <a:bodyPr wrap="square" rtlCol="0">
            <a:spAutoFit/>
          </a:bodyPr>
          <a:lstStyle/>
          <a:p>
            <a:pPr algn="just"/>
            <a:r>
              <a:rPr lang="en-US" b="1" dirty="0" err="1">
                <a:solidFill>
                  <a:schemeClr val="accent1">
                    <a:lumMod val="50000"/>
                  </a:schemeClr>
                </a:solidFill>
                <a:latin typeface="Times New Roman" panose="02020603050405020304" pitchFamily="18" charset="0"/>
                <a:cs typeface="Times New Roman" panose="02020603050405020304" pitchFamily="18" charset="0"/>
              </a:rPr>
              <a:t>Tên</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gọi</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kí</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hóa</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học</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khối</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lượng</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tử</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b="1" dirty="0">
                <a:solidFill>
                  <a:schemeClr val="accent1">
                    <a:lumMod val="50000"/>
                  </a:schemeClr>
                </a:solidFill>
                <a:latin typeface="Times New Roman" panose="02020603050405020304" pitchFamily="18" charset="0"/>
                <a:cs typeface="Times New Roman" panose="02020603050405020304" pitchFamily="18" charset="0"/>
              </a:rPr>
              <a:t> 20 </a:t>
            </a:r>
            <a:r>
              <a:rPr lang="en-US" b="1"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tố</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tiên</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437392"/>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98764" y="803564"/>
          <a:ext cx="11208327" cy="5211797"/>
        </p:xfrm>
        <a:graphic>
          <a:graphicData uri="http://schemas.openxmlformats.org/drawingml/2006/table">
            <a:tbl>
              <a:tblPr/>
              <a:tblGrid>
                <a:gridCol w="673886">
                  <a:extLst>
                    <a:ext uri="{9D8B030D-6E8A-4147-A177-3AD203B41FA5}">
                      <a16:colId xmlns:a16="http://schemas.microsoft.com/office/drawing/2014/main" val="20000"/>
                    </a:ext>
                  </a:extLst>
                </a:gridCol>
                <a:gridCol w="1626359">
                  <a:extLst>
                    <a:ext uri="{9D8B030D-6E8A-4147-A177-3AD203B41FA5}">
                      <a16:colId xmlns:a16="http://schemas.microsoft.com/office/drawing/2014/main" val="20001"/>
                    </a:ext>
                  </a:extLst>
                </a:gridCol>
                <a:gridCol w="1490829">
                  <a:extLst>
                    <a:ext uri="{9D8B030D-6E8A-4147-A177-3AD203B41FA5}">
                      <a16:colId xmlns:a16="http://schemas.microsoft.com/office/drawing/2014/main" val="20002"/>
                    </a:ext>
                  </a:extLst>
                </a:gridCol>
                <a:gridCol w="1736889">
                  <a:extLst>
                    <a:ext uri="{9D8B030D-6E8A-4147-A177-3AD203B41FA5}">
                      <a16:colId xmlns:a16="http://schemas.microsoft.com/office/drawing/2014/main" val="20003"/>
                    </a:ext>
                  </a:extLst>
                </a:gridCol>
                <a:gridCol w="1704109">
                  <a:extLst>
                    <a:ext uri="{9D8B030D-6E8A-4147-A177-3AD203B41FA5}">
                      <a16:colId xmlns:a16="http://schemas.microsoft.com/office/drawing/2014/main" val="20004"/>
                    </a:ext>
                  </a:extLst>
                </a:gridCol>
                <a:gridCol w="1260764">
                  <a:extLst>
                    <a:ext uri="{9D8B030D-6E8A-4147-A177-3AD203B41FA5}">
                      <a16:colId xmlns:a16="http://schemas.microsoft.com/office/drawing/2014/main" val="20005"/>
                    </a:ext>
                  </a:extLst>
                </a:gridCol>
                <a:gridCol w="2715491">
                  <a:extLst>
                    <a:ext uri="{9D8B030D-6E8A-4147-A177-3AD203B41FA5}">
                      <a16:colId xmlns:a16="http://schemas.microsoft.com/office/drawing/2014/main" val="20006"/>
                    </a:ext>
                  </a:extLst>
                </a:gridCol>
              </a:tblGrid>
              <a:tr h="1109146">
                <a:tc>
                  <a:txBody>
                    <a:bodyPr/>
                    <a:lstStyle/>
                    <a:p>
                      <a:pPr marL="0" marR="0" algn="ctr">
                        <a:lnSpc>
                          <a:spcPct val="115000"/>
                        </a:lnSpc>
                        <a:spcBef>
                          <a:spcPts val="0"/>
                        </a:spcBef>
                        <a:spcAft>
                          <a:spcPts val="800"/>
                        </a:spcAft>
                        <a:tabLst>
                          <a:tab pos="1667510" algn="l"/>
                        </a:tabLst>
                      </a:pPr>
                      <a:r>
                        <a:rPr lang="vi-VN" sz="2400" b="1" dirty="0">
                          <a:solidFill>
                            <a:srgbClr val="2964DB"/>
                          </a:solidFill>
                          <a:latin typeface="Times New Roman"/>
                          <a:ea typeface="Times New Roman"/>
                          <a:cs typeface="Times New Roman"/>
                        </a:rPr>
                        <a:t>Z</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latin typeface="Times New Roman"/>
                          <a:ea typeface="Times New Roman"/>
                          <a:cs typeface="Times New Roman"/>
                        </a:rPr>
                        <a:t>KÍ HIỆU</a:t>
                      </a:r>
                      <a:endParaRPr lang="en-US" sz="24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b="1" dirty="0">
                          <a:latin typeface="Times New Roman"/>
                          <a:ea typeface="Times New Roman"/>
                          <a:cs typeface="Times New Roman"/>
                        </a:rPr>
                        <a:t>HÓA HỌC</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solidFill>
                            <a:srgbClr val="FF0000"/>
                          </a:solidFill>
                          <a:latin typeface="Times New Roman"/>
                          <a:ea typeface="Times New Roman"/>
                          <a:cs typeface="Times New Roman"/>
                        </a:rPr>
                        <a:t>TÊN GỌI</a:t>
                      </a:r>
                      <a:endParaRPr lang="en-US" sz="2400" dirty="0">
                        <a:solidFill>
                          <a:srgbClr val="FF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PHIÊN ÂM TIẾNG ANH</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solidFill>
                            <a:srgbClr val="7030A0"/>
                          </a:solidFill>
                          <a:latin typeface="Times New Roman"/>
                          <a:ea typeface="Times New Roman"/>
                          <a:cs typeface="Times New Roman"/>
                        </a:rPr>
                        <a:t>DIỄN GIẢI </a:t>
                      </a:r>
                      <a:endParaRPr lang="en-US" sz="2400" dirty="0">
                        <a:solidFill>
                          <a:srgbClr val="7030A0"/>
                        </a:solidFill>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b="1" dirty="0">
                          <a:solidFill>
                            <a:srgbClr val="7030A0"/>
                          </a:solidFill>
                          <a:latin typeface="Times New Roman"/>
                          <a:ea typeface="Times New Roman"/>
                          <a:cs typeface="Times New Roman"/>
                        </a:rPr>
                        <a:t>VIỆT HÓA</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Ý NGHĨA</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GHI CHÚ</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92059">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1</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H</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400" dirty="0">
                        <a:solidFill>
                          <a:srgbClr val="FF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/ˈhaɪdrədʒən/</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hai-đrờ-zần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a:latin typeface="Times New Roman"/>
                          <a:ea typeface="Times New Roman"/>
                          <a:cs typeface="Times New Roman"/>
                        </a:rPr>
                        <a:t>Hiđro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a:latin typeface="Times New Roman"/>
                          <a:ea typeface="Times New Roman"/>
                          <a:cs typeface="Times New Roman"/>
                        </a:rPr>
                        <a:t>“đr” là âm kép “đờ rờ”, phát âm nhanh. </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5">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2</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He</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Helium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/ˈhiːliəm/</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hii-li-ầm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0260">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3</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Lithium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/ˈlɪθiəm/</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lít-thi-ầm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Liti</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5">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4</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Be</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400" dirty="0">
                        <a:solidFill>
                          <a:srgbClr val="FF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/bəˈrɪliəm/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solidFill>
                            <a:srgbClr val="7030A0"/>
                          </a:solidFill>
                          <a:latin typeface="Times New Roman"/>
                          <a:ea typeface="Times New Roman"/>
                          <a:cs typeface="Times New Roman"/>
                        </a:rPr>
                        <a:t>bờ-‘ri-li-ầm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Beri</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9146">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5</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Boron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/ˈbɔːrɒn/</a:t>
                      </a:r>
                      <a:endParaRPr lang="en-US" sz="240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/ˈbɔːrɑːn/</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bo-roon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oo</a:t>
                      </a:r>
                      <a:r>
                        <a:rPr lang="en-US" sz="2400" dirty="0">
                          <a:latin typeface="Times New Roman"/>
                          <a:ea typeface="Times New Roman"/>
                          <a:cs typeface="Times New Roman"/>
                        </a:rPr>
                        <a:t>” </a:t>
                      </a:r>
                      <a:r>
                        <a:rPr lang="en-US" sz="2400" dirty="0" err="1">
                          <a:latin typeface="Times New Roman"/>
                          <a:ea typeface="Times New Roman"/>
                          <a:cs typeface="Times New Roman"/>
                        </a:rPr>
                        <a:t>tương</a:t>
                      </a:r>
                      <a:r>
                        <a:rPr lang="en-US" sz="2400" dirty="0">
                          <a:latin typeface="Times New Roman"/>
                          <a:ea typeface="Times New Roman"/>
                          <a:cs typeface="Times New Roman"/>
                        </a:rPr>
                        <a:t> </a:t>
                      </a:r>
                      <a:r>
                        <a:rPr lang="en-US" sz="2400" dirty="0" err="1">
                          <a:latin typeface="Times New Roman"/>
                          <a:ea typeface="Times New Roman"/>
                          <a:cs typeface="Times New Roman"/>
                        </a:rPr>
                        <a:t>tự</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giữa</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hai</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“o” </a:t>
                      </a:r>
                      <a:r>
                        <a:rPr lang="en-US" sz="2400" dirty="0" err="1">
                          <a:latin typeface="Times New Roman"/>
                          <a:ea typeface="Times New Roman"/>
                          <a:cs typeface="Times New Roman"/>
                        </a:rPr>
                        <a:t>và</a:t>
                      </a:r>
                      <a:r>
                        <a:rPr lang="en-US" sz="2400" dirty="0">
                          <a:latin typeface="Times New Roman"/>
                          <a:ea typeface="Times New Roman"/>
                          <a:cs typeface="Times New Roman"/>
                        </a:rPr>
                        <a:t> “a”.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105466" y="4321115"/>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878240" y="572465"/>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723061" y="153158"/>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597421" y="5170198"/>
            <a:ext cx="1841735"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Nitrogen</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68381"/>
            <a:ext cx="3425126" cy="830997"/>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Câu2: Chất khí cần cho sự hô hấp là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665156" y="5902525"/>
            <a:ext cx="1774000"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Helium</a:t>
            </a:r>
            <a:endParaRPr lang="en-US" sz="28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6" y="5170198"/>
            <a:ext cx="1805836"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Hidrogen</a:t>
            </a:r>
            <a:endParaRPr lang="en-US" sz="28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74939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Oxygen</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extLst>
      <p:ext uri="{BB962C8B-B14F-4D97-AF65-F5344CB8AC3E}">
        <p14:creationId xmlns:p14="http://schemas.microsoft.com/office/powerpoint/2010/main" val="40360148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98764" y="803564"/>
          <a:ext cx="11208327" cy="5211797"/>
        </p:xfrm>
        <a:graphic>
          <a:graphicData uri="http://schemas.openxmlformats.org/drawingml/2006/table">
            <a:tbl>
              <a:tblPr/>
              <a:tblGrid>
                <a:gridCol w="673886">
                  <a:extLst>
                    <a:ext uri="{9D8B030D-6E8A-4147-A177-3AD203B41FA5}">
                      <a16:colId xmlns:a16="http://schemas.microsoft.com/office/drawing/2014/main" val="20000"/>
                    </a:ext>
                  </a:extLst>
                </a:gridCol>
                <a:gridCol w="1626359">
                  <a:extLst>
                    <a:ext uri="{9D8B030D-6E8A-4147-A177-3AD203B41FA5}">
                      <a16:colId xmlns:a16="http://schemas.microsoft.com/office/drawing/2014/main" val="20001"/>
                    </a:ext>
                  </a:extLst>
                </a:gridCol>
                <a:gridCol w="1490829">
                  <a:extLst>
                    <a:ext uri="{9D8B030D-6E8A-4147-A177-3AD203B41FA5}">
                      <a16:colId xmlns:a16="http://schemas.microsoft.com/office/drawing/2014/main" val="20002"/>
                    </a:ext>
                  </a:extLst>
                </a:gridCol>
                <a:gridCol w="1736889">
                  <a:extLst>
                    <a:ext uri="{9D8B030D-6E8A-4147-A177-3AD203B41FA5}">
                      <a16:colId xmlns:a16="http://schemas.microsoft.com/office/drawing/2014/main" val="20003"/>
                    </a:ext>
                  </a:extLst>
                </a:gridCol>
                <a:gridCol w="1704109">
                  <a:extLst>
                    <a:ext uri="{9D8B030D-6E8A-4147-A177-3AD203B41FA5}">
                      <a16:colId xmlns:a16="http://schemas.microsoft.com/office/drawing/2014/main" val="20004"/>
                    </a:ext>
                  </a:extLst>
                </a:gridCol>
                <a:gridCol w="1260764">
                  <a:extLst>
                    <a:ext uri="{9D8B030D-6E8A-4147-A177-3AD203B41FA5}">
                      <a16:colId xmlns:a16="http://schemas.microsoft.com/office/drawing/2014/main" val="20005"/>
                    </a:ext>
                  </a:extLst>
                </a:gridCol>
                <a:gridCol w="2715491">
                  <a:extLst>
                    <a:ext uri="{9D8B030D-6E8A-4147-A177-3AD203B41FA5}">
                      <a16:colId xmlns:a16="http://schemas.microsoft.com/office/drawing/2014/main" val="20006"/>
                    </a:ext>
                  </a:extLst>
                </a:gridCol>
              </a:tblGrid>
              <a:tr h="1109146">
                <a:tc>
                  <a:txBody>
                    <a:bodyPr/>
                    <a:lstStyle/>
                    <a:p>
                      <a:pPr marL="0" marR="0" algn="ctr">
                        <a:lnSpc>
                          <a:spcPct val="115000"/>
                        </a:lnSpc>
                        <a:spcBef>
                          <a:spcPts val="0"/>
                        </a:spcBef>
                        <a:spcAft>
                          <a:spcPts val="800"/>
                        </a:spcAft>
                        <a:tabLst>
                          <a:tab pos="1667510" algn="l"/>
                        </a:tabLst>
                      </a:pPr>
                      <a:r>
                        <a:rPr lang="vi-VN" sz="2400" b="1" dirty="0">
                          <a:solidFill>
                            <a:srgbClr val="2964DB"/>
                          </a:solidFill>
                          <a:latin typeface="Times New Roman"/>
                          <a:ea typeface="Times New Roman"/>
                          <a:cs typeface="Times New Roman"/>
                        </a:rPr>
                        <a:t>Z</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latin typeface="Times New Roman"/>
                          <a:ea typeface="Times New Roman"/>
                          <a:cs typeface="Times New Roman"/>
                        </a:rPr>
                        <a:t>KÍ HIỆU</a:t>
                      </a:r>
                      <a:endParaRPr lang="en-US" sz="24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b="1" dirty="0">
                          <a:latin typeface="Times New Roman"/>
                          <a:ea typeface="Times New Roman"/>
                          <a:cs typeface="Times New Roman"/>
                        </a:rPr>
                        <a:t>HÓA HỌC</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solidFill>
                            <a:srgbClr val="FF0000"/>
                          </a:solidFill>
                          <a:latin typeface="Times New Roman"/>
                          <a:ea typeface="Times New Roman"/>
                          <a:cs typeface="Times New Roman"/>
                        </a:rPr>
                        <a:t>TÊN GỌI</a:t>
                      </a:r>
                      <a:endParaRPr lang="en-US" sz="2400" dirty="0">
                        <a:solidFill>
                          <a:srgbClr val="FF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PHIÊN ÂM TIẾNG ANH</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dirty="0">
                          <a:solidFill>
                            <a:srgbClr val="7030A0"/>
                          </a:solidFill>
                          <a:latin typeface="Times New Roman"/>
                          <a:ea typeface="Times New Roman"/>
                          <a:cs typeface="Times New Roman"/>
                        </a:rPr>
                        <a:t>DIỄN GIẢI </a:t>
                      </a:r>
                      <a:endParaRPr lang="en-US" sz="2400" dirty="0">
                        <a:solidFill>
                          <a:srgbClr val="7030A0"/>
                        </a:solidFill>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b="1" dirty="0">
                          <a:solidFill>
                            <a:srgbClr val="7030A0"/>
                          </a:solidFill>
                          <a:latin typeface="Times New Roman"/>
                          <a:ea typeface="Times New Roman"/>
                          <a:cs typeface="Times New Roman"/>
                        </a:rPr>
                        <a:t>VIỆT HÓA</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Ý NGHĨA</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b="1">
                          <a:latin typeface="Times New Roman"/>
                          <a:ea typeface="Times New Roman"/>
                          <a:cs typeface="Times New Roman"/>
                        </a:rPr>
                        <a:t>GHI CHÚ</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92059">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1</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H</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Hydrogen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/ˈhaɪdrədʒən/</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hai-đrờ-zần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a:latin typeface="Times New Roman"/>
                          <a:ea typeface="Times New Roman"/>
                          <a:cs typeface="Times New Roman"/>
                        </a:rPr>
                        <a:t>Hiđro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a:latin typeface="Times New Roman"/>
                          <a:ea typeface="Times New Roman"/>
                          <a:cs typeface="Times New Roman"/>
                        </a:rPr>
                        <a:t>“đr” là âm kép “đờ rờ”, phát âm nhanh. </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6585">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2</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He</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Helium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/ˈhiːliəm/</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hít-li-ầm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a:latin typeface="Times New Roman"/>
                          <a:ea typeface="Times New Roman"/>
                          <a:cs typeface="Times New Roman"/>
                        </a:rPr>
                        <a:t>Heli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0260">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3</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Li</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Lithium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dirty="0">
                          <a:latin typeface="Times New Roman"/>
                          <a:ea typeface="Times New Roman"/>
                          <a:cs typeface="Times New Roman"/>
                        </a:rPr>
                        <a:t>/ˈlɪθiəm/</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lít-thi-ầm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Liti</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6585">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4</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Be</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Beryllium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/bəˈrɪliəm/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solidFill>
                            <a:srgbClr val="7030A0"/>
                          </a:solidFill>
                          <a:latin typeface="Times New Roman"/>
                          <a:ea typeface="Times New Roman"/>
                          <a:cs typeface="Times New Roman"/>
                        </a:rPr>
                        <a:t>bờ-‘ri-li-ầm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Beri</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09146">
                <a:tc>
                  <a:txBody>
                    <a:bodyPr/>
                    <a:lstStyle/>
                    <a:p>
                      <a:pPr marL="0" marR="0" algn="ctr">
                        <a:lnSpc>
                          <a:spcPct val="115000"/>
                        </a:lnSpc>
                        <a:spcBef>
                          <a:spcPts val="0"/>
                        </a:spcBef>
                        <a:spcAft>
                          <a:spcPts val="800"/>
                        </a:spcAft>
                        <a:tabLst>
                          <a:tab pos="1667510" algn="l"/>
                        </a:tabLst>
                      </a:pPr>
                      <a:r>
                        <a:rPr lang="vi-VN" sz="2400" dirty="0">
                          <a:solidFill>
                            <a:srgbClr val="2964DB"/>
                          </a:solidFill>
                          <a:latin typeface="Times New Roman"/>
                          <a:ea typeface="Times New Roman"/>
                          <a:cs typeface="Times New Roman"/>
                        </a:rPr>
                        <a:t>5</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B</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FF0000"/>
                          </a:solidFill>
                          <a:latin typeface="Times New Roman"/>
                          <a:ea typeface="Times New Roman"/>
                          <a:cs typeface="Times New Roman"/>
                        </a:rPr>
                        <a:t>Boron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/ˈbɔːrɒn/</a:t>
                      </a:r>
                      <a:endParaRPr lang="en-US" sz="240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400">
                          <a:latin typeface="Times New Roman"/>
                          <a:ea typeface="Times New Roman"/>
                          <a:cs typeface="Times New Roman"/>
                        </a:rPr>
                        <a:t>/ˈbɔːrɑːn/</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bo-roon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a:latin typeface="Times New Roman"/>
                          <a:ea typeface="Times New Roman"/>
                          <a:cs typeface="Times New Roman"/>
                        </a:rPr>
                        <a:t>Bo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oo</a:t>
                      </a:r>
                      <a:r>
                        <a:rPr lang="en-US" sz="2400" dirty="0">
                          <a:latin typeface="Times New Roman"/>
                          <a:ea typeface="Times New Roman"/>
                          <a:cs typeface="Times New Roman"/>
                        </a:rPr>
                        <a:t>” </a:t>
                      </a:r>
                      <a:r>
                        <a:rPr lang="en-US" sz="2400" dirty="0" err="1">
                          <a:latin typeface="Times New Roman"/>
                          <a:ea typeface="Times New Roman"/>
                          <a:cs typeface="Times New Roman"/>
                        </a:rPr>
                        <a:t>tương</a:t>
                      </a:r>
                      <a:r>
                        <a:rPr lang="en-US" sz="2400" dirty="0">
                          <a:latin typeface="Times New Roman"/>
                          <a:ea typeface="Times New Roman"/>
                          <a:cs typeface="Times New Roman"/>
                        </a:rPr>
                        <a:t> </a:t>
                      </a:r>
                      <a:r>
                        <a:rPr lang="en-US" sz="2400" dirty="0" err="1">
                          <a:latin typeface="Times New Roman"/>
                          <a:ea typeface="Times New Roman"/>
                          <a:cs typeface="Times New Roman"/>
                        </a:rPr>
                        <a:t>tự</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a:t>
                      </a:r>
                      <a:r>
                        <a:rPr lang="en-US" sz="2400" dirty="0" err="1">
                          <a:latin typeface="Times New Roman"/>
                          <a:ea typeface="Times New Roman"/>
                          <a:cs typeface="Times New Roman"/>
                        </a:rPr>
                        <a:t>giữa</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hai</a:t>
                      </a:r>
                      <a:r>
                        <a:rPr lang="en-US" sz="2400" dirty="0">
                          <a:latin typeface="Times New Roman"/>
                          <a:ea typeface="Times New Roman"/>
                          <a:cs typeface="Times New Roman"/>
                        </a:rPr>
                        <a:t> </a:t>
                      </a:r>
                      <a:r>
                        <a:rPr lang="en-US" sz="2400" dirty="0" err="1">
                          <a:latin typeface="Times New Roman"/>
                          <a:ea typeface="Times New Roman"/>
                          <a:cs typeface="Times New Roman"/>
                        </a:rPr>
                        <a:t>âm</a:t>
                      </a:r>
                      <a:r>
                        <a:rPr lang="en-US" sz="2400" dirty="0">
                          <a:latin typeface="Times New Roman"/>
                          <a:ea typeface="Times New Roman"/>
                          <a:cs typeface="Times New Roman"/>
                        </a:rPr>
                        <a:t> “o” </a:t>
                      </a:r>
                      <a:r>
                        <a:rPr lang="en-US" sz="2400" dirty="0" err="1">
                          <a:latin typeface="Times New Roman"/>
                          <a:ea typeface="Times New Roman"/>
                          <a:cs typeface="Times New Roman"/>
                        </a:rPr>
                        <a:t>và</a:t>
                      </a:r>
                      <a:r>
                        <a:rPr lang="en-US" sz="2400" dirty="0">
                          <a:latin typeface="Times New Roman"/>
                          <a:ea typeface="Times New Roman"/>
                          <a:cs typeface="Times New Roman"/>
                        </a:rPr>
                        <a:t> “a”.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15632" y="401698"/>
          <a:ext cx="11568549" cy="6087780"/>
        </p:xfrm>
        <a:graphic>
          <a:graphicData uri="http://schemas.openxmlformats.org/drawingml/2006/table">
            <a:tbl>
              <a:tblPr/>
              <a:tblGrid>
                <a:gridCol w="695543">
                  <a:extLst>
                    <a:ext uri="{9D8B030D-6E8A-4147-A177-3AD203B41FA5}">
                      <a16:colId xmlns:a16="http://schemas.microsoft.com/office/drawing/2014/main" val="20000"/>
                    </a:ext>
                  </a:extLst>
                </a:gridCol>
                <a:gridCol w="1678629">
                  <a:extLst>
                    <a:ext uri="{9D8B030D-6E8A-4147-A177-3AD203B41FA5}">
                      <a16:colId xmlns:a16="http://schemas.microsoft.com/office/drawing/2014/main" val="20001"/>
                    </a:ext>
                  </a:extLst>
                </a:gridCol>
                <a:gridCol w="1538742">
                  <a:extLst>
                    <a:ext uri="{9D8B030D-6E8A-4147-A177-3AD203B41FA5}">
                      <a16:colId xmlns:a16="http://schemas.microsoft.com/office/drawing/2014/main" val="20002"/>
                    </a:ext>
                  </a:extLst>
                </a:gridCol>
                <a:gridCol w="1608686">
                  <a:extLst>
                    <a:ext uri="{9D8B030D-6E8A-4147-A177-3AD203B41FA5}">
                      <a16:colId xmlns:a16="http://schemas.microsoft.com/office/drawing/2014/main" val="20003"/>
                    </a:ext>
                  </a:extLst>
                </a:gridCol>
                <a:gridCol w="1818514">
                  <a:extLst>
                    <a:ext uri="{9D8B030D-6E8A-4147-A177-3AD203B41FA5}">
                      <a16:colId xmlns:a16="http://schemas.microsoft.com/office/drawing/2014/main" val="20004"/>
                    </a:ext>
                  </a:extLst>
                </a:gridCol>
                <a:gridCol w="1258972">
                  <a:extLst>
                    <a:ext uri="{9D8B030D-6E8A-4147-A177-3AD203B41FA5}">
                      <a16:colId xmlns:a16="http://schemas.microsoft.com/office/drawing/2014/main" val="20005"/>
                    </a:ext>
                  </a:extLst>
                </a:gridCol>
                <a:gridCol w="2969463">
                  <a:extLst>
                    <a:ext uri="{9D8B030D-6E8A-4147-A177-3AD203B41FA5}">
                      <a16:colId xmlns:a16="http://schemas.microsoft.com/office/drawing/2014/main" val="20006"/>
                    </a:ext>
                  </a:extLst>
                </a:gridCol>
              </a:tblGrid>
              <a:tr h="1052845">
                <a:tc>
                  <a:txBody>
                    <a:bodyPr/>
                    <a:lstStyle/>
                    <a:p>
                      <a:pPr marL="0" marR="0" algn="ctr">
                        <a:lnSpc>
                          <a:spcPct val="115000"/>
                        </a:lnSpc>
                        <a:spcBef>
                          <a:spcPts val="0"/>
                        </a:spcBef>
                        <a:spcAft>
                          <a:spcPts val="800"/>
                        </a:spcAft>
                        <a:tabLst>
                          <a:tab pos="1667510" algn="l"/>
                        </a:tabLst>
                      </a:pPr>
                      <a:r>
                        <a:rPr lang="vi-VN" sz="2200" b="1" dirty="0">
                          <a:solidFill>
                            <a:srgbClr val="2964DB"/>
                          </a:solidFill>
                          <a:latin typeface="Times New Roman"/>
                          <a:ea typeface="Times New Roman"/>
                          <a:cs typeface="Times New Roman"/>
                        </a:rPr>
                        <a:t>Z</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latin typeface="Times New Roman"/>
                          <a:ea typeface="Times New Roman"/>
                          <a:cs typeface="Times New Roman"/>
                        </a:rPr>
                        <a:t>KÍ HIỆU</a:t>
                      </a:r>
                      <a:endParaRPr lang="en-US" sz="22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b="1" dirty="0">
                          <a:latin typeface="Times New Roman"/>
                          <a:ea typeface="Times New Roman"/>
                          <a:cs typeface="Times New Roman"/>
                        </a:rPr>
                        <a:t>HÓA HỌC</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solidFill>
                            <a:srgbClr val="C00000"/>
                          </a:solidFill>
                          <a:latin typeface="Times New Roman"/>
                          <a:ea typeface="Times New Roman"/>
                          <a:cs typeface="Times New Roman"/>
                        </a:rPr>
                        <a:t>TÊN GỌI</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PHIÊN ÂM TIẾNG ANH</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solidFill>
                            <a:srgbClr val="7030A0"/>
                          </a:solidFill>
                          <a:latin typeface="Times New Roman"/>
                          <a:ea typeface="Times New Roman"/>
                          <a:cs typeface="Times New Roman"/>
                        </a:rPr>
                        <a:t>DIỄN GIẢI </a:t>
                      </a:r>
                      <a:endParaRPr lang="en-US" sz="2200" dirty="0">
                        <a:solidFill>
                          <a:srgbClr val="7030A0"/>
                        </a:solidFill>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b="1" dirty="0">
                          <a:solidFill>
                            <a:srgbClr val="7030A0"/>
                          </a:solidFill>
                          <a:latin typeface="Times New Roman"/>
                          <a:ea typeface="Times New Roman"/>
                          <a:cs typeface="Times New Roman"/>
                        </a:rPr>
                        <a:t>VIỆT HÓA</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Ý NGHĨA</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GHI CHÚ</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3621">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6</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a:latin typeface="Times New Roman"/>
                          <a:ea typeface="Times New Roman"/>
                          <a:cs typeface="Times New Roman"/>
                        </a:rPr>
                        <a:t>/ˈkɑːbən/</a:t>
                      </a:r>
                      <a:endParaRPr lang="en-US" sz="220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a:latin typeface="Times New Roman"/>
                          <a:ea typeface="Times New Roman"/>
                          <a:cs typeface="Times New Roman"/>
                        </a:rPr>
                        <a:t>/ˈkɑːrbən/</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‘Ka-</a:t>
                      </a:r>
                      <a:r>
                        <a:rPr lang="en-US" sz="2200" dirty="0" err="1">
                          <a:solidFill>
                            <a:srgbClr val="7030A0"/>
                          </a:solidFill>
                          <a:latin typeface="Times New Roman"/>
                          <a:ea typeface="Times New Roman"/>
                          <a:cs typeface="Times New Roman"/>
                        </a:rPr>
                        <a:t>bần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Cacbon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Âm “k” tương tự âm đứng giữa hai âm “c” và “kh”.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1896">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7</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Nitrogen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/ˈnaɪtrədʒən/</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nai-trờ-zần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“tr” là âm kép “tờ rờ”, phất âm nhanh.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2845">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8</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Oxygen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/ˈɒksɪdʒən/</a:t>
                      </a:r>
                      <a:endParaRPr lang="en-US" sz="22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/ˈɑːksɪdʒən/</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óoc</a:t>
                      </a:r>
                      <a:r>
                        <a:rPr lang="en-US" sz="2200" dirty="0">
                          <a:solidFill>
                            <a:srgbClr val="7030A0"/>
                          </a:solidFill>
                          <a:latin typeface="Times New Roman"/>
                          <a:ea typeface="Times New Roman"/>
                          <a:cs typeface="Times New Roman"/>
                        </a:rPr>
                        <a:t>-xi-</a:t>
                      </a:r>
                      <a:r>
                        <a:rPr lang="en-US" sz="2200" dirty="0" err="1">
                          <a:solidFill>
                            <a:srgbClr val="7030A0"/>
                          </a:solidFill>
                          <a:latin typeface="Times New Roman"/>
                          <a:ea typeface="Times New Roman"/>
                          <a:cs typeface="Times New Roman"/>
                        </a:rPr>
                        <a:t>zần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Âm “óoc” tương tự là âm đứng giữa hai âm “oc” và “ắc”.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28049">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9</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F</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Fluorine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/ˈ</a:t>
                      </a:r>
                      <a:r>
                        <a:rPr lang="en-US" sz="2200" dirty="0" err="1">
                          <a:latin typeface="Times New Roman"/>
                          <a:ea typeface="Times New Roman"/>
                          <a:cs typeface="Times New Roman"/>
                        </a:rPr>
                        <a:t>flɔːriːn</a:t>
                      </a:r>
                      <a:r>
                        <a:rPr lang="en-US" sz="2200" dirty="0">
                          <a:latin typeface="Times New Roman"/>
                          <a:ea typeface="Times New Roman"/>
                          <a:cs typeface="Times New Roman"/>
                        </a:rPr>
                        <a:t>/ </a:t>
                      </a:r>
                    </a:p>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/ˈ</a:t>
                      </a:r>
                      <a:r>
                        <a:rPr lang="en-US" sz="2200" dirty="0" err="1">
                          <a:latin typeface="Times New Roman"/>
                          <a:ea typeface="Times New Roman"/>
                          <a:cs typeface="Times New Roman"/>
                        </a:rPr>
                        <a:t>flʊəriːn</a:t>
                      </a:r>
                      <a:r>
                        <a:rPr lang="en-US" sz="2200" dirty="0">
                          <a:latin typeface="Times New Roman"/>
                          <a:ea typeface="Times New Roman"/>
                          <a:cs typeface="Times New Roman"/>
                        </a:rPr>
                        <a:t>/ </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phlo-rìn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phl</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kép</a:t>
                      </a:r>
                      <a:r>
                        <a:rPr lang="en-US" sz="2200" dirty="0">
                          <a:latin typeface="Times New Roman"/>
                          <a:ea typeface="Times New Roman"/>
                          <a:cs typeface="Times New Roman"/>
                        </a:rPr>
                        <a:t> “</a:t>
                      </a:r>
                      <a:r>
                        <a:rPr lang="en-US" sz="2200" dirty="0" err="1">
                          <a:latin typeface="Times New Roman"/>
                          <a:ea typeface="Times New Roman"/>
                          <a:cs typeface="Times New Roman"/>
                        </a:rPr>
                        <a:t>phờ</a:t>
                      </a:r>
                      <a:r>
                        <a:rPr lang="en-US" sz="2200" dirty="0">
                          <a:latin typeface="Times New Roman"/>
                          <a:ea typeface="Times New Roman"/>
                          <a:cs typeface="Times New Roman"/>
                        </a:rPr>
                        <a:t> l-”, </a:t>
                      </a:r>
                      <a:r>
                        <a:rPr lang="en-US" sz="2200" dirty="0" err="1">
                          <a:latin typeface="Times New Roman"/>
                          <a:ea typeface="Times New Roman"/>
                          <a:cs typeface="Times New Roman"/>
                        </a:rPr>
                        <a:t>phát</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nhanh</a:t>
                      </a:r>
                      <a:r>
                        <a:rPr lang="en-US" sz="2200" dirty="0">
                          <a:latin typeface="Times New Roman"/>
                          <a:ea typeface="Times New Roman"/>
                          <a:cs typeface="Times New Roman"/>
                        </a:rPr>
                        <a:t>.</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03621">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10</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Neon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/ˈniːɒn/ </a:t>
                      </a:r>
                    </a:p>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/ˈniːɑːn/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ni-àn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Neon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15632" y="401698"/>
          <a:ext cx="11568549" cy="6087780"/>
        </p:xfrm>
        <a:graphic>
          <a:graphicData uri="http://schemas.openxmlformats.org/drawingml/2006/table">
            <a:tbl>
              <a:tblPr/>
              <a:tblGrid>
                <a:gridCol w="695543">
                  <a:extLst>
                    <a:ext uri="{9D8B030D-6E8A-4147-A177-3AD203B41FA5}">
                      <a16:colId xmlns:a16="http://schemas.microsoft.com/office/drawing/2014/main" val="20000"/>
                    </a:ext>
                  </a:extLst>
                </a:gridCol>
                <a:gridCol w="1678629">
                  <a:extLst>
                    <a:ext uri="{9D8B030D-6E8A-4147-A177-3AD203B41FA5}">
                      <a16:colId xmlns:a16="http://schemas.microsoft.com/office/drawing/2014/main" val="20001"/>
                    </a:ext>
                  </a:extLst>
                </a:gridCol>
                <a:gridCol w="1538742">
                  <a:extLst>
                    <a:ext uri="{9D8B030D-6E8A-4147-A177-3AD203B41FA5}">
                      <a16:colId xmlns:a16="http://schemas.microsoft.com/office/drawing/2014/main" val="20002"/>
                    </a:ext>
                  </a:extLst>
                </a:gridCol>
                <a:gridCol w="1608686">
                  <a:extLst>
                    <a:ext uri="{9D8B030D-6E8A-4147-A177-3AD203B41FA5}">
                      <a16:colId xmlns:a16="http://schemas.microsoft.com/office/drawing/2014/main" val="20003"/>
                    </a:ext>
                  </a:extLst>
                </a:gridCol>
                <a:gridCol w="1818514">
                  <a:extLst>
                    <a:ext uri="{9D8B030D-6E8A-4147-A177-3AD203B41FA5}">
                      <a16:colId xmlns:a16="http://schemas.microsoft.com/office/drawing/2014/main" val="20004"/>
                    </a:ext>
                  </a:extLst>
                </a:gridCol>
                <a:gridCol w="1258972">
                  <a:extLst>
                    <a:ext uri="{9D8B030D-6E8A-4147-A177-3AD203B41FA5}">
                      <a16:colId xmlns:a16="http://schemas.microsoft.com/office/drawing/2014/main" val="20005"/>
                    </a:ext>
                  </a:extLst>
                </a:gridCol>
                <a:gridCol w="2969463">
                  <a:extLst>
                    <a:ext uri="{9D8B030D-6E8A-4147-A177-3AD203B41FA5}">
                      <a16:colId xmlns:a16="http://schemas.microsoft.com/office/drawing/2014/main" val="20006"/>
                    </a:ext>
                  </a:extLst>
                </a:gridCol>
              </a:tblGrid>
              <a:tr h="1052845">
                <a:tc>
                  <a:txBody>
                    <a:bodyPr/>
                    <a:lstStyle/>
                    <a:p>
                      <a:pPr marL="0" marR="0" algn="ctr">
                        <a:lnSpc>
                          <a:spcPct val="115000"/>
                        </a:lnSpc>
                        <a:spcBef>
                          <a:spcPts val="0"/>
                        </a:spcBef>
                        <a:spcAft>
                          <a:spcPts val="800"/>
                        </a:spcAft>
                        <a:tabLst>
                          <a:tab pos="1667510" algn="l"/>
                        </a:tabLst>
                      </a:pPr>
                      <a:r>
                        <a:rPr lang="vi-VN" sz="2200" b="1" dirty="0">
                          <a:solidFill>
                            <a:srgbClr val="2964DB"/>
                          </a:solidFill>
                          <a:latin typeface="Times New Roman"/>
                          <a:ea typeface="Times New Roman"/>
                          <a:cs typeface="Times New Roman"/>
                        </a:rPr>
                        <a:t>Z</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latin typeface="Times New Roman"/>
                          <a:ea typeface="Times New Roman"/>
                          <a:cs typeface="Times New Roman"/>
                        </a:rPr>
                        <a:t>KÍ HIỆU</a:t>
                      </a:r>
                      <a:endParaRPr lang="en-US" sz="22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b="1" dirty="0">
                          <a:latin typeface="Times New Roman"/>
                          <a:ea typeface="Times New Roman"/>
                          <a:cs typeface="Times New Roman"/>
                        </a:rPr>
                        <a:t>HÓA HỌC</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solidFill>
                            <a:srgbClr val="C00000"/>
                          </a:solidFill>
                          <a:latin typeface="Times New Roman"/>
                          <a:ea typeface="Times New Roman"/>
                          <a:cs typeface="Times New Roman"/>
                        </a:rPr>
                        <a:t>TÊN GỌI</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PHIÊN ÂM TIẾNG ANH</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dirty="0">
                          <a:solidFill>
                            <a:srgbClr val="7030A0"/>
                          </a:solidFill>
                          <a:latin typeface="Times New Roman"/>
                          <a:ea typeface="Times New Roman"/>
                          <a:cs typeface="Times New Roman"/>
                        </a:rPr>
                        <a:t>DIỄN GIẢI </a:t>
                      </a:r>
                      <a:endParaRPr lang="en-US" sz="2200" dirty="0">
                        <a:solidFill>
                          <a:srgbClr val="7030A0"/>
                        </a:solidFill>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b="1" dirty="0">
                          <a:solidFill>
                            <a:srgbClr val="7030A0"/>
                          </a:solidFill>
                          <a:latin typeface="Times New Roman"/>
                          <a:ea typeface="Times New Roman"/>
                          <a:cs typeface="Times New Roman"/>
                        </a:rPr>
                        <a:t>VIỆT HÓA</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Ý NGHĨA</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b="1">
                          <a:latin typeface="Times New Roman"/>
                          <a:ea typeface="Times New Roman"/>
                          <a:cs typeface="Times New Roman"/>
                        </a:rPr>
                        <a:t>GHI CHÚ</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3621">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6</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Carbon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a:latin typeface="Times New Roman"/>
                          <a:ea typeface="Times New Roman"/>
                          <a:cs typeface="Times New Roman"/>
                        </a:rPr>
                        <a:t>/ˈkɑːbən/</a:t>
                      </a:r>
                      <a:endParaRPr lang="en-US" sz="220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a:latin typeface="Times New Roman"/>
                          <a:ea typeface="Times New Roman"/>
                          <a:cs typeface="Times New Roman"/>
                        </a:rPr>
                        <a:t>/ˈkɑːrbən/</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‘Ka-</a:t>
                      </a:r>
                      <a:r>
                        <a:rPr lang="en-US" sz="2200" dirty="0" err="1">
                          <a:solidFill>
                            <a:srgbClr val="7030A0"/>
                          </a:solidFill>
                          <a:latin typeface="Times New Roman"/>
                          <a:ea typeface="Times New Roman"/>
                          <a:cs typeface="Times New Roman"/>
                        </a:rPr>
                        <a:t>bần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Cacbon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Âm “k” tương tự âm đứng giữa hai âm “c” và “kh”.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01896">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7</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Nitrogen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/ˈnaɪtrədʒən/</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nai-trờ-zần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Nitơ</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“tr” là âm kép “tờ rờ”, phất âm nhanh.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52845">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8</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Oxygen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/ˈɒksɪdʒən/</a:t>
                      </a:r>
                      <a:endParaRPr lang="en-US" sz="2200" dirty="0">
                        <a:latin typeface="Times New Roman"/>
                        <a:ea typeface="Times New Roman"/>
                        <a:cs typeface="Times New Roman"/>
                      </a:endParaRPr>
                    </a:p>
                    <a:p>
                      <a:pPr marL="0" marR="0" algn="ctr">
                        <a:lnSpc>
                          <a:spcPct val="115000"/>
                        </a:lnSpc>
                        <a:spcBef>
                          <a:spcPts val="0"/>
                        </a:spcBef>
                        <a:spcAft>
                          <a:spcPts val="800"/>
                        </a:spcAft>
                        <a:tabLst>
                          <a:tab pos="1667510" algn="l"/>
                        </a:tabLst>
                      </a:pPr>
                      <a:r>
                        <a:rPr lang="vi-VN" sz="2200" dirty="0">
                          <a:latin typeface="Times New Roman"/>
                          <a:ea typeface="Times New Roman"/>
                          <a:cs typeface="Times New Roman"/>
                        </a:rPr>
                        <a:t>/ˈɑːksɪdʒən/</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óoc</a:t>
                      </a:r>
                      <a:r>
                        <a:rPr lang="en-US" sz="2200" dirty="0">
                          <a:solidFill>
                            <a:srgbClr val="7030A0"/>
                          </a:solidFill>
                          <a:latin typeface="Times New Roman"/>
                          <a:ea typeface="Times New Roman"/>
                          <a:cs typeface="Times New Roman"/>
                        </a:rPr>
                        <a:t>-xi-</a:t>
                      </a:r>
                      <a:r>
                        <a:rPr lang="en-US" sz="2200" dirty="0" err="1">
                          <a:solidFill>
                            <a:srgbClr val="7030A0"/>
                          </a:solidFill>
                          <a:latin typeface="Times New Roman"/>
                          <a:ea typeface="Times New Roman"/>
                          <a:cs typeface="Times New Roman"/>
                        </a:rPr>
                        <a:t>zần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Oxi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Âm “óoc” tương tự là âm đứng giữa hai âm “oc” và “ắc”.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28049">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9</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F</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Fluorine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/ˈ</a:t>
                      </a:r>
                      <a:r>
                        <a:rPr lang="en-US" sz="2200" dirty="0" err="1">
                          <a:latin typeface="Times New Roman"/>
                          <a:ea typeface="Times New Roman"/>
                          <a:cs typeface="Times New Roman"/>
                        </a:rPr>
                        <a:t>flɔːriːn</a:t>
                      </a:r>
                      <a:r>
                        <a:rPr lang="en-US" sz="2200" dirty="0">
                          <a:latin typeface="Times New Roman"/>
                          <a:ea typeface="Times New Roman"/>
                          <a:cs typeface="Times New Roman"/>
                        </a:rPr>
                        <a:t>/ </a:t>
                      </a:r>
                    </a:p>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/ˈ</a:t>
                      </a:r>
                      <a:r>
                        <a:rPr lang="en-US" sz="2200" dirty="0" err="1">
                          <a:latin typeface="Times New Roman"/>
                          <a:ea typeface="Times New Roman"/>
                          <a:cs typeface="Times New Roman"/>
                        </a:rPr>
                        <a:t>flʊəriːn</a:t>
                      </a:r>
                      <a:r>
                        <a:rPr lang="en-US" sz="2200" dirty="0">
                          <a:latin typeface="Times New Roman"/>
                          <a:ea typeface="Times New Roman"/>
                          <a:cs typeface="Times New Roman"/>
                        </a:rPr>
                        <a:t>/ </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phlo-rìn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latin typeface="Times New Roman"/>
                          <a:ea typeface="Times New Roman"/>
                          <a:cs typeface="Times New Roman"/>
                        </a:rPr>
                        <a:t>Flo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phl</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kép</a:t>
                      </a:r>
                      <a:r>
                        <a:rPr lang="en-US" sz="2200" dirty="0">
                          <a:latin typeface="Times New Roman"/>
                          <a:ea typeface="Times New Roman"/>
                          <a:cs typeface="Times New Roman"/>
                        </a:rPr>
                        <a:t> “</a:t>
                      </a:r>
                      <a:r>
                        <a:rPr lang="en-US" sz="2200" dirty="0" err="1">
                          <a:latin typeface="Times New Roman"/>
                          <a:ea typeface="Times New Roman"/>
                          <a:cs typeface="Times New Roman"/>
                        </a:rPr>
                        <a:t>phờ</a:t>
                      </a:r>
                      <a:r>
                        <a:rPr lang="en-US" sz="2200" dirty="0">
                          <a:latin typeface="Times New Roman"/>
                          <a:ea typeface="Times New Roman"/>
                          <a:cs typeface="Times New Roman"/>
                        </a:rPr>
                        <a:t> l-”, </a:t>
                      </a:r>
                      <a:r>
                        <a:rPr lang="en-US" sz="2200" dirty="0" err="1">
                          <a:latin typeface="Times New Roman"/>
                          <a:ea typeface="Times New Roman"/>
                          <a:cs typeface="Times New Roman"/>
                        </a:rPr>
                        <a:t>phát</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nhanh</a:t>
                      </a:r>
                      <a:r>
                        <a:rPr lang="en-US" sz="2200" dirty="0">
                          <a:latin typeface="Times New Roman"/>
                          <a:ea typeface="Times New Roman"/>
                          <a:cs typeface="Times New Roman"/>
                        </a:rPr>
                        <a:t>.</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03621">
                <a:tc>
                  <a:txBody>
                    <a:bodyPr/>
                    <a:lstStyle/>
                    <a:p>
                      <a:pPr marL="0" marR="0" algn="ctr">
                        <a:lnSpc>
                          <a:spcPct val="115000"/>
                        </a:lnSpc>
                        <a:spcBef>
                          <a:spcPts val="0"/>
                        </a:spcBef>
                        <a:spcAft>
                          <a:spcPts val="800"/>
                        </a:spcAft>
                        <a:tabLst>
                          <a:tab pos="1667510" algn="l"/>
                        </a:tabLst>
                      </a:pPr>
                      <a:r>
                        <a:rPr lang="vi-VN" sz="2200" dirty="0">
                          <a:solidFill>
                            <a:srgbClr val="2964DB"/>
                          </a:solidFill>
                          <a:latin typeface="Times New Roman"/>
                          <a:ea typeface="Times New Roman"/>
                          <a:cs typeface="Times New Roman"/>
                        </a:rPr>
                        <a:t>10</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C00000"/>
                          </a:solidFill>
                          <a:latin typeface="Times New Roman"/>
                          <a:ea typeface="Times New Roman"/>
                          <a:cs typeface="Times New Roman"/>
                        </a:rPr>
                        <a:t>Neon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/ˈniːɒn/ </a:t>
                      </a:r>
                    </a:p>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/ˈniːɑːn/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ni-àn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r>
                        <a:rPr lang="en-US" sz="2200">
                          <a:latin typeface="Times New Roman"/>
                          <a:ea typeface="Times New Roman"/>
                          <a:cs typeface="Times New Roman"/>
                        </a:rPr>
                        <a:t>Neon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80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6364" y="401783"/>
          <a:ext cx="11443855" cy="5853420"/>
        </p:xfrm>
        <a:graphic>
          <a:graphicData uri="http://schemas.openxmlformats.org/drawingml/2006/table">
            <a:tbl>
              <a:tblPr/>
              <a:tblGrid>
                <a:gridCol w="688047">
                  <a:extLst>
                    <a:ext uri="{9D8B030D-6E8A-4147-A177-3AD203B41FA5}">
                      <a16:colId xmlns:a16="http://schemas.microsoft.com/office/drawing/2014/main" val="20000"/>
                    </a:ext>
                  </a:extLst>
                </a:gridCol>
                <a:gridCol w="1468680">
                  <a:extLst>
                    <a:ext uri="{9D8B030D-6E8A-4147-A177-3AD203B41FA5}">
                      <a16:colId xmlns:a16="http://schemas.microsoft.com/office/drawing/2014/main" val="20001"/>
                    </a:ext>
                  </a:extLst>
                </a:gridCol>
                <a:gridCol w="1714012">
                  <a:extLst>
                    <a:ext uri="{9D8B030D-6E8A-4147-A177-3AD203B41FA5}">
                      <a16:colId xmlns:a16="http://schemas.microsoft.com/office/drawing/2014/main" val="20002"/>
                    </a:ext>
                  </a:extLst>
                </a:gridCol>
                <a:gridCol w="1865859">
                  <a:extLst>
                    <a:ext uri="{9D8B030D-6E8A-4147-A177-3AD203B41FA5}">
                      <a16:colId xmlns:a16="http://schemas.microsoft.com/office/drawing/2014/main" val="20003"/>
                    </a:ext>
                  </a:extLst>
                </a:gridCol>
                <a:gridCol w="1701909">
                  <a:extLst>
                    <a:ext uri="{9D8B030D-6E8A-4147-A177-3AD203B41FA5}">
                      <a16:colId xmlns:a16="http://schemas.microsoft.com/office/drawing/2014/main" val="20004"/>
                    </a:ext>
                  </a:extLst>
                </a:gridCol>
                <a:gridCol w="1335115">
                  <a:extLst>
                    <a:ext uri="{9D8B030D-6E8A-4147-A177-3AD203B41FA5}">
                      <a16:colId xmlns:a16="http://schemas.microsoft.com/office/drawing/2014/main" val="20005"/>
                    </a:ext>
                  </a:extLst>
                </a:gridCol>
                <a:gridCol w="2670233">
                  <a:extLst>
                    <a:ext uri="{9D8B030D-6E8A-4147-A177-3AD203B41FA5}">
                      <a16:colId xmlns:a16="http://schemas.microsoft.com/office/drawing/2014/main" val="20006"/>
                    </a:ext>
                  </a:extLst>
                </a:gridCol>
              </a:tblGrid>
              <a:tr h="1318656">
                <a:tc>
                  <a:txBody>
                    <a:bodyPr/>
                    <a:lstStyle/>
                    <a:p>
                      <a:pPr marL="0" marR="0" algn="ctr">
                        <a:lnSpc>
                          <a:spcPct val="115000"/>
                        </a:lnSpc>
                        <a:spcBef>
                          <a:spcPts val="0"/>
                        </a:spcBef>
                        <a:spcAft>
                          <a:spcPts val="0"/>
                        </a:spcAft>
                        <a:tabLst>
                          <a:tab pos="1667510" algn="l"/>
                        </a:tabLst>
                      </a:pPr>
                      <a:r>
                        <a:rPr lang="vi-VN" sz="2200" b="1" dirty="0">
                          <a:solidFill>
                            <a:srgbClr val="2964DB"/>
                          </a:solidFill>
                          <a:latin typeface="Times New Roman"/>
                          <a:ea typeface="Times New Roman"/>
                          <a:cs typeface="Times New Roman"/>
                        </a:rPr>
                        <a:t>Z</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latin typeface="Times New Roman"/>
                          <a:ea typeface="Times New Roman"/>
                          <a:cs typeface="Times New Roman"/>
                        </a:rPr>
                        <a:t>KÍ HIỆU</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solidFill>
                            <a:srgbClr val="C00000"/>
                          </a:solidFill>
                          <a:latin typeface="Times New Roman"/>
                          <a:ea typeface="Times New Roman"/>
                          <a:cs typeface="Times New Roman"/>
                        </a:rPr>
                        <a:t>TÊN GỌI</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PHIÊN ÂM TIẾNG ANH</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solidFill>
                            <a:srgbClr val="7030A0"/>
                          </a:solidFill>
                          <a:latin typeface="Times New Roman"/>
                          <a:ea typeface="Times New Roman"/>
                          <a:cs typeface="Times New Roman"/>
                        </a:rPr>
                        <a:t>DIỄN GIẢI </a:t>
                      </a:r>
                      <a:endParaRPr lang="en-US" sz="2200" dirty="0">
                        <a:solidFill>
                          <a:srgbClr val="7030A0"/>
                        </a:solidFill>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200" b="1" dirty="0">
                          <a:solidFill>
                            <a:srgbClr val="7030A0"/>
                          </a:solidFill>
                          <a:latin typeface="Times New Roman"/>
                          <a:ea typeface="Times New Roman"/>
                          <a:cs typeface="Times New Roman"/>
                        </a:rPr>
                        <a:t>VIỆT HÓA</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Ý NGHĨA</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GHI CHÚ</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1360">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11</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Na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a:latin typeface="Times New Roman"/>
                          <a:ea typeface="Times New Roman"/>
                          <a:cs typeface="Times New Roman"/>
                        </a:rPr>
                        <a:t>/ˈsəʊdiəm/</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sâu-đì-ầm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Natri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2222">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12</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Mg</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Magnesium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dirty="0">
                          <a:latin typeface="Times New Roman"/>
                          <a:ea typeface="Times New Roman"/>
                          <a:cs typeface="Times New Roman"/>
                        </a:rPr>
                        <a:t>/mæɡˈniːziəm/</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solidFill>
                            <a:srgbClr val="7030A0"/>
                          </a:solidFill>
                          <a:latin typeface="Times New Roman"/>
                          <a:ea typeface="Times New Roman"/>
                          <a:cs typeface="Times New Roman"/>
                        </a:rPr>
                        <a:t>Mẹg-‘ni-zi-ầm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6415">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13</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solidFill>
                            <a:srgbClr val="C00000"/>
                          </a:solidFill>
                          <a:latin typeface="Times New Roman"/>
                          <a:ea typeface="Times New Roman"/>
                          <a:cs typeface="Times New Roman"/>
                        </a:rPr>
                        <a:t>Aluminium</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/ˌ</a:t>
                      </a:r>
                      <a:r>
                        <a:rPr lang="en-US" sz="2200" dirty="0" err="1">
                          <a:latin typeface="Times New Roman"/>
                          <a:ea typeface="Times New Roman"/>
                          <a:cs typeface="Times New Roman"/>
                        </a:rPr>
                        <a:t>æljəˈmɪniəm</a:t>
                      </a:r>
                      <a:r>
                        <a:rPr lang="en-US" sz="2200" dirty="0">
                          <a:latin typeface="Times New Roman"/>
                          <a:ea typeface="Times New Roman"/>
                          <a:cs typeface="Times New Roman"/>
                        </a:rPr>
                        <a:t>/</a:t>
                      </a:r>
                    </a:p>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/ˌ</a:t>
                      </a:r>
                      <a:r>
                        <a:rPr lang="en-US" sz="2200" dirty="0" err="1">
                          <a:latin typeface="Times New Roman"/>
                          <a:ea typeface="Times New Roman"/>
                          <a:cs typeface="Times New Roman"/>
                        </a:rPr>
                        <a:t>æləˈmɪniəm</a:t>
                      </a:r>
                      <a:r>
                        <a:rPr lang="en-US" sz="2200" dirty="0">
                          <a:latin typeface="Times New Roman"/>
                          <a:ea typeface="Times New Roman"/>
                          <a:cs typeface="Times New Roman"/>
                        </a:rPr>
                        <a:t>/</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a:t>
                      </a:r>
                      <a:r>
                        <a:rPr lang="en-US" sz="2200" dirty="0" err="1">
                          <a:solidFill>
                            <a:srgbClr val="7030A0"/>
                          </a:solidFill>
                          <a:latin typeface="Times New Roman"/>
                          <a:ea typeface="Times New Roman"/>
                          <a:cs typeface="Times New Roman"/>
                        </a:rPr>
                        <a:t>lờ</a:t>
                      </a:r>
                      <a:r>
                        <a:rPr lang="en-US" sz="2200" dirty="0">
                          <a:solidFill>
                            <a:srgbClr val="7030A0"/>
                          </a:solidFill>
                          <a:latin typeface="Times New Roman"/>
                          <a:ea typeface="Times New Roman"/>
                          <a:cs typeface="Times New Roman"/>
                        </a:rPr>
                        <a:t>-‘mi-</a:t>
                      </a:r>
                      <a:r>
                        <a:rPr lang="en-US" sz="2200" dirty="0" err="1">
                          <a:solidFill>
                            <a:srgbClr val="7030A0"/>
                          </a:solidFill>
                          <a:latin typeface="Times New Roman"/>
                          <a:ea typeface="Times New Roman"/>
                          <a:cs typeface="Times New Roman"/>
                        </a:rPr>
                        <a:t>ni</a:t>
                      </a: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latin typeface="Times New Roman"/>
                          <a:ea typeface="Times New Roman"/>
                          <a:cs typeface="Times New Roman"/>
                        </a:rPr>
                        <a:t>Nhôm</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6111">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14</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Si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a:latin typeface="Times New Roman"/>
                          <a:ea typeface="Times New Roman"/>
                          <a:cs typeface="Times New Roman"/>
                        </a:rPr>
                        <a:t>/ˈsɪlɪkən/</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sík-li-cần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Silic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18656">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15</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Phosphorus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/ˈfɒsfərəs/ </a:t>
                      </a:r>
                    </a:p>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/ˈfɑːsfərəs/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phoos-phờ-rợs</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Phốt pho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oo</a:t>
                      </a:r>
                      <a:r>
                        <a:rPr lang="en-US" sz="2200" dirty="0">
                          <a:latin typeface="Times New Roman"/>
                          <a:ea typeface="Times New Roman"/>
                          <a:cs typeface="Times New Roman"/>
                        </a:rPr>
                        <a:t>” </a:t>
                      </a:r>
                      <a:r>
                        <a:rPr lang="en-US" sz="2200" dirty="0" err="1">
                          <a:latin typeface="Times New Roman"/>
                          <a:ea typeface="Times New Roman"/>
                          <a:cs typeface="Times New Roman"/>
                        </a:rPr>
                        <a:t>tương</a:t>
                      </a:r>
                      <a:r>
                        <a:rPr lang="en-US" sz="2200" dirty="0">
                          <a:latin typeface="Times New Roman"/>
                          <a:ea typeface="Times New Roman"/>
                          <a:cs typeface="Times New Roman"/>
                        </a:rPr>
                        <a:t> </a:t>
                      </a:r>
                      <a:r>
                        <a:rPr lang="en-US" sz="2200" dirty="0" err="1">
                          <a:latin typeface="Times New Roman"/>
                          <a:ea typeface="Times New Roman"/>
                          <a:cs typeface="Times New Roman"/>
                        </a:rPr>
                        <a:t>tự</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giữa</a:t>
                      </a:r>
                      <a:r>
                        <a:rPr lang="en-US" sz="2200" dirty="0">
                          <a:latin typeface="Times New Roman"/>
                          <a:ea typeface="Times New Roman"/>
                          <a:cs typeface="Times New Roman"/>
                        </a:rPr>
                        <a:t> </a:t>
                      </a:r>
                      <a:r>
                        <a:rPr lang="en-US" sz="2200" dirty="0" err="1">
                          <a:latin typeface="Times New Roman"/>
                          <a:ea typeface="Times New Roman"/>
                          <a:cs typeface="Times New Roman"/>
                        </a:rPr>
                        <a:t>của</a:t>
                      </a:r>
                      <a:r>
                        <a:rPr lang="en-US" sz="2200" dirty="0">
                          <a:latin typeface="Times New Roman"/>
                          <a:ea typeface="Times New Roman"/>
                          <a:cs typeface="Times New Roman"/>
                        </a:rPr>
                        <a:t> </a:t>
                      </a:r>
                      <a:r>
                        <a:rPr lang="en-US" sz="2200" dirty="0" err="1">
                          <a:latin typeface="Times New Roman"/>
                          <a:ea typeface="Times New Roman"/>
                          <a:cs typeface="Times New Roman"/>
                        </a:rPr>
                        <a:t>hai</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“o” </a:t>
                      </a:r>
                      <a:r>
                        <a:rPr lang="en-US" sz="2200" dirty="0" err="1">
                          <a:latin typeface="Times New Roman"/>
                          <a:ea typeface="Times New Roman"/>
                          <a:cs typeface="Times New Roman"/>
                        </a:rPr>
                        <a:t>và</a:t>
                      </a:r>
                      <a:r>
                        <a:rPr lang="en-US" sz="2200" dirty="0">
                          <a:latin typeface="Times New Roman"/>
                          <a:ea typeface="Times New Roman"/>
                          <a:cs typeface="Times New Roman"/>
                        </a:rPr>
                        <a:t> “a”.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6364" y="401783"/>
          <a:ext cx="11443855" cy="5853420"/>
        </p:xfrm>
        <a:graphic>
          <a:graphicData uri="http://schemas.openxmlformats.org/drawingml/2006/table">
            <a:tbl>
              <a:tblPr/>
              <a:tblGrid>
                <a:gridCol w="688047">
                  <a:extLst>
                    <a:ext uri="{9D8B030D-6E8A-4147-A177-3AD203B41FA5}">
                      <a16:colId xmlns:a16="http://schemas.microsoft.com/office/drawing/2014/main" val="20000"/>
                    </a:ext>
                  </a:extLst>
                </a:gridCol>
                <a:gridCol w="1468680">
                  <a:extLst>
                    <a:ext uri="{9D8B030D-6E8A-4147-A177-3AD203B41FA5}">
                      <a16:colId xmlns:a16="http://schemas.microsoft.com/office/drawing/2014/main" val="20001"/>
                    </a:ext>
                  </a:extLst>
                </a:gridCol>
                <a:gridCol w="1714012">
                  <a:extLst>
                    <a:ext uri="{9D8B030D-6E8A-4147-A177-3AD203B41FA5}">
                      <a16:colId xmlns:a16="http://schemas.microsoft.com/office/drawing/2014/main" val="20002"/>
                    </a:ext>
                  </a:extLst>
                </a:gridCol>
                <a:gridCol w="1865859">
                  <a:extLst>
                    <a:ext uri="{9D8B030D-6E8A-4147-A177-3AD203B41FA5}">
                      <a16:colId xmlns:a16="http://schemas.microsoft.com/office/drawing/2014/main" val="20003"/>
                    </a:ext>
                  </a:extLst>
                </a:gridCol>
                <a:gridCol w="1701909">
                  <a:extLst>
                    <a:ext uri="{9D8B030D-6E8A-4147-A177-3AD203B41FA5}">
                      <a16:colId xmlns:a16="http://schemas.microsoft.com/office/drawing/2014/main" val="20004"/>
                    </a:ext>
                  </a:extLst>
                </a:gridCol>
                <a:gridCol w="1335115">
                  <a:extLst>
                    <a:ext uri="{9D8B030D-6E8A-4147-A177-3AD203B41FA5}">
                      <a16:colId xmlns:a16="http://schemas.microsoft.com/office/drawing/2014/main" val="20005"/>
                    </a:ext>
                  </a:extLst>
                </a:gridCol>
                <a:gridCol w="2670233">
                  <a:extLst>
                    <a:ext uri="{9D8B030D-6E8A-4147-A177-3AD203B41FA5}">
                      <a16:colId xmlns:a16="http://schemas.microsoft.com/office/drawing/2014/main" val="20006"/>
                    </a:ext>
                  </a:extLst>
                </a:gridCol>
              </a:tblGrid>
              <a:tr h="1318656">
                <a:tc>
                  <a:txBody>
                    <a:bodyPr/>
                    <a:lstStyle/>
                    <a:p>
                      <a:pPr marL="0" marR="0" algn="ctr">
                        <a:lnSpc>
                          <a:spcPct val="115000"/>
                        </a:lnSpc>
                        <a:spcBef>
                          <a:spcPts val="0"/>
                        </a:spcBef>
                        <a:spcAft>
                          <a:spcPts val="0"/>
                        </a:spcAft>
                        <a:tabLst>
                          <a:tab pos="1667510" algn="l"/>
                        </a:tabLst>
                      </a:pPr>
                      <a:r>
                        <a:rPr lang="vi-VN" sz="2200" b="1" dirty="0">
                          <a:solidFill>
                            <a:srgbClr val="2964DB"/>
                          </a:solidFill>
                          <a:latin typeface="Times New Roman"/>
                          <a:ea typeface="Times New Roman"/>
                          <a:cs typeface="Times New Roman"/>
                        </a:rPr>
                        <a:t>Z</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latin typeface="Times New Roman"/>
                          <a:ea typeface="Times New Roman"/>
                          <a:cs typeface="Times New Roman"/>
                        </a:rPr>
                        <a:t>KÍ HIỆU</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solidFill>
                            <a:srgbClr val="C00000"/>
                          </a:solidFill>
                          <a:latin typeface="Times New Roman"/>
                          <a:ea typeface="Times New Roman"/>
                          <a:cs typeface="Times New Roman"/>
                        </a:rPr>
                        <a:t>TÊN GỌI</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PHIÊN ÂM TIẾNG ANH</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dirty="0">
                          <a:solidFill>
                            <a:srgbClr val="7030A0"/>
                          </a:solidFill>
                          <a:latin typeface="Times New Roman"/>
                          <a:ea typeface="Times New Roman"/>
                          <a:cs typeface="Times New Roman"/>
                        </a:rPr>
                        <a:t>DIỄN GIẢI </a:t>
                      </a:r>
                      <a:endParaRPr lang="en-US" sz="2200" dirty="0">
                        <a:solidFill>
                          <a:srgbClr val="7030A0"/>
                        </a:solidFill>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200" b="1" dirty="0">
                          <a:solidFill>
                            <a:srgbClr val="7030A0"/>
                          </a:solidFill>
                          <a:latin typeface="Times New Roman"/>
                          <a:ea typeface="Times New Roman"/>
                          <a:cs typeface="Times New Roman"/>
                        </a:rPr>
                        <a:t>VIỆT HÓA</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Ý NGHĨA</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b="1">
                          <a:latin typeface="Times New Roman"/>
                          <a:ea typeface="Times New Roman"/>
                          <a:cs typeface="Times New Roman"/>
                        </a:rPr>
                        <a:t>GHI CHÚ</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1360">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11</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Na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Sodium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a:latin typeface="Times New Roman"/>
                          <a:ea typeface="Times New Roman"/>
                          <a:cs typeface="Times New Roman"/>
                        </a:rPr>
                        <a:t>/ˈsəʊdiəm/</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sâu-đì-ầm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Natri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2222">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12</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Mg</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Magnesium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dirty="0">
                          <a:latin typeface="Times New Roman"/>
                          <a:ea typeface="Times New Roman"/>
                          <a:cs typeface="Times New Roman"/>
                        </a:rPr>
                        <a:t>/mæɡˈniːziəm/</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solidFill>
                            <a:srgbClr val="7030A0"/>
                          </a:solidFill>
                          <a:latin typeface="Times New Roman"/>
                          <a:ea typeface="Times New Roman"/>
                          <a:cs typeface="Times New Roman"/>
                        </a:rPr>
                        <a:t>Mẹg-‘ni-zi-ầm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Magie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6415">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13</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Al</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solidFill>
                            <a:srgbClr val="C00000"/>
                          </a:solidFill>
                          <a:latin typeface="Times New Roman"/>
                          <a:ea typeface="Times New Roman"/>
                          <a:cs typeface="Times New Roman"/>
                        </a:rPr>
                        <a:t>Aluminium</a:t>
                      </a:r>
                      <a:endParaRPr lang="en-US" sz="22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/ˌ</a:t>
                      </a:r>
                      <a:r>
                        <a:rPr lang="en-US" sz="2200" dirty="0" err="1">
                          <a:latin typeface="Times New Roman"/>
                          <a:ea typeface="Times New Roman"/>
                          <a:cs typeface="Times New Roman"/>
                        </a:rPr>
                        <a:t>æljəˈmɪniəm</a:t>
                      </a:r>
                      <a:r>
                        <a:rPr lang="en-US" sz="2200" dirty="0">
                          <a:latin typeface="Times New Roman"/>
                          <a:ea typeface="Times New Roman"/>
                          <a:cs typeface="Times New Roman"/>
                        </a:rPr>
                        <a:t>/</a:t>
                      </a:r>
                    </a:p>
                    <a:p>
                      <a:pPr marL="0" marR="0" algn="ctr">
                        <a:lnSpc>
                          <a:spcPct val="115000"/>
                        </a:lnSpc>
                        <a:spcBef>
                          <a:spcPts val="0"/>
                        </a:spcBef>
                        <a:spcAft>
                          <a:spcPts val="0"/>
                        </a:spcAft>
                        <a:tabLst>
                          <a:tab pos="1667510" algn="l"/>
                        </a:tabLst>
                      </a:pPr>
                      <a:r>
                        <a:rPr lang="en-US" sz="2200" dirty="0">
                          <a:latin typeface="Times New Roman"/>
                          <a:ea typeface="Times New Roman"/>
                          <a:cs typeface="Times New Roman"/>
                        </a:rPr>
                        <a:t>/ˌ</a:t>
                      </a:r>
                      <a:r>
                        <a:rPr lang="en-US" sz="2200" dirty="0" err="1">
                          <a:latin typeface="Times New Roman"/>
                          <a:ea typeface="Times New Roman"/>
                          <a:cs typeface="Times New Roman"/>
                        </a:rPr>
                        <a:t>æləˈmɪniəm</a:t>
                      </a:r>
                      <a:r>
                        <a:rPr lang="en-US" sz="2200" dirty="0">
                          <a:latin typeface="Times New Roman"/>
                          <a:ea typeface="Times New Roman"/>
                          <a:cs typeface="Times New Roman"/>
                        </a:rPr>
                        <a:t>/</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a:t>
                      </a:r>
                      <a:r>
                        <a:rPr lang="en-US" sz="2200" dirty="0" err="1">
                          <a:solidFill>
                            <a:srgbClr val="7030A0"/>
                          </a:solidFill>
                          <a:latin typeface="Times New Roman"/>
                          <a:ea typeface="Times New Roman"/>
                          <a:cs typeface="Times New Roman"/>
                        </a:rPr>
                        <a:t>lờ</a:t>
                      </a:r>
                      <a:r>
                        <a:rPr lang="en-US" sz="2200" dirty="0">
                          <a:solidFill>
                            <a:srgbClr val="7030A0"/>
                          </a:solidFill>
                          <a:latin typeface="Times New Roman"/>
                          <a:ea typeface="Times New Roman"/>
                          <a:cs typeface="Times New Roman"/>
                        </a:rPr>
                        <a:t>-‘mi-</a:t>
                      </a:r>
                      <a:r>
                        <a:rPr lang="en-US" sz="2200" dirty="0" err="1">
                          <a:solidFill>
                            <a:srgbClr val="7030A0"/>
                          </a:solidFill>
                          <a:latin typeface="Times New Roman"/>
                          <a:ea typeface="Times New Roman"/>
                          <a:cs typeface="Times New Roman"/>
                        </a:rPr>
                        <a:t>ni</a:t>
                      </a: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ầm</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latin typeface="Times New Roman"/>
                          <a:ea typeface="Times New Roman"/>
                          <a:cs typeface="Times New Roman"/>
                        </a:rPr>
                        <a:t>Nhôm</a:t>
                      </a:r>
                      <a:endParaRPr lang="en-US"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6111">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14</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Si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Silicon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200">
                          <a:latin typeface="Times New Roman"/>
                          <a:ea typeface="Times New Roman"/>
                          <a:cs typeface="Times New Roman"/>
                        </a:rPr>
                        <a:t>/ˈsɪlɪkən/</a:t>
                      </a:r>
                      <a:endParaRPr lang="en-US" sz="22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sík-li-cần</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Silic</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2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18656">
                <a:tc>
                  <a:txBody>
                    <a:bodyPr/>
                    <a:lstStyle/>
                    <a:p>
                      <a:pPr marL="0" marR="0" algn="ctr">
                        <a:lnSpc>
                          <a:spcPct val="115000"/>
                        </a:lnSpc>
                        <a:spcBef>
                          <a:spcPts val="0"/>
                        </a:spcBef>
                        <a:spcAft>
                          <a:spcPts val="0"/>
                        </a:spcAft>
                        <a:tabLst>
                          <a:tab pos="1667510" algn="l"/>
                        </a:tabLst>
                      </a:pPr>
                      <a:r>
                        <a:rPr lang="vi-VN" sz="2200" dirty="0">
                          <a:solidFill>
                            <a:srgbClr val="2964DB"/>
                          </a:solidFill>
                          <a:latin typeface="Times New Roman"/>
                          <a:ea typeface="Times New Roman"/>
                          <a:cs typeface="Times New Roman"/>
                        </a:rPr>
                        <a:t>15</a:t>
                      </a:r>
                      <a:endParaRPr lang="en-US" sz="22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P</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C00000"/>
                          </a:solidFill>
                          <a:latin typeface="Times New Roman"/>
                          <a:ea typeface="Times New Roman"/>
                          <a:cs typeface="Times New Roman"/>
                        </a:rPr>
                        <a:t>Phosphorus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/ˈfɒsfərəs/ </a:t>
                      </a:r>
                    </a:p>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/ˈfɑːsfərəs/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a:solidFill>
                            <a:srgbClr val="7030A0"/>
                          </a:solidFill>
                          <a:latin typeface="Times New Roman"/>
                          <a:ea typeface="Times New Roman"/>
                          <a:cs typeface="Times New Roman"/>
                        </a:rPr>
                        <a:t>‘</a:t>
                      </a:r>
                      <a:r>
                        <a:rPr lang="en-US" sz="2200" dirty="0" err="1">
                          <a:solidFill>
                            <a:srgbClr val="7030A0"/>
                          </a:solidFill>
                          <a:latin typeface="Times New Roman"/>
                          <a:ea typeface="Times New Roman"/>
                          <a:cs typeface="Times New Roman"/>
                        </a:rPr>
                        <a:t>phoos-phờ-rợs</a:t>
                      </a:r>
                      <a:endParaRPr lang="en-US" sz="22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a:latin typeface="Times New Roman"/>
                          <a:ea typeface="Times New Roman"/>
                          <a:cs typeface="Times New Roman"/>
                        </a:rPr>
                        <a:t>Phốt pho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oo</a:t>
                      </a:r>
                      <a:r>
                        <a:rPr lang="en-US" sz="2200" dirty="0">
                          <a:latin typeface="Times New Roman"/>
                          <a:ea typeface="Times New Roman"/>
                          <a:cs typeface="Times New Roman"/>
                        </a:rPr>
                        <a:t>” </a:t>
                      </a:r>
                      <a:r>
                        <a:rPr lang="en-US" sz="2200" dirty="0" err="1">
                          <a:latin typeface="Times New Roman"/>
                          <a:ea typeface="Times New Roman"/>
                          <a:cs typeface="Times New Roman"/>
                        </a:rPr>
                        <a:t>tương</a:t>
                      </a:r>
                      <a:r>
                        <a:rPr lang="en-US" sz="2200" dirty="0">
                          <a:latin typeface="Times New Roman"/>
                          <a:ea typeface="Times New Roman"/>
                          <a:cs typeface="Times New Roman"/>
                        </a:rPr>
                        <a:t> </a:t>
                      </a:r>
                      <a:r>
                        <a:rPr lang="en-US" sz="2200" dirty="0" err="1">
                          <a:latin typeface="Times New Roman"/>
                          <a:ea typeface="Times New Roman"/>
                          <a:cs typeface="Times New Roman"/>
                        </a:rPr>
                        <a:t>tự</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a:t>
                      </a:r>
                      <a:r>
                        <a:rPr lang="en-US" sz="2200" dirty="0" err="1">
                          <a:latin typeface="Times New Roman"/>
                          <a:ea typeface="Times New Roman"/>
                          <a:cs typeface="Times New Roman"/>
                        </a:rPr>
                        <a:t>giữa</a:t>
                      </a:r>
                      <a:r>
                        <a:rPr lang="en-US" sz="2200" dirty="0">
                          <a:latin typeface="Times New Roman"/>
                          <a:ea typeface="Times New Roman"/>
                          <a:cs typeface="Times New Roman"/>
                        </a:rPr>
                        <a:t> </a:t>
                      </a:r>
                      <a:r>
                        <a:rPr lang="en-US" sz="2200" dirty="0" err="1">
                          <a:latin typeface="Times New Roman"/>
                          <a:ea typeface="Times New Roman"/>
                          <a:cs typeface="Times New Roman"/>
                        </a:rPr>
                        <a:t>của</a:t>
                      </a:r>
                      <a:r>
                        <a:rPr lang="en-US" sz="2200" dirty="0">
                          <a:latin typeface="Times New Roman"/>
                          <a:ea typeface="Times New Roman"/>
                          <a:cs typeface="Times New Roman"/>
                        </a:rPr>
                        <a:t> </a:t>
                      </a:r>
                      <a:r>
                        <a:rPr lang="en-US" sz="2200" dirty="0" err="1">
                          <a:latin typeface="Times New Roman"/>
                          <a:ea typeface="Times New Roman"/>
                          <a:cs typeface="Times New Roman"/>
                        </a:rPr>
                        <a:t>hai</a:t>
                      </a:r>
                      <a:r>
                        <a:rPr lang="en-US" sz="2200" dirty="0">
                          <a:latin typeface="Times New Roman"/>
                          <a:ea typeface="Times New Roman"/>
                          <a:cs typeface="Times New Roman"/>
                        </a:rPr>
                        <a:t> </a:t>
                      </a:r>
                      <a:r>
                        <a:rPr lang="en-US" sz="2200" dirty="0" err="1">
                          <a:latin typeface="Times New Roman"/>
                          <a:ea typeface="Times New Roman"/>
                          <a:cs typeface="Times New Roman"/>
                        </a:rPr>
                        <a:t>âm</a:t>
                      </a:r>
                      <a:r>
                        <a:rPr lang="en-US" sz="2200" dirty="0">
                          <a:latin typeface="Times New Roman"/>
                          <a:ea typeface="Times New Roman"/>
                          <a:cs typeface="Times New Roman"/>
                        </a:rPr>
                        <a:t> “o” </a:t>
                      </a:r>
                      <a:r>
                        <a:rPr lang="en-US" sz="2200" dirty="0" err="1">
                          <a:latin typeface="Times New Roman"/>
                          <a:ea typeface="Times New Roman"/>
                          <a:cs typeface="Times New Roman"/>
                        </a:rPr>
                        <a:t>và</a:t>
                      </a:r>
                      <a:r>
                        <a:rPr lang="en-US" sz="2200" dirty="0">
                          <a:latin typeface="Times New Roman"/>
                          <a:ea typeface="Times New Roman"/>
                          <a:cs typeface="Times New Roman"/>
                        </a:rPr>
                        <a:t> “a”.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34252" y="784627"/>
          <a:ext cx="11131023" cy="5265804"/>
        </p:xfrm>
        <a:graphic>
          <a:graphicData uri="http://schemas.openxmlformats.org/drawingml/2006/table">
            <a:tbl>
              <a:tblPr/>
              <a:tblGrid>
                <a:gridCol w="519228">
                  <a:extLst>
                    <a:ext uri="{9D8B030D-6E8A-4147-A177-3AD203B41FA5}">
                      <a16:colId xmlns:a16="http://schemas.microsoft.com/office/drawing/2014/main" val="20000"/>
                    </a:ext>
                  </a:extLst>
                </a:gridCol>
                <a:gridCol w="1253107">
                  <a:extLst>
                    <a:ext uri="{9D8B030D-6E8A-4147-A177-3AD203B41FA5}">
                      <a16:colId xmlns:a16="http://schemas.microsoft.com/office/drawing/2014/main" val="20001"/>
                    </a:ext>
                  </a:extLst>
                </a:gridCol>
                <a:gridCol w="1649738">
                  <a:extLst>
                    <a:ext uri="{9D8B030D-6E8A-4147-A177-3AD203B41FA5}">
                      <a16:colId xmlns:a16="http://schemas.microsoft.com/office/drawing/2014/main" val="20002"/>
                    </a:ext>
                  </a:extLst>
                </a:gridCol>
                <a:gridCol w="2230582">
                  <a:extLst>
                    <a:ext uri="{9D8B030D-6E8A-4147-A177-3AD203B41FA5}">
                      <a16:colId xmlns:a16="http://schemas.microsoft.com/office/drawing/2014/main" val="20003"/>
                    </a:ext>
                  </a:extLst>
                </a:gridCol>
                <a:gridCol w="1995093">
                  <a:extLst>
                    <a:ext uri="{9D8B030D-6E8A-4147-A177-3AD203B41FA5}">
                      <a16:colId xmlns:a16="http://schemas.microsoft.com/office/drawing/2014/main" val="20004"/>
                    </a:ext>
                  </a:extLst>
                </a:gridCol>
                <a:gridCol w="1266550">
                  <a:extLst>
                    <a:ext uri="{9D8B030D-6E8A-4147-A177-3AD203B41FA5}">
                      <a16:colId xmlns:a16="http://schemas.microsoft.com/office/drawing/2014/main" val="20005"/>
                    </a:ext>
                  </a:extLst>
                </a:gridCol>
                <a:gridCol w="2216725">
                  <a:extLst>
                    <a:ext uri="{9D8B030D-6E8A-4147-A177-3AD203B41FA5}">
                      <a16:colId xmlns:a16="http://schemas.microsoft.com/office/drawing/2014/main" val="20006"/>
                    </a:ext>
                  </a:extLst>
                </a:gridCol>
              </a:tblGrid>
              <a:tr h="479184">
                <a:tc>
                  <a:txBody>
                    <a:bodyPr/>
                    <a:lstStyle/>
                    <a:p>
                      <a:pPr marL="0" marR="0" algn="ctr">
                        <a:lnSpc>
                          <a:spcPct val="115000"/>
                        </a:lnSpc>
                        <a:spcBef>
                          <a:spcPts val="0"/>
                        </a:spcBef>
                        <a:spcAft>
                          <a:spcPts val="0"/>
                        </a:spcAft>
                        <a:tabLst>
                          <a:tab pos="1667510" algn="l"/>
                        </a:tabLst>
                      </a:pPr>
                      <a:r>
                        <a:rPr lang="vi-VN" sz="2400" b="1" dirty="0">
                          <a:solidFill>
                            <a:srgbClr val="2964DB"/>
                          </a:solidFill>
                          <a:latin typeface="Times New Roman"/>
                          <a:ea typeface="Times New Roman"/>
                          <a:cs typeface="Times New Roman"/>
                        </a:rPr>
                        <a:t>Z</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KÍ HIỆU</a:t>
                      </a:r>
                      <a:endParaRPr lang="en-US" sz="2400">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HÓA HỌC</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dirty="0">
                          <a:solidFill>
                            <a:srgbClr val="C00000"/>
                          </a:solidFill>
                          <a:latin typeface="Times New Roman"/>
                          <a:ea typeface="Times New Roman"/>
                          <a:cs typeface="Times New Roman"/>
                        </a:rPr>
                        <a:t>TÊN GỌI</a:t>
                      </a:r>
                      <a:endParaRPr lang="en-US" sz="24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PHIÊN ÂM TIẾNG ANH</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dirty="0">
                          <a:solidFill>
                            <a:srgbClr val="7030A0"/>
                          </a:solidFill>
                          <a:latin typeface="Times New Roman"/>
                          <a:ea typeface="Times New Roman"/>
                          <a:cs typeface="Times New Roman"/>
                        </a:rPr>
                        <a:t>DIỄN GIẢI </a:t>
                      </a:r>
                      <a:endParaRPr lang="en-US" sz="2400" dirty="0">
                        <a:solidFill>
                          <a:srgbClr val="7030A0"/>
                        </a:solidFill>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400" b="1" dirty="0">
                          <a:solidFill>
                            <a:srgbClr val="7030A0"/>
                          </a:solidFill>
                          <a:latin typeface="Times New Roman"/>
                          <a:ea typeface="Times New Roman"/>
                          <a:cs typeface="Times New Roman"/>
                        </a:rPr>
                        <a:t>VIỆT HÓA</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Ý NGHĨA</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GHI CHÚ</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9184">
                <a:tc>
                  <a:txBody>
                    <a:bodyPr/>
                    <a:lstStyle/>
                    <a:p>
                      <a:pPr marL="0" marR="0" algn="ctr">
                        <a:lnSpc>
                          <a:spcPct val="115000"/>
                        </a:lnSpc>
                        <a:spcBef>
                          <a:spcPts val="0"/>
                        </a:spcBef>
                        <a:spcAft>
                          <a:spcPts val="0"/>
                        </a:spcAft>
                        <a:tabLst>
                          <a:tab pos="1667510" algn="l"/>
                        </a:tabLst>
                      </a:pPr>
                      <a:r>
                        <a:rPr lang="vi-VN" sz="2400" dirty="0">
                          <a:solidFill>
                            <a:srgbClr val="2964DB"/>
                          </a:solidFill>
                          <a:latin typeface="Times New Roman"/>
                          <a:ea typeface="Times New Roman"/>
                          <a:cs typeface="Times New Roman"/>
                        </a:rPr>
                        <a:t>16</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latin typeface="Times New Roman"/>
                          <a:ea typeface="Times New Roman"/>
                          <a:cs typeface="Times New Roman"/>
                        </a:rPr>
                        <a:t>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4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/ˈsʌlfə(r)/</a:t>
                      </a:r>
                    </a:p>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/ˈsʌlfər/</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sâu-phờ</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Lưu huỳnh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1821">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17</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err="1">
                          <a:latin typeface="Times New Roman"/>
                          <a:ea typeface="Times New Roman"/>
                          <a:cs typeface="Times New Roman"/>
                        </a:rPr>
                        <a:t>Cl</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Chlorine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/ˈklɔːriːn/</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klo-rìn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Clo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Âm “kl-” là âm kép “kờ l-”, phát âm nhanh.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9184">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18</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Argon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/ˈɑːɡɒn/ </a:t>
                      </a:r>
                    </a:p>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/ˈɑːrɡɑːn/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a:t>
                      </a:r>
                      <a:r>
                        <a:rPr lang="en-US" sz="2400" dirty="0" err="1">
                          <a:solidFill>
                            <a:srgbClr val="7030A0"/>
                          </a:solidFill>
                          <a:latin typeface="Times New Roman"/>
                          <a:ea typeface="Times New Roman"/>
                          <a:cs typeface="Times New Roman"/>
                        </a:rPr>
                        <a:t>gàn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Agon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6830">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19</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latin typeface="Times New Roman"/>
                          <a:ea typeface="Times New Roman"/>
                          <a:cs typeface="Times New Roman"/>
                        </a:rPr>
                        <a:t>K</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4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/pəˈtæsiəm/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err="1">
                          <a:solidFill>
                            <a:srgbClr val="7030A0"/>
                          </a:solidFill>
                          <a:latin typeface="Times New Roman"/>
                          <a:ea typeface="Times New Roman"/>
                          <a:cs typeface="Times New Roman"/>
                        </a:rPr>
                        <a:t>Pờ-‘tes-zi-ầm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Kali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6830">
                <a:tc>
                  <a:txBody>
                    <a:bodyPr/>
                    <a:lstStyle/>
                    <a:p>
                      <a:pPr marL="0" marR="0" algn="ctr">
                        <a:lnSpc>
                          <a:spcPct val="115000"/>
                        </a:lnSpc>
                        <a:spcBef>
                          <a:spcPts val="0"/>
                        </a:spcBef>
                        <a:spcAft>
                          <a:spcPts val="0"/>
                        </a:spcAft>
                        <a:tabLst>
                          <a:tab pos="1667510" algn="l"/>
                        </a:tabLst>
                      </a:pPr>
                      <a:r>
                        <a:rPr lang="vi-VN" sz="2400" dirty="0">
                          <a:solidFill>
                            <a:srgbClr val="2964DB"/>
                          </a:solidFill>
                          <a:latin typeface="Times New Roman"/>
                          <a:ea typeface="Times New Roman"/>
                          <a:cs typeface="Times New Roman"/>
                        </a:rPr>
                        <a:t>20</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Calcium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/ˈkælsiəm/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kel-si-ầm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Canxi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34252" y="784627"/>
          <a:ext cx="11131023" cy="5265804"/>
        </p:xfrm>
        <a:graphic>
          <a:graphicData uri="http://schemas.openxmlformats.org/drawingml/2006/table">
            <a:tbl>
              <a:tblPr/>
              <a:tblGrid>
                <a:gridCol w="519228">
                  <a:extLst>
                    <a:ext uri="{9D8B030D-6E8A-4147-A177-3AD203B41FA5}">
                      <a16:colId xmlns:a16="http://schemas.microsoft.com/office/drawing/2014/main" val="20000"/>
                    </a:ext>
                  </a:extLst>
                </a:gridCol>
                <a:gridCol w="1253107">
                  <a:extLst>
                    <a:ext uri="{9D8B030D-6E8A-4147-A177-3AD203B41FA5}">
                      <a16:colId xmlns:a16="http://schemas.microsoft.com/office/drawing/2014/main" val="20001"/>
                    </a:ext>
                  </a:extLst>
                </a:gridCol>
                <a:gridCol w="1649738">
                  <a:extLst>
                    <a:ext uri="{9D8B030D-6E8A-4147-A177-3AD203B41FA5}">
                      <a16:colId xmlns:a16="http://schemas.microsoft.com/office/drawing/2014/main" val="20002"/>
                    </a:ext>
                  </a:extLst>
                </a:gridCol>
                <a:gridCol w="2230582">
                  <a:extLst>
                    <a:ext uri="{9D8B030D-6E8A-4147-A177-3AD203B41FA5}">
                      <a16:colId xmlns:a16="http://schemas.microsoft.com/office/drawing/2014/main" val="20003"/>
                    </a:ext>
                  </a:extLst>
                </a:gridCol>
                <a:gridCol w="1995093">
                  <a:extLst>
                    <a:ext uri="{9D8B030D-6E8A-4147-A177-3AD203B41FA5}">
                      <a16:colId xmlns:a16="http://schemas.microsoft.com/office/drawing/2014/main" val="20004"/>
                    </a:ext>
                  </a:extLst>
                </a:gridCol>
                <a:gridCol w="1266550">
                  <a:extLst>
                    <a:ext uri="{9D8B030D-6E8A-4147-A177-3AD203B41FA5}">
                      <a16:colId xmlns:a16="http://schemas.microsoft.com/office/drawing/2014/main" val="20005"/>
                    </a:ext>
                  </a:extLst>
                </a:gridCol>
                <a:gridCol w="2216725">
                  <a:extLst>
                    <a:ext uri="{9D8B030D-6E8A-4147-A177-3AD203B41FA5}">
                      <a16:colId xmlns:a16="http://schemas.microsoft.com/office/drawing/2014/main" val="20006"/>
                    </a:ext>
                  </a:extLst>
                </a:gridCol>
              </a:tblGrid>
              <a:tr h="479184">
                <a:tc>
                  <a:txBody>
                    <a:bodyPr/>
                    <a:lstStyle/>
                    <a:p>
                      <a:pPr marL="0" marR="0" algn="ctr">
                        <a:lnSpc>
                          <a:spcPct val="115000"/>
                        </a:lnSpc>
                        <a:spcBef>
                          <a:spcPts val="0"/>
                        </a:spcBef>
                        <a:spcAft>
                          <a:spcPts val="0"/>
                        </a:spcAft>
                        <a:tabLst>
                          <a:tab pos="1667510" algn="l"/>
                        </a:tabLst>
                      </a:pPr>
                      <a:r>
                        <a:rPr lang="vi-VN" sz="2400" b="1" dirty="0">
                          <a:solidFill>
                            <a:srgbClr val="2964DB"/>
                          </a:solidFill>
                          <a:latin typeface="Times New Roman"/>
                          <a:ea typeface="Times New Roman"/>
                          <a:cs typeface="Times New Roman"/>
                        </a:rPr>
                        <a:t>Z</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KÍ HIỆU</a:t>
                      </a:r>
                      <a:endParaRPr lang="en-US" sz="2400">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HÓA HỌC</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dirty="0">
                          <a:solidFill>
                            <a:srgbClr val="C00000"/>
                          </a:solidFill>
                          <a:latin typeface="Times New Roman"/>
                          <a:ea typeface="Times New Roman"/>
                          <a:cs typeface="Times New Roman"/>
                        </a:rPr>
                        <a:t>TÊN GỌI</a:t>
                      </a:r>
                      <a:endParaRPr lang="en-US" sz="2400" dirty="0">
                        <a:solidFill>
                          <a:srgbClr val="C0000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PHIÊN ÂM TIẾNG ANH</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dirty="0">
                          <a:solidFill>
                            <a:srgbClr val="7030A0"/>
                          </a:solidFill>
                          <a:latin typeface="Times New Roman"/>
                          <a:ea typeface="Times New Roman"/>
                          <a:cs typeface="Times New Roman"/>
                        </a:rPr>
                        <a:t>DIỄN GIẢI </a:t>
                      </a:r>
                      <a:endParaRPr lang="en-US" sz="2400" dirty="0">
                        <a:solidFill>
                          <a:srgbClr val="7030A0"/>
                        </a:solidFill>
                        <a:latin typeface="Times New Roman"/>
                        <a:ea typeface="Times New Roman"/>
                        <a:cs typeface="Times New Roman"/>
                      </a:endParaRPr>
                    </a:p>
                    <a:p>
                      <a:pPr marL="0" marR="0" algn="ctr">
                        <a:lnSpc>
                          <a:spcPct val="115000"/>
                        </a:lnSpc>
                        <a:spcBef>
                          <a:spcPts val="0"/>
                        </a:spcBef>
                        <a:spcAft>
                          <a:spcPts val="0"/>
                        </a:spcAft>
                        <a:tabLst>
                          <a:tab pos="1667510" algn="l"/>
                        </a:tabLst>
                      </a:pPr>
                      <a:r>
                        <a:rPr lang="vi-VN" sz="2400" b="1" dirty="0">
                          <a:solidFill>
                            <a:srgbClr val="7030A0"/>
                          </a:solidFill>
                          <a:latin typeface="Times New Roman"/>
                          <a:ea typeface="Times New Roman"/>
                          <a:cs typeface="Times New Roman"/>
                        </a:rPr>
                        <a:t>VIỆT HÓA</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Ý NGHĨA</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b="1">
                          <a:latin typeface="Times New Roman"/>
                          <a:ea typeface="Times New Roman"/>
                          <a:cs typeface="Times New Roman"/>
                        </a:rPr>
                        <a:t>GHI CHÚ</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79184">
                <a:tc>
                  <a:txBody>
                    <a:bodyPr/>
                    <a:lstStyle/>
                    <a:p>
                      <a:pPr marL="0" marR="0" algn="ctr">
                        <a:lnSpc>
                          <a:spcPct val="115000"/>
                        </a:lnSpc>
                        <a:spcBef>
                          <a:spcPts val="0"/>
                        </a:spcBef>
                        <a:spcAft>
                          <a:spcPts val="0"/>
                        </a:spcAft>
                        <a:tabLst>
                          <a:tab pos="1667510" algn="l"/>
                        </a:tabLst>
                      </a:pPr>
                      <a:r>
                        <a:rPr lang="vi-VN" sz="2400" dirty="0">
                          <a:solidFill>
                            <a:srgbClr val="2964DB"/>
                          </a:solidFill>
                          <a:latin typeface="Times New Roman"/>
                          <a:ea typeface="Times New Roman"/>
                          <a:cs typeface="Times New Roman"/>
                        </a:rPr>
                        <a:t>16</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latin typeface="Times New Roman"/>
                          <a:ea typeface="Times New Roman"/>
                          <a:cs typeface="Times New Roman"/>
                        </a:rPr>
                        <a:t>S</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Sulfur</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/ˈsʌlfə(r)/</a:t>
                      </a:r>
                    </a:p>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/ˈsʌlfər/</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sâu-phờ</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Lưu huỳnh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1821">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17</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err="1">
                          <a:latin typeface="Times New Roman"/>
                          <a:ea typeface="Times New Roman"/>
                          <a:cs typeface="Times New Roman"/>
                        </a:rPr>
                        <a:t>Cl</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Chlorine</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/ˈklɔːriːn/</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klo-rìn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Clo</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Âm “kl-” là âm kép “kờ l-”, phát âm nhanh.</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9184">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18</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err="1">
                          <a:latin typeface="Times New Roman"/>
                          <a:ea typeface="Times New Roman"/>
                          <a:cs typeface="Times New Roman"/>
                        </a:rPr>
                        <a:t>Ar</a:t>
                      </a:r>
                      <a:endParaRPr lang="en-US"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Argon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/ˈɑːɡɒn/ </a:t>
                      </a:r>
                    </a:p>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/ˈɑːrɡɑːn/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a:t>
                      </a:r>
                      <a:r>
                        <a:rPr lang="en-US" sz="2400" dirty="0" err="1">
                          <a:solidFill>
                            <a:srgbClr val="7030A0"/>
                          </a:solidFill>
                          <a:latin typeface="Times New Roman"/>
                          <a:ea typeface="Times New Roman"/>
                          <a:cs typeface="Times New Roman"/>
                        </a:rPr>
                        <a:t>gàn</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Agon</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6830">
                <a:tc>
                  <a:txBody>
                    <a:bodyPr/>
                    <a:lstStyle/>
                    <a:p>
                      <a:pPr marL="0" marR="0" algn="ctr">
                        <a:lnSpc>
                          <a:spcPct val="115000"/>
                        </a:lnSpc>
                        <a:spcBef>
                          <a:spcPts val="0"/>
                        </a:spcBef>
                        <a:spcAft>
                          <a:spcPts val="0"/>
                        </a:spcAft>
                        <a:tabLst>
                          <a:tab pos="1667510" algn="l"/>
                        </a:tabLst>
                      </a:pPr>
                      <a:r>
                        <a:rPr lang="vi-VN" sz="2400">
                          <a:solidFill>
                            <a:srgbClr val="2964DB"/>
                          </a:solidFill>
                          <a:latin typeface="Times New Roman"/>
                          <a:ea typeface="Times New Roman"/>
                          <a:cs typeface="Times New Roman"/>
                        </a:rPr>
                        <a:t>19</a:t>
                      </a:r>
                      <a:endParaRPr lang="en-US" sz="240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latin typeface="Times New Roman"/>
                          <a:ea typeface="Times New Roman"/>
                          <a:cs typeface="Times New Roman"/>
                        </a:rPr>
                        <a:t>K</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Potassium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/pəˈtæsiəm/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err="1">
                          <a:solidFill>
                            <a:srgbClr val="7030A0"/>
                          </a:solidFill>
                          <a:latin typeface="Times New Roman"/>
                          <a:ea typeface="Times New Roman"/>
                          <a:cs typeface="Times New Roman"/>
                        </a:rPr>
                        <a:t>Pờ-‘tes-zi-ầm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Kali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6830">
                <a:tc>
                  <a:txBody>
                    <a:bodyPr/>
                    <a:lstStyle/>
                    <a:p>
                      <a:pPr marL="0" marR="0" algn="ctr">
                        <a:lnSpc>
                          <a:spcPct val="115000"/>
                        </a:lnSpc>
                        <a:spcBef>
                          <a:spcPts val="0"/>
                        </a:spcBef>
                        <a:spcAft>
                          <a:spcPts val="0"/>
                        </a:spcAft>
                        <a:tabLst>
                          <a:tab pos="1667510" algn="l"/>
                        </a:tabLst>
                      </a:pPr>
                      <a:r>
                        <a:rPr lang="vi-VN" sz="2400" dirty="0">
                          <a:solidFill>
                            <a:srgbClr val="2964DB"/>
                          </a:solidFill>
                          <a:latin typeface="Times New Roman"/>
                          <a:ea typeface="Times New Roman"/>
                          <a:cs typeface="Times New Roman"/>
                        </a:rPr>
                        <a:t>20</a:t>
                      </a:r>
                      <a:endParaRPr lang="en-US" sz="2400" dirty="0">
                        <a:solidFill>
                          <a:srgbClr val="2964DB"/>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latin typeface="Times New Roman"/>
                          <a:ea typeface="Times New Roman"/>
                          <a:cs typeface="Times New Roman"/>
                        </a:rPr>
                        <a:t>Ca</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C00000"/>
                          </a:solidFill>
                          <a:latin typeface="Times New Roman"/>
                          <a:ea typeface="Times New Roman"/>
                          <a:cs typeface="Times New Roman"/>
                        </a:rPr>
                        <a:t>Calcium</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vi-VN" sz="2400">
                          <a:latin typeface="Times New Roman"/>
                          <a:ea typeface="Times New Roman"/>
                          <a:cs typeface="Times New Roman"/>
                        </a:rPr>
                        <a:t>/ˈkælsiəm/</a:t>
                      </a:r>
                      <a:endParaRPr lang="en-US" sz="240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dirty="0">
                          <a:solidFill>
                            <a:srgbClr val="7030A0"/>
                          </a:solidFill>
                          <a:latin typeface="Times New Roman"/>
                          <a:ea typeface="Times New Roman"/>
                          <a:cs typeface="Times New Roman"/>
                        </a:rPr>
                        <a:t>‘</a:t>
                      </a:r>
                      <a:r>
                        <a:rPr lang="en-US" sz="2400" dirty="0" err="1">
                          <a:solidFill>
                            <a:srgbClr val="7030A0"/>
                          </a:solidFill>
                          <a:latin typeface="Times New Roman"/>
                          <a:ea typeface="Times New Roman"/>
                          <a:cs typeface="Times New Roman"/>
                        </a:rPr>
                        <a:t>kel-si-ầm</a:t>
                      </a:r>
                      <a:endParaRPr lang="en-US" sz="2400" dirty="0">
                        <a:solidFill>
                          <a:srgbClr val="7030A0"/>
                        </a:solidFill>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r>
                        <a:rPr lang="en-US" sz="2400">
                          <a:latin typeface="Times New Roman"/>
                          <a:ea typeface="Times New Roman"/>
                          <a:cs typeface="Times New Roman"/>
                        </a:rPr>
                        <a:t>Canxi</a:t>
                      </a: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1667510" algn="l"/>
                        </a:tabLst>
                      </a:pPr>
                      <a:endParaRPr lang="vi-VN" sz="2400" dirty="0">
                        <a:latin typeface="Times New Roman"/>
                        <a:ea typeface="Times New Roman"/>
                        <a:cs typeface="Times New Roman"/>
                      </a:endParaRPr>
                    </a:p>
                  </a:txBody>
                  <a:tcPr marL="58970" marR="589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pic>
        <p:nvPicPr>
          <p:cNvPr id="214" name="Picture 2" descr="Hình nền đẹp cho bài giảng điện tử - Ảnh nền thiết kế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913" y="1097280"/>
            <a:ext cx="9144000" cy="48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TextBox 2"/>
          <p:cNvSpPr txBox="1">
            <a:spLocks noChangeArrowheads="1"/>
          </p:cNvSpPr>
          <p:nvPr/>
        </p:nvSpPr>
        <p:spPr bwMode="auto">
          <a:xfrm>
            <a:off x="600891" y="0"/>
            <a:ext cx="101367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latin typeface="Times New Roman" panose="02020603050405020304" pitchFamily="18" charset="0"/>
                <a:cs typeface="Times New Roman" panose="02020603050405020304" pitchFamily="18" charset="0"/>
              </a:rPr>
              <a:t>Hoạt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nhóm</a:t>
            </a:r>
            <a:r>
              <a:rPr lang="en-US" altLang="en-US" sz="2800" b="1"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( 3 </a:t>
            </a:r>
            <a:r>
              <a:rPr lang="en-US" altLang="en-US" sz="2800" b="1" dirty="0" err="1">
                <a:latin typeface="Times New Roman" panose="02020603050405020304" pitchFamily="18" charset="0"/>
                <a:cs typeface="Times New Roman" panose="02020603050405020304" pitchFamily="18" charset="0"/>
              </a:rPr>
              <a:t>phút</a:t>
            </a:r>
            <a:r>
              <a:rPr lang="en-US" altLang="en-US" sz="2800" b="1" dirty="0">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8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tin SGK -21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phiếu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tập</a:t>
            </a:r>
            <a:r>
              <a:rPr lang="en-US" altLang="en-US" sz="2800" b="1" dirty="0">
                <a:latin typeface="Times New Roman" panose="02020603050405020304" pitchFamily="18" charset="0"/>
                <a:cs typeface="Times New Roman" panose="02020603050405020304" pitchFamily="18" charset="0"/>
              </a:rPr>
              <a:t> </a:t>
            </a:r>
            <a:endParaRPr lang="vi-V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181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sp>
        <p:nvSpPr>
          <p:cNvPr id="187" name="TextBox 1"/>
          <p:cNvSpPr txBox="1">
            <a:spLocks noChangeArrowheads="1"/>
          </p:cNvSpPr>
          <p:nvPr/>
        </p:nvSpPr>
        <p:spPr bwMode="auto">
          <a:xfrm>
            <a:off x="4924757" y="5484583"/>
            <a:ext cx="67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Phiếu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học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tập</a:t>
            </a:r>
            <a:r>
              <a:rPr lang="en-US" altLang="en-US" sz="2400" b="1" i="1" dirty="0">
                <a:solidFill>
                  <a:srgbClr val="FF0000"/>
                </a:solidFill>
                <a:latin typeface="Times New Roman" panose="02020603050405020304" pitchFamily="18" charset="0"/>
                <a:cs typeface="Times New Roman" panose="02020603050405020304" pitchFamily="18" charset="0"/>
              </a:rPr>
              <a:t> 2 </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Tìm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hiểu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kí</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một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nguyên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tố</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hóa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học</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graphicFrame>
        <p:nvGraphicFramePr>
          <p:cNvPr id="188" name="Table 187"/>
          <p:cNvGraphicFramePr>
            <a:graphicFrameLocks noGrp="1"/>
          </p:cNvGraphicFramePr>
          <p:nvPr>
            <p:extLst>
              <p:ext uri="{D42A27DB-BD31-4B8C-83A1-F6EECF244321}">
                <p14:modId xmlns:p14="http://schemas.microsoft.com/office/powerpoint/2010/main" val="3856927799"/>
              </p:ext>
            </p:extLst>
          </p:nvPr>
        </p:nvGraphicFramePr>
        <p:xfrm>
          <a:off x="1261325" y="141361"/>
          <a:ext cx="8909631" cy="5089534"/>
        </p:xfrm>
        <a:graphic>
          <a:graphicData uri="http://schemas.openxmlformats.org/drawingml/2006/table">
            <a:tbl>
              <a:tblPr firstRow="1" bandRow="1">
                <a:tableStyleId>{5C22544A-7EE6-4342-B048-85BDC9FD1C3A}</a:tableStyleId>
              </a:tblPr>
              <a:tblGrid>
                <a:gridCol w="2969877">
                  <a:extLst>
                    <a:ext uri="{9D8B030D-6E8A-4147-A177-3AD203B41FA5}">
                      <a16:colId xmlns:a16="http://schemas.microsoft.com/office/drawing/2014/main" val="20000"/>
                    </a:ext>
                  </a:extLst>
                </a:gridCol>
                <a:gridCol w="2969877">
                  <a:extLst>
                    <a:ext uri="{9D8B030D-6E8A-4147-A177-3AD203B41FA5}">
                      <a16:colId xmlns:a16="http://schemas.microsoft.com/office/drawing/2014/main" val="20001"/>
                    </a:ext>
                  </a:extLst>
                </a:gridCol>
                <a:gridCol w="2969877">
                  <a:extLst>
                    <a:ext uri="{9D8B030D-6E8A-4147-A177-3AD203B41FA5}">
                      <a16:colId xmlns:a16="http://schemas.microsoft.com/office/drawing/2014/main" val="20002"/>
                    </a:ext>
                  </a:extLst>
                </a:gridCol>
              </a:tblGrid>
              <a:tr h="640059">
                <a:tc>
                  <a:txBody>
                    <a:bodyPr/>
                    <a:lstStyle/>
                    <a:p>
                      <a:pPr algn="ctr"/>
                      <a:r>
                        <a:rPr lang="en-US" sz="1800"/>
                        <a:t>Tên</a:t>
                      </a:r>
                      <a:r>
                        <a:rPr lang="en-US" sz="1800" baseline="0"/>
                        <a:t> nguyên tố hóa học (IUPAC)</a:t>
                      </a:r>
                      <a:endParaRPr lang="vi-VN" sz="1800"/>
                    </a:p>
                  </a:txBody>
                  <a:tcPr marL="91439" marR="91439" marT="45713" marB="45713"/>
                </a:tc>
                <a:tc>
                  <a:txBody>
                    <a:bodyPr/>
                    <a:lstStyle/>
                    <a:p>
                      <a:pPr algn="ctr"/>
                      <a:r>
                        <a:rPr lang="en-US" sz="1800" dirty="0" err="1"/>
                        <a:t>Kí</a:t>
                      </a:r>
                      <a:r>
                        <a:rPr lang="en-US" sz="1800" baseline="0" dirty="0"/>
                        <a:t> </a:t>
                      </a:r>
                      <a:r>
                        <a:rPr lang="en-US" sz="1800" baseline="0" dirty="0" err="1"/>
                        <a:t>hiệu</a:t>
                      </a:r>
                      <a:r>
                        <a:rPr lang="en-US" sz="1800" baseline="0" dirty="0"/>
                        <a:t> </a:t>
                      </a:r>
                      <a:r>
                        <a:rPr lang="en-US" sz="1800" baseline="0" dirty="0" err="1"/>
                        <a:t>hóa</a:t>
                      </a:r>
                      <a:r>
                        <a:rPr lang="en-US" sz="1800" baseline="0" dirty="0"/>
                        <a:t> </a:t>
                      </a:r>
                      <a:r>
                        <a:rPr lang="en-US" sz="1800" baseline="0" dirty="0" err="1"/>
                        <a:t>học</a:t>
                      </a:r>
                      <a:r>
                        <a:rPr lang="en-US" sz="1800" baseline="0" dirty="0"/>
                        <a:t> </a:t>
                      </a:r>
                      <a:endParaRPr lang="vi-VN" sz="1800" dirty="0"/>
                    </a:p>
                  </a:txBody>
                  <a:tcPr marL="91439" marR="91439" marT="45713" marB="45713"/>
                </a:tc>
                <a:tc>
                  <a:txBody>
                    <a:bodyPr/>
                    <a:lstStyle/>
                    <a:p>
                      <a:pPr algn="ctr"/>
                      <a:r>
                        <a:rPr lang="en-US" sz="1800"/>
                        <a:t>Khối</a:t>
                      </a:r>
                      <a:r>
                        <a:rPr lang="en-US" sz="1800" baseline="0"/>
                        <a:t> lượng nguyên tử (amu)</a:t>
                      </a:r>
                      <a:endParaRPr lang="vi-VN" sz="1800"/>
                    </a:p>
                  </a:txBody>
                  <a:tcPr marL="91439" marR="91439" marT="45713" marB="45713"/>
                </a:tc>
                <a:extLst>
                  <a:ext uri="{0D108BD9-81ED-4DB2-BD59-A6C34878D82A}">
                    <a16:rowId xmlns:a16="http://schemas.microsoft.com/office/drawing/2014/main" val="10000"/>
                  </a:ext>
                </a:extLst>
              </a:tr>
              <a:tr h="370789">
                <a:tc>
                  <a:txBody>
                    <a:bodyPr/>
                    <a:lstStyle/>
                    <a:p>
                      <a:r>
                        <a:rPr lang="en-US" sz="1800" b="1" dirty="0"/>
                        <a:t>Hydrogen</a:t>
                      </a:r>
                      <a:endParaRPr lang="vi-VN" sz="1800" b="1" dirty="0"/>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1"/>
                  </a:ext>
                </a:extLst>
              </a:tr>
              <a:tr h="370789">
                <a:tc>
                  <a:txBody>
                    <a:bodyPr/>
                    <a:lstStyle/>
                    <a:p>
                      <a:endParaRPr lang="vi-VN" sz="1800" b="1"/>
                    </a:p>
                  </a:txBody>
                  <a:tcPr marL="91439" marR="91439" marT="45713" marB="45713"/>
                </a:tc>
                <a:tc>
                  <a:txBody>
                    <a:bodyPr/>
                    <a:lstStyle/>
                    <a:p>
                      <a:pPr algn="ctr"/>
                      <a:r>
                        <a:rPr lang="en-US" sz="1800" b="1"/>
                        <a:t>Si</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2"/>
                  </a:ext>
                </a:extLst>
              </a:tr>
              <a:tr h="370789">
                <a:tc>
                  <a:txBody>
                    <a:bodyPr/>
                    <a:lstStyle/>
                    <a:p>
                      <a:r>
                        <a:rPr lang="en-US" sz="1800" b="1"/>
                        <a:t>Carbon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3"/>
                  </a:ext>
                </a:extLst>
              </a:tr>
              <a:tr h="370789">
                <a:tc>
                  <a:txBody>
                    <a:bodyPr/>
                    <a:lstStyle/>
                    <a:p>
                      <a:r>
                        <a:rPr lang="en-US" sz="1800" b="1"/>
                        <a:t>Neon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4"/>
                  </a:ext>
                </a:extLst>
              </a:tr>
              <a:tr h="370789">
                <a:tc>
                  <a:txBody>
                    <a:bodyPr/>
                    <a:lstStyle/>
                    <a:p>
                      <a:endParaRPr lang="vi-VN" sz="1800" b="1"/>
                    </a:p>
                  </a:txBody>
                  <a:tcPr marL="91439" marR="91439" marT="45713" marB="45713"/>
                </a:tc>
                <a:tc>
                  <a:txBody>
                    <a:bodyPr/>
                    <a:lstStyle/>
                    <a:p>
                      <a:pPr algn="ctr"/>
                      <a:r>
                        <a:rPr lang="en-US" sz="1800" b="1"/>
                        <a:t>Be</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5"/>
                  </a:ext>
                </a:extLst>
              </a:tr>
              <a:tr h="370789">
                <a:tc>
                  <a:txBody>
                    <a:bodyPr/>
                    <a:lstStyle/>
                    <a:p>
                      <a:endParaRPr lang="vi-VN" sz="1800" b="1"/>
                    </a:p>
                  </a:txBody>
                  <a:tcPr marL="91439" marR="91439" marT="45713" marB="45713"/>
                </a:tc>
                <a:tc>
                  <a:txBody>
                    <a:bodyPr/>
                    <a:lstStyle/>
                    <a:p>
                      <a:pPr algn="ctr"/>
                      <a:r>
                        <a:rPr lang="en-US" sz="1800" b="1"/>
                        <a:t>B</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6"/>
                  </a:ext>
                </a:extLst>
              </a:tr>
              <a:tr h="370789">
                <a:tc>
                  <a:txBody>
                    <a:bodyPr/>
                    <a:lstStyle/>
                    <a:p>
                      <a:r>
                        <a:rPr lang="en-US" sz="1800" b="1"/>
                        <a:t>Oxygen</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7"/>
                  </a:ext>
                </a:extLst>
              </a:tr>
              <a:tr h="370789">
                <a:tc>
                  <a:txBody>
                    <a:bodyPr/>
                    <a:lstStyle/>
                    <a:p>
                      <a:endParaRPr lang="vi-VN" sz="1800" b="1" dirty="0"/>
                    </a:p>
                  </a:txBody>
                  <a:tcPr marL="91439" marR="91439" marT="45713" marB="45713"/>
                </a:tc>
                <a:tc>
                  <a:txBody>
                    <a:bodyPr/>
                    <a:lstStyle/>
                    <a:p>
                      <a:pPr algn="ctr"/>
                      <a:r>
                        <a:rPr lang="en-US" sz="1800" b="1"/>
                        <a:t>Al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8"/>
                  </a:ext>
                </a:extLst>
              </a:tr>
              <a:tr h="370789">
                <a:tc>
                  <a:txBody>
                    <a:bodyPr/>
                    <a:lstStyle/>
                    <a:p>
                      <a:endParaRPr lang="vi-VN" sz="1800" b="1"/>
                    </a:p>
                  </a:txBody>
                  <a:tcPr marL="91439" marR="91439" marT="45713" marB="45713"/>
                </a:tc>
                <a:tc>
                  <a:txBody>
                    <a:bodyPr/>
                    <a:lstStyle/>
                    <a:p>
                      <a:pPr algn="ctr"/>
                      <a:r>
                        <a:rPr lang="en-US" sz="1800" b="1"/>
                        <a:t>Cl</a:t>
                      </a: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09"/>
                  </a:ext>
                </a:extLst>
              </a:tr>
              <a:tr h="370789">
                <a:tc>
                  <a:txBody>
                    <a:bodyPr/>
                    <a:lstStyle/>
                    <a:p>
                      <a:r>
                        <a:rPr lang="en-US" sz="1800" b="1"/>
                        <a:t>Calcium</a:t>
                      </a:r>
                      <a:endParaRPr lang="vi-VN" sz="1800" b="1"/>
                    </a:p>
                  </a:txBody>
                  <a:tcPr marL="91439" marR="91439" marT="45713" marB="45713"/>
                </a:tc>
                <a:tc>
                  <a:txBody>
                    <a:bodyPr/>
                    <a:lstStyle/>
                    <a:p>
                      <a:pPr algn="ctr"/>
                      <a:endParaRPr lang="vi-VN" sz="1800" b="1"/>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0"/>
                  </a:ext>
                </a:extLst>
              </a:tr>
              <a:tr h="370789">
                <a:tc>
                  <a:txBody>
                    <a:bodyPr/>
                    <a:lstStyle/>
                    <a:p>
                      <a:r>
                        <a:rPr lang="en-US" sz="1800" b="1"/>
                        <a:t>Nitrogen</a:t>
                      </a:r>
                      <a:endParaRPr lang="vi-VN" sz="1800" b="1"/>
                    </a:p>
                  </a:txBody>
                  <a:tcPr marL="91439" marR="91439" marT="45713" marB="45713"/>
                </a:tc>
                <a:tc>
                  <a:txBody>
                    <a:bodyPr/>
                    <a:lstStyle/>
                    <a:p>
                      <a:pPr algn="ctr"/>
                      <a:endParaRPr lang="vi-VN" sz="1800" b="1" dirty="0"/>
                    </a:p>
                  </a:txBody>
                  <a:tcPr marL="91439" marR="91439" marT="45713" marB="45713"/>
                </a:tc>
                <a:tc>
                  <a:txBody>
                    <a:bodyPr/>
                    <a:lstStyle/>
                    <a:p>
                      <a:endParaRPr lang="vi-VN" sz="1800" b="1"/>
                    </a:p>
                  </a:txBody>
                  <a:tcPr marL="91439" marR="91439" marT="45713" marB="45713"/>
                </a:tc>
                <a:extLst>
                  <a:ext uri="{0D108BD9-81ED-4DB2-BD59-A6C34878D82A}">
                    <a16:rowId xmlns:a16="http://schemas.microsoft.com/office/drawing/2014/main" val="10011"/>
                  </a:ext>
                </a:extLst>
              </a:tr>
              <a:tr h="370789">
                <a:tc>
                  <a:txBody>
                    <a:bodyPr/>
                    <a:lstStyle/>
                    <a:p>
                      <a:endParaRPr lang="vi-VN" sz="1800" b="1"/>
                    </a:p>
                  </a:txBody>
                  <a:tcPr marL="91439" marR="91439" marT="45713" marB="45713"/>
                </a:tc>
                <a:tc>
                  <a:txBody>
                    <a:bodyPr/>
                    <a:lstStyle/>
                    <a:p>
                      <a:pPr algn="ctr"/>
                      <a:r>
                        <a:rPr lang="en-US" sz="1800" b="1"/>
                        <a:t>Mg</a:t>
                      </a:r>
                      <a:endParaRPr lang="vi-VN" sz="1800" b="1"/>
                    </a:p>
                  </a:txBody>
                  <a:tcPr marL="91439" marR="91439" marT="45713" marB="45713"/>
                </a:tc>
                <a:tc>
                  <a:txBody>
                    <a:bodyPr/>
                    <a:lstStyle/>
                    <a:p>
                      <a:endParaRPr lang="vi-VN" sz="1800" b="1" dirty="0"/>
                    </a:p>
                  </a:txBody>
                  <a:tcPr marL="91439" marR="91439" marT="45713" marB="45713"/>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62626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ọc tên 20 nguyên tố hóa học trong bảng 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Đọc tên 20 nguyên tố hóa học trong bảng 2.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291" y="7938"/>
            <a:ext cx="7614642" cy="49845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859479" y="4992507"/>
            <a:ext cx="1047304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 </a:t>
            </a:r>
            <a:r>
              <a:rPr kumimoji="0" lang="en-US" altLang="en-US" sz="2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tìm</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chỉ</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gồm</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chữ</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cái</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gồm</a:t>
            </a:r>
            <a:endPar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err="1">
                <a:solidFill>
                  <a:srgbClr val="FF0000"/>
                </a:solidFill>
                <a:latin typeface="Times New Roman" panose="02020603050405020304" pitchFamily="18" charset="0"/>
                <a:cs typeface="Times New Roman" panose="02020603050405020304" pitchFamily="18" charset="0"/>
              </a:rPr>
              <a:t>hai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chữ</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cái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Kí</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hiệu</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nguyên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tố</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nào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không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liên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quan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tới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tên</a:t>
            </a:r>
            <a:r>
              <a:rPr lang="en-US" altLang="en-US" sz="2400" dirty="0">
                <a:solidFill>
                  <a:srgbClr val="FF0000"/>
                </a:solidFill>
                <a:latin typeface="Times New Roman" panose="02020603050405020304" pitchFamily="18" charset="0"/>
                <a:cs typeface="Times New Roman" panose="02020603050405020304" pitchFamily="18" charset="0"/>
              </a:rPr>
              <a:t> IUPAC </a:t>
            </a:r>
            <a:r>
              <a:rPr lang="en-US" altLang="en-US" sz="2400" dirty="0" err="1">
                <a:solidFill>
                  <a:srgbClr val="FF0000"/>
                </a:solidFill>
                <a:latin typeface="Times New Roman" panose="02020603050405020304" pitchFamily="18" charset="0"/>
                <a:cs typeface="Times New Roman" panose="02020603050405020304" pitchFamily="18" charset="0"/>
              </a:rPr>
              <a:t>của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nó</a:t>
            </a:r>
            <a:r>
              <a:rPr lang="en-US" altLang="en-US" sz="2400" dirty="0">
                <a:solidFill>
                  <a:srgbClr val="FF0000"/>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Hãy</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đọc</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trong</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thành</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phần</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khí</a:t>
            </a:r>
            <a:r>
              <a:rPr kumimoji="0" lang="en-US" altLang="en-US" sz="24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7540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237564" y="1717517"/>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6359971" y="644536"/>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540994" y="4614496"/>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Carbon </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4045803"/>
            <a:ext cx="3425126" cy="1200329"/>
          </a:xfrm>
          <a:prstGeom prst="rect">
            <a:avLst/>
          </a:prstGeom>
          <a:noFill/>
        </p:spPr>
        <p:txBody>
          <a:bodyPr wrap="square" rtlCol="0">
            <a:spAutoFit/>
          </a:bodyPr>
          <a:lstStyle/>
          <a:p>
            <a:pPr algn="ctr"/>
            <a:r>
              <a:rPr lang="en-US" sz="2400" b="1" err="1">
                <a:solidFill>
                  <a:schemeClr val="bg1"/>
                </a:solidFill>
                <a:latin typeface="Arial" panose="020B0604020202020204" pitchFamily="34" charset="0"/>
                <a:cs typeface="Arial" panose="020B0604020202020204" pitchFamily="34" charset="0"/>
              </a:rPr>
              <a:t>Câu</a:t>
            </a:r>
            <a:r>
              <a:rPr lang="en-US" sz="2400" b="1">
                <a:solidFill>
                  <a:schemeClr val="bg1"/>
                </a:solidFill>
                <a:latin typeface="Arial" panose="020B0604020202020204" pitchFamily="34" charset="0"/>
                <a:cs typeface="Arial" panose="020B0604020202020204" pitchFamily="34" charset="0"/>
              </a:rPr>
              <a:t> 3: Nguyên tử có 8 proton trong hạt nhân là nguyên tử gì ? </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Nitrogen</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629808" y="5879009"/>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Neon</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641097" y="51913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Oxygen</a:t>
            </a:r>
            <a:endParaRPr lang="en-US"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extLst>
      <p:ext uri="{BB962C8B-B14F-4D97-AF65-F5344CB8AC3E}">
        <p14:creationId xmlns:p14="http://schemas.microsoft.com/office/powerpoint/2010/main" val="35882469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Bài 3: Nguyên tố hoá học - Giải KHTN 7 SGK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063" y="221299"/>
            <a:ext cx="8386352" cy="4416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5210" y="4362994"/>
            <a:ext cx="10580915" cy="1938992"/>
          </a:xfrm>
          <a:prstGeom prst="rect">
            <a:avLst/>
          </a:prstGeom>
        </p:spPr>
        <p:txBody>
          <a:bodyPr wrap="square">
            <a:spAutoFit/>
          </a:bodyPr>
          <a:lstStyle/>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1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hydrogen, boron, carbon, nitrogen, oxygen, fluorine, phosphorus, sulfur, potassium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gồm</a:t>
            </a:r>
            <a:r>
              <a:rPr lang="en-US" sz="2400" b="1" dirty="0">
                <a:solidFill>
                  <a:srgbClr val="002060"/>
                </a:solidFill>
                <a:latin typeface="Times New Roman" panose="02020603050405020304" pitchFamily="18" charset="0"/>
                <a:cs typeface="Times New Roman" panose="02020603050405020304" pitchFamily="18" charset="0"/>
              </a:rPr>
              <a:t> 2 </a:t>
            </a:r>
            <a:r>
              <a:rPr lang="en-US" sz="2400" b="1" dirty="0" err="1">
                <a:solidFill>
                  <a:srgbClr val="002060"/>
                </a:solidFill>
                <a:latin typeface="Times New Roman" panose="02020603050405020304" pitchFamily="18" charset="0"/>
                <a:cs typeface="Times New Roman" panose="02020603050405020304" pitchFamily="18" charset="0"/>
              </a:rPr>
              <a:t>chữ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cái</a:t>
            </a:r>
            <a:r>
              <a:rPr lang="en-US" sz="2400" b="1" dirty="0">
                <a:solidFill>
                  <a:srgbClr val="002060"/>
                </a:solidFill>
                <a:latin typeface="Times New Roman" panose="02020603050405020304" pitchFamily="18" charset="0"/>
                <a:cs typeface="Times New Roman" panose="02020603050405020304" pitchFamily="18" charset="0"/>
              </a:rPr>
              <a:t>: helium, lithium, beryllium, neon, sodium, magnesium, </a:t>
            </a:r>
            <a:r>
              <a:rPr lang="en-US" sz="2400" b="1" dirty="0" err="1">
                <a:solidFill>
                  <a:srgbClr val="002060"/>
                </a:solidFill>
                <a:latin typeface="Times New Roman" panose="02020603050405020304" pitchFamily="18" charset="0"/>
                <a:cs typeface="Times New Roman" panose="02020603050405020304" pitchFamily="18" charset="0"/>
              </a:rPr>
              <a:t>aluminium</a:t>
            </a:r>
            <a:r>
              <a:rPr lang="en-US" sz="2400" b="1" dirty="0">
                <a:solidFill>
                  <a:srgbClr val="002060"/>
                </a:solidFill>
                <a:latin typeface="Times New Roman" panose="02020603050405020304" pitchFamily="18" charset="0"/>
                <a:cs typeface="Times New Roman" panose="02020603050405020304" pitchFamily="18" charset="0"/>
              </a:rPr>
              <a:t>, silicon, chlorine, argon, calcium</a:t>
            </a:r>
          </a:p>
          <a:p>
            <a:pPr>
              <a:buFont typeface="Arial" panose="020B0604020202020204" pitchFamily="34" charset="0"/>
              <a:buChar char="•"/>
            </a:pPr>
            <a:r>
              <a:rPr lang="en-US" sz="2400" b="1" dirty="0" err="1">
                <a:solidFill>
                  <a:srgbClr val="002060"/>
                </a:solidFill>
                <a:latin typeface="Times New Roman" panose="02020603050405020304" pitchFamily="18" charset="0"/>
                <a:cs typeface="Times New Roman" panose="02020603050405020304" pitchFamily="18" charset="0"/>
              </a:rPr>
              <a:t>Kí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quan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tên</a:t>
            </a:r>
            <a:r>
              <a:rPr lang="en-US" sz="2400" b="1" dirty="0">
                <a:solidFill>
                  <a:srgbClr val="002060"/>
                </a:solidFill>
                <a:latin typeface="Times New Roman" panose="02020603050405020304" pitchFamily="18" charset="0"/>
                <a:cs typeface="Times New Roman" panose="02020603050405020304" pitchFamily="18" charset="0"/>
              </a:rPr>
              <a:t> IUPAC: sodium (Na), potassium (K)</a:t>
            </a:r>
            <a:endParaRPr lang="en-US" sz="2400" b="1"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228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646" y="506352"/>
            <a:ext cx="10306594" cy="800219"/>
          </a:xfrm>
          <a:prstGeom prst="rect">
            <a:avLst/>
          </a:prstGeom>
        </p:spPr>
        <p:txBody>
          <a:bodyPr wrap="square">
            <a:spAutoFit/>
          </a:bodyPr>
          <a:lstStyle/>
          <a:p>
            <a:pPr lvl="0" eaLnBrk="0" fontAlgn="base" hangingPunct="0">
              <a:spcBef>
                <a:spcPct val="0"/>
              </a:spcBef>
              <a:spcAft>
                <a:spcPct val="0"/>
              </a:spcAft>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trong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thành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phần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không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khí</a:t>
            </a:r>
            <a:r>
              <a:rPr lang="en-US" altLang="en-US" sz="2800" dirty="0">
                <a:solidFill>
                  <a:srgbClr val="FF0000"/>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5773782" y="2653826"/>
            <a:ext cx="6096000" cy="1661993"/>
          </a:xfrm>
          <a:prstGeom prst="rect">
            <a:avLst/>
          </a:prstGeom>
        </p:spPr>
        <p:txBody>
          <a:bodyPr>
            <a:spAutoFit/>
          </a:bodyPr>
          <a:lstStyle/>
          <a:p>
            <a:r>
              <a:rPr lang="en-US" dirty="0">
                <a:solidFill>
                  <a:srgbClr val="333333"/>
                </a:solidFill>
                <a:latin typeface="Roboto"/>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nitrogen (N), oxygen (O), argon (</a:t>
            </a:r>
            <a:r>
              <a:rPr lang="en-US" sz="2800" dirty="0" err="1">
                <a:solidFill>
                  <a:srgbClr val="002060"/>
                </a:solidFill>
                <a:latin typeface="Times New Roman" panose="02020603050405020304" pitchFamily="18" charset="0"/>
                <a:cs typeface="Times New Roman" panose="02020603050405020304" pitchFamily="18" charset="0"/>
              </a:rPr>
              <a:t>Ar</a:t>
            </a:r>
            <a:r>
              <a:rPr lang="en-US" sz="2800" dirty="0">
                <a:solidFill>
                  <a:srgbClr val="002060"/>
                </a:solidFill>
                <a:latin typeface="Times New Roman" panose="02020603050405020304" pitchFamily="18" charset="0"/>
                <a:cs typeface="Times New Roman" panose="02020603050405020304" pitchFamily="18" charset="0"/>
              </a:rPr>
              <a:t>)</a:t>
            </a:r>
          </a:p>
          <a:p>
            <a:r>
              <a:rPr lang="en-US" dirty="0">
                <a:solidFill>
                  <a:srgbClr val="333333"/>
                </a:solidFill>
                <a:latin typeface="Roboto"/>
              </a:rPr>
              <a:t> </a:t>
            </a:r>
            <a:endParaRPr lang="en-US" b="0" i="0" dirty="0">
              <a:solidFill>
                <a:srgbClr val="333333"/>
              </a:solidFill>
              <a:effectLst/>
              <a:latin typeface="Roboto"/>
            </a:endParaRPr>
          </a:p>
        </p:txBody>
      </p:sp>
      <p:pic>
        <p:nvPicPr>
          <p:cNvPr id="6146" name="Picture 2" descr="Không khí là gì? Không khí bao gồm những khí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89" y="1214846"/>
            <a:ext cx="5277393" cy="509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Hình nền Powerpoint đẹp"/>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843"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309814" y="1285876"/>
            <a:ext cx="7286625" cy="307181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rPr>
              <a:t>Quan</a:t>
            </a:r>
            <a:r>
              <a:rPr lang="en-US" sz="2400" b="1" dirty="0">
                <a:solidFill>
                  <a:srgbClr val="FF0000"/>
                </a:solidFill>
              </a:rPr>
              <a:t> </a:t>
            </a:r>
            <a:r>
              <a:rPr lang="en-US" sz="2400" b="1" dirty="0" err="1">
                <a:solidFill>
                  <a:srgbClr val="FF0000"/>
                </a:solidFill>
              </a:rPr>
              <a:t>sát</a:t>
            </a:r>
            <a:r>
              <a:rPr lang="en-US" sz="2400" b="1" dirty="0">
                <a:solidFill>
                  <a:srgbClr val="FF0000"/>
                </a:solidFill>
              </a:rPr>
              <a:t> </a:t>
            </a:r>
            <a:r>
              <a:rPr lang="en-US" sz="2400" b="1" dirty="0" err="1">
                <a:solidFill>
                  <a:srgbClr val="FF0000"/>
                </a:solidFill>
              </a:rPr>
              <a:t>một</a:t>
            </a:r>
            <a:r>
              <a:rPr lang="en-US" sz="2400" b="1" dirty="0">
                <a:solidFill>
                  <a:srgbClr val="FF0000"/>
                </a:solidFill>
              </a:rPr>
              <a:t> </a:t>
            </a:r>
            <a:r>
              <a:rPr lang="en-US" sz="2400" b="1" dirty="0" err="1">
                <a:solidFill>
                  <a:srgbClr val="FF0000"/>
                </a:solidFill>
              </a:rPr>
              <a:t>số</a:t>
            </a:r>
            <a:r>
              <a:rPr lang="en-US" sz="2400" b="1" dirty="0">
                <a:solidFill>
                  <a:srgbClr val="FF0000"/>
                </a:solidFill>
              </a:rPr>
              <a:t> </a:t>
            </a:r>
            <a:r>
              <a:rPr lang="en-US" sz="2400" b="1" dirty="0" err="1">
                <a:solidFill>
                  <a:srgbClr val="FF0000"/>
                </a:solidFill>
              </a:rPr>
              <a:t>mẫu</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đã</a:t>
            </a:r>
            <a:r>
              <a:rPr lang="en-US" sz="2400" b="1" dirty="0">
                <a:solidFill>
                  <a:srgbClr val="FF0000"/>
                </a:solidFill>
              </a:rPr>
              <a:t> </a:t>
            </a:r>
            <a:r>
              <a:rPr lang="en-US" sz="2400" b="1" dirty="0" err="1">
                <a:solidFill>
                  <a:srgbClr val="FF0000"/>
                </a:solidFill>
              </a:rPr>
              <a:t>chuẩn</a:t>
            </a:r>
            <a:r>
              <a:rPr lang="en-US" sz="2400" b="1" dirty="0">
                <a:solidFill>
                  <a:srgbClr val="FF0000"/>
                </a:solidFill>
              </a:rPr>
              <a:t> </a:t>
            </a:r>
            <a:r>
              <a:rPr lang="en-US" sz="2400" b="1" dirty="0" err="1">
                <a:solidFill>
                  <a:srgbClr val="FF0000"/>
                </a:solidFill>
              </a:rPr>
              <a:t>bị</a:t>
            </a:r>
            <a:r>
              <a:rPr lang="en-US" sz="2400" b="1" dirty="0">
                <a:solidFill>
                  <a:srgbClr val="FF0000"/>
                </a:solidFill>
              </a:rPr>
              <a:t> :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sữa</a:t>
            </a:r>
            <a:r>
              <a:rPr lang="en-US" sz="2400" b="1" dirty="0">
                <a:solidFill>
                  <a:srgbClr val="FF0000"/>
                </a:solidFill>
              </a:rPr>
              <a:t>, </a:t>
            </a:r>
            <a:r>
              <a:rPr lang="en-US" sz="2400" b="1" dirty="0" err="1">
                <a:solidFill>
                  <a:srgbClr val="FF0000"/>
                </a:solidFill>
              </a:rPr>
              <a:t>dây</a:t>
            </a:r>
            <a:r>
              <a:rPr lang="en-US" sz="2400" b="1" dirty="0">
                <a:solidFill>
                  <a:srgbClr val="FF0000"/>
                </a:solidFill>
              </a:rPr>
              <a:t> </a:t>
            </a:r>
            <a:r>
              <a:rPr lang="en-US" sz="2400" b="1" dirty="0" err="1">
                <a:solidFill>
                  <a:srgbClr val="FF0000"/>
                </a:solidFill>
              </a:rPr>
              <a:t>điện</a:t>
            </a:r>
            <a:r>
              <a:rPr lang="en-US" sz="2400" b="1" dirty="0">
                <a:solidFill>
                  <a:srgbClr val="FF0000"/>
                </a:solidFill>
              </a:rPr>
              <a:t>, </a:t>
            </a:r>
            <a:r>
              <a:rPr lang="en-US" sz="2400" b="1" dirty="0" err="1">
                <a:solidFill>
                  <a:srgbClr val="FF0000"/>
                </a:solidFill>
              </a:rPr>
              <a:t>hộp</a:t>
            </a:r>
            <a:r>
              <a:rPr lang="en-US" sz="2400" b="1" dirty="0">
                <a:solidFill>
                  <a:srgbClr val="FF0000"/>
                </a:solidFill>
              </a:rPr>
              <a:t> </a:t>
            </a:r>
            <a:r>
              <a:rPr lang="en-US" sz="2400" b="1" dirty="0" err="1">
                <a:solidFill>
                  <a:srgbClr val="FF0000"/>
                </a:solidFill>
              </a:rPr>
              <a:t>bánh</a:t>
            </a:r>
            <a:r>
              <a:rPr lang="en-US" sz="2400" b="1" dirty="0">
                <a:solidFill>
                  <a:srgbClr val="FF0000"/>
                </a:solidFill>
              </a:rPr>
              <a:t>, </a:t>
            </a:r>
            <a:r>
              <a:rPr lang="en-US" sz="2400" b="1" dirty="0" err="1">
                <a:solidFill>
                  <a:srgbClr val="FF0000"/>
                </a:solidFill>
              </a:rPr>
              <a:t>lon</a:t>
            </a:r>
            <a:r>
              <a:rPr lang="en-US" sz="2400" b="1" dirty="0">
                <a:solidFill>
                  <a:srgbClr val="FF0000"/>
                </a:solidFill>
              </a:rPr>
              <a:t> </a:t>
            </a:r>
            <a:r>
              <a:rPr lang="en-US" sz="2400" b="1" dirty="0" err="1">
                <a:solidFill>
                  <a:srgbClr val="FF0000"/>
                </a:solidFill>
              </a:rPr>
              <a:t>nước</a:t>
            </a:r>
            <a:r>
              <a:rPr lang="en-US" sz="2400" b="1" dirty="0">
                <a:solidFill>
                  <a:srgbClr val="FF0000"/>
                </a:solidFill>
              </a:rPr>
              <a:t> coca, </a:t>
            </a:r>
            <a:r>
              <a:rPr lang="en-US" sz="2400" b="1" dirty="0" err="1">
                <a:solidFill>
                  <a:srgbClr val="FF0000"/>
                </a:solidFill>
              </a:rPr>
              <a:t>nhãn</a:t>
            </a:r>
            <a:r>
              <a:rPr lang="en-US" sz="2400" b="1" dirty="0">
                <a:solidFill>
                  <a:srgbClr val="FF0000"/>
                </a:solidFill>
              </a:rPr>
              <a:t> chai </a:t>
            </a:r>
            <a:r>
              <a:rPr lang="en-US" sz="2400" b="1" dirty="0" err="1">
                <a:solidFill>
                  <a:srgbClr val="FF0000"/>
                </a:solidFill>
              </a:rPr>
              <a:t>nước</a:t>
            </a:r>
            <a:r>
              <a:rPr lang="en-US" sz="2400" b="1" dirty="0">
                <a:solidFill>
                  <a:srgbClr val="FF0000"/>
                </a:solidFill>
              </a:rPr>
              <a:t> </a:t>
            </a:r>
            <a:r>
              <a:rPr lang="en-US" sz="2400" b="1" dirty="0" err="1">
                <a:solidFill>
                  <a:srgbClr val="FF0000"/>
                </a:solidFill>
              </a:rPr>
              <a:t>tinh</a:t>
            </a:r>
            <a:r>
              <a:rPr lang="en-US" sz="2400" b="1" dirty="0">
                <a:solidFill>
                  <a:srgbClr val="FF0000"/>
                </a:solidFill>
              </a:rPr>
              <a:t> </a:t>
            </a:r>
            <a:r>
              <a:rPr lang="en-US" sz="2400" b="1" dirty="0" err="1">
                <a:solidFill>
                  <a:srgbClr val="FF0000"/>
                </a:solidFill>
              </a:rPr>
              <a:t>khiết</a:t>
            </a:r>
            <a:r>
              <a:rPr lang="en-US" sz="2400" b="1" dirty="0">
                <a:solidFill>
                  <a:srgbClr val="FF0000"/>
                </a:solidFill>
              </a:rPr>
              <a:t>, </a:t>
            </a:r>
            <a:r>
              <a:rPr lang="en-US" sz="2400" b="1" dirty="0" err="1">
                <a:solidFill>
                  <a:srgbClr val="FF0000"/>
                </a:solidFill>
              </a:rPr>
              <a:t>dược</a:t>
            </a:r>
            <a:r>
              <a:rPr lang="en-US" sz="2400" b="1" dirty="0">
                <a:solidFill>
                  <a:srgbClr val="FF0000"/>
                </a:solidFill>
              </a:rPr>
              <a:t> </a:t>
            </a:r>
            <a:r>
              <a:rPr lang="en-US" sz="2400" b="1" dirty="0" err="1">
                <a:solidFill>
                  <a:srgbClr val="FF0000"/>
                </a:solidFill>
              </a:rPr>
              <a:t>phẩm</a:t>
            </a:r>
            <a:r>
              <a:rPr lang="en-US" sz="2400" b="1" dirty="0">
                <a:solidFill>
                  <a:srgbClr val="FF0000"/>
                </a:solidFill>
              </a:rPr>
              <a:t>…</a:t>
            </a:r>
          </a:p>
          <a:p>
            <a:pPr marL="342900" indent="-342900" algn="ctr">
              <a:buFontTx/>
              <a:buAutoNum type="arabicPeriod"/>
              <a:defRPr/>
            </a:pPr>
            <a:r>
              <a:rPr lang="en-US" sz="2400" b="1" dirty="0" err="1">
                <a:solidFill>
                  <a:schemeClr val="tx2"/>
                </a:solidFill>
              </a:rPr>
              <a:t>Hãy</a:t>
            </a:r>
            <a:r>
              <a:rPr lang="en-US" sz="2400" b="1" dirty="0">
                <a:solidFill>
                  <a:schemeClr val="tx2"/>
                </a:solidFill>
              </a:rPr>
              <a:t> </a:t>
            </a:r>
            <a:r>
              <a:rPr lang="en-US" sz="2400" b="1" dirty="0" err="1">
                <a:solidFill>
                  <a:schemeClr val="tx2"/>
                </a:solidFill>
              </a:rPr>
              <a:t>đọc</a:t>
            </a:r>
            <a:r>
              <a:rPr lang="en-US" sz="2400" b="1" dirty="0">
                <a:solidFill>
                  <a:schemeClr val="tx2"/>
                </a:solidFill>
              </a:rPr>
              <a:t> </a:t>
            </a:r>
            <a:r>
              <a:rPr lang="en-US" sz="2400" b="1" dirty="0" err="1">
                <a:solidFill>
                  <a:schemeClr val="tx2"/>
                </a:solidFill>
              </a:rPr>
              <a:t>tên</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mà</a:t>
            </a:r>
            <a:r>
              <a:rPr lang="en-US" sz="2400" b="1" dirty="0">
                <a:solidFill>
                  <a:schemeClr val="tx2"/>
                </a:solidFill>
              </a:rPr>
              <a:t> </a:t>
            </a:r>
            <a:r>
              <a:rPr lang="en-US" sz="2400" b="1" dirty="0" err="1">
                <a:solidFill>
                  <a:schemeClr val="tx2"/>
                </a:solidFill>
              </a:rPr>
              <a:t>em</a:t>
            </a:r>
            <a:r>
              <a:rPr lang="en-US" sz="2400" b="1" dirty="0">
                <a:solidFill>
                  <a:schemeClr val="tx2"/>
                </a:solidFill>
              </a:rPr>
              <a:t> </a:t>
            </a:r>
            <a:r>
              <a:rPr lang="en-US" sz="2400" b="1" dirty="0" err="1">
                <a:solidFill>
                  <a:schemeClr val="tx2"/>
                </a:solidFill>
              </a:rPr>
              <a:t>biết</a:t>
            </a:r>
            <a:r>
              <a:rPr lang="en-US" sz="2400" b="1" dirty="0">
                <a:solidFill>
                  <a:schemeClr val="tx2"/>
                </a:solidFill>
              </a:rPr>
              <a:t> </a:t>
            </a:r>
            <a:r>
              <a:rPr lang="en-US" sz="2400" b="1" dirty="0" err="1">
                <a:solidFill>
                  <a:schemeClr val="tx2"/>
                </a:solidFill>
              </a:rPr>
              <a:t>trong</a:t>
            </a:r>
            <a:r>
              <a:rPr lang="en-US" sz="2400" b="1" dirty="0">
                <a:solidFill>
                  <a:schemeClr val="tx2"/>
                </a:solidFill>
              </a:rPr>
              <a:t> </a:t>
            </a:r>
            <a:r>
              <a:rPr lang="en-US" sz="2400" b="1" dirty="0" err="1">
                <a:solidFill>
                  <a:schemeClr val="tx2"/>
                </a:solidFill>
              </a:rPr>
              <a:t>các</a:t>
            </a:r>
            <a:r>
              <a:rPr lang="en-US" sz="2400" b="1" dirty="0">
                <a:solidFill>
                  <a:schemeClr val="tx2"/>
                </a:solidFill>
              </a:rPr>
              <a:t> </a:t>
            </a:r>
            <a:r>
              <a:rPr lang="en-US" sz="2400" b="1" dirty="0" err="1">
                <a:solidFill>
                  <a:schemeClr val="tx2"/>
                </a:solidFill>
              </a:rPr>
              <a:t>đồ</a:t>
            </a:r>
            <a:r>
              <a:rPr lang="en-US" sz="2400" b="1" dirty="0">
                <a:solidFill>
                  <a:schemeClr val="tx2"/>
                </a:solidFill>
              </a:rPr>
              <a:t> </a:t>
            </a:r>
            <a:r>
              <a:rPr lang="en-US" sz="2400" b="1" dirty="0" err="1">
                <a:solidFill>
                  <a:schemeClr val="tx2"/>
                </a:solidFill>
              </a:rPr>
              <a:t>vật</a:t>
            </a:r>
            <a:r>
              <a:rPr lang="en-US" sz="2400" b="1" dirty="0">
                <a:solidFill>
                  <a:schemeClr val="tx2"/>
                </a:solidFill>
              </a:rPr>
              <a:t> </a:t>
            </a:r>
            <a:r>
              <a:rPr lang="en-US" sz="2400" b="1" dirty="0" err="1">
                <a:solidFill>
                  <a:schemeClr val="tx2"/>
                </a:solidFill>
              </a:rPr>
              <a:t>trên</a:t>
            </a:r>
            <a:r>
              <a:rPr lang="en-US" sz="2400" b="1" dirty="0">
                <a:solidFill>
                  <a:schemeClr val="tx2"/>
                </a:solidFill>
              </a:rPr>
              <a:t>. </a:t>
            </a:r>
          </a:p>
          <a:p>
            <a:pPr marL="342900" indent="-342900" algn="ctr">
              <a:buFontTx/>
              <a:buAutoNum type="arabicPeriod"/>
              <a:defRPr/>
            </a:pPr>
            <a:r>
              <a:rPr lang="en-US" sz="2400" b="1" dirty="0" err="1">
                <a:solidFill>
                  <a:schemeClr val="tx2"/>
                </a:solidFill>
              </a:rPr>
              <a:t>Viết</a:t>
            </a:r>
            <a:r>
              <a:rPr lang="en-US" sz="2400" b="1" dirty="0">
                <a:solidFill>
                  <a:schemeClr val="tx2"/>
                </a:solidFill>
              </a:rPr>
              <a:t> </a:t>
            </a:r>
            <a:r>
              <a:rPr lang="en-US" sz="2400" b="1" dirty="0" err="1">
                <a:solidFill>
                  <a:schemeClr val="tx2"/>
                </a:solidFill>
              </a:rPr>
              <a:t>kí</a:t>
            </a:r>
            <a:r>
              <a:rPr lang="en-US" sz="2400" b="1" dirty="0">
                <a:solidFill>
                  <a:schemeClr val="tx2"/>
                </a:solidFill>
              </a:rPr>
              <a:t> </a:t>
            </a:r>
            <a:r>
              <a:rPr lang="en-US" sz="2400" b="1" dirty="0" err="1">
                <a:solidFill>
                  <a:schemeClr val="tx2"/>
                </a:solidFill>
              </a:rPr>
              <a:t>hiệu</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và</a:t>
            </a:r>
            <a:r>
              <a:rPr lang="en-US" sz="2400" b="1" dirty="0">
                <a:solidFill>
                  <a:schemeClr val="tx2"/>
                </a:solidFill>
              </a:rPr>
              <a:t> </a:t>
            </a:r>
            <a:r>
              <a:rPr lang="en-US" sz="2400" b="1" dirty="0" err="1">
                <a:solidFill>
                  <a:schemeClr val="tx2"/>
                </a:solidFill>
              </a:rPr>
              <a:t>nêu</a:t>
            </a:r>
            <a:r>
              <a:rPr lang="en-US" sz="2400" b="1" dirty="0">
                <a:solidFill>
                  <a:schemeClr val="tx2"/>
                </a:solidFill>
              </a:rPr>
              <a:t> </a:t>
            </a:r>
            <a:r>
              <a:rPr lang="en-US" sz="2400" b="1" dirty="0" err="1">
                <a:solidFill>
                  <a:schemeClr val="tx2"/>
                </a:solidFill>
              </a:rPr>
              <a:t>một</a:t>
            </a:r>
            <a:r>
              <a:rPr lang="en-US" sz="2400" b="1" dirty="0">
                <a:solidFill>
                  <a:schemeClr val="tx2"/>
                </a:solidFill>
              </a:rPr>
              <a:t> </a:t>
            </a:r>
            <a:r>
              <a:rPr lang="en-US" sz="2400" b="1" dirty="0" err="1">
                <a:solidFill>
                  <a:schemeClr val="tx2"/>
                </a:solidFill>
              </a:rPr>
              <a:t>số</a:t>
            </a:r>
            <a:r>
              <a:rPr lang="en-US" sz="2400" b="1" dirty="0">
                <a:solidFill>
                  <a:schemeClr val="tx2"/>
                </a:solidFill>
              </a:rPr>
              <a:t> </a:t>
            </a:r>
            <a:r>
              <a:rPr lang="en-US" sz="2400" b="1" dirty="0" err="1">
                <a:solidFill>
                  <a:schemeClr val="tx2"/>
                </a:solidFill>
              </a:rPr>
              <a:t>ứng</a:t>
            </a:r>
            <a:r>
              <a:rPr lang="en-US" sz="2400" b="1" dirty="0">
                <a:solidFill>
                  <a:schemeClr val="tx2"/>
                </a:solidFill>
              </a:rPr>
              <a:t> </a:t>
            </a:r>
            <a:r>
              <a:rPr lang="en-US" sz="2400" b="1" dirty="0" err="1">
                <a:solidFill>
                  <a:schemeClr val="tx2"/>
                </a:solidFill>
              </a:rPr>
              <a:t>dụng</a:t>
            </a:r>
            <a:r>
              <a:rPr lang="en-US" sz="2400" b="1" dirty="0">
                <a:solidFill>
                  <a:schemeClr val="tx2"/>
                </a:solidFill>
              </a:rPr>
              <a:t> </a:t>
            </a:r>
            <a:r>
              <a:rPr lang="en-US" sz="2400" b="1" dirty="0" err="1">
                <a:solidFill>
                  <a:schemeClr val="tx2"/>
                </a:solidFill>
              </a:rPr>
              <a:t>của</a:t>
            </a:r>
            <a:r>
              <a:rPr lang="en-US" sz="2400" b="1" dirty="0">
                <a:solidFill>
                  <a:schemeClr val="tx2"/>
                </a:solidFill>
              </a:rPr>
              <a:t> </a:t>
            </a:r>
            <a:r>
              <a:rPr lang="en-US" sz="2400" b="1" dirty="0" err="1">
                <a:solidFill>
                  <a:schemeClr val="tx2"/>
                </a:solidFill>
              </a:rPr>
              <a:t>những</a:t>
            </a:r>
            <a:r>
              <a:rPr lang="en-US" sz="2400" b="1" dirty="0">
                <a:solidFill>
                  <a:schemeClr val="tx2"/>
                </a:solidFill>
              </a:rPr>
              <a:t> </a:t>
            </a:r>
            <a:r>
              <a:rPr lang="en-US" sz="2400" b="1" dirty="0" err="1">
                <a:solidFill>
                  <a:schemeClr val="tx2"/>
                </a:solidFill>
              </a:rPr>
              <a:t>nguyên</a:t>
            </a:r>
            <a:r>
              <a:rPr lang="en-US" sz="2400" b="1" dirty="0">
                <a:solidFill>
                  <a:schemeClr val="tx2"/>
                </a:solidFill>
              </a:rPr>
              <a:t> </a:t>
            </a:r>
            <a:r>
              <a:rPr lang="en-US" sz="2400" b="1" dirty="0" err="1">
                <a:solidFill>
                  <a:schemeClr val="tx2"/>
                </a:solidFill>
              </a:rPr>
              <a:t>tố</a:t>
            </a:r>
            <a:r>
              <a:rPr lang="en-US" sz="2400" b="1" dirty="0">
                <a:solidFill>
                  <a:schemeClr val="tx2"/>
                </a:solidFill>
              </a:rPr>
              <a:t> </a:t>
            </a:r>
            <a:r>
              <a:rPr lang="en-US" sz="2400" b="1" dirty="0" err="1">
                <a:solidFill>
                  <a:schemeClr val="tx2"/>
                </a:solidFill>
              </a:rPr>
              <a:t>hóa</a:t>
            </a:r>
            <a:r>
              <a:rPr lang="en-US" sz="2400" b="1" dirty="0">
                <a:solidFill>
                  <a:schemeClr val="tx2"/>
                </a:solidFill>
              </a:rPr>
              <a:t> </a:t>
            </a:r>
            <a:r>
              <a:rPr lang="en-US" sz="2400" b="1" dirty="0" err="1">
                <a:solidFill>
                  <a:schemeClr val="tx2"/>
                </a:solidFill>
              </a:rPr>
              <a:t>học</a:t>
            </a:r>
            <a:r>
              <a:rPr lang="en-US" sz="2400" b="1" dirty="0">
                <a:solidFill>
                  <a:schemeClr val="tx2"/>
                </a:solidFill>
              </a:rPr>
              <a:t> </a:t>
            </a:r>
            <a:r>
              <a:rPr lang="en-US" sz="2400" b="1" dirty="0" err="1">
                <a:solidFill>
                  <a:schemeClr val="tx2"/>
                </a:solidFill>
              </a:rPr>
              <a:t>đó</a:t>
            </a:r>
            <a:r>
              <a:rPr lang="en-US" sz="2400" b="1" dirty="0">
                <a:solidFill>
                  <a:schemeClr val="tx2"/>
                </a:solidFill>
              </a:rPr>
              <a:t>. </a:t>
            </a:r>
            <a:endParaRPr lang="vi-VN" sz="2400" b="1" dirty="0">
              <a:solidFill>
                <a:schemeClr val="tx2"/>
              </a:solidFill>
            </a:endParaRPr>
          </a:p>
        </p:txBody>
      </p:sp>
      <p:sp>
        <p:nvSpPr>
          <p:cNvPr id="35845" name="TextBox 5"/>
          <p:cNvSpPr txBox="1">
            <a:spLocks noChangeArrowheads="1"/>
          </p:cNvSpPr>
          <p:nvPr/>
        </p:nvSpPr>
        <p:spPr bwMode="auto">
          <a:xfrm>
            <a:off x="3595689" y="285751"/>
            <a:ext cx="5572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a:solidFill>
                  <a:srgbClr val="FF0000"/>
                </a:solidFill>
              </a:rPr>
              <a:t>CÙNG KHÁM PHÁ !!!!</a:t>
            </a:r>
            <a:endParaRPr lang="vi-VN" altLang="en-US" sz="4000" b="1">
              <a:solidFill>
                <a:srgbClr val="FF0000"/>
              </a:solidFill>
            </a:endParaRPr>
          </a:p>
        </p:txBody>
      </p:sp>
    </p:spTree>
    <p:extLst>
      <p:ext uri="{BB962C8B-B14F-4D97-AF65-F5344CB8AC3E}">
        <p14:creationId xmlns:p14="http://schemas.microsoft.com/office/powerpoint/2010/main" val="211201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3870827"/>
              </p:ext>
            </p:extLst>
          </p:nvPr>
        </p:nvGraphicFramePr>
        <p:xfrm>
          <a:off x="4280081" y="1197383"/>
          <a:ext cx="5491570" cy="4097112"/>
        </p:xfrm>
        <a:graphic>
          <a:graphicData uri="http://schemas.openxmlformats.org/drawingml/2006/table">
            <a:tbl>
              <a:tblPr/>
              <a:tblGrid>
                <a:gridCol w="1560016">
                  <a:extLst>
                    <a:ext uri="{9D8B030D-6E8A-4147-A177-3AD203B41FA5}">
                      <a16:colId xmlns:a16="http://schemas.microsoft.com/office/drawing/2014/main" val="2588042528"/>
                    </a:ext>
                  </a:extLst>
                </a:gridCol>
                <a:gridCol w="3127910">
                  <a:extLst>
                    <a:ext uri="{9D8B030D-6E8A-4147-A177-3AD203B41FA5}">
                      <a16:colId xmlns:a16="http://schemas.microsoft.com/office/drawing/2014/main" val="1213243342"/>
                    </a:ext>
                  </a:extLst>
                </a:gridCol>
                <a:gridCol w="803644">
                  <a:extLst>
                    <a:ext uri="{9D8B030D-6E8A-4147-A177-3AD203B41FA5}">
                      <a16:colId xmlns:a16="http://schemas.microsoft.com/office/drawing/2014/main" val="3128743919"/>
                    </a:ext>
                  </a:extLst>
                </a:gridCol>
              </a:tblGrid>
              <a:tr h="936444">
                <a:tc>
                  <a:txBody>
                    <a:bodyPr/>
                    <a:lstStyle/>
                    <a:p>
                      <a:r>
                        <a:rPr lang="en-US" sz="2400" dirty="0" err="1">
                          <a:effectLst/>
                          <a:latin typeface="Times New Roman" panose="02020603050405020304" pitchFamily="18" charset="0"/>
                          <a:cs typeface="Times New Roman" panose="02020603050405020304" pitchFamily="18" charset="0"/>
                        </a:rPr>
                        <a:t>Canxi</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a:effectLst/>
                          <a:latin typeface="Times New Roman" panose="02020603050405020304" pitchFamily="18" charset="0"/>
                          <a:cs typeface="Times New Roman" panose="02020603050405020304" pitchFamily="18" charset="0"/>
                        </a:rPr>
                        <a:t>yếu tố cấu trúc của mô xương và răng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617160716"/>
                  </a:ext>
                </a:extLst>
              </a:tr>
              <a:tr h="936444">
                <a:tc>
                  <a:txBody>
                    <a:bodyPr/>
                    <a:lstStyle/>
                    <a:p>
                      <a:r>
                        <a:rPr lang="en-US" sz="2400" dirty="0" err="1">
                          <a:effectLst/>
                          <a:latin typeface="Times New Roman" panose="02020603050405020304" pitchFamily="18" charset="0"/>
                          <a:cs typeface="Times New Roman" panose="02020603050405020304" pitchFamily="18" charset="0"/>
                        </a:rPr>
                        <a:t>phốt</a:t>
                      </a:r>
                      <a:r>
                        <a:rPr lang="en-US" sz="2400" dirty="0">
                          <a:effectLst/>
                          <a:latin typeface="Times New Roman" panose="02020603050405020304" pitchFamily="18" charset="0"/>
                          <a:cs typeface="Times New Roman" panose="02020603050405020304" pitchFamily="18" charset="0"/>
                        </a:rPr>
                        <a:t> pho</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tham gia vào cấu tạo mô xương</a:t>
                      </a: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extLst>
                  <a:ext uri="{0D108BD9-81ED-4DB2-BD59-A6C34878D82A}">
                    <a16:rowId xmlns:a16="http://schemas.microsoft.com/office/drawing/2014/main" val="1499768036"/>
                  </a:ext>
                </a:extLst>
              </a:tr>
              <a:tr h="936444">
                <a:tc>
                  <a:txBody>
                    <a:bodyPr/>
                    <a:lstStyle/>
                    <a:p>
                      <a:r>
                        <a:rPr lang="en-US" sz="2400">
                          <a:effectLst/>
                          <a:latin typeface="Times New Roman" panose="02020603050405020304" pitchFamily="18" charset="0"/>
                          <a:cs typeface="Times New Roman" panose="02020603050405020304" pitchFamily="18" charset="0"/>
                        </a:rPr>
                        <a:t>magiê</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r>
                        <a:rPr lang="en-US" sz="2400" dirty="0" err="1">
                          <a:effectLst/>
                          <a:latin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enzym</a:t>
                      </a:r>
                      <a:endParaRPr lang="en-US" sz="2400" dirty="0">
                        <a:effectLst/>
                        <a:latin typeface="Times New Roman" panose="02020603050405020304" pitchFamily="18" charset="0"/>
                        <a:cs typeface="Times New Roman" panose="02020603050405020304" pitchFamily="18" charset="0"/>
                      </a:endParaRPr>
                    </a:p>
                  </a:txBody>
                  <a:tcPr marL="95250" marR="95250" marT="95250" marB="95250" anchor="ctr">
                    <a:lnL w="9525" cap="flat" cmpd="sng" algn="ctr">
                      <a:solidFill>
                        <a:srgbClr val="DED2C3"/>
                      </a:solidFill>
                      <a:prstDash val="solid"/>
                      <a:round/>
                      <a:headEnd type="none" w="med" len="med"/>
                      <a:tailEnd type="none" w="med" len="med"/>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19050" cap="flat" cmpd="sng" algn="ctr">
                      <a:solidFill>
                        <a:srgbClr val="59950A"/>
                      </a:solidFill>
                      <a:prstDash val="solid"/>
                      <a:round/>
                      <a:headEnd type="none" w="med" len="med"/>
                      <a:tailEnd type="none" w="med" len="med"/>
                    </a:lnB>
                    <a:solidFill>
                      <a:srgbClr val="FFFFFF"/>
                    </a:solidFill>
                  </a:tcPr>
                </a:tc>
                <a:tc>
                  <a:txBody>
                    <a:bodyPr/>
                    <a:lstStyle/>
                    <a:p>
                      <a:endParaRPr lang="en-US" dirty="0">
                        <a:effectLst/>
                      </a:endParaRP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extLst>
                  <a:ext uri="{0D108BD9-81ED-4DB2-BD59-A6C34878D82A}">
                    <a16:rowId xmlns:a16="http://schemas.microsoft.com/office/drawing/2014/main" val="3118894916"/>
                  </a:ext>
                </a:extLst>
              </a:tr>
              <a:tr h="1283991">
                <a:tc>
                  <a:txBody>
                    <a:bodyPr/>
                    <a:lstStyle/>
                    <a:p>
                      <a:r>
                        <a:rPr lang="en-US" sz="2400">
                          <a:effectLst/>
                          <a:latin typeface="Times New Roman" panose="02020603050405020304" pitchFamily="18" charset="0"/>
                          <a:cs typeface="Times New Roman" panose="02020603050405020304" pitchFamily="18" charset="0"/>
                        </a:rPr>
                        <a:t>kali</a:t>
                      </a:r>
                    </a:p>
                  </a:txBody>
                  <a:tcPr marL="95250" marR="95250" marT="95250" marB="95250" anchor="ctr">
                    <a:lnL>
                      <a:noFill/>
                    </a:lnL>
                    <a:lnR w="9525" cap="flat" cmpd="sng" algn="ctr">
                      <a:solidFill>
                        <a:srgbClr val="DED2C3"/>
                      </a:solidFill>
                      <a:prstDash val="solid"/>
                      <a:round/>
                      <a:headEnd type="none" w="med" len="med"/>
                      <a:tailEnd type="none" w="med" len="med"/>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r>
                        <a:rPr lang="vi-VN" sz="2400" dirty="0">
                          <a:effectLst/>
                          <a:latin typeface="Times New Roman" panose="02020603050405020304" pitchFamily="18" charset="0"/>
                          <a:cs typeface="Times New Roman" panose="02020603050405020304" pitchFamily="18" charset="0"/>
                        </a:rPr>
                        <a:t>hỗ trợ hoạt động của hệ thần kinh và chức năng co bóp của cơ</a:t>
                      </a:r>
                    </a:p>
                  </a:txBody>
                  <a:tcPr marL="95250" marR="95250" marT="95250" marB="95250" anchor="ctr">
                    <a:lnL w="9525" cap="flat" cmpd="sng" algn="ctr">
                      <a:solidFill>
                        <a:srgbClr val="DED2C3"/>
                      </a:solidFill>
                      <a:prstDash val="solid"/>
                      <a:round/>
                      <a:headEnd type="none" w="med" len="med"/>
                      <a:tailEnd type="none" w="med" len="med"/>
                    </a:lnL>
                    <a:lnR>
                      <a:noFill/>
                    </a:lnR>
                    <a:lnT w="19050" cap="flat" cmpd="sng" algn="ctr">
                      <a:solidFill>
                        <a:srgbClr val="59950A"/>
                      </a:solidFill>
                      <a:prstDash val="solid"/>
                      <a:round/>
                      <a:headEnd type="none" w="med" len="med"/>
                      <a:tailEnd type="none" w="med" len="med"/>
                    </a:lnT>
                    <a:lnB w="9525" cap="flat" cmpd="sng" algn="ctr">
                      <a:solidFill>
                        <a:srgbClr val="DED2C3"/>
                      </a:solidFill>
                      <a:prstDash val="solid"/>
                      <a:round/>
                      <a:headEnd type="none" w="med" len="med"/>
                      <a:tailEnd type="none" w="med" len="med"/>
                    </a:lnB>
                    <a:solidFill>
                      <a:srgbClr val="FFFFFF"/>
                    </a:solidFill>
                  </a:tcPr>
                </a:tc>
                <a:tc>
                  <a:txBody>
                    <a:bodyPr/>
                    <a:lstStyle/>
                    <a:p>
                      <a:endParaRPr lang="en-US" dirty="0"/>
                    </a:p>
                  </a:txBody>
                  <a:tcPr>
                    <a:lnL>
                      <a:noFill/>
                    </a:lnL>
                    <a:lnT w="9525" cap="flat" cmpd="sng" algn="ctr">
                      <a:solidFill>
                        <a:srgbClr val="DED2C3"/>
                      </a:solidFill>
                      <a:prstDash val="solid"/>
                      <a:round/>
                      <a:headEnd type="none" w="med" len="med"/>
                      <a:tailEnd type="none" w="med" len="med"/>
                    </a:lnT>
                  </a:tcPr>
                </a:tc>
                <a:extLst>
                  <a:ext uri="{0D108BD9-81ED-4DB2-BD59-A6C34878D82A}">
                    <a16:rowId xmlns:a16="http://schemas.microsoft.com/office/drawing/2014/main" val="758490510"/>
                  </a:ext>
                </a:extLst>
              </a:tr>
            </a:tbl>
          </a:graphicData>
        </a:graphic>
      </p:graphicFrame>
      <p:pic>
        <p:nvPicPr>
          <p:cNvPr id="3074" name="Picture 2" descr="Sữa tươi tiệt trùng Vinamilk - Sieu Thi Sieu 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835"/>
            <a:ext cx="4053749" cy="425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03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53035" y="661265"/>
            <a:ext cx="11005642" cy="22006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333333"/>
                </a:solidFill>
                <a:effectLst/>
                <a:latin typeface="Roboto"/>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Copper.</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Kí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hiệu</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hóa</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Cu</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Ứng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dây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tượng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đúc</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chuông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chi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tiết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máy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chế</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tạo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các</a:t>
            </a: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thiết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bị</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dùng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nghiệp</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đóng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tàu</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biển</a:t>
            </a: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1026" name="Picture 2" descr="Giải bài 3 Nguyên tố hóa h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910" y="2766827"/>
            <a:ext cx="347662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42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40526" y="517364"/>
            <a:ext cx="1047304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Thước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nhôm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Aluminium</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Kí</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hiệu</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Ứng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xoong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nồi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liệu</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chế</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tạo</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máy</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bay, ô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tên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lửa</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trang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trí</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đường</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2050" name="Picture 2" descr="Hãy đọc tên những nguyên tố hóa học mà em biết trong các đồ vật trên. Viết kí hiệu hóa học và nêu một số ứng dụng của những nguyên tố hóa học đó.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549" y="2128094"/>
            <a:ext cx="4053354" cy="404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421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531" y="0"/>
            <a:ext cx="9112469" cy="6834352"/>
          </a:xfrm>
          <a:prstGeom prst="rect">
            <a:avLst/>
          </a:prstGeom>
        </p:spPr>
      </p:pic>
      <p:sp>
        <p:nvSpPr>
          <p:cNvPr id="4" name="Text Box 11"/>
          <p:cNvSpPr txBox="1">
            <a:spLocks noChangeArrowheads="1"/>
          </p:cNvSpPr>
          <p:nvPr/>
        </p:nvSpPr>
        <p:spPr bwMode="auto">
          <a:xfrm>
            <a:off x="1828800" y="1667854"/>
            <a:ext cx="8636000" cy="4311437"/>
          </a:xfrm>
          <a:prstGeom prst="rect">
            <a:avLst/>
          </a:prstGeom>
          <a:solidFill>
            <a:schemeClr val="accent1">
              <a:lumMod val="50000"/>
            </a:schemeClr>
          </a:solidFill>
          <a:ln w="9525">
            <a:noFill/>
            <a:miter lim="800000"/>
            <a:headEnd/>
            <a:tailEnd/>
          </a:ln>
        </p:spPr>
        <p:txBody>
          <a:bodyPr wrap="square">
            <a:spAutoFit/>
          </a:bodyPr>
          <a:lstStyle/>
          <a:p>
            <a:pPr algn="just">
              <a:lnSpc>
                <a:spcPts val="4667"/>
              </a:lnSpc>
              <a:defRPr/>
            </a:pPr>
            <a:r>
              <a:rPr lang="vi-VN" sz="3200" dirty="0">
                <a:solidFill>
                  <a:schemeClr val="bg1"/>
                </a:solidFill>
                <a:latin typeface="Arial (Body)"/>
              </a:rPr>
              <a:t>- </a:t>
            </a:r>
            <a:r>
              <a:rPr lang="vi-VN" sz="3200" dirty="0">
                <a:solidFill>
                  <a:schemeClr val="bg1"/>
                </a:solidFill>
                <a:latin typeface="Times New Roman" panose="02020603050405020304" pitchFamily="18" charset="0"/>
                <a:cs typeface="Times New Roman" panose="02020603050405020304" pitchFamily="18" charset="0"/>
              </a:rPr>
              <a:t>Có </a:t>
            </a:r>
            <a:r>
              <a:rPr lang="en-US" sz="3200" dirty="0">
                <a:solidFill>
                  <a:schemeClr val="bg1"/>
                </a:solidFill>
                <a:latin typeface="Times New Roman" panose="02020603050405020304" pitchFamily="18" charset="0"/>
                <a:cs typeface="Times New Roman" panose="02020603050405020304" pitchFamily="18" charset="0"/>
              </a:rPr>
              <a:t>8</a:t>
            </a:r>
            <a:r>
              <a:rPr lang="vi-V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vi-VN" sz="3200" dirty="0">
                <a:solidFill>
                  <a:schemeClr val="bg1"/>
                </a:solidFill>
                <a:latin typeface="Times New Roman" panose="02020603050405020304" pitchFamily="18" charset="0"/>
                <a:cs typeface="Times New Roman" panose="02020603050405020304" pitchFamily="18" charset="0"/>
              </a:rPr>
              <a:t>, mỗi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tương ứng với một câu hỏi. Bạn nào giơ tay trước sẽ được quyền chọn </a:t>
            </a:r>
            <a:r>
              <a:rPr lang="en-US" sz="3200" dirty="0">
                <a:solidFill>
                  <a:schemeClr val="bg1"/>
                </a:solidFill>
                <a:latin typeface="Times New Roman" panose="02020603050405020304" pitchFamily="18" charset="0"/>
                <a:cs typeface="Times New Roman" panose="02020603050405020304" pitchFamily="18" charset="0"/>
              </a:rPr>
              <a:t>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cho mình, sau khi chọn nếu trả lời đúng người chơi sẽ nhận được một phần qùa.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ts val="4667"/>
              </a:lnSpc>
              <a:defRPr/>
            </a:pPr>
            <a:r>
              <a:rPr lang="en-US" sz="3200"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Trong</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thời</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gian</a:t>
            </a:r>
            <a:r>
              <a:rPr lang="en-US" sz="3067" dirty="0">
                <a:solidFill>
                  <a:schemeClr val="bg1"/>
                </a:solidFill>
                <a:latin typeface="Times New Roman" panose="02020603050405020304" pitchFamily="18" charset="0"/>
                <a:cs typeface="Times New Roman" panose="02020603050405020304" pitchFamily="18" charset="0"/>
              </a:rPr>
              <a:t> 10 </a:t>
            </a:r>
            <a:r>
              <a:rPr lang="en-US" sz="3067" dirty="0" err="1">
                <a:solidFill>
                  <a:schemeClr val="bg1"/>
                </a:solidFill>
                <a:latin typeface="Times New Roman" panose="02020603050405020304" pitchFamily="18" charset="0"/>
                <a:cs typeface="Times New Roman" panose="02020603050405020304" pitchFamily="18" charset="0"/>
              </a:rPr>
              <a:t>giây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bạn</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hãy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suy</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nghĩ</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và</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đưa</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ra</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câu</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trả</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lời</a:t>
            </a:r>
            <a:r>
              <a:rPr lang="en-US" sz="3067" dirty="0">
                <a:solidFill>
                  <a:schemeClr val="bg1"/>
                </a:solidFill>
                <a:latin typeface="Times New Roman" panose="02020603050405020304" pitchFamily="18" charset="0"/>
                <a:cs typeface="Times New Roman" panose="02020603050405020304" pitchFamily="18" charset="0"/>
              </a:rPr>
              <a:t>. </a:t>
            </a:r>
            <a:r>
              <a:rPr lang="en-US" sz="3067" dirty="0" err="1">
                <a:solidFill>
                  <a:schemeClr val="bg1"/>
                </a:solidFill>
                <a:latin typeface="Times New Roman" panose="02020603050405020304" pitchFamily="18" charset="0"/>
                <a:cs typeface="Times New Roman" panose="02020603050405020304" pitchFamily="18" charset="0"/>
              </a:rPr>
              <a:t>Trả</a:t>
            </a:r>
            <a:r>
              <a:rPr lang="en-US" sz="3067" dirty="0">
                <a:solidFill>
                  <a:schemeClr val="bg1"/>
                </a:solidFill>
                <a:latin typeface="Times New Roman" panose="02020603050405020304" pitchFamily="18" charset="0"/>
                <a:cs typeface="Times New Roman" panose="02020603050405020304" pitchFamily="18" charset="0"/>
              </a:rPr>
              <a:t> lời đúng bạn sẽ nhận được một phần quà, nếu trả lời sai quyền trả lời sẽ thuộc về bạn </a:t>
            </a:r>
            <a:r>
              <a:rPr lang="en-US" sz="3067" dirty="0" err="1">
                <a:solidFill>
                  <a:schemeClr val="bg1"/>
                </a:solidFill>
                <a:latin typeface="Times New Roman" panose="02020603050405020304" pitchFamily="18" charset="0"/>
                <a:cs typeface="Times New Roman" panose="02020603050405020304" pitchFamily="18" charset="0"/>
              </a:rPr>
              <a:t>khác</a:t>
            </a:r>
            <a:r>
              <a:rPr lang="en-US" sz="3067" dirty="0">
                <a:solidFill>
                  <a:schemeClr val="bg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3780728" y="75197"/>
            <a:ext cx="4489370" cy="1231106"/>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568" y="85113"/>
            <a:ext cx="660400" cy="584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899" y="669313"/>
            <a:ext cx="660400" cy="5842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0" y="-64773"/>
            <a:ext cx="660400" cy="584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01" y="669313"/>
            <a:ext cx="660400" cy="5842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081" y="1193801"/>
            <a:ext cx="6705600" cy="368300"/>
          </a:xfrm>
          <a:prstGeom prst="rect">
            <a:avLst/>
          </a:prstGeom>
        </p:spPr>
      </p:pic>
      <p:sp>
        <p:nvSpPr>
          <p:cNvPr id="2" name="Rectangle 1">
            <a:hlinkClick r:id="rId5" action="ppaction://hlinksldjump"/>
          </p:cNvPr>
          <p:cNvSpPr/>
          <p:nvPr/>
        </p:nvSpPr>
        <p:spPr>
          <a:xfrm>
            <a:off x="11109192" y="5979290"/>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Tr61</a:t>
            </a:r>
          </a:p>
        </p:txBody>
      </p:sp>
      <p:sp>
        <p:nvSpPr>
          <p:cNvPr id="12" name="Rectangle 11">
            <a:hlinkClick r:id="rId5" action="ppaction://hlinksldjump"/>
          </p:cNvPr>
          <p:cNvSpPr/>
          <p:nvPr/>
        </p:nvSpPr>
        <p:spPr>
          <a:xfrm>
            <a:off x="11109192" y="5979291"/>
            <a:ext cx="914400" cy="707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extLst>
      <p:ext uri="{BB962C8B-B14F-4D97-AF65-F5344CB8AC3E}">
        <p14:creationId xmlns:p14="http://schemas.microsoft.com/office/powerpoint/2010/main" val="181986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iterate type="lt">
                                    <p:tmPct val="0"/>
                                  </p:iterate>
                                  <p:childTnLst>
                                    <p:animClr clrSpc="hsl" dir="cw">
                                      <p:cBhvr override="childStyle">
                                        <p:cTn id="9" dur="500" fill="hold"/>
                                        <p:tgtEl>
                                          <p:spTgt spid="6"/>
                                        </p:tgtEl>
                                        <p:attrNameLst>
                                          <p:attrName>style.color</p:attrName>
                                        </p:attrNameLst>
                                      </p:cBhvr>
                                      <p:by>
                                        <p:hsl h="7200000" s="0" l="0"/>
                                      </p:by>
                                    </p:animClr>
                                    <p:animClr clrSpc="hsl" dir="cw">
                                      <p:cBhvr>
                                        <p:cTn id="10" dur="500" fill="hold"/>
                                        <p:tgtEl>
                                          <p:spTgt spid="6"/>
                                        </p:tgtEl>
                                        <p:attrNameLst>
                                          <p:attrName>fillcolor</p:attrName>
                                        </p:attrNameLst>
                                      </p:cBhvr>
                                      <p:by>
                                        <p:hsl h="7200000" s="0" l="0"/>
                                      </p:by>
                                    </p:animClr>
                                    <p:animClr clrSpc="hsl" dir="cw">
                                      <p:cBhvr>
                                        <p:cTn id="11" dur="500" fill="hold"/>
                                        <p:tgtEl>
                                          <p:spTgt spid="6"/>
                                        </p:tgtEl>
                                        <p:attrNameLst>
                                          <p:attrName>stroke.color</p:attrName>
                                        </p:attrNameLst>
                                      </p:cBhvr>
                                      <p:by>
                                        <p:hsl h="7200000" s="0" l="0"/>
                                      </p:by>
                                    </p:animClr>
                                    <p:set>
                                      <p:cBhvr>
                                        <p:cTn id="12"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nextCondLst>
                <p:cond evt="onClick" delay="0">
                  <p:tgtEl>
                    <p:spTgt spid="5"/>
                  </p:tgtEl>
                </p:cond>
              </p:nextCondLst>
            </p:seq>
          </p:childTnLst>
        </p:cTn>
      </p:par>
    </p:tnLst>
    <p:bldLst>
      <p:bldP spid="4"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ảng tuần hoàn các nguyên tố hóa học – SONG PHƯƠNG"/>
          <p:cNvPicPr>
            <a:picLocks noChangeAspect="1" noChangeArrowheads="1"/>
          </p:cNvPicPr>
          <p:nvPr/>
        </p:nvPicPr>
        <p:blipFill>
          <a:blip r:embed="rId2"/>
          <a:srcRect/>
          <a:stretch>
            <a:fillRect/>
          </a:stretch>
        </p:blipFill>
        <p:spPr bwMode="auto">
          <a:xfrm>
            <a:off x="2285974" y="1047733"/>
            <a:ext cx="7334301" cy="3714776"/>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200" y="5554621"/>
            <a:ext cx="1346200" cy="1206500"/>
          </a:xfrm>
          <a:prstGeom prst="rect">
            <a:avLst/>
          </a:prstGeom>
        </p:spPr>
      </p:pic>
      <p:sp>
        <p:nvSpPr>
          <p:cNvPr id="6" name="Rectangle 5">
            <a:hlinkClick r:id="rId4" action="ppaction://hlinksldjump"/>
          </p:cNvPr>
          <p:cNvSpPr/>
          <p:nvPr/>
        </p:nvSpPr>
        <p:spPr>
          <a:xfrm>
            <a:off x="2285973"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5" action="ppaction://hlinksldjump"/>
              </a:rPr>
              <a:t>1</a:t>
            </a:r>
            <a:endParaRPr lang="en-US" sz="9600" b="1" dirty="0">
              <a:solidFill>
                <a:schemeClr val="bg1"/>
              </a:solidFill>
              <a:latin typeface="Times New Roman" pitchFamily="18" charset="0"/>
              <a:cs typeface="Times New Roman" pitchFamily="18" charset="0"/>
            </a:endParaRPr>
          </a:p>
        </p:txBody>
      </p:sp>
      <p:sp>
        <p:nvSpPr>
          <p:cNvPr id="7" name="Rectangle 6"/>
          <p:cNvSpPr/>
          <p:nvPr/>
        </p:nvSpPr>
        <p:spPr>
          <a:xfrm>
            <a:off x="4095736"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6" action="ppaction://hlinksldjump"/>
              </a:rPr>
              <a:t>2</a:t>
            </a:r>
            <a:endParaRPr lang="en-US" sz="9600" b="1" dirty="0">
              <a:solidFill>
                <a:schemeClr val="bg1"/>
              </a:solidFill>
              <a:latin typeface="Times New Roman" pitchFamily="18" charset="0"/>
              <a:cs typeface="Times New Roman" pitchFamily="18" charset="0"/>
            </a:endParaRPr>
          </a:p>
        </p:txBody>
      </p:sp>
      <p:sp>
        <p:nvSpPr>
          <p:cNvPr id="8" name="Rectangle 7">
            <a:hlinkClick r:id="rId7" action="ppaction://hlinksldjump"/>
          </p:cNvPr>
          <p:cNvSpPr/>
          <p:nvPr/>
        </p:nvSpPr>
        <p:spPr>
          <a:xfrm>
            <a:off x="5905499"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8" action="ppaction://hlinksldjump"/>
              </a:rPr>
              <a:t>3</a:t>
            </a:r>
            <a:endParaRPr lang="en-US" sz="9600" b="1" dirty="0">
              <a:solidFill>
                <a:schemeClr val="bg1"/>
              </a:solidFill>
              <a:latin typeface="Times New Roman" pitchFamily="18" charset="0"/>
              <a:cs typeface="Times New Roman" pitchFamily="18" charset="0"/>
            </a:endParaRPr>
          </a:p>
        </p:txBody>
      </p:sp>
      <p:sp>
        <p:nvSpPr>
          <p:cNvPr id="9" name="Rectangle 8">
            <a:hlinkClick r:id="rId4" action="ppaction://hlinksldjump"/>
          </p:cNvPr>
          <p:cNvSpPr/>
          <p:nvPr/>
        </p:nvSpPr>
        <p:spPr>
          <a:xfrm>
            <a:off x="7715261" y="10477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9" action="ppaction://hlinksldjump"/>
              </a:rPr>
              <a:t>4</a:t>
            </a:r>
            <a:endParaRPr lang="en-US" sz="9600" b="1" dirty="0">
              <a:solidFill>
                <a:schemeClr val="bg1"/>
              </a:solidFill>
              <a:latin typeface="Times New Roman" pitchFamily="18" charset="0"/>
              <a:cs typeface="Times New Roman" pitchFamily="18" charset="0"/>
            </a:endParaRPr>
          </a:p>
        </p:txBody>
      </p:sp>
      <p:sp>
        <p:nvSpPr>
          <p:cNvPr id="10" name="Rectangle 9">
            <a:hlinkClick r:id="rId10" action="ppaction://hlinksldjump"/>
          </p:cNvPr>
          <p:cNvSpPr/>
          <p:nvPr/>
        </p:nvSpPr>
        <p:spPr>
          <a:xfrm>
            <a:off x="2257418" y="2876533"/>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1" action="ppaction://hlinksldjump"/>
              </a:rPr>
              <a:t>5</a:t>
            </a:r>
            <a:endParaRPr lang="en-US" sz="9600" b="1" dirty="0">
              <a:solidFill>
                <a:schemeClr val="bg1"/>
              </a:solidFill>
              <a:latin typeface="Times New Roman" pitchFamily="18" charset="0"/>
              <a:cs typeface="Times New Roman" pitchFamily="18" charset="0"/>
            </a:endParaRPr>
          </a:p>
        </p:txBody>
      </p:sp>
      <p:sp>
        <p:nvSpPr>
          <p:cNvPr id="11" name="Rectangle 10">
            <a:hlinkClick r:id="rId7" action="ppaction://hlinksldjump"/>
          </p:cNvPr>
          <p:cNvSpPr/>
          <p:nvPr/>
        </p:nvSpPr>
        <p:spPr>
          <a:xfrm>
            <a:off x="4095736"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2" action="ppaction://hlinksldjump"/>
              </a:rPr>
              <a:t>6</a:t>
            </a:r>
            <a:endParaRPr lang="en-US" sz="9600" b="1" dirty="0">
              <a:solidFill>
                <a:schemeClr val="bg1"/>
              </a:solidFill>
              <a:latin typeface="Times New Roman" pitchFamily="18" charset="0"/>
              <a:cs typeface="Times New Roman" pitchFamily="18" charset="0"/>
            </a:endParaRPr>
          </a:p>
        </p:txBody>
      </p:sp>
      <p:sp>
        <p:nvSpPr>
          <p:cNvPr id="12" name="Rectangle 11">
            <a:hlinkClick r:id="rId13" action="ppaction://hlinksldjump"/>
          </p:cNvPr>
          <p:cNvSpPr/>
          <p:nvPr/>
        </p:nvSpPr>
        <p:spPr>
          <a:xfrm>
            <a:off x="5905499"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4" action="ppaction://hlinksldjump"/>
              </a:rPr>
              <a:t>7</a:t>
            </a:r>
            <a:endParaRPr lang="en-US" sz="9600" b="1" dirty="0">
              <a:solidFill>
                <a:schemeClr val="bg1"/>
              </a:solidFill>
              <a:latin typeface="Times New Roman" pitchFamily="18" charset="0"/>
              <a:cs typeface="Times New Roman" pitchFamily="18" charset="0"/>
            </a:endParaRPr>
          </a:p>
        </p:txBody>
      </p:sp>
      <p:sp>
        <p:nvSpPr>
          <p:cNvPr id="13" name="Rectangle 12">
            <a:hlinkClick r:id="rId15" action="ppaction://hlinksldjump"/>
          </p:cNvPr>
          <p:cNvSpPr/>
          <p:nvPr/>
        </p:nvSpPr>
        <p:spPr>
          <a:xfrm>
            <a:off x="7715261" y="2838459"/>
            <a:ext cx="1828800" cy="18288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bg1"/>
                </a:solidFill>
                <a:latin typeface="Times New Roman" pitchFamily="18" charset="0"/>
                <a:cs typeface="Times New Roman" pitchFamily="18" charset="0"/>
                <a:hlinkClick r:id="rId16" action="ppaction://hlinksldjump"/>
              </a:rPr>
              <a:t>8</a:t>
            </a:r>
            <a:endParaRPr lang="en-US" sz="9600" b="1" dirty="0">
              <a:solidFill>
                <a:schemeClr val="bg1"/>
              </a:solidFill>
              <a:latin typeface="Times New Roman" pitchFamily="18" charset="0"/>
              <a:cs typeface="Times New Roman" pitchFamily="18" charset="0"/>
            </a:endParaRPr>
          </a:p>
        </p:txBody>
      </p:sp>
      <p:sp>
        <p:nvSpPr>
          <p:cNvPr id="14" name="Rectangle 13"/>
          <p:cNvSpPr/>
          <p:nvPr/>
        </p:nvSpPr>
        <p:spPr>
          <a:xfrm>
            <a:off x="4175065" y="-73438"/>
            <a:ext cx="3700692" cy="1025987"/>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867"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Ô SỐ BÍ ẨN</a:t>
            </a:r>
          </a:p>
        </p:txBody>
      </p:sp>
      <p:sp>
        <p:nvSpPr>
          <p:cNvPr id="15" name="TextBox 14"/>
          <p:cNvSpPr txBox="1"/>
          <p:nvPr/>
        </p:nvSpPr>
        <p:spPr>
          <a:xfrm>
            <a:off x="1809720" y="4953011"/>
            <a:ext cx="8162812" cy="666786"/>
          </a:xfrm>
          <a:prstGeom prst="rect">
            <a:avLst/>
          </a:prstGeom>
          <a:noFill/>
        </p:spPr>
        <p:txBody>
          <a:bodyPr wrap="none" rtlCol="0">
            <a:spAutoFit/>
          </a:bodyPr>
          <a:lstStyle/>
          <a:p>
            <a:r>
              <a:rPr lang="en-US" sz="3733" b="1" dirty="0" err="1">
                <a:solidFill>
                  <a:schemeClr val="bg1"/>
                </a:solidFill>
                <a:latin typeface="Times New Roman" pitchFamily="18" charset="0"/>
                <a:cs typeface="Times New Roman" pitchFamily="18" charset="0"/>
              </a:rPr>
              <a:t>Bảng</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tuần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hoàn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nguyên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tố</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hóa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học</a:t>
            </a:r>
            <a:r>
              <a:rPr lang="en-US" sz="3733" b="1" dirty="0">
                <a:solidFill>
                  <a:schemeClr val="bg1"/>
                </a:solidFill>
                <a:latin typeface="Times New Roman" pitchFamily="18" charset="0"/>
                <a:cs typeface="Times New Roman" pitchFamily="18" charset="0"/>
              </a:rPr>
              <a:t> </a:t>
            </a:r>
          </a:p>
        </p:txBody>
      </p:sp>
      <p:sp>
        <p:nvSpPr>
          <p:cNvPr id="2" name="Oval 1">
            <a:hlinkClick r:id="rId17" action="ppaction://hlinksldjump"/>
          </p:cNvPr>
          <p:cNvSpPr/>
          <p:nvPr/>
        </p:nvSpPr>
        <p:spPr>
          <a:xfrm>
            <a:off x="10842171" y="570067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slide61</a:t>
            </a:r>
          </a:p>
        </p:txBody>
      </p:sp>
    </p:spTree>
    <p:extLst>
      <p:ext uri="{BB962C8B-B14F-4D97-AF65-F5344CB8AC3E}">
        <p14:creationId xmlns:p14="http://schemas.microsoft.com/office/powerpoint/2010/main" val="264948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2000"/>
                                        <p:tgtEl>
                                          <p:spTgt spid="9"/>
                                        </p:tgtEl>
                                      </p:cBhvr>
                                    </p:animEffect>
                                    <p:set>
                                      <p:cBhvr>
                                        <p:cTn id="3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8" presetClass="exit" presetSubtype="16" fill="hold" grpId="0" nodeType="clickEffect">
                                  <p:stCondLst>
                                    <p:cond delay="0"/>
                                  </p:stCondLst>
                                  <p:childTnLst>
                                    <p:animEffect transition="out" filter="diamond(in)">
                                      <p:cBhvr>
                                        <p:cTn id="42" dur="2000"/>
                                        <p:tgtEl>
                                          <p:spTgt spid="11"/>
                                        </p:tgtEl>
                                      </p:cBhvr>
                                    </p:animEffect>
                                    <p:set>
                                      <p:cBhvr>
                                        <p:cTn id="43"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clickEffect">
                                  <p:stCondLst>
                                    <p:cond delay="0"/>
                                  </p:stCondLst>
                                  <p:childTnLst>
                                    <p:animEffect transition="out" filter="checkerboard(across)">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6" action="ppaction://hlinksldjump"/>
          </p:cNvPr>
          <p:cNvSpPr/>
          <p:nvPr/>
        </p:nvSpPr>
        <p:spPr>
          <a:xfrm>
            <a:off x="1579419"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7"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55453"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9419"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rgbClr val="002060"/>
                </a:solidFill>
                <a:latin typeface="Times New Roman" pitchFamily="18" charset="0"/>
                <a:cs typeface="Times New Roman" pitchFamily="18" charset="0"/>
              </a:rPr>
              <a:t>CÂU HỎI 1</a:t>
            </a:r>
            <a:r>
              <a:rPr lang="en-US" sz="4267">
                <a:solidFill>
                  <a:srgbClr val="002060"/>
                </a:solidFill>
                <a:latin typeface="Times New Roman" pitchFamily="18" charset="0"/>
                <a:cs typeface="Times New Roman" pitchFamily="18" charset="0"/>
              </a:rPr>
              <a:t>. </a:t>
            </a:r>
          </a:p>
          <a:p>
            <a:pPr algn="ctr"/>
            <a:r>
              <a:rPr lang="en-US" sz="3733" b="1">
                <a:solidFill>
                  <a:schemeClr val="tx2"/>
                </a:solidFill>
                <a:latin typeface="Times New Roman" pitchFamily="18" charset="0"/>
                <a:cs typeface="Times New Roman" pitchFamily="18" charset="0"/>
              </a:rPr>
              <a:t>Nguyên tố hóa học fluorine có kí hiệu là :</a:t>
            </a:r>
            <a:endParaRPr lang="en-US" sz="3733" b="1" dirty="0">
              <a:solidFill>
                <a:schemeClr val="tx2"/>
              </a:solidFill>
              <a:latin typeface="Times New Roman" pitchFamily="18" charset="0"/>
              <a:cs typeface="Times New Roman" pitchFamily="18" charset="0"/>
            </a:endParaRPr>
          </a:p>
        </p:txBody>
      </p:sp>
      <p:sp>
        <p:nvSpPr>
          <p:cNvPr id="7" name="Snip Diagonal Corner Rectangle 6"/>
          <p:cNvSpPr/>
          <p:nvPr/>
        </p:nvSpPr>
        <p:spPr>
          <a:xfrm>
            <a:off x="15794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Fl</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6811819"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a:t>
            </a:r>
            <a:endParaRPr lang="en-US" sz="3200" dirty="0">
              <a:solidFill>
                <a:schemeClr val="bg1"/>
              </a:solidFill>
              <a:latin typeface="Times New Roman" pitchFamily="18" charset="0"/>
              <a:cs typeface="Times New Roman" pitchFamily="18" charset="0"/>
            </a:endParaRPr>
          </a:p>
        </p:txBody>
      </p:sp>
      <p:sp>
        <p:nvSpPr>
          <p:cNvPr id="30" name="Rectangle 29"/>
          <p:cNvSpPr/>
          <p:nvPr/>
        </p:nvSpPr>
        <p:spPr>
          <a:xfrm>
            <a:off x="4847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58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9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81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92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4035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147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259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251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36352"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8"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110944836"/>
      </p:ext>
    </p:extLst>
  </p:cSld>
  <p:clrMapOvr>
    <a:masterClrMapping/>
  </p:clrMapOvr>
  <mc:AlternateContent xmlns:mc="http://schemas.openxmlformats.org/markup-compatibility/2006" xmlns:p14="http://schemas.microsoft.com/office/powerpoint/2010/main">
    <mc:Choice Requires="p14">
      <p:transition spd="slow">
        <p14:flythrough/>
        <p:sndAc>
          <p:stSnd>
            <p:snd r:embed="rId5"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rgbClr val="002060"/>
                </a:solidFill>
                <a:latin typeface="Times New Roman" pitchFamily="18" charset="0"/>
                <a:cs typeface="Times New Roman" pitchFamily="18" charset="0"/>
              </a:rPr>
              <a:t>Câu</a:t>
            </a:r>
            <a:r>
              <a:rPr lang="en-US" sz="4267" dirty="0">
                <a:solidFill>
                  <a:srgbClr val="002060"/>
                </a:solidFill>
                <a:latin typeface="Times New Roman" pitchFamily="18" charset="0"/>
                <a:cs typeface="Times New Roman" pitchFamily="18" charset="0"/>
              </a:rPr>
              <a:t> </a:t>
            </a:r>
            <a:r>
              <a:rPr lang="en-US" sz="4267" dirty="0" err="1">
                <a:solidFill>
                  <a:srgbClr val="002060"/>
                </a:solidFill>
                <a:latin typeface="Times New Roman" pitchFamily="18" charset="0"/>
                <a:cs typeface="Times New Roman" pitchFamily="18" charset="0"/>
              </a:rPr>
              <a:t>hỏi</a:t>
            </a:r>
            <a:r>
              <a:rPr lang="en-US" sz="4267" dirty="0">
                <a:solidFill>
                  <a:srgbClr val="002060"/>
                </a:solidFill>
                <a:latin typeface="Times New Roman" pitchFamily="18" charset="0"/>
                <a:cs typeface="Times New Roman" pitchFamily="18" charset="0"/>
              </a:rPr>
              <a:t> 2 </a:t>
            </a:r>
            <a:r>
              <a:rPr lang="en-US" sz="4267">
                <a:solidFill>
                  <a:srgbClr val="002060"/>
                </a:solidFill>
                <a:latin typeface="Times New Roman" pitchFamily="18" charset="0"/>
                <a:cs typeface="Times New Roman" pitchFamily="18" charset="0"/>
              </a:rPr>
              <a:t>. </a:t>
            </a:r>
          </a:p>
          <a:p>
            <a:pPr algn="ctr"/>
            <a:r>
              <a:rPr lang="en-US" sz="4267">
                <a:solidFill>
                  <a:srgbClr val="002060"/>
                </a:solidFill>
                <a:latin typeface="Times New Roman" pitchFamily="18" charset="0"/>
                <a:cs typeface="Times New Roman" pitchFamily="18" charset="0"/>
              </a:rPr>
              <a:t>K là kí hiệu hóa học của nguyên tố nào sau đây ?</a:t>
            </a:r>
            <a:endParaRPr lang="en-US" sz="4267"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6572253"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Calcium</a:t>
            </a:r>
            <a:endParaRPr lang="en-US" sz="3200" dirty="0">
              <a:solidFill>
                <a:schemeClr val="bg1"/>
              </a:solidFill>
              <a:latin typeface="Times New Roman" pitchFamily="18" charset="0"/>
              <a:cs typeface="Times New Roman" pitchFamily="18" charset="0"/>
            </a:endParaRPr>
          </a:p>
        </p:txBody>
      </p:sp>
      <p:sp>
        <p:nvSpPr>
          <p:cNvPr id="18" name="Snip Diagonal Corner Rectangle 17"/>
          <p:cNvSpPr/>
          <p:nvPr/>
        </p:nvSpPr>
        <p:spPr>
          <a:xfrm>
            <a:off x="2003577" y="3184524"/>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itchFamily="18" charset="0"/>
                <a:cs typeface="Times New Roman" pitchFamily="18" charset="0"/>
              </a:rPr>
              <a:t>Potassium ( Kali)</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65955033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904823" y="5170312"/>
            <a:ext cx="1534333" cy="44830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Sắt</a:t>
            </a:r>
            <a:endParaRPr lang="en-US" sz="24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7904823" y="3887757"/>
            <a:ext cx="3425126" cy="1323439"/>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Câu4: Muối khoáng của kim loại nào sau đây có trong sữa giúp chắc xương ? </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Kali</a:t>
            </a:r>
            <a:endParaRPr lang="en-US" sz="24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Đồng</a:t>
            </a:r>
            <a:endParaRPr lang="en-US" sz="24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Canxi</a:t>
            </a:r>
            <a:endParaRPr lang="en-US" sz="24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27067363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p:bldP spid="35" grpId="0" animBg="1"/>
      <p:bldP spid="36" grpId="0" animBg="1"/>
      <p:bldP spid="37" grpId="0" animBg="1"/>
      <p:bldP spid="5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 CÂU HỎI 3</a:t>
            </a:r>
          </a:p>
          <a:p>
            <a:pPr algn="ctr"/>
            <a:r>
              <a:rPr lang="en-US" sz="4267">
                <a:solidFill>
                  <a:srgbClr val="002060"/>
                </a:solidFill>
                <a:latin typeface="Times New Roman" pitchFamily="18" charset="0"/>
                <a:cs typeface="Times New Roman" pitchFamily="18" charset="0"/>
              </a:rPr>
              <a:t>Nguyên tố Sodium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505023451"/>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4</a:t>
            </a:r>
          </a:p>
          <a:p>
            <a:pPr algn="ctr"/>
            <a:r>
              <a:rPr lang="en-US" sz="4267">
                <a:solidFill>
                  <a:srgbClr val="002060"/>
                </a:solidFill>
                <a:latin typeface="Times New Roman" pitchFamily="18" charset="0"/>
                <a:cs typeface="Times New Roman" pitchFamily="18" charset="0"/>
              </a:rPr>
              <a:t>Nguyên tố hóa học nào là thành phần cấu tạo Hemoglobin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Al ( aluminium)</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Fe ( iron)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818958442"/>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a:t>
            </a:r>
            <a:r>
              <a:rPr lang="en-US" sz="2133" b="1" dirty="0">
                <a:solidFill>
                  <a:srgbClr val="FFFF00"/>
                </a:solidFill>
                <a:latin typeface="Times New Roman" pitchFamily="18" charset="0"/>
                <a:cs typeface="Times New Roman" pitchFamily="18" charset="0"/>
                <a:hlinkClick r:id="rId6" action="ppaction://hlinksldjump"/>
              </a:rPr>
              <a:t>GIAN</a:t>
            </a:r>
            <a:endParaRPr lang="en-US" sz="2133" b="1" dirty="0">
              <a:solidFill>
                <a:srgbClr val="FFFF00"/>
              </a:solidFill>
              <a:latin typeface="Times New Roman" pitchFamily="18" charset="0"/>
              <a:cs typeface="Times New Roman"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CÂU HỎI 5</a:t>
            </a:r>
          </a:p>
          <a:p>
            <a:pPr algn="ctr"/>
            <a:r>
              <a:rPr lang="en-US" sz="3200">
                <a:solidFill>
                  <a:srgbClr val="002060"/>
                </a:solidFill>
                <a:latin typeface="Times New Roman" pitchFamily="18" charset="0"/>
                <a:cs typeface="Times New Roman" pitchFamily="18" charset="0"/>
              </a:rPr>
              <a:t>Muối khoáng của nguyên tố hóa học nào là thành phần quan trọng của xương ?</a:t>
            </a:r>
          </a:p>
        </p:txBody>
      </p:sp>
      <p:sp>
        <p:nvSpPr>
          <p:cNvPr id="7" name="Snip Diagonal Corner Rectangle 6"/>
          <p:cNvSpPr/>
          <p:nvPr/>
        </p:nvSpPr>
        <p:spPr>
          <a:xfrm>
            <a:off x="6381752" y="3143248"/>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Magnesium</a:t>
            </a:r>
          </a:p>
          <a:p>
            <a:pPr algn="ctr"/>
            <a:r>
              <a:rPr lang="en-US" sz="3200">
                <a:solidFill>
                  <a:schemeClr val="bg1"/>
                </a:solidFill>
                <a:latin typeface="Times New Roman" pitchFamily="18" charset="0"/>
                <a:cs typeface="Times New Roman" pitchFamily="18" charset="0"/>
              </a:rPr>
              <a:t>( Mg)</a:t>
            </a:r>
          </a:p>
        </p:txBody>
      </p:sp>
      <p:sp>
        <p:nvSpPr>
          <p:cNvPr id="18" name="Snip Diagonal Corner Rectangle 17"/>
          <p:cNvSpPr/>
          <p:nvPr/>
        </p:nvSpPr>
        <p:spPr>
          <a:xfrm>
            <a:off x="2095472" y="3047997"/>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Muối Calcium( Ca)</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988277734"/>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a:t>
            </a:r>
            <a:r>
              <a:rPr lang="en-US" sz="2133" b="1" dirty="0">
                <a:solidFill>
                  <a:srgbClr val="FFFF00"/>
                </a:solidFill>
                <a:latin typeface="Times New Roman" pitchFamily="18" charset="0"/>
                <a:cs typeface="Times New Roman" pitchFamily="18" charset="0"/>
                <a:hlinkClick r:id="rId6" action="ppaction://hlinksldjump"/>
              </a:rPr>
              <a:t>GIAN</a:t>
            </a:r>
            <a:endParaRPr lang="en-US" sz="2133" b="1" dirty="0">
              <a:solidFill>
                <a:srgbClr val="FFFF00"/>
              </a:solidFill>
              <a:latin typeface="Times New Roman" pitchFamily="18" charset="0"/>
              <a:cs typeface="Times New Roman" pitchFamily="18" charset="0"/>
            </a:endParaRP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6</a:t>
            </a:r>
          </a:p>
          <a:p>
            <a:pPr algn="ctr"/>
            <a:r>
              <a:rPr lang="en-US" sz="4267">
                <a:solidFill>
                  <a:srgbClr val="002060"/>
                </a:solidFill>
                <a:latin typeface="Times New Roman" pitchFamily="18" charset="0"/>
                <a:cs typeface="Times New Roman" pitchFamily="18" charset="0"/>
              </a:rPr>
              <a:t>Nguyên tố nitrogen có kí hiệu hóa học là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Ne</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N</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1195775148"/>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solidFill>
                  <a:srgbClr val="002060"/>
                </a:solidFill>
                <a:latin typeface="Times New Roman" pitchFamily="18" charset="0"/>
                <a:cs typeface="Times New Roman" pitchFamily="18" charset="0"/>
              </a:rPr>
              <a:t>CÂU HỎI 7</a:t>
            </a:r>
          </a:p>
          <a:p>
            <a:pPr algn="ctr"/>
            <a:r>
              <a:rPr lang="en-US" sz="3733">
                <a:solidFill>
                  <a:srgbClr val="002060"/>
                </a:solidFill>
                <a:latin typeface="Times New Roman" pitchFamily="18" charset="0"/>
                <a:cs typeface="Times New Roman" pitchFamily="18" charset="0"/>
              </a:rPr>
              <a:t>Nguyên tố hóa học nào sau đây có kí hiệu không xuất phát tên gọi theo IUPAC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Carbon</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Sodium</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
        <p:nvSpPr>
          <p:cNvPr id="3" name="5-Point Star 2"/>
          <p:cNvSpPr/>
          <p:nvPr/>
        </p:nvSpPr>
        <p:spPr>
          <a:xfrm>
            <a:off x="10714181" y="5809129"/>
            <a:ext cx="1474434" cy="6913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hlinkClick r:id="rId6" action="ppaction://hlinksldjump"/>
              </a:rPr>
              <a:t>S54</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61789628"/>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1570181" y="5257800"/>
            <a:ext cx="9042400"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33" b="1" dirty="0">
                <a:solidFill>
                  <a:srgbClr val="FFFF00"/>
                </a:solidFill>
                <a:latin typeface="Times New Roman" pitchFamily="18" charset="0"/>
                <a:cs typeface="Times New Roman" pitchFamily="18" charset="0"/>
                <a:hlinkClick r:id="rId6" action="ppaction://hlinksldjump"/>
              </a:rPr>
              <a:t>THỜI</a:t>
            </a:r>
            <a:r>
              <a:rPr lang="en-US" sz="2133" b="1" dirty="0">
                <a:solidFill>
                  <a:srgbClr val="FFFF00"/>
                </a:solidFill>
                <a:latin typeface="Times New Roman" pitchFamily="18" charset="0"/>
                <a:cs typeface="Times New Roman" pitchFamily="18" charset="0"/>
              </a:rPr>
              <a:t> GIAN</a:t>
            </a:r>
          </a:p>
        </p:txBody>
      </p:sp>
      <p:sp>
        <p:nvSpPr>
          <p:cNvPr id="42" name="Rectangle 41"/>
          <p:cNvSpPr/>
          <p:nvPr/>
        </p:nvSpPr>
        <p:spPr>
          <a:xfrm>
            <a:off x="3146215" y="5247884"/>
            <a:ext cx="5890343" cy="1025987"/>
          </a:xfrm>
          <a:prstGeom prst="rect">
            <a:avLst/>
          </a:prstGeom>
          <a:noFill/>
        </p:spPr>
        <p:txBody>
          <a:bodyPr wrap="square" lIns="121920" tIns="60960" rIns="121920" bIns="60960">
            <a:spAutoFit/>
          </a:bodyPr>
          <a:lstStyle/>
          <a:p>
            <a:pPr algn="ctr"/>
            <a:r>
              <a:rPr lang="en-US" sz="5867">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1570181" y="685800"/>
            <a:ext cx="9042400" cy="20320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a:solidFill>
                  <a:srgbClr val="002060"/>
                </a:solidFill>
                <a:latin typeface="Times New Roman" pitchFamily="18" charset="0"/>
                <a:cs typeface="Times New Roman" pitchFamily="18" charset="0"/>
              </a:rPr>
              <a:t>CÂU HỎI 8</a:t>
            </a:r>
          </a:p>
          <a:p>
            <a:pPr algn="ctr"/>
            <a:r>
              <a:rPr lang="en-US" sz="4267">
                <a:solidFill>
                  <a:srgbClr val="002060"/>
                </a:solidFill>
                <a:latin typeface="Times New Roman" pitchFamily="18" charset="0"/>
                <a:cs typeface="Times New Roman" pitchFamily="18" charset="0"/>
              </a:rPr>
              <a:t>Hiện nay có tất cả bao nhiêu nguyên tố hóa học ?</a:t>
            </a:r>
          </a:p>
        </p:txBody>
      </p:sp>
      <p:sp>
        <p:nvSpPr>
          <p:cNvPr id="7" name="Snip Diagonal Corner Rectangle 6"/>
          <p:cNvSpPr/>
          <p:nvPr/>
        </p:nvSpPr>
        <p:spPr>
          <a:xfrm>
            <a:off x="15701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120 nguyên tố</a:t>
            </a:r>
          </a:p>
        </p:txBody>
      </p:sp>
      <p:sp>
        <p:nvSpPr>
          <p:cNvPr id="18" name="Snip Diagonal Corner Rectangle 17"/>
          <p:cNvSpPr/>
          <p:nvPr/>
        </p:nvSpPr>
        <p:spPr>
          <a:xfrm>
            <a:off x="6802581" y="3124200"/>
            <a:ext cx="381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itchFamily="18" charset="0"/>
                <a:cs typeface="Times New Roman" pitchFamily="18" charset="0"/>
              </a:rPr>
              <a:t>118 nguyên tố </a:t>
            </a:r>
          </a:p>
        </p:txBody>
      </p:sp>
      <p:sp>
        <p:nvSpPr>
          <p:cNvPr id="30" name="Rectangle 29"/>
          <p:cNvSpPr/>
          <p:nvPr/>
        </p:nvSpPr>
        <p:spPr>
          <a:xfrm>
            <a:off x="4838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8</a:t>
            </a:r>
          </a:p>
        </p:txBody>
      </p:sp>
      <p:sp>
        <p:nvSpPr>
          <p:cNvPr id="31" name="Rectangle 30"/>
          <p:cNvSpPr/>
          <p:nvPr/>
        </p:nvSpPr>
        <p:spPr>
          <a:xfrm>
            <a:off x="5549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7</a:t>
            </a:r>
          </a:p>
        </p:txBody>
      </p:sp>
      <p:sp>
        <p:nvSpPr>
          <p:cNvPr id="32" name="Rectangle 31"/>
          <p:cNvSpPr/>
          <p:nvPr/>
        </p:nvSpPr>
        <p:spPr>
          <a:xfrm>
            <a:off x="6260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6</a:t>
            </a:r>
          </a:p>
        </p:txBody>
      </p:sp>
      <p:sp>
        <p:nvSpPr>
          <p:cNvPr id="33" name="Rectangle 32"/>
          <p:cNvSpPr/>
          <p:nvPr/>
        </p:nvSpPr>
        <p:spPr>
          <a:xfrm>
            <a:off x="6971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5</a:t>
            </a:r>
          </a:p>
        </p:txBody>
      </p:sp>
      <p:sp>
        <p:nvSpPr>
          <p:cNvPr id="34" name="Rectangle 33"/>
          <p:cNvSpPr/>
          <p:nvPr/>
        </p:nvSpPr>
        <p:spPr>
          <a:xfrm>
            <a:off x="7683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4</a:t>
            </a:r>
          </a:p>
        </p:txBody>
      </p:sp>
      <p:sp>
        <p:nvSpPr>
          <p:cNvPr id="35" name="Rectangle 34"/>
          <p:cNvSpPr/>
          <p:nvPr/>
        </p:nvSpPr>
        <p:spPr>
          <a:xfrm>
            <a:off x="83943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3</a:t>
            </a:r>
          </a:p>
        </p:txBody>
      </p:sp>
      <p:sp>
        <p:nvSpPr>
          <p:cNvPr id="36" name="Rectangle 35"/>
          <p:cNvSpPr/>
          <p:nvPr/>
        </p:nvSpPr>
        <p:spPr>
          <a:xfrm>
            <a:off x="91055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2</a:t>
            </a:r>
          </a:p>
        </p:txBody>
      </p:sp>
      <p:sp>
        <p:nvSpPr>
          <p:cNvPr id="37" name="Rectangle 36"/>
          <p:cNvSpPr/>
          <p:nvPr/>
        </p:nvSpPr>
        <p:spPr>
          <a:xfrm>
            <a:off x="98167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a:t>
            </a:r>
          </a:p>
        </p:txBody>
      </p:sp>
      <p:sp>
        <p:nvSpPr>
          <p:cNvPr id="39" name="Rectangle 38"/>
          <p:cNvSpPr/>
          <p:nvPr/>
        </p:nvSpPr>
        <p:spPr>
          <a:xfrm>
            <a:off x="34159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10</a:t>
            </a:r>
          </a:p>
        </p:txBody>
      </p:sp>
      <p:sp>
        <p:nvSpPr>
          <p:cNvPr id="40" name="Rectangle 39"/>
          <p:cNvSpPr/>
          <p:nvPr/>
        </p:nvSpPr>
        <p:spPr>
          <a:xfrm>
            <a:off x="4127115" y="5410200"/>
            <a:ext cx="6096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7" cstate="print"/>
          <a:stretch>
            <a:fillRect/>
          </a:stretch>
        </p:blipFill>
        <p:spPr>
          <a:xfrm>
            <a:off x="12395200" y="1889276"/>
            <a:ext cx="812800" cy="812800"/>
          </a:xfrm>
          <a:prstGeom prst="rect">
            <a:avLst/>
          </a:prstGeom>
        </p:spPr>
      </p:pic>
    </p:spTree>
    <p:extLst>
      <p:ext uri="{BB962C8B-B14F-4D97-AF65-F5344CB8AC3E}">
        <p14:creationId xmlns:p14="http://schemas.microsoft.com/office/powerpoint/2010/main" val="3804043870"/>
      </p:ext>
    </p:extLst>
  </p:cSld>
  <p:clrMapOvr>
    <a:masterClrMapping/>
  </p:clrMapOvr>
  <mc:AlternateContent xmlns:mc="http://schemas.openxmlformats.org/markup-compatibility/2006" xmlns:p14="http://schemas.microsoft.com/office/powerpoint/2010/main">
    <mc:Choice Requires="p14">
      <p:transition spd="slow">
        <p14:flythrough/>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7"/>
                                        </p:tgtEl>
                                        <p:attrNameLst>
                                          <p:attrName>fillcolor</p:attrName>
                                        </p:attrNameLst>
                                      </p:cBhvr>
                                      <p:to>
                                        <a:srgbClr val="FF0000"/>
                                      </p:to>
                                    </p:animClr>
                                    <p:set>
                                      <p:cBhvr>
                                        <p:cTn id="97" dur="500" fill="hold"/>
                                        <p:tgtEl>
                                          <p:spTgt spid="7"/>
                                        </p:tgtEl>
                                        <p:attrNameLst>
                                          <p:attrName>fill.type</p:attrName>
                                        </p:attrNameLst>
                                      </p:cBhvr>
                                      <p:to>
                                        <p:strVal val="solid"/>
                                      </p:to>
                                    </p:set>
                                    <p:set>
                                      <p:cBhvr>
                                        <p:cTn id="98"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526"/>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095751" y="357189"/>
            <a:ext cx="5643563" cy="71437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400" b="1">
                <a:solidFill>
                  <a:srgbClr val="FF0000"/>
                </a:solidFill>
              </a:rPr>
              <a:t>Hướng dẫn về nhà </a:t>
            </a:r>
            <a:endParaRPr lang="vi-VN" sz="4400" b="1">
              <a:solidFill>
                <a:srgbClr val="FF0000"/>
              </a:solidFill>
            </a:endParaRPr>
          </a:p>
        </p:txBody>
      </p:sp>
      <p:sp>
        <p:nvSpPr>
          <p:cNvPr id="4" name="TextBox 3"/>
          <p:cNvSpPr txBox="1">
            <a:spLocks noChangeArrowheads="1"/>
          </p:cNvSpPr>
          <p:nvPr/>
        </p:nvSpPr>
        <p:spPr bwMode="auto">
          <a:xfrm>
            <a:off x="2381251" y="1357313"/>
            <a:ext cx="7858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1. Quan sát các đồ dùng, vật dụng trong nhà </a:t>
            </a:r>
            <a:r>
              <a:rPr lang="en-US" altLang="en-US" sz="2800" b="1">
                <a:solidFill>
                  <a:schemeClr val="tx2"/>
                </a:solidFill>
                <a:sym typeface="Wingdings" panose="05000000000000000000" pitchFamily="2" charset="2"/>
              </a:rPr>
              <a:t> đọc tên và kí hiệu các nguyên tố hóa học có trong mẫu vật đó.</a:t>
            </a:r>
            <a:endParaRPr lang="vi-VN" altLang="en-US" sz="2800" b="1">
              <a:solidFill>
                <a:schemeClr val="tx2"/>
              </a:solidFill>
            </a:endParaRPr>
          </a:p>
        </p:txBody>
      </p:sp>
      <p:sp>
        <p:nvSpPr>
          <p:cNvPr id="5" name="TextBox 4"/>
          <p:cNvSpPr txBox="1">
            <a:spLocks noChangeArrowheads="1"/>
          </p:cNvSpPr>
          <p:nvPr/>
        </p:nvSpPr>
        <p:spPr bwMode="auto">
          <a:xfrm>
            <a:off x="2238376" y="2714626"/>
            <a:ext cx="785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tx2"/>
                </a:solidFill>
              </a:rPr>
              <a:t>2. Tìm hiểu bài 4</a:t>
            </a:r>
            <a:endParaRPr lang="vi-VN" altLang="en-US" sz="2800" b="1">
              <a:solidFill>
                <a:schemeClr val="tx2"/>
              </a:solidFill>
            </a:endParaRPr>
          </a:p>
        </p:txBody>
      </p:sp>
      <p:sp>
        <p:nvSpPr>
          <p:cNvPr id="38918" name="AutoShape 2" descr="bảng nguyên tố hóa họ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9155" name="Picture 3" descr="C:\Users\Admin\Pictures\bang-tuan-hoan-co-bao-nhieu-nguyen-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286126"/>
            <a:ext cx="57150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588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20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9155"/>
                                        </p:tgtEl>
                                        <p:attrNameLst>
                                          <p:attrName>style.visibility</p:attrName>
                                        </p:attrNameLst>
                                      </p:cBhvr>
                                      <p:to>
                                        <p:strVal val="visible"/>
                                      </p:to>
                                    </p:set>
                                    <p:animEffect transition="in" filter="dissolve">
                                      <p:cBhvr>
                                        <p:cTn id="15" dur="20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Admin\Pictures\anh-cam-on-chan-t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27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13716000"/>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3716000"/>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13716000"/>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13716000"/>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13716000"/>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13716000"/>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21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descr="OPL20U25GSXzBJYl68kk8uQGfFKzs7yb1M4KJWUiLk6ZEvGF+qCIPSnY57AbBFCvTW$21.2022.70$70+K4lPs7H94VUqPe2XwIsfPRnrXQE//QTEXxb8/8N4CNc6FpgZahzpTjFhMzSA7T/nHJa11DE8Ng2TP3iAmRczFlmslSuUNOgUeb6yRvs0="/>
          <p:cNvSpPr txBox="1"/>
          <p:nvPr/>
        </p:nvSpPr>
        <p:spPr>
          <a:xfrm>
            <a:off x="1004416" y="428906"/>
            <a:ext cx="9663584" cy="8925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Mỗi</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nguyên</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tố</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hóa</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học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có</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gì</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Lấy</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ví</a:t>
            </a:r>
            <a:r>
              <a:rPr lang="en-US" sz="2400" b="1" dirty="0">
                <a:solidFill>
                  <a:schemeClr val="accent5">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cs typeface="Times New Roman" panose="02020603050405020304" pitchFamily="18" charset="0"/>
              </a:rPr>
              <a:t>dụ</a:t>
            </a:r>
            <a:r>
              <a:rPr lang="en-US" sz="2400" b="1" dirty="0">
                <a:solidFill>
                  <a:schemeClr val="accent5">
                    <a:lumMod val="75000"/>
                  </a:schemeClr>
                </a:solidFill>
                <a:latin typeface="Times New Roman" panose="02020603050405020304" pitchFamily="18" charset="0"/>
                <a:cs typeface="Times New Roman" panose="02020603050405020304" pitchFamily="18" charset="0"/>
              </a:rPr>
              <a:t>?</a:t>
            </a:r>
          </a:p>
          <a:p>
            <a:endParaRPr lang="en-US" sz="2800" b="1" dirty="0">
              <a:solidFill>
                <a:schemeClr val="accent5">
                  <a:lumMod val="75000"/>
                </a:schemeClr>
              </a:solidFill>
            </a:endParaRPr>
          </a:p>
        </p:txBody>
      </p:sp>
      <p:sp>
        <p:nvSpPr>
          <p:cNvPr id="7" name="Rectangle 6" descr="OPL20U25GSXzBJYl68kk8uQGfFKzs7yb1M4KJWUiLk6ZEvGF+qCIPSnY57AbBFCvTW$21.2022.70$70+K4lPs7H94VUqPe2XwIsfPRnrXQE//QTEXxb8/8N4CNc6FpgZahzpTjFhMzSA7T/nHJa11DE8Ng2TP3iAmRczFlmslSuUNOgUeb6yRvs0="/>
          <p:cNvSpPr/>
          <p:nvPr/>
        </p:nvSpPr>
        <p:spPr>
          <a:xfrm>
            <a:off x="822960" y="1066801"/>
            <a:ext cx="9845040" cy="1200329"/>
          </a:xfrm>
          <a:prstGeom prst="rect">
            <a:avLst/>
          </a:prstGeom>
          <a:solidFill>
            <a:schemeClr val="bg1"/>
          </a:solidFill>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Mỗi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tính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riêng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biệt</a:t>
            </a:r>
            <a:r>
              <a:rPr lang="fr-FR" sz="2400" dirty="0">
                <a:latin typeface="Times New Roman" panose="02020603050405020304" pitchFamily="18" charset="0"/>
                <a:cs typeface="Times New Roman" panose="02020603050405020304" pitchFamily="18" charset="0"/>
              </a:rPr>
              <a:t> do </a:t>
            </a:r>
            <a:r>
              <a:rPr lang="fr-FR" sz="2400" dirty="0" err="1">
                <a:latin typeface="Times New Roman" panose="02020603050405020304" pitchFamily="18" charset="0"/>
                <a:cs typeface="Times New Roman" panose="02020603050405020304" pitchFamily="18" charset="0"/>
              </a:rPr>
              <a:t>được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hình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thành</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từ</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nguyên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số</a:t>
            </a:r>
            <a:r>
              <a:rPr lang="fr-FR" sz="2400" dirty="0">
                <a:latin typeface="Times New Roman" panose="02020603050405020304" pitchFamily="18" charset="0"/>
                <a:cs typeface="Times New Roman" panose="02020603050405020304" pitchFamily="18" charset="0"/>
              </a:rPr>
              <a:t> proton </a:t>
            </a:r>
            <a:r>
              <a:rPr lang="fr-FR" sz="2400" dirty="0" err="1">
                <a:latin typeface="Times New Roman" panose="02020603050405020304" pitchFamily="18" charset="0"/>
                <a:cs typeface="Times New Roman" panose="02020603050405020304" pitchFamily="18" charset="0"/>
              </a:rPr>
              <a:t>xác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định</a:t>
            </a:r>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dụ</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1.2022.70$7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618" y="2458749"/>
            <a:ext cx="3588833" cy="2886020"/>
          </a:xfrm>
          <a:prstGeom prst="rect">
            <a:avLst/>
          </a:prstGeom>
        </p:spPr>
      </p:pic>
      <p:pic>
        <p:nvPicPr>
          <p:cNvPr id="8" name="Picture 7" descr="OPL20U25GSXzBJYl68kk8uQGfFKzs7yb1M4KJWUiLk6ZEvGF+qCIPSnY57AbBFCvTW$21.2022.70$70+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918" y="2458749"/>
            <a:ext cx="3588833" cy="2886020"/>
          </a:xfrm>
          <a:prstGeom prst="rect">
            <a:avLst/>
          </a:prstGeom>
        </p:spPr>
      </p:pic>
      <p:sp>
        <p:nvSpPr>
          <p:cNvPr id="10" name="Line Callout 1 9" descr="OPL20U25GSXzBJYl68kk8uQGfFKzs7yb1M4KJWUiLk6ZEvGF+qCIPSnY57AbBFCvTW$21.2022.70$70+K4lPs7H94VUqPe2XwIsfPRnrXQE//QTEXxb8/8N4CNc6FpgZahzpTjFhMzSA7T/nHJa11DE8Ng2TP3iAmRczFlmslSuUNOgUeb6yRvs0="/>
          <p:cNvSpPr/>
          <p:nvPr/>
        </p:nvSpPr>
        <p:spPr>
          <a:xfrm>
            <a:off x="3895673" y="5502122"/>
            <a:ext cx="981127" cy="612648"/>
          </a:xfrm>
          <a:prstGeom prst="borderCallout1">
            <a:avLst>
              <a:gd name="adj1" fmla="val 43976"/>
              <a:gd name="adj2" fmla="val 118"/>
              <a:gd name="adj3" fmla="val -30447"/>
              <a:gd name="adj4" fmla="val -34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Chì</a:t>
            </a:r>
            <a:endParaRPr lang="en-US" sz="2800" dirty="0">
              <a:latin typeface="Times New Roman" panose="02020603050405020304" pitchFamily="18" charset="0"/>
              <a:cs typeface="Times New Roman" panose="02020603050405020304" pitchFamily="18" charset="0"/>
            </a:endParaRPr>
          </a:p>
        </p:txBody>
      </p:sp>
      <p:sp>
        <p:nvSpPr>
          <p:cNvPr id="11" name="Line Callout 1 10" descr="OPL20U25GSXzBJYl68kk8uQGfFKzs7yb1M4KJWUiLk6ZEvGF+qCIPSnY57AbBFCvTW$21.2022.70$70+K4lPs7H94VUqPe2XwIsfPRnrXQE//QTEXxb8/8N4CNc6FpgZahzpTjFhMzSA7T/nHJa11DE8Ng2TP3iAmRczFlmslSuUNOgUeb6yRvs0="/>
          <p:cNvSpPr/>
          <p:nvPr/>
        </p:nvSpPr>
        <p:spPr>
          <a:xfrm>
            <a:off x="8024611" y="5502122"/>
            <a:ext cx="1347989" cy="612648"/>
          </a:xfrm>
          <a:prstGeom prst="borderCallout1">
            <a:avLst>
              <a:gd name="adj1" fmla="val 43976"/>
              <a:gd name="adj2" fmla="val 118"/>
              <a:gd name="adj3" fmla="val -28345"/>
              <a:gd name="adj4" fmla="val -6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788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xygen, carbon, hydrogen, nitrogen, … là các nguyên tố hóa học tạo nên cơ  thể người. Vậy nguyên tố hóa học là gì? | VietJac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411" y="757509"/>
            <a:ext cx="7093130" cy="5395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ài 3. Nguyên tố hóa học trang 18, 19, 20, 21 Khoa học tự nhiên 7 Chân trời  sáng tạo | SGK Khoa học tự nhiên 7 -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52" y="587829"/>
            <a:ext cx="5264330" cy="5564777"/>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7668442" y="991962"/>
            <a:ext cx="3143250" cy="1571625"/>
          </a:xfrm>
          <a:prstGeom prst="cloudCallout">
            <a:avLst>
              <a:gd name="adj1" fmla="val -57405"/>
              <a:gd name="adj2" fmla="val 8287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C00000"/>
                </a:solidFill>
              </a:rPr>
              <a:t>Kể tên các nguyên tố  hóa học tạo nên cơ thể người ? </a:t>
            </a:r>
            <a:endParaRPr lang="vi-VN" b="1">
              <a:solidFill>
                <a:srgbClr val="C00000"/>
              </a:solidFill>
            </a:endParaRPr>
          </a:p>
        </p:txBody>
      </p:sp>
    </p:spTree>
    <p:extLst>
      <p:ext uri="{BB962C8B-B14F-4D97-AF65-F5344CB8AC3E}">
        <p14:creationId xmlns:p14="http://schemas.microsoft.com/office/powerpoint/2010/main" val="2432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6304" y="785073"/>
            <a:ext cx="862148" cy="705395"/>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p:cNvSpPr txBox="1">
            <a:spLocks noChangeArrowheads="1"/>
          </p:cNvSpPr>
          <p:nvPr/>
        </p:nvSpPr>
        <p:spPr bwMode="auto">
          <a:xfrm>
            <a:off x="1214847" y="613954"/>
            <a:ext cx="1055478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spcBef>
                <a:spcPct val="0"/>
              </a:spcBef>
              <a:buFontTx/>
              <a:buChar char="-"/>
            </a:pPr>
            <a:r>
              <a:rPr lang="en-US" altLang="en-US" sz="2400" b="1" dirty="0">
                <a:solidFill>
                  <a:srgbClr val="002060"/>
                </a:solidFill>
                <a:latin typeface="Times New Roman" panose="02020603050405020304" pitchFamily="18" charset="0"/>
                <a:cs typeface="Times New Roman" panose="02020603050405020304" pitchFamily="18" charset="0"/>
              </a:rPr>
              <a:t>Ở </a:t>
            </a:r>
            <a:r>
              <a:rPr lang="en-US" altLang="en-US" sz="2400" b="1" dirty="0" err="1">
                <a:solidFill>
                  <a:srgbClr val="002060"/>
                </a:solidFill>
                <a:latin typeface="Times New Roman" panose="02020603050405020304" pitchFamily="18" charset="0"/>
                <a:cs typeface="Times New Roman" panose="02020603050405020304" pitchFamily="18" charset="0"/>
              </a:rPr>
              <a:t>Hy</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lạp</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người</a:t>
            </a:r>
            <a:r>
              <a:rPr lang="en-US" altLang="en-US" sz="2400" b="1" dirty="0">
                <a:solidFill>
                  <a:srgbClr val="002060"/>
                </a:solidFill>
                <a:latin typeface="Times New Roman" panose="02020603050405020304" pitchFamily="18" charset="0"/>
                <a:cs typeface="Times New Roman" panose="02020603050405020304" pitchFamily="18" charset="0"/>
              </a:rPr>
              <a:t> ta tin </a:t>
            </a:r>
            <a:r>
              <a:rPr lang="en-US" altLang="en-US" sz="2400" b="1" dirty="0" err="1">
                <a:solidFill>
                  <a:srgbClr val="002060"/>
                </a:solidFill>
                <a:latin typeface="Times New Roman" panose="02020603050405020304" pitchFamily="18" charset="0"/>
                <a:cs typeface="Times New Roman" panose="02020603050405020304" pitchFamily="18" charset="0"/>
              </a:rPr>
              <a:t>rằng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mọi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thứ</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được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tạo</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ra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từ</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hoặc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nhiều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lửa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không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khí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nước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đất</a:t>
            </a:r>
            <a:r>
              <a:rPr lang="en-US" altLang="en-US" sz="2400" b="1"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Char char="-"/>
            </a:pP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Ống nhòm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389" y="785073"/>
            <a:ext cx="582063" cy="508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gọn Lửa đỏ Rực PNG , đốt Cháy, Cháy, Ngọn Lửa P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4847" y="2438240"/>
            <a:ext cx="2246810" cy="24080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 đám mây, Bầu trời, Ánh sáng mặt trời, không khí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274" y="2378683"/>
            <a:ext cx="2246812"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ất Nông Nghiệp Với Đất Đai Màu Mỡ Ở Asturias Tây Ban Nha Hình ảnh Sẵn có -  Tải xuống Hình ảnh Ngay bây giờ - i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4981" y="2378683"/>
            <a:ext cx="2448604" cy="2297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nền đơn Giản Và Tươi đẹp Mỹ Phẩm Hình ảnh Chính Ảnh Nề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3250" y="2378683"/>
            <a:ext cx="2281730" cy="229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Kim mộc thủy hỏa thổ là gì? Mối liên hệ giữa chúng ra 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379" y="1136469"/>
            <a:ext cx="6662056" cy="5120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3440" y="437887"/>
            <a:ext cx="10419806" cy="830997"/>
          </a:xfrm>
          <a:prstGeom prst="rect">
            <a:avLst/>
          </a:prstGeom>
        </p:spPr>
        <p:txBody>
          <a:bodyPr wrap="square">
            <a:spAutoFit/>
          </a:bodyPr>
          <a:lstStyle/>
          <a:p>
            <a:pPr>
              <a:spcBef>
                <a:spcPct val="0"/>
              </a:spcBef>
              <a:buNone/>
            </a:pPr>
            <a:r>
              <a:rPr lang="en-US" altLang="en-US" sz="2400" b="1" dirty="0">
                <a:solidFill>
                  <a:srgbClr val="002060"/>
                </a:solidFill>
                <a:latin typeface="Times New Roman" panose="02020603050405020304" pitchFamily="18" charset="0"/>
                <a:cs typeface="Times New Roman" panose="02020603050405020304" pitchFamily="18" charset="0"/>
              </a:rPr>
              <a:t>- Ở </a:t>
            </a:r>
            <a:r>
              <a:rPr lang="en-US" altLang="en-US" sz="2400" b="1" dirty="0" err="1">
                <a:solidFill>
                  <a:srgbClr val="002060"/>
                </a:solidFill>
                <a:latin typeface="Times New Roman" panose="02020603050405020304" pitchFamily="18" charset="0"/>
                <a:cs typeface="Times New Roman" panose="02020603050405020304" pitchFamily="18" charset="0"/>
              </a:rPr>
              <a:t>Trung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đại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họ</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sử</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dụng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năm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tố</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đó</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là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kim</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mộc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thuỷ</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hoả</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và</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thổ</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để</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giải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thích</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các</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hiện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tượng</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của</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giới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tự</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nhiên</a:t>
            </a:r>
            <a:r>
              <a:rPr lang="en-US" altLang="en-US" sz="2400" b="1" dirty="0">
                <a:solidFill>
                  <a:srgbClr val="002060"/>
                </a:solidFill>
                <a:latin typeface="Times New Roman" panose="02020603050405020304" pitchFamily="18" charset="0"/>
                <a:cs typeface="Times New Roman" panose="02020603050405020304" pitchFamily="18" charset="0"/>
              </a:rPr>
              <a:t>.</a:t>
            </a:r>
            <a:endParaRPr lang="vi-VN"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712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1501450-B420-492F-BED1-418B2B8E41EF}"/>
              </a:ext>
            </a:extLst>
          </p:cNvPr>
          <p:cNvSpPr/>
          <p:nvPr/>
        </p:nvSpPr>
        <p:spPr>
          <a:xfrm>
            <a:off x="944349" y="0"/>
            <a:ext cx="11247651" cy="642081"/>
          </a:xfrm>
          <a:prstGeom prst="rect">
            <a:avLst/>
          </a:prstGeom>
          <a:noFill/>
          <a:ln w="9525">
            <a:noFill/>
          </a:ln>
        </p:spPr>
        <p:txBody>
          <a:bodyPr lIns="121917" tIns="60958" rIns="121917" bIns="60958"/>
          <a:lstStyle/>
          <a:p>
            <a:pPr marL="457189" indent="-457189">
              <a:lnSpc>
                <a:spcPct val="120000"/>
              </a:lnSpc>
              <a:spcBef>
                <a:spcPct val="20000"/>
              </a:spcBef>
            </a:pPr>
            <a:r>
              <a:rPr sz="2400" b="1" i="1" dirty="0">
                <a:solidFill>
                  <a:srgbClr val="FF0000"/>
                </a:solidFill>
                <a:latin typeface="Times New Roman" pitchFamily="18" charset="0"/>
                <a:cs typeface="Times New Roman" pitchFamily="18" charset="0"/>
              </a:rPr>
              <a:t>    Mỗi nguyên tố hoá học được biểu diễn bằng 1 kí hiệu </a:t>
            </a:r>
            <a:r>
              <a:rPr sz="2400" b="1" i="1" dirty="0" err="1">
                <a:solidFill>
                  <a:srgbClr val="FF0000"/>
                </a:solidFill>
                <a:latin typeface="Times New Roman" pitchFamily="18" charset="0"/>
                <a:cs typeface="Times New Roman" pitchFamily="18" charset="0"/>
              </a:rPr>
              <a:t>hoá</a:t>
            </a:r>
            <a:r>
              <a:rPr sz="2400" b="1" i="1" dirty="0">
                <a:solidFill>
                  <a:srgbClr val="FF0000"/>
                </a:solidFill>
                <a:latin typeface="Times New Roman" pitchFamily="18" charset="0"/>
                <a:cs typeface="Times New Roman" pitchFamily="18" charset="0"/>
              </a:rPr>
              <a:t> </a:t>
            </a:r>
            <a:r>
              <a:rPr sz="2400" b="1" i="1" dirty="0" err="1">
                <a:solidFill>
                  <a:srgbClr val="FF0000"/>
                </a:solidFill>
                <a:latin typeface="Times New Roman" pitchFamily="18" charset="0"/>
                <a:cs typeface="Times New Roman" pitchFamily="18" charset="0"/>
              </a:rPr>
              <a:t>học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và</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chỉ</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một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nguyên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tử</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của</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nguyên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tố</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đó</a:t>
            </a:r>
            <a:r>
              <a:rPr lang="en-US" sz="2400" b="1" i="1" dirty="0">
                <a:solidFill>
                  <a:srgbClr val="FF0000"/>
                </a:solidFill>
                <a:latin typeface="Times New Roman" pitchFamily="18" charset="0"/>
                <a:cs typeface="Times New Roman" pitchFamily="18" charset="0"/>
              </a:rPr>
              <a:t>.</a:t>
            </a:r>
            <a:r>
              <a:rPr sz="2400" dirty="0">
                <a:solidFill>
                  <a:srgbClr val="FF0000"/>
                </a:solidFill>
                <a:latin typeface="Times New Roman" pitchFamily="18" charset="0"/>
                <a:cs typeface="Times New Roman" pitchFamily="18" charset="0"/>
              </a:rPr>
              <a:t> </a:t>
            </a:r>
          </a:p>
        </p:txBody>
      </p:sp>
      <p:sp>
        <p:nvSpPr>
          <p:cNvPr id="3" name="Text Box 6">
            <a:extLst>
              <a:ext uri="{FF2B5EF4-FFF2-40B4-BE49-F238E27FC236}">
                <a16:creationId xmlns:a16="http://schemas.microsoft.com/office/drawing/2014/main" id="{A3CEAFA1-496E-4DA9-A320-03C204AD3DBA}"/>
              </a:ext>
            </a:extLst>
          </p:cNvPr>
          <p:cNvSpPr txBox="1"/>
          <p:nvPr/>
        </p:nvSpPr>
        <p:spPr>
          <a:xfrm>
            <a:off x="3643662" y="850954"/>
            <a:ext cx="7713785" cy="1452701"/>
          </a:xfrm>
          <a:prstGeom prst="rect">
            <a:avLst/>
          </a:prstGeom>
          <a:solidFill>
            <a:schemeClr val="accent3">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bodyPr>
          <a:lstStyle/>
          <a:p>
            <a:pPr>
              <a:lnSpc>
                <a:spcPct val="120000"/>
              </a:lnSpc>
            </a:pPr>
            <a:r>
              <a:rPr lang="vi-VN" sz="2400" b="1" dirty="0">
                <a:solidFill>
                  <a:srgbClr val="7030A0"/>
                </a:solidFill>
                <a:latin typeface="Times New Roman" pitchFamily="18" charset="0"/>
                <a:cs typeface="Times New Roman" pitchFamily="18" charset="0"/>
              </a:rPr>
              <a:t>* </a:t>
            </a:r>
            <a:r>
              <a:rPr sz="2400" b="1" dirty="0" err="1">
                <a:solidFill>
                  <a:srgbClr val="7030A0"/>
                </a:solidFill>
                <a:latin typeface="Times New Roman" pitchFamily="18" charset="0"/>
                <a:cs typeface="Times New Roman" pitchFamily="18" charset="0"/>
              </a:rPr>
              <a:t>Cách</a:t>
            </a:r>
            <a:r>
              <a:rPr sz="2400" b="1" dirty="0">
                <a:solidFill>
                  <a:srgbClr val="7030A0"/>
                </a:solidFill>
                <a:latin typeface="Times New Roman" pitchFamily="18" charset="0"/>
                <a:cs typeface="Times New Roman" pitchFamily="18" charset="0"/>
              </a:rPr>
              <a:t> </a:t>
            </a:r>
            <a:r>
              <a:rPr sz="2400" b="1">
                <a:solidFill>
                  <a:srgbClr val="7030A0"/>
                </a:solidFill>
                <a:latin typeface="Times New Roman" pitchFamily="18" charset="0"/>
                <a:cs typeface="Times New Roman" pitchFamily="18" charset="0"/>
              </a:rPr>
              <a:t>viết </a:t>
            </a:r>
            <a:r>
              <a:rPr lang="en-US" sz="2400" b="1" dirty="0" err="1">
                <a:solidFill>
                  <a:srgbClr val="7030A0"/>
                </a:solidFill>
                <a:latin typeface="Times New Roman" pitchFamily="18" charset="0"/>
                <a:cs typeface="Times New Roman" pitchFamily="18" charset="0"/>
              </a:rPr>
              <a:t>kí</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hiệu</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hóa</a:t>
            </a:r>
            <a:r>
              <a:rPr lang="en-US" sz="2400" b="1" dirty="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học</a:t>
            </a:r>
            <a:r>
              <a:rPr sz="2400" b="1">
                <a:solidFill>
                  <a:srgbClr val="7030A0"/>
                </a:solidFill>
                <a:latin typeface="Times New Roman" pitchFamily="18" charset="0"/>
                <a:cs typeface="Times New Roman" pitchFamily="18" charset="0"/>
              </a:rPr>
              <a:t> </a:t>
            </a:r>
            <a:endParaRPr sz="2400" b="1" dirty="0">
              <a:solidFill>
                <a:srgbClr val="7030A0"/>
              </a:solidFill>
              <a:latin typeface="Times New Roman" pitchFamily="18" charset="0"/>
              <a:cs typeface="Times New Roman" pitchFamily="18" charset="0"/>
            </a:endParaRPr>
          </a:p>
          <a:p>
            <a:pPr>
              <a:lnSpc>
                <a:spcPct val="120000"/>
              </a:lnSpc>
            </a:pPr>
            <a:r>
              <a:rPr lang="vi-VN" sz="2400" i="1" dirty="0">
                <a:solidFill>
                  <a:srgbClr val="7030A0"/>
                </a:solidFill>
                <a:latin typeface="Times New Roman" pitchFamily="18" charset="0"/>
                <a:cs typeface="Times New Roman" pitchFamily="18" charset="0"/>
              </a:rPr>
              <a:t>-</a:t>
            </a:r>
            <a:r>
              <a:rPr sz="2400" i="1" dirty="0">
                <a:solidFill>
                  <a:srgbClr val="7030A0"/>
                </a:solidFill>
                <a:latin typeface="Times New Roman" pitchFamily="18" charset="0"/>
                <a:cs typeface="Times New Roman" pitchFamily="18" charset="0"/>
              </a:rPr>
              <a:t> Chữ cái đầu viết in hoa</a:t>
            </a:r>
          </a:p>
          <a:p>
            <a:pPr>
              <a:lnSpc>
                <a:spcPct val="120000"/>
              </a:lnSpc>
            </a:pPr>
            <a:r>
              <a:rPr lang="vi-VN" sz="2400" i="1" dirty="0">
                <a:solidFill>
                  <a:srgbClr val="7030A0"/>
                </a:solidFill>
                <a:latin typeface="Times New Roman" pitchFamily="18" charset="0"/>
                <a:cs typeface="Times New Roman" pitchFamily="18" charset="0"/>
              </a:rPr>
              <a:t>-</a:t>
            </a:r>
            <a:r>
              <a:rPr sz="2400" i="1" dirty="0">
                <a:solidFill>
                  <a:srgbClr val="7030A0"/>
                </a:solidFill>
                <a:latin typeface="Times New Roman" pitchFamily="18" charset="0"/>
                <a:cs typeface="Times New Roman" pitchFamily="18" charset="0"/>
              </a:rPr>
              <a:t> Chữ </a:t>
            </a:r>
            <a:r>
              <a:rPr sz="2400" i="1">
                <a:solidFill>
                  <a:srgbClr val="7030A0"/>
                </a:solidFill>
                <a:latin typeface="Times New Roman" pitchFamily="18" charset="0"/>
                <a:cs typeface="Times New Roman" pitchFamily="18" charset="0"/>
              </a:rPr>
              <a:t>cái sau</a:t>
            </a:r>
            <a:r>
              <a:rPr lang="en-US" sz="2400" i="1" dirty="0">
                <a:solidFill>
                  <a:srgbClr val="7030A0"/>
                </a:solidFill>
                <a:latin typeface="Times New Roman" pitchFamily="18" charset="0"/>
                <a:cs typeface="Times New Roman" pitchFamily="18" charset="0"/>
              </a:rPr>
              <a:t> (</a:t>
            </a:r>
            <a:r>
              <a:rPr lang="en-US" sz="2400" i="1" dirty="0" err="1">
                <a:solidFill>
                  <a:srgbClr val="7030A0"/>
                </a:solidFill>
                <a:latin typeface="Times New Roman" pitchFamily="18" charset="0"/>
                <a:cs typeface="Times New Roman" pitchFamily="18" charset="0"/>
              </a:rPr>
              <a:t>nếu</a:t>
            </a:r>
            <a:r>
              <a:rPr lang="en-US" sz="2400" i="1" dirty="0">
                <a:solidFill>
                  <a:srgbClr val="7030A0"/>
                </a:solidFill>
                <a:latin typeface="Times New Roman" pitchFamily="18" charset="0"/>
                <a:cs typeface="Times New Roman" pitchFamily="18" charset="0"/>
              </a:rPr>
              <a:t> </a:t>
            </a:r>
            <a:r>
              <a:rPr lang="en-US" sz="2400" i="1" dirty="0" err="1">
                <a:solidFill>
                  <a:srgbClr val="7030A0"/>
                </a:solidFill>
                <a:latin typeface="Times New Roman" pitchFamily="18" charset="0"/>
                <a:cs typeface="Times New Roman" pitchFamily="18" charset="0"/>
              </a:rPr>
              <a:t>có</a:t>
            </a:r>
            <a:r>
              <a:rPr lang="en-US" sz="2400" i="1" dirty="0">
                <a:solidFill>
                  <a:srgbClr val="7030A0"/>
                </a:solidFill>
                <a:latin typeface="Times New Roman" pitchFamily="18" charset="0"/>
                <a:cs typeface="Times New Roman" pitchFamily="18" charset="0"/>
              </a:rPr>
              <a:t>)</a:t>
            </a:r>
            <a:r>
              <a:rPr sz="2400" i="1">
                <a:solidFill>
                  <a:srgbClr val="7030A0"/>
                </a:solidFill>
                <a:latin typeface="Times New Roman" pitchFamily="18" charset="0"/>
                <a:cs typeface="Times New Roman" pitchFamily="18" charset="0"/>
              </a:rPr>
              <a:t> </a:t>
            </a:r>
            <a:r>
              <a:rPr sz="2400" i="1" dirty="0">
                <a:solidFill>
                  <a:srgbClr val="7030A0"/>
                </a:solidFill>
                <a:latin typeface="Times New Roman" pitchFamily="18" charset="0"/>
                <a:cs typeface="Times New Roman" pitchFamily="18" charset="0"/>
              </a:rPr>
              <a:t>viết thường và nhỏ hơn chữ đầu.</a:t>
            </a:r>
          </a:p>
        </p:txBody>
      </p:sp>
      <p:sp>
        <p:nvSpPr>
          <p:cNvPr id="4" name="AutoShape 7">
            <a:extLst>
              <a:ext uri="{FF2B5EF4-FFF2-40B4-BE49-F238E27FC236}">
                <a16:creationId xmlns:a16="http://schemas.microsoft.com/office/drawing/2014/main" id="{2D58749A-FEF2-411D-8D0D-5AF515DF4856}"/>
              </a:ext>
            </a:extLst>
          </p:cNvPr>
          <p:cNvSpPr/>
          <p:nvPr/>
        </p:nvSpPr>
        <p:spPr>
          <a:xfrm>
            <a:off x="222844" y="2375173"/>
            <a:ext cx="1625600" cy="749300"/>
          </a:xfrm>
          <a:prstGeom prst="wave">
            <a:avLst>
              <a:gd name="adj1" fmla="val 7551"/>
              <a:gd name="adj2" fmla="val 0"/>
            </a:avLst>
          </a:prstGeom>
          <a:noFill/>
          <a:ln w="9525">
            <a:noFill/>
          </a:ln>
        </p:spPr>
        <p:txBody>
          <a:bodyPr wrap="none" lIns="121917" tIns="60958" rIns="121917" bIns="60958" anchor="ctr" anchorCtr="0"/>
          <a:lstStyle/>
          <a:p>
            <a:pPr>
              <a:lnSpc>
                <a:spcPct val="120000"/>
              </a:lnSpc>
            </a:pPr>
            <a:r>
              <a:rPr lang="vi-VN" sz="2400" b="1" dirty="0">
                <a:solidFill>
                  <a:srgbClr val="FF0000"/>
                </a:solidFill>
                <a:latin typeface="Times New Roman" pitchFamily="18" charset="0"/>
                <a:cs typeface="Times New Roman" pitchFamily="18" charset="0"/>
              </a:rPr>
              <a:t>V</a:t>
            </a:r>
            <a:r>
              <a:rPr sz="2400" b="1" err="1">
                <a:solidFill>
                  <a:srgbClr val="FF0000"/>
                </a:solidFill>
                <a:latin typeface="Times New Roman" pitchFamily="18" charset="0"/>
                <a:cs typeface="Times New Roman" pitchFamily="18" charset="0"/>
              </a:rPr>
              <a:t>i</a:t>
            </a:r>
            <a:r>
              <a:rPr sz="2400" b="1">
                <a:solidFill>
                  <a:srgbClr val="FF0000"/>
                </a:solidFill>
                <a:latin typeface="Times New Roman" pitchFamily="18" charset="0"/>
                <a:cs typeface="Times New Roman" pitchFamily="18" charset="0"/>
              </a:rPr>
              <a:t>́ dụ</a:t>
            </a:r>
            <a:r>
              <a:rPr lang="en-US" sz="2400" b="1" dirty="0">
                <a:solidFill>
                  <a:srgbClr val="FF0000"/>
                </a:solidFill>
                <a:latin typeface="Times New Roman" pitchFamily="18" charset="0"/>
                <a:cs typeface="Times New Roman" pitchFamily="18" charset="0"/>
              </a:rPr>
              <a:t>:</a:t>
            </a:r>
            <a:endParaRPr sz="2400" b="1" dirty="0">
              <a:solidFill>
                <a:srgbClr val="FF0000"/>
              </a:solidFill>
              <a:latin typeface="Times New Roman" pitchFamily="18" charset="0"/>
              <a:cs typeface="Times New Roman" pitchFamily="18" charset="0"/>
            </a:endParaRPr>
          </a:p>
        </p:txBody>
      </p:sp>
      <p:sp>
        <p:nvSpPr>
          <p:cNvPr id="5" name="Text Box 8">
            <a:extLst>
              <a:ext uri="{FF2B5EF4-FFF2-40B4-BE49-F238E27FC236}">
                <a16:creationId xmlns:a16="http://schemas.microsoft.com/office/drawing/2014/main" id="{374F499B-D8FE-4D4F-86F7-6F87BC9CD3A8}"/>
              </a:ext>
            </a:extLst>
          </p:cNvPr>
          <p:cNvSpPr txBox="1"/>
          <p:nvPr/>
        </p:nvSpPr>
        <p:spPr>
          <a:xfrm>
            <a:off x="1787430" y="2554791"/>
            <a:ext cx="4487877" cy="527641"/>
          </a:xfrm>
          <a:prstGeom prst="rect">
            <a:avLst/>
          </a:prstGeom>
          <a:noFill/>
          <a:ln w="9525">
            <a:noFill/>
          </a:ln>
        </p:spPr>
        <p:txBody>
          <a:bodyPr wrap="square" lIns="121917" tIns="60958" rIns="121917" bIns="60958">
            <a:spAutoFit/>
          </a:bodyPr>
          <a:lstStyle/>
          <a:p>
            <a:pPr>
              <a:lnSpc>
                <a:spcPct val="120000"/>
              </a:lnSpc>
              <a:spcBef>
                <a:spcPct val="50000"/>
              </a:spcBef>
            </a:pPr>
            <a:r>
              <a:rPr lang="vi-VN" sz="2400" dirty="0">
                <a:latin typeface="Times New Roman" pitchFamily="18" charset="0"/>
                <a:cs typeface="Times New Roman" pitchFamily="18" charset="0"/>
              </a:rPr>
              <a:t>- </a:t>
            </a:r>
            <a:r>
              <a:rPr sz="2400" dirty="0" err="1">
                <a:latin typeface="Times New Roman" pitchFamily="18" charset="0"/>
                <a:cs typeface="Times New Roman" pitchFamily="18" charset="0"/>
              </a:rPr>
              <a:t>Nguyên</a:t>
            </a:r>
            <a:r>
              <a:rPr sz="2400" dirty="0">
                <a:latin typeface="Times New Roman" pitchFamily="18" charset="0"/>
                <a:cs typeface="Times New Roman" pitchFamily="18" charset="0"/>
              </a:rPr>
              <a:t> tố Carbon là C </a:t>
            </a:r>
          </a:p>
        </p:txBody>
      </p:sp>
      <p:sp>
        <p:nvSpPr>
          <p:cNvPr id="6" name="Text Box 9">
            <a:extLst>
              <a:ext uri="{FF2B5EF4-FFF2-40B4-BE49-F238E27FC236}">
                <a16:creationId xmlns:a16="http://schemas.microsoft.com/office/drawing/2014/main" id="{FCB24E5E-A3C8-4C98-A814-82772CC8D882}"/>
              </a:ext>
            </a:extLst>
          </p:cNvPr>
          <p:cNvSpPr txBox="1"/>
          <p:nvPr/>
        </p:nvSpPr>
        <p:spPr>
          <a:xfrm>
            <a:off x="6707427" y="2499373"/>
            <a:ext cx="4763068" cy="527641"/>
          </a:xfrm>
          <a:prstGeom prst="rect">
            <a:avLst/>
          </a:prstGeom>
          <a:noFill/>
          <a:ln w="9525">
            <a:noFill/>
          </a:ln>
        </p:spPr>
        <p:txBody>
          <a:bodyPr wrap="square" lIns="121917" tIns="60958" rIns="121917" bIns="60958">
            <a:spAutoFit/>
          </a:bodyPr>
          <a:lstStyle/>
          <a:p>
            <a:pPr>
              <a:lnSpc>
                <a:spcPct val="120000"/>
              </a:lnSpc>
              <a:spcBef>
                <a:spcPct val="50000"/>
              </a:spcBef>
            </a:pPr>
            <a:r>
              <a:rPr lang="vi-VN" sz="2400" dirty="0">
                <a:latin typeface="Times New Roman" pitchFamily="18" charset="0"/>
                <a:cs typeface="Times New Roman" pitchFamily="18" charset="0"/>
              </a:rPr>
              <a:t>- </a:t>
            </a:r>
            <a:r>
              <a:rPr sz="2400" dirty="0" err="1">
                <a:latin typeface="Times New Roman" pitchFamily="18" charset="0"/>
                <a:cs typeface="Times New Roman" pitchFamily="18" charset="0"/>
              </a:rPr>
              <a:t>Nguyên</a:t>
            </a:r>
            <a:r>
              <a:rPr sz="2400" dirty="0">
                <a:latin typeface="Times New Roman" pitchFamily="18" charset="0"/>
                <a:cs typeface="Times New Roman" pitchFamily="18" charset="0"/>
              </a:rPr>
              <a:t> tố Calcium là Ca </a:t>
            </a:r>
          </a:p>
        </p:txBody>
      </p:sp>
      <p:sp>
        <p:nvSpPr>
          <p:cNvPr id="8" name="Text Box 11">
            <a:extLst>
              <a:ext uri="{FF2B5EF4-FFF2-40B4-BE49-F238E27FC236}">
                <a16:creationId xmlns:a16="http://schemas.microsoft.com/office/drawing/2014/main" id="{9D524695-B92A-4486-A4BD-8270B6CCD681}"/>
              </a:ext>
            </a:extLst>
          </p:cNvPr>
          <p:cNvSpPr txBox="1"/>
          <p:nvPr/>
        </p:nvSpPr>
        <p:spPr>
          <a:xfrm>
            <a:off x="868173" y="4235909"/>
            <a:ext cx="11323827" cy="527641"/>
          </a:xfrm>
          <a:prstGeom prst="rect">
            <a:avLst/>
          </a:prstGeom>
          <a:noFill/>
          <a:ln w="9525">
            <a:noFill/>
          </a:ln>
        </p:spPr>
        <p:txBody>
          <a:bodyPr wrap="square" lIns="121917" tIns="60958" rIns="121917" bIns="60958">
            <a:spAutoFit/>
          </a:bodyPr>
          <a:lstStyle/>
          <a:p>
            <a:pPr>
              <a:lnSpc>
                <a:spcPct val="120000"/>
              </a:lnSpc>
              <a:spcBef>
                <a:spcPct val="50000"/>
              </a:spcBef>
            </a:pPr>
            <a:r>
              <a:rPr lang="vi-VN" sz="2400" dirty="0">
                <a:latin typeface="Times New Roman" pitchFamily="18" charset="0"/>
                <a:cs typeface="Times New Roman" pitchFamily="18" charset="0"/>
              </a:rPr>
              <a:t>- </a:t>
            </a:r>
            <a:r>
              <a:rPr sz="2400" dirty="0" err="1">
                <a:latin typeface="Times New Roman" pitchFamily="18" charset="0"/>
                <a:cs typeface="Times New Roman" pitchFamily="18" charset="0"/>
              </a:rPr>
              <a:t>Nguyên</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tố</a:t>
            </a:r>
            <a:r>
              <a:rPr sz="2400" dirty="0">
                <a:latin typeface="Times New Roman" pitchFamily="18" charset="0"/>
                <a:cs typeface="Times New Roman" pitchFamily="18" charset="0"/>
              </a:rPr>
              <a:t> </a:t>
            </a:r>
            <a:r>
              <a:rPr lang="en-US" sz="2400" dirty="0">
                <a:latin typeface="Times New Roman" pitchFamily="18" charset="0"/>
                <a:cs typeface="Times New Roman" pitchFamily="18" charset="0"/>
              </a:rPr>
              <a:t>Potassium (kalium)</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là</a:t>
            </a:r>
            <a:r>
              <a:rPr sz="2400" dirty="0">
                <a:latin typeface="Times New Roman" pitchFamily="18" charset="0"/>
                <a:cs typeface="Times New Roman" pitchFamily="18" charset="0"/>
              </a:rPr>
              <a:t> </a:t>
            </a:r>
            <a:r>
              <a:rPr lang="en-US" sz="2400" dirty="0">
                <a:latin typeface="Times New Roman" pitchFamily="18" charset="0"/>
                <a:cs typeface="Times New Roman" pitchFamily="18" charset="0"/>
              </a:rPr>
              <a:t>K, </a:t>
            </a:r>
            <a:r>
              <a:rPr lang="fr-FR" sz="2400" dirty="0" err="1">
                <a:latin typeface="Times New Roman" pitchFamily="18" charset="0"/>
                <a:cs typeface="Times New Roman" pitchFamily="18" charset="0"/>
              </a:rPr>
              <a:t>nguyên</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tố</a:t>
            </a:r>
            <a:r>
              <a:rPr lang="fr-FR" sz="2400" dirty="0">
                <a:latin typeface="Times New Roman" pitchFamily="18" charset="0"/>
                <a:cs typeface="Times New Roman" pitchFamily="18" charset="0"/>
              </a:rPr>
              <a:t> </a:t>
            </a:r>
            <a:r>
              <a:rPr lang="fr-FR" sz="2400" dirty="0" err="1">
                <a:latin typeface="Times New Roman" pitchFamily="18" charset="0"/>
                <a:cs typeface="Times New Roman" pitchFamily="18" charset="0"/>
              </a:rPr>
              <a:t>Iron</a:t>
            </a:r>
            <a:r>
              <a:rPr lang="fr-FR" sz="2400" dirty="0">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sym typeface="+mn-ea"/>
              </a:rPr>
              <a:t>F</a:t>
            </a:r>
            <a:r>
              <a:rPr lang="fr-FR" sz="2400" b="1" dirty="0" err="1">
                <a:solidFill>
                  <a:srgbClr val="006600"/>
                </a:solidFill>
                <a:latin typeface="Times New Roman" pitchFamily="18" charset="0"/>
                <a:cs typeface="Times New Roman" pitchFamily="18" charset="0"/>
                <a:sym typeface="+mn-ea"/>
              </a:rPr>
              <a:t>e</a:t>
            </a:r>
            <a:r>
              <a:rPr lang="fr-FR" sz="2400" b="1" dirty="0" err="1">
                <a:solidFill>
                  <a:sysClr val="windowText" lastClr="000000"/>
                </a:solidFill>
                <a:latin typeface="Times New Roman" pitchFamily="18" charset="0"/>
                <a:cs typeface="Times New Roman" pitchFamily="18" charset="0"/>
                <a:sym typeface="+mn-ea"/>
              </a:rPr>
              <a:t>rrum</a:t>
            </a:r>
            <a:r>
              <a:rPr lang="fr-FR" altLang="en-US" sz="2400" b="1" dirty="0">
                <a:solidFill>
                  <a:sysClr val="windowText" lastClr="000000"/>
                </a:solidFill>
                <a:latin typeface="Times New Roman" pitchFamily="18" charset="0"/>
                <a:cs typeface="Times New Roman" pitchFamily="18" charset="0"/>
                <a:sym typeface="+mn-ea"/>
              </a:rPr>
              <a:t>) </a:t>
            </a:r>
            <a:r>
              <a:rPr lang="fr-FR" sz="2400" dirty="0">
                <a:latin typeface="Times New Roman" pitchFamily="18" charset="0"/>
                <a:cs typeface="Times New Roman" pitchFamily="18" charset="0"/>
              </a:rPr>
              <a:t>là Fe </a:t>
            </a:r>
            <a:r>
              <a:rPr sz="2400" dirty="0">
                <a:latin typeface="Times New Roman" pitchFamily="18" charset="0"/>
                <a:cs typeface="Times New Roman" pitchFamily="18" charset="0"/>
              </a:rPr>
              <a:t> </a:t>
            </a:r>
          </a:p>
        </p:txBody>
      </p:sp>
      <p:sp>
        <p:nvSpPr>
          <p:cNvPr id="10" name="AutoShape 13">
            <a:extLst>
              <a:ext uri="{FF2B5EF4-FFF2-40B4-BE49-F238E27FC236}">
                <a16:creationId xmlns:a16="http://schemas.microsoft.com/office/drawing/2014/main" id="{B153B7B8-5ADE-4A64-939E-469307A0791F}"/>
              </a:ext>
            </a:extLst>
          </p:cNvPr>
          <p:cNvSpPr/>
          <p:nvPr/>
        </p:nvSpPr>
        <p:spPr>
          <a:xfrm>
            <a:off x="-570773" y="2866317"/>
            <a:ext cx="3251200" cy="812800"/>
          </a:xfrm>
          <a:prstGeom prst="irregularSeal1">
            <a:avLst/>
          </a:prstGeom>
          <a:noFill/>
          <a:ln w="9525">
            <a:noFill/>
          </a:ln>
        </p:spPr>
        <p:txBody>
          <a:bodyPr wrap="none" lIns="121917" tIns="60958" rIns="121917" bIns="60958" anchor="ctr" anchorCtr="0"/>
          <a:lstStyle/>
          <a:p>
            <a:pPr>
              <a:lnSpc>
                <a:spcPct val="120000"/>
              </a:lnSpc>
            </a:pPr>
            <a:r>
              <a:rPr sz="2400" b="1">
                <a:solidFill>
                  <a:srgbClr val="FF0000"/>
                </a:solidFill>
                <a:latin typeface="Times New Roman" pitchFamily="18" charset="0"/>
                <a:cs typeface="Times New Roman" pitchFamily="18" charset="0"/>
              </a:rPr>
              <a:t>Chú ý</a:t>
            </a:r>
            <a:r>
              <a:rPr lang="en-US" sz="2400" b="1" dirty="0">
                <a:solidFill>
                  <a:srgbClr val="FF0000"/>
                </a:solidFill>
                <a:latin typeface="Times New Roman" pitchFamily="18" charset="0"/>
                <a:cs typeface="Times New Roman" pitchFamily="18" charset="0"/>
              </a:rPr>
              <a:t>: </a:t>
            </a:r>
            <a:endParaRPr sz="2400" b="1" dirty="0">
              <a:solidFill>
                <a:srgbClr val="FF0000"/>
              </a:solidFill>
              <a:latin typeface="Times New Roman" pitchFamily="18" charset="0"/>
              <a:cs typeface="Times New Roman" pitchFamily="18" charset="0"/>
            </a:endParaRPr>
          </a:p>
        </p:txBody>
      </p:sp>
      <p:sp>
        <p:nvSpPr>
          <p:cNvPr id="11" name="Text Box 14">
            <a:extLst>
              <a:ext uri="{FF2B5EF4-FFF2-40B4-BE49-F238E27FC236}">
                <a16:creationId xmlns:a16="http://schemas.microsoft.com/office/drawing/2014/main" id="{170CED4D-8A23-46E3-AD77-9A2804857BDE}"/>
              </a:ext>
            </a:extLst>
          </p:cNvPr>
          <p:cNvSpPr txBox="1"/>
          <p:nvPr/>
        </p:nvSpPr>
        <p:spPr>
          <a:xfrm>
            <a:off x="770022" y="3733637"/>
            <a:ext cx="10825164" cy="566305"/>
          </a:xfrm>
          <a:prstGeom prst="rect">
            <a:avLst/>
          </a:prstGeom>
          <a:noFill/>
          <a:ln w="9525">
            <a:noFill/>
          </a:ln>
        </p:spPr>
        <p:txBody>
          <a:bodyPr wrap="square" lIns="121917" tIns="60958" rIns="121917" bIns="60958">
            <a:spAutoFit/>
          </a:bodyPr>
          <a:lstStyle/>
          <a:p>
            <a:pPr>
              <a:lnSpc>
                <a:spcPct val="120000"/>
              </a:lnSpc>
              <a:spcBef>
                <a:spcPct val="50000"/>
              </a:spcBef>
            </a:pPr>
            <a:r>
              <a:rPr lang="vi-VN" sz="2400" dirty="0">
                <a:solidFill>
                  <a:srgbClr val="006600"/>
                </a:solidFill>
                <a:latin typeface="Times New Roman" pitchFamily="18" charset="0"/>
                <a:cs typeface="Times New Roman" pitchFamily="18" charset="0"/>
              </a:rPr>
              <a:t>*</a:t>
            </a:r>
            <a:r>
              <a:rPr sz="2400" dirty="0" err="1">
                <a:solidFill>
                  <a:srgbClr val="006600"/>
                </a:solidFill>
                <a:latin typeface="Times New Roman" pitchFamily="18" charset="0"/>
                <a:cs typeface="Times New Roman" pitchFamily="18" charset="0"/>
              </a:rPr>
              <a:t>Kí</a:t>
            </a:r>
            <a:r>
              <a:rPr sz="2400" dirty="0">
                <a:solidFill>
                  <a:srgbClr val="006600"/>
                </a:solidFill>
                <a:latin typeface="Times New Roman" pitchFamily="18" charset="0"/>
                <a:cs typeface="Times New Roman" pitchFamily="18" charset="0"/>
              </a:rPr>
              <a:t> hiệu hoá học lấy chữ cái đầu của tên nguyên tố theo </a:t>
            </a:r>
            <a:r>
              <a:rPr sz="2400" dirty="0" err="1">
                <a:solidFill>
                  <a:srgbClr val="006600"/>
                </a:solidFill>
                <a:latin typeface="Times New Roman" pitchFamily="18" charset="0"/>
                <a:cs typeface="Times New Roman" pitchFamily="18" charset="0"/>
              </a:rPr>
              <a:t>tiếng</a:t>
            </a:r>
            <a:r>
              <a:rPr sz="2400" dirty="0">
                <a:solidFill>
                  <a:srgbClr val="006600"/>
                </a:solidFill>
                <a:latin typeface="Times New Roman" pitchFamily="18" charset="0"/>
                <a:cs typeface="Times New Roman" pitchFamily="18" charset="0"/>
              </a:rPr>
              <a:t> Latin </a:t>
            </a:r>
          </a:p>
        </p:txBody>
      </p:sp>
      <p:sp>
        <p:nvSpPr>
          <p:cNvPr id="13" name="Text Box 14">
            <a:extLst>
              <a:ext uri="{FF2B5EF4-FFF2-40B4-BE49-F238E27FC236}">
                <a16:creationId xmlns:a16="http://schemas.microsoft.com/office/drawing/2014/main" id="{FEE0FFA2-9727-69F8-D42F-26A8AD08EB9C}"/>
              </a:ext>
            </a:extLst>
          </p:cNvPr>
          <p:cNvSpPr txBox="1"/>
          <p:nvPr/>
        </p:nvSpPr>
        <p:spPr>
          <a:xfrm>
            <a:off x="714604" y="4837503"/>
            <a:ext cx="10825164" cy="566305"/>
          </a:xfrm>
          <a:prstGeom prst="rect">
            <a:avLst/>
          </a:prstGeom>
          <a:noFill/>
          <a:ln w="9525">
            <a:noFill/>
          </a:ln>
        </p:spPr>
        <p:txBody>
          <a:bodyPr wrap="square" lIns="121917" tIns="60958" rIns="121917" bIns="60958">
            <a:spAutoFit/>
          </a:bodyPr>
          <a:lstStyle/>
          <a:p>
            <a:pPr>
              <a:lnSpc>
                <a:spcPct val="120000"/>
              </a:lnSpc>
              <a:spcBef>
                <a:spcPct val="50000"/>
              </a:spcBef>
            </a:pPr>
            <a:r>
              <a:rPr lang="vi-VN" sz="2400" dirty="0">
                <a:solidFill>
                  <a:srgbClr val="006600"/>
                </a:solidFill>
                <a:latin typeface="Times New Roman" pitchFamily="18" charset="0"/>
                <a:cs typeface="Times New Roman" pitchFamily="18" charset="0"/>
              </a:rPr>
              <a:t>*</a:t>
            </a:r>
            <a:r>
              <a:rPr lang="en-US" sz="2400" dirty="0" err="1">
                <a:solidFill>
                  <a:srgbClr val="006600"/>
                </a:solidFill>
                <a:latin typeface="Times New Roman" pitchFamily="18" charset="0"/>
                <a:cs typeface="Times New Roman" pitchFamily="18" charset="0"/>
              </a:rPr>
              <a:t>Muốn</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biểu</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diễn</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trên</a:t>
            </a:r>
            <a:r>
              <a:rPr lang="en-US" sz="2400" dirty="0">
                <a:solidFill>
                  <a:srgbClr val="006600"/>
                </a:solidFill>
                <a:latin typeface="Times New Roman" pitchFamily="18" charset="0"/>
                <a:cs typeface="Times New Roman" pitchFamily="18" charset="0"/>
              </a:rPr>
              <a:t> 2 </a:t>
            </a:r>
            <a:r>
              <a:rPr lang="en-US" sz="2400" dirty="0" err="1">
                <a:solidFill>
                  <a:srgbClr val="006600"/>
                </a:solidFill>
                <a:latin typeface="Times New Roman" pitchFamily="18" charset="0"/>
                <a:cs typeface="Times New Roman" pitchFamily="18" charset="0"/>
              </a:rPr>
              <a:t>nguyên</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tử</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ta</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thêm</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hệ</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số</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tương</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ứng</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trước</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kí</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hiệu</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hóa</a:t>
            </a:r>
            <a:r>
              <a:rPr lang="en-US" sz="2400" dirty="0">
                <a:solidFill>
                  <a:srgbClr val="006600"/>
                </a:solidFill>
                <a:latin typeface="Times New Roman" pitchFamily="18" charset="0"/>
                <a:cs typeface="Times New Roman" pitchFamily="18" charset="0"/>
              </a:rPr>
              <a:t> </a:t>
            </a:r>
            <a:r>
              <a:rPr lang="en-US" sz="2400" dirty="0" err="1">
                <a:solidFill>
                  <a:srgbClr val="006600"/>
                </a:solidFill>
                <a:latin typeface="Times New Roman" pitchFamily="18" charset="0"/>
                <a:cs typeface="Times New Roman" pitchFamily="18" charset="0"/>
              </a:rPr>
              <a:t>học</a:t>
            </a:r>
            <a:r>
              <a:rPr lang="en-US" sz="2400" dirty="0">
                <a:solidFill>
                  <a:srgbClr val="006600"/>
                </a:solidFill>
                <a:latin typeface="Times New Roman" pitchFamily="18" charset="0"/>
                <a:cs typeface="Times New Roman" pitchFamily="18" charset="0"/>
              </a:rPr>
              <a:t>.</a:t>
            </a:r>
            <a:endParaRPr sz="2400" dirty="0">
              <a:solidFill>
                <a:srgbClr val="006600"/>
              </a:solidFill>
              <a:latin typeface="Times New Roman" pitchFamily="18" charset="0"/>
              <a:cs typeface="Times New Roman" pitchFamily="18" charset="0"/>
            </a:endParaRPr>
          </a:p>
        </p:txBody>
      </p:sp>
      <p:sp>
        <p:nvSpPr>
          <p:cNvPr id="14" name="Text Box 7">
            <a:extLst>
              <a:ext uri="{FF2B5EF4-FFF2-40B4-BE49-F238E27FC236}">
                <a16:creationId xmlns:a16="http://schemas.microsoft.com/office/drawing/2014/main" id="{B11FCF83-1958-332F-D455-77D60CAF291A}"/>
              </a:ext>
            </a:extLst>
          </p:cNvPr>
          <p:cNvSpPr txBox="1"/>
          <p:nvPr/>
        </p:nvSpPr>
        <p:spPr>
          <a:xfrm>
            <a:off x="1509956" y="5508948"/>
            <a:ext cx="6340817" cy="527641"/>
          </a:xfrm>
          <a:prstGeom prst="rect">
            <a:avLst/>
          </a:prstGeom>
          <a:noFill/>
          <a:ln w="9525">
            <a:noFill/>
          </a:ln>
        </p:spPr>
        <p:txBody>
          <a:bodyPr wrap="square" lIns="121917" tIns="60958" rIns="121917" bIns="60958">
            <a:spAutoFit/>
          </a:bodyPr>
          <a:lstStyle/>
          <a:p>
            <a:pPr>
              <a:lnSpc>
                <a:spcPct val="120000"/>
              </a:lnSpc>
              <a:spcBef>
                <a:spcPct val="50000"/>
              </a:spcBef>
            </a:pPr>
            <a:r>
              <a:rPr sz="2400" dirty="0">
                <a:latin typeface="Times New Roman" pitchFamily="18" charset="0"/>
                <a:cs typeface="Times New Roman" pitchFamily="18" charset="0"/>
              </a:rPr>
              <a:t>- Muốn chỉ hai nguyên tử hydrogen viết</a:t>
            </a:r>
          </a:p>
        </p:txBody>
      </p:sp>
      <p:sp>
        <p:nvSpPr>
          <p:cNvPr id="15" name="Text Box 15">
            <a:extLst>
              <a:ext uri="{FF2B5EF4-FFF2-40B4-BE49-F238E27FC236}">
                <a16:creationId xmlns:a16="http://schemas.microsoft.com/office/drawing/2014/main" id="{DCC41C93-8C1F-67B3-D657-086BC71D93B8}"/>
              </a:ext>
            </a:extLst>
          </p:cNvPr>
          <p:cNvSpPr txBox="1"/>
          <p:nvPr/>
        </p:nvSpPr>
        <p:spPr>
          <a:xfrm>
            <a:off x="7726598" y="5481238"/>
            <a:ext cx="1320800" cy="527641"/>
          </a:xfrm>
          <a:prstGeom prst="rect">
            <a:avLst/>
          </a:prstGeom>
          <a:noFill/>
          <a:ln w="9525">
            <a:noFill/>
          </a:ln>
        </p:spPr>
        <p:txBody>
          <a:bodyPr lIns="121917" tIns="60958" rIns="121917" bIns="60958">
            <a:spAutoFit/>
          </a:bodyPr>
          <a:lstStyle/>
          <a:p>
            <a:pPr>
              <a:lnSpc>
                <a:spcPct val="120000"/>
              </a:lnSpc>
              <a:spcBef>
                <a:spcPct val="50000"/>
              </a:spcBef>
            </a:pPr>
            <a:r>
              <a:rPr sz="2400" dirty="0">
                <a:solidFill>
                  <a:srgbClr val="7030A0"/>
                </a:solidFill>
                <a:latin typeface="Times New Roman" pitchFamily="18" charset="0"/>
                <a:cs typeface="Times New Roman" pitchFamily="18" charset="0"/>
              </a:rPr>
              <a:t>2H</a:t>
            </a:r>
          </a:p>
        </p:txBody>
      </p:sp>
      <p:sp>
        <p:nvSpPr>
          <p:cNvPr id="16" name="Text Box 13">
            <a:extLst>
              <a:ext uri="{FF2B5EF4-FFF2-40B4-BE49-F238E27FC236}">
                <a16:creationId xmlns:a16="http://schemas.microsoft.com/office/drawing/2014/main" id="{F3935BBA-BA61-DC55-1210-5914EBD3138B}"/>
              </a:ext>
            </a:extLst>
          </p:cNvPr>
          <p:cNvSpPr txBox="1"/>
          <p:nvPr/>
        </p:nvSpPr>
        <p:spPr>
          <a:xfrm>
            <a:off x="1509955" y="6008845"/>
            <a:ext cx="8467071" cy="527641"/>
          </a:xfrm>
          <a:prstGeom prst="rect">
            <a:avLst/>
          </a:prstGeom>
          <a:noFill/>
          <a:ln w="9525">
            <a:noFill/>
          </a:ln>
        </p:spPr>
        <p:txBody>
          <a:bodyPr wrap="square" lIns="121917" tIns="60958" rIns="121917" bIns="60958">
            <a:spAutoFit/>
          </a:bodyPr>
          <a:lstStyle/>
          <a:p>
            <a:pPr>
              <a:lnSpc>
                <a:spcPct val="120000"/>
              </a:lnSpc>
              <a:spcBef>
                <a:spcPct val="50000"/>
              </a:spcBef>
            </a:pPr>
            <a:r>
              <a:rPr sz="2400" dirty="0">
                <a:latin typeface="Times New Roman" pitchFamily="18" charset="0"/>
                <a:cs typeface="Times New Roman" pitchFamily="18" charset="0"/>
              </a:rPr>
              <a:t>- Cách viết 10</a:t>
            </a:r>
            <a:r>
              <a:rPr lang="en-US" sz="2400" dirty="0">
                <a:latin typeface="Times New Roman" pitchFamily="18" charset="0"/>
                <a:cs typeface="Times New Roman" pitchFamily="18" charset="0"/>
              </a:rPr>
              <a:t> </a:t>
            </a:r>
            <a:r>
              <a:rPr sz="2400" dirty="0">
                <a:latin typeface="Times New Roman" pitchFamily="18" charset="0"/>
                <a:cs typeface="Times New Roman" pitchFamily="18" charset="0"/>
              </a:rPr>
              <a:t>Ca có ý nghĩa 10 nguyên tử Calcium</a:t>
            </a:r>
          </a:p>
        </p:txBody>
      </p:sp>
      <p:grpSp>
        <p:nvGrpSpPr>
          <p:cNvPr id="7" name="Google Shape;600;p33">
            <a:extLst>
              <a:ext uri="{FF2B5EF4-FFF2-40B4-BE49-F238E27FC236}">
                <a16:creationId xmlns:a16="http://schemas.microsoft.com/office/drawing/2014/main" id="{8932879D-10B8-D256-3C31-B03013BF4D47}"/>
              </a:ext>
            </a:extLst>
          </p:cNvPr>
          <p:cNvGrpSpPr/>
          <p:nvPr/>
        </p:nvGrpSpPr>
        <p:grpSpPr>
          <a:xfrm>
            <a:off x="44572" y="1183894"/>
            <a:ext cx="1982144" cy="1004460"/>
            <a:chOff x="16962275" y="372175"/>
            <a:chExt cx="2739375" cy="1529525"/>
          </a:xfrm>
        </p:grpSpPr>
        <p:sp>
          <p:nvSpPr>
            <p:cNvPr id="18" name="Google Shape;601;p33">
              <a:extLst>
                <a:ext uri="{FF2B5EF4-FFF2-40B4-BE49-F238E27FC236}">
                  <a16:creationId xmlns:a16="http://schemas.microsoft.com/office/drawing/2014/main" id="{AACD92F1-9E1E-7494-0DD0-BB89CF7025CC}"/>
                </a:ext>
              </a:extLst>
            </p:cNvPr>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19" name="Google Shape;602;p33">
              <a:extLst>
                <a:ext uri="{FF2B5EF4-FFF2-40B4-BE49-F238E27FC236}">
                  <a16:creationId xmlns:a16="http://schemas.microsoft.com/office/drawing/2014/main" id="{B7C9B0CE-DD0A-BCAE-7952-8F889A16B295}"/>
                </a:ext>
              </a:extLst>
            </p:cNvPr>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0" name="Google Shape;603;p33">
              <a:extLst>
                <a:ext uri="{FF2B5EF4-FFF2-40B4-BE49-F238E27FC236}">
                  <a16:creationId xmlns:a16="http://schemas.microsoft.com/office/drawing/2014/main" id="{D3AF35B6-25D8-4227-C400-B793E06C48BA}"/>
                </a:ext>
              </a:extLst>
            </p:cNvPr>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1" name="Google Shape;604;p33">
              <a:extLst>
                <a:ext uri="{FF2B5EF4-FFF2-40B4-BE49-F238E27FC236}">
                  <a16:creationId xmlns:a16="http://schemas.microsoft.com/office/drawing/2014/main" id="{41BDA21C-0C8C-97C8-0711-6C7B4DDC3060}"/>
                </a:ext>
              </a:extLst>
            </p:cNvPr>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2" name="Google Shape;605;p33">
              <a:extLst>
                <a:ext uri="{FF2B5EF4-FFF2-40B4-BE49-F238E27FC236}">
                  <a16:creationId xmlns:a16="http://schemas.microsoft.com/office/drawing/2014/main" id="{32E596DD-989E-1CA4-EA8A-005A921AC370}"/>
                </a:ext>
              </a:extLst>
            </p:cNvPr>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3" name="Google Shape;606;p33">
              <a:extLst>
                <a:ext uri="{FF2B5EF4-FFF2-40B4-BE49-F238E27FC236}">
                  <a16:creationId xmlns:a16="http://schemas.microsoft.com/office/drawing/2014/main" id="{73A16243-F984-7EE9-2782-81DAEDE22BF0}"/>
                </a:ext>
              </a:extLst>
            </p:cNvPr>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4" name="Google Shape;607;p33">
              <a:extLst>
                <a:ext uri="{FF2B5EF4-FFF2-40B4-BE49-F238E27FC236}">
                  <a16:creationId xmlns:a16="http://schemas.microsoft.com/office/drawing/2014/main" id="{33EF7232-C29D-68C9-EE17-C2A982E6A5D4}"/>
                </a:ext>
              </a:extLst>
            </p:cNvPr>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5" name="Google Shape;608;p33">
              <a:extLst>
                <a:ext uri="{FF2B5EF4-FFF2-40B4-BE49-F238E27FC236}">
                  <a16:creationId xmlns:a16="http://schemas.microsoft.com/office/drawing/2014/main" id="{C445C78A-4C80-5406-4988-26BC792D8935}"/>
                </a:ext>
              </a:extLst>
            </p:cNvPr>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6" name="Google Shape;609;p33">
              <a:extLst>
                <a:ext uri="{FF2B5EF4-FFF2-40B4-BE49-F238E27FC236}">
                  <a16:creationId xmlns:a16="http://schemas.microsoft.com/office/drawing/2014/main" id="{D5696710-F8F4-1EAF-B084-BA874A69667D}"/>
                </a:ext>
              </a:extLst>
            </p:cNvPr>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7" name="Google Shape;610;p33">
              <a:extLst>
                <a:ext uri="{FF2B5EF4-FFF2-40B4-BE49-F238E27FC236}">
                  <a16:creationId xmlns:a16="http://schemas.microsoft.com/office/drawing/2014/main" id="{D4FF1D6C-7E14-5C19-8BD8-2A34B7B6E9E3}"/>
                </a:ext>
              </a:extLst>
            </p:cNvPr>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8" name="Google Shape;611;p33">
              <a:extLst>
                <a:ext uri="{FF2B5EF4-FFF2-40B4-BE49-F238E27FC236}">
                  <a16:creationId xmlns:a16="http://schemas.microsoft.com/office/drawing/2014/main" id="{5E9EC7EB-CDB4-7F2C-7D17-813D77F1A1D5}"/>
                </a:ext>
              </a:extLst>
            </p:cNvPr>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29" name="Google Shape;612;p33">
              <a:extLst>
                <a:ext uri="{FF2B5EF4-FFF2-40B4-BE49-F238E27FC236}">
                  <a16:creationId xmlns:a16="http://schemas.microsoft.com/office/drawing/2014/main" id="{F0869A68-2D60-B360-16BB-32E081E350F2}"/>
                </a:ext>
              </a:extLst>
            </p:cNvPr>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0" name="Google Shape;613;p33">
              <a:extLst>
                <a:ext uri="{FF2B5EF4-FFF2-40B4-BE49-F238E27FC236}">
                  <a16:creationId xmlns:a16="http://schemas.microsoft.com/office/drawing/2014/main" id="{CE9A2530-7C35-7E69-B63D-92E6D4835BD2}"/>
                </a:ext>
              </a:extLst>
            </p:cNvPr>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1" name="Google Shape;614;p33">
              <a:extLst>
                <a:ext uri="{FF2B5EF4-FFF2-40B4-BE49-F238E27FC236}">
                  <a16:creationId xmlns:a16="http://schemas.microsoft.com/office/drawing/2014/main" id="{E6053450-F040-B9EF-5F44-89F0248D4D50}"/>
                </a:ext>
              </a:extLst>
            </p:cNvPr>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2" name="Google Shape;615;p33">
              <a:extLst>
                <a:ext uri="{FF2B5EF4-FFF2-40B4-BE49-F238E27FC236}">
                  <a16:creationId xmlns:a16="http://schemas.microsoft.com/office/drawing/2014/main" id="{DAF70816-E411-E8B6-8521-BD5A976014F5}"/>
                </a:ext>
              </a:extLst>
            </p:cNvPr>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3" name="Google Shape;616;p33">
              <a:extLst>
                <a:ext uri="{FF2B5EF4-FFF2-40B4-BE49-F238E27FC236}">
                  <a16:creationId xmlns:a16="http://schemas.microsoft.com/office/drawing/2014/main" id="{49755E5F-C802-780B-0D41-28D91120DF0F}"/>
                </a:ext>
              </a:extLst>
            </p:cNvPr>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4" name="Google Shape;617;p33">
              <a:extLst>
                <a:ext uri="{FF2B5EF4-FFF2-40B4-BE49-F238E27FC236}">
                  <a16:creationId xmlns:a16="http://schemas.microsoft.com/office/drawing/2014/main" id="{206B3D2A-9CCD-9C19-4542-CF5D28BA7CEE}"/>
                </a:ext>
              </a:extLst>
            </p:cNvPr>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5" name="Google Shape;618;p33">
              <a:extLst>
                <a:ext uri="{FF2B5EF4-FFF2-40B4-BE49-F238E27FC236}">
                  <a16:creationId xmlns:a16="http://schemas.microsoft.com/office/drawing/2014/main" id="{5F1F80F4-D793-1D04-DDD0-53AF06B08929}"/>
                </a:ext>
              </a:extLst>
            </p:cNvPr>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6" name="Google Shape;619;p33">
              <a:extLst>
                <a:ext uri="{FF2B5EF4-FFF2-40B4-BE49-F238E27FC236}">
                  <a16:creationId xmlns:a16="http://schemas.microsoft.com/office/drawing/2014/main" id="{AD648A38-1694-AC3F-264B-D4BEED47AD37}"/>
                </a:ext>
              </a:extLst>
            </p:cNvPr>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7" name="Google Shape;620;p33">
              <a:extLst>
                <a:ext uri="{FF2B5EF4-FFF2-40B4-BE49-F238E27FC236}">
                  <a16:creationId xmlns:a16="http://schemas.microsoft.com/office/drawing/2014/main" id="{67A25D39-564A-9956-4F3E-19A877A5CE52}"/>
                </a:ext>
              </a:extLst>
            </p:cNvPr>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8" name="Google Shape;621;p33">
              <a:extLst>
                <a:ext uri="{FF2B5EF4-FFF2-40B4-BE49-F238E27FC236}">
                  <a16:creationId xmlns:a16="http://schemas.microsoft.com/office/drawing/2014/main" id="{89CE6625-CB46-B04F-E0A9-5706894A149A}"/>
                </a:ext>
              </a:extLst>
            </p:cNvPr>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39" name="Google Shape;622;p33">
              <a:extLst>
                <a:ext uri="{FF2B5EF4-FFF2-40B4-BE49-F238E27FC236}">
                  <a16:creationId xmlns:a16="http://schemas.microsoft.com/office/drawing/2014/main" id="{02FA7316-D80A-2108-2E18-F64D63632CD3}"/>
                </a:ext>
              </a:extLst>
            </p:cNvPr>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0" name="Google Shape;623;p33">
              <a:extLst>
                <a:ext uri="{FF2B5EF4-FFF2-40B4-BE49-F238E27FC236}">
                  <a16:creationId xmlns:a16="http://schemas.microsoft.com/office/drawing/2014/main" id="{A5108FFD-3AF5-490E-7805-7B76C0223273}"/>
                </a:ext>
              </a:extLst>
            </p:cNvPr>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1" name="Google Shape;624;p33">
              <a:extLst>
                <a:ext uri="{FF2B5EF4-FFF2-40B4-BE49-F238E27FC236}">
                  <a16:creationId xmlns:a16="http://schemas.microsoft.com/office/drawing/2014/main" id="{01DF3A09-F913-A7A8-0100-1A6B6F275806}"/>
                </a:ext>
              </a:extLst>
            </p:cNvPr>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2" name="Google Shape;625;p33">
              <a:extLst>
                <a:ext uri="{FF2B5EF4-FFF2-40B4-BE49-F238E27FC236}">
                  <a16:creationId xmlns:a16="http://schemas.microsoft.com/office/drawing/2014/main" id="{7C42E687-37CB-0444-E8AF-66A7C7156C47}"/>
                </a:ext>
              </a:extLst>
            </p:cNvPr>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3" name="Google Shape;626;p33">
              <a:extLst>
                <a:ext uri="{FF2B5EF4-FFF2-40B4-BE49-F238E27FC236}">
                  <a16:creationId xmlns:a16="http://schemas.microsoft.com/office/drawing/2014/main" id="{ED569A63-36B1-293F-99FC-5794230A785B}"/>
                </a:ext>
              </a:extLst>
            </p:cNvPr>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4" name="Google Shape;627;p33">
              <a:extLst>
                <a:ext uri="{FF2B5EF4-FFF2-40B4-BE49-F238E27FC236}">
                  <a16:creationId xmlns:a16="http://schemas.microsoft.com/office/drawing/2014/main" id="{4FD1947E-1F9C-2EAE-2A9C-CBD1FB669343}"/>
                </a:ext>
              </a:extLst>
            </p:cNvPr>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5" name="Google Shape;628;p33">
              <a:extLst>
                <a:ext uri="{FF2B5EF4-FFF2-40B4-BE49-F238E27FC236}">
                  <a16:creationId xmlns:a16="http://schemas.microsoft.com/office/drawing/2014/main" id="{CBDD5B47-7B55-F019-030B-95B4CAA141FE}"/>
                </a:ext>
              </a:extLst>
            </p:cNvPr>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6" name="Google Shape;629;p33">
              <a:extLst>
                <a:ext uri="{FF2B5EF4-FFF2-40B4-BE49-F238E27FC236}">
                  <a16:creationId xmlns:a16="http://schemas.microsoft.com/office/drawing/2014/main" id="{3FCDA4CA-12F1-921B-E4EB-01C470FEFD1D}"/>
                </a:ext>
              </a:extLst>
            </p:cNvPr>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7" name="Google Shape;630;p33">
              <a:extLst>
                <a:ext uri="{FF2B5EF4-FFF2-40B4-BE49-F238E27FC236}">
                  <a16:creationId xmlns:a16="http://schemas.microsoft.com/office/drawing/2014/main" id="{B978FE87-0EF5-0718-9821-120845AF213F}"/>
                </a:ext>
              </a:extLst>
            </p:cNvPr>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8" name="Google Shape;631;p33">
              <a:extLst>
                <a:ext uri="{FF2B5EF4-FFF2-40B4-BE49-F238E27FC236}">
                  <a16:creationId xmlns:a16="http://schemas.microsoft.com/office/drawing/2014/main" id="{922EC7E0-9292-91A3-7210-1F09DE0EC408}"/>
                </a:ext>
              </a:extLst>
            </p:cNvPr>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49" name="Google Shape;632;p33">
              <a:extLst>
                <a:ext uri="{FF2B5EF4-FFF2-40B4-BE49-F238E27FC236}">
                  <a16:creationId xmlns:a16="http://schemas.microsoft.com/office/drawing/2014/main" id="{65422D18-DD5B-C7A0-9269-B2130F141C00}"/>
                </a:ext>
              </a:extLst>
            </p:cNvPr>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sp>
          <p:nvSpPr>
            <p:cNvPr id="50" name="Google Shape;633;p33">
              <a:extLst>
                <a:ext uri="{FF2B5EF4-FFF2-40B4-BE49-F238E27FC236}">
                  <a16:creationId xmlns:a16="http://schemas.microsoft.com/office/drawing/2014/main" id="{2CAB8D7B-1A4D-EF2F-3CBD-805E8B6A55FC}"/>
                </a:ext>
              </a:extLst>
            </p:cNvPr>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a:lnSpc>
                  <a:spcPct val="120000"/>
                </a:lnSpc>
              </a:pPr>
              <a:endParaRPr sz="2400">
                <a:latin typeface="Times New Roman" pitchFamily="18" charset="0"/>
                <a:cs typeface="Times New Roman" pitchFamily="18" charset="0"/>
              </a:endParaRPr>
            </a:p>
          </p:txBody>
        </p:sp>
      </p:grpSp>
      <p:sp>
        <p:nvSpPr>
          <p:cNvPr id="51" name="Arrow: Right 50">
            <a:extLst>
              <a:ext uri="{FF2B5EF4-FFF2-40B4-BE49-F238E27FC236}">
                <a16:creationId xmlns:a16="http://schemas.microsoft.com/office/drawing/2014/main" id="{93D83F0E-7144-31C3-4BDB-EF8E4E985E0A}"/>
              </a:ext>
            </a:extLst>
          </p:cNvPr>
          <p:cNvSpPr/>
          <p:nvPr/>
        </p:nvSpPr>
        <p:spPr>
          <a:xfrm>
            <a:off x="392233" y="439496"/>
            <a:ext cx="875119" cy="451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lnSpc>
                <a:spcPct val="120000"/>
              </a:lnSpc>
            </a:pPr>
            <a:endParaRPr lang="en-US" sz="2400">
              <a:latin typeface="Times New Roman" pitchFamily="18" charset="0"/>
              <a:cs typeface="Times New Roman" pitchFamily="18" charset="0"/>
            </a:endParaRPr>
          </a:p>
        </p:txBody>
      </p:sp>
      <p:pic>
        <p:nvPicPr>
          <p:cNvPr id="52" name="Picture 15" descr="viet3"/>
          <p:cNvPicPr>
            <a:picLocks noChangeAspect="1" noChangeArrowheads="1" noCrop="1"/>
          </p:cNvPicPr>
          <p:nvPr/>
        </p:nvPicPr>
        <p:blipFill>
          <a:blip r:embed="rId2"/>
          <a:srcRect/>
          <a:stretch>
            <a:fillRect/>
          </a:stretch>
        </p:blipFill>
        <p:spPr bwMode="auto">
          <a:xfrm>
            <a:off x="319314" y="0"/>
            <a:ext cx="533400" cy="387927"/>
          </a:xfrm>
          <a:prstGeom prst="rect">
            <a:avLst/>
          </a:prstGeom>
          <a:noFill/>
          <a:ln w="9525">
            <a:noFill/>
            <a:miter lim="800000"/>
            <a:headEnd/>
            <a:tailEnd/>
          </a:ln>
        </p:spPr>
      </p:pic>
    </p:spTree>
    <p:extLst>
      <p:ext uri="{BB962C8B-B14F-4D97-AF65-F5344CB8AC3E}">
        <p14:creationId xmlns:p14="http://schemas.microsoft.com/office/powerpoint/2010/main" val="297054770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box(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0-#ppt_w/2"/>
                                          </p:val>
                                        </p:tav>
                                        <p:tav tm="100000">
                                          <p:val>
                                            <p:strVal val="#ppt_x"/>
                                          </p:val>
                                        </p:tav>
                                      </p:tavLst>
                                    </p:anim>
                                    <p:anim calcmode="lin" valueType="num">
                                      <p:cBhvr additive="base">
                                        <p:cTn id="2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trips(downRight)">
                                      <p:cBhvr>
                                        <p:cTn id="33" dur="1000"/>
                                        <p:tgtEl>
                                          <p:spTgt spid="5"/>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trips(downRight)">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1000" fill="hold"/>
                                        <p:tgtEl>
                                          <p:spTgt spid="8"/>
                                        </p:tgtEl>
                                        <p:attrNameLst>
                                          <p:attrName>ppt_x</p:attrName>
                                        </p:attrNameLst>
                                      </p:cBhvr>
                                      <p:tavLst>
                                        <p:tav tm="0">
                                          <p:val>
                                            <p:strVal val="1+#ppt_w/2"/>
                                          </p:val>
                                        </p:tav>
                                        <p:tav tm="100000">
                                          <p:val>
                                            <p:strVal val="#ppt_x"/>
                                          </p:val>
                                        </p:tav>
                                      </p:tavLst>
                                    </p:anim>
                                    <p:anim calcmode="lin" valueType="num">
                                      <p:cBhvr additive="base">
                                        <p:cTn id="4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checkerboard(across)">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p:bldP spid="5" grpId="0"/>
      <p:bldP spid="6" grpId="0"/>
      <p:bldP spid="8" grpId="0"/>
      <p:bldP spid="10" grpId="0"/>
      <p:bldP spid="11"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2024743" y="2143126"/>
            <a:ext cx="771457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TIẾT 9- 10- 11:</a:t>
            </a:r>
          </a:p>
          <a:p>
            <a:pPr algn="ctr" eaLnBrk="1" hangingPunct="1">
              <a:spcBef>
                <a:spcPct val="0"/>
              </a:spcBef>
              <a:buFontTx/>
              <a:buNone/>
            </a:pPr>
            <a:r>
              <a:rPr lang="en-US" altLang="en-US" sz="4000" b="1" dirty="0">
                <a:latin typeface="Times New Roman" panose="02020603050405020304" pitchFamily="18" charset="0"/>
                <a:cs typeface="Times New Roman" panose="02020603050405020304" pitchFamily="18" charset="0"/>
              </a:rPr>
              <a:t>BÀI 3: NGUYÊN TỐ HÓA HỌC </a:t>
            </a:r>
            <a:endParaRPr lang="vi-VN"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257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123" name="AutoShape 4" descr="Tải +999 Hình Nền Powerpoint Ngộ Nghĩnh Đẹp Nhất Năm 2018"/>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4" name="Picture 6" descr="50+ Hình nền Powerpoint ngộ nghĩnh, đáng yêu nhất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460783"/>
            <a:ext cx="10197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849632" y="1690008"/>
            <a:ext cx="6779077" cy="642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latin typeface="Times New Roman" panose="02020603050405020304" pitchFamily="18" charset="0"/>
                <a:cs typeface="Times New Roman" panose="02020603050405020304" pitchFamily="18" charset="0"/>
              </a:rPr>
              <a:t>I. NGUYÊN TỐ HÓA HỌC </a:t>
            </a:r>
            <a:endParaRPr lang="vi-VN"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7690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6828608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5229</Words>
  <Application>Microsoft Office PowerPoint</Application>
  <PresentationFormat>Widescreen</PresentationFormat>
  <Paragraphs>1450</Paragraphs>
  <Slides>72</Slides>
  <Notes>1</Notes>
  <HiddenSlides>2</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(Body)</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–NGUYÊN TỐ HÓA HỌC </vt:lpstr>
      <vt:lpstr>II – TÊN GỌI VÀ KÍ HIỆU NGUYÊN TỐ HÓA HỌC </vt:lpstr>
      <vt:lpstr>PowerPoint Presentation</vt:lpstr>
      <vt:lpstr>PowerPoint Presentation</vt:lpstr>
      <vt:lpstr>PowerPoint Presentation</vt:lpstr>
      <vt:lpstr>PowerPoint Presentation</vt:lpstr>
      <vt:lpstr>PowerPoint Presentation</vt:lpstr>
      <vt:lpstr>PowerPoint Presentation</vt:lpstr>
      <vt:lpstr>II – TÊN GỌI VÀ KÍ HIỆU NGUYÊN TỐ HÓA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Nguyen</cp:lastModifiedBy>
  <cp:revision>50</cp:revision>
  <dcterms:created xsi:type="dcterms:W3CDTF">2022-09-18T03:23:52Z</dcterms:created>
  <dcterms:modified xsi:type="dcterms:W3CDTF">2024-09-24T15:56:01Z</dcterms:modified>
</cp:coreProperties>
</file>