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9" r:id="rId4"/>
    <p:sldMasterId id="2147483723" r:id="rId5"/>
    <p:sldMasterId id="2147483737" r:id="rId6"/>
    <p:sldMasterId id="2147483750" r:id="rId7"/>
    <p:sldMasterId id="2147483764" r:id="rId8"/>
  </p:sldMasterIdLst>
  <p:notesMasterIdLst>
    <p:notesMasterId r:id="rId31"/>
  </p:notesMasterIdLst>
  <p:sldIdLst>
    <p:sldId id="294" r:id="rId9"/>
    <p:sldId id="291" r:id="rId10"/>
    <p:sldId id="281" r:id="rId11"/>
    <p:sldId id="297" r:id="rId12"/>
    <p:sldId id="295" r:id="rId13"/>
    <p:sldId id="299" r:id="rId14"/>
    <p:sldId id="284" r:id="rId15"/>
    <p:sldId id="285" r:id="rId16"/>
    <p:sldId id="283" r:id="rId17"/>
    <p:sldId id="280" r:id="rId18"/>
    <p:sldId id="296" r:id="rId19"/>
    <p:sldId id="289" r:id="rId20"/>
    <p:sldId id="292" r:id="rId21"/>
    <p:sldId id="286" r:id="rId22"/>
    <p:sldId id="287" r:id="rId23"/>
    <p:sldId id="264" r:id="rId24"/>
    <p:sldId id="288" r:id="rId25"/>
    <p:sldId id="273" r:id="rId26"/>
    <p:sldId id="290" r:id="rId27"/>
    <p:sldId id="276" r:id="rId28"/>
    <p:sldId id="277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FED105-5EDC-47A7-A45B-6535E0D6343E}">
          <p14:sldIdLst>
            <p14:sldId id="294"/>
            <p14:sldId id="291"/>
            <p14:sldId id="281"/>
            <p14:sldId id="297"/>
            <p14:sldId id="295"/>
            <p14:sldId id="299"/>
          </p14:sldIdLst>
        </p14:section>
        <p14:section name="Untitled Section" id="{C6E5C1A5-0BE6-41EC-B541-A8CC202CBD94}">
          <p14:sldIdLst>
            <p14:sldId id="284"/>
            <p14:sldId id="285"/>
            <p14:sldId id="283"/>
            <p14:sldId id="280"/>
            <p14:sldId id="296"/>
            <p14:sldId id="289"/>
            <p14:sldId id="292"/>
            <p14:sldId id="286"/>
            <p14:sldId id="287"/>
            <p14:sldId id="264"/>
            <p14:sldId id="288"/>
            <p14:sldId id="273"/>
            <p14:sldId id="290"/>
            <p14:sldId id="276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64" d="100"/>
          <a:sy n="64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4D9-F643-4991-8A70-5111A2211BC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1C8A-8147-4837-8041-493FC5BC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2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13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3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0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9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3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4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3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2083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83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821851-3F56-424B-9ABB-AFC26F83EB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9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29B1F-B88F-45B2-B86B-2B5D69A9EE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C9C34-9ABD-4478-8CDF-0152EE1F0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2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FA6A-B707-4D22-9BF5-0D71FA7D5C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7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B309-4CCD-446F-A8B2-841400B18A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9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B4C8E-4404-43BC-9106-8C43C4571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8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2F8C-983F-4F4A-8A91-B94727C0CC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7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6BC7-3E39-4E13-B5EF-2BD0F1E645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8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FFE8-34D3-4BEB-9E90-DA5C74303B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7297-8349-46BB-9E99-19BCD86F02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3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8EBB-84E5-4228-A099-6820ADD92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0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2888"/>
      </p:ext>
    </p:extLst>
  </p:cSld>
  <p:clrMapOvr>
    <a:masterClrMapping/>
  </p:clrMapOvr>
  <p:transition spd="slow"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6234"/>
      </p:ext>
    </p:extLst>
  </p:cSld>
  <p:clrMapOvr>
    <a:masterClrMapping/>
  </p:clrMapOvr>
  <p:transition spd="slow"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8003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59502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5428"/>
      </p:ext>
    </p:extLst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868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25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7335"/>
      </p:ext>
    </p:extLst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33082"/>
      </p:ext>
    </p:extLst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66512"/>
      </p:ext>
    </p:extLst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75524"/>
      </p:ext>
    </p:extLst>
  </p:cSld>
  <p:clrMapOvr>
    <a:masterClrMapping/>
  </p:clrMapOvr>
  <p:transition spd="slow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61734"/>
      </p:ext>
    </p:extLst>
  </p:cSld>
  <p:clrMapOvr>
    <a:masterClrMapping/>
  </p:clrMapOvr>
  <p:transition spd="slow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73379"/>
      </p:ext>
    </p:extLst>
  </p:cSld>
  <p:clrMapOvr>
    <a:masterClrMapping/>
  </p:clrMapOvr>
  <p:transition spd="slow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7249"/>
      </p:ext>
    </p:extLst>
  </p:cSld>
  <p:clrMapOvr>
    <a:masterClrMapping/>
  </p:clrMapOvr>
  <p:transition spd="slow"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4139"/>
      </p:ext>
    </p:extLst>
  </p:cSld>
  <p:clrMapOvr>
    <a:masterClrMapping/>
  </p:clrMapOvr>
  <p:transition spd="slow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079"/>
      </p:ext>
    </p:extLst>
  </p:cSld>
  <p:clrMapOvr>
    <a:masterClrMapping/>
  </p:clrMapOvr>
  <p:transition spd="slow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64269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7039"/>
      </p:ext>
    </p:extLst>
  </p:cSld>
  <p:clrMapOvr>
    <a:masterClrMapping/>
  </p:clrMapOvr>
  <p:transition spd="slow"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2200"/>
      </p:ext>
    </p:extLst>
  </p:cSld>
  <p:clrMapOvr>
    <a:masterClrMapping/>
  </p:clrMapOvr>
  <p:transition spd="slow"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93772"/>
      </p:ext>
    </p:extLst>
  </p:cSld>
  <p:clrMapOvr>
    <a:masterClrMapping/>
  </p:clrMapOvr>
  <p:transition spd="slow"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29316"/>
      </p:ext>
    </p:extLst>
  </p:cSld>
  <p:clrMapOvr>
    <a:masterClrMapping/>
  </p:clrMapOvr>
  <p:transition spd="slow"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1596"/>
      </p:ext>
    </p:extLst>
  </p:cSld>
  <p:clrMapOvr>
    <a:masterClrMapping/>
  </p:clrMapOvr>
  <p:transition spd="slow"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15078"/>
      </p:ext>
    </p:extLst>
  </p:cSld>
  <p:clrMapOvr>
    <a:masterClrMapping/>
  </p:clrMapOvr>
  <p:transition spd="slow"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2590"/>
      </p:ext>
    </p:extLst>
  </p:cSld>
  <p:clrMapOvr>
    <a:masterClrMapping/>
  </p:clrMapOvr>
  <p:transition spd="slow"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3654"/>
      </p:ext>
    </p:extLst>
  </p:cSld>
  <p:clrMapOvr>
    <a:masterClrMapping/>
  </p:clrMapOvr>
  <p:transition spd="slow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8752"/>
      </p:ext>
    </p:extLst>
  </p:cSld>
  <p:clrMapOvr>
    <a:masterClrMapping/>
  </p:clrMapOvr>
  <p:transition spd="slow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952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35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96FD-9EA1-48F1-A1C6-B222354D8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227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6A1A-4FCD-4D71-92D0-660BE771B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57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4D9F-F461-42F4-828B-A822FBE2F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9585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D0D0-CF75-460A-B4B0-C71E800958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5008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76F8-7B4B-4597-81F6-7CD38734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268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526A-31E6-4FAF-B6A9-547484C64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9548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6CCC-279B-4175-A832-E836F7779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49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0A3A-0547-4697-A276-1B368AF1B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500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9F0D-BD52-45D7-BC7F-1DEEC67C7A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38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D7C3-4FC1-45F7-B76F-8471C503C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32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9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3A62-C8A9-4E93-8A6C-781DF68CD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88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41ED-73A5-4236-B2A3-ED1C8CB55A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96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7745"/>
      </p:ext>
    </p:extLst>
  </p:cSld>
  <p:clrMapOvr>
    <a:masterClrMapping/>
  </p:clrMapOvr>
  <p:transition spd="slow">
    <p:push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97277"/>
      </p:ext>
    </p:extLst>
  </p:cSld>
  <p:clrMapOvr>
    <a:masterClrMapping/>
  </p:clrMapOvr>
  <p:transition spd="slow">
    <p:push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5601"/>
      </p:ext>
    </p:extLst>
  </p:cSld>
  <p:clrMapOvr>
    <a:masterClrMapping/>
  </p:clrMapOvr>
  <p:transition spd="slow">
    <p:push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4561"/>
      </p:ext>
    </p:extLst>
  </p:cSld>
  <p:clrMapOvr>
    <a:masterClrMapping/>
  </p:clrMapOvr>
  <p:transition spd="slow">
    <p:push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7923"/>
      </p:ext>
    </p:extLst>
  </p:cSld>
  <p:clrMapOvr>
    <a:masterClrMapping/>
  </p:clrMapOvr>
  <p:transition spd="slow">
    <p:push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9187"/>
      </p:ext>
    </p:extLst>
  </p:cSld>
  <p:clrMapOvr>
    <a:masterClrMapping/>
  </p:clrMapOvr>
  <p:transition spd="slow">
    <p:push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4862"/>
      </p:ext>
    </p:extLst>
  </p:cSld>
  <p:clrMapOvr>
    <a:masterClrMapping/>
  </p:clrMapOvr>
  <p:transition spd="slow"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2578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8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81796"/>
      </p:ext>
    </p:extLst>
  </p:cSld>
  <p:clrMapOvr>
    <a:masterClrMapping/>
  </p:clrMapOvr>
  <p:transition spd="slow">
    <p:push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1283"/>
      </p:ext>
    </p:extLst>
  </p:cSld>
  <p:clrMapOvr>
    <a:masterClrMapping/>
  </p:clrMapOvr>
  <p:transition spd="slow">
    <p:push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95489"/>
      </p:ext>
    </p:extLst>
  </p:cSld>
  <p:clrMapOvr>
    <a:masterClrMapping/>
  </p:clrMapOvr>
  <p:transition spd="slow">
    <p:push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5628"/>
      </p:ext>
    </p:extLst>
  </p:cSld>
  <p:clrMapOvr>
    <a:masterClrMapping/>
  </p:clrMapOvr>
  <p:transition spd="slow"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2934"/>
      </p:ext>
    </p:extLst>
  </p:cSld>
  <p:clrMapOvr>
    <a:masterClrMapping/>
  </p:clrMapOvr>
  <p:transition spd="slow"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108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64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6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69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2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699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4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194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8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530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75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21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2376" y="573024"/>
            <a:ext cx="77175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85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30288" lvl="0" indent="-286859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860576" lvl="1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290863" lvl="2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721150" lvl="3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151438" lvl="4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581726" lvl="5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012014" lvl="6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442301" lvl="7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872589" lvl="8" indent="-286859">
              <a:spcBef>
                <a:spcPts val="1506"/>
              </a:spcBef>
              <a:spcAft>
                <a:spcPts val="150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436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278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B6DDE-3FCE-4B35-9140-17964219C1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8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0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198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8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748AE-5829-4532-98C5-B74147F95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606D0-D4D0-41B6-8111-465CA4B86D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1"/>
          <p:cNvSpPr>
            <a:spLocks noChangeArrowheads="1" noChangeShapeType="1" noTextEdit="1"/>
          </p:cNvSpPr>
          <p:nvPr/>
        </p:nvSpPr>
        <p:spPr bwMode="auto">
          <a:xfrm>
            <a:off x="1447800" y="2514600"/>
            <a:ext cx="61722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Bài 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8 : ĐO NHIỆT ĐỘ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(3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Tiết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913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233767" y="466635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?3.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Trong các nhiệt độ sau: 0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5568177" y="1826337"/>
            <a:ext cx="27376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1524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8915" name="Rectangle 3" descr="Papyrus"/>
          <p:cNvSpPr>
            <a:spLocks noChangeArrowheads="1"/>
          </p:cNvSpPr>
          <p:nvPr/>
        </p:nvSpPr>
        <p:spPr bwMode="auto">
          <a:xfrm rot="2700000" flipV="1">
            <a:off x="445770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710113" y="3219450"/>
            <a:ext cx="438150" cy="234950"/>
            <a:chOff x="3024" y="1440"/>
            <a:chExt cx="276" cy="148"/>
          </a:xfrm>
        </p:grpSpPr>
        <p:sp>
          <p:nvSpPr>
            <p:cNvPr id="39247" name="Freeform 5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4 w 249"/>
                <a:gd name="T1" fmla="*/ 6 h 141"/>
                <a:gd name="T2" fmla="*/ 4 w 249"/>
                <a:gd name="T3" fmla="*/ 7 h 141"/>
                <a:gd name="T4" fmla="*/ 0 w 249"/>
                <a:gd name="T5" fmla="*/ 7 h 141"/>
                <a:gd name="T6" fmla="*/ 4 w 249"/>
                <a:gd name="T7" fmla="*/ 8 h 141"/>
                <a:gd name="T8" fmla="*/ 4 w 249"/>
                <a:gd name="T9" fmla="*/ 8 h 141"/>
                <a:gd name="T10" fmla="*/ 7 w 249"/>
                <a:gd name="T11" fmla="*/ 8 h 141"/>
                <a:gd name="T12" fmla="*/ 9 w 249"/>
                <a:gd name="T13" fmla="*/ 8 h 141"/>
                <a:gd name="T14" fmla="*/ 11 w 249"/>
                <a:gd name="T15" fmla="*/ 8 h 141"/>
                <a:gd name="T16" fmla="*/ 13 w 249"/>
                <a:gd name="T17" fmla="*/ 7 h 141"/>
                <a:gd name="T18" fmla="*/ 15 w 249"/>
                <a:gd name="T19" fmla="*/ 7 h 141"/>
                <a:gd name="T20" fmla="*/ 17 w 249"/>
                <a:gd name="T21" fmla="*/ 7 h 141"/>
                <a:gd name="T22" fmla="*/ 19 w 249"/>
                <a:gd name="T23" fmla="*/ 6 h 141"/>
                <a:gd name="T24" fmla="*/ 21 w 249"/>
                <a:gd name="T25" fmla="*/ 6 h 141"/>
                <a:gd name="T26" fmla="*/ 22 w 249"/>
                <a:gd name="T27" fmla="*/ 5 h 141"/>
                <a:gd name="T28" fmla="*/ 24 w 249"/>
                <a:gd name="T29" fmla="*/ 5 h 141"/>
                <a:gd name="T30" fmla="*/ 26 w 249"/>
                <a:gd name="T31" fmla="*/ 6 h 141"/>
                <a:gd name="T32" fmla="*/ 29 w 249"/>
                <a:gd name="T33" fmla="*/ 6 h 141"/>
                <a:gd name="T34" fmla="*/ 29 w 249"/>
                <a:gd name="T35" fmla="*/ 7 h 141"/>
                <a:gd name="T36" fmla="*/ 31 w 249"/>
                <a:gd name="T37" fmla="*/ 8 h 141"/>
                <a:gd name="T38" fmla="*/ 24 w 249"/>
                <a:gd name="T39" fmla="*/ 0 h 141"/>
                <a:gd name="T40" fmla="*/ 4 w 249"/>
                <a:gd name="T41" fmla="*/ 6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48" name="Freeform 6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49" name="Freeform 7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57400" y="2752725"/>
            <a:ext cx="1962150" cy="3295650"/>
            <a:chOff x="2484" y="1506"/>
            <a:chExt cx="1236" cy="2076"/>
          </a:xfrm>
        </p:grpSpPr>
        <p:sp>
          <p:nvSpPr>
            <p:cNvPr id="2" name="AutoShape 9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30" name="Rectangle 11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1" name="Rectangle 12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2" name="Rectangle 13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3" name="Rectangle 14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4" name="AutoShape 15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AutoShape 16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7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37" name="Rectangle 18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AutoShape 19"/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40" name="Rectangle 21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22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59" name="AutoShape 23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43" name="Oval 24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4" name="AutoShape 25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5" name="Oval 26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6" name="AutoShape 27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143000" y="5299075"/>
            <a:ext cx="636588" cy="930275"/>
            <a:chOff x="4080" y="2352"/>
            <a:chExt cx="334" cy="488"/>
          </a:xfrm>
        </p:grpSpPr>
        <p:sp>
          <p:nvSpPr>
            <p:cNvPr id="39188" name="Oval 29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89" name="Freeform 30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0" name="AutoShape 31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68" name="AutoShape 32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33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195" name="Freeform 34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6" name="Freeform 35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7" name="Oval 36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98" name="Arc 37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9" name="Arc 38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0" name="Freeform 39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1" name="Freeform 40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2" name="Freeform 41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3" name="Freeform 42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4" name="Freeform 43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5" name="Freeform 44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6" name="Freeform 45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7" name="Freeform 46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8" name="Freeform 47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9" name="Freeform 48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0" name="Freeform 49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1" name="Freeform 50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9220" name="Line 52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1" name="Line 53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2" name="Line 54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3" name="Line 55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4" name="Line 56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5" name="Line 57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6" name="Line 58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7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213" name="Freeform 60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4" name="Freeform 61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5" name="Freeform 62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6" name="Freeform 63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7" name="Freeform 64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8" name="Freeform 65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9" name="Arc 66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611688" y="4933950"/>
            <a:ext cx="749300" cy="1314450"/>
            <a:chOff x="4236" y="2913"/>
            <a:chExt cx="472" cy="828"/>
          </a:xfrm>
        </p:grpSpPr>
        <p:sp>
          <p:nvSpPr>
            <p:cNvPr id="39167" name="Oval 68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68" name="AutoShape 69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69" name="Oval 70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0" name="Oval 71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1" name="Freeform 72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2" name="Freeform 73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3" name="AutoShape 74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4" name="Freeform 75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Arc 76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76" name="Arc 77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7" name="Oval 78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8" name="Arc 79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9" name="Arc 80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0" name="Arc 81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1" name="Arc 82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2" name="AutoShape 83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3" name="Arc 84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4" name="Line 85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5" name="Line 86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87" name="Freeform 87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9187" name="Picture 88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0" name="AutoShape 89"/>
          <p:cNvSpPr>
            <a:spLocks noChangeArrowheads="1"/>
          </p:cNvSpPr>
          <p:nvPr/>
        </p:nvSpPr>
        <p:spPr bwMode="auto">
          <a:xfrm>
            <a:off x="290353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1" name="Oval 90"/>
          <p:cNvSpPr>
            <a:spLocks noChangeArrowheads="1"/>
          </p:cNvSpPr>
          <p:nvPr/>
        </p:nvSpPr>
        <p:spPr bwMode="auto">
          <a:xfrm>
            <a:off x="270510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427" name="AutoShape 91"/>
          <p:cNvSpPr>
            <a:spLocks noChangeArrowheads="1"/>
          </p:cNvSpPr>
          <p:nvPr/>
        </p:nvSpPr>
        <p:spPr bwMode="auto">
          <a:xfrm>
            <a:off x="303371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25" name="Freeform 92"/>
          <p:cNvSpPr>
            <a:spLocks/>
          </p:cNvSpPr>
          <p:nvPr/>
        </p:nvSpPr>
        <p:spPr bwMode="auto">
          <a:xfrm flipH="1">
            <a:off x="331628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6" name="Freeform 93"/>
          <p:cNvSpPr>
            <a:spLocks/>
          </p:cNvSpPr>
          <p:nvPr/>
        </p:nvSpPr>
        <p:spPr bwMode="auto">
          <a:xfrm>
            <a:off x="298132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30" name="Arc 94"/>
          <p:cNvSpPr>
            <a:spLocks/>
          </p:cNvSpPr>
          <p:nvPr/>
        </p:nvSpPr>
        <p:spPr bwMode="auto">
          <a:xfrm flipV="1">
            <a:off x="300672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28" name="Oval 95"/>
          <p:cNvSpPr>
            <a:spLocks noChangeArrowheads="1"/>
          </p:cNvSpPr>
          <p:nvPr/>
        </p:nvSpPr>
        <p:spPr bwMode="auto">
          <a:xfrm>
            <a:off x="300672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29" name="AutoShape 96"/>
          <p:cNvSpPr>
            <a:spLocks noChangeArrowheads="1"/>
          </p:cNvSpPr>
          <p:nvPr/>
        </p:nvSpPr>
        <p:spPr bwMode="auto">
          <a:xfrm>
            <a:off x="323056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0" name="Arc 97"/>
          <p:cNvSpPr>
            <a:spLocks/>
          </p:cNvSpPr>
          <p:nvPr/>
        </p:nvSpPr>
        <p:spPr bwMode="auto">
          <a:xfrm flipV="1">
            <a:off x="303847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1" name="Oval 98"/>
          <p:cNvSpPr>
            <a:spLocks noChangeArrowheads="1"/>
          </p:cNvSpPr>
          <p:nvPr/>
        </p:nvSpPr>
        <p:spPr bwMode="auto">
          <a:xfrm>
            <a:off x="303847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2" name="Oval 99"/>
          <p:cNvSpPr>
            <a:spLocks noChangeArrowheads="1"/>
          </p:cNvSpPr>
          <p:nvPr/>
        </p:nvSpPr>
        <p:spPr bwMode="auto">
          <a:xfrm>
            <a:off x="310038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1247775" y="1081088"/>
            <a:ext cx="152400" cy="3338512"/>
            <a:chOff x="5088" y="528"/>
            <a:chExt cx="96" cy="2103"/>
          </a:xfrm>
        </p:grpSpPr>
        <p:sp>
          <p:nvSpPr>
            <p:cNvPr id="14336" name="AutoShape 101"/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37" name="Freeform 102"/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64" name="Line 103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43" name="Line 104"/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66" name="Freeform 105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34" name="Oval 106"/>
          <p:cNvSpPr>
            <a:spLocks noChangeArrowheads="1"/>
          </p:cNvSpPr>
          <p:nvPr/>
        </p:nvSpPr>
        <p:spPr bwMode="auto">
          <a:xfrm>
            <a:off x="270033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 rot="4952512">
            <a:off x="4906962" y="5773738"/>
            <a:ext cx="1190625" cy="882650"/>
            <a:chOff x="3765" y="1482"/>
            <a:chExt cx="750" cy="556"/>
          </a:xfrm>
        </p:grpSpPr>
        <p:sp>
          <p:nvSpPr>
            <p:cNvPr id="39152" name="Freeform 108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3" name="Freeform 109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4" name="Freeform 110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5" name="Freeform 111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6" name="Freeform 112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6" name="Group 113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9160" name="Freeform 1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61" name="Oval 1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158" name="Freeform 116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9" name="Freeform 117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36" name="Freeform 118"/>
          <p:cNvSpPr>
            <a:spLocks/>
          </p:cNvSpPr>
          <p:nvPr/>
        </p:nvSpPr>
        <p:spPr bwMode="auto">
          <a:xfrm>
            <a:off x="445770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7" name="Oval 119"/>
          <p:cNvSpPr>
            <a:spLocks noChangeArrowheads="1"/>
          </p:cNvSpPr>
          <p:nvPr/>
        </p:nvSpPr>
        <p:spPr bwMode="auto">
          <a:xfrm>
            <a:off x="476726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8" name="Oval 120"/>
          <p:cNvSpPr>
            <a:spLocks noChangeArrowheads="1"/>
          </p:cNvSpPr>
          <p:nvPr/>
        </p:nvSpPr>
        <p:spPr bwMode="auto">
          <a:xfrm>
            <a:off x="457200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4457" name="Picture 121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3713162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22"/>
          <p:cNvGrpSpPr>
            <a:grpSpLocks/>
          </p:cNvGrpSpPr>
          <p:nvPr/>
        </p:nvGrpSpPr>
        <p:grpSpPr bwMode="auto">
          <a:xfrm>
            <a:off x="3221038" y="3278188"/>
            <a:ext cx="279400" cy="314325"/>
            <a:chOff x="3226" y="2032"/>
            <a:chExt cx="176" cy="198"/>
          </a:xfrm>
        </p:grpSpPr>
        <p:sp>
          <p:nvSpPr>
            <p:cNvPr id="39147" name="AutoShape 123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48" name="AutoShape 124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47" name="Freeform 125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50" name="AutoShape 126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48" name="AutoShape 127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4767263" y="3114675"/>
            <a:ext cx="55562" cy="1371600"/>
            <a:chOff x="4069" y="1794"/>
            <a:chExt cx="35" cy="864"/>
          </a:xfrm>
        </p:grpSpPr>
        <p:sp>
          <p:nvSpPr>
            <p:cNvPr id="14351" name="AutoShape 129"/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63" name="Freeform 130"/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29" name="Line 131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30" name="Freeform 132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Group 133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39133" name="Line 134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4" name="Line 135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5" name="Line 136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6" name="Line 137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7" name="Line 138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8" name="Line 139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9" name="Line 140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0" name="Line 141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1" name="Line 142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2" name="Line 143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3" name="Line 144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4" name="Line 145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5" name="Line 146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6" name="Line 147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132" name="Line 148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485" name="Line 149"/>
          <p:cNvSpPr>
            <a:spLocks noChangeShapeType="1"/>
          </p:cNvSpPr>
          <p:nvPr/>
        </p:nvSpPr>
        <p:spPr bwMode="auto">
          <a:xfrm>
            <a:off x="312896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>
            <a:off x="1323975" y="1766888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87" name="Line 151"/>
          <p:cNvSpPr>
            <a:spLocks noChangeShapeType="1"/>
          </p:cNvSpPr>
          <p:nvPr/>
        </p:nvSpPr>
        <p:spPr bwMode="auto">
          <a:xfrm>
            <a:off x="1323975" y="1747838"/>
            <a:ext cx="0" cy="1905000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0" name="Group 152"/>
          <p:cNvGrpSpPr>
            <a:grpSpLocks/>
          </p:cNvGrpSpPr>
          <p:nvPr/>
        </p:nvGrpSpPr>
        <p:grpSpPr bwMode="auto">
          <a:xfrm>
            <a:off x="1143000" y="1385888"/>
            <a:ext cx="252413" cy="2438400"/>
            <a:chOff x="4800" y="720"/>
            <a:chExt cx="159" cy="1536"/>
          </a:xfrm>
        </p:grpSpPr>
        <p:sp>
          <p:nvSpPr>
            <p:cNvPr id="39023" name="Line 153"/>
            <p:cNvSpPr>
              <a:spLocks noChangeShapeType="1"/>
            </p:cNvSpPr>
            <p:nvPr/>
          </p:nvSpPr>
          <p:spPr bwMode="auto">
            <a:xfrm>
              <a:off x="4872" y="805"/>
              <a:ext cx="0" cy="145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4" name="Line 154"/>
            <p:cNvSpPr>
              <a:spLocks noChangeShapeType="1"/>
            </p:cNvSpPr>
            <p:nvPr/>
          </p:nvSpPr>
          <p:spPr bwMode="auto">
            <a:xfrm>
              <a:off x="4872" y="209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5" name="Line 155"/>
            <p:cNvSpPr>
              <a:spLocks noChangeShapeType="1"/>
            </p:cNvSpPr>
            <p:nvPr/>
          </p:nvSpPr>
          <p:spPr bwMode="auto">
            <a:xfrm>
              <a:off x="4872" y="2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6" name="Line 156"/>
            <p:cNvSpPr>
              <a:spLocks noChangeShapeType="1"/>
            </p:cNvSpPr>
            <p:nvPr/>
          </p:nvSpPr>
          <p:spPr bwMode="auto">
            <a:xfrm>
              <a:off x="4872" y="21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7" name="Line 157"/>
            <p:cNvSpPr>
              <a:spLocks noChangeShapeType="1"/>
            </p:cNvSpPr>
            <p:nvPr/>
          </p:nvSpPr>
          <p:spPr bwMode="auto">
            <a:xfrm>
              <a:off x="4872" y="215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8" name="Line 158"/>
            <p:cNvSpPr>
              <a:spLocks noChangeShapeType="1"/>
            </p:cNvSpPr>
            <p:nvPr/>
          </p:nvSpPr>
          <p:spPr bwMode="auto">
            <a:xfrm>
              <a:off x="4872" y="214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9" name="Line 159"/>
            <p:cNvSpPr>
              <a:spLocks noChangeShapeType="1"/>
            </p:cNvSpPr>
            <p:nvPr/>
          </p:nvSpPr>
          <p:spPr bwMode="auto">
            <a:xfrm>
              <a:off x="4872" y="217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0" name="Line 160"/>
            <p:cNvSpPr>
              <a:spLocks noChangeShapeType="1"/>
            </p:cNvSpPr>
            <p:nvPr/>
          </p:nvSpPr>
          <p:spPr bwMode="auto">
            <a:xfrm>
              <a:off x="4872" y="21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1" name="Line 161"/>
            <p:cNvSpPr>
              <a:spLocks noChangeShapeType="1"/>
            </p:cNvSpPr>
            <p:nvPr/>
          </p:nvSpPr>
          <p:spPr bwMode="auto">
            <a:xfrm>
              <a:off x="4872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2" name="Line 162"/>
            <p:cNvSpPr>
              <a:spLocks noChangeShapeType="1"/>
            </p:cNvSpPr>
            <p:nvPr/>
          </p:nvSpPr>
          <p:spPr bwMode="auto">
            <a:xfrm>
              <a:off x="4872" y="22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3" name="Line 163"/>
            <p:cNvSpPr>
              <a:spLocks noChangeShapeType="1"/>
            </p:cNvSpPr>
            <p:nvPr/>
          </p:nvSpPr>
          <p:spPr bwMode="auto">
            <a:xfrm>
              <a:off x="4872" y="223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4" name="Text Box 164"/>
            <p:cNvSpPr txBox="1">
              <a:spLocks noChangeArrowheads="1"/>
            </p:cNvSpPr>
            <p:nvPr/>
          </p:nvSpPr>
          <p:spPr bwMode="auto">
            <a:xfrm>
              <a:off x="4815" y="217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9035" name="Text Box 165"/>
            <p:cNvSpPr txBox="1">
              <a:spLocks noChangeArrowheads="1"/>
            </p:cNvSpPr>
            <p:nvPr/>
          </p:nvSpPr>
          <p:spPr bwMode="auto">
            <a:xfrm>
              <a:off x="4815" y="203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9036" name="Text Box 166"/>
            <p:cNvSpPr txBox="1">
              <a:spLocks noChangeArrowheads="1"/>
            </p:cNvSpPr>
            <p:nvPr/>
          </p:nvSpPr>
          <p:spPr bwMode="auto">
            <a:xfrm>
              <a:off x="4815" y="190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9037" name="Text Box 167"/>
            <p:cNvSpPr txBox="1">
              <a:spLocks noChangeArrowheads="1"/>
            </p:cNvSpPr>
            <p:nvPr/>
          </p:nvSpPr>
          <p:spPr bwMode="auto">
            <a:xfrm>
              <a:off x="4815" y="81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220</a:t>
              </a:r>
            </a:p>
          </p:txBody>
        </p:sp>
        <p:sp>
          <p:nvSpPr>
            <p:cNvPr id="39038" name="Text Box 168"/>
            <p:cNvSpPr txBox="1">
              <a:spLocks noChangeArrowheads="1"/>
            </p:cNvSpPr>
            <p:nvPr/>
          </p:nvSpPr>
          <p:spPr bwMode="auto">
            <a:xfrm>
              <a:off x="4815" y="176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9039" name="Text Box 169"/>
            <p:cNvSpPr txBox="1">
              <a:spLocks noChangeArrowheads="1"/>
            </p:cNvSpPr>
            <p:nvPr/>
          </p:nvSpPr>
          <p:spPr bwMode="auto">
            <a:xfrm>
              <a:off x="4815" y="162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9040" name="Text Box 170"/>
            <p:cNvSpPr txBox="1">
              <a:spLocks noChangeArrowheads="1"/>
            </p:cNvSpPr>
            <p:nvPr/>
          </p:nvSpPr>
          <p:spPr bwMode="auto">
            <a:xfrm>
              <a:off x="4815" y="149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120</a:t>
              </a:r>
            </a:p>
          </p:txBody>
        </p:sp>
        <p:sp>
          <p:nvSpPr>
            <p:cNvPr id="39041" name="Text Box 171"/>
            <p:cNvSpPr txBox="1">
              <a:spLocks noChangeArrowheads="1"/>
            </p:cNvSpPr>
            <p:nvPr/>
          </p:nvSpPr>
          <p:spPr bwMode="auto">
            <a:xfrm>
              <a:off x="4815" y="1356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140</a:t>
              </a:r>
            </a:p>
          </p:txBody>
        </p:sp>
        <p:sp>
          <p:nvSpPr>
            <p:cNvPr id="39042" name="Text Box 172"/>
            <p:cNvSpPr txBox="1">
              <a:spLocks noChangeArrowheads="1"/>
            </p:cNvSpPr>
            <p:nvPr/>
          </p:nvSpPr>
          <p:spPr bwMode="auto">
            <a:xfrm>
              <a:off x="4815" y="121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160</a:t>
              </a:r>
            </a:p>
          </p:txBody>
        </p:sp>
        <p:sp>
          <p:nvSpPr>
            <p:cNvPr id="39043" name="Text Box 173"/>
            <p:cNvSpPr txBox="1">
              <a:spLocks noChangeArrowheads="1"/>
            </p:cNvSpPr>
            <p:nvPr/>
          </p:nvSpPr>
          <p:spPr bwMode="auto">
            <a:xfrm>
              <a:off x="4815" y="10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180</a:t>
              </a:r>
            </a:p>
          </p:txBody>
        </p:sp>
        <p:sp>
          <p:nvSpPr>
            <p:cNvPr id="39044" name="Text Box 174"/>
            <p:cNvSpPr txBox="1">
              <a:spLocks noChangeArrowheads="1"/>
            </p:cNvSpPr>
            <p:nvPr/>
          </p:nvSpPr>
          <p:spPr bwMode="auto">
            <a:xfrm>
              <a:off x="4815" y="94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200</a:t>
              </a:r>
            </a:p>
          </p:txBody>
        </p:sp>
        <p:sp>
          <p:nvSpPr>
            <p:cNvPr id="39045" name="Text Box 175"/>
            <p:cNvSpPr txBox="1">
              <a:spLocks noChangeArrowheads="1"/>
            </p:cNvSpPr>
            <p:nvPr/>
          </p:nvSpPr>
          <p:spPr bwMode="auto">
            <a:xfrm>
              <a:off x="4800" y="720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000" b="1" baseline="30000">
                  <a:solidFill>
                    <a:srgbClr val="CC0000"/>
                  </a:solidFill>
                </a:rPr>
                <a:t>0 </a:t>
              </a:r>
              <a:r>
                <a:rPr lang="en-US" altLang="en-US" sz="1000" b="1">
                  <a:solidFill>
                    <a:srgbClr val="CC0000"/>
                  </a:solidFill>
                </a:rPr>
                <a:t>F</a:t>
              </a:r>
            </a:p>
          </p:txBody>
        </p:sp>
        <p:sp>
          <p:nvSpPr>
            <p:cNvPr id="39046" name="Line 176"/>
            <p:cNvSpPr>
              <a:spLocks noChangeShapeType="1"/>
            </p:cNvSpPr>
            <p:nvPr/>
          </p:nvSpPr>
          <p:spPr bwMode="auto">
            <a:xfrm>
              <a:off x="4875" y="195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7" name="Line 177"/>
            <p:cNvSpPr>
              <a:spLocks noChangeShapeType="1"/>
            </p:cNvSpPr>
            <p:nvPr/>
          </p:nvSpPr>
          <p:spPr bwMode="auto">
            <a:xfrm>
              <a:off x="4875" y="1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8" name="Line 178"/>
            <p:cNvSpPr>
              <a:spLocks noChangeShapeType="1"/>
            </p:cNvSpPr>
            <p:nvPr/>
          </p:nvSpPr>
          <p:spPr bwMode="auto">
            <a:xfrm>
              <a:off x="4875" y="198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9" name="Line 179"/>
            <p:cNvSpPr>
              <a:spLocks noChangeShapeType="1"/>
            </p:cNvSpPr>
            <p:nvPr/>
          </p:nvSpPr>
          <p:spPr bwMode="auto">
            <a:xfrm>
              <a:off x="4875" y="201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0" name="Line 180"/>
            <p:cNvSpPr>
              <a:spLocks noChangeShapeType="1"/>
            </p:cNvSpPr>
            <p:nvPr/>
          </p:nvSpPr>
          <p:spPr bwMode="auto">
            <a:xfrm>
              <a:off x="4875" y="20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1" name="Line 181"/>
            <p:cNvSpPr>
              <a:spLocks noChangeShapeType="1"/>
            </p:cNvSpPr>
            <p:nvPr/>
          </p:nvSpPr>
          <p:spPr bwMode="auto">
            <a:xfrm>
              <a:off x="4875" y="203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2" name="Line 182"/>
            <p:cNvSpPr>
              <a:spLocks noChangeShapeType="1"/>
            </p:cNvSpPr>
            <p:nvPr/>
          </p:nvSpPr>
          <p:spPr bwMode="auto">
            <a:xfrm>
              <a:off x="4875" y="20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3" name="Line 183"/>
            <p:cNvSpPr>
              <a:spLocks noChangeShapeType="1"/>
            </p:cNvSpPr>
            <p:nvPr/>
          </p:nvSpPr>
          <p:spPr bwMode="auto">
            <a:xfrm>
              <a:off x="4875" y="206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4" name="Line 184"/>
            <p:cNvSpPr>
              <a:spLocks noChangeShapeType="1"/>
            </p:cNvSpPr>
            <p:nvPr/>
          </p:nvSpPr>
          <p:spPr bwMode="auto">
            <a:xfrm>
              <a:off x="4875" y="207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5" name="Line 185"/>
            <p:cNvSpPr>
              <a:spLocks noChangeShapeType="1"/>
            </p:cNvSpPr>
            <p:nvPr/>
          </p:nvSpPr>
          <p:spPr bwMode="auto">
            <a:xfrm>
              <a:off x="4872" y="1818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6" name="Line 186"/>
            <p:cNvSpPr>
              <a:spLocks noChangeShapeType="1"/>
            </p:cNvSpPr>
            <p:nvPr/>
          </p:nvSpPr>
          <p:spPr bwMode="auto">
            <a:xfrm>
              <a:off x="4872" y="18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7" name="Line 187"/>
            <p:cNvSpPr>
              <a:spLocks noChangeShapeType="1"/>
            </p:cNvSpPr>
            <p:nvPr/>
          </p:nvSpPr>
          <p:spPr bwMode="auto">
            <a:xfrm>
              <a:off x="4872" y="185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8" name="Line 188"/>
            <p:cNvSpPr>
              <a:spLocks noChangeShapeType="1"/>
            </p:cNvSpPr>
            <p:nvPr/>
          </p:nvSpPr>
          <p:spPr bwMode="auto">
            <a:xfrm>
              <a:off x="4872" y="18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9" name="Line 189"/>
            <p:cNvSpPr>
              <a:spLocks noChangeShapeType="1"/>
            </p:cNvSpPr>
            <p:nvPr/>
          </p:nvSpPr>
          <p:spPr bwMode="auto">
            <a:xfrm>
              <a:off x="4872" y="186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0" name="Line 190"/>
            <p:cNvSpPr>
              <a:spLocks noChangeShapeType="1"/>
            </p:cNvSpPr>
            <p:nvPr/>
          </p:nvSpPr>
          <p:spPr bwMode="auto">
            <a:xfrm>
              <a:off x="4872" y="18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1" name="Line 191"/>
            <p:cNvSpPr>
              <a:spLocks noChangeShapeType="1"/>
            </p:cNvSpPr>
            <p:nvPr/>
          </p:nvSpPr>
          <p:spPr bwMode="auto">
            <a:xfrm>
              <a:off x="4872" y="1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2" name="Line 192"/>
            <p:cNvSpPr>
              <a:spLocks noChangeShapeType="1"/>
            </p:cNvSpPr>
            <p:nvPr/>
          </p:nvSpPr>
          <p:spPr bwMode="auto">
            <a:xfrm>
              <a:off x="4872" y="1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3" name="Line 193"/>
            <p:cNvSpPr>
              <a:spLocks noChangeShapeType="1"/>
            </p:cNvSpPr>
            <p:nvPr/>
          </p:nvSpPr>
          <p:spPr bwMode="auto">
            <a:xfrm>
              <a:off x="4872" y="19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4" name="Line 194"/>
            <p:cNvSpPr>
              <a:spLocks noChangeShapeType="1"/>
            </p:cNvSpPr>
            <p:nvPr/>
          </p:nvSpPr>
          <p:spPr bwMode="auto">
            <a:xfrm>
              <a:off x="4875" y="168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5" name="Line 195"/>
            <p:cNvSpPr>
              <a:spLocks noChangeShapeType="1"/>
            </p:cNvSpPr>
            <p:nvPr/>
          </p:nvSpPr>
          <p:spPr bwMode="auto">
            <a:xfrm>
              <a:off x="4875" y="16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6" name="Line 196"/>
            <p:cNvSpPr>
              <a:spLocks noChangeShapeType="1"/>
            </p:cNvSpPr>
            <p:nvPr/>
          </p:nvSpPr>
          <p:spPr bwMode="auto">
            <a:xfrm>
              <a:off x="4875" y="17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7" name="Line 197"/>
            <p:cNvSpPr>
              <a:spLocks noChangeShapeType="1"/>
            </p:cNvSpPr>
            <p:nvPr/>
          </p:nvSpPr>
          <p:spPr bwMode="auto">
            <a:xfrm>
              <a:off x="4875" y="174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8" name="Line 198"/>
            <p:cNvSpPr>
              <a:spLocks noChangeShapeType="1"/>
            </p:cNvSpPr>
            <p:nvPr/>
          </p:nvSpPr>
          <p:spPr bwMode="auto">
            <a:xfrm>
              <a:off x="4875" y="17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9" name="Line 199"/>
            <p:cNvSpPr>
              <a:spLocks noChangeShapeType="1"/>
            </p:cNvSpPr>
            <p:nvPr/>
          </p:nvSpPr>
          <p:spPr bwMode="auto">
            <a:xfrm>
              <a:off x="4875" y="176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0" name="Line 200"/>
            <p:cNvSpPr>
              <a:spLocks noChangeShapeType="1"/>
            </p:cNvSpPr>
            <p:nvPr/>
          </p:nvSpPr>
          <p:spPr bwMode="auto">
            <a:xfrm>
              <a:off x="4875" y="177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1" name="Line 201"/>
            <p:cNvSpPr>
              <a:spLocks noChangeShapeType="1"/>
            </p:cNvSpPr>
            <p:nvPr/>
          </p:nvSpPr>
          <p:spPr bwMode="auto">
            <a:xfrm>
              <a:off x="4875" y="179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2" name="Line 202"/>
            <p:cNvSpPr>
              <a:spLocks noChangeShapeType="1"/>
            </p:cNvSpPr>
            <p:nvPr/>
          </p:nvSpPr>
          <p:spPr bwMode="auto">
            <a:xfrm>
              <a:off x="4875" y="18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3" name="Line 203"/>
            <p:cNvSpPr>
              <a:spLocks noChangeShapeType="1"/>
            </p:cNvSpPr>
            <p:nvPr/>
          </p:nvSpPr>
          <p:spPr bwMode="auto">
            <a:xfrm>
              <a:off x="4875" y="154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4" name="Line 204"/>
            <p:cNvSpPr>
              <a:spLocks noChangeShapeType="1"/>
            </p:cNvSpPr>
            <p:nvPr/>
          </p:nvSpPr>
          <p:spPr bwMode="auto">
            <a:xfrm>
              <a:off x="4875" y="15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5" name="Line 205"/>
            <p:cNvSpPr>
              <a:spLocks noChangeShapeType="1"/>
            </p:cNvSpPr>
            <p:nvPr/>
          </p:nvSpPr>
          <p:spPr bwMode="auto">
            <a:xfrm>
              <a:off x="4875" y="15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6" name="Line 206"/>
            <p:cNvSpPr>
              <a:spLocks noChangeShapeType="1"/>
            </p:cNvSpPr>
            <p:nvPr/>
          </p:nvSpPr>
          <p:spPr bwMode="auto">
            <a:xfrm>
              <a:off x="4875" y="16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7" name="Line 207"/>
            <p:cNvSpPr>
              <a:spLocks noChangeShapeType="1"/>
            </p:cNvSpPr>
            <p:nvPr/>
          </p:nvSpPr>
          <p:spPr bwMode="auto">
            <a:xfrm>
              <a:off x="4875" y="159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8" name="Line 208"/>
            <p:cNvSpPr>
              <a:spLocks noChangeShapeType="1"/>
            </p:cNvSpPr>
            <p:nvPr/>
          </p:nvSpPr>
          <p:spPr bwMode="auto">
            <a:xfrm>
              <a:off x="4875" y="162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9" name="Line 209"/>
            <p:cNvSpPr>
              <a:spLocks noChangeShapeType="1"/>
            </p:cNvSpPr>
            <p:nvPr/>
          </p:nvSpPr>
          <p:spPr bwMode="auto">
            <a:xfrm>
              <a:off x="4875" y="163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0" name="Line 210"/>
            <p:cNvSpPr>
              <a:spLocks noChangeShapeType="1"/>
            </p:cNvSpPr>
            <p:nvPr/>
          </p:nvSpPr>
          <p:spPr bwMode="auto">
            <a:xfrm>
              <a:off x="4875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1" name="Line 211"/>
            <p:cNvSpPr>
              <a:spLocks noChangeShapeType="1"/>
            </p:cNvSpPr>
            <p:nvPr/>
          </p:nvSpPr>
          <p:spPr bwMode="auto">
            <a:xfrm>
              <a:off x="4875" y="16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2" name="Line 212"/>
            <p:cNvSpPr>
              <a:spLocks noChangeShapeType="1"/>
            </p:cNvSpPr>
            <p:nvPr/>
          </p:nvSpPr>
          <p:spPr bwMode="auto">
            <a:xfrm>
              <a:off x="4878" y="141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3" name="Line 213"/>
            <p:cNvSpPr>
              <a:spLocks noChangeShapeType="1"/>
            </p:cNvSpPr>
            <p:nvPr/>
          </p:nvSpPr>
          <p:spPr bwMode="auto">
            <a:xfrm>
              <a:off x="4878" y="142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4" name="Line 214"/>
            <p:cNvSpPr>
              <a:spLocks noChangeShapeType="1"/>
            </p:cNvSpPr>
            <p:nvPr/>
          </p:nvSpPr>
          <p:spPr bwMode="auto">
            <a:xfrm>
              <a:off x="4878" y="144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5" name="Line 215"/>
            <p:cNvSpPr>
              <a:spLocks noChangeShapeType="1"/>
            </p:cNvSpPr>
            <p:nvPr/>
          </p:nvSpPr>
          <p:spPr bwMode="auto">
            <a:xfrm>
              <a:off x="4878" y="14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6" name="Line 216"/>
            <p:cNvSpPr>
              <a:spLocks noChangeShapeType="1"/>
            </p:cNvSpPr>
            <p:nvPr/>
          </p:nvSpPr>
          <p:spPr bwMode="auto">
            <a:xfrm>
              <a:off x="4878" y="14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7" name="Line 217"/>
            <p:cNvSpPr>
              <a:spLocks noChangeShapeType="1"/>
            </p:cNvSpPr>
            <p:nvPr/>
          </p:nvSpPr>
          <p:spPr bwMode="auto">
            <a:xfrm>
              <a:off x="4878" y="1488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8" name="Line 218"/>
            <p:cNvSpPr>
              <a:spLocks noChangeShapeType="1"/>
            </p:cNvSpPr>
            <p:nvPr/>
          </p:nvSpPr>
          <p:spPr bwMode="auto">
            <a:xfrm>
              <a:off x="4878" y="150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9" name="Line 219"/>
            <p:cNvSpPr>
              <a:spLocks noChangeShapeType="1"/>
            </p:cNvSpPr>
            <p:nvPr/>
          </p:nvSpPr>
          <p:spPr bwMode="auto">
            <a:xfrm>
              <a:off x="4878" y="151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0" name="Line 220"/>
            <p:cNvSpPr>
              <a:spLocks noChangeShapeType="1"/>
            </p:cNvSpPr>
            <p:nvPr/>
          </p:nvSpPr>
          <p:spPr bwMode="auto">
            <a:xfrm>
              <a:off x="4878" y="15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1" name="Line 221"/>
            <p:cNvSpPr>
              <a:spLocks noChangeShapeType="1"/>
            </p:cNvSpPr>
            <p:nvPr/>
          </p:nvSpPr>
          <p:spPr bwMode="auto">
            <a:xfrm>
              <a:off x="4875" y="127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2" name="Line 222"/>
            <p:cNvSpPr>
              <a:spLocks noChangeShapeType="1"/>
            </p:cNvSpPr>
            <p:nvPr/>
          </p:nvSpPr>
          <p:spPr bwMode="auto">
            <a:xfrm>
              <a:off x="4875" y="128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3" name="Line 223"/>
            <p:cNvSpPr>
              <a:spLocks noChangeShapeType="1"/>
            </p:cNvSpPr>
            <p:nvPr/>
          </p:nvSpPr>
          <p:spPr bwMode="auto">
            <a:xfrm>
              <a:off x="4875" y="13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4" name="Line 224"/>
            <p:cNvSpPr>
              <a:spLocks noChangeShapeType="1"/>
            </p:cNvSpPr>
            <p:nvPr/>
          </p:nvSpPr>
          <p:spPr bwMode="auto">
            <a:xfrm>
              <a:off x="4875" y="133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5" name="Line 225"/>
            <p:cNvSpPr>
              <a:spLocks noChangeShapeType="1"/>
            </p:cNvSpPr>
            <p:nvPr/>
          </p:nvSpPr>
          <p:spPr bwMode="auto">
            <a:xfrm>
              <a:off x="4875" y="1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6" name="Line 226"/>
            <p:cNvSpPr>
              <a:spLocks noChangeShapeType="1"/>
            </p:cNvSpPr>
            <p:nvPr/>
          </p:nvSpPr>
          <p:spPr bwMode="auto">
            <a:xfrm>
              <a:off x="4875" y="135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7" name="Line 227"/>
            <p:cNvSpPr>
              <a:spLocks noChangeShapeType="1"/>
            </p:cNvSpPr>
            <p:nvPr/>
          </p:nvSpPr>
          <p:spPr bwMode="auto">
            <a:xfrm>
              <a:off x="4875" y="136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8" name="Line 228"/>
            <p:cNvSpPr>
              <a:spLocks noChangeShapeType="1"/>
            </p:cNvSpPr>
            <p:nvPr/>
          </p:nvSpPr>
          <p:spPr bwMode="auto">
            <a:xfrm>
              <a:off x="4875" y="13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9" name="Line 229"/>
            <p:cNvSpPr>
              <a:spLocks noChangeShapeType="1"/>
            </p:cNvSpPr>
            <p:nvPr/>
          </p:nvSpPr>
          <p:spPr bwMode="auto">
            <a:xfrm>
              <a:off x="4875" y="13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0" name="Line 230"/>
            <p:cNvSpPr>
              <a:spLocks noChangeShapeType="1"/>
            </p:cNvSpPr>
            <p:nvPr/>
          </p:nvSpPr>
          <p:spPr bwMode="auto">
            <a:xfrm>
              <a:off x="4878" y="113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1" name="Line 231"/>
            <p:cNvSpPr>
              <a:spLocks noChangeShapeType="1"/>
            </p:cNvSpPr>
            <p:nvPr/>
          </p:nvSpPr>
          <p:spPr bwMode="auto">
            <a:xfrm>
              <a:off x="4878" y="115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2" name="Line 232"/>
            <p:cNvSpPr>
              <a:spLocks noChangeShapeType="1"/>
            </p:cNvSpPr>
            <p:nvPr/>
          </p:nvSpPr>
          <p:spPr bwMode="auto">
            <a:xfrm>
              <a:off x="4878" y="11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3" name="Line 233"/>
            <p:cNvSpPr>
              <a:spLocks noChangeShapeType="1"/>
            </p:cNvSpPr>
            <p:nvPr/>
          </p:nvSpPr>
          <p:spPr bwMode="auto">
            <a:xfrm>
              <a:off x="4878" y="119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4" name="Line 234"/>
            <p:cNvSpPr>
              <a:spLocks noChangeShapeType="1"/>
            </p:cNvSpPr>
            <p:nvPr/>
          </p:nvSpPr>
          <p:spPr bwMode="auto">
            <a:xfrm>
              <a:off x="4878" y="11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5" name="Line 235"/>
            <p:cNvSpPr>
              <a:spLocks noChangeShapeType="1"/>
            </p:cNvSpPr>
            <p:nvPr/>
          </p:nvSpPr>
          <p:spPr bwMode="auto">
            <a:xfrm>
              <a:off x="4878" y="121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6" name="Line 236"/>
            <p:cNvSpPr>
              <a:spLocks noChangeShapeType="1"/>
            </p:cNvSpPr>
            <p:nvPr/>
          </p:nvSpPr>
          <p:spPr bwMode="auto">
            <a:xfrm>
              <a:off x="4878" y="12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7" name="Line 237"/>
            <p:cNvSpPr>
              <a:spLocks noChangeShapeType="1"/>
            </p:cNvSpPr>
            <p:nvPr/>
          </p:nvSpPr>
          <p:spPr bwMode="auto">
            <a:xfrm>
              <a:off x="4878" y="12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8" name="Line 238"/>
            <p:cNvSpPr>
              <a:spLocks noChangeShapeType="1"/>
            </p:cNvSpPr>
            <p:nvPr/>
          </p:nvSpPr>
          <p:spPr bwMode="auto">
            <a:xfrm>
              <a:off x="4878" y="125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9" name="Line 239"/>
            <p:cNvSpPr>
              <a:spLocks noChangeShapeType="1"/>
            </p:cNvSpPr>
            <p:nvPr/>
          </p:nvSpPr>
          <p:spPr bwMode="auto">
            <a:xfrm>
              <a:off x="4872" y="99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0" name="Line 240"/>
            <p:cNvSpPr>
              <a:spLocks noChangeShapeType="1"/>
            </p:cNvSpPr>
            <p:nvPr/>
          </p:nvSpPr>
          <p:spPr bwMode="auto">
            <a:xfrm>
              <a:off x="4872" y="10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1" name="Line 241"/>
            <p:cNvSpPr>
              <a:spLocks noChangeShapeType="1"/>
            </p:cNvSpPr>
            <p:nvPr/>
          </p:nvSpPr>
          <p:spPr bwMode="auto">
            <a:xfrm>
              <a:off x="4872" y="103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2" name="Line 242"/>
            <p:cNvSpPr>
              <a:spLocks noChangeShapeType="1"/>
            </p:cNvSpPr>
            <p:nvPr/>
          </p:nvSpPr>
          <p:spPr bwMode="auto">
            <a:xfrm>
              <a:off x="4872" y="106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3" name="Line 243"/>
            <p:cNvSpPr>
              <a:spLocks noChangeShapeType="1"/>
            </p:cNvSpPr>
            <p:nvPr/>
          </p:nvSpPr>
          <p:spPr bwMode="auto">
            <a:xfrm>
              <a:off x="4872" y="10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4" name="Line 244"/>
            <p:cNvSpPr>
              <a:spLocks noChangeShapeType="1"/>
            </p:cNvSpPr>
            <p:nvPr/>
          </p:nvSpPr>
          <p:spPr bwMode="auto">
            <a:xfrm>
              <a:off x="4872" y="1077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5" name="Line 245"/>
            <p:cNvSpPr>
              <a:spLocks noChangeShapeType="1"/>
            </p:cNvSpPr>
            <p:nvPr/>
          </p:nvSpPr>
          <p:spPr bwMode="auto">
            <a:xfrm>
              <a:off x="4872" y="10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6" name="Line 246"/>
            <p:cNvSpPr>
              <a:spLocks noChangeShapeType="1"/>
            </p:cNvSpPr>
            <p:nvPr/>
          </p:nvSpPr>
          <p:spPr bwMode="auto">
            <a:xfrm>
              <a:off x="4872" y="1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7" name="Line 247"/>
            <p:cNvSpPr>
              <a:spLocks noChangeShapeType="1"/>
            </p:cNvSpPr>
            <p:nvPr/>
          </p:nvSpPr>
          <p:spPr bwMode="auto">
            <a:xfrm>
              <a:off x="4872" y="112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8" name="Line 248"/>
            <p:cNvSpPr>
              <a:spLocks noChangeShapeType="1"/>
            </p:cNvSpPr>
            <p:nvPr/>
          </p:nvSpPr>
          <p:spPr bwMode="auto">
            <a:xfrm>
              <a:off x="4875" y="86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9" name="Line 249"/>
            <p:cNvSpPr>
              <a:spLocks noChangeShapeType="1"/>
            </p:cNvSpPr>
            <p:nvPr/>
          </p:nvSpPr>
          <p:spPr bwMode="auto">
            <a:xfrm>
              <a:off x="4875" y="8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0" name="Line 250"/>
            <p:cNvSpPr>
              <a:spLocks noChangeShapeType="1"/>
            </p:cNvSpPr>
            <p:nvPr/>
          </p:nvSpPr>
          <p:spPr bwMode="auto">
            <a:xfrm>
              <a:off x="4875" y="8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1" name="Line 251"/>
            <p:cNvSpPr>
              <a:spLocks noChangeShapeType="1"/>
            </p:cNvSpPr>
            <p:nvPr/>
          </p:nvSpPr>
          <p:spPr bwMode="auto">
            <a:xfrm>
              <a:off x="4875" y="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2" name="Line 252"/>
            <p:cNvSpPr>
              <a:spLocks noChangeShapeType="1"/>
            </p:cNvSpPr>
            <p:nvPr/>
          </p:nvSpPr>
          <p:spPr bwMode="auto">
            <a:xfrm>
              <a:off x="4875" y="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3" name="Line 253"/>
            <p:cNvSpPr>
              <a:spLocks noChangeShapeType="1"/>
            </p:cNvSpPr>
            <p:nvPr/>
          </p:nvSpPr>
          <p:spPr bwMode="auto">
            <a:xfrm>
              <a:off x="4875" y="941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4" name="Line 254"/>
            <p:cNvSpPr>
              <a:spLocks noChangeShapeType="1"/>
            </p:cNvSpPr>
            <p:nvPr/>
          </p:nvSpPr>
          <p:spPr bwMode="auto">
            <a:xfrm>
              <a:off x="4875" y="95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5" name="Line 255"/>
            <p:cNvSpPr>
              <a:spLocks noChangeShapeType="1"/>
            </p:cNvSpPr>
            <p:nvPr/>
          </p:nvSpPr>
          <p:spPr bwMode="auto">
            <a:xfrm>
              <a:off x="4875" y="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6" name="Line 256"/>
            <p:cNvSpPr>
              <a:spLocks noChangeShapeType="1"/>
            </p:cNvSpPr>
            <p:nvPr/>
          </p:nvSpPr>
          <p:spPr bwMode="auto">
            <a:xfrm>
              <a:off x="4875" y="9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93" name="Line 257"/>
          <p:cNvSpPr>
            <a:spLocks noChangeShapeType="1"/>
          </p:cNvSpPr>
          <p:nvPr/>
        </p:nvSpPr>
        <p:spPr bwMode="auto">
          <a:xfrm>
            <a:off x="1439863" y="44767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4" name="Line 258"/>
          <p:cNvSpPr>
            <a:spLocks noChangeShapeType="1"/>
          </p:cNvSpPr>
          <p:nvPr/>
        </p:nvSpPr>
        <p:spPr bwMode="auto">
          <a:xfrm>
            <a:off x="1458913" y="4457700"/>
            <a:ext cx="0" cy="838200"/>
          </a:xfrm>
          <a:prstGeom prst="line">
            <a:avLst/>
          </a:prstGeom>
          <a:noFill/>
          <a:ln w="19050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5" name="Line 259"/>
          <p:cNvSpPr>
            <a:spLocks noChangeShapeType="1"/>
          </p:cNvSpPr>
          <p:nvPr/>
        </p:nvSpPr>
        <p:spPr bwMode="auto">
          <a:xfrm>
            <a:off x="1425575" y="4462463"/>
            <a:ext cx="0" cy="83820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6" name="Oval 260"/>
          <p:cNvSpPr>
            <a:spLocks noChangeArrowheads="1"/>
          </p:cNvSpPr>
          <p:nvPr/>
        </p:nvSpPr>
        <p:spPr bwMode="auto">
          <a:xfrm>
            <a:off x="341153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7" name="Oval 261"/>
          <p:cNvSpPr>
            <a:spLocks noChangeArrowheads="1"/>
          </p:cNvSpPr>
          <p:nvPr/>
        </p:nvSpPr>
        <p:spPr bwMode="auto">
          <a:xfrm>
            <a:off x="328771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8" name="Oval 262"/>
          <p:cNvSpPr>
            <a:spLocks noChangeArrowheads="1"/>
          </p:cNvSpPr>
          <p:nvPr/>
        </p:nvSpPr>
        <p:spPr bwMode="auto">
          <a:xfrm>
            <a:off x="300037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9" name="Oval 263"/>
          <p:cNvSpPr>
            <a:spLocks noChangeArrowheads="1"/>
          </p:cNvSpPr>
          <p:nvPr/>
        </p:nvSpPr>
        <p:spPr bwMode="auto">
          <a:xfrm>
            <a:off x="286861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0" name="Oval 264"/>
          <p:cNvSpPr>
            <a:spLocks noChangeArrowheads="1"/>
          </p:cNvSpPr>
          <p:nvPr/>
        </p:nvSpPr>
        <p:spPr bwMode="auto">
          <a:xfrm>
            <a:off x="351631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1" name="Oval 265"/>
          <p:cNvSpPr>
            <a:spLocks noChangeArrowheads="1"/>
          </p:cNvSpPr>
          <p:nvPr/>
        </p:nvSpPr>
        <p:spPr bwMode="auto">
          <a:xfrm>
            <a:off x="323056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2" name="Oval 266"/>
          <p:cNvSpPr>
            <a:spLocks noChangeArrowheads="1"/>
          </p:cNvSpPr>
          <p:nvPr/>
        </p:nvSpPr>
        <p:spPr bwMode="auto">
          <a:xfrm>
            <a:off x="283845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3" name="Oval 267"/>
          <p:cNvSpPr>
            <a:spLocks noChangeArrowheads="1"/>
          </p:cNvSpPr>
          <p:nvPr/>
        </p:nvSpPr>
        <p:spPr bwMode="auto">
          <a:xfrm>
            <a:off x="306705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4" name="Oval 268"/>
          <p:cNvSpPr>
            <a:spLocks noChangeArrowheads="1"/>
          </p:cNvSpPr>
          <p:nvPr/>
        </p:nvSpPr>
        <p:spPr bwMode="auto">
          <a:xfrm>
            <a:off x="340201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4605" name="Picture 26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6" name="Picture 27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7050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7" name="Picture 27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8050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8" name="Picture 27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0900" y="4167188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9" name="Picture 273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7975" y="4176713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0" name="Picture 274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941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1" name="Picture 275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9450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2" name="Picture 276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2775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3" name="Picture 277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607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4" name="Picture 278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5" name="Picture 27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090988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6" name="Picture 28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1838" y="4090988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7" name="Picture 28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65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8" name="Picture 28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708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3009900" y="3571875"/>
            <a:ext cx="352425" cy="190500"/>
            <a:chOff x="3084" y="2022"/>
            <a:chExt cx="222" cy="120"/>
          </a:xfrm>
        </p:grpSpPr>
        <p:grpSp>
          <p:nvGrpSpPr>
            <p:cNvPr id="22" name="Group 284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4621" name="Arc 285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020" name="Arc 286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21" name="Arc 287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22" name="Arc 288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018" name="Arc 289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90"/>
          <p:cNvGrpSpPr>
            <a:grpSpLocks/>
          </p:cNvGrpSpPr>
          <p:nvPr/>
        </p:nvGrpSpPr>
        <p:grpSpPr bwMode="auto">
          <a:xfrm>
            <a:off x="1306513" y="5384800"/>
            <a:ext cx="274637" cy="206375"/>
            <a:chOff x="4224" y="1968"/>
            <a:chExt cx="144" cy="108"/>
          </a:xfrm>
        </p:grpSpPr>
        <p:sp>
          <p:nvSpPr>
            <p:cNvPr id="39015" name="Freeform 291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6" name="Freeform 292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93"/>
          <p:cNvGrpSpPr>
            <a:grpSpLocks/>
          </p:cNvGrpSpPr>
          <p:nvPr/>
        </p:nvGrpSpPr>
        <p:grpSpPr bwMode="auto">
          <a:xfrm>
            <a:off x="4633913" y="3181350"/>
            <a:ext cx="1104900" cy="904875"/>
            <a:chOff x="2952" y="1398"/>
            <a:chExt cx="696" cy="570"/>
          </a:xfrm>
        </p:grpSpPr>
        <p:sp>
          <p:nvSpPr>
            <p:cNvPr id="39004" name="Freeform 294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5" name="Freeform 295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6" name="Freeform 296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7" name="Freeform 297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8" name="Freeform 298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6" name="Group 299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9013" name="Freeform 30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14" name="Oval 30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010" name="Freeform 302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1" name="Freeform 303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2" name="Freeform 304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75" name="Freeform 305"/>
          <p:cNvSpPr>
            <a:spLocks/>
          </p:cNvSpPr>
          <p:nvPr/>
        </p:nvSpPr>
        <p:spPr bwMode="auto">
          <a:xfrm>
            <a:off x="452437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76" name="Freeform 306"/>
          <p:cNvSpPr>
            <a:spLocks/>
          </p:cNvSpPr>
          <p:nvPr/>
        </p:nvSpPr>
        <p:spPr bwMode="auto">
          <a:xfrm>
            <a:off x="472440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43" name="Text Box 307"/>
          <p:cNvSpPr txBox="1">
            <a:spLocks noChangeArrowheads="1"/>
          </p:cNvSpPr>
          <p:nvPr/>
        </p:nvSpPr>
        <p:spPr bwMode="auto">
          <a:xfrm>
            <a:off x="1771650" y="3565525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4644" name="Text Box 308"/>
          <p:cNvSpPr txBox="1">
            <a:spLocks noChangeArrowheads="1"/>
          </p:cNvSpPr>
          <p:nvPr/>
        </p:nvSpPr>
        <p:spPr bwMode="auto">
          <a:xfrm>
            <a:off x="1752600" y="152400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212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grpSp>
        <p:nvGrpSpPr>
          <p:cNvPr id="27" name="Group 309"/>
          <p:cNvGrpSpPr>
            <a:grpSpLocks/>
          </p:cNvGrpSpPr>
          <p:nvPr/>
        </p:nvGrpSpPr>
        <p:grpSpPr bwMode="auto">
          <a:xfrm>
            <a:off x="1447800" y="1766888"/>
            <a:ext cx="381000" cy="1905000"/>
            <a:chOff x="4464" y="1632"/>
            <a:chExt cx="192" cy="1680"/>
          </a:xfrm>
        </p:grpSpPr>
        <p:sp>
          <p:nvSpPr>
            <p:cNvPr id="38985" name="Line 310"/>
            <p:cNvSpPr>
              <a:spLocks noChangeShapeType="1"/>
            </p:cNvSpPr>
            <p:nvPr/>
          </p:nvSpPr>
          <p:spPr bwMode="auto">
            <a:xfrm rot="5400000">
              <a:off x="4536" y="156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6" name="Line 311"/>
            <p:cNvSpPr>
              <a:spLocks noChangeShapeType="1"/>
            </p:cNvSpPr>
            <p:nvPr/>
          </p:nvSpPr>
          <p:spPr bwMode="auto">
            <a:xfrm rot="5400000">
              <a:off x="4524" y="170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7" name="Line 312"/>
            <p:cNvSpPr>
              <a:spLocks noChangeShapeType="1"/>
            </p:cNvSpPr>
            <p:nvPr/>
          </p:nvSpPr>
          <p:spPr bwMode="auto">
            <a:xfrm rot="5400000">
              <a:off x="4524" y="1793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8" name="Line 313"/>
            <p:cNvSpPr>
              <a:spLocks noChangeShapeType="1"/>
            </p:cNvSpPr>
            <p:nvPr/>
          </p:nvSpPr>
          <p:spPr bwMode="auto">
            <a:xfrm rot="5400000">
              <a:off x="4554" y="1854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9" name="Line 314"/>
            <p:cNvSpPr>
              <a:spLocks noChangeShapeType="1"/>
            </p:cNvSpPr>
            <p:nvPr/>
          </p:nvSpPr>
          <p:spPr bwMode="auto">
            <a:xfrm rot="5400000">
              <a:off x="4524" y="197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0" name="Line 315"/>
            <p:cNvSpPr>
              <a:spLocks noChangeShapeType="1"/>
            </p:cNvSpPr>
            <p:nvPr/>
          </p:nvSpPr>
          <p:spPr bwMode="auto">
            <a:xfrm rot="5400000">
              <a:off x="4524" y="2066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1" name="Line 316"/>
            <p:cNvSpPr>
              <a:spLocks noChangeShapeType="1"/>
            </p:cNvSpPr>
            <p:nvPr/>
          </p:nvSpPr>
          <p:spPr bwMode="auto">
            <a:xfrm rot="5400000">
              <a:off x="4524" y="215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2" name="Line 317"/>
            <p:cNvSpPr>
              <a:spLocks noChangeShapeType="1"/>
            </p:cNvSpPr>
            <p:nvPr/>
          </p:nvSpPr>
          <p:spPr bwMode="auto">
            <a:xfrm rot="5400000">
              <a:off x="4524" y="2249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3" name="Line 318"/>
            <p:cNvSpPr>
              <a:spLocks noChangeShapeType="1"/>
            </p:cNvSpPr>
            <p:nvPr/>
          </p:nvSpPr>
          <p:spPr bwMode="auto">
            <a:xfrm rot="5400000">
              <a:off x="4560" y="2304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4" name="Line 319"/>
            <p:cNvSpPr>
              <a:spLocks noChangeShapeType="1"/>
            </p:cNvSpPr>
            <p:nvPr/>
          </p:nvSpPr>
          <p:spPr bwMode="auto">
            <a:xfrm rot="5400000">
              <a:off x="4524" y="243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5" name="Line 320"/>
            <p:cNvSpPr>
              <a:spLocks noChangeShapeType="1"/>
            </p:cNvSpPr>
            <p:nvPr/>
          </p:nvSpPr>
          <p:spPr bwMode="auto">
            <a:xfrm rot="5400000">
              <a:off x="4524" y="252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6" name="Line 321"/>
            <p:cNvSpPr>
              <a:spLocks noChangeShapeType="1"/>
            </p:cNvSpPr>
            <p:nvPr/>
          </p:nvSpPr>
          <p:spPr bwMode="auto">
            <a:xfrm rot="5400000">
              <a:off x="4524" y="2614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7" name="Line 322"/>
            <p:cNvSpPr>
              <a:spLocks noChangeShapeType="1"/>
            </p:cNvSpPr>
            <p:nvPr/>
          </p:nvSpPr>
          <p:spPr bwMode="auto">
            <a:xfrm rot="5400000">
              <a:off x="4524" y="270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8" name="Line 323"/>
            <p:cNvSpPr>
              <a:spLocks noChangeShapeType="1"/>
            </p:cNvSpPr>
            <p:nvPr/>
          </p:nvSpPr>
          <p:spPr bwMode="auto">
            <a:xfrm rot="5400000">
              <a:off x="4554" y="2766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9" name="Line 324"/>
            <p:cNvSpPr>
              <a:spLocks noChangeShapeType="1"/>
            </p:cNvSpPr>
            <p:nvPr/>
          </p:nvSpPr>
          <p:spPr bwMode="auto">
            <a:xfrm rot="5400000">
              <a:off x="4524" y="2887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0" name="Line 325"/>
            <p:cNvSpPr>
              <a:spLocks noChangeShapeType="1"/>
            </p:cNvSpPr>
            <p:nvPr/>
          </p:nvSpPr>
          <p:spPr bwMode="auto">
            <a:xfrm rot="5400000">
              <a:off x="4524" y="297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1" name="Line 326"/>
            <p:cNvSpPr>
              <a:spLocks noChangeShapeType="1"/>
            </p:cNvSpPr>
            <p:nvPr/>
          </p:nvSpPr>
          <p:spPr bwMode="auto">
            <a:xfrm rot="5400000">
              <a:off x="4524" y="3070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2" name="Line 327"/>
            <p:cNvSpPr>
              <a:spLocks noChangeShapeType="1"/>
            </p:cNvSpPr>
            <p:nvPr/>
          </p:nvSpPr>
          <p:spPr bwMode="auto">
            <a:xfrm rot="5400000">
              <a:off x="4524" y="316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3" name="Line 328"/>
            <p:cNvSpPr>
              <a:spLocks noChangeShapeType="1"/>
            </p:cNvSpPr>
            <p:nvPr/>
          </p:nvSpPr>
          <p:spPr bwMode="auto">
            <a:xfrm rot="5400000">
              <a:off x="4536" y="324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329"/>
          <p:cNvGrpSpPr>
            <a:grpSpLocks/>
          </p:cNvGrpSpPr>
          <p:nvPr/>
        </p:nvGrpSpPr>
        <p:grpSpPr bwMode="auto">
          <a:xfrm>
            <a:off x="5334258" y="2895600"/>
            <a:ext cx="3921651" cy="2711390"/>
            <a:chOff x="2242" y="1296"/>
            <a:chExt cx="4432" cy="3098"/>
          </a:xfrm>
        </p:grpSpPr>
        <p:pic>
          <p:nvPicPr>
            <p:cNvPr id="38983" name="Picture 330" descr="fahrenheit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296"/>
              <a:ext cx="1595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84" name="Text Box 331"/>
            <p:cNvSpPr txBox="1">
              <a:spLocks noChangeArrowheads="1"/>
            </p:cNvSpPr>
            <p:nvPr/>
          </p:nvSpPr>
          <p:spPr bwMode="auto">
            <a:xfrm>
              <a:off x="2242" y="3445"/>
              <a:ext cx="4432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Gabriel Daniel Fahrenheit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(1686-1736)</a:t>
              </a:r>
            </a:p>
          </p:txBody>
        </p:sp>
      </p:grpSp>
      <p:sp>
        <p:nvSpPr>
          <p:cNvPr id="38981" name="Text Box 332"/>
          <p:cNvSpPr txBox="1">
            <a:spLocks noChangeArrowheads="1"/>
          </p:cNvSpPr>
          <p:nvPr/>
        </p:nvSpPr>
        <p:spPr bwMode="auto">
          <a:xfrm>
            <a:off x="3128963" y="971550"/>
            <a:ext cx="502443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Thang nhiệt độ Frenhai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69" name="Text Box 333"/>
          <p:cNvSpPr txBox="1">
            <a:spLocks noChangeArrowheads="1"/>
          </p:cNvSpPr>
          <p:nvPr/>
        </p:nvSpPr>
        <p:spPr bwMode="auto">
          <a:xfrm>
            <a:off x="2286000" y="1760538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</a:rPr>
              <a:t>*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thang nhiệt độ Frenhai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đang tan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82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0"/>
                                        <p:tgtEl>
                                          <p:spTgt spid="1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0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1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1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158 C -0.18195 -0.07408 -0.18177 -0.13658 -0.18212 -0.16783 C -0.18247 -0.19908 -0.18125 -0.19144 -0.1842 -0.19977 C -0.18715 -0.2081 -0.19306 -0.21435 -0.19983 -0.21783 C -0.2066 -0.2213 -0.21684 -0.22431 -0.22483 -0.2213 C -0.23281 -0.21829 -0.2349 -0.21921 -0.24774 -0.20046 C -0.26059 -0.18171 -0.28247 -0.16875 -0.30243 -0.1088 C -0.3224 -0.04884 -0.34497 0.05509 -0.36754 0.15926 " pathEditMode="relative" rAng="0" ptsTypes="aaaaaaaA">
                                      <p:cBhvr>
                                        <p:cTn id="1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3000"/>
                                        <p:tgtEl>
                                          <p:spTgt spid="1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97 0.15671 C -0.37605 0.13704 -0.38212 0.11736 -0.39705 0.11505 C -0.41198 0.11273 -0.44549 0.12963 -0.46007 0.14282 C -0.47466 0.15602 -0.47987 0.17546 -0.48507 0.19491 " pathEditMode="relative" rAng="0" ptsTypes="aaaA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1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4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5" grpId="0" animBg="1"/>
      <p:bldP spid="14485" grpId="1" animBg="1"/>
      <p:bldP spid="14485" grpId="2" animBg="1"/>
      <p:bldP spid="14485" grpId="3" animBg="1"/>
      <p:bldP spid="14486" grpId="0" animBg="1"/>
      <p:bldP spid="14486" grpId="1" animBg="1"/>
      <p:bldP spid="14593" grpId="0" animBg="1"/>
      <p:bldP spid="14593" grpId="1" animBg="1"/>
      <p:bldP spid="14593" grpId="2" animBg="1"/>
      <p:bldP spid="14593" grpId="3" animBg="1"/>
      <p:bldP spid="14594" grpId="0" animBg="1"/>
      <p:bldP spid="14594" grpId="1" animBg="1"/>
      <p:bldP spid="14595" grpId="0" animBg="1"/>
      <p:bldP spid="14595" grpId="1" animBg="1"/>
      <p:bldP spid="14596" grpId="0" animBg="1"/>
      <p:bldP spid="14596" grpId="1" animBg="1"/>
      <p:bldP spid="14597" grpId="0" animBg="1"/>
      <p:bldP spid="14597" grpId="1" animBg="1"/>
      <p:bldP spid="14598" grpId="0" animBg="1"/>
      <p:bldP spid="14598" grpId="1" animBg="1"/>
      <p:bldP spid="14599" grpId="0" animBg="1"/>
      <p:bldP spid="14599" grpId="1" animBg="1"/>
      <p:bldP spid="14600" grpId="0" animBg="1"/>
      <p:bldP spid="14600" grpId="1" animBg="1"/>
      <p:bldP spid="14601" grpId="0" animBg="1"/>
      <p:bldP spid="14601" grpId="1" animBg="1"/>
      <p:bldP spid="14602" grpId="0" animBg="1"/>
      <p:bldP spid="14602" grpId="1" animBg="1"/>
      <p:bldP spid="14603" grpId="0" animBg="1"/>
      <p:bldP spid="14603" grpId="1" animBg="1"/>
      <p:bldP spid="14604" grpId="0" animBg="1"/>
      <p:bldP spid="14604" grpId="1" animBg="1"/>
      <p:bldP spid="14643" grpId="0"/>
      <p:bldP spid="14644" grpId="0"/>
      <p:bldP spid="146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Ở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Tiếng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Anh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đo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(Fahrenheit),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F.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nhiệt độ của nước đá đang tan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32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 và nhiệt độ của hơi nước đang sôi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21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vi-VN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F 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180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chia)</a:t>
            </a: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2254863"/>
            <a:ext cx="3773714" cy="11079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đổi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từ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C sang 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t(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F)=(t(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C)x1,8+32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48200" y="2271952"/>
            <a:ext cx="3621314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cs typeface="Times New Roman" pitchFamily="18" charset="0"/>
              </a:rPr>
              <a:t>Ví</a:t>
            </a:r>
            <a:r>
              <a:rPr lang="en-US" altLang="en-US" sz="2200" b="1" dirty="0">
                <a:cs typeface="Times New Roman" pitchFamily="18" charset="0"/>
              </a:rPr>
              <a:t> </a:t>
            </a:r>
            <a:r>
              <a:rPr lang="en-US" altLang="en-US" sz="2200" b="1" dirty="0" err="1">
                <a:cs typeface="Times New Roman" pitchFamily="18" charset="0"/>
              </a:rPr>
              <a:t>dụ</a:t>
            </a:r>
            <a:r>
              <a:rPr lang="en-US" altLang="en-US" sz="2200" b="1" dirty="0">
                <a:cs typeface="Times New Roman" pitchFamily="18" charset="0"/>
              </a:rPr>
              <a:t> </a:t>
            </a:r>
            <a:r>
              <a:rPr lang="en-US" altLang="en-US" sz="2200" b="1" dirty="0" err="1">
                <a:cs typeface="Times New Roman" pitchFamily="18" charset="0"/>
              </a:rPr>
              <a:t>đổi</a:t>
            </a:r>
            <a:r>
              <a:rPr lang="en-US" altLang="en-US" sz="2200" b="1" dirty="0">
                <a:cs typeface="Times New Roman" pitchFamily="18" charset="0"/>
              </a:rPr>
              <a:t> 10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C sang 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cs typeface="Times New Roman" pitchFamily="18" charset="0"/>
              </a:rPr>
              <a:t>10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C= (10x1,8+32)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F=50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>
            <a:off x="6725303" y="4272756"/>
            <a:ext cx="1570037" cy="512763"/>
          </a:xfrm>
          <a:custGeom>
            <a:avLst/>
            <a:gdLst>
              <a:gd name="T0" fmla="*/ 0 w 1392"/>
              <a:gd name="T1" fmla="*/ 0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2147483647 w 1392"/>
              <a:gd name="T11" fmla="*/ 2147483647 h 432"/>
              <a:gd name="T12" fmla="*/ 0 w 1392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432"/>
              <a:gd name="T23" fmla="*/ 1392 w 1392"/>
              <a:gd name="T24" fmla="*/ 432 h 4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432">
                <a:moveTo>
                  <a:pt x="0" y="0"/>
                </a:moveTo>
                <a:lnTo>
                  <a:pt x="1392" y="0"/>
                </a:lnTo>
                <a:lnTo>
                  <a:pt x="1344" y="384"/>
                </a:lnTo>
                <a:lnTo>
                  <a:pt x="1296" y="432"/>
                </a:lnTo>
                <a:lnTo>
                  <a:pt x="96" y="432"/>
                </a:lnTo>
                <a:lnTo>
                  <a:pt x="4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>
            <a:off x="6711043" y="4085258"/>
            <a:ext cx="1625600" cy="204787"/>
          </a:xfrm>
          <a:custGeom>
            <a:avLst/>
            <a:gdLst>
              <a:gd name="T0" fmla="*/ 0 w 1440"/>
              <a:gd name="T1" fmla="*/ 0 h 192"/>
              <a:gd name="T2" fmla="*/ 2147483647 w 1440"/>
              <a:gd name="T3" fmla="*/ 0 h 192"/>
              <a:gd name="T4" fmla="*/ 2147483647 w 1440"/>
              <a:gd name="T5" fmla="*/ 2147483647 h 192"/>
              <a:gd name="T6" fmla="*/ 0 w 1440"/>
              <a:gd name="T7" fmla="*/ 2147483647 h 192"/>
              <a:gd name="T8" fmla="*/ 0 w 144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192"/>
              <a:gd name="T17" fmla="*/ 1440 w 144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192">
                <a:moveTo>
                  <a:pt x="0" y="0"/>
                </a:moveTo>
                <a:lnTo>
                  <a:pt x="1440" y="0"/>
                </a:lnTo>
                <a:lnTo>
                  <a:pt x="1392" y="19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>
            <a:off x="6941454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70866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7967663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77724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6553200" y="4572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7505700" y="2853358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6019800" y="4161458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Nước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nóng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2448546"/>
            <a:ext cx="2057400" cy="2513012"/>
            <a:chOff x="6477000" y="2448546"/>
            <a:chExt cx="2057400" cy="2513012"/>
          </a:xfrm>
        </p:grpSpPr>
        <p:pic>
          <p:nvPicPr>
            <p:cNvPr id="5735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88" y="2448546"/>
              <a:ext cx="1044575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0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0065"/>
              <a:ext cx="2057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7162800" y="3666158"/>
              <a:ext cx="685800" cy="1162050"/>
              <a:chOff x="4512" y="2376"/>
              <a:chExt cx="432" cy="732"/>
            </a:xfrm>
          </p:grpSpPr>
          <p:sp>
            <p:nvSpPr>
              <p:cNvPr id="8217" name="Oval 46"/>
              <p:cNvSpPr>
                <a:spLocks noChangeArrowheads="1"/>
              </p:cNvSpPr>
              <p:nvPr/>
            </p:nvSpPr>
            <p:spPr bwMode="auto">
              <a:xfrm>
                <a:off x="4512" y="2676"/>
                <a:ext cx="432" cy="4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Line 47"/>
              <p:cNvSpPr>
                <a:spLocks noChangeShapeType="1"/>
              </p:cNvSpPr>
              <p:nvPr/>
            </p:nvSpPr>
            <p:spPr bwMode="auto">
              <a:xfrm>
                <a:off x="4728" y="237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Rectangle 48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0" name="Rectangle 49"/>
              <p:cNvSpPr>
                <a:spLocks noChangeArrowheads="1"/>
              </p:cNvSpPr>
              <p:nvPr/>
            </p:nvSpPr>
            <p:spPr bwMode="auto">
              <a:xfrm>
                <a:off x="4740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357" name="Rectangle 13" descr="Oak"/>
            <p:cNvSpPr>
              <a:spLocks noChangeArrowheads="1"/>
            </p:cNvSpPr>
            <p:nvPr/>
          </p:nvSpPr>
          <p:spPr bwMode="auto">
            <a:xfrm>
              <a:off x="6553200" y="4771058"/>
              <a:ext cx="1905000" cy="1905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5530048" y="358588"/>
            <a:ext cx="297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Quan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sát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thí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nghiệm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8.4,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lỏng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34" y="1200317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1080247" y="1353959"/>
            <a:ext cx="3816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C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hất lỏng nở ra khi nóng lên, nhiệt độ càng cao thì chất lỏng nở ra càng nhiều.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2904" y="2554288"/>
            <a:ext cx="381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tượng nở vì nhiệt của chất lỏng được dùng làm cơ sở chế tạo các dụng cụ đo nhiệt độ.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II.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lỏng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3771" y="12553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9" grpId="0" animBg="1"/>
      <p:bldP spid="57362" grpId="0" animBg="1"/>
      <p:bldP spid="57363" grpId="0" animBg="1"/>
      <p:bldP spid="57364" grpId="0" animBg="1"/>
      <p:bldP spid="57365" grpId="0" animBg="1"/>
      <p:bldP spid="57381" grpId="0" animBg="1"/>
      <p:bldP spid="57361" grpId="0" animBg="1"/>
      <p:bldP spid="57380" grpId="0"/>
      <p:bldP spid="22" grpId="0"/>
      <p:bldP spid="24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9404" y="160338"/>
            <a:ext cx="7772400" cy="6096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400" b="1" dirty="0">
              <a:solidFill>
                <a:srgbClr val="AC75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460375" y="685800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cs typeface="Times New Roman" pitchFamily="18" charset="0"/>
              </a:rPr>
              <a:t>? </a:t>
            </a:r>
            <a:r>
              <a:rPr lang="en-US" altLang="en-US" sz="2400" b="1" dirty="0" err="1">
                <a:cs typeface="Times New Roman" pitchFamily="18" charset="0"/>
              </a:rPr>
              <a:t>Nhiệt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kế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dùng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để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làm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gì</a:t>
            </a:r>
            <a:r>
              <a:rPr lang="en-US" altLang="en-US" sz="2400" b="1" dirty="0">
                <a:cs typeface="Times New Roman" pitchFamily="18" charset="0"/>
              </a:rPr>
              <a:t>?</a:t>
            </a: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460375" y="144584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cs typeface="Times New Roman" pitchFamily="18" charset="0"/>
              </a:rPr>
              <a:t>? </a:t>
            </a:r>
            <a:r>
              <a:rPr lang="en-US" altLang="en-US" sz="2400" b="1" dirty="0" err="1">
                <a:cs typeface="Times New Roman" pitchFamily="18" charset="0"/>
              </a:rPr>
              <a:t>Kể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tên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một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số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nhiệt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kế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mà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biết</a:t>
            </a:r>
            <a:r>
              <a:rPr lang="en-US" altLang="en-US" sz="2400" b="1" dirty="0">
                <a:cs typeface="Times New Roman" pitchFamily="18" charset="0"/>
              </a:rPr>
              <a:t>?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460375" y="103051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0375" y="189913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nhiều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loại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rượu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ngân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hồng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ngoại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AutoShape 2" descr="Khoa học tự nhiên 6 bài 8 Đo nhiệt độ Kết nối tri thức - Giải KHTN lớp 6  Kết nối tri thứ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0130"/>
            <a:ext cx="5939971" cy="39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71800"/>
            <a:ext cx="2607939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7" y="4716410"/>
            <a:ext cx="2358572" cy="167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37" y="4716410"/>
            <a:ext cx="2617107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5" y="2971800"/>
            <a:ext cx="3017240" cy="34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9" descr="Bạn đã thực sự hiểu biết về nhiệt kế và biết cách sử dụng nhiệt k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3" y="297478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199" y="96896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567" y="18062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61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254072" y="156100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6301" y="2392001"/>
            <a:ext cx="730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III.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tế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6302" y="2827897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6910" y="3289562"/>
            <a:ext cx="688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0605" y="404323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30605" y="1192247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6976" y="1572857"/>
            <a:ext cx="730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30604" y="3301104"/>
            <a:ext cx="672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41490" y="2253501"/>
            <a:ext cx="688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100" y="116146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7" grpId="0"/>
      <p:bldP spid="18" grpId="0"/>
      <p:bldP spid="20" grpId="0"/>
      <p:bldP spid="2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8153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381002" y="386098"/>
            <a:ext cx="8305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0116" y="2209800"/>
            <a:ext cx="7696200" cy="17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961684" y="657720"/>
            <a:ext cx="7012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Chỉ ra các theo tác sai khi dùng nhiệt kế trong các tình huống dưới đây: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Vẩy mạnh nhiệt kế trước khi đo.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Sau khi lấy nhiệt kế ra khỏi môi trường cần đo phải đợi một lúc sau mới đọc kết quả đo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9792" y="1749750"/>
            <a:ext cx="701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Sau khi lấy nhiệt kế ra khỏi môi trường cần đo phải đợi một lúc sau mới đọc kết quả đo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uiExpand="1" build="p"/>
      <p:bldP spid="7" grpId="0" build="allAtOnce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127363" y="1192247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2879" y="2816839"/>
            <a:ext cx="698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2.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7905" y="3542960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2879" y="3196053"/>
            <a:ext cx="688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2670" y="242816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1127363" y="162358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2:</a:t>
            </a:r>
          </a:p>
        </p:txBody>
      </p:sp>
      <p:sp>
        <p:nvSpPr>
          <p:cNvPr id="14" name="Text Box 81"/>
          <p:cNvSpPr txBox="1">
            <a:spLocks noChangeArrowheads="1"/>
          </p:cNvSpPr>
          <p:nvPr/>
        </p:nvSpPr>
        <p:spPr bwMode="auto">
          <a:xfrm>
            <a:off x="1115722" y="119380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1: </a:t>
            </a:r>
          </a:p>
        </p:txBody>
      </p:sp>
      <p:sp>
        <p:nvSpPr>
          <p:cNvPr id="15" name="Text Box 81"/>
          <p:cNvSpPr txBox="1">
            <a:spLocks noChangeArrowheads="1"/>
          </p:cNvSpPr>
          <p:nvPr/>
        </p:nvSpPr>
        <p:spPr bwMode="auto">
          <a:xfrm>
            <a:off x="1127363" y="205227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3: </a:t>
            </a: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1127363" y="2513608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4: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83765" y="1930336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1127363" y="2958561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5: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3547" y="112149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3699E-6 L 0.05781 -0.176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1E-7 L 0.05834 -0.166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8092E-6 L 0.05538 0.0182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0.05451 -0.15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7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05712 -0.0328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0627DDCC-65F3-4C47-AC2D-726857B2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0" y="636491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8392993-00EC-4306-95E5-DC31978C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07886"/>
            <a:ext cx="7572866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oup 26">
            <a:extLst>
              <a:ext uri="{FF2B5EF4-FFF2-40B4-BE49-F238E27FC236}">
                <a16:creationId xmlns:a16="http://schemas.microsoft.com/office/drawing/2014/main" id="{EBDD88F6-2892-4975-B1D3-478141AF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50740"/>
              </p:ext>
            </p:extLst>
          </p:nvPr>
        </p:nvGraphicFramePr>
        <p:xfrm>
          <a:off x="1729032" y="2743201"/>
          <a:ext cx="4900367" cy="2373669"/>
        </p:xfrm>
        <a:graphic>
          <a:graphicData uri="http://schemas.openxmlformats.org/drawingml/2006/table">
            <a:tbl>
              <a:tblPr/>
              <a:tblGrid>
                <a:gridCol w="2196716">
                  <a:extLst>
                    <a:ext uri="{9D8B030D-6E8A-4147-A177-3AD203B41FA5}">
                      <a16:colId xmlns:a16="http://schemas.microsoft.com/office/drawing/2014/main" val="3124536655"/>
                    </a:ext>
                  </a:extLst>
                </a:gridCol>
                <a:gridCol w="2703651">
                  <a:extLst>
                    <a:ext uri="{9D8B030D-6E8A-4147-A177-3AD203B41FA5}">
                      <a16:colId xmlns:a16="http://schemas.microsoft.com/office/drawing/2014/main" val="3837642067"/>
                    </a:ext>
                  </a:extLst>
                </a:gridCol>
              </a:tblGrid>
              <a:tr h="990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altLang="en-US" sz="2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101192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67386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2847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8348" y="744212"/>
            <a:ext cx="683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ĐCNN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17038" y="2172622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mức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………,……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…………….. Ở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Việt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Nam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………………..…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ut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đơn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kí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…......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5767" y="2808684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656" y="2085538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1536" y="2458106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319777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753513" y="2185902"/>
            <a:ext cx="7385050" cy="1707228"/>
          </a:xfrm>
          <a:prstGeom prst="bentConnector3">
            <a:avLst>
              <a:gd name="adj1" fmla="val -510"/>
            </a:avLst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023412" y="2172622"/>
            <a:ext cx="6115151" cy="1720508"/>
          </a:xfrm>
          <a:prstGeom prst="bentConnector3">
            <a:avLst>
              <a:gd name="adj1" fmla="val 100318"/>
            </a:avLst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3513" y="18270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95" y="176551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6911112">
            <a:off x="4132445" y="712820"/>
            <a:ext cx="1104900" cy="904875"/>
            <a:chOff x="2952" y="1398"/>
            <a:chExt cx="696" cy="570"/>
          </a:xfrm>
        </p:grpSpPr>
        <p:sp>
          <p:nvSpPr>
            <p:cNvPr id="5153" name="Freeform 8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4" name="Freeform 9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5" name="Freeform 10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6" name="Freeform 11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7" name="Freeform 12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58" name="Group 13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62" name="Freeform 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3" name="Oval 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59" name="Freeform 16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0" name="Freeform 17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1" name="Freeform 18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7977574">
            <a:off x="7637645" y="798545"/>
            <a:ext cx="1104900" cy="904875"/>
            <a:chOff x="2952" y="1398"/>
            <a:chExt cx="696" cy="570"/>
          </a:xfrm>
          <a:scene3d>
            <a:camera prst="orthographicFront">
              <a:rot lat="0" lon="11399999" rev="0"/>
            </a:camera>
            <a:lightRig rig="threePt" dir="t"/>
          </a:scene3d>
        </p:grpSpPr>
        <p:sp>
          <p:nvSpPr>
            <p:cNvPr id="5142" name="Freeform 20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3" name="Freeform 21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4" name="Freeform 22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5" name="Freeform 23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6" name="Freeform 24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47" name="Group 25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51" name="Freeform 26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2" name="Oval 27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48" name="Freeform 28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3546657" y="1374808"/>
            <a:ext cx="1447800" cy="9144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3546657" y="1805114"/>
            <a:ext cx="14478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0" name="AutoShape 76"/>
          <p:cNvSpPr>
            <a:spLocks noChangeArrowheads="1"/>
          </p:cNvSpPr>
          <p:nvPr/>
        </p:nvSpPr>
        <p:spPr bwMode="auto">
          <a:xfrm>
            <a:off x="5223057" y="1549620"/>
            <a:ext cx="16764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3589962" y="245509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7009184" y="2585042"/>
            <a:ext cx="167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0" name="Text Box 86"/>
          <p:cNvSpPr txBox="1">
            <a:spLocks noChangeArrowheads="1"/>
          </p:cNvSpPr>
          <p:nvPr/>
        </p:nvSpPr>
        <p:spPr bwMode="auto">
          <a:xfrm>
            <a:off x="5208543" y="25329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3" name="AutoShape 89"/>
          <p:cNvSpPr>
            <a:spLocks noChangeArrowheads="1"/>
          </p:cNvSpPr>
          <p:nvPr/>
        </p:nvSpPr>
        <p:spPr bwMode="auto">
          <a:xfrm>
            <a:off x="7204257" y="1486867"/>
            <a:ext cx="13716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4" name="AutoShape 90"/>
          <p:cNvSpPr>
            <a:spLocks noChangeArrowheads="1"/>
          </p:cNvSpPr>
          <p:nvPr/>
        </p:nvSpPr>
        <p:spPr bwMode="auto">
          <a:xfrm>
            <a:off x="7204257" y="1894761"/>
            <a:ext cx="13716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6" name="AutoShape 92"/>
          <p:cNvSpPr>
            <a:spLocks noChangeArrowheads="1"/>
          </p:cNvSpPr>
          <p:nvPr/>
        </p:nvSpPr>
        <p:spPr bwMode="auto">
          <a:xfrm>
            <a:off x="5223057" y="1984408"/>
            <a:ext cx="16764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6" name="Picture 2" descr="D:\tài liệu mới năm học 2021\lý 6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987"/>
            <a:ext cx="3328853" cy="30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190502" y="654163"/>
            <a:ext cx="3138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phải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452494" y="3427514"/>
            <a:ext cx="7179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328223" y="2226977"/>
            <a:ext cx="3138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đựng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1420994" y="4625629"/>
            <a:ext cx="7086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→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810543" y="4025464"/>
            <a:ext cx="7324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indent="290513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 Cảm giác của tay không thể xác định được chính xác độ nóng lạnh của một vật mà ta sờ vào nó hay tiếp xúc với nó.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8177" y="5228657"/>
            <a:ext cx="724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5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023 L 0.05659 -0.07121 C 0.06753 -0.08786 0.07968 -0.09318 0.08958 -0.08878 C 0.10104 -0.08439 0.10833 -0.07144 0.11007 -0.04994 L 0.12135 0.04671 " pathEditMode="relative" rAng="1035473" ptsTypes="FffFF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32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967 L -0.05486 -0.09005 C -0.06684 -0.11505 -0.08316 -0.12848 -0.09983 -0.12686 C -0.1184 -0.1257 -0.13264 -0.10857 -0.14201 -0.08172 L -0.18629 0.0368 " pathEditMode="relative" rAng="10559931" ptsTypes="FffFF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5" grpId="0" animBg="1"/>
      <p:bldP spid="31776" grpId="0" animBg="1"/>
      <p:bldP spid="31828" grpId="0"/>
      <p:bldP spid="37" grpId="0"/>
      <p:bldP spid="38" grpId="0"/>
      <p:bldP spid="38" grpId="1"/>
      <p:bldP spid="39" grpId="0"/>
      <p:bldP spid="40" grpId="0"/>
      <p:bldP spid="40" grpId="1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1"/>
          <p:cNvSpPr>
            <a:spLocks noChangeArrowheads="1"/>
          </p:cNvSpPr>
          <p:nvPr/>
        </p:nvSpPr>
        <p:spPr bwMode="auto">
          <a:xfrm>
            <a:off x="381000" y="457200"/>
            <a:ext cx="8610600" cy="129540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utoShape 4222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133600"/>
            <a:ext cx="4776788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23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926976"/>
            <a:ext cx="6359059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224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3671047"/>
            <a:ext cx="5562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5">
            <a:hlinkClick r:id="" action="ppaction://noaction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40963" y="4504764"/>
            <a:ext cx="41767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6"/>
          <p:cNvSpPr>
            <a:spLocks noChangeArrowheads="1"/>
          </p:cNvSpPr>
          <p:nvPr/>
        </p:nvSpPr>
        <p:spPr bwMode="auto">
          <a:xfrm>
            <a:off x="152400" y="884364"/>
            <a:ext cx="8458200" cy="113665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" name="AutoShape 4227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2418976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30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-4894" y="3048000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" name="AutoShape 4229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3545541"/>
            <a:ext cx="8615494" cy="817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Cho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8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31788" y="4394480"/>
            <a:ext cx="8794788" cy="742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533400" y="1066800"/>
            <a:ext cx="792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0" fontAlgn="base" hangingPunct="0"/>
            <a:endParaRPr b="1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71563" y="260648"/>
            <a:ext cx="4248472" cy="806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33511"/>
            <a:ext cx="8884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8.1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8.7 SBT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đổi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F sang 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58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I.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104900" y="1248905"/>
            <a:ext cx="731520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  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đo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mức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thì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76CED-BE28-6999-A53A-06C8428396F0}"/>
              </a:ext>
            </a:extLst>
          </p:cNvPr>
          <p:cNvSpPr txBox="1"/>
          <p:nvPr/>
        </p:nvSpPr>
        <p:spPr>
          <a:xfrm>
            <a:off x="571500" y="86790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I.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066800" y="1086173"/>
            <a:ext cx="4343400" cy="48320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độ</a:t>
            </a: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1974,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(Celsius)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đã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đề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nghị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chia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giữa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đá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tan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hơi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sôi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100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nhau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mỗi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ứng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C.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cái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thấp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hơn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0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được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âm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30" y="1048719"/>
            <a:ext cx="2429435" cy="24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6096000" y="3706620"/>
            <a:ext cx="2514600" cy="19389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Anders Celsius(1701-1744),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nhanh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khoa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Thụy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Điển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phát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minh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1742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76CED-BE28-6999-A53A-06C8428396F0}"/>
              </a:ext>
            </a:extLst>
          </p:cNvPr>
          <p:cNvSpPr txBox="1"/>
          <p:nvPr/>
        </p:nvSpPr>
        <p:spPr>
          <a:xfrm>
            <a:off x="571500" y="6400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6" grpId="0" animBg="1"/>
      <p:bldP spid="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1524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7891" name="Rectangle 3" descr="Papyrus"/>
          <p:cNvSpPr>
            <a:spLocks noChangeArrowheads="1"/>
          </p:cNvSpPr>
          <p:nvPr/>
        </p:nvSpPr>
        <p:spPr bwMode="auto">
          <a:xfrm rot="2700000" flipV="1">
            <a:off x="421005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809750" y="2752725"/>
            <a:ext cx="1962150" cy="3295650"/>
            <a:chOff x="2484" y="1506"/>
            <a:chExt cx="1236" cy="2076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24" name="Rectangle 7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5" name="Rectangle 8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6" name="Rectangle 9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7" name="Rectangle 10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8" name="AutoShape 11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1" name="Rectangle 14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27" name="AutoShape 15"/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4" name="Rectangle 17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7" name="Oval 20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8" name="AutoShape 21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9" name="Oval 22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40" name="AutoShape 23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914400" y="5299075"/>
            <a:ext cx="636588" cy="930275"/>
            <a:chOff x="4080" y="2352"/>
            <a:chExt cx="334" cy="488"/>
          </a:xfrm>
        </p:grpSpPr>
        <p:sp>
          <p:nvSpPr>
            <p:cNvPr id="38182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83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4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0" name="AutoShape 28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189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0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1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92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3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4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5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6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7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8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9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0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1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2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3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4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5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8214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5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6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7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8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9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0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1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207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8" name="Freeform 57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9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0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1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2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3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123950" y="838200"/>
            <a:ext cx="152400" cy="3338513"/>
            <a:chOff x="708" y="528"/>
            <a:chExt cx="96" cy="2103"/>
          </a:xfrm>
        </p:grpSpPr>
        <p:sp>
          <p:nvSpPr>
            <p:cNvPr id="13376" name="AutoShape 64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79" name="Line 66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0" name="Line 67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1" name="Freeform 68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4364038" y="4933950"/>
            <a:ext cx="749300" cy="1314450"/>
            <a:chOff x="4236" y="2913"/>
            <a:chExt cx="472" cy="828"/>
          </a:xfrm>
        </p:grpSpPr>
        <p:sp>
          <p:nvSpPr>
            <p:cNvPr id="38156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7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8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9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0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1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2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3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Arc 78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65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6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7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8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9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0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1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2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3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4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9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8176" name="Picture 90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6" name="AutoShape 91"/>
          <p:cNvSpPr>
            <a:spLocks noChangeArrowheads="1"/>
          </p:cNvSpPr>
          <p:nvPr/>
        </p:nvSpPr>
        <p:spPr bwMode="auto">
          <a:xfrm>
            <a:off x="265588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7" name="Oval 92"/>
          <p:cNvSpPr>
            <a:spLocks noChangeArrowheads="1"/>
          </p:cNvSpPr>
          <p:nvPr/>
        </p:nvSpPr>
        <p:spPr bwMode="auto">
          <a:xfrm>
            <a:off x="245745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405" name="AutoShape 93"/>
          <p:cNvSpPr>
            <a:spLocks noChangeArrowheads="1"/>
          </p:cNvSpPr>
          <p:nvPr/>
        </p:nvSpPr>
        <p:spPr bwMode="auto">
          <a:xfrm>
            <a:off x="278606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1" name="Freeform 94"/>
          <p:cNvSpPr>
            <a:spLocks/>
          </p:cNvSpPr>
          <p:nvPr/>
        </p:nvSpPr>
        <p:spPr bwMode="auto">
          <a:xfrm flipH="1">
            <a:off x="306863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2" name="Freeform 95"/>
          <p:cNvSpPr>
            <a:spLocks/>
          </p:cNvSpPr>
          <p:nvPr/>
        </p:nvSpPr>
        <p:spPr bwMode="auto">
          <a:xfrm>
            <a:off x="273367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08" name="Arc 96"/>
          <p:cNvSpPr>
            <a:spLocks/>
          </p:cNvSpPr>
          <p:nvPr/>
        </p:nvSpPr>
        <p:spPr bwMode="auto">
          <a:xfrm flipV="1">
            <a:off x="275907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904" name="Oval 97"/>
          <p:cNvSpPr>
            <a:spLocks noChangeArrowheads="1"/>
          </p:cNvSpPr>
          <p:nvPr/>
        </p:nvSpPr>
        <p:spPr bwMode="auto">
          <a:xfrm>
            <a:off x="275907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5" name="AutoShape 98"/>
          <p:cNvSpPr>
            <a:spLocks noChangeArrowheads="1"/>
          </p:cNvSpPr>
          <p:nvPr/>
        </p:nvSpPr>
        <p:spPr bwMode="auto">
          <a:xfrm>
            <a:off x="298291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6" name="Arc 99"/>
          <p:cNvSpPr>
            <a:spLocks/>
          </p:cNvSpPr>
          <p:nvPr/>
        </p:nvSpPr>
        <p:spPr bwMode="auto">
          <a:xfrm flipV="1">
            <a:off x="279082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7" name="Oval 100"/>
          <p:cNvSpPr>
            <a:spLocks noChangeArrowheads="1"/>
          </p:cNvSpPr>
          <p:nvPr/>
        </p:nvSpPr>
        <p:spPr bwMode="auto">
          <a:xfrm>
            <a:off x="279082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8" name="Oval 101"/>
          <p:cNvSpPr>
            <a:spLocks noChangeArrowheads="1"/>
          </p:cNvSpPr>
          <p:nvPr/>
        </p:nvSpPr>
        <p:spPr bwMode="auto">
          <a:xfrm>
            <a:off x="285273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9" name="Oval 102"/>
          <p:cNvSpPr>
            <a:spLocks noChangeArrowheads="1"/>
          </p:cNvSpPr>
          <p:nvPr/>
        </p:nvSpPr>
        <p:spPr bwMode="auto">
          <a:xfrm>
            <a:off x="245268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 rot="4952512">
            <a:off x="4418012" y="5821363"/>
            <a:ext cx="1190625" cy="882650"/>
            <a:chOff x="3765" y="1482"/>
            <a:chExt cx="750" cy="556"/>
          </a:xfrm>
        </p:grpSpPr>
        <p:sp>
          <p:nvSpPr>
            <p:cNvPr id="38146" name="Freeform 104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7" name="Freeform 105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8" name="Freeform 106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9" name="Freeform 107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0" name="Freeform 108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" name="Group 109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8154" name="Freeform 11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55" name="Oval 11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52" name="Freeform 112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3" name="Freeform 113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11" name="Freeform 114"/>
          <p:cNvSpPr>
            <a:spLocks/>
          </p:cNvSpPr>
          <p:nvPr/>
        </p:nvSpPr>
        <p:spPr bwMode="auto">
          <a:xfrm>
            <a:off x="421005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12" name="Oval 115"/>
          <p:cNvSpPr>
            <a:spLocks noChangeArrowheads="1"/>
          </p:cNvSpPr>
          <p:nvPr/>
        </p:nvSpPr>
        <p:spPr bwMode="auto">
          <a:xfrm>
            <a:off x="451961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13" name="Oval 116"/>
          <p:cNvSpPr>
            <a:spLocks noChangeArrowheads="1"/>
          </p:cNvSpPr>
          <p:nvPr/>
        </p:nvSpPr>
        <p:spPr bwMode="auto">
          <a:xfrm>
            <a:off x="432435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429" name="Picture 117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3465512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18"/>
          <p:cNvGrpSpPr>
            <a:grpSpLocks/>
          </p:cNvGrpSpPr>
          <p:nvPr/>
        </p:nvGrpSpPr>
        <p:grpSpPr bwMode="auto">
          <a:xfrm>
            <a:off x="2973388" y="3278188"/>
            <a:ext cx="279400" cy="314325"/>
            <a:chOff x="3226" y="2032"/>
            <a:chExt cx="176" cy="198"/>
          </a:xfrm>
        </p:grpSpPr>
        <p:sp>
          <p:nvSpPr>
            <p:cNvPr id="38141" name="AutoShape 119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42" name="AutoShape 120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1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44" name="AutoShape 122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AutoShape 123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124"/>
          <p:cNvGrpSpPr>
            <a:grpSpLocks/>
          </p:cNvGrpSpPr>
          <p:nvPr/>
        </p:nvGrpSpPr>
        <p:grpSpPr bwMode="auto">
          <a:xfrm>
            <a:off x="4324350" y="3209925"/>
            <a:ext cx="55563" cy="1371600"/>
            <a:chOff x="4188" y="1728"/>
            <a:chExt cx="35" cy="864"/>
          </a:xfrm>
        </p:grpSpPr>
        <p:sp>
          <p:nvSpPr>
            <p:cNvPr id="18" name="AutoShape 125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23" name="Line 127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24" name="Freeform 128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129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38127" name="Line 130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8" name="Line 131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9" name="Line 132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0" name="Line 133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1" name="Line 134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2" name="Line 135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3" name="Line 136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4" name="Line 137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5" name="Line 138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6" name="Line 139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7" name="Line 140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8" name="Line 141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9" name="Line 142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40" name="Line 143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26" name="Line 144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457" name="Line 145"/>
          <p:cNvSpPr>
            <a:spLocks noChangeShapeType="1"/>
          </p:cNvSpPr>
          <p:nvPr/>
        </p:nvSpPr>
        <p:spPr bwMode="auto">
          <a:xfrm>
            <a:off x="288131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1200150" y="1524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9" name="Line 147"/>
          <p:cNvSpPr>
            <a:spLocks noChangeShapeType="1"/>
          </p:cNvSpPr>
          <p:nvPr/>
        </p:nvSpPr>
        <p:spPr bwMode="auto">
          <a:xfrm>
            <a:off x="1200150" y="1504950"/>
            <a:ext cx="0" cy="19050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1019175" y="1143000"/>
            <a:ext cx="247650" cy="2497138"/>
            <a:chOff x="3138" y="1104"/>
            <a:chExt cx="156" cy="1573"/>
          </a:xfrm>
        </p:grpSpPr>
        <p:sp>
          <p:nvSpPr>
            <p:cNvPr id="38045" name="Line 14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6" name="Line 15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7" name="Line 15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8" name="Line 15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9" name="Line 15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0" name="Line 15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1" name="Line 15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2" name="Line 15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3" name="Line 15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4" name="Line 15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5" name="Line 15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6" name="Line 16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7" name="Line 16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8" name="Line 16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9" name="Line 16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0" name="Line 16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1" name="Line 16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2" name="Line 16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3" name="Line 16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4" name="Line 16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5" name="Line 16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6" name="Line 17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7" name="Line 17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8" name="Line 17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9" name="Line 17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0" name="Line 17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1" name="Line 17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2" name="Line 17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3" name="Line 17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4" name="Line 17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5" name="Line 17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6" name="Line 18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7" name="Line 18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8" name="Line 18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9" name="Line 18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0" name="Line 18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1" name="Line 18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2" name="Line 18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3" name="Line 18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4" name="Line 18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5" name="Line 18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6" name="Line 19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7" name="Line 19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8" name="Line 19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9" name="Line 19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0" name="Line 19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1" name="Line 19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2" name="Line 19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3" name="Line 19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4" name="Line 19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5" name="Line 19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6" name="Line 20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7" name="Line 20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8" name="Line 20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9" name="Line 20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0" name="Line 20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1" name="Line 20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2" name="Line 20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3" name="Line 20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4" name="Line 20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5" name="Line 20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6" name="Line 21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7" name="Text Box 21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08" name="Text Box 21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8109" name="Text Box 21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10" name="Text Box 21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8111" name="Text Box 21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8112" name="Text Box 21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38113" name="Text Box 21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8114" name="Text Box 21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38115" name="Text Box 21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8116" name="Text Box 22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8117" name="Text Box 22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8118" name="Text Box 22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8119" name="Text Box 22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110</a:t>
              </a:r>
            </a:p>
          </p:txBody>
        </p:sp>
        <p:sp>
          <p:nvSpPr>
            <p:cNvPr id="38120" name="Text Box 22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en-US" altLang="en-US" sz="1000" b="1">
                <a:solidFill>
                  <a:srgbClr val="CC0000"/>
                </a:solidFill>
              </a:endParaRPr>
            </a:p>
          </p:txBody>
        </p:sp>
      </p:grpSp>
      <p:sp>
        <p:nvSpPr>
          <p:cNvPr id="13537" name="Oval 225"/>
          <p:cNvSpPr>
            <a:spLocks noChangeArrowheads="1"/>
          </p:cNvSpPr>
          <p:nvPr/>
        </p:nvSpPr>
        <p:spPr bwMode="auto">
          <a:xfrm>
            <a:off x="316388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8" name="Oval 226"/>
          <p:cNvSpPr>
            <a:spLocks noChangeArrowheads="1"/>
          </p:cNvSpPr>
          <p:nvPr/>
        </p:nvSpPr>
        <p:spPr bwMode="auto">
          <a:xfrm>
            <a:off x="304006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9" name="Oval 227"/>
          <p:cNvSpPr>
            <a:spLocks noChangeArrowheads="1"/>
          </p:cNvSpPr>
          <p:nvPr/>
        </p:nvSpPr>
        <p:spPr bwMode="auto">
          <a:xfrm>
            <a:off x="275272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0" name="Oval 228"/>
          <p:cNvSpPr>
            <a:spLocks noChangeArrowheads="1"/>
          </p:cNvSpPr>
          <p:nvPr/>
        </p:nvSpPr>
        <p:spPr bwMode="auto">
          <a:xfrm>
            <a:off x="262096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1" name="Oval 229"/>
          <p:cNvSpPr>
            <a:spLocks noChangeArrowheads="1"/>
          </p:cNvSpPr>
          <p:nvPr/>
        </p:nvSpPr>
        <p:spPr bwMode="auto">
          <a:xfrm>
            <a:off x="326866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2" name="Oval 230"/>
          <p:cNvSpPr>
            <a:spLocks noChangeArrowheads="1"/>
          </p:cNvSpPr>
          <p:nvPr/>
        </p:nvSpPr>
        <p:spPr bwMode="auto">
          <a:xfrm>
            <a:off x="298291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3" name="Oval 231"/>
          <p:cNvSpPr>
            <a:spLocks noChangeArrowheads="1"/>
          </p:cNvSpPr>
          <p:nvPr/>
        </p:nvSpPr>
        <p:spPr bwMode="auto">
          <a:xfrm>
            <a:off x="259080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4" name="Oval 232"/>
          <p:cNvSpPr>
            <a:spLocks noChangeArrowheads="1"/>
          </p:cNvSpPr>
          <p:nvPr/>
        </p:nvSpPr>
        <p:spPr bwMode="auto">
          <a:xfrm>
            <a:off x="281940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5" name="Oval 233"/>
          <p:cNvSpPr>
            <a:spLocks noChangeArrowheads="1"/>
          </p:cNvSpPr>
          <p:nvPr/>
        </p:nvSpPr>
        <p:spPr bwMode="auto">
          <a:xfrm>
            <a:off x="315436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546" name="Picture 23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7" name="Picture 23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8" name="Picture 23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9" name="Picture 23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4167188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0" name="Picture 238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0325" y="4176713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1" name="Picture 239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176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2" name="Picture 240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3" name="Picture 241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5125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4" name="Picture 242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842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5" name="Picture 243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986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6" name="Picture 24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2750" y="4090988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7" name="Picture 24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4188" y="4090988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8" name="Picture 24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9" name="Picture 24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943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8"/>
          <p:cNvGrpSpPr>
            <a:grpSpLocks/>
          </p:cNvGrpSpPr>
          <p:nvPr/>
        </p:nvGrpSpPr>
        <p:grpSpPr bwMode="auto">
          <a:xfrm>
            <a:off x="2762250" y="3571875"/>
            <a:ext cx="352425" cy="190500"/>
            <a:chOff x="3084" y="2022"/>
            <a:chExt cx="222" cy="120"/>
          </a:xfrm>
        </p:grpSpPr>
        <p:grpSp>
          <p:nvGrpSpPr>
            <p:cNvPr id="26" name="Group 249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3562" name="Arc 250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042" name="Arc 251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3" name="Arc 252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4" name="Arc 253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40" name="Arc 254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55"/>
          <p:cNvGrpSpPr>
            <a:grpSpLocks/>
          </p:cNvGrpSpPr>
          <p:nvPr/>
        </p:nvGrpSpPr>
        <p:grpSpPr bwMode="auto">
          <a:xfrm>
            <a:off x="1047750" y="5384800"/>
            <a:ext cx="274638" cy="206375"/>
            <a:chOff x="4224" y="1968"/>
            <a:chExt cx="144" cy="108"/>
          </a:xfrm>
        </p:grpSpPr>
        <p:sp>
          <p:nvSpPr>
            <p:cNvPr id="38037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8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46" name="Freeform 258"/>
          <p:cNvSpPr>
            <a:spLocks/>
          </p:cNvSpPr>
          <p:nvPr/>
        </p:nvSpPr>
        <p:spPr bwMode="auto">
          <a:xfrm>
            <a:off x="427672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47" name="Freeform 259"/>
          <p:cNvSpPr>
            <a:spLocks/>
          </p:cNvSpPr>
          <p:nvPr/>
        </p:nvSpPr>
        <p:spPr bwMode="auto">
          <a:xfrm>
            <a:off x="447675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8" name="Group 260"/>
          <p:cNvGrpSpPr>
            <a:grpSpLocks/>
          </p:cNvGrpSpPr>
          <p:nvPr/>
        </p:nvGrpSpPr>
        <p:grpSpPr bwMode="auto">
          <a:xfrm>
            <a:off x="4229100" y="3514725"/>
            <a:ext cx="1104900" cy="904875"/>
            <a:chOff x="2952" y="1398"/>
            <a:chExt cx="696" cy="570"/>
          </a:xfrm>
        </p:grpSpPr>
        <p:sp>
          <p:nvSpPr>
            <p:cNvPr id="38026" name="Freeform 26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7" name="Freeform 26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8" name="Freeform 26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9" name="Freeform 26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0" name="Freeform 26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Group 26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8035" name="Freeform 26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36" name="Oval 26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32" name="Freeform 26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3" name="Freeform 27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4" name="Freeform 27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72"/>
          <p:cNvGrpSpPr>
            <a:grpSpLocks/>
          </p:cNvGrpSpPr>
          <p:nvPr/>
        </p:nvGrpSpPr>
        <p:grpSpPr bwMode="auto">
          <a:xfrm>
            <a:off x="6538912" y="3200400"/>
            <a:ext cx="2161090" cy="2763888"/>
            <a:chOff x="3657" y="1056"/>
            <a:chExt cx="1824" cy="2768"/>
          </a:xfrm>
        </p:grpSpPr>
        <p:pic>
          <p:nvPicPr>
            <p:cNvPr id="38024" name="Picture 273" descr="celsius_face_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2" y="1056"/>
              <a:ext cx="1398" cy="187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8025" name="Text Box 274"/>
            <p:cNvSpPr txBox="1">
              <a:spLocks noChangeArrowheads="1"/>
            </p:cNvSpPr>
            <p:nvPr/>
          </p:nvSpPr>
          <p:spPr bwMode="auto">
            <a:xfrm>
              <a:off x="3657" y="2992"/>
              <a:ext cx="1824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Anders Celsius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(1701-1744)</a:t>
              </a:r>
            </a:p>
          </p:txBody>
        </p:sp>
      </p:grp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1524000" y="12192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100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588" name="Line 276"/>
          <p:cNvSpPr>
            <a:spLocks noChangeShapeType="1"/>
          </p:cNvSpPr>
          <p:nvPr/>
        </p:nvSpPr>
        <p:spPr bwMode="auto">
          <a:xfrm>
            <a:off x="1371600" y="1524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89" name="Line 277"/>
          <p:cNvSpPr>
            <a:spLocks noChangeShapeType="1"/>
          </p:cNvSpPr>
          <p:nvPr/>
        </p:nvSpPr>
        <p:spPr bwMode="auto">
          <a:xfrm>
            <a:off x="1371600" y="3429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90" name="Text Box 278"/>
          <p:cNvSpPr txBox="1">
            <a:spLocks noChangeArrowheads="1"/>
          </p:cNvSpPr>
          <p:nvPr/>
        </p:nvSpPr>
        <p:spPr bwMode="auto">
          <a:xfrm>
            <a:off x="1600200" y="33416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1" name="Group 279"/>
          <p:cNvGrpSpPr>
            <a:grpSpLocks/>
          </p:cNvGrpSpPr>
          <p:nvPr/>
        </p:nvGrpSpPr>
        <p:grpSpPr bwMode="auto">
          <a:xfrm>
            <a:off x="1447800" y="1524000"/>
            <a:ext cx="381000" cy="1905000"/>
            <a:chOff x="3312" y="1344"/>
            <a:chExt cx="48" cy="960"/>
          </a:xfrm>
        </p:grpSpPr>
        <p:grpSp>
          <p:nvGrpSpPr>
            <p:cNvPr id="13312" name="Group 280"/>
            <p:cNvGrpSpPr>
              <a:grpSpLocks/>
            </p:cNvGrpSpPr>
            <p:nvPr/>
          </p:nvGrpSpPr>
          <p:grpSpPr bwMode="auto"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38003" name="Line 281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4" name="Line 282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5" name="Line 283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6" name="Line 284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7" name="Line 285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8" name="Line 286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9" name="Line 287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0" name="Line 288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1" name="Line 289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2" name="Line 290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3" name="Line 291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4" name="Line 292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5" name="Line 293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6" name="Line 294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7" name="Line 295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8" name="Line 296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9" name="Line 297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0" name="Line 298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1" name="Line 299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2" name="Line 300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3" name="Line 301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3" name="Group 302"/>
            <p:cNvGrpSpPr>
              <a:grpSpLocks/>
            </p:cNvGrpSpPr>
            <p:nvPr/>
          </p:nvGrpSpPr>
          <p:grpSpPr bwMode="auto"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37982" name="Line 303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3" name="Line 304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4" name="Line 305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5" name="Line 306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6" name="Line 307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7" name="Line 308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8" name="Line 309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9" name="Line 310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0" name="Line 311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1" name="Line 312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2" name="Line 313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3" name="Line 314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4" name="Line 315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5" name="Line 316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6" name="Line 317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7" name="Line 318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8" name="Line 319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9" name="Line 320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0" name="Line 321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1" name="Line 322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2" name="Line 323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4" name="Group 324"/>
            <p:cNvGrpSpPr>
              <a:grpSpLocks/>
            </p:cNvGrpSpPr>
            <p:nvPr/>
          </p:nvGrpSpPr>
          <p:grpSpPr bwMode="auto"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37961" name="Line 325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2" name="Line 326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3" name="Line 327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4" name="Line 328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5" name="Line 329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6" name="Line 330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7" name="Line 331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8" name="Line 332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9" name="Line 333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0" name="Line 334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1" name="Line 335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2" name="Line 336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3" name="Line 337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4" name="Line 338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5" name="Line 339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6" name="Line 340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7" name="Line 341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8" name="Line 342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9" name="Line 343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0" name="Line 344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1" name="Line 345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955" name="Text Box 346"/>
          <p:cNvSpPr txBox="1">
            <a:spLocks noChangeArrowheads="1"/>
          </p:cNvSpPr>
          <p:nvPr/>
        </p:nvSpPr>
        <p:spPr bwMode="auto">
          <a:xfrm>
            <a:off x="2906713" y="982663"/>
            <a:ext cx="532288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Thang nhiệt độ Celsius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59" name="Text Box 347"/>
          <p:cNvSpPr txBox="1">
            <a:spLocks noChangeArrowheads="1"/>
          </p:cNvSpPr>
          <p:nvPr/>
        </p:nvSpPr>
        <p:spPr bwMode="auto">
          <a:xfrm>
            <a:off x="1981200" y="1752600"/>
            <a:ext cx="7334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thang nhiệt độ Celsius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tan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934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3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3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3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593 C -0.16059 -0.08704 -0.16059 -0.14815 -0.16059 -0.17871 C -0.16059 -0.20926 -0.16042 -0.20301 -0.16111 -0.20996 C -0.16181 -0.2169 -0.16215 -0.21783 -0.16528 -0.22037 C -0.1684 -0.22292 -0.17431 -0.225 -0.17986 -0.22523 C -0.18542 -0.22547 -0.19132 -0.22547 -0.19913 -0.22246 C -0.20694 -0.21945 -0.21875 -0.21343 -0.22674 -0.20718 C -0.23472 -0.20093 -0.23976 -0.19954 -0.24653 -0.18565 C -0.2533 -0.17176 -0.25087 -0.17824 -0.26736 -0.12315 C -0.28385 -0.06806 -0.31476 0.03842 -0.34549 0.1449 " pathEditMode="relative" rAng="0" ptsTypes="aaaaaaaa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7" grpId="0" animBg="1"/>
      <p:bldP spid="13457" grpId="1" animBg="1"/>
      <p:bldP spid="13457" grpId="2" animBg="1"/>
      <p:bldP spid="13457" grpId="3" animBg="1"/>
      <p:bldP spid="13458" grpId="0" animBg="1"/>
      <p:bldP spid="13458" grpId="1" animBg="1"/>
      <p:bldP spid="13459" grpId="0" animBg="1"/>
      <p:bldP spid="13537" grpId="0" animBg="1"/>
      <p:bldP spid="13537" grpId="1" animBg="1"/>
      <p:bldP spid="13538" grpId="0" animBg="1"/>
      <p:bldP spid="13538" grpId="1" animBg="1"/>
      <p:bldP spid="13539" grpId="0" animBg="1"/>
      <p:bldP spid="13539" grpId="1" animBg="1"/>
      <p:bldP spid="13540" grpId="0" animBg="1"/>
      <p:bldP spid="13540" grpId="1" animBg="1"/>
      <p:bldP spid="13541" grpId="0" animBg="1"/>
      <p:bldP spid="13541" grpId="1" animBg="1"/>
      <p:bldP spid="13542" grpId="0" animBg="1"/>
      <p:bldP spid="13542" grpId="1" animBg="1"/>
      <p:bldP spid="13543" grpId="0" animBg="1"/>
      <p:bldP spid="13543" grpId="1" animBg="1"/>
      <p:bldP spid="13544" grpId="0" animBg="1"/>
      <p:bldP spid="13544" grpId="1" animBg="1"/>
      <p:bldP spid="13545" grpId="0" animBg="1"/>
      <p:bldP spid="13545" grpId="1" animBg="1"/>
      <p:bldP spid="13587" grpId="0"/>
      <p:bldP spid="13588" grpId="0" animBg="1"/>
      <p:bldP spid="13589" grpId="0" animBg="1"/>
      <p:bldP spid="13590" grpId="0"/>
      <p:bldP spid="136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I.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104900" y="1248905"/>
            <a:ext cx="731520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  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đo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mức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thì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76CED-BE28-6999-A53A-06C8428396F0}"/>
              </a:ext>
            </a:extLst>
          </p:cNvPr>
          <p:cNvSpPr txBox="1"/>
          <p:nvPr/>
        </p:nvSpPr>
        <p:spPr>
          <a:xfrm>
            <a:off x="571500" y="86790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1">
            <a:extLst>
              <a:ext uri="{FF2B5EF4-FFF2-40B4-BE49-F238E27FC236}">
                <a16:creationId xmlns:a16="http://schemas.microsoft.com/office/drawing/2014/main" id="{F07087D2-B531-5731-0C00-534EDC9C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439" y="2590800"/>
            <a:ext cx="731520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Đơn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vị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đo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thường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dùng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ở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 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E1E54-87D2-726C-AB22-7982709E0674}"/>
              </a:ext>
            </a:extLst>
          </p:cNvPr>
          <p:cNvSpPr txBox="1"/>
          <p:nvPr/>
        </p:nvSpPr>
        <p:spPr>
          <a:xfrm>
            <a:off x="596039" y="242905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Dựa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thông</a:t>
            </a:r>
            <a:r>
              <a:rPr lang="en-US" altLang="en-US" sz="2400" b="1" dirty="0">
                <a:cs typeface="Times New Roman" pitchFamily="18" charset="0"/>
              </a:rPr>
              <a:t> tin </a:t>
            </a:r>
            <a:r>
              <a:rPr lang="en-US" altLang="en-US" sz="2400" b="1" dirty="0" err="1">
                <a:cs typeface="Times New Roman" pitchFamily="18" charset="0"/>
              </a:rPr>
              <a:t>đã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đọc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hãy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điền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chỗ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trống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hoàn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thành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các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câu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sau</a:t>
            </a:r>
            <a:r>
              <a:rPr lang="en-US" altLang="en-US" sz="2400" b="1" dirty="0">
                <a:cs typeface="Times New Roman" pitchFamily="18" charset="0"/>
              </a:rPr>
              <a:t>: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881743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</a:t>
            </a:r>
            <a:r>
              <a:rPr lang="vi-VN" altLang="en-US" sz="2400" b="1">
                <a:solidFill>
                  <a:srgbClr val="00B050"/>
                </a:solidFill>
                <a:cs typeface="Times New Roman" pitchFamily="18" charset="0"/>
              </a:rPr>
              <a:t>độ Xen-</a:t>
            </a:r>
            <a:r>
              <a:rPr lang="en-US" altLang="en-US" sz="2400" b="1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vi-VN" altLang="en-US" sz="2400" b="1">
                <a:solidFill>
                  <a:srgbClr val="00B050"/>
                </a:solidFill>
                <a:cs typeface="Times New Roman" pitchFamily="18" charset="0"/>
              </a:rPr>
              <a:t>i-ut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 của nước đá đang tan: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600" y="1524000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3924" y="1907232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667000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722" y="3321861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608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7010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Bảng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11882"/>
              </p:ext>
            </p:extLst>
          </p:nvPr>
        </p:nvGraphicFramePr>
        <p:xfrm>
          <a:off x="914400" y="1143000"/>
          <a:ext cx="7848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0°C</a:t>
                      </a:r>
                      <a:r>
                        <a:rPr lang="en-US" altLang="en-US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vi-VN" altLang="en-US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trạm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Vô-Xtốc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ở Nam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Sa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Lút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ở I-ran,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nến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- 89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1027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5500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?1.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Nêu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huống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thấy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thiết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việc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lượng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đời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040642" y="2495729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?2.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Nhìn hơi nước bốc lên từ cốc nước, em có thể ước lượng nhiệt độ của nước trong cốc được không? Việc ước lượng này có ích lợi gì?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021308" y="1295400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khi có em bé bị sốt, cần sờ trán và ước lượng nhiệt độ sốt để có thể có các biện pháp phù hợp để hạ sốt cho bé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021308" y="3719942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B050"/>
                </a:solidFill>
              </a:rPr>
              <a:t>Nhìn hơi nước bốc lên từ cốc nước, em có thể ước lượng được nhiệt độ của nước trong cốc.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- </a:t>
            </a:r>
            <a:r>
              <a:rPr lang="vi-VN" sz="2400" b="1" dirty="0">
                <a:solidFill>
                  <a:srgbClr val="00B050"/>
                </a:solidFill>
              </a:rPr>
              <a:t>Việc ước lượng này giúp ta không uống phải cốc nước quá nóng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vi-VN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1681</Words>
  <Application>Microsoft Office PowerPoint</Application>
  <PresentationFormat>On-screen Show (4:3)</PresentationFormat>
  <Paragraphs>190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Comic Sans MS</vt:lpstr>
      <vt:lpstr>Poppins</vt:lpstr>
      <vt:lpstr>Roboto Condensed Light</vt:lpstr>
      <vt:lpstr>Times New Roman</vt:lpstr>
      <vt:lpstr>Verdana</vt:lpstr>
      <vt:lpstr>Wingdings</vt:lpstr>
      <vt:lpstr>Crayons</vt:lpstr>
      <vt:lpstr>1_Crayons</vt:lpstr>
      <vt:lpstr>Eclipse</vt:lpstr>
      <vt:lpstr>Default Design</vt:lpstr>
      <vt:lpstr>1_Default Design</vt:lpstr>
      <vt:lpstr>2_Default Design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loại nhiệt kế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 Nguyen</cp:lastModifiedBy>
  <cp:revision>378</cp:revision>
  <dcterms:created xsi:type="dcterms:W3CDTF">2018-03-05T15:54:58Z</dcterms:created>
  <dcterms:modified xsi:type="dcterms:W3CDTF">2023-09-28T01:23:47Z</dcterms:modified>
</cp:coreProperties>
</file>