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2" r:id="rId2"/>
    <p:sldId id="266" r:id="rId3"/>
    <p:sldId id="279" r:id="rId4"/>
    <p:sldId id="281" r:id="rId5"/>
    <p:sldId id="268" r:id="rId6"/>
    <p:sldId id="269" r:id="rId7"/>
    <p:sldId id="271" r:id="rId8"/>
    <p:sldId id="286"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5" autoAdjust="0"/>
    <p:restoredTop sz="94660"/>
  </p:normalViewPr>
  <p:slideViewPr>
    <p:cSldViewPr snapToGrid="0">
      <p:cViewPr varScale="1">
        <p:scale>
          <a:sx n="47" d="100"/>
          <a:sy n="47" d="100"/>
        </p:scale>
        <p:origin x="53"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9CD6C9-6D39-44C1-AFCB-E2DE66AD2B64}" type="datetimeFigureOut">
              <a:rPr lang="en-US" smtClean="0"/>
              <a:t>5/25/2024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ABFF2-2BBF-4B9C-8CF0-01DA73C3C623}" type="slidenum">
              <a:rPr lang="en-US" smtClean="0"/>
              <a:t>‹#›</a:t>
            </a:fld>
            <a:endParaRPr lang="en-US"/>
          </a:p>
        </p:txBody>
      </p:sp>
    </p:spTree>
    <p:extLst>
      <p:ext uri="{BB962C8B-B14F-4D97-AF65-F5344CB8AC3E}">
        <p14:creationId xmlns:p14="http://schemas.microsoft.com/office/powerpoint/2010/main" val="475734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74DD249-0DB2-4F81-88A3-9D46629C54CC}" type="slidenum">
              <a:rPr lang="zh-CN" altLang="en-US" smtClean="0"/>
              <a:t>1</a:t>
            </a:fld>
            <a:endParaRPr lang="zh-CN" altLang="en-US"/>
          </a:p>
        </p:txBody>
      </p:sp>
    </p:spTree>
    <p:extLst>
      <p:ext uri="{BB962C8B-B14F-4D97-AF65-F5344CB8AC3E}">
        <p14:creationId xmlns:p14="http://schemas.microsoft.com/office/powerpoint/2010/main" val="1334585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20D2708E-B361-4D65-AC90-E19AB6391D80}" type="slidenum">
              <a:rPr lang="zh-CN" altLang="en-US" smtClean="0">
                <a:latin typeface="Calibri" panose="020F0502020204030204" pitchFamily="34" charset="0"/>
              </a:rPr>
              <a:pPr/>
              <a:t>2</a:t>
            </a:fld>
            <a:endParaRPr lang="zh-CN" altLang="en-US">
              <a:latin typeface="Calibri" panose="020F0502020204030204" pitchFamily="34" charset="0"/>
            </a:endParaRPr>
          </a:p>
        </p:txBody>
      </p:sp>
    </p:spTree>
    <p:extLst>
      <p:ext uri="{BB962C8B-B14F-4D97-AF65-F5344CB8AC3E}">
        <p14:creationId xmlns:p14="http://schemas.microsoft.com/office/powerpoint/2010/main" val="1309234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74DD249-0DB2-4F81-88A3-9D46629C54CC}" type="slidenum">
              <a:rPr lang="zh-CN" altLang="en-US" smtClean="0"/>
              <a:t>3</a:t>
            </a:fld>
            <a:endParaRPr lang="zh-CN" altLang="en-US"/>
          </a:p>
        </p:txBody>
      </p:sp>
    </p:spTree>
    <p:extLst>
      <p:ext uri="{BB962C8B-B14F-4D97-AF65-F5344CB8AC3E}">
        <p14:creationId xmlns:p14="http://schemas.microsoft.com/office/powerpoint/2010/main" val="201932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C1CAE98B-FD06-40BC-BBA6-4C736DFD37FB}" type="slidenum">
              <a:rPr lang="zh-CN" altLang="en-US" smtClean="0">
                <a:latin typeface="Calibri" panose="020F0502020204030204" pitchFamily="34" charset="0"/>
              </a:rPr>
              <a:pPr/>
              <a:t>4</a:t>
            </a:fld>
            <a:endParaRPr lang="zh-CN" altLang="en-US">
              <a:latin typeface="Calibri" panose="020F0502020204030204" pitchFamily="34" charset="0"/>
            </a:endParaRPr>
          </a:p>
        </p:txBody>
      </p:sp>
    </p:spTree>
    <p:extLst>
      <p:ext uri="{BB962C8B-B14F-4D97-AF65-F5344CB8AC3E}">
        <p14:creationId xmlns:p14="http://schemas.microsoft.com/office/powerpoint/2010/main" val="3300996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9AE046D-A2E9-403C-8A30-817A5E9EE12F}" type="slidenum">
              <a:rPr lang="zh-CN" altLang="en-US" smtClean="0"/>
              <a:t>5</a:t>
            </a:fld>
            <a:endParaRPr lang="zh-CN" altLang="en-US"/>
          </a:p>
        </p:txBody>
      </p:sp>
    </p:spTree>
    <p:extLst>
      <p:ext uri="{BB962C8B-B14F-4D97-AF65-F5344CB8AC3E}">
        <p14:creationId xmlns:p14="http://schemas.microsoft.com/office/powerpoint/2010/main" val="1007061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4AE1D939-3E60-4063-B05E-56844F97CE60}" type="slidenum">
              <a:rPr lang="zh-CN" altLang="en-US" smtClean="0"/>
              <a:t>6</a:t>
            </a:fld>
            <a:endParaRPr lang="zh-CN" altLang="en-US"/>
          </a:p>
        </p:txBody>
      </p:sp>
    </p:spTree>
    <p:extLst>
      <p:ext uri="{BB962C8B-B14F-4D97-AF65-F5344CB8AC3E}">
        <p14:creationId xmlns:p14="http://schemas.microsoft.com/office/powerpoint/2010/main" val="1230524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251087-C3FB-4108-9806-7C53EECEA5A7}" type="slidenum">
              <a:rPr lang="zh-CN" altLang="en-US" smtClean="0">
                <a:solidFill>
                  <a:prstClr val="black"/>
                </a:solidFill>
              </a:rPr>
              <a:pPr/>
              <a:t>7</a:t>
            </a:fld>
            <a:endParaRPr lang="zh-CN" altLang="en-US">
              <a:solidFill>
                <a:prstClr val="black"/>
              </a:solidFill>
            </a:endParaRPr>
          </a:p>
        </p:txBody>
      </p:sp>
    </p:spTree>
    <p:extLst>
      <p:ext uri="{BB962C8B-B14F-4D97-AF65-F5344CB8AC3E}">
        <p14:creationId xmlns:p14="http://schemas.microsoft.com/office/powerpoint/2010/main" val="3174578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74DD249-0DB2-4F81-88A3-9D46629C54CC}" type="slidenum">
              <a:rPr lang="zh-CN" altLang="en-US" smtClean="0"/>
              <a:t>9</a:t>
            </a:fld>
            <a:endParaRPr lang="zh-CN" altLang="en-US"/>
          </a:p>
        </p:txBody>
      </p:sp>
    </p:spTree>
    <p:extLst>
      <p:ext uri="{BB962C8B-B14F-4D97-AF65-F5344CB8AC3E}">
        <p14:creationId xmlns:p14="http://schemas.microsoft.com/office/powerpoint/2010/main" val="1490330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B04A2-2C9F-4CD4-F2F7-6AA11E4113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58BD1A-3BE0-EA5F-53E1-E1CE5F9BA7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7D2CA5F-186E-3775-510C-28F65F760573}"/>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BA23CD00-BE48-498F-ECED-C7BEAE6A3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E3957-F7F6-D48B-F181-F1C18D994D89}"/>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3732318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44C40-6B6E-6590-45BA-E3B821427F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F80449-916A-D29E-901C-71C8CF871A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6C1A1C-C3F2-51A5-0AC1-A0B84C7A2035}"/>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5787AC26-FB7B-80D3-1D3D-2CF5C876F9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B0B23C-A3B5-5DC1-2A1F-B72C5B549D70}"/>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12367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8E2CF-EACD-F064-6B83-CE3F3A85EC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57F90E-928D-72B0-6A55-76C9AAAEA9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647465-77DC-2555-D836-AAC534A3D838}"/>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7776A1C2-5B6E-DD88-AAA2-D964C7D94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A7A43A-B363-185B-9EC3-7642232B2E11}"/>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4271066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9" name="图片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608" t="15982" r="13050" b="15911"/>
          <a:stretch/>
        </p:blipFill>
        <p:spPr>
          <a:xfrm>
            <a:off x="1" y="1"/>
            <a:ext cx="12192000" cy="6858000"/>
          </a:xfrm>
          <a:prstGeom prst="rect">
            <a:avLst/>
          </a:prstGeom>
        </p:spPr>
      </p:pic>
    </p:spTree>
    <p:extLst>
      <p:ext uri="{BB962C8B-B14F-4D97-AF65-F5344CB8AC3E}">
        <p14:creationId xmlns:p14="http://schemas.microsoft.com/office/powerpoint/2010/main" val="2221679580"/>
      </p:ext>
    </p:extLst>
  </p:cSld>
  <p:clrMapOvr>
    <a:masterClrMapping/>
  </p:clrMapOvr>
  <p:transition spd="slow" advTm="1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自定义版式">
    <p:spTree>
      <p:nvGrpSpPr>
        <p:cNvPr id="1" name=""/>
        <p:cNvGrpSpPr/>
        <p:nvPr/>
      </p:nvGrpSpPr>
      <p:grpSpPr>
        <a:xfrm>
          <a:off x="0" y="0"/>
          <a:ext cx="0" cy="0"/>
          <a:chOff x="0" y="0"/>
          <a:chExt cx="0" cy="0"/>
        </a:xfrm>
      </p:grpSpPr>
      <p:sp>
        <p:nvSpPr>
          <p:cNvPr id="7" name="图片占位符 6"/>
          <p:cNvSpPr>
            <a:spLocks noGrp="1"/>
          </p:cNvSpPr>
          <p:nvPr>
            <p:ph type="pic" sz="quarter" idx="10"/>
          </p:nvPr>
        </p:nvSpPr>
        <p:spPr>
          <a:xfrm>
            <a:off x="2369282" y="2700483"/>
            <a:ext cx="2137680" cy="2182088"/>
          </a:xfrm>
          <a:custGeom>
            <a:avLst/>
            <a:gdLst>
              <a:gd name="connsiteX0" fmla="*/ 1068840 w 2137680"/>
              <a:gd name="connsiteY0" fmla="*/ 0 h 2182088"/>
              <a:gd name="connsiteX1" fmla="*/ 2137680 w 2137680"/>
              <a:gd name="connsiteY1" fmla="*/ 1091044 h 2182088"/>
              <a:gd name="connsiteX2" fmla="*/ 1068840 w 2137680"/>
              <a:gd name="connsiteY2" fmla="*/ 2182088 h 2182088"/>
              <a:gd name="connsiteX3" fmla="*/ 0 w 2137680"/>
              <a:gd name="connsiteY3" fmla="*/ 1091044 h 2182088"/>
              <a:gd name="connsiteX4" fmla="*/ 1068840 w 2137680"/>
              <a:gd name="connsiteY4" fmla="*/ 0 h 2182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7680" h="2182088">
                <a:moveTo>
                  <a:pt x="1068840" y="0"/>
                </a:moveTo>
                <a:cubicBezTo>
                  <a:pt x="1659144" y="0"/>
                  <a:pt x="2137680" y="488477"/>
                  <a:pt x="2137680" y="1091044"/>
                </a:cubicBezTo>
                <a:cubicBezTo>
                  <a:pt x="2137680" y="1693611"/>
                  <a:pt x="1659144" y="2182088"/>
                  <a:pt x="1068840" y="2182088"/>
                </a:cubicBezTo>
                <a:cubicBezTo>
                  <a:pt x="478536" y="2182088"/>
                  <a:pt x="0" y="1693611"/>
                  <a:pt x="0" y="1091044"/>
                </a:cubicBezTo>
                <a:cubicBezTo>
                  <a:pt x="0" y="488477"/>
                  <a:pt x="478536" y="0"/>
                  <a:pt x="1068840" y="0"/>
                </a:cubicBezTo>
                <a:close/>
              </a:path>
            </a:pathLst>
          </a:custGeom>
        </p:spPr>
        <p:txBody>
          <a:bodyPr wrap="square">
            <a:noAutofit/>
          </a:bodyPr>
          <a:lstStyle/>
          <a:p>
            <a:endParaRPr lang="zh-CN" altLang="en-US"/>
          </a:p>
        </p:txBody>
      </p:sp>
    </p:spTree>
    <p:extLst>
      <p:ext uri="{BB962C8B-B14F-4D97-AF65-F5344CB8AC3E}">
        <p14:creationId xmlns:p14="http://schemas.microsoft.com/office/powerpoint/2010/main" val="402382086"/>
      </p:ext>
    </p:extLst>
  </p:cSld>
  <p:clrMapOvr>
    <a:masterClrMapping/>
  </p:clrMapOvr>
  <p:transition spd="slow" advTm="1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41CCF-110A-6719-3615-517DE84F3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B02920-DCB4-DA36-E10A-4C6F8EF789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FF6EBF-5744-4825-FE5A-EE280D8E589C}"/>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1E6FD3F0-6BB8-816C-7E18-92ACB16BF2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0E11ED-33FD-356D-0AA1-0EE08D52EA1D}"/>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633827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3002C-352C-801E-E4AA-5AF5207747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07A0BB-1397-0CBA-A767-D96D641598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CFA92D-1B09-BEFD-30A5-48482B84C10A}"/>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0A76E1B8-1812-13C5-404B-917DBEDC24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F0951-D94B-B699-4844-0CFD6F55AEC9}"/>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22187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CF5D6-E9B1-3FB2-51AD-3D61E6682B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F62C74-E5F9-8D32-B3A2-4860D40140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A386B4-01A9-EB85-EF91-CF2F9B1AD0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1D3533-FD0C-E66C-0A52-243727AB8376}"/>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6" name="Footer Placeholder 5">
            <a:extLst>
              <a:ext uri="{FF2B5EF4-FFF2-40B4-BE49-F238E27FC236}">
                <a16:creationId xmlns:a16="http://schemas.microsoft.com/office/drawing/2014/main" id="{74C0F2A1-EB51-BEBA-D545-27DC5ACD0F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A87E35-BF4F-DD95-3CA2-BC0BFD2245E8}"/>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368188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7153F-911E-1006-CBFC-476C99040D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A37EB3-F961-0F95-2D45-1CC978739E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5BD811-9540-B507-E7DF-A1BFC64D7C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C4E134-1693-E4BB-CFDC-6C2AF95E35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6B479A-90C4-6A92-570E-2DBB892055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BD4B70-6472-E7B0-7141-6EBEB31658E7}"/>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8" name="Footer Placeholder 7">
            <a:extLst>
              <a:ext uri="{FF2B5EF4-FFF2-40B4-BE49-F238E27FC236}">
                <a16:creationId xmlns:a16="http://schemas.microsoft.com/office/drawing/2014/main" id="{81D08547-22F7-6AAB-75B1-35B1331822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C97594-DA2E-5C25-1D8F-0E1E87792E4D}"/>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875863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F294F-B3DB-AEE8-3DC5-1B713EF4F5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95813A-2072-DDA7-245B-6945A16DE420}"/>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4" name="Footer Placeholder 3">
            <a:extLst>
              <a:ext uri="{FF2B5EF4-FFF2-40B4-BE49-F238E27FC236}">
                <a16:creationId xmlns:a16="http://schemas.microsoft.com/office/drawing/2014/main" id="{4726095C-9320-4164-48AC-DD1818904F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E03CE8-EFED-F483-D76B-031FC251AB45}"/>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347925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9AAB81-9872-67DF-1C9A-655E3091E39F}"/>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3" name="Footer Placeholder 2">
            <a:extLst>
              <a:ext uri="{FF2B5EF4-FFF2-40B4-BE49-F238E27FC236}">
                <a16:creationId xmlns:a16="http://schemas.microsoft.com/office/drawing/2014/main" id="{E282D86F-5F19-3449-0893-87F7F27C21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4CDD55-BDCE-1160-A570-3AC01CD8DA73}"/>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595533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46A1-0F74-DF69-9EA8-CE51538531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246607-7626-562F-D5F3-5156E80659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AA99FC-76A3-BFB8-333E-341E57617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EA733E-AE21-2CA9-026A-43092A08AF27}"/>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6" name="Footer Placeholder 5">
            <a:extLst>
              <a:ext uri="{FF2B5EF4-FFF2-40B4-BE49-F238E27FC236}">
                <a16:creationId xmlns:a16="http://schemas.microsoft.com/office/drawing/2014/main" id="{DA67F010-205E-17E4-7AFA-AF4953424F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1FDBC4-3394-B400-1677-A1D4049EFB2D}"/>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350984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F48D7-E65C-2C13-BE17-C3679B5AEC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A503B2-516C-F1CB-6A63-C4E76731F1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FBE61E-1E5F-F4C6-11CC-8F28E24200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91216-E1C2-CF2C-FD6B-A4D0432C727D}"/>
              </a:ext>
            </a:extLst>
          </p:cNvPr>
          <p:cNvSpPr>
            <a:spLocks noGrp="1"/>
          </p:cNvSpPr>
          <p:nvPr>
            <p:ph type="dt" sz="half" idx="10"/>
          </p:nvPr>
        </p:nvSpPr>
        <p:spPr/>
        <p:txBody>
          <a:bodyPr/>
          <a:lstStyle/>
          <a:p>
            <a:fld id="{40271B70-623A-4B7A-9569-D42D20261112}" type="datetimeFigureOut">
              <a:rPr lang="en-US" smtClean="0"/>
              <a:t>5/25/2024</a:t>
            </a:fld>
            <a:endParaRPr lang="en-US"/>
          </a:p>
        </p:txBody>
      </p:sp>
      <p:sp>
        <p:nvSpPr>
          <p:cNvPr id="6" name="Footer Placeholder 5">
            <a:extLst>
              <a:ext uri="{FF2B5EF4-FFF2-40B4-BE49-F238E27FC236}">
                <a16:creationId xmlns:a16="http://schemas.microsoft.com/office/drawing/2014/main" id="{E3FA1CA6-57E8-B062-12C9-84498915D4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CFE97-D0BA-AAA0-5C71-91BB765FD35C}"/>
              </a:ext>
            </a:extLst>
          </p:cNvPr>
          <p:cNvSpPr>
            <a:spLocks noGrp="1"/>
          </p:cNvSpPr>
          <p:nvPr>
            <p:ph type="sldNum" sz="quarter" idx="12"/>
          </p:nvPr>
        </p:nvSpPr>
        <p:spPr/>
        <p:txBody>
          <a:bodyPr/>
          <a:lstStyle/>
          <a:p>
            <a:fld id="{CF661B6F-8830-48E3-B46B-FCB825F5753D}" type="slidenum">
              <a:rPr lang="en-US" smtClean="0"/>
              <a:t>‹#›</a:t>
            </a:fld>
            <a:endParaRPr lang="en-US"/>
          </a:p>
        </p:txBody>
      </p:sp>
    </p:spTree>
    <p:extLst>
      <p:ext uri="{BB962C8B-B14F-4D97-AF65-F5344CB8AC3E}">
        <p14:creationId xmlns:p14="http://schemas.microsoft.com/office/powerpoint/2010/main" val="1863328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0E51B6-3394-BFDF-2ECB-1512CF8C40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4ED732-43D6-C7AA-9474-E83CEEDE04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A6A229-5DF4-7EDC-DABF-7026450913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71B70-623A-4B7A-9569-D42D20261112}" type="datetimeFigureOut">
              <a:rPr lang="en-US" smtClean="0"/>
              <a:t>5/25/2024</a:t>
            </a:fld>
            <a:endParaRPr lang="en-US"/>
          </a:p>
        </p:txBody>
      </p:sp>
      <p:sp>
        <p:nvSpPr>
          <p:cNvPr id="5" name="Footer Placeholder 4">
            <a:extLst>
              <a:ext uri="{FF2B5EF4-FFF2-40B4-BE49-F238E27FC236}">
                <a16:creationId xmlns:a16="http://schemas.microsoft.com/office/drawing/2014/main" id="{8DC25F82-AFB9-1C70-F6C2-5FEB2797D1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554744-685A-8A12-23C0-405D7D74F5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61B6F-8830-48E3-B46B-FCB825F5753D}" type="slidenum">
              <a:rPr lang="en-US" smtClean="0"/>
              <a:t>‹#›</a:t>
            </a:fld>
            <a:endParaRPr lang="en-US"/>
          </a:p>
        </p:txBody>
      </p:sp>
    </p:spTree>
    <p:extLst>
      <p:ext uri="{BB962C8B-B14F-4D97-AF65-F5344CB8AC3E}">
        <p14:creationId xmlns:p14="http://schemas.microsoft.com/office/powerpoint/2010/main" val="2496751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6221" y="548640"/>
            <a:ext cx="9085957" cy="4404988"/>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a:lnSpc>
                <a:spcPct val="150000"/>
              </a:lnSpc>
            </a:pPr>
            <a:r>
              <a:rPr lang="en-US" sz="4800" b="1" dirty="0">
                <a:solidFill>
                  <a:schemeClr val="bg1"/>
                </a:solidFill>
                <a:effectLst>
                  <a:outerShdw blurRad="38100" dist="38100" dir="2700000" algn="tl">
                    <a:srgbClr val="000000">
                      <a:alpha val="43137"/>
                    </a:srgbClr>
                  </a:outerShdw>
                </a:effectLst>
              </a:rPr>
              <a:t>CHÀO MỪNG CÁC EM ĐẾN VỚI TIẾT HỌC!</a:t>
            </a:r>
          </a:p>
          <a:p>
            <a:pPr algn="ctr">
              <a:lnSpc>
                <a:spcPct val="150000"/>
              </a:lnSpc>
            </a:pPr>
            <a:r>
              <a:rPr lang="en-US" sz="4800" b="1" dirty="0">
                <a:solidFill>
                  <a:schemeClr val="bg1"/>
                </a:solidFill>
                <a:effectLst>
                  <a:outerShdw blurRad="38100" dist="38100" dir="2700000" algn="tl">
                    <a:srgbClr val="000000">
                      <a:alpha val="43137"/>
                    </a:srgbClr>
                  </a:outerShdw>
                </a:effectLst>
              </a:rPr>
              <a:t>Tiết 75: Thu </a:t>
            </a:r>
            <a:r>
              <a:rPr lang="en-US" sz="4800" b="1" dirty="0" err="1">
                <a:solidFill>
                  <a:schemeClr val="bg1"/>
                </a:solidFill>
                <a:effectLst>
                  <a:outerShdw blurRad="38100" dist="38100" dir="2700000" algn="tl">
                    <a:srgbClr val="000000">
                      <a:alpha val="43137"/>
                    </a:srgbClr>
                  </a:outerShdw>
                </a:effectLst>
              </a:rPr>
              <a:t>thập</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tổ</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chức</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biểu</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diễn</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phân</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tích</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và</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xử</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lí</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dữ</a:t>
            </a:r>
            <a:r>
              <a:rPr lang="en-US" sz="4800" b="1" dirty="0">
                <a:solidFill>
                  <a:schemeClr val="bg1"/>
                </a:solidFill>
                <a:effectLst>
                  <a:outerShdw blurRad="38100" dist="38100" dir="2700000" algn="tl">
                    <a:srgbClr val="000000">
                      <a:alpha val="43137"/>
                    </a:srgbClr>
                  </a:outerShdw>
                </a:effectLst>
              </a:rPr>
              <a:t> </a:t>
            </a:r>
            <a:r>
              <a:rPr lang="en-US" sz="4800" b="1" dirty="0" err="1">
                <a:solidFill>
                  <a:schemeClr val="bg1"/>
                </a:solidFill>
                <a:effectLst>
                  <a:outerShdw blurRad="38100" dist="38100" dir="2700000" algn="tl">
                    <a:srgbClr val="000000">
                      <a:alpha val="43137"/>
                    </a:srgbClr>
                  </a:outerShdw>
                </a:effectLst>
              </a:rPr>
              <a:t>liệu</a:t>
            </a:r>
            <a:endParaRPr lang="vi-VN" sz="4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7275569"/>
      </p:ext>
    </p:extLst>
  </p:cSld>
  <p:clrMapOvr>
    <a:masterClrMapping/>
  </p:clrMapOvr>
  <p:transition spd="slow" advTm="1000">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3"/>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560399" y="140301"/>
            <a:ext cx="3147078" cy="789071"/>
          </a:xfrm>
          <a:prstGeom prst="rect">
            <a:avLst/>
          </a:prstGeom>
        </p:spPr>
      </p:pic>
      <p:sp>
        <p:nvSpPr>
          <p:cNvPr id="27" name="TextBox 4"/>
          <p:cNvSpPr txBox="1"/>
          <p:nvPr/>
        </p:nvSpPr>
        <p:spPr>
          <a:xfrm>
            <a:off x="-166255" y="-191715"/>
            <a:ext cx="4348401" cy="1102866"/>
          </a:xfrm>
          <a:prstGeom prst="rect">
            <a:avLst/>
          </a:prstGeom>
        </p:spPr>
        <p:txBody>
          <a:bodyPr wrap="square" lIns="0" tIns="0" rIns="0" bIns="0" rtlCol="0" anchor="t">
            <a:spAutoFit/>
          </a:bodyPr>
          <a:lstStyle/>
          <a:p>
            <a:pPr marL="0" marR="0" lvl="0" indent="0" algn="ctr" defTabSz="914400" rtl="0" eaLnBrk="1" fontAlgn="auto" latinLnBrk="0" hangingPunct="1">
              <a:lnSpc>
                <a:spcPts val="864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Luyện</a:t>
            </a:r>
            <a:r>
              <a:rPr kumimoji="0" lang="en-US" sz="3200" b="1" i="0" u="none" strike="noStrike" kern="1200" cap="none" spc="0" normalizeH="0" noProof="0" dirty="0">
                <a:ln>
                  <a:noFill/>
                </a:ln>
                <a:solidFill>
                  <a:srgbClr val="000000"/>
                </a:solidFill>
                <a:effectLst/>
                <a:uLnTx/>
                <a:uFillTx/>
                <a:latin typeface="Arial" panose="020B0604020202020204" pitchFamily="34" charset="0"/>
                <a:cs typeface="Arial" panose="020B0604020202020204" pitchFamily="34" charset="0"/>
              </a:rPr>
              <a:t> </a:t>
            </a:r>
            <a:r>
              <a:rPr kumimoji="0" lang="en-US" sz="3200" b="1" i="0" u="none" strike="noStrike" kern="1200" cap="none" spc="0" normalizeH="0" noProof="0" dirty="0" err="1">
                <a:ln>
                  <a:noFill/>
                </a:ln>
                <a:solidFill>
                  <a:srgbClr val="000000"/>
                </a:solidFill>
                <a:effectLst/>
                <a:uLnTx/>
                <a:uFillTx/>
                <a:latin typeface="Arial" panose="020B0604020202020204" pitchFamily="34" charset="0"/>
                <a:cs typeface="Arial" panose="020B0604020202020204" pitchFamily="34" charset="0"/>
              </a:rPr>
              <a:t>tập</a:t>
            </a:r>
            <a:r>
              <a:rPr kumimoji="0" lang="en-US" sz="3200" b="1" i="0" u="none" strike="noStrike" kern="1200" cap="none" spc="0" normalizeH="0" noProof="0" dirty="0">
                <a:ln>
                  <a:noFill/>
                </a:ln>
                <a:solidFill>
                  <a:srgbClr val="000000"/>
                </a:solidFill>
                <a:effectLst/>
                <a:uLnTx/>
                <a:uFillTx/>
                <a:latin typeface="Arial" panose="020B0604020202020204" pitchFamily="34" charset="0"/>
                <a:cs typeface="Arial" panose="020B0604020202020204" pitchFamily="34" charset="0"/>
              </a:rPr>
              <a:t> 2</a:t>
            </a:r>
            <a:endParaRPr kumimoji="0" 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28" name="TextBox 27"/>
          <p:cNvSpPr txBox="1"/>
          <p:nvPr/>
        </p:nvSpPr>
        <p:spPr>
          <a:xfrm>
            <a:off x="449358" y="929372"/>
            <a:ext cx="10934683" cy="2308324"/>
          </a:xfrm>
          <a:prstGeom prst="rect">
            <a:avLst/>
          </a:prstGeom>
          <a:noFill/>
        </p:spPr>
        <p:txBody>
          <a:bodyPr wrap="square" rtlCol="0">
            <a:spAutoFit/>
          </a:bodyPr>
          <a:lstStyle/>
          <a:p>
            <a:pPr algn="just">
              <a:lnSpc>
                <a:spcPct val="120000"/>
              </a:lnSpc>
            </a:pPr>
            <a:r>
              <a:rPr lang="en-US" sz="2400" dirty="0" err="1"/>
              <a:t>Số</a:t>
            </a:r>
            <a:r>
              <a:rPr lang="en-US" sz="2400" dirty="0"/>
              <a:t> </a:t>
            </a:r>
            <a:r>
              <a:rPr lang="en-US" sz="2400" dirty="0" err="1"/>
              <a:t>lượng</a:t>
            </a:r>
            <a:r>
              <a:rPr lang="en-US" sz="2400" dirty="0"/>
              <a:t> </a:t>
            </a:r>
            <a:r>
              <a:rPr lang="en-US" sz="2400" dirty="0" err="1"/>
              <a:t>một</a:t>
            </a:r>
            <a:r>
              <a:rPr lang="en-US" sz="2400" dirty="0"/>
              <a:t> </a:t>
            </a:r>
            <a:r>
              <a:rPr lang="en-US" sz="2400" dirty="0" err="1"/>
              <a:t>số</a:t>
            </a:r>
            <a:r>
              <a:rPr lang="en-US" sz="2400" dirty="0"/>
              <a:t> </a:t>
            </a:r>
            <a:r>
              <a:rPr lang="en-US" sz="2400" dirty="0" err="1"/>
              <a:t>dụng</a:t>
            </a:r>
            <a:r>
              <a:rPr lang="en-US" sz="2400" dirty="0"/>
              <a:t> </a:t>
            </a:r>
            <a:r>
              <a:rPr lang="en-US" sz="2400" dirty="0" err="1"/>
              <a:t>cụ</a:t>
            </a:r>
            <a:r>
              <a:rPr lang="en-US" sz="2400" dirty="0"/>
              <a:t> </a:t>
            </a:r>
            <a:r>
              <a:rPr lang="en-US" sz="2400" dirty="0" err="1"/>
              <a:t>học</a:t>
            </a:r>
            <a:r>
              <a:rPr lang="en-US" sz="2400" dirty="0"/>
              <a:t> </a:t>
            </a:r>
            <a:r>
              <a:rPr lang="en-US" sz="2400" dirty="0" err="1"/>
              <a:t>tập</a:t>
            </a:r>
            <a:r>
              <a:rPr lang="en-US" sz="2400" dirty="0"/>
              <a:t> </a:t>
            </a:r>
            <a:r>
              <a:rPr lang="en-US" sz="2400" dirty="0" err="1"/>
              <a:t>của</a:t>
            </a:r>
            <a:r>
              <a:rPr lang="en-US" sz="2400" dirty="0"/>
              <a:t> 10 </a:t>
            </a:r>
            <a:r>
              <a:rPr lang="en-US" sz="2400" dirty="0" err="1"/>
              <a:t>học</a:t>
            </a:r>
            <a:r>
              <a:rPr lang="en-US" sz="2400" dirty="0"/>
              <a:t> </a:t>
            </a:r>
            <a:r>
              <a:rPr lang="en-US" sz="2400" dirty="0" err="1"/>
              <a:t>sinh</a:t>
            </a:r>
            <a:r>
              <a:rPr lang="en-US" sz="2400" dirty="0"/>
              <a:t> </a:t>
            </a:r>
            <a:r>
              <a:rPr lang="en-US" sz="2400" dirty="0" err="1"/>
              <a:t>tổ</a:t>
            </a:r>
            <a:r>
              <a:rPr lang="en-US" sz="2400" dirty="0"/>
              <a:t> Hai ở </a:t>
            </a:r>
            <a:r>
              <a:rPr lang="en-US" sz="2400" dirty="0" err="1"/>
              <a:t>lớp</a:t>
            </a:r>
            <a:r>
              <a:rPr lang="en-US" sz="2400" dirty="0"/>
              <a:t> 6E </a:t>
            </a:r>
            <a:r>
              <a:rPr lang="en-US" sz="2400" dirty="0" err="1"/>
              <a:t>được</a:t>
            </a:r>
            <a:r>
              <a:rPr lang="en-US" sz="2400" dirty="0"/>
              <a:t> </a:t>
            </a:r>
            <a:r>
              <a:rPr lang="en-US" sz="2400" dirty="0" err="1"/>
              <a:t>thống</a:t>
            </a:r>
            <a:r>
              <a:rPr lang="en-US" sz="2400" dirty="0"/>
              <a:t> </a:t>
            </a:r>
            <a:r>
              <a:rPr lang="en-US" sz="2400" dirty="0" err="1"/>
              <a:t>kê</a:t>
            </a:r>
            <a:r>
              <a:rPr lang="en-US" sz="2400" dirty="0"/>
              <a:t> </a:t>
            </a:r>
            <a:r>
              <a:rPr lang="en-US" sz="2400" dirty="0" err="1"/>
              <a:t>như</a:t>
            </a:r>
            <a:r>
              <a:rPr lang="en-US" sz="2400" dirty="0"/>
              <a:t> </a:t>
            </a:r>
            <a:r>
              <a:rPr lang="en-US" sz="2400" dirty="0" err="1"/>
              <a:t>sau</a:t>
            </a:r>
            <a:r>
              <a:rPr lang="en-US" sz="2400" dirty="0"/>
              <a:t>: </a:t>
            </a:r>
            <a:r>
              <a:rPr lang="en-US" sz="2400" dirty="0" err="1"/>
              <a:t>bút</a:t>
            </a:r>
            <a:r>
              <a:rPr lang="en-US" sz="2400" dirty="0"/>
              <a:t> </a:t>
            </a:r>
            <a:r>
              <a:rPr lang="en-US" sz="2400" dirty="0" err="1"/>
              <a:t>có</a:t>
            </a:r>
            <a:r>
              <a:rPr lang="en-US" sz="2400" dirty="0"/>
              <a:t> 18 </a:t>
            </a:r>
            <a:r>
              <a:rPr lang="en-US" sz="2400" dirty="0" err="1"/>
              <a:t>chiếc</a:t>
            </a:r>
            <a:r>
              <a:rPr lang="en-US" sz="2400" dirty="0"/>
              <a:t>; </a:t>
            </a:r>
            <a:r>
              <a:rPr lang="en-US" sz="2400" dirty="0" err="1"/>
              <a:t>thước</a:t>
            </a:r>
            <a:r>
              <a:rPr lang="en-US" sz="2400" dirty="0"/>
              <a:t> </a:t>
            </a:r>
            <a:r>
              <a:rPr lang="en-US" sz="2400" dirty="0" err="1"/>
              <a:t>thẳng</a:t>
            </a:r>
            <a:r>
              <a:rPr lang="en-US" sz="2400" dirty="0"/>
              <a:t> </a:t>
            </a:r>
            <a:r>
              <a:rPr lang="en-US" sz="2400" dirty="0" err="1"/>
              <a:t>có</a:t>
            </a:r>
            <a:r>
              <a:rPr lang="en-US" sz="2400" dirty="0"/>
              <a:t> 10 </a:t>
            </a:r>
            <a:r>
              <a:rPr lang="en-US" sz="2400" dirty="0" err="1"/>
              <a:t>chiếc</a:t>
            </a:r>
            <a:r>
              <a:rPr lang="en-US" sz="2400" dirty="0"/>
              <a:t>; </a:t>
            </a:r>
            <a:r>
              <a:rPr lang="en-US" sz="2400" dirty="0" err="1"/>
              <a:t>compa</a:t>
            </a:r>
            <a:r>
              <a:rPr lang="en-US" sz="2400" dirty="0"/>
              <a:t> </a:t>
            </a:r>
            <a:r>
              <a:rPr lang="en-US" sz="2400" dirty="0" err="1"/>
              <a:t>có</a:t>
            </a:r>
            <a:r>
              <a:rPr lang="en-US" sz="2400" dirty="0"/>
              <a:t> 5 </a:t>
            </a:r>
            <a:r>
              <a:rPr lang="en-US" sz="2400" dirty="0" err="1"/>
              <a:t>chiếc</a:t>
            </a:r>
            <a:r>
              <a:rPr lang="en-US" sz="2400" dirty="0"/>
              <a:t>; ê </a:t>
            </a:r>
            <a:r>
              <a:rPr lang="en-US" sz="2400" dirty="0" err="1"/>
              <a:t>ke</a:t>
            </a:r>
            <a:r>
              <a:rPr lang="en-US" sz="2400" dirty="0"/>
              <a:t> </a:t>
            </a:r>
            <a:r>
              <a:rPr lang="en-US" sz="2400" dirty="0" err="1"/>
              <a:t>có</a:t>
            </a:r>
            <a:r>
              <a:rPr lang="en-US" sz="2400" dirty="0"/>
              <a:t> 9 </a:t>
            </a:r>
            <a:r>
              <a:rPr lang="en-US" sz="2400" dirty="0" err="1"/>
              <a:t>chiếc</a:t>
            </a:r>
            <a:r>
              <a:rPr lang="en-US" sz="2400" dirty="0"/>
              <a:t>.</a:t>
            </a:r>
          </a:p>
          <a:p>
            <a:pPr marL="514350" indent="-514350" algn="just">
              <a:lnSpc>
                <a:spcPct val="120000"/>
              </a:lnSpc>
              <a:buAutoNum type="alphaLcParenR"/>
            </a:pPr>
            <a:r>
              <a:rPr lang="en-US" sz="2400" dirty="0" err="1"/>
              <a:t>Nêu</a:t>
            </a:r>
            <a:r>
              <a:rPr lang="en-US" sz="2400" dirty="0"/>
              <a:t> </a:t>
            </a:r>
            <a:r>
              <a:rPr lang="en-US" sz="2400" dirty="0" err="1"/>
              <a:t>đối</a:t>
            </a:r>
            <a:r>
              <a:rPr lang="en-US" sz="2400" dirty="0"/>
              <a:t> </a:t>
            </a:r>
            <a:r>
              <a:rPr lang="en-US" sz="2400" dirty="0" err="1"/>
              <a:t>tượng</a:t>
            </a:r>
            <a:r>
              <a:rPr lang="en-US" sz="2400" dirty="0"/>
              <a:t> </a:t>
            </a:r>
            <a:r>
              <a:rPr lang="en-US" sz="2400" dirty="0" err="1"/>
              <a:t>thống</a:t>
            </a:r>
            <a:r>
              <a:rPr lang="en-US" sz="2400" dirty="0"/>
              <a:t> </a:t>
            </a:r>
            <a:r>
              <a:rPr lang="en-US" sz="2400" dirty="0" err="1"/>
              <a:t>kê</a:t>
            </a:r>
            <a:r>
              <a:rPr lang="en-US" sz="2400" dirty="0"/>
              <a:t> </a:t>
            </a:r>
            <a:r>
              <a:rPr lang="en-US" sz="2400" dirty="0" err="1"/>
              <a:t>và</a:t>
            </a:r>
            <a:r>
              <a:rPr lang="en-US" sz="2400" dirty="0"/>
              <a:t> </a:t>
            </a:r>
            <a:r>
              <a:rPr lang="en-US" sz="2400" dirty="0" err="1"/>
              <a:t>tiêu</a:t>
            </a:r>
            <a:r>
              <a:rPr lang="en-US" sz="2400" dirty="0"/>
              <a:t> </a:t>
            </a:r>
            <a:r>
              <a:rPr lang="en-US" sz="2400" dirty="0" err="1"/>
              <a:t>chí</a:t>
            </a:r>
            <a:r>
              <a:rPr lang="en-US" sz="2400" dirty="0"/>
              <a:t> </a:t>
            </a:r>
            <a:r>
              <a:rPr lang="en-US" sz="2400" dirty="0" err="1"/>
              <a:t>thống</a:t>
            </a:r>
            <a:r>
              <a:rPr lang="en-US" sz="2400" dirty="0"/>
              <a:t> </a:t>
            </a:r>
            <a:r>
              <a:rPr lang="en-US" sz="2400" dirty="0" err="1"/>
              <a:t>kê</a:t>
            </a:r>
            <a:endParaRPr lang="en-US" sz="2400" dirty="0"/>
          </a:p>
          <a:p>
            <a:pPr marL="514350" indent="-514350" algn="just">
              <a:lnSpc>
                <a:spcPct val="120000"/>
              </a:lnSpc>
              <a:buAutoNum type="alphaLcParenR"/>
            </a:pPr>
            <a:r>
              <a:rPr lang="en-US" sz="2400" dirty="0" err="1"/>
              <a:t>Biểu</a:t>
            </a:r>
            <a:r>
              <a:rPr lang="en-US" sz="2400" dirty="0"/>
              <a:t> </a:t>
            </a:r>
            <a:r>
              <a:rPr lang="en-US" sz="2400" dirty="0" err="1"/>
              <a:t>diễn</a:t>
            </a:r>
            <a:r>
              <a:rPr lang="en-US" sz="2400" dirty="0"/>
              <a:t> </a:t>
            </a:r>
            <a:r>
              <a:rPr lang="en-US" sz="2400" dirty="0" err="1"/>
              <a:t>dữ</a:t>
            </a:r>
            <a:r>
              <a:rPr lang="en-US" sz="2400" dirty="0"/>
              <a:t> </a:t>
            </a:r>
            <a:r>
              <a:rPr lang="en-US" sz="2400" dirty="0" err="1"/>
              <a:t>liệu</a:t>
            </a:r>
            <a:r>
              <a:rPr lang="en-US" sz="2400" dirty="0"/>
              <a:t> </a:t>
            </a:r>
            <a:r>
              <a:rPr lang="en-US" sz="2400" dirty="0" err="1"/>
              <a:t>thống</a:t>
            </a:r>
            <a:r>
              <a:rPr lang="en-US" sz="2400" dirty="0"/>
              <a:t> </a:t>
            </a:r>
            <a:r>
              <a:rPr lang="en-US" sz="2400" dirty="0" err="1"/>
              <a:t>kê</a:t>
            </a:r>
            <a:r>
              <a:rPr lang="en-US" sz="2400" dirty="0"/>
              <a:t> </a:t>
            </a:r>
            <a:r>
              <a:rPr lang="en-US" sz="2400" dirty="0" err="1"/>
              <a:t>bằng</a:t>
            </a:r>
            <a:r>
              <a:rPr lang="en-US" sz="2400" dirty="0"/>
              <a:t> </a:t>
            </a:r>
            <a:r>
              <a:rPr lang="en-US" sz="2400" dirty="0" err="1"/>
              <a:t>biểu</a:t>
            </a:r>
            <a:r>
              <a:rPr lang="en-US" sz="2400" dirty="0"/>
              <a:t> </a:t>
            </a:r>
            <a:r>
              <a:rPr lang="en-US" sz="2400" dirty="0" err="1"/>
              <a:t>đồ</a:t>
            </a:r>
            <a:r>
              <a:rPr lang="en-US" sz="2400" dirty="0"/>
              <a:t> </a:t>
            </a:r>
            <a:r>
              <a:rPr lang="en-US" sz="2400" dirty="0" err="1"/>
              <a:t>tranh</a:t>
            </a:r>
            <a:r>
              <a:rPr lang="en-US" sz="2400" dirty="0"/>
              <a:t>.</a:t>
            </a:r>
            <a:endParaRPr lang="vi-VN" sz="2400" dirty="0"/>
          </a:p>
        </p:txBody>
      </p:sp>
      <p:sp>
        <p:nvSpPr>
          <p:cNvPr id="2" name="TextBox 1"/>
          <p:cNvSpPr txBox="1"/>
          <p:nvPr/>
        </p:nvSpPr>
        <p:spPr>
          <a:xfrm>
            <a:off x="5091982" y="3088573"/>
            <a:ext cx="1427356" cy="461665"/>
          </a:xfrm>
          <a:prstGeom prst="rect">
            <a:avLst/>
          </a:prstGeom>
          <a:noFill/>
        </p:spPr>
        <p:txBody>
          <a:bodyPr wrap="square" rtlCol="0">
            <a:spAutoFit/>
          </a:bodyPr>
          <a:lstStyle/>
          <a:p>
            <a:pPr algn="ctr"/>
            <a:r>
              <a:rPr lang="en-US" sz="2400" b="1" dirty="0" err="1">
                <a:solidFill>
                  <a:srgbClr val="FF0000"/>
                </a:solidFill>
              </a:rPr>
              <a:t>Giải</a:t>
            </a:r>
            <a:r>
              <a:rPr lang="en-US" sz="2400" b="1" dirty="0">
                <a:solidFill>
                  <a:srgbClr val="FF0000"/>
                </a:solidFill>
              </a:rPr>
              <a:t>:</a:t>
            </a:r>
            <a:endParaRPr lang="vi-VN" sz="2400" b="1" dirty="0">
              <a:solidFill>
                <a:srgbClr val="FF0000"/>
              </a:solidFill>
            </a:endParaRPr>
          </a:p>
        </p:txBody>
      </p:sp>
      <p:sp>
        <p:nvSpPr>
          <p:cNvPr id="20" name="Rectangle 19"/>
          <p:cNvSpPr/>
          <p:nvPr/>
        </p:nvSpPr>
        <p:spPr>
          <a:xfrm>
            <a:off x="831744" y="3421282"/>
            <a:ext cx="10712604" cy="1132618"/>
          </a:xfrm>
          <a:prstGeom prst="rect">
            <a:avLst/>
          </a:prstGeom>
        </p:spPr>
        <p:txBody>
          <a:bodyPr wrap="square">
            <a:spAutoFit/>
          </a:bodyPr>
          <a:lstStyle/>
          <a:p>
            <a:pPr algn="just">
              <a:lnSpc>
                <a:spcPct val="120000"/>
              </a:lnSpc>
              <a:spcBef>
                <a:spcPts val="600"/>
              </a:spcBef>
              <a:spcAft>
                <a:spcPts val="600"/>
              </a:spcAft>
            </a:pPr>
            <a:r>
              <a:rPr lang="vi-VN" sz="2400" dirty="0">
                <a:solidFill>
                  <a:srgbClr val="000000"/>
                </a:solidFill>
                <a:ea typeface="Calibri" panose="020F0502020204030204" pitchFamily="34" charset="0"/>
              </a:rPr>
              <a:t>a) </a:t>
            </a:r>
            <a:r>
              <a:rPr lang="vi-VN" sz="2400" u="sng" dirty="0">
                <a:solidFill>
                  <a:srgbClr val="000000"/>
                </a:solidFill>
                <a:ea typeface="Calibri" panose="020F0502020204030204" pitchFamily="34" charset="0"/>
              </a:rPr>
              <a:t>Đối tượng thống kê </a:t>
            </a:r>
            <a:r>
              <a:rPr lang="en-US" sz="2400" dirty="0">
                <a:solidFill>
                  <a:srgbClr val="000000"/>
                </a:solidFill>
                <a:ea typeface="Calibri" panose="020F0502020204030204" pitchFamily="34" charset="0"/>
              </a:rPr>
              <a:t>:</a:t>
            </a:r>
            <a:r>
              <a:rPr lang="vi-VN" sz="2400" dirty="0">
                <a:solidFill>
                  <a:srgbClr val="000000"/>
                </a:solidFill>
                <a:ea typeface="Calibri" panose="020F0502020204030204" pitchFamily="34" charset="0"/>
              </a:rPr>
              <a:t> các dụng cụ học tập của 10 học sinh tổ Hai lớp 6E</a:t>
            </a:r>
            <a:r>
              <a:rPr lang="en-US" sz="2400" dirty="0">
                <a:solidFill>
                  <a:srgbClr val="000000"/>
                </a:solidFill>
                <a:ea typeface="Calibri" panose="020F0502020204030204" pitchFamily="34" charset="0"/>
              </a:rPr>
              <a:t>.</a:t>
            </a:r>
          </a:p>
          <a:p>
            <a:pPr algn="just">
              <a:lnSpc>
                <a:spcPct val="120000"/>
              </a:lnSpc>
              <a:spcBef>
                <a:spcPts val="600"/>
              </a:spcBef>
              <a:spcAft>
                <a:spcPts val="600"/>
              </a:spcAft>
            </a:pPr>
            <a:r>
              <a:rPr lang="vi-VN" sz="2400" u="sng" dirty="0">
                <a:solidFill>
                  <a:srgbClr val="000000"/>
                </a:solidFill>
                <a:ea typeface="Calibri" panose="020F0502020204030204" pitchFamily="34" charset="0"/>
              </a:rPr>
              <a:t>Tiêu chí thống kê</a:t>
            </a:r>
            <a:r>
              <a:rPr lang="en-US" sz="2400" dirty="0">
                <a:solidFill>
                  <a:srgbClr val="000000"/>
                </a:solidFill>
                <a:ea typeface="Calibri" panose="020F0502020204030204" pitchFamily="34" charset="0"/>
              </a:rPr>
              <a:t>:</a:t>
            </a:r>
            <a:r>
              <a:rPr lang="vi-VN"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số</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lượng</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mỗi</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loại</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dụng</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cụ</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học</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tập</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đó</a:t>
            </a:r>
            <a:r>
              <a:rPr lang="en-US" sz="2400" dirty="0">
                <a:solidFill>
                  <a:srgbClr val="000000"/>
                </a:solidFill>
                <a:ea typeface="Calibri" panose="020F0502020204030204" pitchFamily="34" charset="0"/>
              </a:rPr>
              <a:t>.</a:t>
            </a:r>
          </a:p>
        </p:txBody>
      </p:sp>
      <p:sp>
        <p:nvSpPr>
          <p:cNvPr id="32" name="Rectangle 31"/>
          <p:cNvSpPr/>
          <p:nvPr/>
        </p:nvSpPr>
        <p:spPr>
          <a:xfrm>
            <a:off x="831744" y="4535444"/>
            <a:ext cx="10712604" cy="535531"/>
          </a:xfrm>
          <a:prstGeom prst="rect">
            <a:avLst/>
          </a:prstGeom>
        </p:spPr>
        <p:txBody>
          <a:bodyPr wrap="square">
            <a:spAutoFit/>
          </a:bodyPr>
          <a:lstStyle/>
          <a:p>
            <a:pPr algn="just">
              <a:lnSpc>
                <a:spcPct val="120000"/>
              </a:lnSpc>
              <a:spcBef>
                <a:spcPts val="600"/>
              </a:spcBef>
              <a:spcAft>
                <a:spcPts val="600"/>
              </a:spcAft>
            </a:pPr>
            <a:r>
              <a:rPr lang="en-US" sz="2400" dirty="0">
                <a:solidFill>
                  <a:srgbClr val="000000"/>
                </a:solidFill>
                <a:ea typeface="Calibri" panose="020F0502020204030204" pitchFamily="34" charset="0"/>
              </a:rPr>
              <a:t>b) </a:t>
            </a:r>
            <a:r>
              <a:rPr lang="en-US" sz="2400" dirty="0" err="1">
                <a:solidFill>
                  <a:srgbClr val="000000"/>
                </a:solidFill>
                <a:ea typeface="Calibri" panose="020F0502020204030204" pitchFamily="34" charset="0"/>
              </a:rPr>
              <a:t>Biểu</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đồ</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tranh</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biểu</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diễn</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dữ</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liệu</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thống</a:t>
            </a:r>
            <a:r>
              <a:rPr lang="en-US" sz="2400" dirty="0">
                <a:solidFill>
                  <a:srgbClr val="000000"/>
                </a:solidFill>
                <a:ea typeface="Calibri" panose="020F0502020204030204" pitchFamily="34" charset="0"/>
              </a:rPr>
              <a:t> </a:t>
            </a:r>
            <a:r>
              <a:rPr lang="en-US" sz="2400" dirty="0" err="1">
                <a:solidFill>
                  <a:srgbClr val="000000"/>
                </a:solidFill>
                <a:ea typeface="Calibri" panose="020F0502020204030204" pitchFamily="34" charset="0"/>
              </a:rPr>
              <a:t>kê</a:t>
            </a:r>
            <a:endParaRPr lang="en-US" sz="2400" dirty="0">
              <a:solidFill>
                <a:srgbClr val="000000"/>
              </a:solidFill>
              <a:ea typeface="Calibri" panose="020F0502020204030204" pitchFamily="34" charset="0"/>
            </a:endParaRPr>
          </a:p>
        </p:txBody>
      </p:sp>
      <p:graphicFrame>
        <p:nvGraphicFramePr>
          <p:cNvPr id="22" name="Table 21"/>
          <p:cNvGraphicFramePr>
            <a:graphicFrameLocks noGrp="1"/>
          </p:cNvGraphicFramePr>
          <p:nvPr/>
        </p:nvGraphicFramePr>
        <p:xfrm>
          <a:off x="2007945" y="5073696"/>
          <a:ext cx="9536403" cy="1070662"/>
        </p:xfrm>
        <a:graphic>
          <a:graphicData uri="http://schemas.openxmlformats.org/drawingml/2006/table">
            <a:tbl>
              <a:tblPr firstRow="1" bandRow="1">
                <a:tableStyleId>{5C22544A-7EE6-4342-B048-85BDC9FD1C3A}</a:tableStyleId>
              </a:tblPr>
              <a:tblGrid>
                <a:gridCol w="1611555">
                  <a:extLst>
                    <a:ext uri="{9D8B030D-6E8A-4147-A177-3AD203B41FA5}">
                      <a16:colId xmlns:a16="http://schemas.microsoft.com/office/drawing/2014/main" val="2782585685"/>
                    </a:ext>
                  </a:extLst>
                </a:gridCol>
                <a:gridCol w="2390775">
                  <a:extLst>
                    <a:ext uri="{9D8B030D-6E8A-4147-A177-3AD203B41FA5}">
                      <a16:colId xmlns:a16="http://schemas.microsoft.com/office/drawing/2014/main" val="1237191903"/>
                    </a:ext>
                  </a:extLst>
                </a:gridCol>
                <a:gridCol w="2219325">
                  <a:extLst>
                    <a:ext uri="{9D8B030D-6E8A-4147-A177-3AD203B41FA5}">
                      <a16:colId xmlns:a16="http://schemas.microsoft.com/office/drawing/2014/main" val="676523901"/>
                    </a:ext>
                  </a:extLst>
                </a:gridCol>
                <a:gridCol w="1669143">
                  <a:extLst>
                    <a:ext uri="{9D8B030D-6E8A-4147-A177-3AD203B41FA5}">
                      <a16:colId xmlns:a16="http://schemas.microsoft.com/office/drawing/2014/main" val="1477924353"/>
                    </a:ext>
                  </a:extLst>
                </a:gridCol>
                <a:gridCol w="1645605">
                  <a:extLst>
                    <a:ext uri="{9D8B030D-6E8A-4147-A177-3AD203B41FA5}">
                      <a16:colId xmlns:a16="http://schemas.microsoft.com/office/drawing/2014/main" val="798007156"/>
                    </a:ext>
                  </a:extLst>
                </a:gridCol>
              </a:tblGrid>
              <a:tr h="535331">
                <a:tc>
                  <a:txBody>
                    <a:bodyPr/>
                    <a:lstStyle/>
                    <a:p>
                      <a:pPr algn="ctr"/>
                      <a:r>
                        <a:rPr lang="en-US" b="1" dirty="0" err="1">
                          <a:solidFill>
                            <a:srgbClr val="002060"/>
                          </a:solidFill>
                          <a:effectLst>
                            <a:outerShdw blurRad="38100" dist="38100" dir="2700000" algn="tl">
                              <a:srgbClr val="000000">
                                <a:alpha val="43137"/>
                              </a:srgbClr>
                            </a:outerShdw>
                          </a:effectLst>
                        </a:rPr>
                        <a:t>Dụng</a:t>
                      </a:r>
                      <a:r>
                        <a:rPr lang="en-US" b="1" baseline="0" dirty="0">
                          <a:solidFill>
                            <a:srgbClr val="002060"/>
                          </a:solidFill>
                          <a:effectLst>
                            <a:outerShdw blurRad="38100" dist="38100" dir="2700000" algn="tl">
                              <a:srgbClr val="000000">
                                <a:alpha val="43137"/>
                              </a:srgbClr>
                            </a:outerShdw>
                          </a:effectLst>
                        </a:rPr>
                        <a:t> </a:t>
                      </a:r>
                      <a:r>
                        <a:rPr lang="en-US" b="1" baseline="0" dirty="0" err="1">
                          <a:solidFill>
                            <a:srgbClr val="002060"/>
                          </a:solidFill>
                          <a:effectLst>
                            <a:outerShdw blurRad="38100" dist="38100" dir="2700000" algn="tl">
                              <a:srgbClr val="000000">
                                <a:alpha val="43137"/>
                              </a:srgbClr>
                            </a:outerShdw>
                          </a:effectLst>
                        </a:rPr>
                        <a:t>cụ</a:t>
                      </a:r>
                      <a:endParaRPr lang="vi-VN" b="1" dirty="0">
                        <a:solidFill>
                          <a:srgbClr val="00206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b="0" dirty="0" err="1">
                          <a:solidFill>
                            <a:schemeClr val="tx1"/>
                          </a:solidFill>
                          <a:effectLst/>
                        </a:rPr>
                        <a:t>Bút</a:t>
                      </a:r>
                      <a:endParaRPr lang="vi-VN" b="0" dirty="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err="1">
                          <a:solidFill>
                            <a:schemeClr val="tx1"/>
                          </a:solidFill>
                          <a:effectLst/>
                        </a:rPr>
                        <a:t>Thước</a:t>
                      </a:r>
                      <a:r>
                        <a:rPr lang="en-US" b="0" baseline="0" dirty="0">
                          <a:solidFill>
                            <a:schemeClr val="tx1"/>
                          </a:solidFill>
                          <a:effectLst/>
                        </a:rPr>
                        <a:t> </a:t>
                      </a:r>
                      <a:r>
                        <a:rPr lang="en-US" b="0" baseline="0" dirty="0" err="1">
                          <a:solidFill>
                            <a:schemeClr val="tx1"/>
                          </a:solidFill>
                          <a:effectLst/>
                        </a:rPr>
                        <a:t>thẳng</a:t>
                      </a:r>
                      <a:endParaRPr lang="vi-VN" b="0" dirty="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err="1">
                          <a:solidFill>
                            <a:schemeClr val="tx1"/>
                          </a:solidFill>
                          <a:effectLst/>
                        </a:rPr>
                        <a:t>Compa</a:t>
                      </a:r>
                      <a:endParaRPr lang="vi-VN" b="0" dirty="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a:solidFill>
                            <a:schemeClr val="tx1"/>
                          </a:solidFill>
                          <a:effectLst/>
                        </a:rPr>
                        <a:t>Ê</a:t>
                      </a:r>
                      <a:r>
                        <a:rPr lang="en-US" b="0" baseline="0" dirty="0">
                          <a:solidFill>
                            <a:schemeClr val="tx1"/>
                          </a:solidFill>
                          <a:effectLst/>
                        </a:rPr>
                        <a:t> </a:t>
                      </a:r>
                      <a:r>
                        <a:rPr lang="en-US" b="0" baseline="0" dirty="0" err="1">
                          <a:solidFill>
                            <a:schemeClr val="tx1"/>
                          </a:solidFill>
                          <a:effectLst/>
                        </a:rPr>
                        <a:t>ke</a:t>
                      </a:r>
                      <a:endParaRPr lang="vi-VN" b="0" dirty="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1128238"/>
                  </a:ext>
                </a:extLst>
              </a:tr>
              <a:tr h="535331">
                <a:tc>
                  <a:txBody>
                    <a:bodyPr/>
                    <a:lstStyle/>
                    <a:p>
                      <a:pPr algn="ctr"/>
                      <a:r>
                        <a:rPr lang="en-US" b="1" dirty="0" err="1">
                          <a:solidFill>
                            <a:srgbClr val="002060"/>
                          </a:solidFill>
                          <a:effectLst>
                            <a:outerShdw blurRad="38100" dist="38100" dir="2700000" algn="tl">
                              <a:srgbClr val="000000">
                                <a:alpha val="43137"/>
                              </a:srgbClr>
                            </a:outerShdw>
                          </a:effectLst>
                        </a:rPr>
                        <a:t>Số</a:t>
                      </a:r>
                      <a:r>
                        <a:rPr lang="en-US" b="1" baseline="0" dirty="0">
                          <a:solidFill>
                            <a:srgbClr val="002060"/>
                          </a:solidFill>
                          <a:effectLst>
                            <a:outerShdw blurRad="38100" dist="38100" dir="2700000" algn="tl">
                              <a:srgbClr val="000000">
                                <a:alpha val="43137"/>
                              </a:srgbClr>
                            </a:outerShdw>
                          </a:effectLst>
                        </a:rPr>
                        <a:t> </a:t>
                      </a:r>
                      <a:r>
                        <a:rPr lang="en-US" b="1" baseline="0" dirty="0" err="1">
                          <a:solidFill>
                            <a:srgbClr val="002060"/>
                          </a:solidFill>
                          <a:effectLst>
                            <a:outerShdw blurRad="38100" dist="38100" dir="2700000" algn="tl">
                              <a:srgbClr val="000000">
                                <a:alpha val="43137"/>
                              </a:srgbClr>
                            </a:outerShdw>
                          </a:effectLst>
                        </a:rPr>
                        <a:t>lượng</a:t>
                      </a:r>
                      <a:endParaRPr lang="vi-VN" b="1" dirty="0">
                        <a:solidFill>
                          <a:srgbClr val="002060"/>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vi-VN" b="1"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vi-VN" b="1"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vi-VN" b="1"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vi-VN" b="1"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8096121"/>
                  </a:ext>
                </a:extLst>
              </a:tr>
            </a:tbl>
          </a:graphicData>
        </a:graphic>
      </p:graphicFrame>
      <p:sp>
        <p:nvSpPr>
          <p:cNvPr id="8" name="Rectangle 7"/>
          <p:cNvSpPr/>
          <p:nvPr/>
        </p:nvSpPr>
        <p:spPr>
          <a:xfrm>
            <a:off x="3930868"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Rectangle 14"/>
          <p:cNvSpPr/>
          <p:nvPr/>
        </p:nvSpPr>
        <p:spPr>
          <a:xfrm>
            <a:off x="3702268"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Rectangle 18"/>
          <p:cNvSpPr/>
          <p:nvPr/>
        </p:nvSpPr>
        <p:spPr>
          <a:xfrm>
            <a:off x="4418690"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1" name="Rectangle 20"/>
          <p:cNvSpPr/>
          <p:nvPr/>
        </p:nvSpPr>
        <p:spPr>
          <a:xfrm>
            <a:off x="4164677"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2" name="Rectangle 41"/>
          <p:cNvSpPr/>
          <p:nvPr/>
        </p:nvSpPr>
        <p:spPr>
          <a:xfrm>
            <a:off x="4879284"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3" name="Rectangle 42"/>
          <p:cNvSpPr/>
          <p:nvPr/>
        </p:nvSpPr>
        <p:spPr>
          <a:xfrm>
            <a:off x="4650684"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4" name="Rectangle 43"/>
          <p:cNvSpPr/>
          <p:nvPr/>
        </p:nvSpPr>
        <p:spPr>
          <a:xfrm>
            <a:off x="5352458"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5" name="Rectangle 44"/>
          <p:cNvSpPr/>
          <p:nvPr/>
        </p:nvSpPr>
        <p:spPr>
          <a:xfrm>
            <a:off x="5113093" y="5655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6" name="Rectangle 45"/>
          <p:cNvSpPr/>
          <p:nvPr/>
        </p:nvSpPr>
        <p:spPr>
          <a:xfrm>
            <a:off x="11129977" y="5677351"/>
            <a:ext cx="91440" cy="182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7" name="Rectangle 46"/>
          <p:cNvSpPr/>
          <p:nvPr/>
        </p:nvSpPr>
        <p:spPr>
          <a:xfrm>
            <a:off x="7063681" y="5691995"/>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8" name="Rectangle 47"/>
          <p:cNvSpPr/>
          <p:nvPr/>
        </p:nvSpPr>
        <p:spPr>
          <a:xfrm>
            <a:off x="6835081" y="5691995"/>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9" name="Rectangle 48"/>
          <p:cNvSpPr/>
          <p:nvPr/>
        </p:nvSpPr>
        <p:spPr>
          <a:xfrm>
            <a:off x="7536855" y="5704348"/>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0" name="Rectangle 49"/>
          <p:cNvSpPr/>
          <p:nvPr/>
        </p:nvSpPr>
        <p:spPr>
          <a:xfrm>
            <a:off x="7297490" y="5691995"/>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1" name="Rectangle 50"/>
          <p:cNvSpPr/>
          <p:nvPr/>
        </p:nvSpPr>
        <p:spPr>
          <a:xfrm>
            <a:off x="6599020" y="5704348"/>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2" name="Rectangle 51"/>
          <p:cNvSpPr/>
          <p:nvPr/>
        </p:nvSpPr>
        <p:spPr>
          <a:xfrm>
            <a:off x="9318543" y="5704421"/>
            <a:ext cx="91440" cy="182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3" name="Rectangle 52"/>
          <p:cNvSpPr/>
          <p:nvPr/>
        </p:nvSpPr>
        <p:spPr>
          <a:xfrm>
            <a:off x="5591823" y="5672709"/>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5" name="Rectangle 54"/>
          <p:cNvSpPr/>
          <p:nvPr/>
        </p:nvSpPr>
        <p:spPr>
          <a:xfrm>
            <a:off x="9102937" y="5699253"/>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6" name="Rectangle 55"/>
          <p:cNvSpPr/>
          <p:nvPr/>
        </p:nvSpPr>
        <p:spPr>
          <a:xfrm>
            <a:off x="8874337" y="5699253"/>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7" name="Rectangle 56"/>
          <p:cNvSpPr/>
          <p:nvPr/>
        </p:nvSpPr>
        <p:spPr>
          <a:xfrm>
            <a:off x="10481797" y="5670224"/>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8" name="Rectangle 57"/>
          <p:cNvSpPr/>
          <p:nvPr/>
        </p:nvSpPr>
        <p:spPr>
          <a:xfrm>
            <a:off x="10253197" y="5670224"/>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9" name="Rectangle 58"/>
          <p:cNvSpPr/>
          <p:nvPr/>
        </p:nvSpPr>
        <p:spPr>
          <a:xfrm>
            <a:off x="10939933" y="5668062"/>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0" name="Rectangle 59"/>
          <p:cNvSpPr/>
          <p:nvPr/>
        </p:nvSpPr>
        <p:spPr>
          <a:xfrm>
            <a:off x="10715606" y="5670224"/>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1" name="Rectangle 60"/>
          <p:cNvSpPr/>
          <p:nvPr/>
        </p:nvSpPr>
        <p:spPr>
          <a:xfrm>
            <a:off x="2711668" y="6216068"/>
            <a:ext cx="9144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9" name="TextBox 8"/>
          <p:cNvSpPr txBox="1"/>
          <p:nvPr/>
        </p:nvSpPr>
        <p:spPr>
          <a:xfrm>
            <a:off x="2959044" y="6216068"/>
            <a:ext cx="2160343" cy="369332"/>
          </a:xfrm>
          <a:prstGeom prst="rect">
            <a:avLst/>
          </a:prstGeom>
          <a:noFill/>
        </p:spPr>
        <p:txBody>
          <a:bodyPr wrap="square" rtlCol="0">
            <a:spAutoFit/>
          </a:bodyPr>
          <a:lstStyle/>
          <a:p>
            <a:r>
              <a:rPr lang="en-US" dirty="0"/>
              <a:t>: 2 </a:t>
            </a:r>
            <a:r>
              <a:rPr lang="en-US" dirty="0" err="1"/>
              <a:t>chiếc</a:t>
            </a:r>
            <a:endParaRPr lang="vi-VN" dirty="0"/>
          </a:p>
        </p:txBody>
      </p:sp>
      <p:sp>
        <p:nvSpPr>
          <p:cNvPr id="62" name="Rectangle 61"/>
          <p:cNvSpPr/>
          <p:nvPr/>
        </p:nvSpPr>
        <p:spPr>
          <a:xfrm>
            <a:off x="7432593" y="6294971"/>
            <a:ext cx="91440" cy="182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3" name="TextBox 62"/>
          <p:cNvSpPr txBox="1"/>
          <p:nvPr/>
        </p:nvSpPr>
        <p:spPr>
          <a:xfrm>
            <a:off x="7593095" y="6179024"/>
            <a:ext cx="2160343" cy="369332"/>
          </a:xfrm>
          <a:prstGeom prst="rect">
            <a:avLst/>
          </a:prstGeom>
          <a:noFill/>
        </p:spPr>
        <p:txBody>
          <a:bodyPr wrap="square" rtlCol="0">
            <a:spAutoFit/>
          </a:bodyPr>
          <a:lstStyle/>
          <a:p>
            <a:r>
              <a:rPr lang="en-US" dirty="0"/>
              <a:t>: 1 </a:t>
            </a:r>
            <a:r>
              <a:rPr lang="en-US" dirty="0" err="1"/>
              <a:t>chiếc</a:t>
            </a:r>
            <a:endParaRPr lang="vi-VN" dirty="0"/>
          </a:p>
        </p:txBody>
      </p:sp>
    </p:spTree>
    <p:custDataLst>
      <p:tags r:id="rId1"/>
    </p:custDataLst>
    <p:extLst>
      <p:ext uri="{BB962C8B-B14F-4D97-AF65-F5344CB8AC3E}">
        <p14:creationId xmlns:p14="http://schemas.microsoft.com/office/powerpoint/2010/main" val="2749520476"/>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randombar(horizontal)">
                                      <p:cBhvr>
                                        <p:cTn id="12" dur="500"/>
                                        <p:tgtEl>
                                          <p:spTgt spid="27"/>
                                        </p:tgtEl>
                                      </p:cBhvr>
                                    </p:animEffect>
                                  </p:childTnLst>
                                </p:cTn>
                              </p:par>
                            </p:childTnLst>
                          </p:cTn>
                        </p:par>
                        <p:par>
                          <p:cTn id="13" fill="hold">
                            <p:stCondLst>
                              <p:cond delay="1000"/>
                            </p:stCondLst>
                            <p:childTnLst>
                              <p:par>
                                <p:cTn id="14" presetID="14" presetClass="entr" presetSubtype="10" fill="hold" grpId="0" nodeType="after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randombar(horizontal)">
                                      <p:cBhvr>
                                        <p:cTn id="16" dur="500"/>
                                        <p:tgtEl>
                                          <p:spTgt spid="28"/>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0">
                                            <p:txEl>
                                              <p:pRg st="0" end="0"/>
                                            </p:txEl>
                                          </p:spTgt>
                                        </p:tgtEl>
                                        <p:attrNameLst>
                                          <p:attrName>style.visibility</p:attrName>
                                        </p:attrNameLst>
                                      </p:cBhvr>
                                      <p:to>
                                        <p:strVal val="visible"/>
                                      </p:to>
                                    </p:set>
                                    <p:animEffect transition="in" filter="randombar(horizontal)">
                                      <p:cBhvr>
                                        <p:cTn id="27" dur="500"/>
                                        <p:tgtEl>
                                          <p:spTgt spid="2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20">
                                            <p:txEl>
                                              <p:pRg st="1" end="1"/>
                                            </p:txEl>
                                          </p:spTgt>
                                        </p:tgtEl>
                                        <p:attrNameLst>
                                          <p:attrName>style.visibility</p:attrName>
                                        </p:attrNameLst>
                                      </p:cBhvr>
                                      <p:to>
                                        <p:strVal val="visible"/>
                                      </p:to>
                                    </p:set>
                                    <p:animEffect transition="in" filter="randombar(horizontal)">
                                      <p:cBhvr>
                                        <p:cTn id="32" dur="500"/>
                                        <p:tgtEl>
                                          <p:spTgt spid="20">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2">
                                            <p:txEl>
                                              <p:pRg st="0" end="0"/>
                                            </p:txEl>
                                          </p:spTgt>
                                        </p:tgtEl>
                                        <p:attrNameLst>
                                          <p:attrName>style.visibility</p:attrName>
                                        </p:attrNameLst>
                                      </p:cBhvr>
                                      <p:to>
                                        <p:strVal val="visible"/>
                                      </p:to>
                                    </p:set>
                                    <p:animEffect transition="in" filter="randombar(horizontal)">
                                      <p:cBhvr>
                                        <p:cTn id="37" dur="500"/>
                                        <p:tgtEl>
                                          <p:spTgt spid="3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randombar(horizontal)">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randombar(horizontal)">
                                      <p:cBhvr>
                                        <p:cTn id="47" dur="500"/>
                                        <p:tgtEl>
                                          <p:spTgt spid="8"/>
                                        </p:tgtEl>
                                      </p:cBhvr>
                                    </p:animEffect>
                                  </p:childTnLst>
                                </p:cTn>
                              </p:par>
                              <p:par>
                                <p:cTn id="48" presetID="14" presetClass="entr" presetSubtype="10" fill="hold" grpId="0"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randombar(horizontal)">
                                      <p:cBhvr>
                                        <p:cTn id="50" dur="500"/>
                                        <p:tgtEl>
                                          <p:spTgt spid="15"/>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randombar(horizontal)">
                                      <p:cBhvr>
                                        <p:cTn id="53" dur="500"/>
                                        <p:tgtEl>
                                          <p:spTgt spid="19"/>
                                        </p:tgtEl>
                                      </p:cBhvr>
                                    </p:animEffect>
                                  </p:childTnLst>
                                </p:cTn>
                              </p:par>
                              <p:par>
                                <p:cTn id="54" presetID="14" presetClass="entr" presetSubtype="10"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randombar(horizontal)">
                                      <p:cBhvr>
                                        <p:cTn id="56" dur="500"/>
                                        <p:tgtEl>
                                          <p:spTgt spid="21"/>
                                        </p:tgtEl>
                                      </p:cBhvr>
                                    </p:animEffect>
                                  </p:childTnLst>
                                </p:cTn>
                              </p:par>
                              <p:par>
                                <p:cTn id="57" presetID="14" presetClass="entr" presetSubtype="10" fill="hold" grpId="0" nodeType="withEffect">
                                  <p:stCondLst>
                                    <p:cond delay="0"/>
                                  </p:stCondLst>
                                  <p:childTnLst>
                                    <p:set>
                                      <p:cBhvr>
                                        <p:cTn id="58" dur="1" fill="hold">
                                          <p:stCondLst>
                                            <p:cond delay="0"/>
                                          </p:stCondLst>
                                        </p:cTn>
                                        <p:tgtEl>
                                          <p:spTgt spid="42"/>
                                        </p:tgtEl>
                                        <p:attrNameLst>
                                          <p:attrName>style.visibility</p:attrName>
                                        </p:attrNameLst>
                                      </p:cBhvr>
                                      <p:to>
                                        <p:strVal val="visible"/>
                                      </p:to>
                                    </p:set>
                                    <p:animEffect transition="in" filter="randombar(horizontal)">
                                      <p:cBhvr>
                                        <p:cTn id="59" dur="500"/>
                                        <p:tgtEl>
                                          <p:spTgt spid="42"/>
                                        </p:tgtEl>
                                      </p:cBhvr>
                                    </p:animEffect>
                                  </p:childTnLst>
                                </p:cTn>
                              </p:par>
                              <p:par>
                                <p:cTn id="60" presetID="14" presetClass="entr" presetSubtype="10" fill="hold" grpId="0" nodeType="with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randombar(horizontal)">
                                      <p:cBhvr>
                                        <p:cTn id="62" dur="500"/>
                                        <p:tgtEl>
                                          <p:spTgt spid="43"/>
                                        </p:tgtEl>
                                      </p:cBhvr>
                                    </p:animEffect>
                                  </p:childTnLst>
                                </p:cTn>
                              </p:par>
                              <p:par>
                                <p:cTn id="63" presetID="14" presetClass="entr" presetSubtype="10" fill="hold" grpId="0" nodeType="with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randombar(horizontal)">
                                      <p:cBhvr>
                                        <p:cTn id="65" dur="500"/>
                                        <p:tgtEl>
                                          <p:spTgt spid="44"/>
                                        </p:tgtEl>
                                      </p:cBhvr>
                                    </p:animEffect>
                                  </p:childTnLst>
                                </p:cTn>
                              </p:par>
                              <p:par>
                                <p:cTn id="66" presetID="14" presetClass="entr" presetSubtype="10" fill="hold" grpId="0" nodeType="with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randombar(horizontal)">
                                      <p:cBhvr>
                                        <p:cTn id="68" dur="500"/>
                                        <p:tgtEl>
                                          <p:spTgt spid="45"/>
                                        </p:tgtEl>
                                      </p:cBhvr>
                                    </p:animEffect>
                                  </p:childTnLst>
                                </p:cTn>
                              </p:par>
                              <p:par>
                                <p:cTn id="69" presetID="14" presetClass="entr" presetSubtype="10"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randombar(horizontal)">
                                      <p:cBhvr>
                                        <p:cTn id="71" dur="500"/>
                                        <p:tgtEl>
                                          <p:spTgt spid="53"/>
                                        </p:tgtEl>
                                      </p:cBhvr>
                                    </p:animEffect>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47"/>
                                        </p:tgtEl>
                                        <p:attrNameLst>
                                          <p:attrName>style.visibility</p:attrName>
                                        </p:attrNameLst>
                                      </p:cBhvr>
                                      <p:to>
                                        <p:strVal val="visible"/>
                                      </p:to>
                                    </p:set>
                                    <p:animEffect transition="in" filter="randombar(horizontal)">
                                      <p:cBhvr>
                                        <p:cTn id="76" dur="500"/>
                                        <p:tgtEl>
                                          <p:spTgt spid="47"/>
                                        </p:tgtEl>
                                      </p:cBhvr>
                                    </p:animEffect>
                                  </p:childTnLst>
                                </p:cTn>
                              </p:par>
                              <p:par>
                                <p:cTn id="77" presetID="14" presetClass="entr" presetSubtype="10" fill="hold" grpId="0" nodeType="withEffect">
                                  <p:stCondLst>
                                    <p:cond delay="0"/>
                                  </p:stCondLst>
                                  <p:childTnLst>
                                    <p:set>
                                      <p:cBhvr>
                                        <p:cTn id="78" dur="1" fill="hold">
                                          <p:stCondLst>
                                            <p:cond delay="0"/>
                                          </p:stCondLst>
                                        </p:cTn>
                                        <p:tgtEl>
                                          <p:spTgt spid="48"/>
                                        </p:tgtEl>
                                        <p:attrNameLst>
                                          <p:attrName>style.visibility</p:attrName>
                                        </p:attrNameLst>
                                      </p:cBhvr>
                                      <p:to>
                                        <p:strVal val="visible"/>
                                      </p:to>
                                    </p:set>
                                    <p:animEffect transition="in" filter="randombar(horizontal)">
                                      <p:cBhvr>
                                        <p:cTn id="79" dur="500"/>
                                        <p:tgtEl>
                                          <p:spTgt spid="48"/>
                                        </p:tgtEl>
                                      </p:cBhvr>
                                    </p:animEffect>
                                  </p:childTnLst>
                                </p:cTn>
                              </p:par>
                              <p:par>
                                <p:cTn id="80" presetID="14" presetClass="entr" presetSubtype="10" fill="hold" grpId="0" nodeType="withEffect">
                                  <p:stCondLst>
                                    <p:cond delay="0"/>
                                  </p:stCondLst>
                                  <p:childTnLst>
                                    <p:set>
                                      <p:cBhvr>
                                        <p:cTn id="81" dur="1" fill="hold">
                                          <p:stCondLst>
                                            <p:cond delay="0"/>
                                          </p:stCondLst>
                                        </p:cTn>
                                        <p:tgtEl>
                                          <p:spTgt spid="49"/>
                                        </p:tgtEl>
                                        <p:attrNameLst>
                                          <p:attrName>style.visibility</p:attrName>
                                        </p:attrNameLst>
                                      </p:cBhvr>
                                      <p:to>
                                        <p:strVal val="visible"/>
                                      </p:to>
                                    </p:set>
                                    <p:animEffect transition="in" filter="randombar(horizontal)">
                                      <p:cBhvr>
                                        <p:cTn id="82" dur="500"/>
                                        <p:tgtEl>
                                          <p:spTgt spid="49"/>
                                        </p:tgtEl>
                                      </p:cBhvr>
                                    </p:animEffect>
                                  </p:childTnLst>
                                </p:cTn>
                              </p:par>
                              <p:par>
                                <p:cTn id="83" presetID="14" presetClass="entr" presetSubtype="10" fill="hold" grpId="0" nodeType="withEffect">
                                  <p:stCondLst>
                                    <p:cond delay="0"/>
                                  </p:stCondLst>
                                  <p:childTnLst>
                                    <p:set>
                                      <p:cBhvr>
                                        <p:cTn id="84" dur="1" fill="hold">
                                          <p:stCondLst>
                                            <p:cond delay="0"/>
                                          </p:stCondLst>
                                        </p:cTn>
                                        <p:tgtEl>
                                          <p:spTgt spid="50"/>
                                        </p:tgtEl>
                                        <p:attrNameLst>
                                          <p:attrName>style.visibility</p:attrName>
                                        </p:attrNameLst>
                                      </p:cBhvr>
                                      <p:to>
                                        <p:strVal val="visible"/>
                                      </p:to>
                                    </p:set>
                                    <p:animEffect transition="in" filter="randombar(horizontal)">
                                      <p:cBhvr>
                                        <p:cTn id="85" dur="500"/>
                                        <p:tgtEl>
                                          <p:spTgt spid="50"/>
                                        </p:tgtEl>
                                      </p:cBhvr>
                                    </p:animEffect>
                                  </p:childTnLst>
                                </p:cTn>
                              </p:par>
                              <p:par>
                                <p:cTn id="86" presetID="14" presetClass="entr" presetSubtype="10" fill="hold" grpId="0" nodeType="withEffect">
                                  <p:stCondLst>
                                    <p:cond delay="0"/>
                                  </p:stCondLst>
                                  <p:childTnLst>
                                    <p:set>
                                      <p:cBhvr>
                                        <p:cTn id="87" dur="1" fill="hold">
                                          <p:stCondLst>
                                            <p:cond delay="0"/>
                                          </p:stCondLst>
                                        </p:cTn>
                                        <p:tgtEl>
                                          <p:spTgt spid="51"/>
                                        </p:tgtEl>
                                        <p:attrNameLst>
                                          <p:attrName>style.visibility</p:attrName>
                                        </p:attrNameLst>
                                      </p:cBhvr>
                                      <p:to>
                                        <p:strVal val="visible"/>
                                      </p:to>
                                    </p:set>
                                    <p:animEffect transition="in" filter="randombar(horizontal)">
                                      <p:cBhvr>
                                        <p:cTn id="88" dur="500"/>
                                        <p:tgtEl>
                                          <p:spTgt spid="51"/>
                                        </p:tgtEl>
                                      </p:cBhvr>
                                    </p:animEffec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grpId="0" nodeType="clickEffect">
                                  <p:stCondLst>
                                    <p:cond delay="0"/>
                                  </p:stCondLst>
                                  <p:childTnLst>
                                    <p:set>
                                      <p:cBhvr>
                                        <p:cTn id="92" dur="1" fill="hold">
                                          <p:stCondLst>
                                            <p:cond delay="0"/>
                                          </p:stCondLst>
                                        </p:cTn>
                                        <p:tgtEl>
                                          <p:spTgt spid="52"/>
                                        </p:tgtEl>
                                        <p:attrNameLst>
                                          <p:attrName>style.visibility</p:attrName>
                                        </p:attrNameLst>
                                      </p:cBhvr>
                                      <p:to>
                                        <p:strVal val="visible"/>
                                      </p:to>
                                    </p:set>
                                    <p:animEffect transition="in" filter="randombar(horizontal)">
                                      <p:cBhvr>
                                        <p:cTn id="93" dur="500"/>
                                        <p:tgtEl>
                                          <p:spTgt spid="52"/>
                                        </p:tgtEl>
                                      </p:cBhvr>
                                    </p:animEffect>
                                  </p:childTnLst>
                                </p:cTn>
                              </p:par>
                              <p:par>
                                <p:cTn id="94" presetID="14" presetClass="entr" presetSubtype="10" fill="hold" grpId="0" nodeType="withEffect">
                                  <p:stCondLst>
                                    <p:cond delay="0"/>
                                  </p:stCondLst>
                                  <p:childTnLst>
                                    <p:set>
                                      <p:cBhvr>
                                        <p:cTn id="95" dur="1" fill="hold">
                                          <p:stCondLst>
                                            <p:cond delay="0"/>
                                          </p:stCondLst>
                                        </p:cTn>
                                        <p:tgtEl>
                                          <p:spTgt spid="55"/>
                                        </p:tgtEl>
                                        <p:attrNameLst>
                                          <p:attrName>style.visibility</p:attrName>
                                        </p:attrNameLst>
                                      </p:cBhvr>
                                      <p:to>
                                        <p:strVal val="visible"/>
                                      </p:to>
                                    </p:set>
                                    <p:animEffect transition="in" filter="randombar(horizontal)">
                                      <p:cBhvr>
                                        <p:cTn id="96" dur="500"/>
                                        <p:tgtEl>
                                          <p:spTgt spid="55"/>
                                        </p:tgtEl>
                                      </p:cBhvr>
                                    </p:animEffect>
                                  </p:childTnLst>
                                </p:cTn>
                              </p:par>
                              <p:par>
                                <p:cTn id="97" presetID="14" presetClass="entr" presetSubtype="10" fill="hold" grpId="0" nodeType="withEffect">
                                  <p:stCondLst>
                                    <p:cond delay="0"/>
                                  </p:stCondLst>
                                  <p:childTnLst>
                                    <p:set>
                                      <p:cBhvr>
                                        <p:cTn id="98" dur="1" fill="hold">
                                          <p:stCondLst>
                                            <p:cond delay="0"/>
                                          </p:stCondLst>
                                        </p:cTn>
                                        <p:tgtEl>
                                          <p:spTgt spid="56"/>
                                        </p:tgtEl>
                                        <p:attrNameLst>
                                          <p:attrName>style.visibility</p:attrName>
                                        </p:attrNameLst>
                                      </p:cBhvr>
                                      <p:to>
                                        <p:strVal val="visible"/>
                                      </p:to>
                                    </p:set>
                                    <p:animEffect transition="in" filter="randombar(horizontal)">
                                      <p:cBhvr>
                                        <p:cTn id="99" dur="500"/>
                                        <p:tgtEl>
                                          <p:spTgt spid="56"/>
                                        </p:tgtEl>
                                      </p:cBhvr>
                                    </p:animEffect>
                                  </p:childTnLst>
                                </p:cTn>
                              </p:par>
                            </p:childTnLst>
                          </p:cTn>
                        </p:par>
                      </p:childTnLst>
                    </p:cTn>
                  </p:par>
                  <p:par>
                    <p:cTn id="100" fill="hold">
                      <p:stCondLst>
                        <p:cond delay="indefinite"/>
                      </p:stCondLst>
                      <p:childTnLst>
                        <p:par>
                          <p:cTn id="101" fill="hold">
                            <p:stCondLst>
                              <p:cond delay="0"/>
                            </p:stCondLst>
                            <p:childTnLst>
                              <p:par>
                                <p:cTn id="102" presetID="14" presetClass="entr" presetSubtype="10" fill="hold" grpId="0" nodeType="clickEffect">
                                  <p:stCondLst>
                                    <p:cond delay="0"/>
                                  </p:stCondLst>
                                  <p:childTnLst>
                                    <p:set>
                                      <p:cBhvr>
                                        <p:cTn id="103" dur="1" fill="hold">
                                          <p:stCondLst>
                                            <p:cond delay="0"/>
                                          </p:stCondLst>
                                        </p:cTn>
                                        <p:tgtEl>
                                          <p:spTgt spid="46"/>
                                        </p:tgtEl>
                                        <p:attrNameLst>
                                          <p:attrName>style.visibility</p:attrName>
                                        </p:attrNameLst>
                                      </p:cBhvr>
                                      <p:to>
                                        <p:strVal val="visible"/>
                                      </p:to>
                                    </p:set>
                                    <p:animEffect transition="in" filter="randombar(horizontal)">
                                      <p:cBhvr>
                                        <p:cTn id="104" dur="500"/>
                                        <p:tgtEl>
                                          <p:spTgt spid="46"/>
                                        </p:tgtEl>
                                      </p:cBhvr>
                                    </p:animEffect>
                                  </p:childTnLst>
                                </p:cTn>
                              </p:par>
                              <p:par>
                                <p:cTn id="105" presetID="14" presetClass="entr" presetSubtype="10" fill="hold" grpId="0" nodeType="withEffect">
                                  <p:stCondLst>
                                    <p:cond delay="0"/>
                                  </p:stCondLst>
                                  <p:childTnLst>
                                    <p:set>
                                      <p:cBhvr>
                                        <p:cTn id="106" dur="1" fill="hold">
                                          <p:stCondLst>
                                            <p:cond delay="0"/>
                                          </p:stCondLst>
                                        </p:cTn>
                                        <p:tgtEl>
                                          <p:spTgt spid="57"/>
                                        </p:tgtEl>
                                        <p:attrNameLst>
                                          <p:attrName>style.visibility</p:attrName>
                                        </p:attrNameLst>
                                      </p:cBhvr>
                                      <p:to>
                                        <p:strVal val="visible"/>
                                      </p:to>
                                    </p:set>
                                    <p:animEffect transition="in" filter="randombar(horizontal)">
                                      <p:cBhvr>
                                        <p:cTn id="107" dur="500"/>
                                        <p:tgtEl>
                                          <p:spTgt spid="57"/>
                                        </p:tgtEl>
                                      </p:cBhvr>
                                    </p:animEffect>
                                  </p:childTnLst>
                                </p:cTn>
                              </p:par>
                              <p:par>
                                <p:cTn id="108" presetID="14" presetClass="entr" presetSubtype="10" fill="hold" grpId="0" nodeType="withEffect">
                                  <p:stCondLst>
                                    <p:cond delay="0"/>
                                  </p:stCondLst>
                                  <p:childTnLst>
                                    <p:set>
                                      <p:cBhvr>
                                        <p:cTn id="109" dur="1" fill="hold">
                                          <p:stCondLst>
                                            <p:cond delay="0"/>
                                          </p:stCondLst>
                                        </p:cTn>
                                        <p:tgtEl>
                                          <p:spTgt spid="58"/>
                                        </p:tgtEl>
                                        <p:attrNameLst>
                                          <p:attrName>style.visibility</p:attrName>
                                        </p:attrNameLst>
                                      </p:cBhvr>
                                      <p:to>
                                        <p:strVal val="visible"/>
                                      </p:to>
                                    </p:set>
                                    <p:animEffect transition="in" filter="randombar(horizontal)">
                                      <p:cBhvr>
                                        <p:cTn id="110" dur="500"/>
                                        <p:tgtEl>
                                          <p:spTgt spid="58"/>
                                        </p:tgtEl>
                                      </p:cBhvr>
                                    </p:animEffect>
                                  </p:childTnLst>
                                </p:cTn>
                              </p:par>
                              <p:par>
                                <p:cTn id="111" presetID="14" presetClass="entr" presetSubtype="10" fill="hold" grpId="0" nodeType="withEffect">
                                  <p:stCondLst>
                                    <p:cond delay="0"/>
                                  </p:stCondLst>
                                  <p:childTnLst>
                                    <p:set>
                                      <p:cBhvr>
                                        <p:cTn id="112" dur="1" fill="hold">
                                          <p:stCondLst>
                                            <p:cond delay="0"/>
                                          </p:stCondLst>
                                        </p:cTn>
                                        <p:tgtEl>
                                          <p:spTgt spid="59"/>
                                        </p:tgtEl>
                                        <p:attrNameLst>
                                          <p:attrName>style.visibility</p:attrName>
                                        </p:attrNameLst>
                                      </p:cBhvr>
                                      <p:to>
                                        <p:strVal val="visible"/>
                                      </p:to>
                                    </p:set>
                                    <p:animEffect transition="in" filter="randombar(horizontal)">
                                      <p:cBhvr>
                                        <p:cTn id="113" dur="500"/>
                                        <p:tgtEl>
                                          <p:spTgt spid="59"/>
                                        </p:tgtEl>
                                      </p:cBhvr>
                                    </p:animEffect>
                                  </p:childTnLst>
                                </p:cTn>
                              </p:par>
                              <p:par>
                                <p:cTn id="114" presetID="14" presetClass="entr" presetSubtype="10" fill="hold" grpId="0" nodeType="withEffect">
                                  <p:stCondLst>
                                    <p:cond delay="0"/>
                                  </p:stCondLst>
                                  <p:childTnLst>
                                    <p:set>
                                      <p:cBhvr>
                                        <p:cTn id="115" dur="1" fill="hold">
                                          <p:stCondLst>
                                            <p:cond delay="0"/>
                                          </p:stCondLst>
                                        </p:cTn>
                                        <p:tgtEl>
                                          <p:spTgt spid="60"/>
                                        </p:tgtEl>
                                        <p:attrNameLst>
                                          <p:attrName>style.visibility</p:attrName>
                                        </p:attrNameLst>
                                      </p:cBhvr>
                                      <p:to>
                                        <p:strVal val="visible"/>
                                      </p:to>
                                    </p:set>
                                    <p:animEffect transition="in" filter="randombar(horizontal)">
                                      <p:cBhvr>
                                        <p:cTn id="116" dur="500"/>
                                        <p:tgtEl>
                                          <p:spTgt spid="60"/>
                                        </p:tgtEl>
                                      </p:cBhvr>
                                    </p:animEffect>
                                  </p:childTnLst>
                                </p:cTn>
                              </p:par>
                            </p:childTnLst>
                          </p:cTn>
                        </p:par>
                      </p:childTnLst>
                    </p:cTn>
                  </p:par>
                  <p:par>
                    <p:cTn id="117" fill="hold">
                      <p:stCondLst>
                        <p:cond delay="indefinite"/>
                      </p:stCondLst>
                      <p:childTnLst>
                        <p:par>
                          <p:cTn id="118" fill="hold">
                            <p:stCondLst>
                              <p:cond delay="0"/>
                            </p:stCondLst>
                            <p:childTnLst>
                              <p:par>
                                <p:cTn id="119" presetID="14" presetClass="entr" presetSubtype="10" fill="hold" grpId="0" nodeType="clickEffect">
                                  <p:stCondLst>
                                    <p:cond delay="0"/>
                                  </p:stCondLst>
                                  <p:childTnLst>
                                    <p:set>
                                      <p:cBhvr>
                                        <p:cTn id="120" dur="1" fill="hold">
                                          <p:stCondLst>
                                            <p:cond delay="0"/>
                                          </p:stCondLst>
                                        </p:cTn>
                                        <p:tgtEl>
                                          <p:spTgt spid="61"/>
                                        </p:tgtEl>
                                        <p:attrNameLst>
                                          <p:attrName>style.visibility</p:attrName>
                                        </p:attrNameLst>
                                      </p:cBhvr>
                                      <p:to>
                                        <p:strVal val="visible"/>
                                      </p:to>
                                    </p:set>
                                    <p:animEffect transition="in" filter="randombar(horizontal)">
                                      <p:cBhvr>
                                        <p:cTn id="121" dur="500"/>
                                        <p:tgtEl>
                                          <p:spTgt spid="61"/>
                                        </p:tgtEl>
                                      </p:cBhvr>
                                    </p:animEffect>
                                  </p:childTnLst>
                                </p:cTn>
                              </p:par>
                              <p:par>
                                <p:cTn id="122" presetID="14" presetClass="entr" presetSubtype="10" fill="hold" grpId="0" nodeType="withEffect">
                                  <p:stCondLst>
                                    <p:cond delay="0"/>
                                  </p:stCondLst>
                                  <p:childTnLst>
                                    <p:set>
                                      <p:cBhvr>
                                        <p:cTn id="123" dur="1" fill="hold">
                                          <p:stCondLst>
                                            <p:cond delay="0"/>
                                          </p:stCondLst>
                                        </p:cTn>
                                        <p:tgtEl>
                                          <p:spTgt spid="9"/>
                                        </p:tgtEl>
                                        <p:attrNameLst>
                                          <p:attrName>style.visibility</p:attrName>
                                        </p:attrNameLst>
                                      </p:cBhvr>
                                      <p:to>
                                        <p:strVal val="visible"/>
                                      </p:to>
                                    </p:set>
                                    <p:animEffect transition="in" filter="randombar(horizontal)">
                                      <p:cBhvr>
                                        <p:cTn id="124" dur="500"/>
                                        <p:tgtEl>
                                          <p:spTgt spid="9"/>
                                        </p:tgtEl>
                                      </p:cBhvr>
                                    </p:animEffect>
                                  </p:childTnLst>
                                </p:cTn>
                              </p:par>
                              <p:par>
                                <p:cTn id="125" presetID="14" presetClass="entr" presetSubtype="10" fill="hold" grpId="0" nodeType="withEffect">
                                  <p:stCondLst>
                                    <p:cond delay="0"/>
                                  </p:stCondLst>
                                  <p:childTnLst>
                                    <p:set>
                                      <p:cBhvr>
                                        <p:cTn id="126" dur="1" fill="hold">
                                          <p:stCondLst>
                                            <p:cond delay="0"/>
                                          </p:stCondLst>
                                        </p:cTn>
                                        <p:tgtEl>
                                          <p:spTgt spid="62"/>
                                        </p:tgtEl>
                                        <p:attrNameLst>
                                          <p:attrName>style.visibility</p:attrName>
                                        </p:attrNameLst>
                                      </p:cBhvr>
                                      <p:to>
                                        <p:strVal val="visible"/>
                                      </p:to>
                                    </p:set>
                                    <p:animEffect transition="in" filter="randombar(horizontal)">
                                      <p:cBhvr>
                                        <p:cTn id="127" dur="500"/>
                                        <p:tgtEl>
                                          <p:spTgt spid="62"/>
                                        </p:tgtEl>
                                      </p:cBhvr>
                                    </p:animEffect>
                                  </p:childTnLst>
                                </p:cTn>
                              </p:par>
                              <p:par>
                                <p:cTn id="128" presetID="14" presetClass="entr" presetSubtype="10" fill="hold" grpId="0" nodeType="withEffect">
                                  <p:stCondLst>
                                    <p:cond delay="0"/>
                                  </p:stCondLst>
                                  <p:childTnLst>
                                    <p:set>
                                      <p:cBhvr>
                                        <p:cTn id="129" dur="1" fill="hold">
                                          <p:stCondLst>
                                            <p:cond delay="0"/>
                                          </p:stCondLst>
                                        </p:cTn>
                                        <p:tgtEl>
                                          <p:spTgt spid="63"/>
                                        </p:tgtEl>
                                        <p:attrNameLst>
                                          <p:attrName>style.visibility</p:attrName>
                                        </p:attrNameLst>
                                      </p:cBhvr>
                                      <p:to>
                                        <p:strVal val="visible"/>
                                      </p:to>
                                    </p:set>
                                    <p:animEffect transition="in" filter="randombar(horizontal)">
                                      <p:cBhvr>
                                        <p:cTn id="130"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 grpId="0"/>
      <p:bldP spid="20" grpId="0" build="allAtOnce"/>
      <p:bldP spid="32" grpId="0" build="allAtOnce"/>
      <p:bldP spid="8" grpId="0" animBg="1"/>
      <p:bldP spid="15" grpId="0" animBg="1"/>
      <p:bldP spid="19" grpId="0" animBg="1"/>
      <p:bldP spid="2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5" grpId="0" animBg="1"/>
      <p:bldP spid="56" grpId="0" animBg="1"/>
      <p:bldP spid="57" grpId="0" animBg="1"/>
      <p:bldP spid="58" grpId="0" animBg="1"/>
      <p:bldP spid="59" grpId="0" animBg="1"/>
      <p:bldP spid="60" grpId="0" animBg="1"/>
      <p:bldP spid="61" grpId="0" animBg="1"/>
      <p:bldP spid="9" grpId="0"/>
      <p:bldP spid="62" grpId="0" animBg="1"/>
      <p:bldP spid="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12192000" cy="6858000"/>
          </a:xfrm>
          <a:prstGeom prst="rect">
            <a:avLst/>
          </a:prstGeom>
          <a:solidFill>
            <a:srgbClr val="00A2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3823584" y="2476530"/>
            <a:ext cx="4544834" cy="1015663"/>
          </a:xfrm>
          <a:prstGeom prst="rect">
            <a:avLst/>
          </a:prstGeom>
          <a:noFill/>
        </p:spPr>
        <p:txBody>
          <a:bodyPr wrap="none" rtlCol="0">
            <a:spAutoFit/>
            <a:scene3d>
              <a:camera prst="orthographicFront"/>
              <a:lightRig rig="threePt" dir="t"/>
            </a:scene3d>
            <a:sp3d contourW="12700"/>
          </a:bodyPr>
          <a:lstStyle/>
          <a:p>
            <a:pPr algn="ctr"/>
            <a:r>
              <a:rPr lang="en-US" altLang="zh-CN" sz="6000" b="1" dirty="0">
                <a:solidFill>
                  <a:srgbClr val="F7EA5D"/>
                </a:solidFill>
                <a:effectLst>
                  <a:outerShdw blurRad="38100" dist="38100" dir="2700000" algn="tl">
                    <a:srgbClr val="000000">
                      <a:alpha val="43137"/>
                    </a:srgbClr>
                  </a:outerShdw>
                </a:effectLst>
                <a:ea typeface="汉仪夏日体W" panose="00020600040101010101" pitchFamily="18" charset="-122"/>
              </a:rPr>
              <a:t>LUYỆN TẬP</a:t>
            </a:r>
            <a:endParaRPr lang="zh-CN" altLang="en-US" sz="6000" b="1" dirty="0">
              <a:solidFill>
                <a:srgbClr val="F7EA5D"/>
              </a:solidFill>
              <a:effectLst>
                <a:outerShdw blurRad="38100" dist="38100" dir="2700000" algn="tl">
                  <a:srgbClr val="000000">
                    <a:alpha val="43137"/>
                  </a:srgbClr>
                </a:outerShdw>
              </a:effectLst>
              <a:ea typeface="汉仪夏日体W" panose="00020600040101010101" pitchFamily="18" charset="-122"/>
            </a:endParaRPr>
          </a:p>
        </p:txBody>
      </p:sp>
      <p:pic>
        <p:nvPicPr>
          <p:cNvPr id="6" name="图片 5"/>
          <p:cNvPicPr>
            <a:picLocks noChangeAspect="1"/>
          </p:cNvPicPr>
          <p:nvPr/>
        </p:nvPicPr>
        <p:blipFill>
          <a:blip r:embed="rId3"/>
          <a:stretch>
            <a:fillRect/>
          </a:stretch>
        </p:blipFill>
        <p:spPr>
          <a:xfrm rot="21138913">
            <a:off x="944600" y="701357"/>
            <a:ext cx="2892893" cy="2490267"/>
          </a:xfrm>
          <a:prstGeom prst="rect">
            <a:avLst/>
          </a:prstGeom>
        </p:spPr>
      </p:pic>
      <p:pic>
        <p:nvPicPr>
          <p:cNvPr id="7" name="图片 6"/>
          <p:cNvPicPr>
            <a:picLocks noChangeAspect="1"/>
          </p:cNvPicPr>
          <p:nvPr/>
        </p:nvPicPr>
        <p:blipFill>
          <a:blip r:embed="rId4"/>
          <a:stretch>
            <a:fillRect/>
          </a:stretch>
        </p:blipFill>
        <p:spPr>
          <a:xfrm>
            <a:off x="8713914" y="3952316"/>
            <a:ext cx="2422399" cy="2054784"/>
          </a:xfrm>
          <a:prstGeom prst="rect">
            <a:avLst/>
          </a:prstGeom>
        </p:spPr>
      </p:pic>
      <p:pic>
        <p:nvPicPr>
          <p:cNvPr id="9" name="图片 8"/>
          <p:cNvPicPr>
            <a:picLocks noChangeAspect="1"/>
          </p:cNvPicPr>
          <p:nvPr/>
        </p:nvPicPr>
        <p:blipFill>
          <a:blip r:embed="rId5"/>
          <a:stretch>
            <a:fillRect/>
          </a:stretch>
        </p:blipFill>
        <p:spPr>
          <a:xfrm rot="375023">
            <a:off x="7820607" y="898473"/>
            <a:ext cx="2863123" cy="1695247"/>
          </a:xfrm>
          <a:prstGeom prst="rect">
            <a:avLst/>
          </a:prstGeom>
        </p:spPr>
      </p:pic>
      <p:pic>
        <p:nvPicPr>
          <p:cNvPr id="10" name="图片 9"/>
          <p:cNvPicPr>
            <a:picLocks noChangeAspect="1"/>
          </p:cNvPicPr>
          <p:nvPr/>
        </p:nvPicPr>
        <p:blipFill>
          <a:blip r:embed="rId6"/>
          <a:stretch>
            <a:fillRect/>
          </a:stretch>
        </p:blipFill>
        <p:spPr>
          <a:xfrm>
            <a:off x="1955654" y="3892981"/>
            <a:ext cx="1803546" cy="1958471"/>
          </a:xfrm>
          <a:prstGeom prst="rect">
            <a:avLst/>
          </a:prstGeom>
        </p:spPr>
      </p:pic>
    </p:spTree>
    <p:extLst>
      <p:ext uri="{BB962C8B-B14F-4D97-AF65-F5344CB8AC3E}">
        <p14:creationId xmlns:p14="http://schemas.microsoft.com/office/powerpoint/2010/main" val="2501908183"/>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anim calcmode="lin" valueType="num">
                                      <p:cBhvr>
                                        <p:cTn id="10" dur="500" fill="hold"/>
                                        <p:tgtEl>
                                          <p:spTgt spid="6"/>
                                        </p:tgtEl>
                                        <p:attrNameLst>
                                          <p:attrName>ppt_x</p:attrName>
                                        </p:attrNameLst>
                                      </p:cBhvr>
                                      <p:tavLst>
                                        <p:tav tm="0">
                                          <p:val>
                                            <p:fltVal val="0.5"/>
                                          </p:val>
                                        </p:tav>
                                        <p:tav tm="100000">
                                          <p:val>
                                            <p:strVal val="#ppt_x"/>
                                          </p:val>
                                        </p:tav>
                                      </p:tavLst>
                                    </p:anim>
                                    <p:anim calcmode="lin" valueType="num">
                                      <p:cBhvr>
                                        <p:cTn id="11" dur="500" fill="hold"/>
                                        <p:tgtEl>
                                          <p:spTgt spid="6"/>
                                        </p:tgtEl>
                                        <p:attrNameLst>
                                          <p:attrName>ppt_y</p:attrName>
                                        </p:attrNameLst>
                                      </p:cBhvr>
                                      <p:tavLst>
                                        <p:tav tm="0">
                                          <p:val>
                                            <p:fltVal val="0.5"/>
                                          </p:val>
                                        </p:tav>
                                        <p:tav tm="100000">
                                          <p:val>
                                            <p:strVal val="#ppt_y"/>
                                          </p:val>
                                        </p:tav>
                                      </p:tavLst>
                                    </p:anim>
                                  </p:childTnLst>
                                </p:cTn>
                              </p:par>
                              <p:par>
                                <p:cTn id="12" presetID="53" presetClass="entr" presetSubtype="528"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anim calcmode="lin" valueType="num">
                                      <p:cBhvr>
                                        <p:cTn id="17" dur="500" fill="hold"/>
                                        <p:tgtEl>
                                          <p:spTgt spid="9"/>
                                        </p:tgtEl>
                                        <p:attrNameLst>
                                          <p:attrName>ppt_x</p:attrName>
                                        </p:attrNameLst>
                                      </p:cBhvr>
                                      <p:tavLst>
                                        <p:tav tm="0">
                                          <p:val>
                                            <p:fltVal val="0.5"/>
                                          </p:val>
                                        </p:tav>
                                        <p:tav tm="100000">
                                          <p:val>
                                            <p:strVal val="#ppt_x"/>
                                          </p:val>
                                        </p:tav>
                                      </p:tavLst>
                                    </p:anim>
                                    <p:anim calcmode="lin" valueType="num">
                                      <p:cBhvr>
                                        <p:cTn id="18" dur="500" fill="hold"/>
                                        <p:tgtEl>
                                          <p:spTgt spid="9"/>
                                        </p:tgtEl>
                                        <p:attrNameLst>
                                          <p:attrName>ppt_y</p:attrName>
                                        </p:attrNameLst>
                                      </p:cBhvr>
                                      <p:tavLst>
                                        <p:tav tm="0">
                                          <p:val>
                                            <p:fltVal val="0.5"/>
                                          </p:val>
                                        </p:tav>
                                        <p:tav tm="100000">
                                          <p:val>
                                            <p:strVal val="#ppt_y"/>
                                          </p:val>
                                        </p:tav>
                                      </p:tavLst>
                                    </p:anim>
                                  </p:childTnLst>
                                </p:cTn>
                              </p:par>
                              <p:par>
                                <p:cTn id="19" presetID="53" presetClass="entr" presetSubtype="528"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anim calcmode="lin" valueType="num">
                                      <p:cBhvr>
                                        <p:cTn id="24" dur="500" fill="hold"/>
                                        <p:tgtEl>
                                          <p:spTgt spid="7"/>
                                        </p:tgtEl>
                                        <p:attrNameLst>
                                          <p:attrName>ppt_x</p:attrName>
                                        </p:attrNameLst>
                                      </p:cBhvr>
                                      <p:tavLst>
                                        <p:tav tm="0">
                                          <p:val>
                                            <p:fltVal val="0.5"/>
                                          </p:val>
                                        </p:tav>
                                        <p:tav tm="100000">
                                          <p:val>
                                            <p:strVal val="#ppt_x"/>
                                          </p:val>
                                        </p:tav>
                                      </p:tavLst>
                                    </p:anim>
                                    <p:anim calcmode="lin" valueType="num">
                                      <p:cBhvr>
                                        <p:cTn id="25" dur="500" fill="hold"/>
                                        <p:tgtEl>
                                          <p:spTgt spid="7"/>
                                        </p:tgtEl>
                                        <p:attrNameLst>
                                          <p:attrName>ppt_y</p:attrName>
                                        </p:attrNameLst>
                                      </p:cBhvr>
                                      <p:tavLst>
                                        <p:tav tm="0">
                                          <p:val>
                                            <p:fltVal val="0.5"/>
                                          </p:val>
                                        </p:tav>
                                        <p:tav tm="100000">
                                          <p:val>
                                            <p:strVal val="#ppt_y"/>
                                          </p:val>
                                        </p:tav>
                                      </p:tavLst>
                                    </p:anim>
                                  </p:childTnLst>
                                </p:cTn>
                              </p:par>
                              <p:par>
                                <p:cTn id="26" presetID="53" presetClass="entr" presetSubtype="528"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anim calcmode="lin" valueType="num">
                                      <p:cBhvr>
                                        <p:cTn id="31" dur="500" fill="hold"/>
                                        <p:tgtEl>
                                          <p:spTgt spid="10"/>
                                        </p:tgtEl>
                                        <p:attrNameLst>
                                          <p:attrName>ppt_x</p:attrName>
                                        </p:attrNameLst>
                                      </p:cBhvr>
                                      <p:tavLst>
                                        <p:tav tm="0">
                                          <p:val>
                                            <p:fltVal val="0.5"/>
                                          </p:val>
                                        </p:tav>
                                        <p:tav tm="100000">
                                          <p:val>
                                            <p:strVal val="#ppt_x"/>
                                          </p:val>
                                        </p:tav>
                                      </p:tavLst>
                                    </p:anim>
                                    <p:anim calcmode="lin" valueType="num">
                                      <p:cBhvr>
                                        <p:cTn id="32" dur="500" fill="hold"/>
                                        <p:tgtEl>
                                          <p:spTgt spid="10"/>
                                        </p:tgtEl>
                                        <p:attrNameLst>
                                          <p:attrName>ppt_y</p:attrName>
                                        </p:attrNameLst>
                                      </p:cBhvr>
                                      <p:tavLst>
                                        <p:tav tm="0">
                                          <p:val>
                                            <p:fltVal val="0.5"/>
                                          </p:val>
                                        </p:tav>
                                        <p:tav tm="100000">
                                          <p:val>
                                            <p:strVal val="#ppt_y"/>
                                          </p:val>
                                        </p:tav>
                                      </p:tavLst>
                                    </p:anim>
                                  </p:childTnLst>
                                </p:cTn>
                              </p:par>
                            </p:childTnLst>
                          </p:cTn>
                        </p:par>
                        <p:par>
                          <p:cTn id="33" fill="hold">
                            <p:stCondLst>
                              <p:cond delay="500"/>
                            </p:stCondLst>
                            <p:childTnLst>
                              <p:par>
                                <p:cTn id="34" presetID="42" presetClass="entr" presetSubtype="0"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1000"/>
                                        <p:tgtEl>
                                          <p:spTgt spid="4"/>
                                        </p:tgtEl>
                                      </p:cBhvr>
                                    </p:animEffect>
                                    <p:anim calcmode="lin" valueType="num">
                                      <p:cBhvr>
                                        <p:cTn id="37" dur="1000" fill="hold"/>
                                        <p:tgtEl>
                                          <p:spTgt spid="4"/>
                                        </p:tgtEl>
                                        <p:attrNameLst>
                                          <p:attrName>ppt_x</p:attrName>
                                        </p:attrNameLst>
                                      </p:cBhvr>
                                      <p:tavLst>
                                        <p:tav tm="0">
                                          <p:val>
                                            <p:strVal val="#ppt_x"/>
                                          </p:val>
                                        </p:tav>
                                        <p:tav tm="100000">
                                          <p:val>
                                            <p:strVal val="#ppt_x"/>
                                          </p:val>
                                        </p:tav>
                                      </p:tavLst>
                                    </p:anim>
                                    <p:anim calcmode="lin" valueType="num">
                                      <p:cBhvr>
                                        <p:cTn id="3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3632199" y="425718"/>
            <a:ext cx="5904237" cy="769441"/>
            <a:chOff x="3632200" y="425718"/>
            <a:chExt cx="4927600" cy="642166"/>
          </a:xfrm>
        </p:grpSpPr>
        <p:sp>
          <p:nvSpPr>
            <p:cNvPr id="28" name="Freeform 6"/>
            <p:cNvSpPr>
              <a:spLocks/>
            </p:cNvSpPr>
            <p:nvPr/>
          </p:nvSpPr>
          <p:spPr bwMode="auto">
            <a:xfrm>
              <a:off x="3632200" y="455613"/>
              <a:ext cx="4927600" cy="577850"/>
            </a:xfrm>
            <a:custGeom>
              <a:avLst/>
              <a:gdLst>
                <a:gd name="T0" fmla="*/ 3696 w 3696"/>
                <a:gd name="T1" fmla="*/ 364 h 364"/>
                <a:gd name="T2" fmla="*/ 0 w 3696"/>
                <a:gd name="T3" fmla="*/ 364 h 364"/>
                <a:gd name="T4" fmla="*/ 163 w 3696"/>
                <a:gd name="T5" fmla="*/ 183 h 364"/>
                <a:gd name="T6" fmla="*/ 0 w 3696"/>
                <a:gd name="T7" fmla="*/ 0 h 364"/>
                <a:gd name="T8" fmla="*/ 3696 w 3696"/>
                <a:gd name="T9" fmla="*/ 0 h 364"/>
                <a:gd name="T10" fmla="*/ 3502 w 3696"/>
                <a:gd name="T11" fmla="*/ 183 h 364"/>
                <a:gd name="T12" fmla="*/ 3696 w 3696"/>
                <a:gd name="T13" fmla="*/ 364 h 364"/>
              </a:gdLst>
              <a:ahLst/>
              <a:cxnLst>
                <a:cxn ang="0">
                  <a:pos x="T0" y="T1"/>
                </a:cxn>
                <a:cxn ang="0">
                  <a:pos x="T2" y="T3"/>
                </a:cxn>
                <a:cxn ang="0">
                  <a:pos x="T4" y="T5"/>
                </a:cxn>
                <a:cxn ang="0">
                  <a:pos x="T6" y="T7"/>
                </a:cxn>
                <a:cxn ang="0">
                  <a:pos x="T8" y="T9"/>
                </a:cxn>
                <a:cxn ang="0">
                  <a:pos x="T10" y="T11"/>
                </a:cxn>
                <a:cxn ang="0">
                  <a:pos x="T12" y="T13"/>
                </a:cxn>
              </a:cxnLst>
              <a:rect l="0" t="0" r="r" b="b"/>
              <a:pathLst>
                <a:path w="3696" h="364">
                  <a:moveTo>
                    <a:pt x="3696" y="364"/>
                  </a:moveTo>
                  <a:lnTo>
                    <a:pt x="0" y="364"/>
                  </a:lnTo>
                  <a:lnTo>
                    <a:pt x="163" y="183"/>
                  </a:lnTo>
                  <a:lnTo>
                    <a:pt x="0" y="0"/>
                  </a:lnTo>
                  <a:lnTo>
                    <a:pt x="3696" y="0"/>
                  </a:lnTo>
                  <a:lnTo>
                    <a:pt x="3502" y="183"/>
                  </a:lnTo>
                  <a:lnTo>
                    <a:pt x="3696" y="364"/>
                  </a:lnTo>
                  <a:close/>
                </a:path>
              </a:pathLst>
            </a:custGeom>
            <a:solidFill>
              <a:srgbClr val="FF5F59"/>
            </a:solidFill>
            <a:ln>
              <a:noFill/>
            </a:ln>
            <a:effectLst>
              <a:outerShdw blurRad="241300" dist="38100" dir="5400000" algn="t"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sz="2400" b="1"/>
            </a:p>
          </p:txBody>
        </p:sp>
        <p:sp>
          <p:nvSpPr>
            <p:cNvPr id="29" name="文本框 28"/>
            <p:cNvSpPr txBox="1"/>
            <p:nvPr/>
          </p:nvSpPr>
          <p:spPr>
            <a:xfrm>
              <a:off x="4684442" y="425718"/>
              <a:ext cx="2823122" cy="642166"/>
            </a:xfrm>
            <a:prstGeom prst="rect">
              <a:avLst/>
            </a:prstGeom>
            <a:noFill/>
          </p:spPr>
          <p:txBody>
            <a:bodyPr wrap="none" rtlCol="0">
              <a:spAutoFit/>
              <a:scene3d>
                <a:camera prst="orthographicFront"/>
                <a:lightRig rig="threePt" dir="t"/>
              </a:scene3d>
              <a:sp3d contourW="12700"/>
            </a:bodyPr>
            <a:lstStyle/>
            <a:p>
              <a:pPr algn="ctr"/>
              <a:r>
                <a:rPr lang="en-US" altLang="zh-CN" sz="4400" b="1" dirty="0">
                  <a:solidFill>
                    <a:schemeClr val="bg1"/>
                  </a:solidFill>
                  <a:ea typeface="汉仪夏日体W" panose="00020600040101010101" pitchFamily="18" charset="-122"/>
                </a:rPr>
                <a:t>LUYỆN TẬP</a:t>
              </a:r>
              <a:endParaRPr lang="zh-CN" altLang="en-US" sz="4400" b="1" dirty="0">
                <a:solidFill>
                  <a:schemeClr val="bg1"/>
                </a:solidFill>
                <a:ea typeface="汉仪夏日体W" panose="00020600040101010101" pitchFamily="18" charset="-122"/>
              </a:endParaRPr>
            </a:p>
          </p:txBody>
        </p:sp>
      </p:grpSp>
      <p:sp>
        <p:nvSpPr>
          <p:cNvPr id="3" name="TextBox 2"/>
          <p:cNvSpPr txBox="1"/>
          <p:nvPr/>
        </p:nvSpPr>
        <p:spPr>
          <a:xfrm>
            <a:off x="678186" y="1317386"/>
            <a:ext cx="11029950" cy="2012859"/>
          </a:xfrm>
          <a:prstGeom prst="rect">
            <a:avLst/>
          </a:prstGeom>
          <a:noFill/>
        </p:spPr>
        <p:txBody>
          <a:bodyPr wrap="square" rtlCol="0">
            <a:spAutoFit/>
          </a:bodyPr>
          <a:lstStyle/>
          <a:p>
            <a:pPr algn="just">
              <a:lnSpc>
                <a:spcPct val="130000"/>
              </a:lnSpc>
            </a:pPr>
            <a:r>
              <a:rPr lang="en-US" sz="2400" b="1" dirty="0" err="1">
                <a:solidFill>
                  <a:srgbClr val="0070C0"/>
                </a:solidFill>
              </a:rPr>
              <a:t>Bài</a:t>
            </a:r>
            <a:r>
              <a:rPr lang="en-US" sz="2400" b="1" dirty="0">
                <a:solidFill>
                  <a:srgbClr val="0070C0"/>
                </a:solidFill>
              </a:rPr>
              <a:t> 2. </a:t>
            </a:r>
            <a:r>
              <a:rPr lang="en-US" sz="2400" dirty="0" err="1"/>
              <a:t>Sau</a:t>
            </a:r>
            <a:r>
              <a:rPr lang="en-US" sz="2400" dirty="0"/>
              <a:t> </a:t>
            </a:r>
            <a:r>
              <a:rPr lang="en-US" sz="2400" dirty="0" err="1"/>
              <a:t>khi</a:t>
            </a:r>
            <a:r>
              <a:rPr lang="en-US" sz="2400" dirty="0"/>
              <a:t> </a:t>
            </a:r>
            <a:r>
              <a:rPr lang="en-US" sz="2400" dirty="0" err="1"/>
              <a:t>kiểm</a:t>
            </a:r>
            <a:r>
              <a:rPr lang="en-US" sz="2400" dirty="0"/>
              <a:t> </a:t>
            </a:r>
            <a:r>
              <a:rPr lang="en-US" sz="2400" dirty="0" err="1"/>
              <a:t>tra</a:t>
            </a:r>
            <a:r>
              <a:rPr lang="en-US" sz="2400" dirty="0"/>
              <a:t> </a:t>
            </a:r>
            <a:r>
              <a:rPr lang="en-US" sz="2400" dirty="0" err="1"/>
              <a:t>sức</a:t>
            </a:r>
            <a:r>
              <a:rPr lang="en-US" sz="2400" dirty="0"/>
              <a:t> </a:t>
            </a:r>
            <a:r>
              <a:rPr lang="en-US" sz="2400" dirty="0" err="1"/>
              <a:t>khỏe</a:t>
            </a:r>
            <a:r>
              <a:rPr lang="en-US" sz="2400" dirty="0"/>
              <a:t>, </a:t>
            </a:r>
            <a:r>
              <a:rPr lang="en-US" sz="2400" dirty="0" err="1"/>
              <a:t>giáo</a:t>
            </a:r>
            <a:r>
              <a:rPr lang="en-US" sz="2400" dirty="0"/>
              <a:t> </a:t>
            </a:r>
            <a:r>
              <a:rPr lang="en-US" sz="2400" dirty="0" err="1"/>
              <a:t>viên</a:t>
            </a:r>
            <a:r>
              <a:rPr lang="en-US" sz="2400" dirty="0"/>
              <a:t> </a:t>
            </a:r>
            <a:r>
              <a:rPr lang="en-US" sz="2400" dirty="0" err="1"/>
              <a:t>yêu</a:t>
            </a:r>
            <a:r>
              <a:rPr lang="en-US" sz="2400" dirty="0"/>
              <a:t> </a:t>
            </a:r>
            <a:r>
              <a:rPr lang="en-US" sz="2400" dirty="0" err="1"/>
              <a:t>cầu</a:t>
            </a:r>
            <a:r>
              <a:rPr lang="en-US" sz="2400" dirty="0"/>
              <a:t> </a:t>
            </a:r>
            <a:r>
              <a:rPr lang="en-US" sz="2400" dirty="0" err="1"/>
              <a:t>mỗi</a:t>
            </a:r>
            <a:r>
              <a:rPr lang="en-US" sz="2400" dirty="0"/>
              <a:t> </a:t>
            </a:r>
            <a:r>
              <a:rPr lang="en-US" sz="2400" dirty="0" err="1"/>
              <a:t>học</a:t>
            </a:r>
            <a:r>
              <a:rPr lang="en-US" sz="2400" dirty="0"/>
              <a:t> </a:t>
            </a:r>
            <a:r>
              <a:rPr lang="en-US" sz="2400" dirty="0" err="1"/>
              <a:t>sinh</a:t>
            </a:r>
            <a:r>
              <a:rPr lang="en-US" sz="2400" dirty="0"/>
              <a:t> </a:t>
            </a:r>
            <a:r>
              <a:rPr lang="en-US" sz="2400" dirty="0" err="1"/>
              <a:t>của</a:t>
            </a:r>
            <a:r>
              <a:rPr lang="en-US" sz="2400" dirty="0"/>
              <a:t> </a:t>
            </a:r>
            <a:r>
              <a:rPr lang="en-US" sz="2400" dirty="0" err="1"/>
              <a:t>lớp</a:t>
            </a:r>
            <a:r>
              <a:rPr lang="en-US" sz="2400" dirty="0"/>
              <a:t> 6B </a:t>
            </a:r>
            <a:r>
              <a:rPr lang="en-US" sz="2400" dirty="0" err="1"/>
              <a:t>thống</a:t>
            </a:r>
            <a:r>
              <a:rPr lang="en-US" sz="2400" dirty="0"/>
              <a:t> </a:t>
            </a:r>
            <a:r>
              <a:rPr lang="en-US" sz="2400" dirty="0" err="1"/>
              <a:t>kê</a:t>
            </a:r>
            <a:r>
              <a:rPr lang="en-US" sz="2400" dirty="0"/>
              <a:t> </a:t>
            </a:r>
            <a:r>
              <a:rPr lang="en-US" sz="2400" dirty="0" err="1"/>
              <a:t>số</a:t>
            </a:r>
            <a:r>
              <a:rPr lang="en-US" sz="2400" dirty="0"/>
              <a:t> </a:t>
            </a:r>
            <a:r>
              <a:rPr lang="en-US" sz="2400" dirty="0" err="1"/>
              <a:t>đo</a:t>
            </a:r>
            <a:r>
              <a:rPr lang="en-US" sz="2400" dirty="0"/>
              <a:t> </a:t>
            </a:r>
            <a:r>
              <a:rPr lang="en-US" sz="2400" dirty="0" err="1"/>
              <a:t>chiều</a:t>
            </a:r>
            <a:r>
              <a:rPr lang="en-US" sz="2400" dirty="0"/>
              <a:t> </a:t>
            </a:r>
            <a:r>
              <a:rPr lang="en-US" sz="2400" dirty="0" err="1"/>
              <a:t>cao</a:t>
            </a:r>
            <a:r>
              <a:rPr lang="en-US" sz="2400" dirty="0"/>
              <a:t>  </a:t>
            </a:r>
            <a:r>
              <a:rPr lang="en-US" sz="2400" dirty="0" err="1"/>
              <a:t>của</a:t>
            </a:r>
            <a:r>
              <a:rPr lang="en-US" sz="2400" dirty="0"/>
              <a:t> </a:t>
            </a:r>
            <a:r>
              <a:rPr lang="en-US" sz="2400" dirty="0" err="1"/>
              <a:t>các</a:t>
            </a:r>
            <a:r>
              <a:rPr lang="en-US" sz="2400" dirty="0"/>
              <a:t> </a:t>
            </a:r>
            <a:r>
              <a:rPr lang="en-US" sz="2400" dirty="0" err="1"/>
              <a:t>bạn</a:t>
            </a:r>
            <a:r>
              <a:rPr lang="en-US" sz="2400" dirty="0"/>
              <a:t> </a:t>
            </a:r>
            <a:r>
              <a:rPr lang="en-US" sz="2400" dirty="0" err="1"/>
              <a:t>trong</a:t>
            </a:r>
            <a:r>
              <a:rPr lang="en-US" sz="2400" dirty="0"/>
              <a:t> </a:t>
            </a:r>
            <a:r>
              <a:rPr lang="en-US" sz="2400" dirty="0" err="1"/>
              <a:t>cùng</a:t>
            </a:r>
            <a:r>
              <a:rPr lang="en-US" sz="2400" dirty="0"/>
              <a:t> </a:t>
            </a:r>
            <a:r>
              <a:rPr lang="en-US" sz="2400" dirty="0" err="1"/>
              <a:t>tổ</a:t>
            </a:r>
            <a:r>
              <a:rPr lang="en-US" sz="2400" dirty="0"/>
              <a:t>. </a:t>
            </a:r>
            <a:r>
              <a:rPr lang="en-US" sz="2400" dirty="0" err="1"/>
              <a:t>Bạn</a:t>
            </a:r>
            <a:r>
              <a:rPr lang="en-US" sz="2400" dirty="0"/>
              <a:t> </a:t>
            </a:r>
            <a:r>
              <a:rPr lang="en-US" sz="2400" dirty="0" err="1"/>
              <a:t>Châu</a:t>
            </a:r>
            <a:r>
              <a:rPr lang="en-US" sz="2400" dirty="0"/>
              <a:t> </a:t>
            </a:r>
            <a:r>
              <a:rPr lang="en-US" sz="2400" dirty="0" err="1"/>
              <a:t>liệt</a:t>
            </a:r>
            <a:r>
              <a:rPr lang="en-US" sz="2400" dirty="0"/>
              <a:t> </a:t>
            </a:r>
            <a:r>
              <a:rPr lang="en-US" sz="2400" dirty="0" err="1"/>
              <a:t>kê</a:t>
            </a:r>
            <a:r>
              <a:rPr lang="en-US" sz="2400" dirty="0"/>
              <a:t> </a:t>
            </a:r>
            <a:r>
              <a:rPr lang="en-US" sz="2400" dirty="0" err="1"/>
              <a:t>số</a:t>
            </a:r>
            <a:r>
              <a:rPr lang="en-US" sz="2400" dirty="0"/>
              <a:t> </a:t>
            </a:r>
            <a:r>
              <a:rPr lang="en-US" sz="2400" dirty="0" err="1"/>
              <a:t>đo</a:t>
            </a:r>
            <a:r>
              <a:rPr lang="en-US" sz="2400" dirty="0"/>
              <a:t> </a:t>
            </a:r>
            <a:r>
              <a:rPr lang="en-US" sz="2400" dirty="0" err="1"/>
              <a:t>chiều</a:t>
            </a:r>
            <a:r>
              <a:rPr lang="en-US" sz="2400" dirty="0"/>
              <a:t> </a:t>
            </a:r>
            <a:r>
              <a:rPr lang="en-US" sz="2400" dirty="0" err="1"/>
              <a:t>cao</a:t>
            </a:r>
            <a:r>
              <a:rPr lang="en-US" sz="2400" dirty="0"/>
              <a:t> (</a:t>
            </a:r>
            <a:r>
              <a:rPr lang="en-US" sz="2400" dirty="0" err="1"/>
              <a:t>theo</a:t>
            </a:r>
            <a:r>
              <a:rPr lang="en-US" sz="2400" dirty="0"/>
              <a:t> </a:t>
            </a:r>
            <a:r>
              <a:rPr lang="en-US" sz="2400" dirty="0" err="1"/>
              <a:t>đơn</a:t>
            </a:r>
            <a:r>
              <a:rPr lang="en-US" sz="2400" dirty="0"/>
              <a:t> </a:t>
            </a:r>
            <a:r>
              <a:rPr lang="en-US" sz="2400" dirty="0" err="1"/>
              <a:t>vị</a:t>
            </a:r>
            <a:r>
              <a:rPr lang="en-US" sz="2400" dirty="0"/>
              <a:t> cm):</a:t>
            </a:r>
          </a:p>
          <a:p>
            <a:pPr algn="ctr">
              <a:lnSpc>
                <a:spcPct val="130000"/>
              </a:lnSpc>
            </a:pPr>
            <a:r>
              <a:rPr lang="en-US" sz="2400" dirty="0"/>
              <a:t>140; 150; 140 ; 151; 142; 252; 154; 146; 138; 154</a:t>
            </a:r>
            <a:endParaRPr lang="vi-VN" sz="2400" dirty="0"/>
          </a:p>
        </p:txBody>
      </p:sp>
      <p:sp>
        <p:nvSpPr>
          <p:cNvPr id="19" name="TextBox 18"/>
          <p:cNvSpPr txBox="1"/>
          <p:nvPr/>
        </p:nvSpPr>
        <p:spPr>
          <a:xfrm>
            <a:off x="678186" y="3832108"/>
            <a:ext cx="10046964" cy="2012859"/>
          </a:xfrm>
          <a:prstGeom prst="rect">
            <a:avLst/>
          </a:prstGeom>
          <a:noFill/>
        </p:spPr>
        <p:txBody>
          <a:bodyPr wrap="square" rtlCol="0">
            <a:spAutoFit/>
          </a:bodyPr>
          <a:lstStyle/>
          <a:p>
            <a:pPr marL="457200" indent="-457200" algn="just">
              <a:lnSpc>
                <a:spcPct val="130000"/>
              </a:lnSpc>
              <a:buAutoNum type="alphaLcParenR"/>
            </a:pPr>
            <a:r>
              <a:rPr lang="en-US" sz="2400" dirty="0" err="1"/>
              <a:t>Hãy</a:t>
            </a:r>
            <a:r>
              <a:rPr lang="en-US" sz="2400" dirty="0"/>
              <a:t> </a:t>
            </a:r>
            <a:r>
              <a:rPr lang="en-US" sz="2400" dirty="0" err="1"/>
              <a:t>nêu</a:t>
            </a:r>
            <a:r>
              <a:rPr lang="en-US" sz="2400" dirty="0"/>
              <a:t> </a:t>
            </a:r>
            <a:r>
              <a:rPr lang="en-US" sz="2400" dirty="0" err="1"/>
              <a:t>đối</a:t>
            </a:r>
            <a:r>
              <a:rPr lang="en-US" sz="2400" dirty="0"/>
              <a:t> </a:t>
            </a:r>
            <a:r>
              <a:rPr lang="en-US" sz="2400" dirty="0" err="1"/>
              <a:t>tượng</a:t>
            </a:r>
            <a:r>
              <a:rPr lang="en-US" sz="2400" dirty="0"/>
              <a:t> </a:t>
            </a:r>
            <a:r>
              <a:rPr lang="en-US" sz="2400" dirty="0" err="1"/>
              <a:t>thống</a:t>
            </a:r>
            <a:r>
              <a:rPr lang="en-US" sz="2400" dirty="0"/>
              <a:t> </a:t>
            </a:r>
            <a:r>
              <a:rPr lang="en-US" sz="2400" dirty="0" err="1"/>
              <a:t>kê</a:t>
            </a:r>
            <a:r>
              <a:rPr lang="en-US" sz="2400" dirty="0"/>
              <a:t> </a:t>
            </a:r>
            <a:r>
              <a:rPr lang="en-US" sz="2400" dirty="0" err="1"/>
              <a:t>và</a:t>
            </a:r>
            <a:r>
              <a:rPr lang="en-US" sz="2400" dirty="0"/>
              <a:t> </a:t>
            </a:r>
            <a:r>
              <a:rPr lang="en-US" sz="2400" dirty="0" err="1"/>
              <a:t>tiêu</a:t>
            </a:r>
            <a:r>
              <a:rPr lang="en-US" sz="2400" dirty="0"/>
              <a:t> </a:t>
            </a:r>
            <a:r>
              <a:rPr lang="en-US" sz="2400" dirty="0" err="1"/>
              <a:t>chí</a:t>
            </a:r>
            <a:r>
              <a:rPr lang="en-US" sz="2400" dirty="0"/>
              <a:t> </a:t>
            </a:r>
            <a:r>
              <a:rPr lang="en-US" sz="2400" dirty="0" err="1"/>
              <a:t>thống</a:t>
            </a:r>
            <a:r>
              <a:rPr lang="en-US" sz="2400" dirty="0"/>
              <a:t> </a:t>
            </a:r>
            <a:r>
              <a:rPr lang="en-US" sz="2400" dirty="0" err="1"/>
              <a:t>kê</a:t>
            </a:r>
            <a:r>
              <a:rPr lang="en-US" sz="2400" dirty="0"/>
              <a:t>.</a:t>
            </a:r>
          </a:p>
          <a:p>
            <a:pPr marL="457200" indent="-457200" algn="just">
              <a:lnSpc>
                <a:spcPct val="130000"/>
              </a:lnSpc>
              <a:buAutoNum type="alphaLcParenR"/>
            </a:pPr>
            <a:r>
              <a:rPr lang="en-US" sz="2400" dirty="0" err="1"/>
              <a:t>Dãy</a:t>
            </a:r>
            <a:r>
              <a:rPr lang="en-US" sz="2400" dirty="0"/>
              <a:t> </a:t>
            </a:r>
            <a:r>
              <a:rPr lang="en-US" sz="2400" dirty="0" err="1"/>
              <a:t>số</a:t>
            </a:r>
            <a:r>
              <a:rPr lang="en-US" sz="2400" dirty="0"/>
              <a:t> </a:t>
            </a:r>
            <a:r>
              <a:rPr lang="en-US" sz="2400" dirty="0" err="1"/>
              <a:t>liệu</a:t>
            </a:r>
            <a:r>
              <a:rPr lang="en-US" sz="2400" dirty="0"/>
              <a:t> </a:t>
            </a:r>
            <a:r>
              <a:rPr lang="en-US" sz="2400" dirty="0" err="1"/>
              <a:t>bạn</a:t>
            </a:r>
            <a:r>
              <a:rPr lang="en-US" sz="2400" dirty="0"/>
              <a:t> </a:t>
            </a:r>
            <a:r>
              <a:rPr lang="en-US" sz="2400" dirty="0" err="1"/>
              <a:t>Châu</a:t>
            </a:r>
            <a:r>
              <a:rPr lang="en-US" sz="2400" dirty="0"/>
              <a:t> </a:t>
            </a:r>
            <a:r>
              <a:rPr lang="en-US" sz="2400" dirty="0" err="1"/>
              <a:t>liệt</a:t>
            </a:r>
            <a:r>
              <a:rPr lang="en-US" sz="2400" dirty="0"/>
              <a:t> </a:t>
            </a:r>
            <a:r>
              <a:rPr lang="en-US" sz="2400" dirty="0" err="1"/>
              <a:t>kê</a:t>
            </a:r>
            <a:r>
              <a:rPr lang="en-US" sz="2400" dirty="0"/>
              <a:t> </a:t>
            </a:r>
            <a:r>
              <a:rPr lang="en-US" sz="2400" dirty="0" err="1"/>
              <a:t>có</a:t>
            </a:r>
            <a:r>
              <a:rPr lang="en-US" sz="2400" dirty="0"/>
              <a:t> </a:t>
            </a:r>
            <a:r>
              <a:rPr lang="en-US" sz="2400" dirty="0" err="1"/>
              <a:t>hợp</a:t>
            </a:r>
            <a:r>
              <a:rPr lang="en-US" sz="2400" dirty="0"/>
              <a:t> </a:t>
            </a:r>
            <a:r>
              <a:rPr lang="en-US" sz="2400" dirty="0" err="1"/>
              <a:t>lí</a:t>
            </a:r>
            <a:r>
              <a:rPr lang="en-US" sz="2400" dirty="0"/>
              <a:t> </a:t>
            </a:r>
            <a:r>
              <a:rPr lang="en-US" sz="2400" dirty="0" err="1"/>
              <a:t>không</a:t>
            </a:r>
            <a:r>
              <a:rPr lang="en-US" sz="2400" dirty="0"/>
              <a:t>? </a:t>
            </a:r>
            <a:r>
              <a:rPr lang="en-US" sz="2400" dirty="0" err="1"/>
              <a:t>Vì</a:t>
            </a:r>
            <a:r>
              <a:rPr lang="en-US" sz="2400" dirty="0"/>
              <a:t> </a:t>
            </a:r>
            <a:r>
              <a:rPr lang="en-US" sz="2400" dirty="0" err="1"/>
              <a:t>sao</a:t>
            </a:r>
            <a:r>
              <a:rPr lang="en-US" sz="2400" dirty="0"/>
              <a:t>?</a:t>
            </a:r>
          </a:p>
          <a:p>
            <a:pPr marL="457200" indent="-457200" algn="just">
              <a:lnSpc>
                <a:spcPct val="130000"/>
              </a:lnSpc>
              <a:buAutoNum type="alphaLcParenR"/>
            </a:pPr>
            <a:r>
              <a:rPr lang="en-US" sz="2400" dirty="0" err="1"/>
              <a:t>Căn</a:t>
            </a:r>
            <a:r>
              <a:rPr lang="en-US" sz="2400" dirty="0"/>
              <a:t> </a:t>
            </a:r>
            <a:r>
              <a:rPr lang="en-US" sz="2400" dirty="0" err="1"/>
              <a:t>cứ</a:t>
            </a:r>
            <a:r>
              <a:rPr lang="en-US" sz="2400" dirty="0"/>
              <a:t> </a:t>
            </a:r>
            <a:r>
              <a:rPr lang="en-US" sz="2400" dirty="0" err="1"/>
              <a:t>vào</a:t>
            </a:r>
            <a:r>
              <a:rPr lang="en-US" sz="2400" dirty="0"/>
              <a:t> </a:t>
            </a:r>
            <a:r>
              <a:rPr lang="en-US" sz="2400" dirty="0" err="1"/>
              <a:t>dãy</a:t>
            </a:r>
            <a:r>
              <a:rPr lang="en-US" sz="2400" dirty="0"/>
              <a:t> </a:t>
            </a:r>
            <a:r>
              <a:rPr lang="en-US" sz="2400" dirty="0" err="1"/>
              <a:t>số</a:t>
            </a:r>
            <a:r>
              <a:rPr lang="en-US" sz="2400" dirty="0"/>
              <a:t> </a:t>
            </a:r>
            <a:r>
              <a:rPr lang="en-US" sz="2400" dirty="0" err="1"/>
              <a:t>liệu</a:t>
            </a:r>
            <a:r>
              <a:rPr lang="en-US" sz="2400" dirty="0"/>
              <a:t> </a:t>
            </a:r>
            <a:r>
              <a:rPr lang="en-US" sz="2400" dirty="0" err="1"/>
              <a:t>trên</a:t>
            </a:r>
            <a:r>
              <a:rPr lang="en-US" sz="2400" dirty="0"/>
              <a:t>, </a:t>
            </a:r>
            <a:r>
              <a:rPr lang="en-US" sz="2400" dirty="0" err="1"/>
              <a:t>cho</a:t>
            </a:r>
            <a:r>
              <a:rPr lang="en-US" sz="2400" dirty="0"/>
              <a:t> </a:t>
            </a:r>
            <a:r>
              <a:rPr lang="en-US" sz="2400" dirty="0" err="1"/>
              <a:t>biết</a:t>
            </a:r>
            <a:r>
              <a:rPr lang="en-US" sz="2400" dirty="0"/>
              <a:t> </a:t>
            </a:r>
            <a:r>
              <a:rPr lang="en-US" sz="2400" dirty="0" err="1"/>
              <a:t>số</a:t>
            </a:r>
            <a:r>
              <a:rPr lang="en-US" sz="2400" dirty="0"/>
              <a:t> </a:t>
            </a:r>
            <a:r>
              <a:rPr lang="en-US" sz="2400" dirty="0" err="1"/>
              <a:t>đo</a:t>
            </a:r>
            <a:r>
              <a:rPr lang="en-US" sz="2400" dirty="0"/>
              <a:t> </a:t>
            </a:r>
            <a:r>
              <a:rPr lang="en-US" sz="2400" dirty="0" err="1"/>
              <a:t>chều</a:t>
            </a:r>
            <a:r>
              <a:rPr lang="en-US" sz="2400" dirty="0"/>
              <a:t> </a:t>
            </a:r>
            <a:r>
              <a:rPr lang="en-US" sz="2400" dirty="0" err="1"/>
              <a:t>cao</a:t>
            </a:r>
            <a:r>
              <a:rPr lang="en-US" sz="2400" dirty="0"/>
              <a:t> </a:t>
            </a:r>
            <a:r>
              <a:rPr lang="en-US" sz="2400" dirty="0" err="1"/>
              <a:t>trung</a:t>
            </a:r>
            <a:r>
              <a:rPr lang="en-US" sz="2400" dirty="0"/>
              <a:t> </a:t>
            </a:r>
            <a:r>
              <a:rPr lang="en-US" sz="2400" dirty="0" err="1"/>
              <a:t>bình</a:t>
            </a:r>
            <a:r>
              <a:rPr lang="en-US" sz="2400" dirty="0"/>
              <a:t> </a:t>
            </a:r>
            <a:r>
              <a:rPr lang="en-US" sz="2400" dirty="0" err="1"/>
              <a:t>của</a:t>
            </a:r>
            <a:r>
              <a:rPr lang="en-US" sz="2400" dirty="0"/>
              <a:t> </a:t>
            </a:r>
            <a:r>
              <a:rPr lang="en-US" sz="2400" dirty="0" err="1"/>
              <a:t>bốn</a:t>
            </a:r>
            <a:r>
              <a:rPr lang="en-US" sz="2400" dirty="0"/>
              <a:t> </a:t>
            </a:r>
            <a:r>
              <a:rPr lang="en-US" sz="2400" dirty="0" err="1"/>
              <a:t>bạn</a:t>
            </a:r>
            <a:r>
              <a:rPr lang="en-US" sz="2400" dirty="0"/>
              <a:t> </a:t>
            </a:r>
            <a:r>
              <a:rPr lang="en-US" sz="2400" dirty="0" err="1"/>
              <a:t>thấp</a:t>
            </a:r>
            <a:r>
              <a:rPr lang="en-US" sz="2400" dirty="0"/>
              <a:t> </a:t>
            </a:r>
            <a:r>
              <a:rPr lang="en-US" sz="2400" dirty="0" err="1"/>
              <a:t>nhất</a:t>
            </a:r>
            <a:r>
              <a:rPr lang="en-US" sz="2400" dirty="0"/>
              <a:t> </a:t>
            </a:r>
            <a:r>
              <a:rPr lang="en-US" sz="2400" dirty="0" err="1"/>
              <a:t>trong</a:t>
            </a:r>
            <a:r>
              <a:rPr lang="en-US" sz="2400" dirty="0"/>
              <a:t> </a:t>
            </a:r>
            <a:r>
              <a:rPr lang="en-US" sz="2400" dirty="0" err="1"/>
              <a:t>cùng</a:t>
            </a:r>
            <a:r>
              <a:rPr lang="en-US" sz="2400" dirty="0"/>
              <a:t> </a:t>
            </a:r>
            <a:r>
              <a:rPr lang="en-US" sz="2400" dirty="0" err="1"/>
              <a:t>tổ</a:t>
            </a:r>
            <a:r>
              <a:rPr lang="en-US" sz="2400" dirty="0"/>
              <a:t> </a:t>
            </a:r>
            <a:r>
              <a:rPr lang="en-US" sz="2400" dirty="0" err="1"/>
              <a:t>với</a:t>
            </a:r>
            <a:r>
              <a:rPr lang="en-US" sz="2400" dirty="0"/>
              <a:t> </a:t>
            </a:r>
            <a:r>
              <a:rPr lang="en-US" sz="2400" dirty="0" err="1"/>
              <a:t>bạn</a:t>
            </a:r>
            <a:r>
              <a:rPr lang="en-US" sz="2400" dirty="0"/>
              <a:t> </a:t>
            </a:r>
            <a:r>
              <a:rPr lang="en-US" sz="2400" dirty="0" err="1"/>
              <a:t>Châu</a:t>
            </a:r>
            <a:r>
              <a:rPr lang="en-US" sz="2400" dirty="0"/>
              <a:t> </a:t>
            </a:r>
            <a:r>
              <a:rPr lang="en-US" sz="2400" dirty="0" err="1"/>
              <a:t>là</a:t>
            </a:r>
            <a:r>
              <a:rPr lang="en-US" sz="2400" dirty="0"/>
              <a:t> </a:t>
            </a:r>
            <a:r>
              <a:rPr lang="en-US" sz="2400" dirty="0" err="1"/>
              <a:t>bao</a:t>
            </a:r>
            <a:r>
              <a:rPr lang="en-US" sz="2400" dirty="0"/>
              <a:t> </a:t>
            </a:r>
            <a:r>
              <a:rPr lang="en-US" sz="2400" dirty="0" err="1"/>
              <a:t>nhiêu</a:t>
            </a:r>
            <a:r>
              <a:rPr lang="en-US" sz="2400" dirty="0"/>
              <a:t>?</a:t>
            </a:r>
            <a:endParaRPr lang="vi-VN" sz="2400" dirty="0"/>
          </a:p>
        </p:txBody>
      </p:sp>
    </p:spTree>
    <p:custDataLst>
      <p:tags r:id="rId1"/>
    </p:custDataLst>
    <p:extLst>
      <p:ext uri="{BB962C8B-B14F-4D97-AF65-F5344CB8AC3E}">
        <p14:creationId xmlns:p14="http://schemas.microsoft.com/office/powerpoint/2010/main" val="3144962441"/>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strVal val="#ppt_w+.3"/>
                                          </p:val>
                                        </p:tav>
                                        <p:tav tm="100000">
                                          <p:val>
                                            <p:strVal val="#ppt_w"/>
                                          </p:val>
                                        </p:tav>
                                      </p:tavLst>
                                    </p:anim>
                                    <p:anim calcmode="lin" valueType="num">
                                      <p:cBhvr>
                                        <p:cTn id="8" dur="1000" fill="hold"/>
                                        <p:tgtEl>
                                          <p:spTgt spid="23"/>
                                        </p:tgtEl>
                                        <p:attrNameLst>
                                          <p:attrName>ppt_h</p:attrName>
                                        </p:attrNameLst>
                                      </p:cBhvr>
                                      <p:tavLst>
                                        <p:tav tm="0">
                                          <p:val>
                                            <p:strVal val="#ppt_h"/>
                                          </p:val>
                                        </p:tav>
                                        <p:tav tm="100000">
                                          <p:val>
                                            <p:strVal val="#ppt_h"/>
                                          </p:val>
                                        </p:tav>
                                      </p:tavLst>
                                    </p:anim>
                                    <p:animEffect transition="in" filter="fade">
                                      <p:cBhvr>
                                        <p:cTn id="9" dur="1000"/>
                                        <p:tgtEl>
                                          <p:spTgt spid="2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2" presetClass="entr" presetSubtype="4"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4" fill="hold" grpId="0" nodeType="afterEffect">
                                  <p:stCondLst>
                                    <p:cond delay="0"/>
                                  </p:stCondLst>
                                  <p:childTnLst>
                                    <p:set>
                                      <p:cBhvr>
                                        <p:cTn id="23" dur="1" fill="hold">
                                          <p:stCondLst>
                                            <p:cond delay="0"/>
                                          </p:stCondLst>
                                        </p:cTn>
                                        <p:tgtEl>
                                          <p:spTgt spid="19">
                                            <p:txEl>
                                              <p:pRg st="0" end="0"/>
                                            </p:txEl>
                                          </p:spTgt>
                                        </p:tgtEl>
                                        <p:attrNameLst>
                                          <p:attrName>style.visibility</p:attrName>
                                        </p:attrNameLst>
                                      </p:cBhvr>
                                      <p:to>
                                        <p:strVal val="visible"/>
                                      </p:to>
                                    </p:set>
                                    <p:anim calcmode="lin" valueType="num">
                                      <p:cBhvr additive="base">
                                        <p:cTn id="24"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1500"/>
                            </p:stCondLst>
                            <p:childTnLst>
                              <p:par>
                                <p:cTn id="27" presetID="2" presetClass="entr" presetSubtype="4" fill="hold" grpId="0" nodeType="afterEffect">
                                  <p:stCondLst>
                                    <p:cond delay="0"/>
                                  </p:stCondLst>
                                  <p:childTnLst>
                                    <p:set>
                                      <p:cBhvr>
                                        <p:cTn id="28" dur="1" fill="hold">
                                          <p:stCondLst>
                                            <p:cond delay="0"/>
                                          </p:stCondLst>
                                        </p:cTn>
                                        <p:tgtEl>
                                          <p:spTgt spid="19">
                                            <p:txEl>
                                              <p:pRg st="1" end="1"/>
                                            </p:txEl>
                                          </p:spTgt>
                                        </p:tgtEl>
                                        <p:attrNameLst>
                                          <p:attrName>style.visibility</p:attrName>
                                        </p:attrNameLst>
                                      </p:cBhvr>
                                      <p:to>
                                        <p:strVal val="visible"/>
                                      </p:to>
                                    </p:set>
                                    <p:anim calcmode="lin" valueType="num">
                                      <p:cBhvr additive="base">
                                        <p:cTn id="29" dur="500" fill="hold"/>
                                        <p:tgtEl>
                                          <p:spTgt spid="19">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9">
                                            <p:txEl>
                                              <p:pRg st="1" end="1"/>
                                            </p:txEl>
                                          </p:spTgt>
                                        </p:tgtEl>
                                        <p:attrNameLst>
                                          <p:attrName>ppt_y</p:attrName>
                                        </p:attrNameLst>
                                      </p:cBhvr>
                                      <p:tavLst>
                                        <p:tav tm="0">
                                          <p:val>
                                            <p:strVal val="1+#ppt_h/2"/>
                                          </p:val>
                                        </p:tav>
                                        <p:tav tm="100000">
                                          <p:val>
                                            <p:strVal val="#ppt_y"/>
                                          </p:val>
                                        </p:tav>
                                      </p:tavLst>
                                    </p:anim>
                                  </p:childTnLst>
                                </p:cTn>
                              </p:par>
                            </p:childTnLst>
                          </p:cTn>
                        </p:par>
                        <p:par>
                          <p:cTn id="31" fill="hold">
                            <p:stCondLst>
                              <p:cond delay="2000"/>
                            </p:stCondLst>
                            <p:childTnLst>
                              <p:par>
                                <p:cTn id="32" presetID="2" presetClass="entr" presetSubtype="4" fill="hold" grpId="0" nodeType="afterEffect">
                                  <p:stCondLst>
                                    <p:cond delay="0"/>
                                  </p:stCondLst>
                                  <p:childTnLst>
                                    <p:set>
                                      <p:cBhvr>
                                        <p:cTn id="33" dur="1" fill="hold">
                                          <p:stCondLst>
                                            <p:cond delay="0"/>
                                          </p:stCondLst>
                                        </p:cTn>
                                        <p:tgtEl>
                                          <p:spTgt spid="19">
                                            <p:txEl>
                                              <p:pRg st="2" end="2"/>
                                            </p:txEl>
                                          </p:spTgt>
                                        </p:tgtEl>
                                        <p:attrNameLst>
                                          <p:attrName>style.visibility</p:attrName>
                                        </p:attrNameLst>
                                      </p:cBhvr>
                                      <p:to>
                                        <p:strVal val="visible"/>
                                      </p:to>
                                    </p:set>
                                    <p:anim calcmode="lin" valueType="num">
                                      <p:cBhvr additive="base">
                                        <p:cTn id="34" dur="500" fill="hold"/>
                                        <p:tgtEl>
                                          <p:spTgt spid="19">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P spid="19"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05350" y="161895"/>
            <a:ext cx="2590800" cy="523220"/>
          </a:xfrm>
          <a:prstGeom prst="rect">
            <a:avLst/>
          </a:prstGeom>
          <a:noFill/>
        </p:spPr>
        <p:txBody>
          <a:bodyPr wrap="square" rtlCol="0">
            <a:spAutoFit/>
          </a:bodyPr>
          <a:lstStyle/>
          <a:p>
            <a:pPr algn="ctr"/>
            <a:r>
              <a:rPr lang="en-US" sz="2800" b="1" dirty="0" err="1">
                <a:solidFill>
                  <a:srgbClr val="FF0000"/>
                </a:solidFill>
              </a:rPr>
              <a:t>Giải</a:t>
            </a:r>
            <a:r>
              <a:rPr lang="en-US" sz="2800" b="1" dirty="0">
                <a:solidFill>
                  <a:srgbClr val="FF0000"/>
                </a:solidFill>
              </a:rPr>
              <a:t>:</a:t>
            </a:r>
          </a:p>
        </p:txBody>
      </p:sp>
      <p:sp>
        <p:nvSpPr>
          <p:cNvPr id="6" name="TextBox 5"/>
          <p:cNvSpPr txBox="1"/>
          <p:nvPr/>
        </p:nvSpPr>
        <p:spPr>
          <a:xfrm>
            <a:off x="962025" y="636970"/>
            <a:ext cx="10801350" cy="461665"/>
          </a:xfrm>
          <a:prstGeom prst="rect">
            <a:avLst/>
          </a:prstGeom>
          <a:noFill/>
        </p:spPr>
        <p:txBody>
          <a:bodyPr wrap="square" rtlCol="0">
            <a:spAutoFit/>
          </a:bodyPr>
          <a:lstStyle/>
          <a:p>
            <a:r>
              <a:rPr lang="en-US" sz="2400" dirty="0"/>
              <a:t>a) </a:t>
            </a:r>
            <a:r>
              <a:rPr lang="en-US" sz="2400" i="1" dirty="0" err="1"/>
              <a:t>Đối</a:t>
            </a:r>
            <a:r>
              <a:rPr lang="en-US" sz="2400" i="1" dirty="0"/>
              <a:t> </a:t>
            </a:r>
            <a:r>
              <a:rPr lang="en-US" sz="2400" i="1" dirty="0" err="1"/>
              <a:t>tượng</a:t>
            </a:r>
            <a:r>
              <a:rPr lang="en-US" sz="2400" i="1" dirty="0"/>
              <a:t> </a:t>
            </a:r>
            <a:r>
              <a:rPr lang="en-US" sz="2400" i="1" dirty="0" err="1"/>
              <a:t>thống</a:t>
            </a:r>
            <a:r>
              <a:rPr lang="en-US" sz="2400" i="1" dirty="0"/>
              <a:t> </a:t>
            </a:r>
            <a:r>
              <a:rPr lang="en-US" sz="2400" i="1" dirty="0" err="1"/>
              <a:t>kê</a:t>
            </a:r>
            <a:r>
              <a:rPr lang="en-US" sz="2400" i="1" dirty="0"/>
              <a:t>: </a:t>
            </a:r>
            <a:r>
              <a:rPr lang="en-US" sz="2400" dirty="0" err="1"/>
              <a:t>Các</a:t>
            </a:r>
            <a:r>
              <a:rPr lang="en-US" sz="2400" dirty="0"/>
              <a:t> </a:t>
            </a:r>
            <a:r>
              <a:rPr lang="en-US" sz="2400" dirty="0" err="1"/>
              <a:t>bạn</a:t>
            </a:r>
            <a:r>
              <a:rPr lang="en-US" sz="2400" dirty="0"/>
              <a:t> </a:t>
            </a:r>
            <a:r>
              <a:rPr lang="en-US" sz="2400" dirty="0" err="1"/>
              <a:t>cùng</a:t>
            </a:r>
            <a:r>
              <a:rPr lang="en-US" sz="2400" dirty="0"/>
              <a:t> </a:t>
            </a:r>
            <a:r>
              <a:rPr lang="en-US" sz="2400" dirty="0" err="1"/>
              <a:t>trong</a:t>
            </a:r>
            <a:r>
              <a:rPr lang="en-US" sz="2400" dirty="0"/>
              <a:t> </a:t>
            </a:r>
            <a:r>
              <a:rPr lang="en-US" sz="2400" dirty="0" err="1"/>
              <a:t>tổ</a:t>
            </a:r>
            <a:r>
              <a:rPr lang="en-US" sz="2400" dirty="0"/>
              <a:t> </a:t>
            </a:r>
            <a:r>
              <a:rPr lang="en-US" sz="2400" dirty="0" err="1"/>
              <a:t>của</a:t>
            </a:r>
            <a:r>
              <a:rPr lang="en-US" sz="2400" dirty="0"/>
              <a:t> </a:t>
            </a:r>
            <a:r>
              <a:rPr lang="en-US" sz="2400" dirty="0" err="1"/>
              <a:t>Châu</a:t>
            </a:r>
            <a:r>
              <a:rPr lang="en-US" sz="2400" dirty="0"/>
              <a:t> </a:t>
            </a:r>
            <a:r>
              <a:rPr lang="en-US" sz="2400" dirty="0" err="1"/>
              <a:t>lớp</a:t>
            </a:r>
            <a:r>
              <a:rPr lang="en-US" sz="2400" dirty="0"/>
              <a:t> 6B.</a:t>
            </a:r>
            <a:endParaRPr lang="vi-VN" sz="2400" dirty="0"/>
          </a:p>
        </p:txBody>
      </p:sp>
      <p:sp>
        <p:nvSpPr>
          <p:cNvPr id="50" name="TextBox 49"/>
          <p:cNvSpPr txBox="1"/>
          <p:nvPr/>
        </p:nvSpPr>
        <p:spPr>
          <a:xfrm>
            <a:off x="1171575" y="1342877"/>
            <a:ext cx="10801350" cy="461665"/>
          </a:xfrm>
          <a:prstGeom prst="rect">
            <a:avLst/>
          </a:prstGeom>
          <a:noFill/>
        </p:spPr>
        <p:txBody>
          <a:bodyPr wrap="square" rtlCol="0">
            <a:spAutoFit/>
          </a:bodyPr>
          <a:lstStyle/>
          <a:p>
            <a:r>
              <a:rPr lang="en-US" sz="2400" i="1" dirty="0" err="1"/>
              <a:t>Tiêu</a:t>
            </a:r>
            <a:r>
              <a:rPr lang="en-US" sz="2400" i="1" dirty="0"/>
              <a:t> </a:t>
            </a:r>
            <a:r>
              <a:rPr lang="en-US" sz="2400" i="1" dirty="0" err="1"/>
              <a:t>chí</a:t>
            </a:r>
            <a:r>
              <a:rPr lang="en-US" sz="2400" i="1" dirty="0"/>
              <a:t> </a:t>
            </a:r>
            <a:r>
              <a:rPr lang="en-US" sz="2400" i="1" dirty="0" err="1"/>
              <a:t>thống</a:t>
            </a:r>
            <a:r>
              <a:rPr lang="en-US" sz="2400" i="1" dirty="0"/>
              <a:t> </a:t>
            </a:r>
            <a:r>
              <a:rPr lang="en-US" sz="2400" i="1" dirty="0" err="1"/>
              <a:t>kê</a:t>
            </a:r>
            <a:r>
              <a:rPr lang="en-US" sz="2400" i="1" dirty="0"/>
              <a:t>: </a:t>
            </a:r>
            <a:r>
              <a:rPr lang="en-US" sz="2400" dirty="0" err="1"/>
              <a:t>số</a:t>
            </a:r>
            <a:r>
              <a:rPr lang="en-US" sz="2400" dirty="0"/>
              <a:t> </a:t>
            </a:r>
            <a:r>
              <a:rPr lang="en-US" sz="2400" dirty="0" err="1"/>
              <a:t>đo</a:t>
            </a:r>
            <a:r>
              <a:rPr lang="en-US" sz="2400" dirty="0"/>
              <a:t> </a:t>
            </a:r>
            <a:r>
              <a:rPr lang="en-US" sz="2400" dirty="0" err="1"/>
              <a:t>chiều</a:t>
            </a:r>
            <a:r>
              <a:rPr lang="en-US" sz="2400" dirty="0"/>
              <a:t> </a:t>
            </a:r>
            <a:r>
              <a:rPr lang="en-US" sz="2400" dirty="0" err="1"/>
              <a:t>cao</a:t>
            </a:r>
            <a:r>
              <a:rPr lang="en-US" sz="2400" dirty="0"/>
              <a:t> </a:t>
            </a:r>
            <a:r>
              <a:rPr lang="en-US" sz="2400" dirty="0" err="1"/>
              <a:t>của</a:t>
            </a:r>
            <a:r>
              <a:rPr lang="en-US" sz="2400" dirty="0"/>
              <a:t> </a:t>
            </a:r>
            <a:r>
              <a:rPr lang="en-US" sz="2400" dirty="0" err="1"/>
              <a:t>các</a:t>
            </a:r>
            <a:r>
              <a:rPr lang="en-US" sz="2400" dirty="0"/>
              <a:t> </a:t>
            </a:r>
            <a:r>
              <a:rPr lang="en-US" sz="2400" dirty="0" err="1"/>
              <a:t>bạn</a:t>
            </a:r>
            <a:r>
              <a:rPr lang="en-US" sz="2400" dirty="0"/>
              <a:t>.</a:t>
            </a:r>
            <a:endParaRPr lang="vi-VN" sz="2400" dirty="0"/>
          </a:p>
        </p:txBody>
      </p:sp>
      <p:sp>
        <p:nvSpPr>
          <p:cNvPr id="51" name="TextBox 50"/>
          <p:cNvSpPr txBox="1"/>
          <p:nvPr/>
        </p:nvSpPr>
        <p:spPr>
          <a:xfrm>
            <a:off x="962025" y="2048784"/>
            <a:ext cx="11068050" cy="1482714"/>
          </a:xfrm>
          <a:prstGeom prst="rect">
            <a:avLst/>
          </a:prstGeom>
          <a:noFill/>
        </p:spPr>
        <p:txBody>
          <a:bodyPr wrap="square" rtlCol="0">
            <a:spAutoFit/>
          </a:bodyPr>
          <a:lstStyle/>
          <a:p>
            <a:pPr algn="just">
              <a:lnSpc>
                <a:spcPct val="130000"/>
              </a:lnSpc>
            </a:pPr>
            <a:r>
              <a:rPr lang="en-US" sz="2400" dirty="0"/>
              <a:t>b) </a:t>
            </a:r>
            <a:r>
              <a:rPr lang="vi-VN" sz="2400" dirty="0"/>
              <a:t>Bạn Châu liệt kê như vậy chưa hợp lí vì với cách này, giáo viên sẽ khó biết được những bạn nào có chiều cao bằng nhau, chiều cao cao nhất, chiều cao thấp nhất</a:t>
            </a:r>
            <a:r>
              <a:rPr lang="en-US" sz="2400" dirty="0"/>
              <a:t>.</a:t>
            </a:r>
            <a:r>
              <a:rPr lang="vi-VN" sz="2400" dirty="0"/>
              <a:t> </a:t>
            </a:r>
            <a:endParaRPr lang="en-US" sz="2400" dirty="0"/>
          </a:p>
        </p:txBody>
      </p:sp>
      <p:sp>
        <p:nvSpPr>
          <p:cNvPr id="12" name="Rectangle 11"/>
          <p:cNvSpPr/>
          <p:nvPr/>
        </p:nvSpPr>
        <p:spPr>
          <a:xfrm>
            <a:off x="2458754" y="2978195"/>
            <a:ext cx="7083991" cy="522451"/>
          </a:xfrm>
          <a:prstGeom prst="rect">
            <a:avLst/>
          </a:prstGeom>
        </p:spPr>
        <p:txBody>
          <a:bodyPr wrap="none">
            <a:spAutoFit/>
          </a:bodyPr>
          <a:lstStyle/>
          <a:p>
            <a:pPr algn="just">
              <a:lnSpc>
                <a:spcPct val="130000"/>
              </a:lnSpc>
            </a:pPr>
            <a:r>
              <a:rPr lang="vi-VN" sz="2400" dirty="0"/>
              <a:t>Bảng thống kê chiều cao của các bạn nhóm Châu:</a:t>
            </a:r>
            <a:endParaRPr lang="en-US" sz="2400" dirty="0"/>
          </a:p>
        </p:txBody>
      </p:sp>
      <p:graphicFrame>
        <p:nvGraphicFramePr>
          <p:cNvPr id="14" name="Table 13"/>
          <p:cNvGraphicFramePr>
            <a:graphicFrameLocks noGrp="1"/>
          </p:cNvGraphicFramePr>
          <p:nvPr/>
        </p:nvGraphicFramePr>
        <p:xfrm>
          <a:off x="266699" y="3624296"/>
          <a:ext cx="11763376" cy="1662315"/>
        </p:xfrm>
        <a:graphic>
          <a:graphicData uri="http://schemas.openxmlformats.org/drawingml/2006/table">
            <a:tbl>
              <a:tblPr firstRow="1" firstCol="1" bandRow="1">
                <a:tableStyleId>{93296810-A885-4BE3-A3E7-6D5BEEA58F35}</a:tableStyleId>
              </a:tblPr>
              <a:tblGrid>
                <a:gridCol w="2208180">
                  <a:extLst>
                    <a:ext uri="{9D8B030D-6E8A-4147-A177-3AD203B41FA5}">
                      <a16:colId xmlns:a16="http://schemas.microsoft.com/office/drawing/2014/main" val="57201372"/>
                    </a:ext>
                  </a:extLst>
                </a:gridCol>
                <a:gridCol w="1210551">
                  <a:extLst>
                    <a:ext uri="{9D8B030D-6E8A-4147-A177-3AD203B41FA5}">
                      <a16:colId xmlns:a16="http://schemas.microsoft.com/office/drawing/2014/main" val="1485632985"/>
                    </a:ext>
                  </a:extLst>
                </a:gridCol>
                <a:gridCol w="1213098">
                  <a:extLst>
                    <a:ext uri="{9D8B030D-6E8A-4147-A177-3AD203B41FA5}">
                      <a16:colId xmlns:a16="http://schemas.microsoft.com/office/drawing/2014/main" val="3631381269"/>
                    </a:ext>
                  </a:extLst>
                </a:gridCol>
                <a:gridCol w="1047676">
                  <a:extLst>
                    <a:ext uri="{9D8B030D-6E8A-4147-A177-3AD203B41FA5}">
                      <a16:colId xmlns:a16="http://schemas.microsoft.com/office/drawing/2014/main" val="3612017030"/>
                    </a:ext>
                  </a:extLst>
                </a:gridCol>
                <a:gridCol w="1102816">
                  <a:extLst>
                    <a:ext uri="{9D8B030D-6E8A-4147-A177-3AD203B41FA5}">
                      <a16:colId xmlns:a16="http://schemas.microsoft.com/office/drawing/2014/main" val="669157882"/>
                    </a:ext>
                  </a:extLst>
                </a:gridCol>
                <a:gridCol w="1176338">
                  <a:extLst>
                    <a:ext uri="{9D8B030D-6E8A-4147-A177-3AD203B41FA5}">
                      <a16:colId xmlns:a16="http://schemas.microsoft.com/office/drawing/2014/main" val="337695585"/>
                    </a:ext>
                  </a:extLst>
                </a:gridCol>
                <a:gridCol w="1378521">
                  <a:extLst>
                    <a:ext uri="{9D8B030D-6E8A-4147-A177-3AD203B41FA5}">
                      <a16:colId xmlns:a16="http://schemas.microsoft.com/office/drawing/2014/main" val="2094464154"/>
                    </a:ext>
                  </a:extLst>
                </a:gridCol>
                <a:gridCol w="1360140">
                  <a:extLst>
                    <a:ext uri="{9D8B030D-6E8A-4147-A177-3AD203B41FA5}">
                      <a16:colId xmlns:a16="http://schemas.microsoft.com/office/drawing/2014/main" val="3594896488"/>
                    </a:ext>
                  </a:extLst>
                </a:gridCol>
                <a:gridCol w="1066056">
                  <a:extLst>
                    <a:ext uri="{9D8B030D-6E8A-4147-A177-3AD203B41FA5}">
                      <a16:colId xmlns:a16="http://schemas.microsoft.com/office/drawing/2014/main" val="3893348322"/>
                    </a:ext>
                  </a:extLst>
                </a:gridCol>
              </a:tblGrid>
              <a:tr h="988475">
                <a:tc>
                  <a:txBody>
                    <a:bodyPr/>
                    <a:lstStyle/>
                    <a:p>
                      <a:pPr marL="0" marR="0" algn="ctr">
                        <a:lnSpc>
                          <a:spcPct val="135000"/>
                        </a:lnSpc>
                        <a:spcBef>
                          <a:spcPts val="600"/>
                        </a:spcBef>
                        <a:spcAft>
                          <a:spcPts val="600"/>
                        </a:spcAft>
                      </a:pPr>
                      <a:r>
                        <a:rPr lang="vi-VN" sz="2400" dirty="0">
                          <a:effectLst/>
                        </a:rPr>
                        <a:t>Số đo chiều cao (cm)</a:t>
                      </a:r>
                      <a:endPar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138</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140</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142</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146</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150</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151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154</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tc>
                  <a:txBody>
                    <a:bodyPr/>
                    <a:lstStyle/>
                    <a:p>
                      <a:pPr marL="0" marR="0" algn="ctr">
                        <a:lnSpc>
                          <a:spcPct val="135000"/>
                        </a:lnSpc>
                        <a:spcBef>
                          <a:spcPts val="600"/>
                        </a:spcBef>
                        <a:spcAft>
                          <a:spcPts val="600"/>
                        </a:spcAft>
                      </a:pPr>
                      <a:r>
                        <a:rPr lang="vi-VN" sz="2400" dirty="0">
                          <a:solidFill>
                            <a:schemeClr val="tx1"/>
                          </a:solidFill>
                          <a:effectLst/>
                        </a:rPr>
                        <a:t>252</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solidFill>
                      <a:srgbClr val="D2E3CD"/>
                    </a:solidFill>
                  </a:tcPr>
                </a:tc>
                <a:extLst>
                  <a:ext uri="{0D108BD9-81ED-4DB2-BD59-A6C34878D82A}">
                    <a16:rowId xmlns:a16="http://schemas.microsoft.com/office/drawing/2014/main" val="1490401063"/>
                  </a:ext>
                </a:extLst>
              </a:tr>
              <a:tr h="631900">
                <a:tc>
                  <a:txBody>
                    <a:bodyPr/>
                    <a:lstStyle/>
                    <a:p>
                      <a:pPr marL="0" marR="0" algn="ctr">
                        <a:lnSpc>
                          <a:spcPct val="135000"/>
                        </a:lnSpc>
                        <a:spcBef>
                          <a:spcPts val="600"/>
                        </a:spcBef>
                        <a:spcAft>
                          <a:spcPts val="600"/>
                        </a:spcAft>
                      </a:pPr>
                      <a:r>
                        <a:rPr lang="vi-VN" sz="2400">
                          <a:effectLst/>
                        </a:rPr>
                        <a:t>Số lượng (HS)</a:t>
                      </a:r>
                      <a:endParaRPr lang="en-US" sz="2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a:solidFill>
                            <a:schemeClr val="tx1"/>
                          </a:solidFill>
                          <a:effectLst/>
                        </a:rPr>
                        <a:t>1</a:t>
                      </a: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2</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2</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tc>
                  <a:txBody>
                    <a:bodyPr/>
                    <a:lstStyle/>
                    <a:p>
                      <a:pPr marL="0" marR="0" algn="ctr">
                        <a:lnSpc>
                          <a:spcPct val="135000"/>
                        </a:lnSpc>
                        <a:spcBef>
                          <a:spcPts val="600"/>
                        </a:spcBef>
                        <a:spcAft>
                          <a:spcPts val="600"/>
                        </a:spcAft>
                      </a:pPr>
                      <a:r>
                        <a:rPr lang="vi-VN" sz="2400" dirty="0">
                          <a:solidFill>
                            <a:schemeClr val="tx1"/>
                          </a:solidFill>
                          <a:effectLst/>
                        </a:rPr>
                        <a:t>1</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03709694"/>
                  </a:ext>
                </a:extLst>
              </a:tr>
            </a:tbl>
          </a:graphicData>
        </a:graphic>
      </p:graphicFrame>
      <p:sp>
        <p:nvSpPr>
          <p:cNvPr id="15" name="Rectangle 14"/>
          <p:cNvSpPr/>
          <p:nvPr/>
        </p:nvSpPr>
        <p:spPr>
          <a:xfrm>
            <a:off x="381000" y="5435450"/>
            <a:ext cx="11649075" cy="1243417"/>
          </a:xfrm>
          <a:prstGeom prst="rect">
            <a:avLst/>
          </a:prstGeom>
        </p:spPr>
        <p:txBody>
          <a:bodyPr wrap="square">
            <a:spAutoFit/>
          </a:bodyPr>
          <a:lstStyle/>
          <a:p>
            <a:pPr algn="just">
              <a:lnSpc>
                <a:spcPct val="135000"/>
              </a:lnSpc>
              <a:spcBef>
                <a:spcPts val="600"/>
              </a:spcBef>
              <a:spcAft>
                <a:spcPts val="600"/>
              </a:spcAft>
            </a:pPr>
            <a:r>
              <a:rPr lang="vi-VN" sz="2400" dirty="0">
                <a:solidFill>
                  <a:srgbClr val="000000"/>
                </a:solidFill>
                <a:ea typeface="Calibri" panose="020F0502020204030204" pitchFamily="34" charset="0"/>
              </a:rPr>
              <a:t>c) Số đo chiều cao trung bình của bốn bạn thấp nhất trong cùng tổ với bạn Châu là:</a:t>
            </a:r>
            <a:endParaRPr lang="en-US" sz="2400" dirty="0">
              <a:solidFill>
                <a:srgbClr val="000000"/>
              </a:solidFill>
              <a:ea typeface="Calibri" panose="020F0502020204030204" pitchFamily="34" charset="0"/>
            </a:endParaRPr>
          </a:p>
          <a:p>
            <a:pPr algn="ctr">
              <a:lnSpc>
                <a:spcPct val="135000"/>
              </a:lnSpc>
              <a:spcBef>
                <a:spcPts val="600"/>
              </a:spcBef>
              <a:spcAft>
                <a:spcPts val="600"/>
              </a:spcAft>
            </a:pPr>
            <a:r>
              <a:rPr lang="en-GB" sz="2400" dirty="0">
                <a:solidFill>
                  <a:srgbClr val="000000"/>
                </a:solidFill>
                <a:ea typeface="Calibri" panose="020F0502020204030204" pitchFamily="34" charset="0"/>
              </a:rPr>
              <a:t>              </a:t>
            </a:r>
            <a:r>
              <a:rPr lang="vi-VN" sz="2400" dirty="0">
                <a:solidFill>
                  <a:srgbClr val="000000"/>
                </a:solidFill>
                <a:ea typeface="Calibri" panose="020F0502020204030204" pitchFamily="34" charset="0"/>
              </a:rPr>
              <a:t> (138 + 140 x 2 + 142) : 4 = 140 cm</a:t>
            </a:r>
            <a:endParaRPr lang="en-US" sz="2400" dirty="0">
              <a:solidFill>
                <a:srgbClr val="000000"/>
              </a:solidFill>
              <a:ea typeface="Calibri" panose="020F0502020204030204" pitchFamily="34" charset="0"/>
            </a:endParaRPr>
          </a:p>
        </p:txBody>
      </p:sp>
    </p:spTree>
    <p:custDataLst>
      <p:tags r:id="rId1"/>
    </p:custDataLst>
    <p:extLst>
      <p:ext uri="{BB962C8B-B14F-4D97-AF65-F5344CB8AC3E}">
        <p14:creationId xmlns:p14="http://schemas.microsoft.com/office/powerpoint/2010/main" val="4147521810"/>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0"/>
                                        </p:tgtEl>
                                        <p:attrNameLst>
                                          <p:attrName>style.visibility</p:attrName>
                                        </p:attrNameLst>
                                      </p:cBhvr>
                                      <p:to>
                                        <p:strVal val="visible"/>
                                      </p:to>
                                    </p:set>
                                    <p:anim calcmode="lin" valueType="num">
                                      <p:cBhvr additive="base">
                                        <p:cTn id="18" dur="500" fill="hold"/>
                                        <p:tgtEl>
                                          <p:spTgt spid="50"/>
                                        </p:tgtEl>
                                        <p:attrNameLst>
                                          <p:attrName>ppt_x</p:attrName>
                                        </p:attrNameLst>
                                      </p:cBhvr>
                                      <p:tavLst>
                                        <p:tav tm="0">
                                          <p:val>
                                            <p:strVal val="#ppt_x"/>
                                          </p:val>
                                        </p:tav>
                                        <p:tav tm="100000">
                                          <p:val>
                                            <p:strVal val="#ppt_x"/>
                                          </p:val>
                                        </p:tav>
                                      </p:tavLst>
                                    </p:anim>
                                    <p:anim calcmode="lin" valueType="num">
                                      <p:cBhvr additive="base">
                                        <p:cTn id="19"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randombar(horizontal)">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randombar(horizontal)">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15">
                                            <p:txEl>
                                              <p:pRg st="0" end="0"/>
                                            </p:txEl>
                                          </p:spTgt>
                                        </p:tgtEl>
                                        <p:attrNameLst>
                                          <p:attrName>style.visibility</p:attrName>
                                        </p:attrNameLst>
                                      </p:cBhvr>
                                      <p:to>
                                        <p:strVal val="visible"/>
                                      </p:to>
                                    </p:set>
                                    <p:animEffect transition="in" filter="randombar(horizontal)">
                                      <p:cBhvr>
                                        <p:cTn id="39" dur="500"/>
                                        <p:tgtEl>
                                          <p:spTgt spid="15">
                                            <p:txEl>
                                              <p:pRg st="0" end="0"/>
                                            </p:txEl>
                                          </p:spTgt>
                                        </p:tgtEl>
                                      </p:cBhvr>
                                    </p:animEffect>
                                  </p:childTnLst>
                                </p:cTn>
                              </p:par>
                            </p:childTnLst>
                          </p:cTn>
                        </p:par>
                        <p:par>
                          <p:cTn id="40" fill="hold">
                            <p:stCondLst>
                              <p:cond delay="500"/>
                            </p:stCondLst>
                            <p:childTnLst>
                              <p:par>
                                <p:cTn id="41" presetID="14" presetClass="entr" presetSubtype="10" fill="hold" grpId="0" nodeType="afterEffect">
                                  <p:stCondLst>
                                    <p:cond delay="0"/>
                                  </p:stCondLst>
                                  <p:childTnLst>
                                    <p:set>
                                      <p:cBhvr>
                                        <p:cTn id="42" dur="1" fill="hold">
                                          <p:stCondLst>
                                            <p:cond delay="0"/>
                                          </p:stCondLst>
                                        </p:cTn>
                                        <p:tgtEl>
                                          <p:spTgt spid="15">
                                            <p:txEl>
                                              <p:pRg st="1" end="1"/>
                                            </p:txEl>
                                          </p:spTgt>
                                        </p:tgtEl>
                                        <p:attrNameLst>
                                          <p:attrName>style.visibility</p:attrName>
                                        </p:attrNameLst>
                                      </p:cBhvr>
                                      <p:to>
                                        <p:strVal val="visible"/>
                                      </p:to>
                                    </p:set>
                                    <p:animEffect transition="in" filter="randombar(horizontal)">
                                      <p:cBhvr>
                                        <p:cTn id="43"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50" grpId="0"/>
      <p:bldP spid="51" grpId="0"/>
      <p:bldP spid="12" grpId="0"/>
      <p:bldP spid="15" grpId="0" uiExpan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659136" y="96748"/>
            <a:ext cx="11029950" cy="1052596"/>
          </a:xfrm>
          <a:prstGeom prst="rect">
            <a:avLst/>
          </a:prstGeom>
          <a:noFill/>
        </p:spPr>
        <p:txBody>
          <a:bodyPr wrap="square" rtlCol="0">
            <a:spAutoFit/>
          </a:bodyPr>
          <a:lstStyle/>
          <a:p>
            <a:pPr algn="just">
              <a:lnSpc>
                <a:spcPct val="130000"/>
              </a:lnSpc>
            </a:pPr>
            <a:r>
              <a:rPr lang="en-US" sz="2400" b="1" dirty="0" err="1">
                <a:solidFill>
                  <a:srgbClr val="0070C0"/>
                </a:solidFill>
              </a:rPr>
              <a:t>Bài</a:t>
            </a:r>
            <a:r>
              <a:rPr lang="en-US" sz="2400" b="1" dirty="0">
                <a:solidFill>
                  <a:srgbClr val="0070C0"/>
                </a:solidFill>
              </a:rPr>
              <a:t> 3. </a:t>
            </a:r>
            <a:r>
              <a:rPr lang="en-US" sz="2400" dirty="0" err="1"/>
              <a:t>Bác</a:t>
            </a:r>
            <a:r>
              <a:rPr lang="en-US" sz="2400" dirty="0"/>
              <a:t> </a:t>
            </a:r>
            <a:r>
              <a:rPr lang="en-US" sz="2400" dirty="0" err="1"/>
              <a:t>Hoàn</a:t>
            </a:r>
            <a:r>
              <a:rPr lang="en-US" sz="2400" dirty="0"/>
              <a:t> </a:t>
            </a:r>
            <a:r>
              <a:rPr lang="en-US" sz="2400" dirty="0" err="1"/>
              <a:t>khai</a:t>
            </a:r>
            <a:r>
              <a:rPr lang="en-US" sz="2400" dirty="0"/>
              <a:t> </a:t>
            </a:r>
            <a:r>
              <a:rPr lang="en-US" sz="2400" dirty="0" err="1"/>
              <a:t>trương</a:t>
            </a:r>
            <a:r>
              <a:rPr lang="en-US" sz="2400" dirty="0"/>
              <a:t> </a:t>
            </a:r>
            <a:r>
              <a:rPr lang="en-US" sz="2400" dirty="0" err="1"/>
              <a:t>cửa</a:t>
            </a:r>
            <a:r>
              <a:rPr lang="en-US" sz="2400" dirty="0"/>
              <a:t> </a:t>
            </a:r>
            <a:r>
              <a:rPr lang="en-US" sz="2400" dirty="0" err="1"/>
              <a:t>hàng</a:t>
            </a:r>
            <a:r>
              <a:rPr lang="en-US" sz="2400" dirty="0"/>
              <a:t> </a:t>
            </a:r>
            <a:r>
              <a:rPr lang="en-US" sz="2400" dirty="0" err="1"/>
              <a:t>bán</a:t>
            </a:r>
            <a:r>
              <a:rPr lang="en-US" sz="2400" dirty="0"/>
              <a:t> </a:t>
            </a:r>
            <a:r>
              <a:rPr lang="en-US" sz="2400" dirty="0" err="1"/>
              <a:t>áo</a:t>
            </a:r>
            <a:r>
              <a:rPr lang="en-US" sz="2400" dirty="0"/>
              <a:t> </a:t>
            </a:r>
            <a:r>
              <a:rPr lang="en-US" sz="2400" dirty="0" err="1"/>
              <a:t>sơ</a:t>
            </a:r>
            <a:r>
              <a:rPr lang="en-US" sz="2400" dirty="0"/>
              <a:t> mi. </a:t>
            </a:r>
            <a:r>
              <a:rPr lang="en-US" sz="2400" dirty="0" err="1"/>
              <a:t>Thống</a:t>
            </a:r>
            <a:r>
              <a:rPr lang="en-US" sz="2400" dirty="0"/>
              <a:t> </a:t>
            </a:r>
            <a:r>
              <a:rPr lang="en-US" sz="2400" dirty="0" err="1"/>
              <a:t>kê</a:t>
            </a:r>
            <a:r>
              <a:rPr lang="en-US" sz="2400" dirty="0"/>
              <a:t> </a:t>
            </a:r>
            <a:r>
              <a:rPr lang="en-US" sz="2400" dirty="0" err="1"/>
              <a:t>số</a:t>
            </a:r>
            <a:r>
              <a:rPr lang="en-US" sz="2400" dirty="0"/>
              <a:t> </a:t>
            </a:r>
            <a:r>
              <a:rPr lang="en-US" sz="2400" dirty="0" err="1"/>
              <a:t>lượng</a:t>
            </a:r>
            <a:r>
              <a:rPr lang="en-US" sz="2400" dirty="0"/>
              <a:t> </a:t>
            </a:r>
            <a:r>
              <a:rPr lang="en-US" sz="2400" dirty="0" err="1"/>
              <a:t>các</a:t>
            </a:r>
            <a:r>
              <a:rPr lang="en-US" sz="2400" dirty="0"/>
              <a:t> </a:t>
            </a:r>
            <a:r>
              <a:rPr lang="en-US" sz="2400" dirty="0" err="1"/>
              <a:t>loại</a:t>
            </a:r>
            <a:r>
              <a:rPr lang="en-US" sz="2400" dirty="0"/>
              <a:t> </a:t>
            </a:r>
            <a:r>
              <a:rPr lang="en-US" sz="2400" dirty="0" err="1"/>
              <a:t>áo</a:t>
            </a:r>
            <a:r>
              <a:rPr lang="en-US" sz="2400" dirty="0"/>
              <a:t> </a:t>
            </a:r>
            <a:r>
              <a:rPr lang="en-US" sz="2400" dirty="0" err="1"/>
              <a:t>đã</a:t>
            </a:r>
            <a:r>
              <a:rPr lang="en-US" sz="2400" dirty="0"/>
              <a:t> </a:t>
            </a:r>
            <a:r>
              <a:rPr lang="en-US" sz="2400" dirty="0" err="1"/>
              <a:t>bán</a:t>
            </a:r>
            <a:r>
              <a:rPr lang="en-US" sz="2400" dirty="0"/>
              <a:t> </a:t>
            </a:r>
            <a:r>
              <a:rPr lang="en-US" sz="2400" dirty="0" err="1"/>
              <a:t>được</a:t>
            </a:r>
            <a:r>
              <a:rPr lang="en-US" sz="2400" dirty="0"/>
              <a:t> </a:t>
            </a:r>
            <a:r>
              <a:rPr lang="en-US" sz="2400" dirty="0" err="1"/>
              <a:t>trong</a:t>
            </a:r>
            <a:r>
              <a:rPr lang="en-US" sz="2400" dirty="0"/>
              <a:t> </a:t>
            </a:r>
            <a:r>
              <a:rPr lang="en-US" sz="2400" dirty="0" err="1"/>
              <a:t>tháng</a:t>
            </a:r>
            <a:r>
              <a:rPr lang="en-US" sz="2400" dirty="0"/>
              <a:t> </a:t>
            </a:r>
            <a:r>
              <a:rPr lang="en-US" sz="2400" dirty="0" err="1"/>
              <a:t>đầu</a:t>
            </a:r>
            <a:r>
              <a:rPr lang="en-US" sz="2400" dirty="0"/>
              <a:t> </a:t>
            </a:r>
            <a:r>
              <a:rPr lang="en-US" sz="2400" dirty="0" err="1"/>
              <a:t>tiên</a:t>
            </a:r>
            <a:r>
              <a:rPr lang="en-US" sz="2400" dirty="0"/>
              <a:t> </a:t>
            </a:r>
            <a:r>
              <a:rPr lang="en-US" sz="2400" dirty="0" err="1"/>
              <a:t>như</a:t>
            </a:r>
            <a:r>
              <a:rPr lang="en-US" sz="2400" dirty="0"/>
              <a:t> </a:t>
            </a:r>
            <a:r>
              <a:rPr lang="en-US" sz="2400" dirty="0" err="1"/>
              <a:t>bảng</a:t>
            </a:r>
            <a:r>
              <a:rPr lang="en-US" sz="2400" dirty="0"/>
              <a:t> </a:t>
            </a:r>
            <a:r>
              <a:rPr lang="en-US" sz="2400" dirty="0" err="1"/>
              <a:t>sau</a:t>
            </a:r>
            <a:r>
              <a:rPr lang="en-US" sz="2400" dirty="0"/>
              <a:t>:</a:t>
            </a:r>
          </a:p>
        </p:txBody>
      </p:sp>
      <p:graphicFrame>
        <p:nvGraphicFramePr>
          <p:cNvPr id="2" name="Table 1"/>
          <p:cNvGraphicFramePr>
            <a:graphicFrameLocks noGrp="1"/>
          </p:cNvGraphicFramePr>
          <p:nvPr/>
        </p:nvGraphicFramePr>
        <p:xfrm>
          <a:off x="659136" y="1234118"/>
          <a:ext cx="11029950" cy="1543050"/>
        </p:xfrm>
        <a:graphic>
          <a:graphicData uri="http://schemas.openxmlformats.org/drawingml/2006/table">
            <a:tbl>
              <a:tblPr firstRow="1" bandRow="1">
                <a:tableStyleId>{5C22544A-7EE6-4342-B048-85BDC9FD1C3A}</a:tableStyleId>
              </a:tblPr>
              <a:tblGrid>
                <a:gridCol w="2303118">
                  <a:extLst>
                    <a:ext uri="{9D8B030D-6E8A-4147-A177-3AD203B41FA5}">
                      <a16:colId xmlns:a16="http://schemas.microsoft.com/office/drawing/2014/main" val="535435985"/>
                    </a:ext>
                  </a:extLst>
                </a:gridCol>
                <a:gridCol w="1536681">
                  <a:extLst>
                    <a:ext uri="{9D8B030D-6E8A-4147-A177-3AD203B41FA5}">
                      <a16:colId xmlns:a16="http://schemas.microsoft.com/office/drawing/2014/main" val="3600100556"/>
                    </a:ext>
                  </a:extLst>
                </a:gridCol>
                <a:gridCol w="1517710">
                  <a:extLst>
                    <a:ext uri="{9D8B030D-6E8A-4147-A177-3AD203B41FA5}">
                      <a16:colId xmlns:a16="http://schemas.microsoft.com/office/drawing/2014/main" val="513041665"/>
                    </a:ext>
                  </a:extLst>
                </a:gridCol>
                <a:gridCol w="1498738">
                  <a:extLst>
                    <a:ext uri="{9D8B030D-6E8A-4147-A177-3AD203B41FA5}">
                      <a16:colId xmlns:a16="http://schemas.microsoft.com/office/drawing/2014/main" val="1309294415"/>
                    </a:ext>
                  </a:extLst>
                </a:gridCol>
                <a:gridCol w="1479767">
                  <a:extLst>
                    <a:ext uri="{9D8B030D-6E8A-4147-A177-3AD203B41FA5}">
                      <a16:colId xmlns:a16="http://schemas.microsoft.com/office/drawing/2014/main" val="2332912415"/>
                    </a:ext>
                  </a:extLst>
                </a:gridCol>
                <a:gridCol w="1346967">
                  <a:extLst>
                    <a:ext uri="{9D8B030D-6E8A-4147-A177-3AD203B41FA5}">
                      <a16:colId xmlns:a16="http://schemas.microsoft.com/office/drawing/2014/main" val="1450201146"/>
                    </a:ext>
                  </a:extLst>
                </a:gridCol>
                <a:gridCol w="1346969">
                  <a:extLst>
                    <a:ext uri="{9D8B030D-6E8A-4147-A177-3AD203B41FA5}">
                      <a16:colId xmlns:a16="http://schemas.microsoft.com/office/drawing/2014/main" val="2655057882"/>
                    </a:ext>
                  </a:extLst>
                </a:gridCol>
              </a:tblGrid>
              <a:tr h="771525">
                <a:tc>
                  <a:txBody>
                    <a:bodyPr/>
                    <a:lstStyle/>
                    <a:p>
                      <a:pPr algn="ctr"/>
                      <a:r>
                        <a:rPr lang="en-US" sz="2400" dirty="0" err="1"/>
                        <a:t>Cỡ</a:t>
                      </a:r>
                      <a:r>
                        <a:rPr lang="en-US" sz="2400" baseline="0" dirty="0"/>
                        <a:t> </a:t>
                      </a:r>
                      <a:r>
                        <a:rPr lang="en-US" sz="2400" baseline="0" dirty="0" err="1"/>
                        <a:t>áo</a:t>
                      </a:r>
                      <a:endParaRPr lang="vi-V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2A6"/>
                    </a:solidFill>
                  </a:tcPr>
                </a:tc>
                <a:tc>
                  <a:txBody>
                    <a:bodyPr/>
                    <a:lstStyle/>
                    <a:p>
                      <a:pPr algn="ctr"/>
                      <a:r>
                        <a:rPr lang="en-US" sz="2400" dirty="0">
                          <a:solidFill>
                            <a:schemeClr val="tx1"/>
                          </a:solidFill>
                        </a:rPr>
                        <a:t>37</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38</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39</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40</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41</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42</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13650229"/>
                  </a:ext>
                </a:extLst>
              </a:tr>
              <a:tr h="771525">
                <a:tc>
                  <a:txBody>
                    <a:bodyPr/>
                    <a:lstStyle/>
                    <a:p>
                      <a:pPr algn="ctr"/>
                      <a:r>
                        <a:rPr lang="en-US" sz="2400" b="1" dirty="0" err="1">
                          <a:solidFill>
                            <a:schemeClr val="bg1"/>
                          </a:solidFill>
                        </a:rPr>
                        <a:t>Số</a:t>
                      </a:r>
                      <a:r>
                        <a:rPr lang="en-US" sz="2400" b="1" baseline="0" dirty="0">
                          <a:solidFill>
                            <a:schemeClr val="bg1"/>
                          </a:solidFill>
                        </a:rPr>
                        <a:t> </a:t>
                      </a:r>
                      <a:r>
                        <a:rPr lang="en-US" sz="2400" b="1" baseline="0" dirty="0" err="1">
                          <a:solidFill>
                            <a:schemeClr val="bg1"/>
                          </a:solidFill>
                        </a:rPr>
                        <a:t>áo</a:t>
                      </a:r>
                      <a:r>
                        <a:rPr lang="en-US" sz="2400" b="1" baseline="0" dirty="0">
                          <a:solidFill>
                            <a:schemeClr val="bg1"/>
                          </a:solidFill>
                        </a:rPr>
                        <a:t> </a:t>
                      </a:r>
                      <a:r>
                        <a:rPr lang="en-US" sz="2400" b="1" baseline="0" dirty="0" err="1">
                          <a:solidFill>
                            <a:schemeClr val="bg1"/>
                          </a:solidFill>
                        </a:rPr>
                        <a:t>bán</a:t>
                      </a:r>
                      <a:r>
                        <a:rPr lang="en-US" sz="2400" b="1" baseline="0" dirty="0">
                          <a:solidFill>
                            <a:schemeClr val="bg1"/>
                          </a:solidFill>
                        </a:rPr>
                        <a:t> </a:t>
                      </a:r>
                      <a:r>
                        <a:rPr lang="en-US" sz="2400" b="1" baseline="0" dirty="0" err="1">
                          <a:solidFill>
                            <a:schemeClr val="bg1"/>
                          </a:solidFill>
                        </a:rPr>
                        <a:t>được</a:t>
                      </a:r>
                      <a:endParaRPr lang="vi-VN" sz="24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A2A6"/>
                    </a:solidFill>
                  </a:tcPr>
                </a:tc>
                <a:tc>
                  <a:txBody>
                    <a:bodyPr/>
                    <a:lstStyle/>
                    <a:p>
                      <a:pPr algn="ctr"/>
                      <a:r>
                        <a:rPr lang="en-US" sz="2400" dirty="0">
                          <a:solidFill>
                            <a:schemeClr val="tx1"/>
                          </a:solidFill>
                        </a:rPr>
                        <a:t>20</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29</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56</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65</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47</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2400" dirty="0">
                          <a:solidFill>
                            <a:schemeClr val="tx1"/>
                          </a:solidFill>
                        </a:rPr>
                        <a:t>18</a:t>
                      </a:r>
                      <a:endParaRPr lang="vi-VN"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298628731"/>
                  </a:ext>
                </a:extLst>
              </a:tr>
            </a:tbl>
          </a:graphicData>
        </a:graphic>
      </p:graphicFrame>
      <p:sp>
        <p:nvSpPr>
          <p:cNvPr id="5" name="TextBox 4"/>
          <p:cNvSpPr txBox="1"/>
          <p:nvPr/>
        </p:nvSpPr>
        <p:spPr>
          <a:xfrm>
            <a:off x="659136" y="2917111"/>
            <a:ext cx="10001250" cy="461665"/>
          </a:xfrm>
          <a:prstGeom prst="rect">
            <a:avLst/>
          </a:prstGeom>
          <a:noFill/>
        </p:spPr>
        <p:txBody>
          <a:bodyPr wrap="square" rtlCol="0">
            <a:spAutoFit/>
          </a:bodyPr>
          <a:lstStyle/>
          <a:p>
            <a:r>
              <a:rPr lang="en-US" sz="2400" dirty="0"/>
              <a:t>a) </a:t>
            </a:r>
            <a:r>
              <a:rPr lang="en-US" sz="2400" dirty="0" err="1"/>
              <a:t>Áo</a:t>
            </a:r>
            <a:r>
              <a:rPr lang="en-US" sz="2400" dirty="0"/>
              <a:t> </a:t>
            </a:r>
            <a:r>
              <a:rPr lang="en-US" sz="2400" dirty="0" err="1"/>
              <a:t>cỡ</a:t>
            </a:r>
            <a:r>
              <a:rPr lang="en-US" sz="2400" dirty="0"/>
              <a:t> </a:t>
            </a:r>
            <a:r>
              <a:rPr lang="en-US" sz="2400" dirty="0" err="1"/>
              <a:t>nào</a:t>
            </a:r>
            <a:r>
              <a:rPr lang="en-US" sz="2400" dirty="0"/>
              <a:t> </a:t>
            </a:r>
            <a:r>
              <a:rPr lang="en-US" sz="2400" dirty="0" err="1"/>
              <a:t>bán</a:t>
            </a:r>
            <a:r>
              <a:rPr lang="en-US" sz="2400" dirty="0"/>
              <a:t> </a:t>
            </a:r>
            <a:r>
              <a:rPr lang="en-US" sz="2400" dirty="0" err="1"/>
              <a:t>được</a:t>
            </a:r>
            <a:r>
              <a:rPr lang="en-US" sz="2400" dirty="0"/>
              <a:t> </a:t>
            </a:r>
            <a:r>
              <a:rPr lang="en-US" sz="2400" dirty="0" err="1"/>
              <a:t>nhiều</a:t>
            </a:r>
            <a:r>
              <a:rPr lang="en-US" sz="2400" dirty="0"/>
              <a:t> </a:t>
            </a:r>
            <a:r>
              <a:rPr lang="en-US" sz="2400" dirty="0" err="1"/>
              <a:t>nhất</a:t>
            </a:r>
            <a:r>
              <a:rPr lang="en-US" sz="2400" dirty="0"/>
              <a:t>? </a:t>
            </a:r>
            <a:r>
              <a:rPr lang="en-US" sz="2400" dirty="0" err="1"/>
              <a:t>Ít</a:t>
            </a:r>
            <a:r>
              <a:rPr lang="en-US" sz="2400" dirty="0"/>
              <a:t> </a:t>
            </a:r>
            <a:r>
              <a:rPr lang="en-US" sz="2400" dirty="0" err="1"/>
              <a:t>nhất</a:t>
            </a:r>
            <a:r>
              <a:rPr lang="en-US" sz="2400" dirty="0"/>
              <a:t>?</a:t>
            </a:r>
            <a:endParaRPr lang="vi-VN" sz="2400" dirty="0"/>
          </a:p>
        </p:txBody>
      </p:sp>
      <p:sp>
        <p:nvSpPr>
          <p:cNvPr id="45" name="TextBox 44"/>
          <p:cNvSpPr txBox="1"/>
          <p:nvPr/>
        </p:nvSpPr>
        <p:spPr>
          <a:xfrm>
            <a:off x="659136" y="3378776"/>
            <a:ext cx="10001250" cy="1052596"/>
          </a:xfrm>
          <a:prstGeom prst="rect">
            <a:avLst/>
          </a:prstGeom>
          <a:noFill/>
        </p:spPr>
        <p:txBody>
          <a:bodyPr wrap="square" rtlCol="0">
            <a:spAutoFit/>
          </a:bodyPr>
          <a:lstStyle/>
          <a:p>
            <a:pPr algn="just">
              <a:lnSpc>
                <a:spcPct val="130000"/>
              </a:lnSpc>
            </a:pPr>
            <a:r>
              <a:rPr lang="en-US" sz="2400" dirty="0"/>
              <a:t>b) </a:t>
            </a:r>
            <a:r>
              <a:rPr lang="en-US" sz="2400" dirty="0" err="1"/>
              <a:t>Bác</a:t>
            </a:r>
            <a:r>
              <a:rPr lang="en-US" sz="2400" dirty="0"/>
              <a:t> </a:t>
            </a:r>
            <a:r>
              <a:rPr lang="en-US" sz="2400" dirty="0" err="1"/>
              <a:t>Hoàn</a:t>
            </a:r>
            <a:r>
              <a:rPr lang="en-US" sz="2400" dirty="0"/>
              <a:t> </a:t>
            </a:r>
            <a:r>
              <a:rPr lang="en-US" sz="2400" dirty="0" err="1"/>
              <a:t>nên</a:t>
            </a:r>
            <a:r>
              <a:rPr lang="en-US" sz="2400" dirty="0"/>
              <a:t> </a:t>
            </a:r>
            <a:r>
              <a:rPr lang="en-US" sz="2400" dirty="0" err="1"/>
              <a:t>nhập</a:t>
            </a:r>
            <a:r>
              <a:rPr lang="en-US" sz="2400" dirty="0"/>
              <a:t> </a:t>
            </a:r>
            <a:r>
              <a:rPr lang="en-US" sz="2400" dirty="0" err="1"/>
              <a:t>về</a:t>
            </a:r>
            <a:r>
              <a:rPr lang="en-US" sz="2400" dirty="0"/>
              <a:t> </a:t>
            </a:r>
            <a:r>
              <a:rPr lang="en-US" sz="2400" dirty="0" err="1"/>
              <a:t>nhiều</a:t>
            </a:r>
            <a:r>
              <a:rPr lang="en-US" sz="2400" dirty="0"/>
              <a:t> </a:t>
            </a:r>
            <a:r>
              <a:rPr lang="en-US" sz="2400" dirty="0" err="1"/>
              <a:t>hơn</a:t>
            </a:r>
            <a:r>
              <a:rPr lang="en-US" sz="2400" dirty="0"/>
              <a:t> </a:t>
            </a:r>
            <a:r>
              <a:rPr lang="en-US" sz="2400" dirty="0" err="1"/>
              <a:t>những</a:t>
            </a:r>
            <a:r>
              <a:rPr lang="en-US" sz="2400" dirty="0"/>
              <a:t> </a:t>
            </a:r>
            <a:r>
              <a:rPr lang="en-US" sz="2400" dirty="0" err="1"/>
              <a:t>loại</a:t>
            </a:r>
            <a:r>
              <a:rPr lang="en-US" sz="2400" dirty="0"/>
              <a:t> </a:t>
            </a:r>
            <a:r>
              <a:rPr lang="en-US" sz="2400" dirty="0" err="1"/>
              <a:t>áo</a:t>
            </a:r>
            <a:r>
              <a:rPr lang="en-US" sz="2400" dirty="0"/>
              <a:t> </a:t>
            </a:r>
            <a:r>
              <a:rPr lang="en-US" sz="2400" dirty="0" err="1"/>
              <a:t>cỡ</a:t>
            </a:r>
            <a:r>
              <a:rPr lang="en-US" sz="2400" dirty="0"/>
              <a:t> </a:t>
            </a:r>
            <a:r>
              <a:rPr lang="en-US" sz="2400" dirty="0" err="1"/>
              <a:t>nào</a:t>
            </a:r>
            <a:r>
              <a:rPr lang="en-US" sz="2400" dirty="0"/>
              <a:t> </a:t>
            </a:r>
            <a:r>
              <a:rPr lang="en-US" sz="2400" dirty="0" err="1"/>
              <a:t>để</a:t>
            </a:r>
            <a:r>
              <a:rPr lang="en-US" sz="2400" dirty="0"/>
              <a:t> </a:t>
            </a:r>
            <a:r>
              <a:rPr lang="en-US" sz="2400" dirty="0" err="1"/>
              <a:t>bán</a:t>
            </a:r>
            <a:r>
              <a:rPr lang="en-US" sz="2400" dirty="0"/>
              <a:t> </a:t>
            </a:r>
            <a:r>
              <a:rPr lang="en-US" sz="2400" dirty="0" err="1"/>
              <a:t>trong</a:t>
            </a:r>
            <a:r>
              <a:rPr lang="en-US" sz="2400" dirty="0"/>
              <a:t> </a:t>
            </a:r>
            <a:r>
              <a:rPr lang="en-US" sz="2400" dirty="0" err="1"/>
              <a:t>tháng</a:t>
            </a:r>
            <a:r>
              <a:rPr lang="en-US" sz="2400" dirty="0"/>
              <a:t> </a:t>
            </a:r>
            <a:r>
              <a:rPr lang="en-US" sz="2400" dirty="0" err="1"/>
              <a:t>tiếp</a:t>
            </a:r>
            <a:r>
              <a:rPr lang="en-US" sz="2400" dirty="0"/>
              <a:t> </a:t>
            </a:r>
            <a:r>
              <a:rPr lang="en-US" sz="2400" dirty="0" err="1"/>
              <a:t>theo</a:t>
            </a:r>
            <a:endParaRPr lang="vi-VN" sz="2400" dirty="0"/>
          </a:p>
        </p:txBody>
      </p:sp>
      <p:sp>
        <p:nvSpPr>
          <p:cNvPr id="8" name="TextBox 7"/>
          <p:cNvSpPr txBox="1"/>
          <p:nvPr/>
        </p:nvSpPr>
        <p:spPr>
          <a:xfrm>
            <a:off x="659136" y="4381358"/>
            <a:ext cx="1619250" cy="461665"/>
          </a:xfrm>
          <a:prstGeom prst="rect">
            <a:avLst/>
          </a:prstGeom>
          <a:noFill/>
        </p:spPr>
        <p:txBody>
          <a:bodyPr wrap="square" rtlCol="0">
            <a:spAutoFit/>
          </a:bodyPr>
          <a:lstStyle/>
          <a:p>
            <a:r>
              <a:rPr lang="en-US" sz="2400" b="1" u="sng" dirty="0" err="1"/>
              <a:t>Trả</a:t>
            </a:r>
            <a:r>
              <a:rPr lang="en-US" sz="2400" b="1" u="sng" dirty="0"/>
              <a:t> </a:t>
            </a:r>
            <a:r>
              <a:rPr lang="en-US" sz="2400" b="1" u="sng" dirty="0" err="1"/>
              <a:t>lời</a:t>
            </a:r>
            <a:r>
              <a:rPr lang="en-US" sz="2400" b="1" u="sng" dirty="0"/>
              <a:t>:</a:t>
            </a:r>
            <a:endParaRPr lang="vi-VN" sz="2400" b="1" u="sng" dirty="0"/>
          </a:p>
        </p:txBody>
      </p:sp>
      <p:sp>
        <p:nvSpPr>
          <p:cNvPr id="49" name="TextBox 48"/>
          <p:cNvSpPr txBox="1"/>
          <p:nvPr/>
        </p:nvSpPr>
        <p:spPr>
          <a:xfrm>
            <a:off x="659136" y="4843023"/>
            <a:ext cx="10001250" cy="461665"/>
          </a:xfrm>
          <a:prstGeom prst="rect">
            <a:avLst/>
          </a:prstGeom>
          <a:noFill/>
        </p:spPr>
        <p:txBody>
          <a:bodyPr wrap="square" rtlCol="0">
            <a:spAutoFit/>
          </a:bodyPr>
          <a:lstStyle/>
          <a:p>
            <a:pPr marL="457200" indent="-457200">
              <a:buAutoNum type="alphaLcParenR"/>
            </a:pPr>
            <a:r>
              <a:rPr lang="en-US" sz="2400" dirty="0" err="1"/>
              <a:t>Áo</a:t>
            </a:r>
            <a:r>
              <a:rPr lang="en-US" sz="2400" dirty="0"/>
              <a:t> </a:t>
            </a:r>
            <a:r>
              <a:rPr lang="en-US" sz="2400" dirty="0" err="1"/>
              <a:t>cỡ</a:t>
            </a:r>
            <a:r>
              <a:rPr lang="en-US" sz="2400" dirty="0"/>
              <a:t> 40 </a:t>
            </a:r>
            <a:r>
              <a:rPr lang="en-US" sz="2400" dirty="0" err="1"/>
              <a:t>bán</a:t>
            </a:r>
            <a:r>
              <a:rPr lang="en-US" sz="2400" dirty="0"/>
              <a:t> </a:t>
            </a:r>
            <a:r>
              <a:rPr lang="en-US" sz="2400" dirty="0" err="1"/>
              <a:t>được</a:t>
            </a:r>
            <a:r>
              <a:rPr lang="en-US" sz="2400" dirty="0"/>
              <a:t> </a:t>
            </a:r>
            <a:r>
              <a:rPr lang="en-US" sz="2400" dirty="0" err="1"/>
              <a:t>nhiều</a:t>
            </a:r>
            <a:r>
              <a:rPr lang="en-US" sz="2400" dirty="0"/>
              <a:t> </a:t>
            </a:r>
            <a:r>
              <a:rPr lang="en-US" sz="2400" dirty="0" err="1"/>
              <a:t>nhất</a:t>
            </a:r>
            <a:r>
              <a:rPr lang="en-US" sz="2400" dirty="0"/>
              <a:t>? </a:t>
            </a:r>
            <a:r>
              <a:rPr lang="en-US" sz="2400" dirty="0" err="1"/>
              <a:t>Áo</a:t>
            </a:r>
            <a:r>
              <a:rPr lang="en-US" sz="2400" dirty="0"/>
              <a:t> </a:t>
            </a:r>
            <a:r>
              <a:rPr lang="en-US" sz="2400" dirty="0" err="1"/>
              <a:t>cỡ</a:t>
            </a:r>
            <a:r>
              <a:rPr lang="en-US" sz="2400" dirty="0"/>
              <a:t> 42 </a:t>
            </a:r>
            <a:r>
              <a:rPr lang="en-US" sz="2400" dirty="0" err="1"/>
              <a:t>bán</a:t>
            </a:r>
            <a:r>
              <a:rPr lang="en-US" sz="2400" dirty="0"/>
              <a:t> </a:t>
            </a:r>
            <a:r>
              <a:rPr lang="en-US" sz="2400" dirty="0" err="1"/>
              <a:t>được</a:t>
            </a:r>
            <a:r>
              <a:rPr lang="en-US" sz="2400" dirty="0"/>
              <a:t> </a:t>
            </a:r>
            <a:r>
              <a:rPr lang="en-US" sz="2400" dirty="0" err="1"/>
              <a:t>ít</a:t>
            </a:r>
            <a:r>
              <a:rPr lang="en-US" sz="2400" dirty="0"/>
              <a:t> </a:t>
            </a:r>
            <a:r>
              <a:rPr lang="en-US" sz="2400" dirty="0" err="1"/>
              <a:t>nhất</a:t>
            </a:r>
            <a:r>
              <a:rPr lang="en-US" sz="2400" dirty="0"/>
              <a:t>.</a:t>
            </a:r>
          </a:p>
        </p:txBody>
      </p:sp>
      <p:sp>
        <p:nvSpPr>
          <p:cNvPr id="50" name="TextBox 49"/>
          <p:cNvSpPr txBox="1"/>
          <p:nvPr/>
        </p:nvSpPr>
        <p:spPr>
          <a:xfrm>
            <a:off x="659136" y="5535520"/>
            <a:ext cx="10001250" cy="1200329"/>
          </a:xfrm>
          <a:prstGeom prst="rect">
            <a:avLst/>
          </a:prstGeom>
          <a:noFill/>
        </p:spPr>
        <p:txBody>
          <a:bodyPr wrap="square" rtlCol="0">
            <a:spAutoFit/>
          </a:bodyPr>
          <a:lstStyle/>
          <a:p>
            <a:r>
              <a:rPr lang="en-US" sz="2400" dirty="0"/>
              <a:t>b) </a:t>
            </a:r>
            <a:r>
              <a:rPr lang="en-US" sz="2400" dirty="0" err="1"/>
              <a:t>Bác</a:t>
            </a:r>
            <a:r>
              <a:rPr lang="en-US" sz="2400" dirty="0"/>
              <a:t> </a:t>
            </a:r>
            <a:r>
              <a:rPr lang="en-US" sz="2400" dirty="0" err="1"/>
              <a:t>Hoàn</a:t>
            </a:r>
            <a:r>
              <a:rPr lang="en-US" sz="2400" dirty="0"/>
              <a:t> </a:t>
            </a:r>
            <a:r>
              <a:rPr lang="en-US" sz="2400" dirty="0" err="1"/>
              <a:t>nên</a:t>
            </a:r>
            <a:r>
              <a:rPr lang="en-US" sz="2400" dirty="0"/>
              <a:t> </a:t>
            </a:r>
            <a:r>
              <a:rPr lang="en-US" sz="2400" dirty="0" err="1"/>
              <a:t>nhập</a:t>
            </a:r>
            <a:r>
              <a:rPr lang="en-US" sz="2400" dirty="0"/>
              <a:t> </a:t>
            </a:r>
            <a:r>
              <a:rPr lang="en-US" sz="2400" dirty="0" err="1"/>
              <a:t>những</a:t>
            </a:r>
            <a:r>
              <a:rPr lang="en-US" sz="2400" dirty="0"/>
              <a:t> </a:t>
            </a:r>
            <a:r>
              <a:rPr lang="en-US" sz="2400" dirty="0" err="1"/>
              <a:t>loại</a:t>
            </a:r>
            <a:r>
              <a:rPr lang="en-US" sz="2400" dirty="0"/>
              <a:t> </a:t>
            </a:r>
            <a:r>
              <a:rPr lang="en-US" sz="2400" dirty="0" err="1"/>
              <a:t>cơ</a:t>
            </a:r>
            <a:r>
              <a:rPr lang="en-US" sz="2400" dirty="0"/>
              <a:t> </a:t>
            </a:r>
            <a:r>
              <a:rPr lang="en-US" sz="2400" dirty="0" err="1"/>
              <a:t>áo</a:t>
            </a:r>
            <a:r>
              <a:rPr lang="en-US" sz="2400" dirty="0"/>
              <a:t>: 39, 40, 41 </a:t>
            </a:r>
            <a:r>
              <a:rPr lang="en-US" sz="2400" dirty="0" err="1"/>
              <a:t>để</a:t>
            </a:r>
            <a:r>
              <a:rPr lang="en-US" sz="2400" dirty="0"/>
              <a:t> </a:t>
            </a:r>
            <a:r>
              <a:rPr lang="en-US" sz="2400" dirty="0" err="1"/>
              <a:t>bán</a:t>
            </a:r>
            <a:r>
              <a:rPr lang="en-US" sz="2400" dirty="0"/>
              <a:t> </a:t>
            </a:r>
            <a:r>
              <a:rPr lang="en-US" sz="2400" dirty="0" err="1"/>
              <a:t>trong</a:t>
            </a:r>
            <a:r>
              <a:rPr lang="en-US" sz="2400" dirty="0"/>
              <a:t> </a:t>
            </a:r>
            <a:r>
              <a:rPr lang="en-US" sz="2400" dirty="0" err="1"/>
              <a:t>tháng</a:t>
            </a:r>
            <a:r>
              <a:rPr lang="en-US" sz="2400" dirty="0"/>
              <a:t> </a:t>
            </a:r>
            <a:r>
              <a:rPr lang="en-US" sz="2400" dirty="0" err="1"/>
              <a:t>tiếp</a:t>
            </a:r>
            <a:r>
              <a:rPr lang="en-US" sz="2400" dirty="0"/>
              <a:t> </a:t>
            </a:r>
            <a:r>
              <a:rPr lang="en-US" sz="2400" dirty="0" err="1"/>
              <a:t>theo.</a:t>
            </a:r>
            <a:endParaRPr lang="en-US" sz="2400" dirty="0"/>
          </a:p>
          <a:p>
            <a:endParaRPr lang="en-US" sz="2400" dirty="0"/>
          </a:p>
        </p:txBody>
      </p:sp>
    </p:spTree>
    <p:custDataLst>
      <p:tags r:id="rId1"/>
    </p:custDataLst>
    <p:extLst>
      <p:ext uri="{BB962C8B-B14F-4D97-AF65-F5344CB8AC3E}">
        <p14:creationId xmlns:p14="http://schemas.microsoft.com/office/powerpoint/2010/main" val="708424250"/>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500" fill="hold"/>
                                        <p:tgtEl>
                                          <p:spTgt spid="43"/>
                                        </p:tgtEl>
                                        <p:attrNameLst>
                                          <p:attrName>ppt_x</p:attrName>
                                        </p:attrNameLst>
                                      </p:cBhvr>
                                      <p:tavLst>
                                        <p:tav tm="0">
                                          <p:val>
                                            <p:strVal val="#ppt_x"/>
                                          </p:val>
                                        </p:tav>
                                        <p:tav tm="100000">
                                          <p:val>
                                            <p:strVal val="#ppt_x"/>
                                          </p:val>
                                        </p:tav>
                                      </p:tavLst>
                                    </p:anim>
                                    <p:anim calcmode="lin" valueType="num">
                                      <p:cBhvr additive="base">
                                        <p:cTn id="8" dur="500" fill="hold"/>
                                        <p:tgtEl>
                                          <p:spTgt spid="4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45"/>
                                        </p:tgtEl>
                                        <p:attrNameLst>
                                          <p:attrName>style.visibility</p:attrName>
                                        </p:attrNameLst>
                                      </p:cBhvr>
                                      <p:to>
                                        <p:strVal val="visible"/>
                                      </p:to>
                                    </p:set>
                                    <p:anim calcmode="lin" valueType="num">
                                      <p:cBhvr additive="base">
                                        <p:cTn id="22" dur="500" fill="hold"/>
                                        <p:tgtEl>
                                          <p:spTgt spid="45"/>
                                        </p:tgtEl>
                                        <p:attrNameLst>
                                          <p:attrName>ppt_x</p:attrName>
                                        </p:attrNameLst>
                                      </p:cBhvr>
                                      <p:tavLst>
                                        <p:tav tm="0">
                                          <p:val>
                                            <p:strVal val="#ppt_x"/>
                                          </p:val>
                                        </p:tav>
                                        <p:tav tm="100000">
                                          <p:val>
                                            <p:strVal val="#ppt_x"/>
                                          </p:val>
                                        </p:tav>
                                      </p:tavLst>
                                    </p:anim>
                                    <p:anim calcmode="lin" valueType="num">
                                      <p:cBhvr additive="base">
                                        <p:cTn id="23"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randombar(horizontal)">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9"/>
                                        </p:tgtEl>
                                        <p:attrNameLst>
                                          <p:attrName>style.visibility</p:attrName>
                                        </p:attrNameLst>
                                      </p:cBhvr>
                                      <p:to>
                                        <p:strVal val="visible"/>
                                      </p:to>
                                    </p:set>
                                    <p:anim calcmode="lin" valueType="num">
                                      <p:cBhvr additive="base">
                                        <p:cTn id="33" dur="500" fill="hold"/>
                                        <p:tgtEl>
                                          <p:spTgt spid="49"/>
                                        </p:tgtEl>
                                        <p:attrNameLst>
                                          <p:attrName>ppt_x</p:attrName>
                                        </p:attrNameLst>
                                      </p:cBhvr>
                                      <p:tavLst>
                                        <p:tav tm="0">
                                          <p:val>
                                            <p:strVal val="#ppt_x"/>
                                          </p:val>
                                        </p:tav>
                                        <p:tav tm="100000">
                                          <p:val>
                                            <p:strVal val="#ppt_x"/>
                                          </p:val>
                                        </p:tav>
                                      </p:tavLst>
                                    </p:anim>
                                    <p:anim calcmode="lin" valueType="num">
                                      <p:cBhvr additive="base">
                                        <p:cTn id="34"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anim calcmode="lin" valueType="num">
                                      <p:cBhvr additive="base">
                                        <p:cTn id="39" dur="500" fill="hold"/>
                                        <p:tgtEl>
                                          <p:spTgt spid="50"/>
                                        </p:tgtEl>
                                        <p:attrNameLst>
                                          <p:attrName>ppt_x</p:attrName>
                                        </p:attrNameLst>
                                      </p:cBhvr>
                                      <p:tavLst>
                                        <p:tav tm="0">
                                          <p:val>
                                            <p:strVal val="#ppt_x"/>
                                          </p:val>
                                        </p:tav>
                                        <p:tav tm="100000">
                                          <p:val>
                                            <p:strVal val="#ppt_x"/>
                                          </p:val>
                                        </p:tav>
                                      </p:tavLst>
                                    </p:anim>
                                    <p:anim calcmode="lin" valueType="num">
                                      <p:cBhvr additive="base">
                                        <p:cTn id="40"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5" grpId="0"/>
      <p:bldP spid="45" grpId="0"/>
      <p:bldP spid="8" grpId="0"/>
      <p:bldP spid="49" grpId="0"/>
      <p:bldP spid="5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组合 20"/>
          <p:cNvGrpSpPr/>
          <p:nvPr/>
        </p:nvGrpSpPr>
        <p:grpSpPr>
          <a:xfrm>
            <a:off x="2802433" y="462419"/>
            <a:ext cx="6228044" cy="709410"/>
            <a:chOff x="3477279" y="455613"/>
            <a:chExt cx="5237443" cy="577850"/>
          </a:xfrm>
        </p:grpSpPr>
        <p:sp>
          <p:nvSpPr>
            <p:cNvPr id="22" name="Freeform 6"/>
            <p:cNvSpPr>
              <a:spLocks/>
            </p:cNvSpPr>
            <p:nvPr/>
          </p:nvSpPr>
          <p:spPr bwMode="auto">
            <a:xfrm>
              <a:off x="3632200" y="455613"/>
              <a:ext cx="4927600" cy="577850"/>
            </a:xfrm>
            <a:custGeom>
              <a:avLst/>
              <a:gdLst>
                <a:gd name="T0" fmla="*/ 3696 w 3696"/>
                <a:gd name="T1" fmla="*/ 364 h 364"/>
                <a:gd name="T2" fmla="*/ 0 w 3696"/>
                <a:gd name="T3" fmla="*/ 364 h 364"/>
                <a:gd name="T4" fmla="*/ 163 w 3696"/>
                <a:gd name="T5" fmla="*/ 183 h 364"/>
                <a:gd name="T6" fmla="*/ 0 w 3696"/>
                <a:gd name="T7" fmla="*/ 0 h 364"/>
                <a:gd name="T8" fmla="*/ 3696 w 3696"/>
                <a:gd name="T9" fmla="*/ 0 h 364"/>
                <a:gd name="T10" fmla="*/ 3502 w 3696"/>
                <a:gd name="T11" fmla="*/ 183 h 364"/>
                <a:gd name="T12" fmla="*/ 3696 w 3696"/>
                <a:gd name="T13" fmla="*/ 364 h 364"/>
              </a:gdLst>
              <a:ahLst/>
              <a:cxnLst>
                <a:cxn ang="0">
                  <a:pos x="T0" y="T1"/>
                </a:cxn>
                <a:cxn ang="0">
                  <a:pos x="T2" y="T3"/>
                </a:cxn>
                <a:cxn ang="0">
                  <a:pos x="T4" y="T5"/>
                </a:cxn>
                <a:cxn ang="0">
                  <a:pos x="T6" y="T7"/>
                </a:cxn>
                <a:cxn ang="0">
                  <a:pos x="T8" y="T9"/>
                </a:cxn>
                <a:cxn ang="0">
                  <a:pos x="T10" y="T11"/>
                </a:cxn>
                <a:cxn ang="0">
                  <a:pos x="T12" y="T13"/>
                </a:cxn>
              </a:cxnLst>
              <a:rect l="0" t="0" r="r" b="b"/>
              <a:pathLst>
                <a:path w="3696" h="364">
                  <a:moveTo>
                    <a:pt x="3696" y="364"/>
                  </a:moveTo>
                  <a:lnTo>
                    <a:pt x="0" y="364"/>
                  </a:lnTo>
                  <a:lnTo>
                    <a:pt x="163" y="183"/>
                  </a:lnTo>
                  <a:lnTo>
                    <a:pt x="0" y="0"/>
                  </a:lnTo>
                  <a:lnTo>
                    <a:pt x="3696" y="0"/>
                  </a:lnTo>
                  <a:lnTo>
                    <a:pt x="3502" y="183"/>
                  </a:lnTo>
                  <a:lnTo>
                    <a:pt x="3696" y="364"/>
                  </a:lnTo>
                  <a:close/>
                </a:path>
              </a:pathLst>
            </a:custGeom>
            <a:solidFill>
              <a:srgbClr val="FF5F59"/>
            </a:solidFill>
            <a:ln>
              <a:noFill/>
            </a:ln>
            <a:effectLst>
              <a:outerShdw blurRad="241300" dist="38100" dir="5400000" algn="t"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文本框 27"/>
            <p:cNvSpPr txBox="1"/>
            <p:nvPr/>
          </p:nvSpPr>
          <p:spPr>
            <a:xfrm>
              <a:off x="3477279" y="455613"/>
              <a:ext cx="5237443" cy="526469"/>
            </a:xfrm>
            <a:prstGeom prst="rect">
              <a:avLst/>
            </a:prstGeom>
            <a:noFill/>
          </p:spPr>
          <p:txBody>
            <a:bodyPr wrap="square" rtlCol="0">
              <a:spAutoFit/>
              <a:scene3d>
                <a:camera prst="orthographicFront"/>
                <a:lightRig rig="threePt" dir="t"/>
              </a:scene3d>
              <a:sp3d contourW="12700"/>
            </a:bodyPr>
            <a:lstStyle/>
            <a:p>
              <a:pPr algn="ctr"/>
              <a:r>
                <a:rPr lang="en-US" altLang="zh-CN" sz="3600" b="1" dirty="0">
                  <a:solidFill>
                    <a:schemeClr val="bg1"/>
                  </a:solidFill>
                  <a:effectLst>
                    <a:outerShdw blurRad="38100" dist="38100" dir="2700000" algn="tl">
                      <a:srgbClr val="000000">
                        <a:alpha val="43137"/>
                      </a:srgbClr>
                    </a:outerShdw>
                  </a:effectLst>
                  <a:ea typeface="汉仪夏日体W" panose="00020600040101010101" pitchFamily="18" charset="-122"/>
                </a:rPr>
                <a:t>HƯỚNG DẪN VỀ NHÀ</a:t>
              </a:r>
              <a:endParaRPr lang="zh-CN" altLang="en-US" sz="3600" b="1" dirty="0">
                <a:solidFill>
                  <a:schemeClr val="bg1"/>
                </a:solidFill>
                <a:effectLst>
                  <a:outerShdw blurRad="38100" dist="38100" dir="2700000" algn="tl">
                    <a:srgbClr val="000000">
                      <a:alpha val="43137"/>
                    </a:srgbClr>
                  </a:outerShdw>
                </a:effectLst>
                <a:ea typeface="汉仪夏日体W" panose="00020600040101010101" pitchFamily="18" charset="-122"/>
              </a:endParaRPr>
            </a:p>
          </p:txBody>
        </p:sp>
      </p:grpSp>
      <p:sp>
        <p:nvSpPr>
          <p:cNvPr id="4" name="Rectangle 3"/>
          <p:cNvSpPr/>
          <p:nvPr/>
        </p:nvSpPr>
        <p:spPr>
          <a:xfrm>
            <a:off x="-400050" y="1871448"/>
            <a:ext cx="8705850" cy="840230"/>
          </a:xfrm>
          <a:prstGeom prst="rect">
            <a:avLst/>
          </a:prstGeom>
        </p:spPr>
        <p:txBody>
          <a:bodyPr wrap="square">
            <a:spAutoFit/>
          </a:bodyPr>
          <a:lstStyle/>
          <a:p>
            <a:pPr algn="ctr">
              <a:lnSpc>
                <a:spcPct val="135000"/>
              </a:lnSpc>
              <a:spcBef>
                <a:spcPts val="600"/>
              </a:spcBef>
              <a:spcAft>
                <a:spcPts val="600"/>
              </a:spcAft>
            </a:pPr>
            <a:r>
              <a:rPr lang="en-US" sz="3600" dirty="0">
                <a:solidFill>
                  <a:srgbClr val="000000"/>
                </a:solidFill>
                <a:latin typeface="Times New Roman" panose="02020603050405020304" pitchFamily="18" charset="0"/>
                <a:ea typeface="Calibri" panose="020F0502020204030204" pitchFamily="34" charset="0"/>
              </a:rPr>
              <a:t>- </a:t>
            </a:r>
            <a:r>
              <a:rPr lang="vi-VN" sz="3600" dirty="0">
                <a:solidFill>
                  <a:srgbClr val="000000"/>
                </a:solidFill>
                <a:latin typeface="Times New Roman" panose="02020603050405020304" pitchFamily="18" charset="0"/>
                <a:ea typeface="Calibri" panose="020F0502020204030204" pitchFamily="34" charset="0"/>
              </a:rPr>
              <a:t>Ghi nhớ kiến thức trong bài. </a:t>
            </a:r>
            <a:endParaRPr lang="en-US" sz="3600" dirty="0">
              <a:solidFill>
                <a:srgbClr val="000000"/>
              </a:solidFill>
              <a:latin typeface="Times New Roman" panose="02020603050405020304" pitchFamily="18" charset="0"/>
              <a:ea typeface="Calibri" panose="020F0502020204030204" pitchFamily="34" charset="0"/>
            </a:endParaRPr>
          </a:p>
        </p:txBody>
      </p:sp>
      <p:sp>
        <p:nvSpPr>
          <p:cNvPr id="26" name="Rectangle 25"/>
          <p:cNvSpPr/>
          <p:nvPr/>
        </p:nvSpPr>
        <p:spPr>
          <a:xfrm>
            <a:off x="1104900" y="2908912"/>
            <a:ext cx="10077450" cy="761427"/>
          </a:xfrm>
          <a:prstGeom prst="rect">
            <a:avLst/>
          </a:prstGeom>
        </p:spPr>
        <p:txBody>
          <a:bodyPr wrap="square">
            <a:spAutoFit/>
          </a:bodyPr>
          <a:lstStyle/>
          <a:p>
            <a:pPr algn="just">
              <a:lnSpc>
                <a:spcPct val="135000"/>
              </a:lnSpc>
              <a:spcBef>
                <a:spcPts val="600"/>
              </a:spcBef>
              <a:spcAft>
                <a:spcPts val="600"/>
              </a:spcAft>
            </a:pPr>
            <a:r>
              <a:rPr lang="vi-VN" sz="3600" dirty="0">
                <a:solidFill>
                  <a:srgbClr val="000000"/>
                </a:solidFill>
                <a:latin typeface="Times New Roman" panose="02020603050405020304" pitchFamily="18" charset="0"/>
                <a:ea typeface="Calibri" panose="020F0502020204030204" pitchFamily="34" charset="0"/>
              </a:rPr>
              <a:t>- Hoàn thành các bài tập còn lại SGK (Bài 1, </a:t>
            </a:r>
            <a:r>
              <a:rPr lang="en-US" sz="3600" dirty="0">
                <a:solidFill>
                  <a:srgbClr val="000000"/>
                </a:solidFill>
                <a:latin typeface="Times New Roman" panose="02020603050405020304" pitchFamily="18" charset="0"/>
                <a:ea typeface="Calibri" panose="020F0502020204030204" pitchFamily="34" charset="0"/>
              </a:rPr>
              <a:t>5</a:t>
            </a:r>
            <a:r>
              <a:rPr lang="vi-VN" sz="3600" dirty="0">
                <a:solidFill>
                  <a:srgbClr val="000000"/>
                </a:solidFill>
                <a:latin typeface="Times New Roman" panose="02020603050405020304" pitchFamily="18" charset="0"/>
                <a:ea typeface="Calibri" panose="020F0502020204030204" pitchFamily="34" charset="0"/>
              </a:rPr>
              <a:t>)</a:t>
            </a:r>
            <a:endParaRPr lang="en-US" sz="3600" dirty="0">
              <a:solidFill>
                <a:srgbClr val="000000"/>
              </a:solidFill>
              <a:latin typeface="Times New Roman" panose="02020603050405020304" pitchFamily="18" charset="0"/>
              <a:ea typeface="Calibri" panose="020F0502020204030204" pitchFamily="34" charset="0"/>
            </a:endParaRPr>
          </a:p>
        </p:txBody>
      </p:sp>
      <p:sp>
        <p:nvSpPr>
          <p:cNvPr id="27" name="Rectangle 26"/>
          <p:cNvSpPr/>
          <p:nvPr/>
        </p:nvSpPr>
        <p:spPr>
          <a:xfrm>
            <a:off x="1152412" y="4131126"/>
            <a:ext cx="10077450" cy="761427"/>
          </a:xfrm>
          <a:prstGeom prst="rect">
            <a:avLst/>
          </a:prstGeom>
        </p:spPr>
        <p:txBody>
          <a:bodyPr wrap="square">
            <a:spAutoFit/>
          </a:bodyPr>
          <a:lstStyle/>
          <a:p>
            <a:pPr algn="just">
              <a:lnSpc>
                <a:spcPct val="135000"/>
              </a:lnSpc>
              <a:spcBef>
                <a:spcPts val="600"/>
              </a:spcBef>
              <a:spcAft>
                <a:spcPts val="600"/>
              </a:spcAft>
            </a:pPr>
            <a:r>
              <a:rPr lang="vi-VN" sz="3600" dirty="0">
                <a:solidFill>
                  <a:srgbClr val="000000"/>
                </a:solidFill>
                <a:latin typeface="Times New Roman" panose="02020603050405020304" pitchFamily="18" charset="0"/>
                <a:ea typeface="Calibri" panose="020F0502020204030204" pitchFamily="34" charset="0"/>
              </a:rPr>
              <a:t>- Chuẩn bị bài mới</a:t>
            </a:r>
            <a:endParaRPr lang="en-US" sz="3600" dirty="0">
              <a:solidFill>
                <a:srgbClr val="000000"/>
              </a:solidFill>
              <a:latin typeface="Times New Roman" panose="02020603050405020304" pitchFamily="18" charset="0"/>
              <a:ea typeface="Calibri" panose="020F0502020204030204" pitchFamily="34" charset="0"/>
            </a:endParaRPr>
          </a:p>
        </p:txBody>
      </p:sp>
    </p:spTree>
    <p:custDataLst>
      <p:tags r:id="rId1"/>
    </p:custDataLst>
    <p:extLst>
      <p:ext uri="{BB962C8B-B14F-4D97-AF65-F5344CB8AC3E}">
        <p14:creationId xmlns:p14="http://schemas.microsoft.com/office/powerpoint/2010/main" val="1045790102"/>
      </p:ext>
    </p:extLst>
  </p:cSld>
  <p:clrMapOvr>
    <a:masterClrMapping/>
  </p:clrMapOvr>
  <p:transition spd="slow" advTm="1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strVal val="#ppt_w+.3"/>
                                          </p:val>
                                        </p:tav>
                                        <p:tav tm="100000">
                                          <p:val>
                                            <p:strVal val="#ppt_w"/>
                                          </p:val>
                                        </p:tav>
                                      </p:tavLst>
                                    </p:anim>
                                    <p:anim calcmode="lin" valueType="num">
                                      <p:cBhvr>
                                        <p:cTn id="8" dur="1000" fill="hold"/>
                                        <p:tgtEl>
                                          <p:spTgt spid="21"/>
                                        </p:tgtEl>
                                        <p:attrNameLst>
                                          <p:attrName>ppt_h</p:attrName>
                                        </p:attrNameLst>
                                      </p:cBhvr>
                                      <p:tavLst>
                                        <p:tav tm="0">
                                          <p:val>
                                            <p:strVal val="#ppt_h"/>
                                          </p:val>
                                        </p:tav>
                                        <p:tav tm="100000">
                                          <p:val>
                                            <p:strVal val="#ppt_h"/>
                                          </p:val>
                                        </p:tav>
                                      </p:tavLst>
                                    </p:anim>
                                    <p:animEffect transition="in" filter="fade">
                                      <p:cBhvr>
                                        <p:cTn id="9" dur="1000"/>
                                        <p:tgtEl>
                                          <p:spTgt spid="21"/>
                                        </p:tgtEl>
                                      </p:cBhvr>
                                    </p:animEffect>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2" presetClass="entr" presetSubtype="4" fill="hold" grpId="0" nodeType="afterEffect">
                                  <p:stCondLst>
                                    <p:cond delay="0"/>
                                  </p:stCondLst>
                                  <p:childTnLst>
                                    <p:set>
                                      <p:cBhvr>
                                        <p:cTn id="17" dur="1" fill="hold">
                                          <p:stCondLst>
                                            <p:cond delay="0"/>
                                          </p:stCondLst>
                                        </p:cTn>
                                        <p:tgtEl>
                                          <p:spTgt spid="26"/>
                                        </p:tgtEl>
                                        <p:attrNameLst>
                                          <p:attrName>style.visibility</p:attrName>
                                        </p:attrNameLst>
                                      </p:cBhvr>
                                      <p:to>
                                        <p:strVal val="visible"/>
                                      </p:to>
                                    </p:set>
                                    <p:anim calcmode="lin" valueType="num">
                                      <p:cBhvr additive="base">
                                        <p:cTn id="18" dur="500" fill="hold"/>
                                        <p:tgtEl>
                                          <p:spTgt spid="26"/>
                                        </p:tgtEl>
                                        <p:attrNameLst>
                                          <p:attrName>ppt_x</p:attrName>
                                        </p:attrNameLst>
                                      </p:cBhvr>
                                      <p:tavLst>
                                        <p:tav tm="0">
                                          <p:val>
                                            <p:strVal val="#ppt_x"/>
                                          </p:val>
                                        </p:tav>
                                        <p:tav tm="100000">
                                          <p:val>
                                            <p:strVal val="#ppt_x"/>
                                          </p:val>
                                        </p:tav>
                                      </p:tavLst>
                                    </p:anim>
                                    <p:anim calcmode="lin" valueType="num">
                                      <p:cBhvr additive="base">
                                        <p:cTn id="19" dur="500" fill="hold"/>
                                        <p:tgtEl>
                                          <p:spTgt spid="26"/>
                                        </p:tgtEl>
                                        <p:attrNameLst>
                                          <p:attrName>ppt_y</p:attrName>
                                        </p:attrNameLst>
                                      </p:cBhvr>
                                      <p:tavLst>
                                        <p:tav tm="0">
                                          <p:val>
                                            <p:strVal val="1+#ppt_h/2"/>
                                          </p:val>
                                        </p:tav>
                                        <p:tav tm="100000">
                                          <p:val>
                                            <p:strVal val="#ppt_y"/>
                                          </p:val>
                                        </p:tav>
                                      </p:tavLst>
                                    </p:anim>
                                  </p:childTnLst>
                                </p:cTn>
                              </p:par>
                            </p:childTnLst>
                          </p:cTn>
                        </p:par>
                        <p:par>
                          <p:cTn id="20" fill="hold">
                            <p:stCondLst>
                              <p:cond delay="2000"/>
                            </p:stCondLst>
                            <p:childTnLst>
                              <p:par>
                                <p:cTn id="21" presetID="2" presetClass="entr" presetSubtype="4" fill="hold" grpId="0" nodeType="afterEffect">
                                  <p:stCondLst>
                                    <p:cond delay="0"/>
                                  </p:stCondLst>
                                  <p:childTnLst>
                                    <p:set>
                                      <p:cBhvr>
                                        <p:cTn id="22" dur="1" fill="hold">
                                          <p:stCondLst>
                                            <p:cond delay="0"/>
                                          </p:stCondLst>
                                        </p:cTn>
                                        <p:tgtEl>
                                          <p:spTgt spid="27"/>
                                        </p:tgtEl>
                                        <p:attrNameLst>
                                          <p:attrName>style.visibility</p:attrName>
                                        </p:attrNameLst>
                                      </p:cBhvr>
                                      <p:to>
                                        <p:strVal val="visible"/>
                                      </p:to>
                                    </p:set>
                                    <p:anim calcmode="lin" valueType="num">
                                      <p:cBhvr additive="base">
                                        <p:cTn id="23" dur="500" fill="hold"/>
                                        <p:tgtEl>
                                          <p:spTgt spid="27"/>
                                        </p:tgtEl>
                                        <p:attrNameLst>
                                          <p:attrName>ppt_x</p:attrName>
                                        </p:attrNameLst>
                                      </p:cBhvr>
                                      <p:tavLst>
                                        <p:tav tm="0">
                                          <p:val>
                                            <p:strVal val="#ppt_x"/>
                                          </p:val>
                                        </p:tav>
                                        <p:tav tm="100000">
                                          <p:val>
                                            <p:strVal val="#ppt_x"/>
                                          </p:val>
                                        </p:tav>
                                      </p:tavLst>
                                    </p:anim>
                                    <p:anim calcmode="lin" valueType="num">
                                      <p:cBhvr additive="base">
                                        <p:cTn id="2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A9BBE2-E5F8-8DEF-1FA5-BFB23D47FE7D}"/>
              </a:ext>
            </a:extLst>
          </p:cNvPr>
          <p:cNvSpPr txBox="1"/>
          <p:nvPr/>
        </p:nvSpPr>
        <p:spPr>
          <a:xfrm>
            <a:off x="3676262" y="2556588"/>
            <a:ext cx="5262465" cy="1569660"/>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endParaRPr lang="en-US" sz="2400" dirty="0">
              <a:latin typeface="Times New Roman" panose="02020603050405020304" pitchFamily="18" charset="0"/>
              <a:cs typeface="Times New Roman" panose="02020603050405020304" pitchFamily="18" charset="0"/>
            </a:endParaRPr>
          </a:p>
          <a:p>
            <a:pPr marL="285750" indent="-285750">
              <a:buFontTx/>
              <a:buChar char="-"/>
            </a:pPr>
            <a:r>
              <a:rPr lang="en-US" sz="2400" dirty="0">
                <a:latin typeface="Times New Roman" panose="02020603050405020304" pitchFamily="18" charset="0"/>
                <a:cs typeface="Times New Roman" panose="02020603050405020304" pitchFamily="18" charset="0"/>
              </a:rPr>
              <a:t>Ôn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thuyết</a:t>
            </a:r>
            <a:endParaRPr lang="en-US" sz="2400" dirty="0">
              <a:latin typeface="Times New Roman" panose="02020603050405020304" pitchFamily="18" charset="0"/>
              <a:cs typeface="Times New Roman" panose="02020603050405020304" pitchFamily="18" charset="0"/>
            </a:endParaRPr>
          </a:p>
          <a:p>
            <a:pPr marL="285750" indent="-285750">
              <a:buFontTx/>
              <a:buChar char="-"/>
            </a:pP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SBT</a:t>
            </a:r>
          </a:p>
          <a:p>
            <a:pPr marL="285750" indent="-285750">
              <a:buFontTx/>
              <a:buChar char="-"/>
            </a:pPr>
            <a:r>
              <a:rPr lang="en-US" sz="2400" dirty="0" err="1">
                <a:latin typeface="Times New Roman" panose="02020603050405020304" pitchFamily="18" charset="0"/>
                <a:cs typeface="Times New Roman" panose="02020603050405020304" pitchFamily="18" charset="0"/>
              </a:rPr>
              <a:t>Nghiên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mới</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407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599633" y="2065713"/>
            <a:ext cx="9589298" cy="2206501"/>
          </a:xfrm>
          <a:prstGeom prst="rect">
            <a:avLst/>
          </a:prstGeom>
          <a:noFill/>
        </p:spPr>
        <p:txBody>
          <a:bodyPr wrap="square" rtlCol="0">
            <a:spAutoFit/>
            <a:scene3d>
              <a:camera prst="orthographicFront"/>
              <a:lightRig rig="threePt" dir="t"/>
            </a:scene3d>
            <a:sp3d contourW="12700"/>
          </a:bodyPr>
          <a:lstStyle/>
          <a:p>
            <a:pPr algn="ctr">
              <a:lnSpc>
                <a:spcPct val="120000"/>
              </a:lnSpc>
            </a:pPr>
            <a:r>
              <a:rPr lang="en-US" altLang="zh-CN" sz="6000" b="1" dirty="0">
                <a:solidFill>
                  <a:schemeClr val="bg1"/>
                </a:solidFill>
                <a:effectLst>
                  <a:outerShdw blurRad="76200" dist="38100" dir="2700000" algn="tl">
                    <a:srgbClr val="000000">
                      <a:alpha val="70000"/>
                    </a:srgbClr>
                  </a:outerShdw>
                </a:effectLst>
                <a:ea typeface="汉仪夏日体W" panose="00020600040101010101" pitchFamily="18" charset="-122"/>
              </a:rPr>
              <a:t>CẢM ƠN CÁC EM ĐÃ CHÚ Ý BÀI GIẢNG!</a:t>
            </a:r>
            <a:endParaRPr lang="zh-CN" altLang="en-US" sz="6000" b="1" dirty="0">
              <a:solidFill>
                <a:schemeClr val="bg1"/>
              </a:solidFill>
              <a:effectLst>
                <a:outerShdw blurRad="76200" dist="38100" dir="2700000" algn="tl">
                  <a:srgbClr val="000000">
                    <a:alpha val="70000"/>
                  </a:srgbClr>
                </a:outerShdw>
              </a:effectLst>
              <a:ea typeface="汉仪夏日体W" panose="00020600040101010101" pitchFamily="18" charset="-122"/>
            </a:endParaRPr>
          </a:p>
        </p:txBody>
      </p:sp>
    </p:spTree>
    <p:extLst>
      <p:ext uri="{BB962C8B-B14F-4D97-AF65-F5344CB8AC3E}">
        <p14:creationId xmlns:p14="http://schemas.microsoft.com/office/powerpoint/2010/main" val="222054988"/>
      </p:ext>
    </p:extLst>
  </p:cSld>
  <p:clrMapOvr>
    <a:masterClrMapping/>
  </p:clrMapOvr>
  <p:transition spd="slow" advTm="1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4"/>
  <p:tag name="MH_CATEGORY" val="#BingLLB#"/>
  <p:tag name="MH_LAYOUT" val="SubTitle"/>
  <p:tag name="MH" val="20170702101744"/>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Text"/>
  <p:tag name="MH" val="20170702101752"/>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_TYPE" val="#NeiR#"/>
  <p:tag name="MH_NUMBER" val="3"/>
  <p:tag name="MH_CATEGORY" val="#BingLLB#"/>
  <p:tag name="MH_LAYOUT" val="SubTitleText"/>
  <p:tag name="MH" val="20170702101801"/>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_TYPE" val="#NeiR#"/>
  <p:tag name="MH_NUMBER" val="4"/>
  <p:tag name="MH_CATEGORY" val="#BingLLB#"/>
  <p:tag name="MH_LAYOUT" val="SubTitle"/>
  <p:tag name="MH" val="20170702101822"/>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_TYPE" val="#NeiR#"/>
  <p:tag name="MH_NUMBER" val="6"/>
  <p:tag name="MH_CATEGORY" val="#YinZJG#"/>
  <p:tag name="MH_LAYOUT" val="TitleSubTitle"/>
  <p:tag name="MH" val="20170702101852"/>
  <p:tag name="MH_LIBRARY" val="GRAPHI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629</Words>
  <Application>Microsoft Office PowerPoint</Application>
  <PresentationFormat>Widescreen</PresentationFormat>
  <Paragraphs>87</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汉仪夏日体W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Thanh Tran Kim</dc:creator>
  <cp:lastModifiedBy>Thanh Tran Kim</cp:lastModifiedBy>
  <cp:revision>2</cp:revision>
  <dcterms:created xsi:type="dcterms:W3CDTF">2024-05-25T02:18:13Z</dcterms:created>
  <dcterms:modified xsi:type="dcterms:W3CDTF">2024-05-25T03:22:13Z</dcterms:modified>
</cp:coreProperties>
</file>