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329" r:id="rId3"/>
    <p:sldId id="321" r:id="rId4"/>
    <p:sldId id="322" r:id="rId5"/>
    <p:sldId id="323" r:id="rId6"/>
    <p:sldId id="326" r:id="rId7"/>
    <p:sldId id="327" r:id="rId8"/>
    <p:sldId id="330" r:id="rId9"/>
    <p:sldId id="264" r:id="rId10"/>
    <p:sldId id="313" r:id="rId11"/>
    <p:sldId id="312" r:id="rId12"/>
    <p:sldId id="311" r:id="rId13"/>
    <p:sldId id="272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4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A684-F496-452F-99BF-4EBB3145F6E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BAC9-5F19-423B-8035-DBE21665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29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948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1CB8-7273-B306-399A-BF46A60F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2E6F2-6310-72C3-574B-2BBC5FECA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3206-6057-020B-36BF-C1CC6069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4E20B-F65C-C723-48A6-21932E73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76538-5913-180A-6D0C-0637E86E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C3D4-4368-7A48-8CE2-C84D6144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5C9F1-98FF-F940-1245-6F58A88D0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4C40C-5AB6-4703-B4E9-1B554CF7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2737-4034-9287-7646-72BD2BED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5DA1-8288-7035-05BA-D61D9760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E135B-56F3-DAF1-EC90-E67D67B2B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2D84A-158D-6437-9E17-730AA7E49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F1BC0-730F-9C5D-9B11-03DFBAEA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3B75C-17FD-850B-7008-575124C0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B4D3-20A8-B12D-B470-EE693A0C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372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959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226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99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284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153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3DD7-788E-B985-4A87-4814FD0F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A4D2-9BB4-78C4-3CA5-E021D0746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DED9-B680-3D35-43DB-19F24505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541C-F7E2-81B7-FBEC-E2B6F4D9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5DBD-6EF5-021A-19DF-69B8D469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6F16-764F-221C-EACF-E9A4BAB9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8F76-7327-C88E-E8DA-DD0924A54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9A01-CD56-CFF2-4D9B-600F5D89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D7E6-34C0-4876-976F-F5F8AB2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C892-B230-3309-2801-97CC0971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1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8C37-F82B-9F06-CF13-47597E0F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7823-B363-AE20-5FFA-955424864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77230-4236-CEC8-F5B5-E9D1ED2BD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AE965-E06D-385F-3F36-2F7CDD41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6CD93-055B-C6AC-BECF-EB5C94A1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71899-03AF-2D0B-2C6D-C2AC7B82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1648-B6E6-9A3B-A7DB-C0C1F2A6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8F2E2-B30E-EC4C-B14F-3A50464E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464B-68D4-FE48-4830-707626C4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D7FF1-62B6-175F-41D6-9FF86C7D2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93341-97CE-E605-D923-592A64D55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32913-C7BF-6BC7-5106-D9654E1A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3E0A3-D087-318A-A543-FC6A906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ED77F-D930-89FA-C791-F544D39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6D9C-77C7-E75B-C190-DCE2F860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F17CC-84A5-F48C-BFC9-4E512C05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2B7B3-788E-0F50-6D23-B1DAB10C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FE2FB-3862-F765-2BB0-71556D8A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A592A-1FCE-583F-6DA5-2CB94B0B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4642C-898F-F48E-7868-C2B7504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499F5-49BF-B798-A39E-CB4D17C6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E241-BCC8-9FF6-44DC-05A5BD27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854C-B094-7795-316C-A838C93E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2FFF8-A395-BADC-3878-95E5936DC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9D8C0-6125-CE7B-BBE6-51339DD6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A251-6451-881B-6A35-EC9AA849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6FAE9-4CA0-87DD-CB78-874024AA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2714-E824-A0DE-C2B2-4329FD76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4D936-FD26-7947-C459-B4A0ED4F0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6A3C0-C0FC-DBFC-ABDC-D080AAB13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6B91B-086F-CB2B-3E77-13821565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13562-FD7C-F480-E009-B8F4EC3E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A32E3-5E29-4AB5-3A6B-81368237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7CC89-B865-C5B6-F857-B653E97A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628C-EEE0-9520-82FB-B4752F13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783E8-B167-8464-8B8F-9BB25F6E4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BB2E6-261A-4D46-AAC3-085A8FA60E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C857-0403-686F-0B3F-622FC8B55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9089F-9210-17DE-922A-A6CFC89D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F3B3-7DDB-4A11-808E-59DA5BF7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microsoft.com/office/2007/relationships/hdphoto" Target="../media/hdphoto8.wdp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gif"/><Relationship Id="rId1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0.wdp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gif"/><Relationship Id="rId1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919427" y="2161727"/>
            <a:ext cx="10340951" cy="19789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8800" dirty="0">
                <a:latin typeface="+mn-lt"/>
              </a:rPr>
              <a:t>Tiết 79: </a:t>
            </a:r>
            <a:br>
              <a:rPr lang="en-US" sz="8800" dirty="0">
                <a:latin typeface="+mn-lt"/>
              </a:rPr>
            </a:br>
            <a:r>
              <a:rPr lang="en-US" sz="8800" dirty="0" err="1">
                <a:latin typeface="+mn-lt"/>
              </a:rPr>
              <a:t>Biểu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đồ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cột</a:t>
            </a:r>
            <a:r>
              <a:rPr lang="en-US" sz="8800" dirty="0">
                <a:latin typeface="+mn-lt"/>
              </a:rPr>
              <a:t> </a:t>
            </a:r>
            <a:r>
              <a:rPr lang="en-US" sz="8800" dirty="0" err="1">
                <a:latin typeface="+mn-lt"/>
              </a:rPr>
              <a:t>kép</a:t>
            </a:r>
            <a:br>
              <a:rPr lang="en-US" sz="8800" dirty="0">
                <a:latin typeface="+mn-lt"/>
              </a:rPr>
            </a:br>
            <a:endParaRPr sz="88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5818148" y="372184"/>
            <a:ext cx="555705" cy="550337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2099"/>
            <a:ext cx="9792305" cy="153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Dựa</a:t>
            </a:r>
            <a:r>
              <a:rPr lang="en-US" sz="2667" dirty="0"/>
              <a:t> </a:t>
            </a:r>
            <a:r>
              <a:rPr lang="en-US" sz="2667" dirty="0" err="1"/>
              <a:t>vào</a:t>
            </a:r>
            <a:r>
              <a:rPr lang="en-US" sz="2667" dirty="0"/>
              <a:t>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Hình</a:t>
            </a:r>
            <a:r>
              <a:rPr lang="en-US" sz="2667" dirty="0"/>
              <a:t> 14, so </a:t>
            </a:r>
            <a:r>
              <a:rPr lang="en-US" sz="2667" dirty="0" err="1"/>
              <a:t>sánh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viên</a:t>
            </a:r>
            <a:r>
              <a:rPr lang="en-US" sz="2667" dirty="0"/>
              <a:t> dung </a:t>
            </a:r>
            <a:r>
              <a:rPr lang="en-US" sz="2667" dirty="0" err="1"/>
              <a:t>nước</a:t>
            </a:r>
            <a:r>
              <a:rPr lang="en-US" sz="2667" dirty="0"/>
              <a:t> </a:t>
            </a:r>
            <a:r>
              <a:rPr lang="en-US" sz="2667" dirty="0" err="1"/>
              <a:t>giải</a:t>
            </a:r>
            <a:r>
              <a:rPr lang="en-US" sz="2667" dirty="0"/>
              <a:t> </a:t>
            </a:r>
            <a:r>
              <a:rPr lang="en-US" sz="2667" dirty="0" err="1"/>
              <a:t>khát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dưỡng</a:t>
            </a:r>
            <a:r>
              <a:rPr lang="en-US" sz="2667" dirty="0"/>
              <a:t> </a:t>
            </a:r>
            <a:r>
              <a:rPr lang="en-US" sz="2667" dirty="0" err="1"/>
              <a:t>về</a:t>
            </a:r>
            <a:r>
              <a:rPr lang="en-US" sz="2667" dirty="0"/>
              <a:t> KTCN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dưỡng</a:t>
            </a:r>
            <a:r>
              <a:rPr lang="en-US" sz="2667" dirty="0"/>
              <a:t>  </a:t>
            </a:r>
            <a:r>
              <a:rPr lang="en-US" sz="2667" dirty="0" err="1"/>
              <a:t>về</a:t>
            </a:r>
            <a:r>
              <a:rPr lang="en-US" sz="2667" dirty="0"/>
              <a:t> KTNN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mỗi</a:t>
            </a:r>
            <a:r>
              <a:rPr lang="en-US" sz="2667" dirty="0"/>
              <a:t> </a:t>
            </a:r>
            <a:r>
              <a:rPr lang="en-US" sz="2667" dirty="0" err="1"/>
              <a:t>buổi</a:t>
            </a:r>
            <a:r>
              <a:rPr lang="en-US" sz="2667" dirty="0"/>
              <a:t>.</a:t>
            </a:r>
            <a:endParaRPr lang="vi-VN" sz="26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248" y="2069754"/>
            <a:ext cx="5440753" cy="4788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238" y="2334437"/>
            <a:ext cx="5116229" cy="412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667" dirty="0"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ea typeface="Calibri" panose="020F0502020204030204" pitchFamily="34" charset="0"/>
              </a:rPr>
              <a:t> Vì số học viên của khóa KTNN nhiều hơn.</a:t>
            </a:r>
            <a:endParaRPr lang="en-US" sz="2667" dirty="0"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81" y="1622537"/>
            <a:ext cx="30189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>
                <a:solidFill>
                  <a:srgbClr val="FF0000"/>
                </a:solidFill>
              </a:rPr>
              <a:t>Trả</a:t>
            </a:r>
            <a:r>
              <a:rPr lang="en-US" sz="2667" b="1" u="sng" dirty="0">
                <a:solidFill>
                  <a:srgbClr val="FF0000"/>
                </a:solidFill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</a:rPr>
              <a:t>lời</a:t>
            </a:r>
            <a:r>
              <a:rPr lang="en-US" sz="2667" b="1" u="sng" dirty="0">
                <a:solidFill>
                  <a:srgbClr val="FF0000"/>
                </a:solidFill>
              </a:rPr>
              <a:t>:</a:t>
            </a:r>
            <a:endParaRPr lang="vi-VN" sz="2667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099"/>
            <a:ext cx="11534019" cy="153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c) </a:t>
            </a:r>
            <a:r>
              <a:rPr lang="en-US" sz="2667" dirty="0" err="1"/>
              <a:t>Để</a:t>
            </a:r>
            <a:r>
              <a:rPr lang="en-US" sz="2667" dirty="0"/>
              <a:t> </a:t>
            </a:r>
            <a:r>
              <a:rPr lang="en-US" sz="2667" dirty="0" err="1"/>
              <a:t>tránh</a:t>
            </a:r>
            <a:r>
              <a:rPr lang="en-US" sz="2667" dirty="0"/>
              <a:t> </a:t>
            </a:r>
            <a:r>
              <a:rPr lang="en-US" sz="2667" dirty="0" err="1"/>
              <a:t>lãng</a:t>
            </a:r>
            <a:r>
              <a:rPr lang="en-US" sz="2667" dirty="0"/>
              <a:t> </a:t>
            </a:r>
            <a:r>
              <a:rPr lang="en-US" sz="2667" dirty="0" err="1"/>
              <a:t>phí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buổi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tiếp</a:t>
            </a:r>
            <a:r>
              <a:rPr lang="en-US" sz="2667" dirty="0"/>
              <a:t> </a:t>
            </a:r>
            <a:r>
              <a:rPr lang="en-US" sz="2667" dirty="0" err="1"/>
              <a:t>theo</a:t>
            </a:r>
            <a:r>
              <a:rPr lang="en-US" sz="2667" dirty="0"/>
              <a:t> </a:t>
            </a:r>
            <a:r>
              <a:rPr lang="en-US" sz="2667" dirty="0" err="1"/>
              <a:t>em</a:t>
            </a:r>
            <a:r>
              <a:rPr lang="en-US" sz="2667" dirty="0"/>
              <a:t> </a:t>
            </a:r>
            <a:r>
              <a:rPr lang="en-US" sz="2667" dirty="0" err="1"/>
              <a:t>hãy</a:t>
            </a:r>
            <a:r>
              <a:rPr lang="en-US" sz="2667" dirty="0"/>
              <a:t> </a:t>
            </a:r>
            <a:r>
              <a:rPr lang="en-US" sz="2667" dirty="0" err="1"/>
              <a:t>chọn</a:t>
            </a:r>
            <a:r>
              <a:rPr lang="en-US" sz="2667" dirty="0"/>
              <a:t> </a:t>
            </a:r>
            <a:r>
              <a:rPr lang="en-US" sz="2667" dirty="0" err="1"/>
              <a:t>phương</a:t>
            </a:r>
            <a:r>
              <a:rPr lang="en-US" sz="2667" dirty="0"/>
              <a:t> </a:t>
            </a:r>
            <a:r>
              <a:rPr lang="en-US" sz="2667" dirty="0" err="1"/>
              <a:t>án</a:t>
            </a:r>
            <a:r>
              <a:rPr lang="en-US" sz="2667" dirty="0"/>
              <a:t> </a:t>
            </a:r>
            <a:r>
              <a:rPr lang="en-US" sz="2667" dirty="0" err="1"/>
              <a:t>phù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nhất</a:t>
            </a:r>
            <a:r>
              <a:rPr lang="en-US" sz="2667" dirty="0"/>
              <a:t>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việc</a:t>
            </a:r>
            <a:r>
              <a:rPr lang="en-US" sz="2667" dirty="0"/>
              <a:t> </a:t>
            </a:r>
            <a:r>
              <a:rPr lang="en-US" sz="2667" dirty="0" err="1"/>
              <a:t>chuẩn</a:t>
            </a:r>
            <a:r>
              <a:rPr lang="en-US" sz="2667" dirty="0"/>
              <a:t> </a:t>
            </a:r>
            <a:r>
              <a:rPr lang="en-US" sz="2667" dirty="0" err="1"/>
              <a:t>bị</a:t>
            </a:r>
            <a:r>
              <a:rPr lang="en-US" sz="2667" dirty="0"/>
              <a:t> </a:t>
            </a:r>
            <a:r>
              <a:rPr lang="en-US" sz="2667" dirty="0" err="1"/>
              <a:t>nước</a:t>
            </a:r>
            <a:r>
              <a:rPr lang="en-US" sz="2667" dirty="0"/>
              <a:t> </a:t>
            </a:r>
            <a:r>
              <a:rPr lang="en-US" sz="2667" dirty="0" err="1"/>
              <a:t>giải</a:t>
            </a:r>
            <a:r>
              <a:rPr lang="en-US" sz="2667" dirty="0"/>
              <a:t> </a:t>
            </a:r>
            <a:r>
              <a:rPr lang="en-US" sz="2667" dirty="0" err="1"/>
              <a:t>khát</a:t>
            </a:r>
            <a:r>
              <a:rPr lang="en-US" sz="2667" dirty="0"/>
              <a:t> </a:t>
            </a:r>
            <a:r>
              <a:rPr lang="en-US" sz="2667" dirty="0" err="1"/>
              <a:t>cho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viên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dưỡng</a:t>
            </a:r>
            <a:r>
              <a:rPr lang="en-US" sz="2667" dirty="0"/>
              <a:t> (</a:t>
            </a:r>
            <a:r>
              <a:rPr lang="en-US" sz="2667" dirty="0" err="1"/>
              <a:t>biết</a:t>
            </a:r>
            <a:r>
              <a:rPr lang="en-US" sz="2667" dirty="0"/>
              <a:t> </a:t>
            </a:r>
            <a:r>
              <a:rPr lang="en-US" sz="2667" dirty="0" err="1"/>
              <a:t>mỗi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viên</a:t>
            </a:r>
            <a:r>
              <a:rPr lang="en-US" sz="2667" dirty="0"/>
              <a:t> </a:t>
            </a:r>
            <a:r>
              <a:rPr lang="en-US" sz="2667" dirty="0" err="1"/>
              <a:t>dùng</a:t>
            </a:r>
            <a:r>
              <a:rPr lang="en-US" sz="2667" dirty="0"/>
              <a:t> 1 </a:t>
            </a:r>
            <a:r>
              <a:rPr lang="en-US" sz="2667" dirty="0" err="1"/>
              <a:t>cốc</a:t>
            </a:r>
            <a:r>
              <a:rPr lang="en-US" sz="2667" dirty="0"/>
              <a:t> </a:t>
            </a:r>
            <a:r>
              <a:rPr lang="en-US" sz="2667" dirty="0" err="1"/>
              <a:t>nước</a:t>
            </a:r>
            <a:r>
              <a:rPr lang="en-US" sz="2667" dirty="0"/>
              <a:t> </a:t>
            </a:r>
            <a:r>
              <a:rPr lang="en-US" sz="2667" dirty="0" err="1"/>
              <a:t>giải</a:t>
            </a:r>
            <a:r>
              <a:rPr lang="en-US" sz="2667" dirty="0"/>
              <a:t> </a:t>
            </a:r>
            <a:r>
              <a:rPr lang="en-US" sz="2667" dirty="0" err="1"/>
              <a:t>khát</a:t>
            </a:r>
            <a:r>
              <a:rPr lang="en-US" sz="2667" dirty="0"/>
              <a:t>):</a:t>
            </a:r>
            <a:endParaRPr lang="vi-VN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2013" y="1483658"/>
            <a:ext cx="5440753" cy="47882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1996" y="1598513"/>
            <a:ext cx="487680" cy="487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677" y="1596890"/>
            <a:ext cx="50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khát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Oval 8"/>
          <p:cNvSpPr/>
          <p:nvPr/>
        </p:nvSpPr>
        <p:spPr>
          <a:xfrm>
            <a:off x="131996" y="2288251"/>
            <a:ext cx="487680" cy="487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543" y="2313094"/>
            <a:ext cx="50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khát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1" name="Oval 10"/>
          <p:cNvSpPr/>
          <p:nvPr/>
        </p:nvSpPr>
        <p:spPr>
          <a:xfrm>
            <a:off x="131996" y="2953263"/>
            <a:ext cx="487680" cy="487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675" y="2949388"/>
            <a:ext cx="415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khát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Oval 12"/>
          <p:cNvSpPr/>
          <p:nvPr/>
        </p:nvSpPr>
        <p:spPr>
          <a:xfrm>
            <a:off x="131995" y="3633941"/>
            <a:ext cx="487680" cy="4876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677" y="3656530"/>
            <a:ext cx="50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80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khát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131996" y="4302525"/>
            <a:ext cx="7473489" cy="108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Trung bình số nước uống ở cả 2 khóa là: 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(25 + 23 + 22) : 3 + ( 35 + 37 + 38 ) : 3 = 60 (</a:t>
            </a:r>
            <a:r>
              <a:rPr lang="en-US" sz="24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cốc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)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995" y="5445122"/>
            <a:ext cx="7605487" cy="204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đ</a:t>
            </a:r>
            <a:r>
              <a:rPr lang="vi-VN" sz="2400" dirty="0">
                <a:solidFill>
                  <a:srgbClr val="002060"/>
                </a:solidFill>
              </a:rPr>
              <a:t>ể tránh lãng phí trong những buổi học tiếp theo, ban tổ chức cần chuẩn bị </a:t>
            </a:r>
            <a:r>
              <a:rPr lang="vi-VN" sz="2400" b="1" dirty="0">
                <a:solidFill>
                  <a:srgbClr val="002060"/>
                </a:solidFill>
              </a:rPr>
              <a:t>(3) 60 cốc nước giải khát </a:t>
            </a:r>
            <a:r>
              <a:rPr lang="vi-VN" sz="2400" dirty="0">
                <a:solidFill>
                  <a:srgbClr val="002060"/>
                </a:solidFill>
              </a:rPr>
              <a:t>cho học viên của cả hai khoá bồi dưỡng. </a:t>
            </a:r>
            <a:endParaRPr lang="en-US" sz="24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955"/>
            <a:ext cx="12192000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dirty="0">
                <a:solidFill>
                  <a:srgbClr val="0070C0"/>
                </a:solidFill>
              </a:rPr>
              <a:t>2. </a:t>
            </a:r>
            <a:r>
              <a:rPr lang="en-US" sz="2667" dirty="0"/>
              <a:t>a)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Hình</a:t>
            </a:r>
            <a:r>
              <a:rPr lang="en-US" sz="2667" dirty="0"/>
              <a:t> 15 </a:t>
            </a:r>
            <a:r>
              <a:rPr lang="en-US" sz="2667" dirty="0" err="1"/>
              <a:t>thống</a:t>
            </a:r>
            <a:r>
              <a:rPr lang="en-US" sz="2667" dirty="0"/>
              <a:t> </a:t>
            </a:r>
            <a:r>
              <a:rPr lang="en-US" sz="2667" dirty="0" err="1"/>
              <a:t>kê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áo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bán</a:t>
            </a:r>
            <a:r>
              <a:rPr lang="en-US" sz="2667" dirty="0"/>
              <a:t> </a:t>
            </a:r>
            <a:r>
              <a:rPr lang="en-US" sz="2667" dirty="0" err="1"/>
              <a:t>ra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ngày</a:t>
            </a:r>
            <a:r>
              <a:rPr lang="en-US" sz="2667" dirty="0"/>
              <a:t> </a:t>
            </a:r>
            <a:r>
              <a:rPr lang="en-US" sz="2667" dirty="0" err="1"/>
              <a:t>củ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cửa</a:t>
            </a:r>
            <a:r>
              <a:rPr lang="en-US" sz="2667" dirty="0"/>
              <a:t> </a:t>
            </a:r>
            <a:r>
              <a:rPr lang="en-US" sz="2667" dirty="0" err="1"/>
              <a:t>hàng</a:t>
            </a:r>
            <a:r>
              <a:rPr lang="en-US" sz="2667" dirty="0"/>
              <a:t> </a:t>
            </a:r>
            <a:r>
              <a:rPr lang="en-US" sz="2667" dirty="0" err="1"/>
              <a:t>kinh</a:t>
            </a:r>
            <a:r>
              <a:rPr lang="en-US" sz="2667" dirty="0"/>
              <a:t> </a:t>
            </a:r>
            <a:r>
              <a:rPr lang="en-US" sz="2667" dirty="0" err="1"/>
              <a:t>doanh</a:t>
            </a:r>
            <a:r>
              <a:rPr lang="en-US" sz="2667" dirty="0"/>
              <a:t>, </a:t>
            </a:r>
            <a:r>
              <a:rPr lang="en-US" sz="2667" dirty="0" err="1"/>
              <a:t>Mỗi</a:t>
            </a:r>
            <a:r>
              <a:rPr lang="en-US" sz="2667" dirty="0"/>
              <a:t> </a:t>
            </a:r>
            <a:r>
              <a:rPr lang="en-US" sz="2667" dirty="0" err="1"/>
              <a:t>cửa</a:t>
            </a:r>
            <a:r>
              <a:rPr lang="en-US" sz="2667" dirty="0"/>
              <a:t> </a:t>
            </a:r>
            <a:r>
              <a:rPr lang="en-US" sz="2667" dirty="0" err="1"/>
              <a:t>hàng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 </a:t>
            </a:r>
            <a:r>
              <a:rPr lang="en-US" sz="2667" dirty="0" err="1"/>
              <a:t>đã</a:t>
            </a:r>
            <a:r>
              <a:rPr lang="en-US" sz="2667" dirty="0"/>
              <a:t> </a:t>
            </a:r>
            <a:r>
              <a:rPr lang="en-US" sz="2667" dirty="0" err="1"/>
              <a:t>bán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bao</a:t>
            </a:r>
            <a:r>
              <a:rPr lang="en-US" sz="2667" dirty="0"/>
              <a:t> </a:t>
            </a:r>
            <a:r>
              <a:rPr lang="en-US" sz="2667" dirty="0" err="1"/>
              <a:t>nhiêu</a:t>
            </a:r>
            <a:r>
              <a:rPr lang="en-US" sz="2667" dirty="0"/>
              <a:t>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áo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ngày</a:t>
            </a:r>
            <a:r>
              <a:rPr lang="en-US" sz="2667" dirty="0"/>
              <a:t>?</a:t>
            </a:r>
            <a:endParaRPr lang="en-US" sz="2667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50" y="1709599"/>
            <a:ext cx="4237852" cy="3833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597" y="4267519"/>
            <a:ext cx="7740952" cy="20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Biết</a:t>
            </a:r>
            <a:r>
              <a:rPr lang="en-US" sz="2667" dirty="0"/>
              <a:t> </a:t>
            </a:r>
            <a:r>
              <a:rPr lang="en-US" sz="2667" dirty="0" err="1"/>
              <a:t>rằng</a:t>
            </a:r>
            <a:r>
              <a:rPr lang="en-US" sz="2667" dirty="0"/>
              <a:t> </a:t>
            </a:r>
            <a:r>
              <a:rPr lang="en-US" sz="2667" dirty="0" err="1"/>
              <a:t>sau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ngày</a:t>
            </a:r>
            <a:r>
              <a:rPr lang="en-US" sz="2667" dirty="0"/>
              <a:t> </a:t>
            </a:r>
            <a:r>
              <a:rPr lang="en-US" sz="2667" dirty="0" err="1"/>
              <a:t>nói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, </a:t>
            </a:r>
            <a:r>
              <a:rPr lang="en-US" sz="2667" dirty="0" err="1"/>
              <a:t>cửa</a:t>
            </a:r>
            <a:r>
              <a:rPr lang="en-US" sz="2667" dirty="0"/>
              <a:t> </a:t>
            </a:r>
            <a:r>
              <a:rPr lang="en-US" sz="2667" dirty="0" err="1"/>
              <a:t>hàng</a:t>
            </a:r>
            <a:r>
              <a:rPr lang="en-US" sz="2667" dirty="0"/>
              <a:t> 1 </a:t>
            </a:r>
            <a:r>
              <a:rPr lang="en-US" sz="2667" dirty="0" err="1"/>
              <a:t>đã</a:t>
            </a:r>
            <a:r>
              <a:rPr lang="en-US" sz="2667" dirty="0"/>
              <a:t> </a:t>
            </a:r>
            <a:r>
              <a:rPr lang="en-US" sz="2667" dirty="0" err="1"/>
              <a:t>lãi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700 000 </a:t>
            </a:r>
            <a:r>
              <a:rPr lang="en-US" sz="2667" dirty="0" err="1"/>
              <a:t>đồng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cửa</a:t>
            </a:r>
            <a:r>
              <a:rPr lang="en-US" sz="2667" dirty="0"/>
              <a:t> </a:t>
            </a:r>
            <a:r>
              <a:rPr lang="en-US" sz="2667" dirty="0" err="1"/>
              <a:t>hàng</a:t>
            </a:r>
            <a:r>
              <a:rPr lang="en-US" sz="2667" dirty="0"/>
              <a:t> 2 </a:t>
            </a:r>
            <a:r>
              <a:rPr lang="en-US" sz="2667" dirty="0" err="1"/>
              <a:t>đã</a:t>
            </a:r>
            <a:r>
              <a:rPr lang="en-US" sz="2667" dirty="0"/>
              <a:t> </a:t>
            </a:r>
            <a:r>
              <a:rPr lang="en-US" sz="2667" dirty="0" err="1"/>
              <a:t>lãi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4000 000 </a:t>
            </a:r>
            <a:r>
              <a:rPr lang="en-US" sz="2667" dirty="0" err="1"/>
              <a:t>đồng</a:t>
            </a:r>
            <a:r>
              <a:rPr lang="en-US" sz="2667" dirty="0"/>
              <a:t>. </a:t>
            </a:r>
            <a:r>
              <a:rPr lang="en-US" sz="2667" dirty="0" err="1"/>
              <a:t>Nhận</a:t>
            </a:r>
            <a:r>
              <a:rPr lang="en-US" sz="2667" dirty="0"/>
              <a:t> </a:t>
            </a:r>
            <a:r>
              <a:rPr lang="en-US" sz="2667" dirty="0" err="1"/>
              <a:t>định</a:t>
            </a:r>
            <a:r>
              <a:rPr lang="en-US" sz="2667" dirty="0"/>
              <a:t> “</a:t>
            </a:r>
            <a:r>
              <a:rPr lang="en-US" sz="2667" dirty="0" err="1"/>
              <a:t>Bán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càng</a:t>
            </a:r>
            <a:r>
              <a:rPr lang="en-US" sz="2667" dirty="0"/>
              <a:t> </a:t>
            </a:r>
            <a:r>
              <a:rPr lang="en-US" sz="2667" dirty="0" err="1"/>
              <a:t>nhiều</a:t>
            </a:r>
            <a:r>
              <a:rPr lang="en-US" sz="2667" dirty="0"/>
              <a:t> </a:t>
            </a:r>
            <a:r>
              <a:rPr lang="en-US" sz="2667" dirty="0" err="1"/>
              <a:t>áo</a:t>
            </a:r>
            <a:r>
              <a:rPr lang="en-US" sz="2667" dirty="0"/>
              <a:t> </a:t>
            </a:r>
            <a:r>
              <a:rPr lang="en-US" sz="2667" dirty="0" err="1"/>
              <a:t>thì</a:t>
            </a:r>
            <a:r>
              <a:rPr lang="en-US" sz="2667" dirty="0"/>
              <a:t> </a:t>
            </a:r>
            <a:r>
              <a:rPr lang="en-US" sz="2667" dirty="0" err="1"/>
              <a:t>lãi</a:t>
            </a:r>
            <a:r>
              <a:rPr lang="en-US" sz="2667" dirty="0"/>
              <a:t> </a:t>
            </a:r>
            <a:r>
              <a:rPr lang="en-US" sz="2667" dirty="0" err="1"/>
              <a:t>càng</a:t>
            </a:r>
            <a:r>
              <a:rPr lang="en-US" sz="2667" dirty="0"/>
              <a:t> </a:t>
            </a:r>
            <a:r>
              <a:rPr lang="en-US" sz="2667" dirty="0" err="1"/>
              <a:t>nhiều</a:t>
            </a:r>
            <a:r>
              <a:rPr lang="en-US" sz="2667" dirty="0"/>
              <a:t>”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lí</a:t>
            </a:r>
            <a:r>
              <a:rPr lang="en-US" sz="2667" dirty="0"/>
              <a:t> </a:t>
            </a:r>
            <a:r>
              <a:rPr lang="en-US" sz="2667" dirty="0" err="1"/>
              <a:t>không</a:t>
            </a:r>
            <a:r>
              <a:rPr lang="en-US" sz="2667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450503"/>
            <a:ext cx="8360228" cy="34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67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667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667" b="1" u="sng" dirty="0">
                <a:solidFill>
                  <a:srgbClr val="002060"/>
                </a:solidFill>
              </a:rPr>
              <a:t>Cửa hàng 1: </a:t>
            </a:r>
            <a:r>
              <a:rPr lang="vi-VN" sz="2667" b="1" dirty="0">
                <a:solidFill>
                  <a:srgbClr val="002060"/>
                </a:solidFill>
              </a:rPr>
              <a:t>6 + 8 =14 (áo)</a:t>
            </a:r>
            <a:endParaRPr lang="en-US" sz="2667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667" b="1" u="sng" dirty="0">
                <a:solidFill>
                  <a:srgbClr val="002060"/>
                </a:solidFill>
              </a:rPr>
              <a:t>Cửa hàng 2: </a:t>
            </a:r>
            <a:r>
              <a:rPr lang="vi-VN" sz="2667" b="1" dirty="0">
                <a:solidFill>
                  <a:srgbClr val="002060"/>
                </a:solidFill>
              </a:rPr>
              <a:t>3 + 4 = 7 (áo)</a:t>
            </a:r>
            <a:endParaRPr lang="en-US" sz="2667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667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667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667" b="1" u="sng" dirty="0">
                <a:solidFill>
                  <a:srgbClr val="002060"/>
                </a:solidFill>
              </a:rPr>
              <a:t>Ngày 1: </a:t>
            </a:r>
            <a:r>
              <a:rPr lang="vi-VN" sz="2667" b="1" dirty="0">
                <a:solidFill>
                  <a:srgbClr val="002060"/>
                </a:solidFill>
              </a:rPr>
              <a:t>6 + 3 = 9 (áo)</a:t>
            </a:r>
            <a:endParaRPr lang="en-US" sz="2667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667" b="1" u="sng" dirty="0">
                <a:solidFill>
                  <a:srgbClr val="002060"/>
                </a:solidFill>
              </a:rPr>
              <a:t>Ngày 2: </a:t>
            </a:r>
            <a:r>
              <a:rPr lang="vi-VN" sz="2667" b="1" dirty="0">
                <a:solidFill>
                  <a:srgbClr val="002060"/>
                </a:solidFill>
              </a:rPr>
              <a:t>8 + 4 = 12 (áo)</a:t>
            </a:r>
            <a:endParaRPr lang="en-US" sz="2667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667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687" y="6180892"/>
            <a:ext cx="11901715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002060"/>
                </a:solidFill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667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3042800" y="262800"/>
            <a:ext cx="6372133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28801"/>
            <a:ext cx="9939867" cy="20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3200" dirty="0"/>
              <a:t>- Ghi nhớ kiến thức trong bài. </a:t>
            </a:r>
            <a:endParaRPr lang="en-US" sz="3200" dirty="0"/>
          </a:p>
          <a:p>
            <a:pPr marL="457200" indent="-457200" algn="just">
              <a:lnSpc>
                <a:spcPct val="140000"/>
              </a:lnSpc>
              <a:buFontTx/>
              <a:buChar char="-"/>
            </a:pPr>
            <a:r>
              <a:rPr lang="vi-VN" sz="3200" dirty="0"/>
              <a:t>Hoàn thành các</a:t>
            </a:r>
            <a:r>
              <a:rPr lang="en-US" sz="3200" dirty="0"/>
              <a:t> </a:t>
            </a:r>
            <a:r>
              <a:rPr lang="en-GB" sz="3200" dirty="0" err="1"/>
              <a:t>bài</a:t>
            </a:r>
            <a:r>
              <a:rPr lang="en-GB" sz="3200" dirty="0"/>
              <a:t> </a:t>
            </a:r>
            <a:r>
              <a:rPr lang="en-GB" sz="3200" dirty="0" err="1"/>
              <a:t>tập</a:t>
            </a:r>
            <a:r>
              <a:rPr lang="en-GB" sz="3200" dirty="0"/>
              <a:t> </a:t>
            </a:r>
            <a:r>
              <a:rPr lang="en-GB" sz="3200" dirty="0" err="1"/>
              <a:t>còn</a:t>
            </a:r>
            <a:r>
              <a:rPr lang="en-GB" sz="3200" dirty="0"/>
              <a:t> </a:t>
            </a:r>
            <a:r>
              <a:rPr lang="en-GB" sz="3200" dirty="0" err="1"/>
              <a:t>lại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sách</a:t>
            </a:r>
            <a:r>
              <a:rPr lang="en-GB" sz="3200" dirty="0"/>
              <a:t> </a:t>
            </a:r>
            <a:r>
              <a:rPr lang="en-GB" sz="3200" dirty="0" err="1"/>
              <a:t>bài</a:t>
            </a:r>
            <a:r>
              <a:rPr lang="en-GB" sz="3200" dirty="0"/>
              <a:t> </a:t>
            </a:r>
            <a:r>
              <a:rPr lang="en-GB" sz="3200" dirty="0" err="1"/>
              <a:t>tập</a:t>
            </a:r>
            <a:endParaRPr lang="en-GB" sz="3200" dirty="0"/>
          </a:p>
          <a:p>
            <a:pPr algn="just">
              <a:lnSpc>
                <a:spcPct val="140000"/>
              </a:lnSpc>
            </a:pPr>
            <a:r>
              <a:rPr lang="vi-VN" sz="3200" dirty="0"/>
              <a:t>- Chuẩn bị bài mới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3555" y="4086895"/>
            <a:ext cx="6113172" cy="978795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TextBox 4"/>
          <p:cNvSpPr txBox="1"/>
          <p:nvPr/>
        </p:nvSpPr>
        <p:spPr>
          <a:xfrm>
            <a:off x="2953555" y="2838479"/>
            <a:ext cx="6456608" cy="193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8501" y="3163103"/>
            <a:ext cx="530609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2060"/>
                </a:solidFill>
              </a:rPr>
              <a:t>HOẠT ĐỘNG</a:t>
            </a:r>
            <a:endParaRPr lang="vi-VN" sz="4267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962" y="4008007"/>
            <a:ext cx="39151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/>
              <a:t>Mở</a:t>
            </a:r>
            <a:r>
              <a:rPr lang="en-US" sz="4267" b="1" dirty="0"/>
              <a:t> </a:t>
            </a:r>
            <a:r>
              <a:rPr lang="en-US" sz="4267" b="1" dirty="0" err="1"/>
              <a:t>đầu</a:t>
            </a:r>
            <a:endParaRPr lang="vi-VN" sz="4267" b="1" dirty="0"/>
          </a:p>
        </p:txBody>
      </p:sp>
    </p:spTree>
    <p:extLst>
      <p:ext uri="{BB962C8B-B14F-4D97-AF65-F5344CB8AC3E}">
        <p14:creationId xmlns:p14="http://schemas.microsoft.com/office/powerpoint/2010/main" val="3209023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2722180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8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6" y="4667666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2" y="4789837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5" y="4957295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3" y="4577569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8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6" y="-2565172"/>
            <a:ext cx="11638116" cy="51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12195" y="214051"/>
            <a:ext cx="7515539" cy="239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67" dirty="0">
                <a:solidFill>
                  <a:srgbClr val="FFFF00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3067" dirty="0">
                <a:solidFill>
                  <a:srgbClr val="FFFF00"/>
                </a:solidFill>
                <a:latin typeface="UTM Cooper Black" panose="02040603050506020204" pitchFamily="18" charset="0"/>
              </a:rPr>
              <a:t>CÙNG BẠCH TUYẾT VÀ CÁC CHÚ LÙN</a:t>
            </a:r>
          </a:p>
          <a:p>
            <a:pPr algn="ctr"/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Luật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chơi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: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Có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4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câu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hỏi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với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mỗi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câu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trả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lời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đúng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là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em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đã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giúp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Bạch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Tuyết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tìm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thấy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chú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Lùn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rồi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.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Chúc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em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thành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UTM Cooper Black" panose="02040603050506020204" pitchFamily="18" charset="0"/>
              </a:rPr>
              <a:t>công</a:t>
            </a:r>
            <a:r>
              <a:rPr lang="en-US" sz="2933" dirty="0">
                <a:solidFill>
                  <a:schemeClr val="bg1"/>
                </a:solidFill>
                <a:latin typeface="UTM Cooper Black" panose="02040603050506020204" pitchFamily="18" charset="0"/>
              </a:rPr>
              <a:t>!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1" y="5901543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6" y="4028630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33" y="-8280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53" y="-1583383"/>
            <a:ext cx="9293047" cy="3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745815" y="224449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A.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96481" y="222902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B.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7566" y="634109"/>
            <a:ext cx="81124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Môn </a:t>
            </a:r>
            <a:r>
              <a:rPr lang="en-US" sz="3500" dirty="0" err="1">
                <a:solidFill>
                  <a:schemeClr val="bg1"/>
                </a:solidFill>
              </a:rPr>
              <a:t>Ngữ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văn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bạn</a:t>
            </a:r>
            <a:r>
              <a:rPr lang="en-US" sz="3500" dirty="0">
                <a:solidFill>
                  <a:schemeClr val="bg1"/>
                </a:solidFill>
              </a:rPr>
              <a:t> Lan bao </a:t>
            </a:r>
            <a:r>
              <a:rPr lang="en-US" sz="3500" dirty="0" err="1">
                <a:solidFill>
                  <a:schemeClr val="bg1"/>
                </a:solidFill>
              </a:rPr>
              <a:t>nhiêu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điểm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9481172" y="4855929"/>
            <a:ext cx="2581437" cy="200207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35" y="1778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4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784060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1" y="960640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1" y="945133"/>
            <a:ext cx="120325" cy="101771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3"/>
            <a:ext cx="120325" cy="101771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2" y="1335825"/>
            <a:ext cx="120325" cy="101771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7" y="1369077"/>
            <a:ext cx="120325" cy="101771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1259312" y="1331989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5" name="Explosion 2 54"/>
          <p:cNvSpPr/>
          <p:nvPr/>
        </p:nvSpPr>
        <p:spPr>
          <a:xfrm>
            <a:off x="-168299" y="-21973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F8E15-48DE-E4DD-83E6-21139DFC0C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69" y="1926977"/>
            <a:ext cx="4654465" cy="4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50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4" y="3818721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3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89" y="-68129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-1955800"/>
            <a:ext cx="7921939" cy="35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0033" y="73784"/>
            <a:ext cx="589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chemeClr val="bg1"/>
                </a:solidFill>
              </a:rPr>
              <a:t>Điểm</a:t>
            </a:r>
            <a:r>
              <a:rPr lang="en-US" sz="3500" dirty="0">
                <a:solidFill>
                  <a:schemeClr val="bg1"/>
                </a:solidFill>
              </a:rPr>
              <a:t> toán </a:t>
            </a:r>
            <a:r>
              <a:rPr lang="en-US" sz="3500" dirty="0" err="1">
                <a:solidFill>
                  <a:schemeClr val="bg1"/>
                </a:solidFill>
              </a:rPr>
              <a:t>của</a:t>
            </a:r>
            <a:r>
              <a:rPr lang="en-US" sz="3500" dirty="0">
                <a:solidFill>
                  <a:schemeClr val="bg1"/>
                </a:solidFill>
              </a:rPr>
              <a:t> Lan </a:t>
            </a:r>
            <a:r>
              <a:rPr lang="en-US" sz="3500" dirty="0" err="1">
                <a:solidFill>
                  <a:schemeClr val="bg1"/>
                </a:solidFill>
              </a:rPr>
              <a:t>cao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hơn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Hải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là</a:t>
            </a:r>
            <a:r>
              <a:rPr lang="en-US" sz="3500" dirty="0">
                <a:solidFill>
                  <a:schemeClr val="bg1"/>
                </a:solidFill>
              </a:rPr>
              <a:t> bao </a:t>
            </a:r>
            <a:r>
              <a:rPr lang="en-US" sz="3500" dirty="0" err="1">
                <a:solidFill>
                  <a:schemeClr val="bg1"/>
                </a:solidFill>
              </a:rPr>
              <a:t>nhiêu</a:t>
            </a:r>
            <a:r>
              <a:rPr lang="en-US" sz="35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8" y="550175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5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332161" y="239356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A. 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528263" y="237771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B. 5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4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4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527844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5" y="960640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8115" y="945133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9908" y="1681533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385956" y="1335825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26311" y="1369077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2003096" y="1331989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9" name="Explosion 2 68"/>
          <p:cNvSpPr/>
          <p:nvPr/>
        </p:nvSpPr>
        <p:spPr>
          <a:xfrm>
            <a:off x="1002680" y="459550"/>
            <a:ext cx="2574120" cy="163280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430CC-8AEC-D793-75A0-A4153E0C2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090" y="2003993"/>
            <a:ext cx="4654465" cy="4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04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50" grpId="0" animBg="1"/>
      <p:bldP spid="51" grpId="0" animBg="1"/>
      <p:bldP spid="69" grpId="0" animBg="1"/>
      <p:bldP spid="6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773249" y="415091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10637174" y="4343345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53" y="-1894616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07" y="-750678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-1955800"/>
            <a:ext cx="7921939" cy="35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0033" y="73783"/>
            <a:ext cx="58928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dirty="0">
                <a:solidFill>
                  <a:schemeClr val="bg1"/>
                </a:solidFill>
              </a:rPr>
              <a:t>Trong 3 </a:t>
            </a:r>
            <a:r>
              <a:rPr lang="en-US" sz="2933" dirty="0" err="1">
                <a:solidFill>
                  <a:schemeClr val="bg1"/>
                </a:solidFill>
              </a:rPr>
              <a:t>môn</a:t>
            </a:r>
            <a:r>
              <a:rPr lang="en-US" sz="2933" dirty="0">
                <a:solidFill>
                  <a:schemeClr val="bg1"/>
                </a:solidFill>
              </a:rPr>
              <a:t> toán, </a:t>
            </a:r>
            <a:r>
              <a:rPr lang="en-US" sz="2933" dirty="0" err="1">
                <a:solidFill>
                  <a:schemeClr val="bg1"/>
                </a:solidFill>
              </a:rPr>
              <a:t>văn</a:t>
            </a:r>
            <a:r>
              <a:rPr lang="en-US" sz="2933" dirty="0">
                <a:solidFill>
                  <a:schemeClr val="bg1"/>
                </a:solidFill>
              </a:rPr>
              <a:t>, </a:t>
            </a:r>
            <a:r>
              <a:rPr lang="en-US" sz="2933" dirty="0" err="1">
                <a:solidFill>
                  <a:schemeClr val="bg1"/>
                </a:solidFill>
              </a:rPr>
              <a:t>anh</a:t>
            </a:r>
            <a:r>
              <a:rPr lang="en-US" sz="2933" dirty="0">
                <a:solidFill>
                  <a:schemeClr val="bg1"/>
                </a:solidFill>
              </a:rPr>
              <a:t>, Lan </a:t>
            </a:r>
            <a:r>
              <a:rPr lang="en-US" sz="2933" dirty="0" err="1">
                <a:solidFill>
                  <a:schemeClr val="bg1"/>
                </a:solidFill>
              </a:rPr>
              <a:t>đạt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điểm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cao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nhất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môn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  <a:r>
              <a:rPr lang="en-US" sz="2933" dirty="0" err="1">
                <a:solidFill>
                  <a:schemeClr val="bg1"/>
                </a:solidFill>
              </a:rPr>
              <a:t>nào</a:t>
            </a:r>
            <a:r>
              <a:rPr lang="en-US" sz="2933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8" y="550175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9044190" y="4976639"/>
            <a:ext cx="2612671" cy="219759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676168" y="2357421"/>
            <a:ext cx="3205221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B.Tiếng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anh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12743" y="232917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A. Toán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4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4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527844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5" y="960640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8115" y="945133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9908" y="1681533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385956" y="1335825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26311" y="1369077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2003096" y="1331989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9" name="Explosion 2 68"/>
          <p:cNvSpPr/>
          <p:nvPr/>
        </p:nvSpPr>
        <p:spPr>
          <a:xfrm>
            <a:off x="1002680" y="459550"/>
            <a:ext cx="2574120" cy="163280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430CC-8AEC-D793-75A0-A4153E0C27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090" y="2003993"/>
            <a:ext cx="4654465" cy="4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4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50" grpId="0" animBg="1"/>
      <p:bldP spid="51" grpId="0" animBg="1"/>
      <p:bldP spid="69" grpId="0" animBg="1"/>
      <p:bldP spid="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50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4" y="3818721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3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89" y="-68129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-1955800"/>
            <a:ext cx="7921939" cy="350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0033" y="73783"/>
            <a:ext cx="589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chemeClr val="bg1"/>
                </a:solidFill>
              </a:rPr>
              <a:t>Điểm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trung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bình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cả</a:t>
            </a:r>
            <a:r>
              <a:rPr lang="en-US" sz="3500" dirty="0">
                <a:solidFill>
                  <a:schemeClr val="bg1"/>
                </a:solidFill>
              </a:rPr>
              <a:t> 3 </a:t>
            </a:r>
            <a:r>
              <a:rPr lang="en-US" sz="3500" dirty="0" err="1">
                <a:solidFill>
                  <a:schemeClr val="bg1"/>
                </a:solidFill>
              </a:rPr>
              <a:t>môn</a:t>
            </a:r>
            <a:r>
              <a:rPr lang="en-US" sz="3500" dirty="0">
                <a:solidFill>
                  <a:schemeClr val="bg1"/>
                </a:solidFill>
              </a:rPr>
              <a:t> toán, </a:t>
            </a:r>
            <a:r>
              <a:rPr lang="en-US" sz="3500" dirty="0" err="1">
                <a:solidFill>
                  <a:schemeClr val="bg1"/>
                </a:solidFill>
              </a:rPr>
              <a:t>văn,anh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của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Hải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là</a:t>
            </a:r>
            <a:r>
              <a:rPr lang="en-US" sz="35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8" y="550175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5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332161" y="239356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A. 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528263" y="237771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dirty="0">
                <a:solidFill>
                  <a:srgbClr val="0000FF"/>
                </a:solidFill>
              </a:rPr>
              <a:t>B. 5</a:t>
            </a: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4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4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527844" y="177800"/>
            <a:ext cx="1009445" cy="500085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5" y="960640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8115" y="945133"/>
            <a:ext cx="120325" cy="101771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989908" y="1681533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385956" y="1335825"/>
            <a:ext cx="120325" cy="101771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26311" y="1369077"/>
            <a:ext cx="120325" cy="101771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2003096" y="1331989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9" name="Explosion 2 68"/>
          <p:cNvSpPr/>
          <p:nvPr/>
        </p:nvSpPr>
        <p:spPr>
          <a:xfrm>
            <a:off x="1002680" y="459550"/>
            <a:ext cx="2574120" cy="163280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03200" y="5669037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430CC-8AEC-D793-75A0-A4153E0C2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090" y="2003993"/>
            <a:ext cx="4654465" cy="4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04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50" grpId="0" animBg="1"/>
      <p:bldP spid="51" grpId="0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8501" y="3163103"/>
            <a:ext cx="530609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2060"/>
                </a:solidFill>
              </a:rPr>
              <a:t>HOẠT ĐỘNG</a:t>
            </a:r>
            <a:endParaRPr lang="vi-VN" sz="4267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962" y="4008007"/>
            <a:ext cx="39151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/>
              <a:t>LUYỆN TẬP</a:t>
            </a:r>
            <a:endParaRPr lang="vi-VN" sz="4267" b="1" dirty="0"/>
          </a:p>
        </p:txBody>
      </p:sp>
    </p:spTree>
    <p:extLst>
      <p:ext uri="{BB962C8B-B14F-4D97-AF65-F5344CB8AC3E}">
        <p14:creationId xmlns:p14="http://schemas.microsoft.com/office/powerpoint/2010/main" val="3289394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97" y="3955"/>
            <a:ext cx="11823403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dirty="0">
                <a:solidFill>
                  <a:srgbClr val="0070C0"/>
                </a:solidFill>
              </a:rPr>
              <a:t>1.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dưỡng</a:t>
            </a:r>
            <a:r>
              <a:rPr lang="en-US" sz="2667" dirty="0"/>
              <a:t> </a:t>
            </a:r>
            <a:r>
              <a:rPr lang="en-US" sz="2667" dirty="0" err="1"/>
              <a:t>về</a:t>
            </a:r>
            <a:r>
              <a:rPr lang="en-US" sz="2667" dirty="0"/>
              <a:t> </a:t>
            </a:r>
            <a:r>
              <a:rPr lang="en-US" sz="2667" dirty="0" err="1"/>
              <a:t>kĩ</a:t>
            </a:r>
            <a:r>
              <a:rPr lang="en-US" sz="2667" dirty="0"/>
              <a:t> </a:t>
            </a:r>
            <a:r>
              <a:rPr lang="en-US" sz="2667" dirty="0" err="1"/>
              <a:t>thuật</a:t>
            </a:r>
            <a:r>
              <a:rPr lang="en-US" sz="2667" dirty="0"/>
              <a:t> </a:t>
            </a:r>
            <a:r>
              <a:rPr lang="en-US" sz="2667" dirty="0" err="1"/>
              <a:t>công</a:t>
            </a:r>
            <a:r>
              <a:rPr lang="en-US" sz="2667" dirty="0"/>
              <a:t> </a:t>
            </a:r>
            <a:r>
              <a:rPr lang="en-US" sz="2667" dirty="0" err="1"/>
              <a:t>nghiệp</a:t>
            </a:r>
            <a:r>
              <a:rPr lang="en-US" sz="2667" dirty="0"/>
              <a:t> (KTCN)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dường</a:t>
            </a:r>
            <a:r>
              <a:rPr lang="en-US" sz="2667" dirty="0"/>
              <a:t> </a:t>
            </a:r>
            <a:r>
              <a:rPr lang="en-US" sz="2667" dirty="0" err="1"/>
              <a:t>về</a:t>
            </a:r>
            <a:r>
              <a:rPr lang="en-US" sz="2667" dirty="0"/>
              <a:t> </a:t>
            </a:r>
            <a:r>
              <a:rPr lang="en-US" sz="2667" dirty="0" err="1"/>
              <a:t>kĩ</a:t>
            </a:r>
            <a:r>
              <a:rPr lang="en-US" sz="2667" dirty="0"/>
              <a:t> </a:t>
            </a:r>
            <a:r>
              <a:rPr lang="en-US" sz="2667" dirty="0" err="1"/>
              <a:t>thuật</a:t>
            </a:r>
            <a:r>
              <a:rPr lang="en-US" sz="2667" dirty="0"/>
              <a:t> </a:t>
            </a:r>
            <a:r>
              <a:rPr lang="en-US" sz="2667" dirty="0" err="1"/>
              <a:t>nông</a:t>
            </a:r>
            <a:r>
              <a:rPr lang="en-US" sz="2667" dirty="0"/>
              <a:t> </a:t>
            </a:r>
            <a:r>
              <a:rPr lang="en-US" sz="2667" dirty="0" err="1"/>
              <a:t>nghiệp</a:t>
            </a:r>
            <a:r>
              <a:rPr lang="en-US" sz="2667" dirty="0"/>
              <a:t> (KTNN)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tổ</a:t>
            </a:r>
            <a:r>
              <a:rPr lang="en-US" sz="2667" dirty="0"/>
              <a:t> </a:t>
            </a:r>
            <a:r>
              <a:rPr lang="en-US" sz="2667" dirty="0" err="1"/>
              <a:t>chức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10 </a:t>
            </a:r>
            <a:r>
              <a:rPr lang="en-US" sz="2667" dirty="0" err="1"/>
              <a:t>buổi</a:t>
            </a:r>
            <a:r>
              <a:rPr lang="en-US" sz="2667" dirty="0"/>
              <a:t> </a:t>
            </a:r>
            <a:r>
              <a:rPr lang="en-US" sz="2667" dirty="0" err="1"/>
              <a:t>liên</a:t>
            </a:r>
            <a:r>
              <a:rPr lang="en-US" sz="2667" dirty="0"/>
              <a:t> </a:t>
            </a:r>
            <a:r>
              <a:rPr lang="en-US" sz="2667" dirty="0" err="1"/>
              <a:t>tiếp</a:t>
            </a:r>
            <a:r>
              <a:rPr lang="en-US" sz="2667" dirty="0"/>
              <a:t> (</a:t>
            </a:r>
            <a:r>
              <a:rPr lang="en-US" sz="2667" dirty="0" err="1"/>
              <a:t>cùng</a:t>
            </a:r>
            <a:r>
              <a:rPr lang="en-US" sz="2667" dirty="0"/>
              <a:t> </a:t>
            </a:r>
            <a:r>
              <a:rPr lang="en-US" sz="2667" dirty="0" err="1"/>
              <a:t>thời</a:t>
            </a:r>
            <a:r>
              <a:rPr lang="en-US" sz="2667" dirty="0"/>
              <a:t> </a:t>
            </a:r>
            <a:r>
              <a:rPr lang="en-US" sz="2667" dirty="0" err="1"/>
              <a:t>gian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địa</a:t>
            </a:r>
            <a:r>
              <a:rPr lang="en-US" sz="2667" dirty="0"/>
              <a:t> </a:t>
            </a:r>
            <a:r>
              <a:rPr lang="en-US" sz="2667" dirty="0" err="1"/>
              <a:t>điểm</a:t>
            </a:r>
            <a:r>
              <a:rPr lang="en-US" sz="2667" dirty="0"/>
              <a:t>).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đồ</a:t>
            </a:r>
            <a:r>
              <a:rPr lang="en-US" sz="2667" dirty="0"/>
              <a:t> </a:t>
            </a:r>
            <a:r>
              <a:rPr lang="en-US" sz="2667" dirty="0" err="1"/>
              <a:t>cột</a:t>
            </a:r>
            <a:r>
              <a:rPr lang="en-US" sz="2667" dirty="0"/>
              <a:t> </a:t>
            </a:r>
            <a:r>
              <a:rPr lang="en-US" sz="2667" dirty="0" err="1"/>
              <a:t>kép</a:t>
            </a:r>
            <a:r>
              <a:rPr lang="en-US" sz="2667" dirty="0"/>
              <a:t> ở </a:t>
            </a:r>
            <a:r>
              <a:rPr lang="en-US" sz="2667" dirty="0" err="1"/>
              <a:t>Hình</a:t>
            </a:r>
            <a:r>
              <a:rPr lang="en-US" sz="2667" dirty="0"/>
              <a:t> 14 </a:t>
            </a:r>
            <a:r>
              <a:rPr lang="en-US" sz="2667" dirty="0" err="1"/>
              <a:t>thống</a:t>
            </a:r>
            <a:r>
              <a:rPr lang="en-US" sz="2667" dirty="0"/>
              <a:t> </a:t>
            </a:r>
            <a:r>
              <a:rPr lang="en-US" sz="2667" dirty="0" err="1"/>
              <a:t>kê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viên</a:t>
            </a:r>
            <a:r>
              <a:rPr lang="en-US" sz="2667" dirty="0"/>
              <a:t> dung </a:t>
            </a:r>
            <a:r>
              <a:rPr lang="en-US" sz="2667" dirty="0" err="1"/>
              <a:t>nước</a:t>
            </a:r>
            <a:r>
              <a:rPr lang="en-US" sz="2667" dirty="0"/>
              <a:t> </a:t>
            </a:r>
            <a:r>
              <a:rPr lang="en-US" sz="2667" dirty="0" err="1"/>
              <a:t>giải</a:t>
            </a:r>
            <a:r>
              <a:rPr lang="en-US" sz="2667" dirty="0"/>
              <a:t> </a:t>
            </a:r>
            <a:r>
              <a:rPr lang="en-US" sz="2667" dirty="0" err="1"/>
              <a:t>khát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ba</a:t>
            </a:r>
            <a:r>
              <a:rPr lang="en-US" sz="2667" dirty="0"/>
              <a:t> </a:t>
            </a:r>
            <a:r>
              <a:rPr lang="en-US" sz="2667" dirty="0" err="1"/>
              <a:t>buổi</a:t>
            </a:r>
            <a:r>
              <a:rPr lang="en-US" sz="2667" dirty="0"/>
              <a:t> </a:t>
            </a:r>
            <a:r>
              <a:rPr lang="en-US" sz="2667" dirty="0" err="1"/>
              <a:t>đầu</a:t>
            </a:r>
            <a:r>
              <a:rPr lang="en-US" sz="2667" dirty="0"/>
              <a:t> </a:t>
            </a:r>
            <a:r>
              <a:rPr lang="en-US" sz="2667" dirty="0" err="1"/>
              <a:t>tiên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mỗi</a:t>
            </a:r>
            <a:r>
              <a:rPr lang="en-US" sz="2667" dirty="0"/>
              <a:t> </a:t>
            </a:r>
            <a:r>
              <a:rPr lang="en-US" sz="2667" dirty="0" err="1"/>
              <a:t>khóa</a:t>
            </a:r>
            <a:r>
              <a:rPr lang="en-US" sz="2667" dirty="0"/>
              <a:t> </a:t>
            </a:r>
            <a:r>
              <a:rPr lang="en-US" sz="2667" dirty="0" err="1"/>
              <a:t>bồi</a:t>
            </a:r>
            <a:r>
              <a:rPr lang="en-US" sz="2667" dirty="0"/>
              <a:t> </a:t>
            </a:r>
            <a:r>
              <a:rPr lang="en-US" sz="2667" dirty="0" err="1"/>
              <a:t>dưỡng</a:t>
            </a:r>
            <a:r>
              <a:rPr lang="en-US" sz="2667" dirty="0"/>
              <a:t>.</a:t>
            </a:r>
            <a:endParaRPr lang="vi-VN" sz="26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2349" y="2253907"/>
            <a:ext cx="5440753" cy="4788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820" y="2096835"/>
            <a:ext cx="7392609" cy="11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/>
              <a:t>a)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ba</a:t>
            </a:r>
            <a:r>
              <a:rPr lang="en-US" sz="2667" dirty="0"/>
              <a:t> </a:t>
            </a:r>
            <a:r>
              <a:rPr lang="en-US" sz="2667" dirty="0" err="1"/>
              <a:t>buổi</a:t>
            </a:r>
            <a:r>
              <a:rPr lang="en-US" sz="2667" dirty="0"/>
              <a:t> </a:t>
            </a:r>
            <a:r>
              <a:rPr lang="en-US" sz="2667" dirty="0" err="1"/>
              <a:t>đầu</a:t>
            </a:r>
            <a:r>
              <a:rPr lang="en-US" sz="2667" dirty="0"/>
              <a:t> </a:t>
            </a:r>
            <a:r>
              <a:rPr lang="en-US" sz="2667" dirty="0" err="1"/>
              <a:t>tiên</a:t>
            </a:r>
            <a:r>
              <a:rPr lang="en-US" sz="2667" dirty="0"/>
              <a:t>, </a:t>
            </a:r>
            <a:r>
              <a:rPr lang="en-US" sz="2667" dirty="0" err="1"/>
              <a:t>tổng</a:t>
            </a:r>
            <a:r>
              <a:rPr lang="en-US" sz="2667" dirty="0"/>
              <a:t> </a:t>
            </a:r>
            <a:r>
              <a:rPr lang="en-US" sz="2667" dirty="0" err="1"/>
              <a:t>số</a:t>
            </a:r>
            <a:r>
              <a:rPr lang="en-US" sz="2667" dirty="0"/>
              <a:t> </a:t>
            </a:r>
            <a:r>
              <a:rPr lang="en-US" sz="2667" dirty="0" err="1"/>
              <a:t>lượt</a:t>
            </a:r>
            <a:r>
              <a:rPr lang="en-US" sz="2667" dirty="0"/>
              <a:t> </a:t>
            </a:r>
            <a:r>
              <a:rPr lang="en-US" sz="2667" dirty="0" err="1"/>
              <a:t>học</a:t>
            </a:r>
            <a:r>
              <a:rPr lang="en-US" sz="2667" dirty="0"/>
              <a:t> </a:t>
            </a:r>
            <a:r>
              <a:rPr lang="en-US" sz="2667" dirty="0" err="1"/>
              <a:t>viên</a:t>
            </a:r>
            <a:r>
              <a:rPr lang="en-US" sz="2667" dirty="0"/>
              <a:t> </a:t>
            </a:r>
            <a:r>
              <a:rPr lang="en-US" sz="2667" dirty="0" err="1"/>
              <a:t>dùng</a:t>
            </a:r>
            <a:r>
              <a:rPr lang="en-US" sz="2667" dirty="0"/>
              <a:t> </a:t>
            </a:r>
            <a:r>
              <a:rPr lang="en-US" sz="2667" dirty="0" err="1"/>
              <a:t>nước</a:t>
            </a:r>
            <a:r>
              <a:rPr lang="en-US" sz="2667" dirty="0"/>
              <a:t> </a:t>
            </a:r>
            <a:r>
              <a:rPr lang="en-US" sz="2667" dirty="0" err="1"/>
              <a:t>giải</a:t>
            </a:r>
            <a:r>
              <a:rPr lang="en-US" sz="2667" dirty="0"/>
              <a:t> </a:t>
            </a:r>
            <a:r>
              <a:rPr lang="en-US" sz="2667" dirty="0" err="1"/>
              <a:t>khát</a:t>
            </a:r>
            <a:r>
              <a:rPr lang="en-US" sz="2667" dirty="0"/>
              <a:t> ở </a:t>
            </a:r>
            <a:r>
              <a:rPr lang="en-US" sz="2667" dirty="0" err="1"/>
              <a:t>mỗi</a:t>
            </a:r>
            <a:r>
              <a:rPr lang="en-US" sz="2667" dirty="0"/>
              <a:t> </a:t>
            </a:r>
            <a:r>
              <a:rPr lang="en-US" sz="2667" dirty="0" err="1"/>
              <a:t>buổi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bao</a:t>
            </a:r>
            <a:r>
              <a:rPr lang="en-US" sz="2667" dirty="0"/>
              <a:t> </a:t>
            </a:r>
            <a:r>
              <a:rPr lang="en-US" sz="2667" dirty="0" err="1"/>
              <a:t>nhiêu</a:t>
            </a:r>
            <a:r>
              <a:rPr lang="en-US" sz="2667" dirty="0"/>
              <a:t>?</a:t>
            </a:r>
            <a:endParaRPr lang="vi-VN" sz="2667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471323" y="3471551"/>
          <a:ext cx="6584523" cy="1891833"/>
        </p:xfrm>
        <a:graphic>
          <a:graphicData uri="http://schemas.openxmlformats.org/drawingml/2006/table">
            <a:tbl>
              <a:tblPr firstRow="1" firstCol="1" bandRow="1"/>
              <a:tblGrid>
                <a:gridCol w="1941968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647188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498211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497156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63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effectLst/>
                        </a:rPr>
                        <a:t>Buổi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>
                          <a:effectLst/>
                        </a:rPr>
                        <a:t>Buổi 1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effectLst/>
                        </a:rPr>
                        <a:t>Buổi 2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>
                          <a:effectLst/>
                        </a:rPr>
                        <a:t>Buổi 3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63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effectLst/>
                        </a:rPr>
                        <a:t>Nhiều nhất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63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>
                          <a:effectLst/>
                        </a:rPr>
                        <a:t>Ít nhất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84880" y="4189715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35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784878" y="4808234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25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333070" y="4148867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37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333070" y="4855385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23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875988" y="4148866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38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875988" y="4850478"/>
            <a:ext cx="892073" cy="58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b="1" dirty="0">
                <a:solidFill>
                  <a:srgbClr val="7030A0"/>
                </a:solidFill>
              </a:rPr>
              <a:t>22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714</Words>
  <Application>Microsoft Office PowerPoint</Application>
  <PresentationFormat>Widescreen</PresentationFormat>
  <Paragraphs>77</Paragraphs>
  <Slides>14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Livvic</vt:lpstr>
      <vt:lpstr>Open Sans</vt:lpstr>
      <vt:lpstr>Patrick Hand</vt:lpstr>
      <vt:lpstr>Roboto Condensed Light</vt:lpstr>
      <vt:lpstr>Times New Roman</vt:lpstr>
      <vt:lpstr>UTM Cooper Black</vt:lpstr>
      <vt:lpstr>Office Theme</vt:lpstr>
      <vt:lpstr>Tiết 79:  Biểu đồ cột kép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79:  Biểu đồ cột kép </dc:title>
  <dc:creator>Thanh Tran Kim</dc:creator>
  <cp:lastModifiedBy>Thanh Tran Kim</cp:lastModifiedBy>
  <cp:revision>1</cp:revision>
  <dcterms:created xsi:type="dcterms:W3CDTF">2024-05-25T04:34:09Z</dcterms:created>
  <dcterms:modified xsi:type="dcterms:W3CDTF">2024-05-25T04:36:50Z</dcterms:modified>
</cp:coreProperties>
</file>