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66" r:id="rId13"/>
    <p:sldId id="267" r:id="rId14"/>
    <p:sldId id="268" r:id="rId15"/>
    <p:sldId id="314" r:id="rId16"/>
    <p:sldId id="315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908A4-935F-4ABD-B7DA-677FAD64498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BA001-05A8-489A-968A-BA185151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1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0B99-BDC2-B5BD-4A1D-3F0C877A9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7C37D-6519-C0AB-1962-406921D90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45B09-F82C-8C35-7FE5-2DB044C9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0894-5F51-2929-CAF9-B0121BAE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01987-A34F-FC4F-667B-4816FD5E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7B5D-4941-9338-19C9-88061697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69CA9-8C03-FF6E-34F9-34E596F93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06D4-0C7D-06A4-9544-E51EDF62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1F187-6D5E-64BB-FBB7-A9EBFE87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40932-A05C-49BE-8586-DFA6FD06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30D12-7C0E-B0A0-9BA6-0FC952D13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A9D5A-29D3-7C23-5731-660F57D0D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C4EF3-EA41-C7EB-E871-44C160BB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2339E-96AB-108E-AA88-63118C80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C8D87-69E6-C797-2A28-00108C7A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3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425133" y="1516767"/>
            <a:ext cx="9806800" cy="4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70" lvl="1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25133" y="516800"/>
            <a:ext cx="72432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16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3890467" y="3532349"/>
            <a:ext cx="52432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3890467" y="2026181"/>
            <a:ext cx="5243200" cy="1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874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815800" y="2521669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3008832" y="2243467"/>
            <a:ext cx="3353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3008832" y="2702183"/>
            <a:ext cx="33536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815800" y="4494177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3008832" y="4215981"/>
            <a:ext cx="3353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3008832" y="4674697"/>
            <a:ext cx="33536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6684752" y="2521669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7877800" y="2243467"/>
            <a:ext cx="3353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7877800" y="2702175"/>
            <a:ext cx="33536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6684752" y="4494193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7877800" y="4215968"/>
            <a:ext cx="3353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7877800" y="4674700"/>
            <a:ext cx="33536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050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997571" y="3357127"/>
            <a:ext cx="51328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3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688571" y="1863484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537771" y="4525252"/>
            <a:ext cx="4052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14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4649567" y="2991000"/>
            <a:ext cx="5593600" cy="1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4649567" y="2177433"/>
            <a:ext cx="5593600" cy="6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07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2473400" y="2172784"/>
            <a:ext cx="7003600" cy="3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461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686183" y="3734449"/>
            <a:ext cx="26192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686183" y="4229649"/>
            <a:ext cx="26192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8558033" y="3734449"/>
            <a:ext cx="26192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8558033" y="4229649"/>
            <a:ext cx="26192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135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98068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2405152" y="2663437"/>
            <a:ext cx="11812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637952" y="3731479"/>
            <a:ext cx="2715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637952" y="4226679"/>
            <a:ext cx="27156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5835933" y="2663437"/>
            <a:ext cx="11812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5068733" y="3731479"/>
            <a:ext cx="2715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5068733" y="4226679"/>
            <a:ext cx="27156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9265736" y="2663437"/>
            <a:ext cx="11812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8498536" y="3731479"/>
            <a:ext cx="27156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8498536" y="4226679"/>
            <a:ext cx="2715600" cy="11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67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1D3E-16B7-6E56-F22D-A91ADAE8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AEBFE-503A-F869-9006-80A6A7775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788A-67E1-276F-BC5F-D607A090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ABE81-76B5-5861-707C-C4AC03B8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2DFC5-12B0-0D4B-AD75-E452FAD8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1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5936080" y="3357127"/>
            <a:ext cx="51328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3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7627080" y="1863484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6476280" y="4485303"/>
            <a:ext cx="4052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80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2297133" y="3306827"/>
            <a:ext cx="3448000" cy="1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2585533" y="2072027"/>
            <a:ext cx="2871200" cy="11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504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7106607" y="3306827"/>
            <a:ext cx="3448000" cy="1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7395007" y="2072027"/>
            <a:ext cx="2871200" cy="11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926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686183" y="4544636"/>
            <a:ext cx="26192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686183" y="5164359"/>
            <a:ext cx="26192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5122108" y="4544636"/>
            <a:ext cx="26192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5122108" y="5164359"/>
            <a:ext cx="26192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8558041" y="4544636"/>
            <a:ext cx="2619200" cy="4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8558041" y="5164359"/>
            <a:ext cx="26192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686183" y="2509789"/>
            <a:ext cx="26192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686183" y="3129512"/>
            <a:ext cx="26192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5122108" y="2509789"/>
            <a:ext cx="26192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5122108" y="3129512"/>
            <a:ext cx="26192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8558041" y="2509789"/>
            <a:ext cx="26192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8558041" y="3129512"/>
            <a:ext cx="26192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2100783" y="1841947"/>
            <a:ext cx="17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5536708" y="1841947"/>
            <a:ext cx="17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8972641" y="1841947"/>
            <a:ext cx="17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2100783" y="3876793"/>
            <a:ext cx="17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5536708" y="3876793"/>
            <a:ext cx="17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8972641" y="3876793"/>
            <a:ext cx="17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43212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3092" y="0"/>
            <a:ext cx="12198183" cy="685820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10516949" y="533950"/>
            <a:ext cx="2100835" cy="4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1269315" y="4813244"/>
            <a:ext cx="4114000" cy="110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353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57999" y="153200"/>
            <a:ext cx="11876004" cy="65516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425200" y="516800"/>
            <a:ext cx="72432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744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54E-5318-7D24-9871-6B92CE45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E5AE8-9829-72E3-45CE-F109705BD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A3CB9-32BF-3298-996F-7BE7ABB4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42A58-8F3D-B9F9-0D9F-C2E5F267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A6D3C-C3EE-E139-0149-180141B8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44F9-29FC-B599-558B-C849DCB5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DA7E-4660-17CC-DF06-A3BD6E11A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BA27F-7A0D-D009-6322-97C77A3AE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92E9A-E222-8D16-9493-F4F21093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3CE19-0F37-1F1C-FEA2-8F1528B8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D9EFE-1596-3E21-03E7-D098CFE9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7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A169-78F7-14DE-BE03-4A9441A4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56A19-8D6D-2A55-9EEE-11DB48D71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E552D-3498-1532-63DF-92DE27659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8F1AD-C8AA-00A7-B044-E31C3B030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9BE2C-F1F7-D81C-2BE6-795ECB8AE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8C3AC-7D49-693D-2501-ABD4C3DB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131F6-D076-A0A6-B3F5-3DD24EC2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ECC68-A2F5-C79E-51DF-129247C2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5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7FEE-04C2-71C8-A142-2A42C9DD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A1C08-A2D4-8F9D-32B9-C707DF72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4D3EE-D2E8-67A4-A724-3B1ECB37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73C23-FD7B-0B5E-E071-C12D82BE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1AE3E-C952-7472-B2F6-151A0E46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A5BF9-4023-DD83-25CD-B0C4C481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47EE3-D7B2-ABA4-4463-6E17B04F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5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22B4-81B4-8313-B8C7-E8FD9686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9C81-872B-EB07-85E3-4E6126173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209F3-F326-A5FA-6B7C-CDDEF2EFB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64FBF-58A0-C64F-75D3-74E5CA20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687A9-D38C-4347-44C4-1D13B570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50184-1BD4-2540-FA9F-C8CA1487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8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0964-AF5C-4AFF-7D66-7A1E8C68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FC9AB-849A-E281-5694-70D18CB31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A9DE7-399F-7ACF-0A20-5AA0D1E27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91895-AD2B-8B7C-7901-05E0118E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CD5C6-ADF8-30DF-7B9E-9459FC3D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06017-A4AD-AE18-7B58-828C24A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68E79-D73E-CEFB-4646-6752ABC1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F6EA0-A034-9A96-D0CF-DD73C3FC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764A5-A558-11A0-063E-7AFAD8B68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7322-A140-43D2-B1C6-D506A54AA4F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756BC-9AD9-F9F3-07F9-9E136E7B1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83DA7-5A47-FDA3-B7A0-E51E41250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42510-E171-49E7-B7D5-F9C9422ED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815533" y="1185200"/>
            <a:ext cx="9413201" cy="4488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8668492" y="1414796"/>
            <a:ext cx="599280" cy="1481089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2" name="Google Shape;402;p39"/>
          <p:cNvSpPr/>
          <p:nvPr/>
        </p:nvSpPr>
        <p:spPr>
          <a:xfrm>
            <a:off x="17083057" y="1163699"/>
            <a:ext cx="193311" cy="363087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3" name="Google Shape;403;p39"/>
          <p:cNvSpPr/>
          <p:nvPr/>
        </p:nvSpPr>
        <p:spPr>
          <a:xfrm>
            <a:off x="16846321" y="1312542"/>
            <a:ext cx="221300" cy="301613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4" name="Google Shape;404;p39"/>
          <p:cNvSpPr/>
          <p:nvPr/>
        </p:nvSpPr>
        <p:spPr>
          <a:xfrm>
            <a:off x="16478795" y="3526089"/>
            <a:ext cx="155904" cy="71937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414471" y="1306905"/>
            <a:ext cx="2334164" cy="50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9295406" y="5042396"/>
            <a:ext cx="2334164" cy="5087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99660" y="1883453"/>
            <a:ext cx="9074100" cy="32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</a:t>
            </a:r>
          </a:p>
          <a:p>
            <a:pPr algn="ctr">
              <a:lnSpc>
                <a:spcPct val="130000"/>
              </a:lnSpc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83: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hình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suất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số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nghiệm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4290166" y="853575"/>
            <a:ext cx="6938663" cy="5150851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7572898" y="1635138"/>
            <a:ext cx="1859167" cy="1692333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4404519" y="3440909"/>
            <a:ext cx="6939539" cy="22577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" sz="4267" b="1" dirty="0">
                <a:latin typeface="+mn-lt"/>
              </a:rPr>
              <a:t>MÔ HÌNH XÁC SUẤT TRONG TRÒ CHƠI LẤY VẬT TỪ TRONG HỘP</a:t>
            </a:r>
            <a:endParaRPr sz="4267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7627080" y="1863484"/>
            <a:ext cx="1750800" cy="123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1300820" y="4625819"/>
            <a:ext cx="1530464" cy="1623107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10273672" y="585784"/>
            <a:ext cx="1529493" cy="1805579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433992" y="5428993"/>
            <a:ext cx="105786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458399" y="236092"/>
            <a:ext cx="2420888" cy="48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10287653" y="391679"/>
            <a:ext cx="2424352" cy="4744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10342376" y="4642090"/>
            <a:ext cx="1057865" cy="1576503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736" y="383114"/>
            <a:ext cx="1303459" cy="722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4520" y="877091"/>
            <a:ext cx="9425721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hộp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1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bóng</a:t>
            </a:r>
            <a:r>
              <a:rPr lang="en-US" sz="2667" dirty="0"/>
              <a:t> </a:t>
            </a:r>
            <a:r>
              <a:rPr lang="en-US" sz="2667" dirty="0" err="1"/>
              <a:t>xanh</a:t>
            </a:r>
            <a:r>
              <a:rPr lang="en-US" sz="2667" dirty="0"/>
              <a:t>, 1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bóng</a:t>
            </a:r>
            <a:r>
              <a:rPr lang="en-US" sz="2667" dirty="0"/>
              <a:t> </a:t>
            </a:r>
            <a:r>
              <a:rPr lang="en-US" sz="2667" dirty="0" err="1"/>
              <a:t>đỏ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1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bóng</a:t>
            </a:r>
            <a:r>
              <a:rPr lang="en-US" sz="2667" dirty="0"/>
              <a:t> </a:t>
            </a:r>
            <a:r>
              <a:rPr lang="en-US" sz="2667" dirty="0" err="1"/>
              <a:t>vàng</a:t>
            </a:r>
            <a:r>
              <a:rPr lang="en-US" sz="2667" dirty="0"/>
              <a:t>;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bóng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kích</a:t>
            </a:r>
            <a:r>
              <a:rPr lang="en-US" sz="2667" dirty="0"/>
              <a:t> </a:t>
            </a:r>
            <a:r>
              <a:rPr lang="en-US" sz="2667" dirty="0" err="1"/>
              <a:t>thước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khối</a:t>
            </a:r>
            <a:r>
              <a:rPr lang="en-US" sz="2667" dirty="0"/>
              <a:t> </a:t>
            </a:r>
            <a:r>
              <a:rPr lang="en-US" sz="2667" dirty="0" err="1"/>
              <a:t>lượng</a:t>
            </a:r>
            <a:r>
              <a:rPr lang="en-US" sz="2667" dirty="0"/>
              <a:t> </a:t>
            </a:r>
            <a:r>
              <a:rPr lang="en-US" sz="2667" dirty="0" err="1"/>
              <a:t>như</a:t>
            </a:r>
            <a:r>
              <a:rPr lang="en-US" sz="2667" dirty="0"/>
              <a:t> </a:t>
            </a:r>
            <a:r>
              <a:rPr lang="en-US" sz="2667" dirty="0" err="1"/>
              <a:t>nhau</a:t>
            </a:r>
            <a:r>
              <a:rPr lang="en-US" sz="2667" dirty="0"/>
              <a:t>. </a:t>
            </a:r>
            <a:r>
              <a:rPr lang="en-US" sz="2667" dirty="0" err="1"/>
              <a:t>Lấy</a:t>
            </a:r>
            <a:r>
              <a:rPr lang="en-US" sz="2667" dirty="0"/>
              <a:t> </a:t>
            </a:r>
            <a:r>
              <a:rPr lang="en-US" sz="2667" dirty="0" err="1"/>
              <a:t>ngẫu</a:t>
            </a:r>
            <a:r>
              <a:rPr lang="en-US" sz="2667" dirty="0"/>
              <a:t> </a:t>
            </a:r>
            <a:r>
              <a:rPr lang="en-US" sz="2667" dirty="0" err="1"/>
              <a:t>nhiên</a:t>
            </a:r>
            <a:r>
              <a:rPr lang="en-US" sz="2667" dirty="0"/>
              <a:t>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bóng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hộp</a:t>
            </a:r>
            <a:r>
              <a:rPr lang="en-US" sz="2667" dirty="0"/>
              <a:t>. </a:t>
            </a:r>
            <a:endParaRPr lang="vi-VN" sz="2667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70067" y="3148195"/>
            <a:ext cx="3480709" cy="2987789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5566915" y="2545155"/>
            <a:ext cx="6257027" cy="1746727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C00000"/>
                </a:solidFill>
              </a:rPr>
              <a:t>Nêu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những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kết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quả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có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xảy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đối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với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màu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của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quả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bóng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được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lấy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ra.</a:t>
            </a:r>
            <a:endParaRPr lang="vi-VN" sz="24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85" y="4642090"/>
            <a:ext cx="1117017" cy="17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482315" y="596630"/>
            <a:ext cx="1865272" cy="36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11369133" y="5823792"/>
            <a:ext cx="105786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10779583" y="660324"/>
            <a:ext cx="1836548" cy="39899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1160743" y="5152072"/>
            <a:ext cx="508420" cy="14464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835474" y="5875272"/>
            <a:ext cx="1057865" cy="78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1160743" y="1802682"/>
            <a:ext cx="3618733" cy="2987789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0751" y="2805979"/>
            <a:ext cx="1247091" cy="1086176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98187" y="517183"/>
            <a:ext cx="6479732" cy="208227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lấy</a:t>
            </a:r>
            <a:r>
              <a:rPr lang="en-US" sz="3200" b="1" dirty="0"/>
              <a:t> </a:t>
            </a:r>
            <a:r>
              <a:rPr lang="en-US" sz="3200" b="1" dirty="0" err="1"/>
              <a:t>ngẫu</a:t>
            </a:r>
            <a:r>
              <a:rPr lang="en-US" sz="3200" b="1" dirty="0"/>
              <a:t> </a:t>
            </a:r>
            <a:r>
              <a:rPr lang="en-US" sz="3200" b="1" dirty="0" err="1"/>
              <a:t>nhiên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bóng</a:t>
            </a:r>
            <a:r>
              <a:rPr lang="en-US" sz="3200" b="1" dirty="0"/>
              <a:t>,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ba</a:t>
            </a:r>
            <a:r>
              <a:rPr lang="en-US" sz="3200" b="1" dirty="0"/>
              <a:t> </a:t>
            </a:r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xảy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</a:t>
            </a:r>
            <a:r>
              <a:rPr lang="en-US" sz="3200" b="1" dirty="0" err="1"/>
              <a:t>đối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màu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bóng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lấy</a:t>
            </a:r>
            <a:r>
              <a:rPr lang="en-US" sz="3200" b="1" dirty="0"/>
              <a:t> </a:t>
            </a:r>
            <a:r>
              <a:rPr lang="en-US" sz="3200" b="1" dirty="0" err="1"/>
              <a:t>ra.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25517" y="3100397"/>
            <a:ext cx="333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5517" y="4151914"/>
            <a:ext cx="333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850" y="3632570"/>
            <a:ext cx="1152503" cy="11626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25517" y="5152071"/>
            <a:ext cx="333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9453" y="2735876"/>
            <a:ext cx="1046720" cy="1037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1110477" y="345744"/>
            <a:ext cx="10699385" cy="6140077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433992" y="5428993"/>
            <a:ext cx="105786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5247992" y="108503"/>
            <a:ext cx="2424352" cy="4744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10916909" y="4990017"/>
            <a:ext cx="1057865" cy="1667553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424304" y="855625"/>
            <a:ext cx="890838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Wingdings" panose="05000000000000000000" pitchFamily="2" charset="2"/>
              <a:buChar char="§"/>
            </a:pPr>
            <a:r>
              <a:rPr lang="en-US" sz="3733" dirty="0" err="1"/>
              <a:t>Lấy</a:t>
            </a:r>
            <a:r>
              <a:rPr lang="en-US" sz="3733" dirty="0"/>
              <a:t> </a:t>
            </a:r>
            <a:r>
              <a:rPr lang="en-US" sz="3733" dirty="0" err="1"/>
              <a:t>ngẫu</a:t>
            </a:r>
            <a:r>
              <a:rPr lang="en-US" sz="3733" dirty="0"/>
              <a:t> </a:t>
            </a:r>
            <a:r>
              <a:rPr lang="en-US" sz="3733" dirty="0" err="1"/>
              <a:t>nhiên</a:t>
            </a:r>
            <a:r>
              <a:rPr lang="en-US" sz="3733" dirty="0"/>
              <a:t> </a:t>
            </a:r>
            <a:r>
              <a:rPr lang="en-US" sz="3733" dirty="0" err="1"/>
              <a:t>một</a:t>
            </a:r>
            <a:r>
              <a:rPr lang="en-US" sz="3733" dirty="0"/>
              <a:t> </a:t>
            </a:r>
            <a:r>
              <a:rPr lang="en-US" sz="3733" dirty="0" err="1"/>
              <a:t>quả</a:t>
            </a:r>
            <a:r>
              <a:rPr lang="en-US" sz="3733" dirty="0"/>
              <a:t> </a:t>
            </a:r>
            <a:r>
              <a:rPr lang="en-US" sz="3733" dirty="0" err="1"/>
              <a:t>bóng</a:t>
            </a:r>
            <a:r>
              <a:rPr lang="en-US" sz="3733" dirty="0"/>
              <a:t>;</a:t>
            </a:r>
            <a:endParaRPr lang="vi-VN" sz="3733" dirty="0"/>
          </a:p>
        </p:txBody>
      </p:sp>
      <p:sp>
        <p:nvSpPr>
          <p:cNvPr id="5" name="Right Arrow 4"/>
          <p:cNvSpPr/>
          <p:nvPr/>
        </p:nvSpPr>
        <p:spPr>
          <a:xfrm>
            <a:off x="1110477" y="2995543"/>
            <a:ext cx="627657" cy="754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1" name="TextBox 20"/>
          <p:cNvSpPr txBox="1"/>
          <p:nvPr/>
        </p:nvSpPr>
        <p:spPr>
          <a:xfrm>
            <a:off x="1433991" y="2074481"/>
            <a:ext cx="10131163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algn="just">
              <a:buFont typeface="Wingdings" panose="05000000000000000000" pitchFamily="2" charset="2"/>
              <a:buChar char="§"/>
            </a:pPr>
            <a:r>
              <a:rPr lang="en-US" sz="3733" dirty="0" err="1">
                <a:highlight>
                  <a:srgbClr val="FFFF00"/>
                </a:highlight>
              </a:rPr>
              <a:t>Tập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hợp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các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kết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quả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có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thể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xảy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ra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đối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với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màu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của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quả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bóng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được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lấy</a:t>
            </a:r>
            <a:r>
              <a:rPr lang="en-US" sz="3733" dirty="0">
                <a:highlight>
                  <a:srgbClr val="FFFF00"/>
                </a:highlight>
              </a:rPr>
              <a:t> </a:t>
            </a:r>
            <a:r>
              <a:rPr lang="en-US" sz="3733" dirty="0" err="1">
                <a:highlight>
                  <a:srgbClr val="FFFF00"/>
                </a:highlight>
              </a:rPr>
              <a:t>ra</a:t>
            </a:r>
            <a:r>
              <a:rPr lang="en-US" sz="3733" dirty="0">
                <a:highlight>
                  <a:srgbClr val="FFFF00"/>
                </a:highlight>
              </a:rPr>
              <a:t> { X; Đ; V}. </a:t>
            </a:r>
            <a:r>
              <a:rPr lang="en-US" sz="3733" dirty="0"/>
              <a:t>Ở </a:t>
            </a:r>
            <a:r>
              <a:rPr lang="en-US" sz="3733" dirty="0" err="1"/>
              <a:t>đây</a:t>
            </a:r>
            <a:r>
              <a:rPr lang="en-US" sz="3733" dirty="0"/>
              <a:t>, X </a:t>
            </a:r>
            <a:r>
              <a:rPr lang="en-US" sz="3733" dirty="0" err="1"/>
              <a:t>kí</a:t>
            </a:r>
            <a:r>
              <a:rPr lang="en-US" sz="3733" dirty="0"/>
              <a:t> </a:t>
            </a:r>
            <a:r>
              <a:rPr lang="en-US" sz="3733" dirty="0" err="1"/>
              <a:t>hiệu</a:t>
            </a:r>
            <a:r>
              <a:rPr lang="en-US" sz="3733" dirty="0"/>
              <a:t> </a:t>
            </a:r>
            <a:r>
              <a:rPr lang="en-US" sz="3733" dirty="0" err="1"/>
              <a:t>cho</a:t>
            </a:r>
            <a:r>
              <a:rPr lang="en-US" sz="3733" dirty="0"/>
              <a:t> </a:t>
            </a:r>
            <a:r>
              <a:rPr lang="en-US" sz="3733" dirty="0" err="1"/>
              <a:t>kết</a:t>
            </a:r>
            <a:r>
              <a:rPr lang="en-US" sz="3733" dirty="0"/>
              <a:t> </a:t>
            </a:r>
            <a:r>
              <a:rPr lang="en-US" sz="3733" dirty="0" err="1"/>
              <a:t>quả</a:t>
            </a:r>
            <a:r>
              <a:rPr lang="en-US" sz="3733" dirty="0"/>
              <a:t> </a:t>
            </a:r>
            <a:r>
              <a:rPr lang="en-US" sz="3733" dirty="0" err="1"/>
              <a:t>lấy</a:t>
            </a:r>
            <a:r>
              <a:rPr lang="en-US" sz="3733" dirty="0"/>
              <a:t> </a:t>
            </a:r>
            <a:r>
              <a:rPr lang="en-US" sz="3733" dirty="0" err="1"/>
              <a:t>được</a:t>
            </a:r>
            <a:r>
              <a:rPr lang="en-US" sz="3733" dirty="0"/>
              <a:t> </a:t>
            </a:r>
            <a:r>
              <a:rPr lang="en-US" sz="3733" dirty="0" err="1"/>
              <a:t>quả</a:t>
            </a:r>
            <a:r>
              <a:rPr lang="en-US" sz="3733" dirty="0"/>
              <a:t> </a:t>
            </a:r>
            <a:r>
              <a:rPr lang="en-US" sz="3733" dirty="0" err="1"/>
              <a:t>bóng</a:t>
            </a:r>
            <a:r>
              <a:rPr lang="en-US" sz="3733" dirty="0"/>
              <a:t> </a:t>
            </a:r>
            <a:r>
              <a:rPr lang="en-US" sz="3733" dirty="0" err="1"/>
              <a:t>màu</a:t>
            </a:r>
            <a:r>
              <a:rPr lang="en-US" sz="3733" dirty="0"/>
              <a:t> </a:t>
            </a:r>
            <a:r>
              <a:rPr lang="en-US" sz="3733" dirty="0" err="1"/>
              <a:t>xanh</a:t>
            </a:r>
            <a:r>
              <a:rPr lang="en-US" sz="3733" dirty="0"/>
              <a:t>; Đ </a:t>
            </a:r>
            <a:r>
              <a:rPr lang="en-US" sz="3733" dirty="0" err="1"/>
              <a:t>kí</a:t>
            </a:r>
            <a:r>
              <a:rPr lang="en-US" sz="3733" dirty="0"/>
              <a:t>  </a:t>
            </a:r>
            <a:r>
              <a:rPr lang="en-US" sz="3733" dirty="0" err="1"/>
              <a:t>hiệu</a:t>
            </a:r>
            <a:r>
              <a:rPr lang="en-US" sz="3733" dirty="0"/>
              <a:t> </a:t>
            </a:r>
            <a:r>
              <a:rPr lang="en-US" sz="3733" dirty="0" err="1"/>
              <a:t>cho</a:t>
            </a:r>
            <a:r>
              <a:rPr lang="en-US" sz="3733" dirty="0"/>
              <a:t> </a:t>
            </a:r>
            <a:r>
              <a:rPr lang="en-US" sz="3733" dirty="0" err="1"/>
              <a:t>kết</a:t>
            </a:r>
            <a:r>
              <a:rPr lang="en-US" sz="3733" dirty="0"/>
              <a:t> </a:t>
            </a:r>
            <a:r>
              <a:rPr lang="en-US" sz="3733" dirty="0" err="1"/>
              <a:t>quả</a:t>
            </a:r>
            <a:r>
              <a:rPr lang="en-US" sz="3733" dirty="0"/>
              <a:t> </a:t>
            </a:r>
            <a:r>
              <a:rPr lang="en-US" sz="3733" dirty="0" err="1"/>
              <a:t>lấy</a:t>
            </a:r>
            <a:r>
              <a:rPr lang="en-US" sz="3733" dirty="0"/>
              <a:t> </a:t>
            </a:r>
            <a:r>
              <a:rPr lang="en-US" sz="3733" dirty="0" err="1"/>
              <a:t>được</a:t>
            </a:r>
            <a:r>
              <a:rPr lang="en-US" sz="3733" dirty="0"/>
              <a:t> </a:t>
            </a:r>
            <a:r>
              <a:rPr lang="en-US" sz="3733" dirty="0" err="1"/>
              <a:t>quả</a:t>
            </a:r>
            <a:r>
              <a:rPr lang="en-US" sz="3733" dirty="0"/>
              <a:t> </a:t>
            </a:r>
            <a:r>
              <a:rPr lang="en-US" sz="3733" dirty="0" err="1"/>
              <a:t>bóng</a:t>
            </a:r>
            <a:r>
              <a:rPr lang="en-US" sz="3733" dirty="0"/>
              <a:t> </a:t>
            </a:r>
            <a:r>
              <a:rPr lang="en-US" sz="3733" dirty="0" err="1"/>
              <a:t>màu</a:t>
            </a:r>
            <a:r>
              <a:rPr lang="en-US" sz="3733" dirty="0"/>
              <a:t> </a:t>
            </a:r>
            <a:r>
              <a:rPr lang="en-US" sz="3733" dirty="0" err="1"/>
              <a:t>đỏ</a:t>
            </a:r>
            <a:r>
              <a:rPr lang="en-US" sz="3733" dirty="0"/>
              <a:t> </a:t>
            </a:r>
            <a:r>
              <a:rPr lang="en-US" sz="3733" dirty="0" err="1"/>
              <a:t>và</a:t>
            </a:r>
            <a:r>
              <a:rPr lang="en-US" sz="3733" dirty="0"/>
              <a:t> V </a:t>
            </a:r>
            <a:r>
              <a:rPr lang="en-US" sz="3733" dirty="0" err="1"/>
              <a:t>kí</a:t>
            </a:r>
            <a:r>
              <a:rPr lang="en-US" sz="3733" dirty="0"/>
              <a:t> </a:t>
            </a:r>
            <a:r>
              <a:rPr lang="en-US" sz="3733" dirty="0" err="1"/>
              <a:t>hiệu</a:t>
            </a:r>
            <a:r>
              <a:rPr lang="en-US" sz="3733" dirty="0"/>
              <a:t> </a:t>
            </a:r>
            <a:r>
              <a:rPr lang="en-US" sz="3733" dirty="0" err="1"/>
              <a:t>cho</a:t>
            </a:r>
            <a:r>
              <a:rPr lang="en-US" sz="3733" dirty="0"/>
              <a:t> </a:t>
            </a:r>
            <a:r>
              <a:rPr lang="en-US" sz="3733" dirty="0" err="1"/>
              <a:t>kết</a:t>
            </a:r>
            <a:r>
              <a:rPr lang="en-US" sz="3733" dirty="0"/>
              <a:t> </a:t>
            </a:r>
            <a:r>
              <a:rPr lang="en-US" sz="3733" dirty="0" err="1"/>
              <a:t>quả</a:t>
            </a:r>
            <a:r>
              <a:rPr lang="en-US" sz="3733" dirty="0"/>
              <a:t> </a:t>
            </a:r>
            <a:r>
              <a:rPr lang="en-US" sz="3733" dirty="0" err="1"/>
              <a:t>lấy</a:t>
            </a:r>
            <a:r>
              <a:rPr lang="en-US" sz="3733" dirty="0"/>
              <a:t> </a:t>
            </a:r>
            <a:r>
              <a:rPr lang="en-US" sz="3733" dirty="0" err="1"/>
              <a:t>được</a:t>
            </a:r>
            <a:r>
              <a:rPr lang="en-US" sz="3733" dirty="0"/>
              <a:t> </a:t>
            </a:r>
            <a:r>
              <a:rPr lang="en-US" sz="3733" dirty="0" err="1"/>
              <a:t>quả</a:t>
            </a:r>
            <a:r>
              <a:rPr lang="en-US" sz="3733" dirty="0"/>
              <a:t> </a:t>
            </a:r>
            <a:r>
              <a:rPr lang="en-US" sz="3733" dirty="0" err="1"/>
              <a:t>bóng</a:t>
            </a:r>
            <a:r>
              <a:rPr lang="en-US" sz="3733" dirty="0"/>
              <a:t> </a:t>
            </a:r>
            <a:r>
              <a:rPr lang="en-US" sz="3733" dirty="0" err="1"/>
              <a:t>màu</a:t>
            </a:r>
            <a:r>
              <a:rPr lang="en-US" sz="3733" dirty="0"/>
              <a:t> </a:t>
            </a:r>
            <a:r>
              <a:rPr lang="en-US" sz="3733" dirty="0" err="1"/>
              <a:t>vàng</a:t>
            </a:r>
            <a:r>
              <a:rPr lang="en-US" sz="3733" dirty="0"/>
              <a:t>.</a:t>
            </a:r>
            <a:endParaRPr lang="vi-VN" sz="37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1130232" y="1194529"/>
            <a:ext cx="535208" cy="451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10967503" y="-166847"/>
            <a:ext cx="1562271" cy="1350753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995767" y="160479"/>
            <a:ext cx="7243200" cy="78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1462" y="785603"/>
            <a:ext cx="9571809" cy="202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hộp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4 </a:t>
            </a:r>
            <a:r>
              <a:rPr lang="en-US" sz="2667" dirty="0" err="1"/>
              <a:t>chiếc</a:t>
            </a:r>
            <a:r>
              <a:rPr lang="en-US" sz="2667" dirty="0"/>
              <a:t> </a:t>
            </a:r>
            <a:r>
              <a:rPr lang="en-US" sz="2667" dirty="0" err="1"/>
              <a:t>kẹo</a:t>
            </a:r>
            <a:r>
              <a:rPr lang="en-US" sz="2667" dirty="0"/>
              <a:t>,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đó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1 </a:t>
            </a:r>
            <a:r>
              <a:rPr lang="en-US" sz="2667" dirty="0" err="1"/>
              <a:t>chiếc</a:t>
            </a:r>
            <a:r>
              <a:rPr lang="en-US" sz="2667" dirty="0"/>
              <a:t> </a:t>
            </a:r>
            <a:r>
              <a:rPr lang="en-US" sz="2667" dirty="0" err="1"/>
              <a:t>kẹo</a:t>
            </a:r>
            <a:r>
              <a:rPr lang="en-US" sz="2667" dirty="0"/>
              <a:t> </a:t>
            </a:r>
            <a:r>
              <a:rPr lang="en-US" sz="2667" dirty="0" err="1"/>
              <a:t>màu</a:t>
            </a:r>
            <a:r>
              <a:rPr lang="en-US" sz="2667" dirty="0"/>
              <a:t> </a:t>
            </a:r>
            <a:r>
              <a:rPr lang="en-US" sz="2667" dirty="0" err="1"/>
              <a:t>hồng</a:t>
            </a:r>
            <a:r>
              <a:rPr lang="en-US" sz="2667" dirty="0"/>
              <a:t>, 1 </a:t>
            </a:r>
            <a:r>
              <a:rPr lang="en-US" sz="2667" dirty="0" err="1"/>
              <a:t>chiếc</a:t>
            </a:r>
            <a:r>
              <a:rPr lang="en-US" sz="2667" dirty="0"/>
              <a:t> </a:t>
            </a:r>
            <a:r>
              <a:rPr lang="en-US" sz="2667" dirty="0" err="1"/>
              <a:t>kẹo</a:t>
            </a:r>
            <a:r>
              <a:rPr lang="en-US" sz="2667" dirty="0"/>
              <a:t> </a:t>
            </a:r>
            <a:r>
              <a:rPr lang="en-US" sz="2667" dirty="0" err="1"/>
              <a:t>màu</a:t>
            </a:r>
            <a:r>
              <a:rPr lang="en-US" sz="2667" dirty="0"/>
              <a:t> </a:t>
            </a:r>
            <a:r>
              <a:rPr lang="en-US" sz="2667" dirty="0" err="1"/>
              <a:t>xanh</a:t>
            </a:r>
            <a:r>
              <a:rPr lang="en-US" sz="2667" dirty="0"/>
              <a:t>, 1 </a:t>
            </a:r>
            <a:r>
              <a:rPr lang="en-US" sz="2667" dirty="0" err="1"/>
              <a:t>chiếc</a:t>
            </a:r>
            <a:r>
              <a:rPr lang="en-US" sz="2667" dirty="0"/>
              <a:t> </a:t>
            </a:r>
            <a:r>
              <a:rPr lang="en-US" sz="2667" dirty="0" err="1"/>
              <a:t>kẹo</a:t>
            </a:r>
            <a:r>
              <a:rPr lang="en-US" sz="2667" dirty="0"/>
              <a:t>  </a:t>
            </a:r>
            <a:r>
              <a:rPr lang="en-US" sz="2667" dirty="0" err="1"/>
              <a:t>màu</a:t>
            </a:r>
            <a:r>
              <a:rPr lang="en-US" sz="2667" dirty="0"/>
              <a:t> </a:t>
            </a:r>
            <a:r>
              <a:rPr lang="en-US" sz="2667" dirty="0" err="1"/>
              <a:t>vàng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1 </a:t>
            </a:r>
            <a:r>
              <a:rPr lang="en-US" sz="2667" dirty="0" err="1"/>
              <a:t>chiếc</a:t>
            </a:r>
            <a:r>
              <a:rPr lang="en-US" sz="2667" dirty="0"/>
              <a:t> </a:t>
            </a:r>
            <a:r>
              <a:rPr lang="en-US" sz="2667" dirty="0" err="1"/>
              <a:t>kẹo</a:t>
            </a:r>
            <a:r>
              <a:rPr lang="en-US" sz="2667" dirty="0"/>
              <a:t> </a:t>
            </a:r>
            <a:r>
              <a:rPr lang="en-US" sz="2667" dirty="0" err="1"/>
              <a:t>màu</a:t>
            </a:r>
            <a:r>
              <a:rPr lang="en-US" sz="2667" dirty="0"/>
              <a:t> cam;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chiếc</a:t>
            </a:r>
            <a:r>
              <a:rPr lang="en-US" sz="2667" dirty="0"/>
              <a:t> </a:t>
            </a:r>
            <a:r>
              <a:rPr lang="en-US" sz="2667" dirty="0" err="1"/>
              <a:t>kẹo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kích</a:t>
            </a:r>
            <a:r>
              <a:rPr lang="en-US" sz="2667" dirty="0"/>
              <a:t> </a:t>
            </a:r>
            <a:r>
              <a:rPr lang="en-US" sz="2667" dirty="0" err="1"/>
              <a:t>thước</a:t>
            </a:r>
            <a:r>
              <a:rPr lang="en-US" sz="2667" dirty="0"/>
              <a:t> </a:t>
            </a:r>
            <a:r>
              <a:rPr lang="en-US" sz="2667" dirty="0" err="1"/>
              <a:t>như</a:t>
            </a:r>
            <a:r>
              <a:rPr lang="en-US" sz="2667" dirty="0"/>
              <a:t> </a:t>
            </a:r>
            <a:r>
              <a:rPr lang="en-US" sz="2667" dirty="0" err="1"/>
              <a:t>nhau</a:t>
            </a:r>
            <a:r>
              <a:rPr lang="en-US" sz="2667" dirty="0"/>
              <a:t>. </a:t>
            </a:r>
            <a:r>
              <a:rPr lang="en-US" sz="2667" dirty="0" err="1"/>
              <a:t>Lấy</a:t>
            </a:r>
            <a:r>
              <a:rPr lang="en-US" sz="2667" dirty="0"/>
              <a:t> </a:t>
            </a:r>
            <a:r>
              <a:rPr lang="en-US" sz="2667" dirty="0" err="1"/>
              <a:t>ngẫu</a:t>
            </a:r>
            <a:r>
              <a:rPr lang="en-US" sz="2667" dirty="0"/>
              <a:t> </a:t>
            </a:r>
            <a:r>
              <a:rPr lang="en-US" sz="2667" dirty="0" err="1"/>
              <a:t>nhiên</a:t>
            </a:r>
            <a:r>
              <a:rPr lang="en-US" sz="2667" dirty="0"/>
              <a:t>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chiếc</a:t>
            </a:r>
            <a:r>
              <a:rPr lang="en-US" sz="2667" dirty="0"/>
              <a:t> </a:t>
            </a:r>
            <a:r>
              <a:rPr lang="en-US" sz="2667" dirty="0" err="1"/>
              <a:t>kẹo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hộp</a:t>
            </a:r>
            <a:r>
              <a:rPr lang="en-US" sz="2667" dirty="0"/>
              <a:t>.</a:t>
            </a:r>
            <a:endParaRPr lang="vi-VN" sz="2667" dirty="0"/>
          </a:p>
        </p:txBody>
      </p:sp>
      <p:sp>
        <p:nvSpPr>
          <p:cNvPr id="53" name="TextBox 52"/>
          <p:cNvSpPr txBox="1"/>
          <p:nvPr/>
        </p:nvSpPr>
        <p:spPr>
          <a:xfrm>
            <a:off x="1831461" y="2795643"/>
            <a:ext cx="6813355" cy="104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/>
              <a:t>a) </a:t>
            </a:r>
            <a:r>
              <a:rPr lang="en-US" sz="2667" dirty="0" err="1"/>
              <a:t>Nêu</a:t>
            </a:r>
            <a:r>
              <a:rPr lang="en-US" sz="2667" dirty="0"/>
              <a:t> </a:t>
            </a:r>
            <a:r>
              <a:rPr lang="en-US" sz="2667" dirty="0" err="1"/>
              <a:t>những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xảy</a:t>
            </a:r>
            <a:r>
              <a:rPr lang="en-US" sz="2667" dirty="0"/>
              <a:t> </a:t>
            </a:r>
            <a:r>
              <a:rPr lang="en-US" sz="2667" dirty="0" err="1"/>
              <a:t>ra</a:t>
            </a:r>
            <a:r>
              <a:rPr lang="en-US" sz="2667" dirty="0"/>
              <a:t> </a:t>
            </a:r>
            <a:r>
              <a:rPr lang="en-US" sz="2667" dirty="0" err="1"/>
              <a:t>đối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màu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chiếc</a:t>
            </a:r>
            <a:r>
              <a:rPr lang="en-US" sz="2667" dirty="0"/>
              <a:t> </a:t>
            </a:r>
            <a:r>
              <a:rPr lang="en-US" sz="2667" dirty="0" err="1"/>
              <a:t>kẹo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lấy</a:t>
            </a:r>
            <a:r>
              <a:rPr lang="en-US" sz="2667" dirty="0"/>
              <a:t> </a:t>
            </a:r>
            <a:r>
              <a:rPr lang="en-US" sz="2667" dirty="0" err="1"/>
              <a:t>ra.</a:t>
            </a:r>
            <a:endParaRPr lang="vi-VN" sz="2667" dirty="0"/>
          </a:p>
        </p:txBody>
      </p:sp>
      <p:sp>
        <p:nvSpPr>
          <p:cNvPr id="57" name="Cube 56"/>
          <p:cNvSpPr/>
          <p:nvPr/>
        </p:nvSpPr>
        <p:spPr>
          <a:xfrm>
            <a:off x="9046112" y="2489282"/>
            <a:ext cx="2456597" cy="236561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8" name="Rounded Rectangle 57"/>
          <p:cNvSpPr/>
          <p:nvPr/>
        </p:nvSpPr>
        <p:spPr>
          <a:xfrm>
            <a:off x="9319069" y="3526511"/>
            <a:ext cx="509516" cy="291152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59" name="Rounded Rectangle 58"/>
          <p:cNvSpPr/>
          <p:nvPr/>
        </p:nvSpPr>
        <p:spPr>
          <a:xfrm>
            <a:off x="10156130" y="3526511"/>
            <a:ext cx="509516" cy="2911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60" name="Rounded Rectangle 59"/>
          <p:cNvSpPr/>
          <p:nvPr/>
        </p:nvSpPr>
        <p:spPr>
          <a:xfrm>
            <a:off x="9331441" y="4190701"/>
            <a:ext cx="509516" cy="291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61" name="Rounded Rectangle 60"/>
          <p:cNvSpPr/>
          <p:nvPr/>
        </p:nvSpPr>
        <p:spPr>
          <a:xfrm>
            <a:off x="10156129" y="4190701"/>
            <a:ext cx="509516" cy="2911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2" name="TextBox 21"/>
          <p:cNvSpPr txBox="1"/>
          <p:nvPr/>
        </p:nvSpPr>
        <p:spPr>
          <a:xfrm>
            <a:off x="1397836" y="3940598"/>
            <a:ext cx="211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322098" y="3529540"/>
            <a:ext cx="509516" cy="291152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64" name="Rounded Rectangle 63"/>
          <p:cNvSpPr/>
          <p:nvPr/>
        </p:nvSpPr>
        <p:spPr>
          <a:xfrm>
            <a:off x="10164258" y="3534639"/>
            <a:ext cx="509516" cy="2911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65" name="Rounded Rectangle 64"/>
          <p:cNvSpPr/>
          <p:nvPr/>
        </p:nvSpPr>
        <p:spPr>
          <a:xfrm>
            <a:off x="9339931" y="4186819"/>
            <a:ext cx="509516" cy="291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66" name="Rounded Rectangle 65"/>
          <p:cNvSpPr/>
          <p:nvPr/>
        </p:nvSpPr>
        <p:spPr>
          <a:xfrm>
            <a:off x="10188641" y="4198829"/>
            <a:ext cx="509516" cy="2911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67" name="TextBox 66"/>
          <p:cNvSpPr txBox="1"/>
          <p:nvPr/>
        </p:nvSpPr>
        <p:spPr>
          <a:xfrm>
            <a:off x="1397836" y="4568489"/>
            <a:ext cx="211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97836" y="5272746"/>
            <a:ext cx="211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97836" y="5906438"/>
            <a:ext cx="211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54317" y="520124"/>
            <a:ext cx="9571809" cy="104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/>
              <a:t>b) </a:t>
            </a:r>
            <a:r>
              <a:rPr lang="en-US" sz="2667" dirty="0" err="1"/>
              <a:t>Viết</a:t>
            </a:r>
            <a:r>
              <a:rPr lang="en-US" sz="2667" dirty="0"/>
              <a:t> </a:t>
            </a:r>
            <a:r>
              <a:rPr lang="en-US" sz="2667" dirty="0" err="1"/>
              <a:t>tập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kết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thể</a:t>
            </a:r>
            <a:r>
              <a:rPr lang="en-US" sz="2667" dirty="0"/>
              <a:t> </a:t>
            </a:r>
            <a:r>
              <a:rPr lang="en-US" sz="2667" dirty="0" err="1"/>
              <a:t>xảy</a:t>
            </a:r>
            <a:r>
              <a:rPr lang="en-US" sz="2667" dirty="0"/>
              <a:t> </a:t>
            </a:r>
            <a:r>
              <a:rPr lang="en-US" sz="2667" dirty="0" err="1"/>
              <a:t>ra</a:t>
            </a:r>
            <a:r>
              <a:rPr lang="en-US" sz="2667" dirty="0"/>
              <a:t> </a:t>
            </a:r>
            <a:r>
              <a:rPr lang="en-US" sz="2667" dirty="0" err="1"/>
              <a:t>đối</a:t>
            </a:r>
            <a:r>
              <a:rPr lang="en-US" sz="2667" dirty="0"/>
              <a:t> </a:t>
            </a:r>
            <a:r>
              <a:rPr lang="en-US" sz="2667" dirty="0" err="1"/>
              <a:t>với</a:t>
            </a:r>
            <a:r>
              <a:rPr lang="en-US" sz="2667" dirty="0"/>
              <a:t> </a:t>
            </a:r>
            <a:r>
              <a:rPr lang="en-US" sz="2667" dirty="0" err="1"/>
              <a:t>màu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chiếc</a:t>
            </a:r>
            <a:r>
              <a:rPr lang="en-US" sz="2667" dirty="0"/>
              <a:t> </a:t>
            </a:r>
            <a:r>
              <a:rPr lang="en-US" sz="2667" dirty="0" err="1"/>
              <a:t>kẹo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lấy</a:t>
            </a:r>
            <a:r>
              <a:rPr lang="en-US" sz="2667" dirty="0"/>
              <a:t> </a:t>
            </a:r>
            <a:r>
              <a:rPr lang="en-US" sz="2667" dirty="0" err="1"/>
              <a:t>ra.</a:t>
            </a:r>
            <a:r>
              <a:rPr lang="en-US" sz="2667" dirty="0"/>
              <a:t> </a:t>
            </a:r>
            <a:endParaRPr lang="vi-VN" sz="2667" dirty="0"/>
          </a:p>
        </p:txBody>
      </p:sp>
      <p:sp>
        <p:nvSpPr>
          <p:cNvPr id="15" name="TextBox 14"/>
          <p:cNvSpPr txBox="1"/>
          <p:nvPr/>
        </p:nvSpPr>
        <p:spPr>
          <a:xfrm>
            <a:off x="517868" y="1624279"/>
            <a:ext cx="9571809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667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67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667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667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867" y="2303297"/>
            <a:ext cx="11040148" cy="103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/>
              <a:t>- </a:t>
            </a:r>
            <a:r>
              <a:rPr lang="vi-VN" sz="2667" dirty="0"/>
              <a:t>Tập hợp các kết quả có thể xảy ra đối với màu của quả bóng được lấy ra là </a:t>
            </a:r>
            <a:r>
              <a:rPr lang="vi-VN" sz="2667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867" y="3474756"/>
            <a:ext cx="11040148" cy="202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đó</a:t>
            </a:r>
            <a:r>
              <a:rPr lang="en-US" sz="2667" dirty="0"/>
              <a:t>: + </a:t>
            </a:r>
            <a:r>
              <a:rPr lang="vi-VN" sz="2667" dirty="0"/>
              <a:t>H kí hiệu cho kết quả lấy được chiếc kẹo màu hồng, </a:t>
            </a:r>
            <a:endParaRPr lang="en-US" sz="2667" dirty="0"/>
          </a:p>
          <a:p>
            <a:pPr>
              <a:lnSpc>
                <a:spcPct val="120000"/>
              </a:lnSpc>
            </a:pPr>
            <a:r>
              <a:rPr lang="en-US" sz="2667" dirty="0"/>
              <a:t>	+ </a:t>
            </a:r>
            <a:r>
              <a:rPr lang="vi-VN" sz="2667" dirty="0"/>
              <a:t>X kí hiệu cho kết quả lấy được chiếc kẹo màu xanh</a:t>
            </a:r>
            <a:r>
              <a:rPr lang="en-US" sz="2667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667" dirty="0"/>
              <a:t>	+</a:t>
            </a:r>
            <a:r>
              <a:rPr lang="vi-VN" sz="2667" dirty="0"/>
              <a:t> V kí hiệu cho kết quả lấy được chiếc kẹo màu vàng,</a:t>
            </a:r>
            <a:endParaRPr lang="en-US" sz="2667" dirty="0"/>
          </a:p>
          <a:p>
            <a:pPr>
              <a:lnSpc>
                <a:spcPct val="120000"/>
              </a:lnSpc>
            </a:pPr>
            <a:r>
              <a:rPr lang="en-US" sz="2667" dirty="0"/>
              <a:t>	+</a:t>
            </a:r>
            <a:r>
              <a:rPr lang="vi-VN" sz="2667" dirty="0"/>
              <a:t> C kí hiệu cho kết quả lấy được chiếc kẹo màu cam.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0808" y="724712"/>
            <a:ext cx="10305977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dirty="0"/>
              <a:t>c) </a:t>
            </a:r>
            <a:r>
              <a:rPr lang="en-US" sz="2667" dirty="0" err="1"/>
              <a:t>Nêu</a:t>
            </a:r>
            <a:r>
              <a:rPr lang="en-US" sz="2667" dirty="0"/>
              <a:t>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điều</a:t>
            </a:r>
            <a:r>
              <a:rPr lang="en-US" sz="2667" dirty="0"/>
              <a:t> </a:t>
            </a:r>
            <a:r>
              <a:rPr lang="en-US" sz="2667" dirty="0" err="1"/>
              <a:t>cần</a:t>
            </a:r>
            <a:r>
              <a:rPr lang="en-US" sz="2667" dirty="0"/>
              <a:t> </a:t>
            </a:r>
            <a:r>
              <a:rPr lang="en-US" sz="2667" dirty="0" err="1"/>
              <a:t>chú</a:t>
            </a:r>
            <a:r>
              <a:rPr lang="en-US" sz="2667" dirty="0"/>
              <a:t> ý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mô</a:t>
            </a:r>
            <a:r>
              <a:rPr lang="en-US" sz="2667" dirty="0"/>
              <a:t> </a:t>
            </a:r>
            <a:r>
              <a:rPr lang="en-US" sz="2667" dirty="0" err="1"/>
              <a:t>hình</a:t>
            </a:r>
            <a:r>
              <a:rPr lang="en-US" sz="2667" dirty="0"/>
              <a:t> </a:t>
            </a:r>
            <a:r>
              <a:rPr lang="en-US" sz="2667" dirty="0" err="1"/>
              <a:t>xác</a:t>
            </a:r>
            <a:r>
              <a:rPr lang="en-US" sz="2667" dirty="0"/>
              <a:t> </a:t>
            </a:r>
            <a:r>
              <a:rPr lang="en-US" sz="2667" dirty="0" err="1"/>
              <a:t>suất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trò</a:t>
            </a:r>
            <a:r>
              <a:rPr lang="en-US" sz="2667" dirty="0"/>
              <a:t> </a:t>
            </a:r>
            <a:r>
              <a:rPr lang="en-US" sz="2667" dirty="0" err="1"/>
              <a:t>chơi</a:t>
            </a:r>
            <a:r>
              <a:rPr lang="en-US" sz="2667" dirty="0"/>
              <a:t> </a:t>
            </a:r>
            <a:r>
              <a:rPr lang="en-US" sz="2667" dirty="0" err="1"/>
              <a:t>trên</a:t>
            </a:r>
            <a:r>
              <a:rPr lang="en-US" sz="2667" dirty="0"/>
              <a:t>.</a:t>
            </a:r>
            <a:endParaRPr lang="vi-VN" sz="2667" dirty="0"/>
          </a:p>
        </p:txBody>
      </p:sp>
      <p:sp>
        <p:nvSpPr>
          <p:cNvPr id="5" name="Rectangle 4"/>
          <p:cNvSpPr/>
          <p:nvPr/>
        </p:nvSpPr>
        <p:spPr>
          <a:xfrm>
            <a:off x="1230808" y="2661593"/>
            <a:ext cx="10305977" cy="232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vi-VN" sz="2667" dirty="0"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667" dirty="0"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2667" dirty="0">
                <a:ea typeface="Calibri" panose="020F0502020204030204" pitchFamily="34" charset="0"/>
              </a:rPr>
              <a:t>+ </a:t>
            </a:r>
            <a:r>
              <a:rPr lang="vi-VN" sz="2667" dirty="0">
                <a:ea typeface="Calibri" panose="020F0502020204030204" pitchFamily="34" charset="0"/>
              </a:rPr>
              <a:t>Lấy ngẫu nhiên một chiếc kẹo</a:t>
            </a:r>
            <a:endParaRPr lang="en-US" sz="2667" dirty="0">
              <a:ea typeface="Calibri" panose="020F0502020204030204" pitchFamily="34" charset="0"/>
            </a:endParaRPr>
          </a:p>
          <a:p>
            <a:pPr algn="just"/>
            <a:r>
              <a:rPr lang="en-GB" sz="2667" dirty="0">
                <a:ea typeface="Calibri" panose="020F0502020204030204" pitchFamily="34" charset="0"/>
              </a:rPr>
              <a:t>+ </a:t>
            </a:r>
            <a:r>
              <a:rPr lang="vi-VN" sz="2667" dirty="0"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667" b="1" dirty="0">
                <a:ea typeface="Calibri" panose="020F0502020204030204" pitchFamily="34" charset="0"/>
              </a:rPr>
              <a:t>{H; X; V; C}</a:t>
            </a:r>
            <a:endParaRPr lang="vi-VN" sz="2667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30808" y="1493333"/>
            <a:ext cx="9571809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667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67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667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667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919E-0465-29E0-F063-4D8D6EEC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21" y="753360"/>
            <a:ext cx="7243200" cy="789600"/>
          </a:xfrm>
        </p:spPr>
        <p:txBody>
          <a:bodyPr/>
          <a:lstStyle/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AA2C4-8BE8-E069-5AA2-628A0DFF0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67" y="2361944"/>
            <a:ext cx="10219443" cy="18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8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4927572" y="322141"/>
            <a:ext cx="3336425" cy="78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10543504" y="311419"/>
            <a:ext cx="1551309" cy="1337971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1086866" y="1060036"/>
            <a:ext cx="4257921" cy="2987789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093077" y="1322306"/>
            <a:ext cx="5996161" cy="240903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hộp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1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bóng</a:t>
            </a:r>
            <a:r>
              <a:rPr lang="en-US" sz="2667" dirty="0"/>
              <a:t> </a:t>
            </a:r>
            <a:r>
              <a:rPr lang="en-US" sz="2667" dirty="0" err="1"/>
              <a:t>xanh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1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bóng</a:t>
            </a:r>
            <a:r>
              <a:rPr lang="en-US" sz="2667" dirty="0"/>
              <a:t> </a:t>
            </a:r>
            <a:r>
              <a:rPr lang="en-US" sz="2667" dirty="0" err="1"/>
              <a:t>đỏ</a:t>
            </a:r>
            <a:r>
              <a:rPr lang="en-US" sz="2667" dirty="0"/>
              <a:t>;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bóng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kích</a:t>
            </a:r>
            <a:r>
              <a:rPr lang="en-US" sz="2667" dirty="0"/>
              <a:t> </a:t>
            </a:r>
            <a:r>
              <a:rPr lang="en-US" sz="2667" dirty="0" err="1"/>
              <a:t>thước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khối</a:t>
            </a:r>
            <a:r>
              <a:rPr lang="en-US" sz="2667" dirty="0"/>
              <a:t> </a:t>
            </a:r>
            <a:r>
              <a:rPr lang="en-US" sz="2667" dirty="0" err="1"/>
              <a:t>lượng</a:t>
            </a:r>
            <a:r>
              <a:rPr lang="en-US" sz="2667" dirty="0"/>
              <a:t> </a:t>
            </a:r>
            <a:r>
              <a:rPr lang="en-US" sz="2667" dirty="0" err="1"/>
              <a:t>như</a:t>
            </a:r>
            <a:r>
              <a:rPr lang="en-US" sz="2667" dirty="0"/>
              <a:t> </a:t>
            </a:r>
            <a:r>
              <a:rPr lang="en-US" sz="2667" dirty="0" err="1"/>
              <a:t>nhau</a:t>
            </a:r>
            <a:r>
              <a:rPr lang="en-US" sz="2667" dirty="0"/>
              <a:t>. </a:t>
            </a:r>
            <a:r>
              <a:rPr lang="en-US" sz="2667" dirty="0" err="1"/>
              <a:t>Lấy</a:t>
            </a:r>
            <a:r>
              <a:rPr lang="en-US" sz="2667" dirty="0"/>
              <a:t> </a:t>
            </a:r>
            <a:r>
              <a:rPr lang="en-US" sz="2667" dirty="0" err="1"/>
              <a:t>ngẫu</a:t>
            </a:r>
            <a:r>
              <a:rPr lang="en-US" sz="2667" dirty="0"/>
              <a:t> </a:t>
            </a:r>
            <a:r>
              <a:rPr lang="en-US" sz="2667" dirty="0" err="1"/>
              <a:t>nhiên</a:t>
            </a:r>
            <a:r>
              <a:rPr lang="en-US" sz="2667" dirty="0"/>
              <a:t>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quả</a:t>
            </a:r>
            <a:r>
              <a:rPr lang="en-US" sz="2667" dirty="0"/>
              <a:t> </a:t>
            </a:r>
            <a:r>
              <a:rPr lang="en-US" sz="2667" dirty="0" err="1"/>
              <a:t>bóng</a:t>
            </a:r>
            <a:r>
              <a:rPr lang="en-US" sz="2667" dirty="0"/>
              <a:t> </a:t>
            </a:r>
            <a:r>
              <a:rPr lang="en-US" sz="2667" dirty="0" err="1"/>
              <a:t>trong</a:t>
            </a:r>
            <a:r>
              <a:rPr lang="en-US" sz="2667" dirty="0"/>
              <a:t> </a:t>
            </a:r>
            <a:r>
              <a:rPr lang="en-US" sz="2667" dirty="0" err="1"/>
              <a:t>hộp</a:t>
            </a:r>
            <a:r>
              <a:rPr lang="en-US" sz="2667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061654" y="3944619"/>
            <a:ext cx="6574927" cy="1316171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rgbClr val="002060"/>
              </a:solidFill>
            </a:endParaRPr>
          </a:p>
          <a:p>
            <a:pPr algn="ctr"/>
            <a:r>
              <a:rPr lang="en-US" sz="3200" b="1" i="1" dirty="0" err="1">
                <a:solidFill>
                  <a:srgbClr val="002060"/>
                </a:solidFill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kết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quả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nào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có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thể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xảy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32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7150" y="4602705"/>
            <a:ext cx="1246025" cy="1817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4262452" y="-192416"/>
            <a:ext cx="4499229" cy="7242832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4100885" y="1228207"/>
            <a:ext cx="4730767" cy="9310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8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5867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9114830" y="3947901"/>
            <a:ext cx="1589007" cy="1933916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2364068" y="1322820"/>
            <a:ext cx="1501473" cy="429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2585884" y="5092189"/>
            <a:ext cx="1057865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9380417" y="976189"/>
            <a:ext cx="1057865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2585851" y="1952523"/>
            <a:ext cx="7535419" cy="304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425133" y="1678800"/>
            <a:ext cx="10002800" cy="43012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054049" y="3389030"/>
            <a:ext cx="1390633" cy="126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2198434" y="1749302"/>
            <a:ext cx="1390633" cy="126583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740832" y="431724"/>
            <a:ext cx="7243200" cy="78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2381749" y="2062793"/>
            <a:ext cx="1024000" cy="70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3466213" y="1993141"/>
            <a:ext cx="6917537" cy="10204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30000"/>
              </a:lnSpc>
            </a:pPr>
            <a:r>
              <a:rPr lang="en" sz="2667" b="1" dirty="0">
                <a:latin typeface="+mn-lt"/>
              </a:rPr>
              <a:t>MÔ HÌNH XÁC SUẤT </a:t>
            </a:r>
            <a:r>
              <a:rPr lang="sv-SE" sz="2667" b="1" dirty="0">
                <a:latin typeface="+mn-lt"/>
              </a:rPr>
              <a:t>TRONG TRÒ CHƠI TUNG ĐỒNG XU.</a:t>
            </a: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2237364" y="3715349"/>
            <a:ext cx="1024000" cy="70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10567067" y="516796"/>
            <a:ext cx="1120333" cy="1736237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3466213" y="3942076"/>
            <a:ext cx="6802543" cy="10204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30000"/>
              </a:lnSpc>
            </a:pPr>
            <a:r>
              <a:rPr lang="en" sz="2667" b="1" dirty="0">
                <a:latin typeface="+mn-lt"/>
              </a:rPr>
              <a:t>MÔ HÌNH XÁC SUẤT </a:t>
            </a:r>
            <a:r>
              <a:rPr lang="sv-SE" sz="2667" b="1" dirty="0">
                <a:latin typeface="+mn-lt"/>
              </a:rPr>
              <a:t>TRONG TRÒ CHƠI LẤY VẬT TỪ TRONG HỘP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729867" y="853575"/>
            <a:ext cx="6938663" cy="5150851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3688571" y="1403260"/>
            <a:ext cx="1859167" cy="169233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2113058" y="3839220"/>
            <a:ext cx="4964215" cy="103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3733" b="1" dirty="0">
                <a:latin typeface="+mn-lt"/>
              </a:rPr>
              <a:t>MÔ HÌNH XÁC SUẤT </a:t>
            </a:r>
            <a:r>
              <a:rPr lang="sv-SE" sz="3733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3688571" y="1863484"/>
            <a:ext cx="1750800" cy="123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1280271" y="4475695"/>
            <a:ext cx="1257500" cy="1847451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7876154" y="2701921"/>
            <a:ext cx="3176007" cy="3308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3347191" y="-2059305"/>
            <a:ext cx="6370751" cy="1090147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507983" y="424050"/>
            <a:ext cx="2093467" cy="543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10572682" y="4455334"/>
            <a:ext cx="1410623" cy="2279180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10712816" y="385153"/>
            <a:ext cx="1749400" cy="5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69714" y="635854"/>
            <a:ext cx="769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5535" y="845053"/>
            <a:ext cx="1244600" cy="62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1053" y="449152"/>
            <a:ext cx="8087408" cy="101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. Ta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5000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sấp</a:t>
            </a:r>
            <a:r>
              <a:rPr lang="en-US" sz="2400" dirty="0"/>
              <a:t> hay </a:t>
            </a:r>
            <a:r>
              <a:rPr lang="en-US" sz="2400" dirty="0" err="1"/>
              <a:t>mặt</a:t>
            </a:r>
            <a:r>
              <a:rPr lang="en-US" sz="2400" dirty="0"/>
              <a:t> S;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huy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ngửa</a:t>
            </a:r>
            <a:r>
              <a:rPr lang="en-US" sz="2400" dirty="0"/>
              <a:t> hay </a:t>
            </a:r>
            <a:r>
              <a:rPr lang="en-US" sz="2400" dirty="0" err="1"/>
              <a:t>mặt</a:t>
            </a:r>
            <a:r>
              <a:rPr lang="en-US" sz="2400" dirty="0"/>
              <a:t> N.</a:t>
            </a:r>
            <a:endParaRPr lang="vi-VN" sz="24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50" y="2445667"/>
            <a:ext cx="3046853" cy="304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6911793" y="2540251"/>
            <a:ext cx="2878199" cy="295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10830554" y="5747543"/>
            <a:ext cx="1241167" cy="926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10290975" y="0"/>
            <a:ext cx="1780744" cy="1758195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3554570" y="704730"/>
            <a:ext cx="5494985" cy="748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42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957" y="2258719"/>
            <a:ext cx="10017180" cy="104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667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667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67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667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667" dirty="0" err="1"/>
              <a:t>Thực</a:t>
            </a:r>
            <a:r>
              <a:rPr lang="en-GB" sz="2667" dirty="0"/>
              <a:t> </a:t>
            </a:r>
            <a:r>
              <a:rPr lang="en-GB" sz="2667" dirty="0" err="1"/>
              <a:t>hiện</a:t>
            </a:r>
            <a:r>
              <a:rPr lang="en-GB" sz="2667" dirty="0"/>
              <a:t> </a:t>
            </a:r>
            <a:r>
              <a:rPr lang="en-GB" sz="2667" dirty="0" err="1"/>
              <a:t>tung</a:t>
            </a:r>
            <a:r>
              <a:rPr lang="en-GB" sz="2667" dirty="0"/>
              <a:t> </a:t>
            </a:r>
            <a:r>
              <a:rPr lang="en-GB" sz="2667" dirty="0" err="1"/>
              <a:t>đồng</a:t>
            </a:r>
            <a:r>
              <a:rPr lang="en-GB" sz="2667" dirty="0"/>
              <a:t> </a:t>
            </a:r>
            <a:r>
              <a:rPr lang="en-GB" sz="2667" dirty="0" err="1"/>
              <a:t>xu</a:t>
            </a:r>
            <a:r>
              <a:rPr lang="en-GB" sz="2667" dirty="0"/>
              <a:t> 1 </a:t>
            </a:r>
            <a:r>
              <a:rPr lang="en-GB" sz="2667" dirty="0" err="1"/>
              <a:t>lần</a:t>
            </a:r>
            <a:r>
              <a:rPr lang="en-GB" sz="2667" dirty="0"/>
              <a:t> </a:t>
            </a:r>
            <a:r>
              <a:rPr lang="en-GB" sz="2667" dirty="0" err="1"/>
              <a:t>và</a:t>
            </a:r>
            <a:r>
              <a:rPr lang="en-GB" sz="2667" dirty="0"/>
              <a:t> </a:t>
            </a:r>
            <a:r>
              <a:rPr lang="en-GB" sz="2667" dirty="0" err="1"/>
              <a:t>yêu</a:t>
            </a:r>
            <a:r>
              <a:rPr lang="en-GB" sz="2667" dirty="0"/>
              <a:t> </a:t>
            </a:r>
            <a:r>
              <a:rPr lang="en-GB" sz="2667" dirty="0" err="1"/>
              <a:t>cầu</a:t>
            </a:r>
            <a:r>
              <a:rPr lang="en-GB" sz="2667" dirty="0"/>
              <a:t> HS </a:t>
            </a:r>
            <a:r>
              <a:rPr lang="en-GB" sz="2667" dirty="0" err="1"/>
              <a:t>nêu</a:t>
            </a:r>
            <a:r>
              <a:rPr lang="en-GB" sz="2667" dirty="0"/>
              <a:t> </a:t>
            </a:r>
            <a:r>
              <a:rPr lang="en-GB" sz="2667" dirty="0" err="1"/>
              <a:t>các</a:t>
            </a:r>
            <a:r>
              <a:rPr lang="en-GB" sz="2667" dirty="0"/>
              <a:t> </a:t>
            </a:r>
            <a:r>
              <a:rPr lang="en-GB" sz="2667" dirty="0" err="1"/>
              <a:t>kết</a:t>
            </a:r>
            <a:r>
              <a:rPr lang="en-GB" sz="2667" dirty="0"/>
              <a:t> </a:t>
            </a:r>
            <a:r>
              <a:rPr lang="en-GB" sz="2667" dirty="0" err="1"/>
              <a:t>quả</a:t>
            </a:r>
            <a:r>
              <a:rPr lang="en-GB" sz="2667" dirty="0"/>
              <a:t> </a:t>
            </a:r>
            <a:r>
              <a:rPr lang="en-GB" sz="2667" dirty="0" err="1"/>
              <a:t>có</a:t>
            </a:r>
            <a:r>
              <a:rPr lang="en-GB" sz="2667" dirty="0"/>
              <a:t> </a:t>
            </a:r>
            <a:r>
              <a:rPr lang="en-GB" sz="2667" dirty="0" err="1"/>
              <a:t>thể</a:t>
            </a:r>
            <a:r>
              <a:rPr lang="en-GB" sz="2667" dirty="0"/>
              <a:t> </a:t>
            </a:r>
            <a:r>
              <a:rPr lang="en-GB" sz="2667" dirty="0" err="1"/>
              <a:t>xảy</a:t>
            </a:r>
            <a:r>
              <a:rPr lang="en-GB" sz="2667" dirty="0"/>
              <a:t> </a:t>
            </a:r>
            <a:r>
              <a:rPr lang="en-GB" sz="2667" dirty="0" err="1"/>
              <a:t>ra</a:t>
            </a:r>
            <a:r>
              <a:rPr lang="en-GB" sz="2667" dirty="0"/>
              <a:t> </a:t>
            </a:r>
            <a:r>
              <a:rPr lang="en-GB" sz="2667" dirty="0" err="1"/>
              <a:t>đối</a:t>
            </a:r>
            <a:r>
              <a:rPr lang="en-GB" sz="2667" dirty="0"/>
              <a:t> </a:t>
            </a:r>
            <a:r>
              <a:rPr lang="en-GB" sz="2667" dirty="0" err="1"/>
              <a:t>với</a:t>
            </a:r>
            <a:r>
              <a:rPr lang="en-GB" sz="2667" dirty="0"/>
              <a:t> </a:t>
            </a:r>
            <a:r>
              <a:rPr lang="en-GB" sz="2667" dirty="0" err="1"/>
              <a:t>mặt</a:t>
            </a:r>
            <a:r>
              <a:rPr lang="en-GB" sz="2667" dirty="0"/>
              <a:t> </a:t>
            </a:r>
            <a:r>
              <a:rPr lang="en-GB" sz="2667" dirty="0" err="1"/>
              <a:t>xuất</a:t>
            </a:r>
            <a:r>
              <a:rPr lang="en-GB" sz="2667" dirty="0"/>
              <a:t> </a:t>
            </a:r>
            <a:r>
              <a:rPr lang="en-GB" sz="2667" dirty="0" err="1"/>
              <a:t>hiện</a:t>
            </a:r>
            <a:r>
              <a:rPr lang="en-GB" sz="2667" dirty="0"/>
              <a:t> </a:t>
            </a:r>
            <a:r>
              <a:rPr lang="en-GB" sz="2667" dirty="0" err="1"/>
              <a:t>của</a:t>
            </a:r>
            <a:r>
              <a:rPr lang="en-GB" sz="2667" dirty="0"/>
              <a:t> </a:t>
            </a:r>
            <a:r>
              <a:rPr lang="en-GB" sz="2667" dirty="0" err="1"/>
              <a:t>đồng</a:t>
            </a:r>
            <a:r>
              <a:rPr lang="en-GB" sz="2667" dirty="0"/>
              <a:t> </a:t>
            </a:r>
            <a:r>
              <a:rPr lang="en-GB" sz="2667" dirty="0" err="1"/>
              <a:t>xu</a:t>
            </a:r>
            <a:r>
              <a:rPr lang="en-GB" sz="2667" dirty="0"/>
              <a:t> </a:t>
            </a:r>
            <a:r>
              <a:rPr lang="en-GB" sz="2667" dirty="0" err="1"/>
              <a:t>sau</a:t>
            </a:r>
            <a:r>
              <a:rPr lang="en-GB" sz="2667" dirty="0"/>
              <a:t> </a:t>
            </a:r>
            <a:r>
              <a:rPr lang="en-GB" sz="2667" dirty="0" err="1"/>
              <a:t>khi</a:t>
            </a:r>
            <a:r>
              <a:rPr lang="en-GB" sz="2667" dirty="0"/>
              <a:t> </a:t>
            </a:r>
            <a:r>
              <a:rPr lang="en-GB" sz="2667" dirty="0" err="1"/>
              <a:t>tung</a:t>
            </a:r>
            <a:r>
              <a:rPr lang="en-GB" sz="2667" dirty="0"/>
              <a:t> 1 </a:t>
            </a:r>
            <a:r>
              <a:rPr lang="en-GB" sz="2667" dirty="0" err="1"/>
              <a:t>lần</a:t>
            </a:r>
            <a:r>
              <a:rPr lang="en-GB" sz="2667" dirty="0"/>
              <a:t>.</a:t>
            </a:r>
            <a:endParaRPr lang="en-US" sz="2667" dirty="0"/>
          </a:p>
        </p:txBody>
      </p:sp>
      <p:sp>
        <p:nvSpPr>
          <p:cNvPr id="13" name="TextBox 12"/>
          <p:cNvSpPr txBox="1"/>
          <p:nvPr/>
        </p:nvSpPr>
        <p:spPr>
          <a:xfrm>
            <a:off x="1433957" y="4280445"/>
            <a:ext cx="10017180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7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667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667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67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667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67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667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67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667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667" dirty="0"/>
              <a:t>2 </a:t>
            </a:r>
            <a:r>
              <a:rPr lang="en-GB" sz="2667" dirty="0" err="1"/>
              <a:t>phút</a:t>
            </a:r>
            <a:r>
              <a:rPr lang="en-GB" sz="2667" dirty="0"/>
              <a:t>.</a:t>
            </a:r>
            <a:endParaRPr lang="en-US" sz="26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105" y="2422632"/>
            <a:ext cx="2102403" cy="21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7560240" y="2367586"/>
            <a:ext cx="2112133" cy="21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573648" y="278986"/>
            <a:ext cx="1555672" cy="475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512968" y="5622910"/>
            <a:ext cx="1390633" cy="1265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1096971" y="5791415"/>
            <a:ext cx="509027" cy="624204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11213266" y="344690"/>
            <a:ext cx="496364" cy="561956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11213266" y="5443708"/>
            <a:ext cx="1187333" cy="1537664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584875" y="4794443"/>
            <a:ext cx="10265096" cy="123482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tung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xu</a:t>
            </a:r>
            <a:r>
              <a:rPr lang="en-US" sz="3200" dirty="0"/>
              <a:t> 1 </a:t>
            </a:r>
            <a:r>
              <a:rPr lang="en-US" sz="3200" dirty="0" err="1"/>
              <a:t>lần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xảy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xu</a:t>
            </a:r>
            <a:r>
              <a:rPr lang="en-US" sz="3200" dirty="0"/>
              <a:t>,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</a:t>
            </a:r>
            <a:r>
              <a:rPr lang="en-US" sz="3200" dirty="0" err="1"/>
              <a:t>mặt</a:t>
            </a:r>
            <a:r>
              <a:rPr lang="en-US" sz="3200" dirty="0"/>
              <a:t> N; </a:t>
            </a:r>
            <a:r>
              <a:rPr lang="en-US" sz="3200" dirty="0" err="1"/>
              <a:t>mặt</a:t>
            </a:r>
            <a:r>
              <a:rPr lang="en-US" sz="3200" dirty="0"/>
              <a:t> S.</a:t>
            </a:r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51" y="2390589"/>
            <a:ext cx="2102403" cy="21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426235" y="1334220"/>
            <a:ext cx="9822611" cy="3956649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</a:rPr>
              <a:t>Tung </a:t>
            </a:r>
            <a:r>
              <a:rPr lang="en-US" sz="3200" dirty="0" err="1">
                <a:solidFill>
                  <a:srgbClr val="002060"/>
                </a:solidFill>
              </a:rPr>
              <a:t>đồng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xu</a:t>
            </a:r>
            <a:r>
              <a:rPr lang="en-US" sz="3200" dirty="0">
                <a:solidFill>
                  <a:srgbClr val="002060"/>
                </a:solidFill>
              </a:rPr>
              <a:t> 1 </a:t>
            </a:r>
            <a:r>
              <a:rPr lang="en-US" sz="3200" dirty="0" err="1">
                <a:solidFill>
                  <a:srgbClr val="002060"/>
                </a:solidFill>
              </a:rPr>
              <a:t>lần</a:t>
            </a:r>
            <a:r>
              <a:rPr lang="en-US" sz="3200" dirty="0">
                <a:solidFill>
                  <a:srgbClr val="002060"/>
                </a:solidFill>
              </a:rPr>
              <a:t>; </a:t>
            </a:r>
          </a:p>
          <a:p>
            <a:pPr marL="380990" indent="-38099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</a:rPr>
              <a:t>Tập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hợp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xảy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với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en-US" sz="3200" dirty="0" err="1">
                <a:solidFill>
                  <a:srgbClr val="002060"/>
                </a:solidFill>
              </a:rPr>
              <a:t>mặt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xuất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đồng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xu</a:t>
            </a:r>
            <a:r>
              <a:rPr lang="en-US" sz="3200" dirty="0">
                <a:solidFill>
                  <a:srgbClr val="002060"/>
                </a:solidFill>
              </a:rPr>
              <a:t> {S; N}. Ở </a:t>
            </a:r>
            <a:r>
              <a:rPr lang="en-US" sz="3200" dirty="0" err="1">
                <a:solidFill>
                  <a:srgbClr val="002060"/>
                </a:solidFill>
              </a:rPr>
              <a:t>đây</a:t>
            </a:r>
            <a:r>
              <a:rPr lang="en-US" sz="3200" dirty="0">
                <a:solidFill>
                  <a:srgbClr val="002060"/>
                </a:solidFill>
              </a:rPr>
              <a:t>, S </a:t>
            </a:r>
            <a:r>
              <a:rPr lang="en-US" sz="3200" dirty="0" err="1">
                <a:solidFill>
                  <a:srgbClr val="002060"/>
                </a:solidFill>
              </a:rPr>
              <a:t>kí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en-US" sz="3200" dirty="0" err="1">
                <a:solidFill>
                  <a:srgbClr val="002060"/>
                </a:solidFill>
              </a:rPr>
              <a:t>hiêu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quả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xuất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sấp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N </a:t>
            </a:r>
            <a:r>
              <a:rPr lang="en-US" sz="3200" dirty="0" err="1">
                <a:solidFill>
                  <a:srgbClr val="002060"/>
                </a:solidFill>
              </a:rPr>
              <a:t>kí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hiệu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 </a:t>
            </a:r>
            <a:r>
              <a:rPr lang="en-US" sz="3200" dirty="0" err="1">
                <a:solidFill>
                  <a:srgbClr val="002060"/>
                </a:solidFill>
              </a:rPr>
              <a:t>quả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xuất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hiện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ngửa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758</Words>
  <Application>Microsoft Office PowerPoint</Application>
  <PresentationFormat>Widescreen</PresentationFormat>
  <Paragraphs>54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Fredoka One</vt:lpstr>
      <vt:lpstr>Palanquin Dark</vt:lpstr>
      <vt:lpstr>Roboto Condensed Light</vt:lpstr>
      <vt:lpstr>Vibur</vt:lpstr>
      <vt:lpstr>Wingdings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Hướng dẫn bài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1</cp:revision>
  <dcterms:created xsi:type="dcterms:W3CDTF">2024-05-25T04:46:48Z</dcterms:created>
  <dcterms:modified xsi:type="dcterms:W3CDTF">2024-05-25T04:54:07Z</dcterms:modified>
</cp:coreProperties>
</file>