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81" r:id="rId3"/>
    <p:sldId id="269" r:id="rId4"/>
    <p:sldId id="287" r:id="rId5"/>
    <p:sldId id="293" r:id="rId6"/>
    <p:sldId id="271" r:id="rId7"/>
    <p:sldId id="262" r:id="rId8"/>
    <p:sldId id="276" r:id="rId9"/>
    <p:sldId id="264" r:id="rId10"/>
    <p:sldId id="278" r:id="rId11"/>
    <p:sldId id="263" r:id="rId12"/>
    <p:sldId id="28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62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F2A12-A02E-ACA1-6704-960B27B2D0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BB676B-DCFF-C8CB-53A7-52571CC4B7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2FA71D-A1FF-FCF3-3FB4-DB83F9C4E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9969-FC9C-4F66-B021-593215153BD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B2E26-BB3A-A472-CBF0-9C2D304BF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BAD91-0E44-4438-D29E-67418116A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2E80-A38B-488E-8EEA-9B79B8AF2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486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38A8C-0B91-9AAB-45B6-98C424D51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CDF7BA-D398-77C6-BD80-DF71B6C65C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E47F60-E9BD-2995-FC99-3E0C333F3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9969-FC9C-4F66-B021-593215153BD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3A8E66-E58E-D1E7-7F7D-1D716A9D5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1E627-05DA-965F-E2E8-2E7FC45FD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2E80-A38B-488E-8EEA-9B79B8AF2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39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0B5DB8-EA5B-033D-F013-15BFAA28B1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B95CE1-301D-0746-38BB-E2BFFC64D4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98B98-88B5-9CF6-52C0-6F2F44A10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9969-FC9C-4F66-B021-593215153BD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12FAB-3437-56BF-14B7-87B91E047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00F96-A0EB-1EB3-2041-42F7BBD2A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2E80-A38B-488E-8EEA-9B79B8AF2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2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4CB3F-D1A9-C32A-E721-3ECA16734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56EFF-6B04-44D3-7125-6A7BC9F74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19D09C-4A58-014C-F1DE-8807577CE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9969-FC9C-4F66-B021-593215153BD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AC9DB-3085-D362-8E4A-020181D47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09A8C9-4EF8-C872-D5D2-B8BF0289D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2E80-A38B-488E-8EEA-9B79B8AF2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178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74865-028D-B33F-198C-FEC7BB59B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87DF27-C6AC-FAB7-13E7-3BE81D763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08B25-2C86-5DB8-3D61-D79D89F3C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9969-FC9C-4F66-B021-593215153BD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E234FA-D5AE-AC2C-6EF6-76B12D7C7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1E3F8-E947-F7A1-C648-293A86032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2E80-A38B-488E-8EEA-9B79B8AF2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079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74862-3415-3446-3906-3707810B2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DB594-A8CC-99D1-7393-978A97C00F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246838-0E81-D829-2660-51BA6A2E1C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BD635-EAC1-1199-4E12-8C585EABD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9969-FC9C-4F66-B021-593215153BD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8955EC-D839-5EC3-2A46-130A3E50A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55D649-A5D3-26AD-ADDE-3E1969B53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2E80-A38B-488E-8EEA-9B79B8AF2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829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265AE-6C7C-EC0F-B7CD-1CE931957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4713D-1614-8ED4-4BB8-1345A91BE4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18507E-E4E2-6548-333E-3BDE542167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2C3046-4213-2C18-2A3B-CE5EC13067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BEDC85-CC35-5C9D-3D64-EAA2695443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75EF7-2F20-8B08-D05C-CB2C7896C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9969-FC9C-4F66-B021-593215153BD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396CE1-DA25-1B57-CB92-3E12D4D17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CE5B71-1442-9F13-05B4-992DEF4F7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2E80-A38B-488E-8EEA-9B79B8AF2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514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091EC-07FD-922B-A6DA-200445190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25D776-C06A-A7EE-E906-7FBA6D5EF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9969-FC9C-4F66-B021-593215153BD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15DE08-07A0-2E77-3A22-AAB9180EF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3309A4-BF80-CB97-0AA0-7FA584B33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2E80-A38B-488E-8EEA-9B79B8AF2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430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62FCA1-EF30-21FA-24D4-EC82FA2A5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9969-FC9C-4F66-B021-593215153BD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30D5D9-00A3-179B-575F-9CD4AFB65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BC8149-E9FC-208F-6379-AA94C65E1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2E80-A38B-488E-8EEA-9B79B8AF2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771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4A17-B4DB-8110-55F7-474A8CB02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DA6C3-2F6E-FC10-A15D-09C7B340F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53A114-22EC-138E-02D0-2C0645F06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74D55D-FD4C-5EE6-AA27-3F043E0B3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9969-FC9C-4F66-B021-593215153BD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B3AD7B-D472-B8F2-6691-92949AB2D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F3A59D-6474-D1AE-2134-3E8C06649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2E80-A38B-488E-8EEA-9B79B8AF2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758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309A9-96ED-5E37-1815-53E3244AC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2D9C2E-0B61-CBC8-7FB1-BCFC0514A9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6118C3-039E-8DB0-8AFB-AC8937581C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0C95E5-F075-3BC2-CF8C-E11C8F5D5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9969-FC9C-4F66-B021-593215153BD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7BD173-3CD5-07FA-A7BB-A327CB920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8F9750-8D01-95C6-0E35-0DE6B3F40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2E80-A38B-488E-8EEA-9B79B8AF2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21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BB5D18-8989-4EAF-43A8-3951E0F7D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74FD31-08E2-F148-88D2-8BD5BCEC78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E2AF3-B359-F0D8-3D98-65254809D6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09969-FC9C-4F66-B021-593215153BD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B8816-33DE-9CD9-6F98-92D06569C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766DE-D130-1DEF-5028-68748CA0FA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82E80-A38B-488E-8EEA-9B79B8AF2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11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6.png"/><Relationship Id="rId7" Type="http://schemas.openxmlformats.org/officeDocument/2006/relationships/image" Target="../media/image33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3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8945" y="1629229"/>
            <a:ext cx="881539" cy="578611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8945" y="685800"/>
            <a:ext cx="881539" cy="578611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8945" y="2555357"/>
            <a:ext cx="881539" cy="578611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72744" y="5738744"/>
            <a:ext cx="433456" cy="433456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5758777"/>
            <a:ext cx="433456" cy="433456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41876" y="738820"/>
            <a:ext cx="7708249" cy="939005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-10800000">
            <a:off x="2241875" y="1836776"/>
            <a:ext cx="7664315" cy="4138730"/>
          </a:xfrm>
          <a:prstGeom prst="rect">
            <a:avLst/>
          </a:prstGeom>
        </p:spPr>
      </p:pic>
      <p:sp>
        <p:nvSpPr>
          <p:cNvPr id="12" name="TextBox 12"/>
          <p:cNvSpPr txBox="1"/>
          <p:nvPr/>
        </p:nvSpPr>
        <p:spPr>
          <a:xfrm>
            <a:off x="2757474" y="1149628"/>
            <a:ext cx="6047844" cy="457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13"/>
              </a:lnSpc>
            </a:pPr>
            <a:r>
              <a:rPr lang="en-US" sz="4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10:</a:t>
            </a:r>
          </a:p>
        </p:txBody>
      </p:sp>
      <p:pic>
        <p:nvPicPr>
          <p:cNvPr id="13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8944087" y="2916048"/>
            <a:ext cx="4690771" cy="23027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590800" y="2844663"/>
            <a:ext cx="6959600" cy="3279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BÀI TOÁN VỀ PHÂN SỐ </a:t>
            </a:r>
          </a:p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(Tiết 125)</a:t>
            </a:r>
          </a:p>
        </p:txBody>
      </p:sp>
    </p:spTree>
    <p:extLst>
      <p:ext uri="{BB962C8B-B14F-4D97-AF65-F5344CB8AC3E}">
        <p14:creationId xmlns:p14="http://schemas.microsoft.com/office/powerpoint/2010/main" val="2019521187"/>
      </p:ext>
    </p:extLst>
  </p:cSld>
  <p:clrMapOvr>
    <a:masterClrMapping/>
  </p:clrMapOvr>
  <p:transition spd="slow"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/>
          <p:nvPr/>
        </p:nvGrpSpPr>
        <p:grpSpPr>
          <a:xfrm>
            <a:off x="965201" y="1795545"/>
            <a:ext cx="10289627" cy="4462804"/>
            <a:chOff x="0" y="0"/>
            <a:chExt cx="10356528" cy="79468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0356528" cy="794682"/>
            </a:xfrm>
            <a:custGeom>
              <a:avLst/>
              <a:gdLst/>
              <a:ahLst/>
              <a:cxnLst/>
              <a:rect l="l" t="t" r="r" b="b"/>
              <a:pathLst>
                <a:path w="10356528" h="794682">
                  <a:moveTo>
                    <a:pt x="10232068" y="794681"/>
                  </a:moveTo>
                  <a:lnTo>
                    <a:pt x="124460" y="794681"/>
                  </a:lnTo>
                  <a:cubicBezTo>
                    <a:pt x="55880" y="794681"/>
                    <a:pt x="0" y="738801"/>
                    <a:pt x="0" y="670221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10232068" y="0"/>
                  </a:lnTo>
                  <a:cubicBezTo>
                    <a:pt x="10300648" y="0"/>
                    <a:pt x="10356528" y="55880"/>
                    <a:pt x="10356528" y="124460"/>
                  </a:cubicBezTo>
                  <a:lnTo>
                    <a:pt x="10356528" y="670222"/>
                  </a:lnTo>
                  <a:cubicBezTo>
                    <a:pt x="10356528" y="738802"/>
                    <a:pt x="10300648" y="794682"/>
                    <a:pt x="10232068" y="794682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pic>
        <p:nvPicPr>
          <p:cNvPr id="8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46924" y="838200"/>
            <a:ext cx="794969" cy="794969"/>
          </a:xfrm>
          <a:prstGeom prst="rect">
            <a:avLst/>
          </a:prstGeom>
        </p:spPr>
      </p:pic>
      <p:pic>
        <p:nvPicPr>
          <p:cNvPr id="14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9200" y="838200"/>
            <a:ext cx="2784923" cy="794969"/>
          </a:xfrm>
          <a:prstGeom prst="rect">
            <a:avLst/>
          </a:prstGeom>
        </p:spPr>
      </p:pic>
      <p:sp>
        <p:nvSpPr>
          <p:cNvPr id="16" name="TextBox 7"/>
          <p:cNvSpPr txBox="1"/>
          <p:nvPr/>
        </p:nvSpPr>
        <p:spPr>
          <a:xfrm>
            <a:off x="4216400" y="1000577"/>
            <a:ext cx="4114801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640"/>
              </a:lnSpc>
              <a:spcBef>
                <a:spcPct val="0"/>
              </a:spcBef>
            </a:pP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84014" y="2362200"/>
            <a:ext cx="9652001" cy="309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gạo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bán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: (40 + 14) : (1 - 40%) = 90 (kg)</a:t>
            </a:r>
          </a:p>
          <a:p>
            <a:pPr algn="just">
              <a:lnSpc>
                <a:spcPct val="150000"/>
              </a:lnSpc>
            </a:pPr>
            <a:r>
              <a:rPr lang="vi-VN" sz="2667" dirty="0">
                <a:latin typeface="Arial" panose="020B0604020202020204" pitchFamily="34" charset="0"/>
                <a:cs typeface="Arial" panose="020B0604020202020204" pitchFamily="34" charset="0"/>
              </a:rPr>
              <a:t>Lần thứ hai bán được 40% tổng số gạo còn lại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bán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bán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gạo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: 40%. 90 = 36 (kg)</a:t>
            </a:r>
          </a:p>
          <a:p>
            <a:pPr algn="just">
              <a:lnSpc>
                <a:spcPct val="150000"/>
              </a:lnSpc>
            </a:pP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gạo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ban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: 90 : (1 - 25%) = 120 (kg)</a:t>
            </a:r>
          </a:p>
          <a:p>
            <a:pPr algn="just">
              <a:lnSpc>
                <a:spcPct val="150000"/>
              </a:lnSpc>
            </a:pP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bán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gạo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: 25% . 120 = 30 (kg)</a:t>
            </a:r>
          </a:p>
        </p:txBody>
      </p:sp>
    </p:spTree>
    <p:extLst>
      <p:ext uri="{BB962C8B-B14F-4D97-AF65-F5344CB8AC3E}">
        <p14:creationId xmlns:p14="http://schemas.microsoft.com/office/powerpoint/2010/main" val="3540989785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472994" y="685800"/>
            <a:ext cx="9033206" cy="1609725"/>
            <a:chOff x="0" y="0"/>
            <a:chExt cx="5222820" cy="93071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222820" cy="930711"/>
            </a:xfrm>
            <a:custGeom>
              <a:avLst/>
              <a:gdLst/>
              <a:ahLst/>
              <a:cxnLst/>
              <a:rect l="l" t="t" r="r" b="b"/>
              <a:pathLst>
                <a:path w="5222820" h="930711">
                  <a:moveTo>
                    <a:pt x="5098359" y="930711"/>
                  </a:moveTo>
                  <a:lnTo>
                    <a:pt x="124460" y="930711"/>
                  </a:lnTo>
                  <a:cubicBezTo>
                    <a:pt x="55880" y="930711"/>
                    <a:pt x="0" y="874831"/>
                    <a:pt x="0" y="806251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5098360" y="0"/>
                  </a:lnTo>
                  <a:cubicBezTo>
                    <a:pt x="5166940" y="0"/>
                    <a:pt x="5222820" y="55880"/>
                    <a:pt x="5222820" y="124460"/>
                  </a:cubicBezTo>
                  <a:lnTo>
                    <a:pt x="5222820" y="806251"/>
                  </a:lnTo>
                  <a:cubicBezTo>
                    <a:pt x="5222820" y="874831"/>
                    <a:pt x="5166940" y="930711"/>
                    <a:pt x="5098360" y="930711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4" name="Group 4"/>
          <p:cNvGrpSpPr/>
          <p:nvPr/>
        </p:nvGrpSpPr>
        <p:grpSpPr>
          <a:xfrm>
            <a:off x="8038149" y="2703374"/>
            <a:ext cx="3468051" cy="3458717"/>
            <a:chOff x="0" y="0"/>
            <a:chExt cx="2200668" cy="2194745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200668" cy="2194745"/>
            </a:xfrm>
            <a:custGeom>
              <a:avLst/>
              <a:gdLst/>
              <a:ahLst/>
              <a:cxnLst/>
              <a:rect l="l" t="t" r="r" b="b"/>
              <a:pathLst>
                <a:path w="2200668" h="2194745">
                  <a:moveTo>
                    <a:pt x="2076208" y="2194745"/>
                  </a:moveTo>
                  <a:lnTo>
                    <a:pt x="124460" y="2194745"/>
                  </a:lnTo>
                  <a:cubicBezTo>
                    <a:pt x="55880" y="2194745"/>
                    <a:pt x="0" y="2138865"/>
                    <a:pt x="0" y="2070285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076208" y="0"/>
                  </a:lnTo>
                  <a:cubicBezTo>
                    <a:pt x="2144788" y="0"/>
                    <a:pt x="2200668" y="55880"/>
                    <a:pt x="2200668" y="124460"/>
                  </a:cubicBezTo>
                  <a:lnTo>
                    <a:pt x="2200668" y="2070285"/>
                  </a:lnTo>
                  <a:cubicBezTo>
                    <a:pt x="2200668" y="2138865"/>
                    <a:pt x="2144788" y="2194745"/>
                    <a:pt x="2076208" y="2194745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8" name="Group 8"/>
          <p:cNvGrpSpPr/>
          <p:nvPr/>
        </p:nvGrpSpPr>
        <p:grpSpPr>
          <a:xfrm>
            <a:off x="4361975" y="2703374"/>
            <a:ext cx="3468051" cy="3458717"/>
            <a:chOff x="0" y="0"/>
            <a:chExt cx="2200668" cy="219474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200668" cy="2194745"/>
            </a:xfrm>
            <a:custGeom>
              <a:avLst/>
              <a:gdLst/>
              <a:ahLst/>
              <a:cxnLst/>
              <a:rect l="l" t="t" r="r" b="b"/>
              <a:pathLst>
                <a:path w="2200668" h="2194745">
                  <a:moveTo>
                    <a:pt x="2076208" y="2194745"/>
                  </a:moveTo>
                  <a:lnTo>
                    <a:pt x="124460" y="2194745"/>
                  </a:lnTo>
                  <a:cubicBezTo>
                    <a:pt x="55880" y="2194745"/>
                    <a:pt x="0" y="2138865"/>
                    <a:pt x="0" y="2070285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076208" y="0"/>
                  </a:lnTo>
                  <a:cubicBezTo>
                    <a:pt x="2144788" y="0"/>
                    <a:pt x="2200668" y="55880"/>
                    <a:pt x="2200668" y="124460"/>
                  </a:cubicBezTo>
                  <a:lnTo>
                    <a:pt x="2200668" y="2070285"/>
                  </a:lnTo>
                  <a:cubicBezTo>
                    <a:pt x="2200668" y="2138865"/>
                    <a:pt x="2144788" y="2194745"/>
                    <a:pt x="2076208" y="2194745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12" name="Group 12"/>
          <p:cNvGrpSpPr/>
          <p:nvPr/>
        </p:nvGrpSpPr>
        <p:grpSpPr>
          <a:xfrm>
            <a:off x="685800" y="685800"/>
            <a:ext cx="1220153" cy="572054"/>
            <a:chOff x="0" y="0"/>
            <a:chExt cx="2440306" cy="1144108"/>
          </a:xfrm>
        </p:grpSpPr>
        <p:grpSp>
          <p:nvGrpSpPr>
            <p:cNvPr id="13" name="Group 13"/>
            <p:cNvGrpSpPr/>
            <p:nvPr/>
          </p:nvGrpSpPr>
          <p:grpSpPr>
            <a:xfrm>
              <a:off x="0" y="0"/>
              <a:ext cx="2440306" cy="1144108"/>
              <a:chOff x="0" y="0"/>
              <a:chExt cx="933897" cy="406400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17780" y="22860"/>
                <a:ext cx="908497" cy="360680"/>
              </a:xfrm>
              <a:custGeom>
                <a:avLst/>
                <a:gdLst/>
                <a:ahLst/>
                <a:cxnLst/>
                <a:rect l="l" t="t" r="r" b="b"/>
                <a:pathLst>
                  <a:path w="908497" h="360680">
                    <a:moveTo>
                      <a:pt x="908497" y="180340"/>
                    </a:moveTo>
                    <a:cubicBezTo>
                      <a:pt x="908497" y="81280"/>
                      <a:pt x="828487" y="0"/>
                      <a:pt x="728157" y="0"/>
                    </a:cubicBezTo>
                    <a:lnTo>
                      <a:pt x="172720" y="0"/>
                    </a:lnTo>
                    <a:lnTo>
                      <a:pt x="172720" y="1270"/>
                    </a:lnTo>
                    <a:cubicBezTo>
                      <a:pt x="76200" y="5080"/>
                      <a:pt x="0" y="83820"/>
                      <a:pt x="0" y="180340"/>
                    </a:cubicBezTo>
                    <a:cubicBezTo>
                      <a:pt x="0" y="276860"/>
                      <a:pt x="77470" y="355600"/>
                      <a:pt x="172720" y="359410"/>
                    </a:cubicBezTo>
                    <a:lnTo>
                      <a:pt x="172720" y="360680"/>
                    </a:lnTo>
                    <a:lnTo>
                      <a:pt x="728157" y="360680"/>
                    </a:lnTo>
                    <a:cubicBezTo>
                      <a:pt x="827217" y="360680"/>
                      <a:pt x="908497" y="279400"/>
                      <a:pt x="908497" y="180340"/>
                    </a:cubicBezTo>
                    <a:close/>
                  </a:path>
                </a:pathLst>
              </a:custGeom>
              <a:solidFill>
                <a:srgbClr val="7EC1D1"/>
              </a:solidFill>
            </p:spPr>
          </p:sp>
        </p:grpSp>
        <p:pic>
          <p:nvPicPr>
            <p:cNvPr id="15" name="Picture 1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-5375368">
              <a:off x="1089772" y="52420"/>
              <a:ext cx="260762" cy="1039269"/>
            </a:xfrm>
            <a:prstGeom prst="rect">
              <a:avLst/>
            </a:prstGeom>
          </p:spPr>
        </p:pic>
      </p:grpSp>
      <p:grpSp>
        <p:nvGrpSpPr>
          <p:cNvPr id="16" name="Group 16"/>
          <p:cNvGrpSpPr/>
          <p:nvPr/>
        </p:nvGrpSpPr>
        <p:grpSpPr>
          <a:xfrm>
            <a:off x="685801" y="2703374"/>
            <a:ext cx="3468051" cy="3458717"/>
            <a:chOff x="0" y="0"/>
            <a:chExt cx="2200668" cy="2194745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2200668" cy="2194745"/>
            </a:xfrm>
            <a:custGeom>
              <a:avLst/>
              <a:gdLst/>
              <a:ahLst/>
              <a:cxnLst/>
              <a:rect l="l" t="t" r="r" b="b"/>
              <a:pathLst>
                <a:path w="2200668" h="2194745">
                  <a:moveTo>
                    <a:pt x="2076208" y="2194745"/>
                  </a:moveTo>
                  <a:lnTo>
                    <a:pt x="124460" y="2194745"/>
                  </a:lnTo>
                  <a:cubicBezTo>
                    <a:pt x="55880" y="2194745"/>
                    <a:pt x="0" y="2138865"/>
                    <a:pt x="0" y="2070285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076208" y="0"/>
                  </a:lnTo>
                  <a:cubicBezTo>
                    <a:pt x="2144788" y="0"/>
                    <a:pt x="2200668" y="55880"/>
                    <a:pt x="2200668" y="124460"/>
                  </a:cubicBezTo>
                  <a:lnTo>
                    <a:pt x="2200668" y="2070285"/>
                  </a:lnTo>
                  <a:cubicBezTo>
                    <a:pt x="2200668" y="2138865"/>
                    <a:pt x="2144788" y="2194745"/>
                    <a:pt x="2076208" y="2194745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id="20" name="TextBox 20"/>
          <p:cNvSpPr txBox="1"/>
          <p:nvPr/>
        </p:nvSpPr>
        <p:spPr>
          <a:xfrm>
            <a:off x="3414172" y="1404628"/>
            <a:ext cx="7150849" cy="376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87"/>
              </a:lnSpc>
            </a:pP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VỀ NHÀ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85047" y="3773223"/>
            <a:ext cx="2669557" cy="1863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667" dirty="0" err="1">
                <a:latin typeface="Arial" panose="020B0604020202020204" pitchFamily="34" charset="0"/>
                <a:cs typeface="Arial" panose="020B0604020202020204" pitchFamily="34" charset="0"/>
              </a:rPr>
              <a:t>Ôn</a:t>
            </a:r>
            <a:r>
              <a:rPr lang="en-GB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67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GB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67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GB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67" dirty="0" err="1">
                <a:latin typeface="Arial" panose="020B0604020202020204" pitchFamily="34" charset="0"/>
                <a:cs typeface="Arial" panose="020B0604020202020204" pitchFamily="34" charset="0"/>
              </a:rPr>
              <a:t>kiến</a:t>
            </a:r>
            <a:r>
              <a:rPr lang="en-GB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67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GB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67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GB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67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GB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67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GB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67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endParaRPr lang="en-US" sz="266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61598" y="3773223"/>
            <a:ext cx="3068805" cy="1247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Hoàn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SBT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37772" y="3773223"/>
            <a:ext cx="3114335" cy="1863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Chuẩn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bị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667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667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b="1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667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b="1" dirty="0" err="1">
                <a:latin typeface="Arial" panose="020B0604020202020204" pitchFamily="34" charset="0"/>
                <a:cs typeface="Arial" panose="020B0604020202020204" pitchFamily="34" charset="0"/>
              </a:rPr>
              <a:t>cuối</a:t>
            </a:r>
            <a:r>
              <a:rPr lang="en-US" sz="2667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b="1" dirty="0" err="1">
                <a:latin typeface="Arial" panose="020B0604020202020204" pitchFamily="34" charset="0"/>
                <a:cs typeface="Arial" panose="020B0604020202020204" pitchFamily="34" charset="0"/>
              </a:rPr>
              <a:t>chương</a:t>
            </a:r>
            <a:r>
              <a:rPr lang="en-US" sz="2667" b="1" dirty="0">
                <a:latin typeface="Arial" panose="020B0604020202020204" pitchFamily="34" charset="0"/>
                <a:cs typeface="Arial" panose="020B0604020202020204" pitchFamily="34" charset="0"/>
              </a:rPr>
              <a:t> V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895998" y="3225800"/>
            <a:ext cx="1202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94598" y="3225800"/>
            <a:ext cx="1202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193538" y="3216524"/>
            <a:ext cx="1202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28801" y="819054"/>
            <a:ext cx="8940799" cy="5353146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9160815" y="2916048"/>
            <a:ext cx="4690771" cy="230274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289472" y="6004646"/>
            <a:ext cx="433456" cy="433456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9072" y="6004646"/>
            <a:ext cx="433456" cy="433456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6932" y="1787872"/>
            <a:ext cx="811193" cy="811193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6932" y="819054"/>
            <a:ext cx="811193" cy="811193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6932" y="2814884"/>
            <a:ext cx="811193" cy="81119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514599" y="2555741"/>
            <a:ext cx="7569200" cy="2171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HẸN GẶP LẠI CÁC EM TRONG TIẾT HỌC SAU!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04656">
            <a:off x="5455901" y="581341"/>
            <a:ext cx="1686596" cy="2221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149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doors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9160815" y="2916048"/>
            <a:ext cx="4690771" cy="230274"/>
          </a:xfrm>
          <a:prstGeom prst="rect">
            <a:avLst/>
          </a:prstGeom>
        </p:spPr>
      </p:pic>
      <p:pic>
        <p:nvPicPr>
          <p:cNvPr id="19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289472" y="6004646"/>
            <a:ext cx="433456" cy="433456"/>
          </a:xfrm>
          <a:prstGeom prst="rect">
            <a:avLst/>
          </a:prstGeom>
        </p:spPr>
      </p:pic>
      <p:pic>
        <p:nvPicPr>
          <p:cNvPr id="20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9072" y="6004646"/>
            <a:ext cx="433456" cy="433456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1242926" y="1785493"/>
                <a:ext cx="10148137" cy="15899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667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Bài 1 (SGK - tr69): </a:t>
                </a:r>
                <a:r>
                  <a:rPr lang="en-US" sz="2667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Tính</a:t>
                </a:r>
                <a:endParaRPr lang="en-US" sz="2667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933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933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2933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-49      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933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933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2933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933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933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−18</m:t>
                        </m:r>
                      </m:num>
                      <m:den>
                        <m:r>
                          <a:rPr lang="en-US" sz="2933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25</m:t>
                        </m:r>
                      </m:den>
                    </m:f>
                  </m:oMath>
                </a14:m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c)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933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933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2933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933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933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2933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    d) 40% </a:t>
                </a:r>
                <a:r>
                  <a:rPr lang="en-US" sz="2667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933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933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20</m:t>
                        </m:r>
                      </m:num>
                      <m:den>
                        <m:r>
                          <a:rPr lang="en-US" sz="2933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2926" y="1785493"/>
                <a:ext cx="10148137" cy="1589987"/>
              </a:xfrm>
              <a:prstGeom prst="rect">
                <a:avLst/>
              </a:prstGeom>
              <a:blipFill>
                <a:blip r:embed="rId5"/>
                <a:stretch>
                  <a:fillRect l="-1141" b="-19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Rectangle 23"/>
              <p:cNvSpPr/>
              <p:nvPr/>
            </p:nvSpPr>
            <p:spPr>
              <a:xfrm>
                <a:off x="1521474" y="4038601"/>
                <a:ext cx="9652000" cy="18781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5000"/>
                  </a:lnSpc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GB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3</m:t>
                        </m:r>
                      </m:num>
                      <m:den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14</m:t>
                        </m:r>
                      </m:den>
                    </m:f>
                    <m:r>
                      <a:rPr lang="en-GB" sz="2933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.</m:t>
                    </m:r>
                    <m:d>
                      <m:dPr>
                        <m:ctrlP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dPr>
                      <m:e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−49</m:t>
                        </m:r>
                      </m:e>
                    </m:d>
                    <m:r>
                      <a:rPr lang="en-GB" sz="2933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 </m:t>
                    </m:r>
                    <m:f>
                      <m:fPr>
                        <m:ctrlP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−21</m:t>
                        </m:r>
                      </m:num>
                      <m:den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                             b)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3</m:t>
                        </m:r>
                      </m:num>
                      <m:den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−18</m:t>
                        </m:r>
                      </m:num>
                      <m:den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25</m:t>
                        </m:r>
                      </m:den>
                    </m:f>
                    <m:r>
                      <a:rPr lang="en-GB" sz="2933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 </m:t>
                    </m:r>
                    <m:f>
                      <m:fPr>
                        <m:ctrlP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−27</m:t>
                        </m:r>
                      </m:num>
                      <m:den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50</m:t>
                        </m:r>
                      </m:den>
                    </m:f>
                    <m:r>
                      <a:rPr lang="en-GB" sz="2933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</m:t>
                    </m:r>
                  </m:oMath>
                </a14:m>
                <a:endParaRPr lang="en-US" sz="2667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GB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en-GB" sz="2933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3</m:t>
                    </m:r>
                    <m:f>
                      <m:fPr>
                        <m:ctrlP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</m:t>
                        </m:r>
                      </m:num>
                      <m:den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9</m:t>
                        </m:r>
                      </m:den>
                    </m:f>
                    <m:r>
                      <a:rPr lang="en-GB" sz="2933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. 1</m:t>
                    </m:r>
                    <m:f>
                      <m:fPr>
                        <m:ctrlP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</m:t>
                        </m:r>
                      </m:num>
                      <m:den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3</m:t>
                        </m:r>
                      </m:den>
                    </m:f>
                    <m:r>
                      <a:rPr lang="en-GB" sz="2933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 </m:t>
                    </m:r>
                    <m:f>
                      <m:fPr>
                        <m:ctrlP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29</m:t>
                        </m:r>
                      </m:num>
                      <m:den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9</m:t>
                        </m:r>
                      </m:den>
                    </m:f>
                    <m:r>
                      <a:rPr lang="en-GB" sz="2933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. </m:t>
                    </m:r>
                    <m:f>
                      <m:fPr>
                        <m:ctrlP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5</m:t>
                        </m:r>
                      </m:num>
                      <m:den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3 </m:t>
                        </m:r>
                      </m:den>
                    </m:f>
                    <m:r>
                      <a:rPr lang="en-GB" sz="2933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 </m:t>
                    </m:r>
                    <m:f>
                      <m:fPr>
                        <m:ctrlP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145</m:t>
                        </m:r>
                      </m:num>
                      <m:den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27</m:t>
                        </m:r>
                      </m:den>
                    </m:f>
                  </m:oMath>
                </a14:m>
                <a:r>
                  <a:rPr lang="en-GB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                    d)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40</m:t>
                        </m:r>
                      </m:num>
                      <m:den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GB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20</m:t>
                        </m:r>
                      </m:num>
                      <m:den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9</m:t>
                        </m:r>
                      </m:den>
                    </m:f>
                    <m:r>
                      <a:rPr lang="en-GB" sz="2933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 </m:t>
                    </m:r>
                    <m:f>
                      <m:fPr>
                        <m:ctrlP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40</m:t>
                        </m:r>
                      </m:num>
                      <m:den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45</m:t>
                        </m:r>
                      </m:den>
                    </m:f>
                    <m:r>
                      <a:rPr lang="en-GB" sz="2933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8</m:t>
                        </m:r>
                      </m:num>
                      <m:den>
                        <m:r>
                          <a:rPr lang="en-GB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endParaRPr lang="en-US" sz="2667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1474" y="4038601"/>
                <a:ext cx="9652000" cy="1878143"/>
              </a:xfrm>
              <a:prstGeom prst="rect">
                <a:avLst/>
              </a:prstGeom>
              <a:blipFill>
                <a:blip r:embed="rId6"/>
                <a:stretch>
                  <a:fillRect l="-1200" b="-16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4978400" y="3514511"/>
            <a:ext cx="2133600" cy="543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933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93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281068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936535" y="685801"/>
            <a:ext cx="10352937" cy="2743200"/>
            <a:chOff x="0" y="0"/>
            <a:chExt cx="3249882" cy="160218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249882" cy="1602181"/>
            </a:xfrm>
            <a:custGeom>
              <a:avLst/>
              <a:gdLst/>
              <a:ahLst/>
              <a:cxnLst/>
              <a:rect l="l" t="t" r="r" b="b"/>
              <a:pathLst>
                <a:path w="3249882" h="1602181">
                  <a:moveTo>
                    <a:pt x="3125422" y="1602181"/>
                  </a:moveTo>
                  <a:lnTo>
                    <a:pt x="124460" y="1602181"/>
                  </a:lnTo>
                  <a:cubicBezTo>
                    <a:pt x="55880" y="1602181"/>
                    <a:pt x="0" y="1546301"/>
                    <a:pt x="0" y="1477721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125422" y="0"/>
                  </a:lnTo>
                  <a:cubicBezTo>
                    <a:pt x="3194002" y="0"/>
                    <a:pt x="3249882" y="55880"/>
                    <a:pt x="3249882" y="124460"/>
                  </a:cubicBezTo>
                  <a:lnTo>
                    <a:pt x="3249882" y="1477721"/>
                  </a:lnTo>
                  <a:cubicBezTo>
                    <a:pt x="3249882" y="1546301"/>
                    <a:pt x="3194002" y="1602181"/>
                    <a:pt x="3125422" y="1602181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4" name="Group 4"/>
          <p:cNvGrpSpPr/>
          <p:nvPr/>
        </p:nvGrpSpPr>
        <p:grpSpPr>
          <a:xfrm>
            <a:off x="936535" y="3581400"/>
            <a:ext cx="10352936" cy="2856702"/>
            <a:chOff x="0" y="0"/>
            <a:chExt cx="3249882" cy="102572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3249882" cy="1025726"/>
            </a:xfrm>
            <a:custGeom>
              <a:avLst/>
              <a:gdLst/>
              <a:ahLst/>
              <a:cxnLst/>
              <a:rect l="l" t="t" r="r" b="b"/>
              <a:pathLst>
                <a:path w="3249882" h="1025726">
                  <a:moveTo>
                    <a:pt x="3125422" y="1025726"/>
                  </a:moveTo>
                  <a:lnTo>
                    <a:pt x="124460" y="1025726"/>
                  </a:lnTo>
                  <a:cubicBezTo>
                    <a:pt x="55880" y="1025726"/>
                    <a:pt x="0" y="969846"/>
                    <a:pt x="0" y="901266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125422" y="0"/>
                  </a:lnTo>
                  <a:cubicBezTo>
                    <a:pt x="3194002" y="0"/>
                    <a:pt x="3249882" y="55880"/>
                    <a:pt x="3249882" y="124460"/>
                  </a:cubicBezTo>
                  <a:lnTo>
                    <a:pt x="3249882" y="901266"/>
                  </a:lnTo>
                  <a:cubicBezTo>
                    <a:pt x="3249882" y="969846"/>
                    <a:pt x="3194002" y="1025726"/>
                    <a:pt x="3125422" y="1025726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pic>
        <p:nvPicPr>
          <p:cNvPr id="12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9160815" y="2916048"/>
            <a:ext cx="4690771" cy="230274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289472" y="6004646"/>
            <a:ext cx="433456" cy="433456"/>
          </a:xfrm>
          <a:prstGeom prst="rect">
            <a:avLst/>
          </a:prstGeom>
        </p:spPr>
      </p:pic>
      <p:pic>
        <p:nvPicPr>
          <p:cNvPr id="14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9072" y="6004646"/>
            <a:ext cx="433456" cy="433456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1464803" y="839097"/>
                <a:ext cx="9296400" cy="23968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667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Bài 2 (SGK - tr69): </a:t>
                </a:r>
                <a:r>
                  <a:rPr lang="en-US" sz="2667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Tìm</a:t>
                </a:r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một</a:t>
                </a:r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số</a:t>
                </a:r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667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biết</a:t>
                </a:r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667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2667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nó</a:t>
                </a:r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bằng</a:t>
                </a:r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14;                      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667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en-US" sz="2667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nó</a:t>
                </a:r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bằng</a:t>
                </a:r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667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25</m:t>
                        </m:r>
                      </m:num>
                      <m:den>
                        <m:r>
                          <a:rPr lang="en-US" sz="2667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sz="2667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2667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667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en-US" sz="2667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nó</a:t>
                </a:r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bằng</a:t>
                </a:r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667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− 10</m:t>
                        </m:r>
                      </m:num>
                      <m:den>
                        <m:r>
                          <a:rPr lang="en-US" sz="2667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;                      d) 30% </a:t>
                </a:r>
                <a:r>
                  <a:rPr lang="en-US" sz="2667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nó</a:t>
                </a:r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bằng</a:t>
                </a:r>
                <a:r>
                  <a:rPr lang="en-US" sz="2667" dirty="0">
                    <a:latin typeface="Arial" panose="020B0604020202020204" pitchFamily="34" charset="0"/>
                    <a:cs typeface="Arial" panose="020B0604020202020204" pitchFamily="34" charset="0"/>
                  </a:rPr>
                  <a:t> 90.</a:t>
                </a: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4803" y="839097"/>
                <a:ext cx="9296400" cy="2396810"/>
              </a:xfrm>
              <a:prstGeom prst="rect">
                <a:avLst/>
              </a:prstGeom>
              <a:blipFill>
                <a:blip r:embed="rId5"/>
                <a:stretch>
                  <a:fillRect l="-1246" b="-17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Rectangle 15"/>
              <p:cNvSpPr/>
              <p:nvPr/>
            </p:nvSpPr>
            <p:spPr>
              <a:xfrm>
                <a:off x="1464803" y="3804548"/>
                <a:ext cx="8932403" cy="29338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5000"/>
                  </a:lnSpc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GB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Số</a:t>
                </a:r>
                <a:r>
                  <a:rPr lang="en-GB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đó</a:t>
                </a:r>
                <a:r>
                  <a:rPr lang="en-GB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GB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:</a:t>
                </a:r>
                <a:endParaRPr lang="en-US" sz="2667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GB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GB" sz="2667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14 : </m:t>
                    </m:r>
                    <m:f>
                      <m:fPr>
                        <m:ctrlPr>
                          <a:rPr lang="en-US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</m:t>
                        </m:r>
                      </m:num>
                      <m:den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11</m:t>
                        </m:r>
                      </m:den>
                    </m:f>
                    <m:r>
                      <a:rPr lang="en-GB" sz="2667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 </m:t>
                    </m:r>
                    <m:f>
                      <m:fPr>
                        <m:ctrlPr>
                          <a:rPr lang="en-US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14 .  11</m:t>
                        </m:r>
                      </m:num>
                      <m:den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</m:t>
                        </m:r>
                      </m:den>
                    </m:f>
                    <m:r>
                      <a:rPr lang="en-GB" sz="2667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=77</m:t>
                    </m:r>
                  </m:oMath>
                </a14:m>
                <a:r>
                  <a:rPr lang="en-GB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              b)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25</m:t>
                        </m:r>
                      </m:num>
                      <m:den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lang="en-GB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5</m:t>
                        </m:r>
                      </m:num>
                      <m:den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7</m:t>
                        </m:r>
                      </m:den>
                    </m:f>
                    <m:r>
                      <a:rPr lang="en-GB" sz="2667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25</m:t>
                        </m:r>
                      </m:num>
                      <m:den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lang="en-GB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7</m:t>
                        </m:r>
                      </m:num>
                      <m:den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5</m:t>
                        </m:r>
                      </m:den>
                    </m:f>
                    <m:r>
                      <a:rPr lang="en-GB" sz="2667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 </m:t>
                    </m:r>
                    <m:f>
                      <m:fPr>
                        <m:ctrlPr>
                          <a:rPr lang="en-US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5</m:t>
                        </m:r>
                      </m:num>
                      <m:den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</m:t>
                        </m:r>
                      </m:den>
                    </m:f>
                    <m:r>
                      <a:rPr lang="en-GB" sz="2667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</m:t>
                    </m:r>
                  </m:oMath>
                </a14:m>
                <a:endParaRPr lang="en-US" sz="2667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GB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−10</m:t>
                        </m:r>
                      </m:num>
                      <m:den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27</m:t>
                        </m:r>
                      </m:den>
                    </m:f>
                    <m:r>
                      <a:rPr lang="en-GB" sz="2667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:</m:t>
                    </m:r>
                    <m:f>
                      <m:fPr>
                        <m:ctrlPr>
                          <a:rPr lang="en-US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5</m:t>
                        </m:r>
                      </m:num>
                      <m:den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9</m:t>
                        </m:r>
                      </m:den>
                    </m:f>
                    <m:r>
                      <a:rPr lang="en-GB" sz="2667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 </m:t>
                    </m:r>
                    <m:f>
                      <m:fPr>
                        <m:ctrlPr>
                          <a:rPr lang="en-US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−10</m:t>
                        </m:r>
                      </m:num>
                      <m:den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27</m:t>
                        </m:r>
                      </m:den>
                    </m:f>
                    <m:r>
                      <a:rPr lang="en-GB" sz="2667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. </m:t>
                    </m:r>
                    <m:f>
                      <m:fPr>
                        <m:ctrlPr>
                          <a:rPr lang="en-US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9</m:t>
                        </m:r>
                      </m:num>
                      <m:den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5</m:t>
                        </m:r>
                      </m:den>
                    </m:f>
                    <m:r>
                      <a:rPr lang="en-GB" sz="2667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 </m:t>
                    </m:r>
                    <m:f>
                      <m:fPr>
                        <m:ctrlPr>
                          <a:rPr lang="en-US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−2</m:t>
                        </m:r>
                      </m:num>
                      <m:den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              d)  90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30</m:t>
                        </m:r>
                      </m:num>
                      <m:den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100</m:t>
                        </m:r>
                      </m:den>
                    </m:f>
                    <m:r>
                      <a:rPr lang="en-GB" sz="2667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 </m:t>
                    </m:r>
                    <m:f>
                      <m:fPr>
                        <m:ctrlPr>
                          <a:rPr lang="en-US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90.100</m:t>
                        </m:r>
                      </m:num>
                      <m:den>
                        <m:r>
                          <a:rPr lang="en-GB" sz="2667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30</m:t>
                        </m:r>
                      </m:den>
                    </m:f>
                    <m:r>
                      <a:rPr lang="en-GB" sz="2667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=300</m:t>
                    </m:r>
                  </m:oMath>
                </a14:m>
                <a:endParaRPr lang="en-US" sz="2667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4803" y="3804548"/>
                <a:ext cx="8932403" cy="2933880"/>
              </a:xfrm>
              <a:prstGeom prst="rect">
                <a:avLst/>
              </a:prstGeom>
              <a:blipFill>
                <a:blip r:embed="rId6"/>
                <a:stretch>
                  <a:fillRect l="-12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Curved Right Arrow 16"/>
          <p:cNvSpPr/>
          <p:nvPr/>
        </p:nvSpPr>
        <p:spPr>
          <a:xfrm>
            <a:off x="586661" y="3046425"/>
            <a:ext cx="631735" cy="1270896"/>
          </a:xfrm>
          <a:prstGeom prst="curved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844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ageCurlSi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574801" y="1759249"/>
            <a:ext cx="9714671" cy="4412951"/>
            <a:chOff x="0" y="0"/>
            <a:chExt cx="2830120" cy="162023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830120" cy="1620236"/>
            </a:xfrm>
            <a:custGeom>
              <a:avLst/>
              <a:gdLst/>
              <a:ahLst/>
              <a:cxnLst/>
              <a:rect l="l" t="t" r="r" b="b"/>
              <a:pathLst>
                <a:path w="2830120" h="1620236">
                  <a:moveTo>
                    <a:pt x="2705660" y="1620236"/>
                  </a:moveTo>
                  <a:lnTo>
                    <a:pt x="124460" y="1620236"/>
                  </a:lnTo>
                  <a:cubicBezTo>
                    <a:pt x="55880" y="1620236"/>
                    <a:pt x="0" y="1564356"/>
                    <a:pt x="0" y="1495776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705660" y="0"/>
                  </a:lnTo>
                  <a:cubicBezTo>
                    <a:pt x="2774240" y="0"/>
                    <a:pt x="2830120" y="55880"/>
                    <a:pt x="2830120" y="124460"/>
                  </a:cubicBezTo>
                  <a:lnTo>
                    <a:pt x="2830120" y="1495776"/>
                  </a:lnTo>
                  <a:cubicBezTo>
                    <a:pt x="2830120" y="1564356"/>
                    <a:pt x="2774240" y="1620236"/>
                    <a:pt x="2705660" y="1620236"/>
                  </a:cubicBezTo>
                  <a:close/>
                </a:path>
              </a:pathLst>
            </a:custGeom>
            <a:solidFill>
              <a:srgbClr val="5A60F1"/>
            </a:solidFill>
          </p:spPr>
        </p:sp>
      </p:grpSp>
      <p:pic>
        <p:nvPicPr>
          <p:cNvPr id="10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9160815" y="3159344"/>
            <a:ext cx="4690771" cy="230274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289472" y="6004646"/>
            <a:ext cx="433456" cy="433456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9072" y="6004646"/>
            <a:ext cx="433456" cy="433456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41876" y="685800"/>
            <a:ext cx="7708249" cy="939005"/>
          </a:xfrm>
          <a:prstGeom prst="rect">
            <a:avLst/>
          </a:prstGeom>
        </p:spPr>
      </p:pic>
      <p:sp>
        <p:nvSpPr>
          <p:cNvPr id="15" name="TextBox 15"/>
          <p:cNvSpPr txBox="1"/>
          <p:nvPr/>
        </p:nvSpPr>
        <p:spPr>
          <a:xfrm>
            <a:off x="3670635" y="788484"/>
            <a:ext cx="4850731" cy="6434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60"/>
              </a:lnSpc>
            </a:pPr>
            <a:r>
              <a:rPr lang="en-US" sz="2933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933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(SGK - tr69)</a:t>
            </a:r>
          </a:p>
        </p:txBody>
      </p:sp>
      <p:pic>
        <p:nvPicPr>
          <p:cNvPr id="16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8945" y="1414362"/>
            <a:ext cx="881539" cy="578611"/>
          </a:xfrm>
          <a:prstGeom prst="rect">
            <a:avLst/>
          </a:prstGeom>
        </p:spPr>
      </p:pic>
      <p:pic>
        <p:nvPicPr>
          <p:cNvPr id="17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8945" y="2332055"/>
            <a:ext cx="881539" cy="578611"/>
          </a:xfrm>
          <a:prstGeom prst="rect">
            <a:avLst/>
          </a:prstGeom>
        </p:spPr>
      </p:pic>
      <p:pic>
        <p:nvPicPr>
          <p:cNvPr id="18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8945" y="685800"/>
            <a:ext cx="881539" cy="38948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149529" y="2267183"/>
            <a:ext cx="8341867" cy="2716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 An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tham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đội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gom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thải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xóm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9kg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khó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hủy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 kg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dễ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hủy</a:t>
            </a:r>
            <a:r>
              <a:rPr lang="en-US" sz="29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009637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574801" y="1759249"/>
            <a:ext cx="9714671" cy="4412951"/>
            <a:chOff x="0" y="0"/>
            <a:chExt cx="2830120" cy="162023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830120" cy="1620236"/>
            </a:xfrm>
            <a:custGeom>
              <a:avLst/>
              <a:gdLst/>
              <a:ahLst/>
              <a:cxnLst/>
              <a:rect l="l" t="t" r="r" b="b"/>
              <a:pathLst>
                <a:path w="2830120" h="1620236">
                  <a:moveTo>
                    <a:pt x="2705660" y="1620236"/>
                  </a:moveTo>
                  <a:lnTo>
                    <a:pt x="124460" y="1620236"/>
                  </a:lnTo>
                  <a:cubicBezTo>
                    <a:pt x="55880" y="1620236"/>
                    <a:pt x="0" y="1564356"/>
                    <a:pt x="0" y="1495776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705660" y="0"/>
                  </a:lnTo>
                  <a:cubicBezTo>
                    <a:pt x="2774240" y="0"/>
                    <a:pt x="2830120" y="55880"/>
                    <a:pt x="2830120" y="124460"/>
                  </a:cubicBezTo>
                  <a:lnTo>
                    <a:pt x="2830120" y="1495776"/>
                  </a:lnTo>
                  <a:cubicBezTo>
                    <a:pt x="2830120" y="1564356"/>
                    <a:pt x="2774240" y="1620236"/>
                    <a:pt x="2705660" y="1620236"/>
                  </a:cubicBezTo>
                  <a:close/>
                </a:path>
              </a:pathLst>
            </a:custGeom>
            <a:solidFill>
              <a:srgbClr val="5A60F1"/>
            </a:solidFill>
          </p:spPr>
        </p:sp>
      </p:grpSp>
      <p:pic>
        <p:nvPicPr>
          <p:cNvPr id="10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9160815" y="3159344"/>
            <a:ext cx="4690771" cy="230274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289472" y="6004646"/>
            <a:ext cx="433456" cy="433456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9072" y="6004646"/>
            <a:ext cx="433456" cy="433456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41876" y="685800"/>
            <a:ext cx="7708249" cy="939005"/>
          </a:xfrm>
          <a:prstGeom prst="rect">
            <a:avLst/>
          </a:prstGeom>
        </p:spPr>
      </p:pic>
      <p:sp>
        <p:nvSpPr>
          <p:cNvPr id="15" name="TextBox 15"/>
          <p:cNvSpPr txBox="1"/>
          <p:nvPr/>
        </p:nvSpPr>
        <p:spPr>
          <a:xfrm>
            <a:off x="3670635" y="788484"/>
            <a:ext cx="4850731" cy="6434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60"/>
              </a:lnSpc>
            </a:pPr>
            <a:r>
              <a:rPr lang="en-US" sz="2933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933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(SGK - tr69)</a:t>
            </a:r>
          </a:p>
        </p:txBody>
      </p:sp>
      <p:pic>
        <p:nvPicPr>
          <p:cNvPr id="16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8945" y="1414362"/>
            <a:ext cx="881539" cy="578611"/>
          </a:xfrm>
          <a:prstGeom prst="rect">
            <a:avLst/>
          </a:prstGeom>
        </p:spPr>
      </p:pic>
      <p:pic>
        <p:nvPicPr>
          <p:cNvPr id="17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8945" y="2332055"/>
            <a:ext cx="881539" cy="578611"/>
          </a:xfrm>
          <a:prstGeom prst="rect">
            <a:avLst/>
          </a:prstGeom>
        </p:spPr>
      </p:pic>
      <p:pic>
        <p:nvPicPr>
          <p:cNvPr id="18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8945" y="685800"/>
            <a:ext cx="881539" cy="38948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1886378" y="1703668"/>
                <a:ext cx="9144000" cy="42232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a) An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đem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667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2667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số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rác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dễ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phân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hủy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đi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đổi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cây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biết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cứ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3kg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rác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dễ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phân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hủy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đổi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được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một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cây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sen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đá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Vậy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An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nhận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được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bao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nhiêu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cây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sen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đá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b)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Số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rác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khó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phân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hủy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bạn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An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thu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được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bằng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667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2667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số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rác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khó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phân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hủy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cả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đội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thu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được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Đội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An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thu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được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tất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cả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bao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nhiêu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kg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rác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khó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phân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hủy</a:t>
                </a:r>
                <a:r>
                  <a:rPr lang="en-US" sz="2667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6378" y="1703668"/>
                <a:ext cx="9144000" cy="4223207"/>
              </a:xfrm>
              <a:prstGeom prst="rect">
                <a:avLst/>
              </a:prstGeom>
              <a:blipFill>
                <a:blip r:embed="rId8"/>
                <a:stretch>
                  <a:fillRect l="-1267" r="-1267" b="-28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3122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999514" y="1117580"/>
            <a:ext cx="10192972" cy="5054621"/>
            <a:chOff x="0" y="0"/>
            <a:chExt cx="5171989" cy="256475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171990" cy="2564752"/>
            </a:xfrm>
            <a:custGeom>
              <a:avLst/>
              <a:gdLst/>
              <a:ahLst/>
              <a:cxnLst/>
              <a:rect l="l" t="t" r="r" b="b"/>
              <a:pathLst>
                <a:path w="5171990" h="2564752">
                  <a:moveTo>
                    <a:pt x="5047530" y="2564752"/>
                  </a:moveTo>
                  <a:lnTo>
                    <a:pt x="124460" y="2564752"/>
                  </a:lnTo>
                  <a:cubicBezTo>
                    <a:pt x="55880" y="2564752"/>
                    <a:pt x="0" y="2508872"/>
                    <a:pt x="0" y="2440292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5047530" y="0"/>
                  </a:lnTo>
                  <a:cubicBezTo>
                    <a:pt x="5116109" y="0"/>
                    <a:pt x="5171990" y="55880"/>
                    <a:pt x="5171990" y="124460"/>
                  </a:cubicBezTo>
                  <a:lnTo>
                    <a:pt x="5171990" y="2440292"/>
                  </a:lnTo>
                  <a:cubicBezTo>
                    <a:pt x="5171990" y="2508872"/>
                    <a:pt x="5116109" y="2564752"/>
                    <a:pt x="5047530" y="2564752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28" name="Group 28"/>
          <p:cNvGrpSpPr/>
          <p:nvPr/>
        </p:nvGrpSpPr>
        <p:grpSpPr>
          <a:xfrm>
            <a:off x="2421606" y="679081"/>
            <a:ext cx="7348787" cy="998703"/>
            <a:chOff x="1017712" y="279129"/>
            <a:chExt cx="14697574" cy="1997408"/>
          </a:xfrm>
        </p:grpSpPr>
        <p:grpSp>
          <p:nvGrpSpPr>
            <p:cNvPr id="29" name="Group 29"/>
            <p:cNvGrpSpPr/>
            <p:nvPr/>
          </p:nvGrpSpPr>
          <p:grpSpPr>
            <a:xfrm>
              <a:off x="5267697" y="279129"/>
              <a:ext cx="6197604" cy="1997408"/>
              <a:chOff x="1504600" y="79727"/>
              <a:chExt cx="1770207" cy="570515"/>
            </a:xfrm>
          </p:grpSpPr>
          <p:sp>
            <p:nvSpPr>
              <p:cNvPr id="30" name="Freeform 30"/>
              <p:cNvSpPr/>
              <p:nvPr/>
            </p:nvSpPr>
            <p:spPr>
              <a:xfrm>
                <a:off x="1504600" y="79727"/>
                <a:ext cx="1770207" cy="570515"/>
              </a:xfrm>
              <a:custGeom>
                <a:avLst/>
                <a:gdLst/>
                <a:ahLst/>
                <a:cxnLst/>
                <a:rect l="l" t="t" r="r" b="b"/>
                <a:pathLst>
                  <a:path w="4779407" h="661351">
                    <a:moveTo>
                      <a:pt x="4654946" y="661351"/>
                    </a:moveTo>
                    <a:lnTo>
                      <a:pt x="124460" y="661351"/>
                    </a:lnTo>
                    <a:cubicBezTo>
                      <a:pt x="55880" y="661351"/>
                      <a:pt x="0" y="605471"/>
                      <a:pt x="0" y="536891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4654946" y="0"/>
                    </a:lnTo>
                    <a:cubicBezTo>
                      <a:pt x="4723527" y="0"/>
                      <a:pt x="4779407" y="55880"/>
                      <a:pt x="4779407" y="124460"/>
                    </a:cubicBezTo>
                    <a:lnTo>
                      <a:pt x="4779407" y="536891"/>
                    </a:lnTo>
                    <a:cubicBezTo>
                      <a:pt x="4779407" y="605471"/>
                      <a:pt x="4723527" y="661351"/>
                      <a:pt x="4654946" y="661351"/>
                    </a:cubicBezTo>
                    <a:close/>
                  </a:path>
                </a:pathLst>
              </a:custGeom>
              <a:solidFill>
                <a:schemeClr val="accent6"/>
              </a:solidFill>
            </p:spPr>
          </p:sp>
        </p:grpSp>
        <p:sp>
          <p:nvSpPr>
            <p:cNvPr id="31" name="TextBox 31"/>
            <p:cNvSpPr txBox="1"/>
            <p:nvPr/>
          </p:nvSpPr>
          <p:spPr>
            <a:xfrm>
              <a:off x="1017712" y="279129"/>
              <a:ext cx="14697574" cy="159518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200"/>
                </a:lnSpc>
              </a:pPr>
              <a:r>
                <a:rPr lang="en-US" sz="3600" b="1" dirty="0" err="1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Giải</a:t>
              </a:r>
              <a:endParaRPr lang="en-US" sz="3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32" name="Picture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289472" y="6004646"/>
            <a:ext cx="433456" cy="433456"/>
          </a:xfrm>
          <a:prstGeom prst="rect">
            <a:avLst/>
          </a:prstGeom>
        </p:spPr>
      </p:pic>
      <p:pic>
        <p:nvPicPr>
          <p:cNvPr id="33" name="Picture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9072" y="6004646"/>
            <a:ext cx="433456" cy="433456"/>
          </a:xfrm>
          <a:prstGeom prst="rect">
            <a:avLst/>
          </a:prstGeom>
        </p:spPr>
      </p:pic>
      <p:pic>
        <p:nvPicPr>
          <p:cNvPr id="34" name="Picture 3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9160815" y="2928776"/>
            <a:ext cx="4690771" cy="230274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5" name="Rectangle 34"/>
              <p:cNvSpPr/>
              <p:nvPr/>
            </p:nvSpPr>
            <p:spPr>
              <a:xfrm>
                <a:off x="1473200" y="1835701"/>
                <a:ext cx="9917863" cy="38367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5000"/>
                  </a:lnSpc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a)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Số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rác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rễ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phân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hủy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An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mang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đi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đổi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cây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 12 . 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= 9 (kg)</a:t>
                </a:r>
                <a:endParaRPr lang="en-US" sz="2667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Theo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bài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ra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cứ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3 kg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rác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dễ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phân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huỷ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đổi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được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một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cây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sen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đá</a:t>
                </a:r>
                <a:endParaRPr lang="en-US" sz="2667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Vậy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An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nhận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được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số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cây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sen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đá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 9 : 3 = 3 (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cây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)</a:t>
                </a:r>
                <a:endParaRPr lang="en-US" sz="2667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b)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Đội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của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An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thu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được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số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ki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lô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gam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rác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khó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phân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hủy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667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 </a:t>
                </a:r>
                <a:endParaRPr lang="en-US" sz="2667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5000"/>
                  </a:lnSpc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                            9 : 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= 9. 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20</m:t>
                        </m:r>
                      </m:num>
                      <m:den>
                        <m:r>
                          <a:rPr lang="en-US" sz="2933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667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= 60 (kg)</a:t>
                </a:r>
                <a:endParaRPr lang="en-US" sz="2667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3200" y="1835701"/>
                <a:ext cx="9917863" cy="3836756"/>
              </a:xfrm>
              <a:prstGeom prst="rect">
                <a:avLst/>
              </a:prstGeom>
              <a:blipFill>
                <a:blip r:embed="rId5"/>
                <a:stretch>
                  <a:fillRect l="-1168" b="-3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6115716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75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" accel="100000" fill="hold">
                                          <p:stCondLst>
                                            <p:cond delay="67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812800" y="685800"/>
            <a:ext cx="10693400" cy="4774156"/>
            <a:chOff x="0" y="0"/>
            <a:chExt cx="3948579" cy="224725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948579" cy="2247258"/>
            </a:xfrm>
            <a:custGeom>
              <a:avLst/>
              <a:gdLst/>
              <a:ahLst/>
              <a:cxnLst/>
              <a:rect l="l" t="t" r="r" b="b"/>
              <a:pathLst>
                <a:path w="3948579" h="2247258">
                  <a:moveTo>
                    <a:pt x="3824119" y="2247258"/>
                  </a:moveTo>
                  <a:lnTo>
                    <a:pt x="124460" y="2247258"/>
                  </a:lnTo>
                  <a:cubicBezTo>
                    <a:pt x="55880" y="2247258"/>
                    <a:pt x="0" y="2191378"/>
                    <a:pt x="0" y="2122798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824119" y="0"/>
                  </a:lnTo>
                  <a:cubicBezTo>
                    <a:pt x="3892699" y="0"/>
                    <a:pt x="3948579" y="55880"/>
                    <a:pt x="3948579" y="124460"/>
                  </a:cubicBezTo>
                  <a:lnTo>
                    <a:pt x="3948579" y="2122798"/>
                  </a:lnTo>
                  <a:cubicBezTo>
                    <a:pt x="3948579" y="2191378"/>
                    <a:pt x="3892699" y="2247258"/>
                    <a:pt x="3824119" y="2247258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8" name="Group 8"/>
          <p:cNvGrpSpPr/>
          <p:nvPr/>
        </p:nvGrpSpPr>
        <p:grpSpPr>
          <a:xfrm>
            <a:off x="10286047" y="5600146"/>
            <a:ext cx="1220153" cy="572054"/>
            <a:chOff x="0" y="0"/>
            <a:chExt cx="2440306" cy="1144108"/>
          </a:xfrm>
        </p:grpSpPr>
        <p:grpSp>
          <p:nvGrpSpPr>
            <p:cNvPr id="9" name="Group 9"/>
            <p:cNvGrpSpPr/>
            <p:nvPr/>
          </p:nvGrpSpPr>
          <p:grpSpPr>
            <a:xfrm>
              <a:off x="0" y="0"/>
              <a:ext cx="2440306" cy="1144108"/>
              <a:chOff x="0" y="0"/>
              <a:chExt cx="933897" cy="406400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17780" y="22860"/>
                <a:ext cx="908497" cy="360680"/>
              </a:xfrm>
              <a:custGeom>
                <a:avLst/>
                <a:gdLst/>
                <a:ahLst/>
                <a:cxnLst/>
                <a:rect l="l" t="t" r="r" b="b"/>
                <a:pathLst>
                  <a:path w="908497" h="360680">
                    <a:moveTo>
                      <a:pt x="908497" y="180340"/>
                    </a:moveTo>
                    <a:cubicBezTo>
                      <a:pt x="908497" y="81280"/>
                      <a:pt x="828487" y="0"/>
                      <a:pt x="728157" y="0"/>
                    </a:cubicBezTo>
                    <a:lnTo>
                      <a:pt x="172720" y="0"/>
                    </a:lnTo>
                    <a:lnTo>
                      <a:pt x="172720" y="1270"/>
                    </a:lnTo>
                    <a:cubicBezTo>
                      <a:pt x="76200" y="5080"/>
                      <a:pt x="0" y="83820"/>
                      <a:pt x="0" y="180340"/>
                    </a:cubicBezTo>
                    <a:cubicBezTo>
                      <a:pt x="0" y="276860"/>
                      <a:pt x="77470" y="355600"/>
                      <a:pt x="172720" y="359410"/>
                    </a:cubicBezTo>
                    <a:lnTo>
                      <a:pt x="172720" y="360680"/>
                    </a:lnTo>
                    <a:lnTo>
                      <a:pt x="728157" y="360680"/>
                    </a:lnTo>
                    <a:cubicBezTo>
                      <a:pt x="827217" y="360680"/>
                      <a:pt x="908497" y="279400"/>
                      <a:pt x="908497" y="180340"/>
                    </a:cubicBezTo>
                    <a:close/>
                  </a:path>
                </a:pathLst>
              </a:custGeom>
              <a:solidFill>
                <a:srgbClr val="3878D3"/>
              </a:solidFill>
            </p:spPr>
          </p:sp>
        </p:grpSp>
        <p:grpSp>
          <p:nvGrpSpPr>
            <p:cNvPr id="11" name="Group 11"/>
            <p:cNvGrpSpPr/>
            <p:nvPr/>
          </p:nvGrpSpPr>
          <p:grpSpPr>
            <a:xfrm>
              <a:off x="764557" y="409093"/>
              <a:ext cx="911193" cy="325922"/>
              <a:chOff x="0" y="0"/>
              <a:chExt cx="1200098" cy="429260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-5080"/>
                <a:ext cx="1200099" cy="434340"/>
              </a:xfrm>
              <a:custGeom>
                <a:avLst/>
                <a:gdLst/>
                <a:ahLst/>
                <a:cxnLst/>
                <a:rect l="l" t="t" r="r" b="b"/>
                <a:pathLst>
                  <a:path w="1200099" h="434340">
                    <a:moveTo>
                      <a:pt x="1182319" y="187960"/>
                    </a:moveTo>
                    <a:lnTo>
                      <a:pt x="920698" y="11430"/>
                    </a:lnTo>
                    <a:cubicBezTo>
                      <a:pt x="902918" y="0"/>
                      <a:pt x="880058" y="3810"/>
                      <a:pt x="867358" y="21590"/>
                    </a:cubicBezTo>
                    <a:cubicBezTo>
                      <a:pt x="855928" y="39370"/>
                      <a:pt x="859738" y="62230"/>
                      <a:pt x="877518" y="74930"/>
                    </a:cubicBezTo>
                    <a:lnTo>
                      <a:pt x="1036268" y="181610"/>
                    </a:lnTo>
                    <a:lnTo>
                      <a:pt x="0" y="181610"/>
                    </a:lnTo>
                    <a:lnTo>
                      <a:pt x="0" y="257810"/>
                    </a:lnTo>
                    <a:lnTo>
                      <a:pt x="1036269" y="257810"/>
                    </a:lnTo>
                    <a:lnTo>
                      <a:pt x="877519" y="364490"/>
                    </a:lnTo>
                    <a:cubicBezTo>
                      <a:pt x="859739" y="375920"/>
                      <a:pt x="855928" y="400050"/>
                      <a:pt x="867358" y="417830"/>
                    </a:cubicBezTo>
                    <a:cubicBezTo>
                      <a:pt x="874978" y="429260"/>
                      <a:pt x="886408" y="434340"/>
                      <a:pt x="899108" y="434340"/>
                    </a:cubicBezTo>
                    <a:cubicBezTo>
                      <a:pt x="906728" y="434340"/>
                      <a:pt x="914349" y="431800"/>
                      <a:pt x="920699" y="427990"/>
                    </a:cubicBezTo>
                    <a:lnTo>
                      <a:pt x="1183589" y="251460"/>
                    </a:lnTo>
                    <a:cubicBezTo>
                      <a:pt x="1193749" y="243840"/>
                      <a:pt x="1200099" y="232410"/>
                      <a:pt x="1200099" y="219710"/>
                    </a:cubicBezTo>
                    <a:cubicBezTo>
                      <a:pt x="1200099" y="207010"/>
                      <a:pt x="1193749" y="195580"/>
                      <a:pt x="1182319" y="18796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</p:grpSp>
      <p:sp>
        <p:nvSpPr>
          <p:cNvPr id="13" name="TextBox 12"/>
          <p:cNvSpPr txBox="1"/>
          <p:nvPr/>
        </p:nvSpPr>
        <p:spPr>
          <a:xfrm>
            <a:off x="1219200" y="914715"/>
            <a:ext cx="9904723" cy="4326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67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667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(SGK - tr70):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Bác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Nhung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gửi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ngân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triệu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kì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hạn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lãi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suất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6,8%/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95325" indent="-495325" algn="just">
              <a:lnSpc>
                <a:spcPct val="150000"/>
              </a:lnSpc>
              <a:buAutoNum type="alphaLcParenR"/>
            </a:pP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kì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hạn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bác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Nhung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rút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gốc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lãi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95325" indent="-495325" algn="just">
              <a:lnSpc>
                <a:spcPct val="150000"/>
              </a:lnSpc>
              <a:buAutoNum type="alphaLcParenR"/>
            </a:pP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Giả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kì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hạn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bác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Nhung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rút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gốc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lãi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bác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Nhung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rút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gốc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lãi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rằng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lãi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suất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hằng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964354"/>
            <a:ext cx="2006600" cy="2006600"/>
          </a:xfrm>
          <a:prstGeom prst="rect">
            <a:avLst/>
          </a:prstGeom>
        </p:spPr>
      </p:pic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/>
          <p:nvPr/>
        </p:nvGrpSpPr>
        <p:grpSpPr>
          <a:xfrm>
            <a:off x="812801" y="1752600"/>
            <a:ext cx="10442027" cy="4505749"/>
            <a:chOff x="0" y="0"/>
            <a:chExt cx="10356528" cy="79468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0356528" cy="794682"/>
            </a:xfrm>
            <a:custGeom>
              <a:avLst/>
              <a:gdLst/>
              <a:ahLst/>
              <a:cxnLst/>
              <a:rect l="l" t="t" r="r" b="b"/>
              <a:pathLst>
                <a:path w="10356528" h="794682">
                  <a:moveTo>
                    <a:pt x="10232068" y="794681"/>
                  </a:moveTo>
                  <a:lnTo>
                    <a:pt x="124460" y="794681"/>
                  </a:lnTo>
                  <a:cubicBezTo>
                    <a:pt x="55880" y="794681"/>
                    <a:pt x="0" y="738801"/>
                    <a:pt x="0" y="670221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10232068" y="0"/>
                  </a:lnTo>
                  <a:cubicBezTo>
                    <a:pt x="10300648" y="0"/>
                    <a:pt x="10356528" y="55880"/>
                    <a:pt x="10356528" y="124460"/>
                  </a:cubicBezTo>
                  <a:lnTo>
                    <a:pt x="10356528" y="670222"/>
                  </a:lnTo>
                  <a:cubicBezTo>
                    <a:pt x="10356528" y="738802"/>
                    <a:pt x="10300648" y="794682"/>
                    <a:pt x="10232068" y="794682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pic>
        <p:nvPicPr>
          <p:cNvPr id="8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45324" y="736600"/>
            <a:ext cx="794969" cy="794969"/>
          </a:xfrm>
          <a:prstGeom prst="rect">
            <a:avLst/>
          </a:prstGeom>
        </p:spPr>
      </p:pic>
      <p:pic>
        <p:nvPicPr>
          <p:cNvPr id="15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27600" y="736600"/>
            <a:ext cx="2784923" cy="79496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537200" y="811088"/>
            <a:ext cx="132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176107" y="2510399"/>
            <a:ext cx="10007600" cy="2716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933" dirty="0"/>
              <a:t>a) Hết kì hạn 1 năm, bác Nhung rút được cả gốc và lãi là: </a:t>
            </a:r>
          </a:p>
          <a:p>
            <a:pPr algn="just">
              <a:lnSpc>
                <a:spcPct val="150000"/>
              </a:lnSpc>
            </a:pPr>
            <a:r>
              <a:rPr lang="vi-VN" sz="2933" dirty="0"/>
              <a:t>                       10 + 10 . 6,8% = 10,68 (triệu)</a:t>
            </a:r>
          </a:p>
          <a:p>
            <a:pPr algn="just">
              <a:lnSpc>
                <a:spcPct val="150000"/>
              </a:lnSpc>
            </a:pPr>
            <a:r>
              <a:rPr lang="vi-VN" sz="2933" dirty="0"/>
              <a:t>b) Nếu ko rút số tiền bác Nhung nhận lại sau năm thứ 2 là: </a:t>
            </a:r>
          </a:p>
          <a:p>
            <a:pPr algn="just">
              <a:lnSpc>
                <a:spcPct val="150000"/>
              </a:lnSpc>
            </a:pPr>
            <a:r>
              <a:rPr lang="vi-VN" sz="2933" dirty="0"/>
              <a:t>                   10,68 + 10,68 . 6,8% = 11,41 (triệu)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3733" y="0"/>
            <a:ext cx="1923803" cy="239437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255" y="1088087"/>
            <a:ext cx="873779" cy="2163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8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85800" y="685800"/>
            <a:ext cx="9474200" cy="5486400"/>
            <a:chOff x="0" y="0"/>
            <a:chExt cx="5147373" cy="244607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147373" cy="2446074"/>
            </a:xfrm>
            <a:custGeom>
              <a:avLst/>
              <a:gdLst/>
              <a:ahLst/>
              <a:cxnLst/>
              <a:rect l="l" t="t" r="r" b="b"/>
              <a:pathLst>
                <a:path w="5147373" h="2446074">
                  <a:moveTo>
                    <a:pt x="5022914" y="2446074"/>
                  </a:moveTo>
                  <a:lnTo>
                    <a:pt x="124460" y="2446074"/>
                  </a:lnTo>
                  <a:cubicBezTo>
                    <a:pt x="55880" y="2446074"/>
                    <a:pt x="0" y="2390194"/>
                    <a:pt x="0" y="2321614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5022914" y="0"/>
                  </a:lnTo>
                  <a:cubicBezTo>
                    <a:pt x="5091493" y="0"/>
                    <a:pt x="5147373" y="55880"/>
                    <a:pt x="5147373" y="124460"/>
                  </a:cubicBezTo>
                  <a:lnTo>
                    <a:pt x="5147373" y="2321614"/>
                  </a:lnTo>
                  <a:cubicBezTo>
                    <a:pt x="5147373" y="2390194"/>
                    <a:pt x="5091493" y="2446074"/>
                    <a:pt x="5022914" y="2446074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8" name="Group 8"/>
          <p:cNvGrpSpPr/>
          <p:nvPr/>
        </p:nvGrpSpPr>
        <p:grpSpPr>
          <a:xfrm>
            <a:off x="10286047" y="685800"/>
            <a:ext cx="1220153" cy="572054"/>
            <a:chOff x="0" y="0"/>
            <a:chExt cx="2440306" cy="1144108"/>
          </a:xfrm>
        </p:grpSpPr>
        <p:grpSp>
          <p:nvGrpSpPr>
            <p:cNvPr id="9" name="Group 9"/>
            <p:cNvGrpSpPr/>
            <p:nvPr/>
          </p:nvGrpSpPr>
          <p:grpSpPr>
            <a:xfrm>
              <a:off x="0" y="0"/>
              <a:ext cx="2440306" cy="1144108"/>
              <a:chOff x="0" y="0"/>
              <a:chExt cx="933897" cy="406400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17780" y="22860"/>
                <a:ext cx="908497" cy="360680"/>
              </a:xfrm>
              <a:custGeom>
                <a:avLst/>
                <a:gdLst/>
                <a:ahLst/>
                <a:cxnLst/>
                <a:rect l="l" t="t" r="r" b="b"/>
                <a:pathLst>
                  <a:path w="908497" h="360680">
                    <a:moveTo>
                      <a:pt x="908497" y="180340"/>
                    </a:moveTo>
                    <a:cubicBezTo>
                      <a:pt x="908497" y="81280"/>
                      <a:pt x="828487" y="0"/>
                      <a:pt x="728157" y="0"/>
                    </a:cubicBezTo>
                    <a:lnTo>
                      <a:pt x="172720" y="0"/>
                    </a:lnTo>
                    <a:lnTo>
                      <a:pt x="172720" y="1270"/>
                    </a:lnTo>
                    <a:cubicBezTo>
                      <a:pt x="76200" y="5080"/>
                      <a:pt x="0" y="83820"/>
                      <a:pt x="0" y="180340"/>
                    </a:cubicBezTo>
                    <a:cubicBezTo>
                      <a:pt x="0" y="276860"/>
                      <a:pt x="77470" y="355600"/>
                      <a:pt x="172720" y="359410"/>
                    </a:cubicBezTo>
                    <a:lnTo>
                      <a:pt x="172720" y="360680"/>
                    </a:lnTo>
                    <a:lnTo>
                      <a:pt x="728157" y="360680"/>
                    </a:lnTo>
                    <a:cubicBezTo>
                      <a:pt x="827217" y="360680"/>
                      <a:pt x="908497" y="279400"/>
                      <a:pt x="908497" y="180340"/>
                    </a:cubicBezTo>
                    <a:close/>
                  </a:path>
                </a:pathLst>
              </a:custGeom>
              <a:solidFill>
                <a:srgbClr val="7EC1D1"/>
              </a:solidFill>
            </p:spPr>
          </p:sp>
        </p:grpSp>
        <p:pic>
          <p:nvPicPr>
            <p:cNvPr id="11" name="Picture 1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-5375368">
              <a:off x="1089772" y="52420"/>
              <a:ext cx="260762" cy="1039269"/>
            </a:xfrm>
            <a:prstGeom prst="rect">
              <a:avLst/>
            </a:prstGeom>
          </p:spPr>
        </p:pic>
      </p:grpSp>
      <p:sp>
        <p:nvSpPr>
          <p:cNvPr id="12" name="Rectangle 11"/>
          <p:cNvSpPr/>
          <p:nvPr/>
        </p:nvSpPr>
        <p:spPr>
          <a:xfrm>
            <a:off x="1308100" y="1498600"/>
            <a:ext cx="8229600" cy="3404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933" b="1" dirty="0">
                <a:solidFill>
                  <a:srgbClr val="C00000"/>
                </a:solidFill>
              </a:rPr>
              <a:t>Bài 2: </a:t>
            </a:r>
            <a:r>
              <a:rPr lang="vi-VN" sz="2933" dirty="0"/>
              <a:t>Một người bán gạo, lần thứ nhất bán được 25% tổng số gạo. Lần thứ hai bán được 40% tổng số gạo còn lại. Lần thứ ba bán được 40 kg gạo và vẫn còn 14 kg nữa. Hỏi hai lần đầu, mỗi lần bán được bao nhiêu ki-lô-gam gạo? </a:t>
            </a:r>
            <a:endParaRPr lang="en-US" sz="2933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617110" y="3831609"/>
            <a:ext cx="3708082" cy="3188951"/>
          </a:xfrm>
          <a:prstGeom prst="rect">
            <a:avLst/>
          </a:prstGeom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729</Words>
  <Application>Microsoft Office PowerPoint</Application>
  <PresentationFormat>Widescreen</PresentationFormat>
  <Paragraphs>48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 Tran Kim</dc:creator>
  <cp:lastModifiedBy>Thanh Tran Kim</cp:lastModifiedBy>
  <cp:revision>1</cp:revision>
  <dcterms:created xsi:type="dcterms:W3CDTF">2024-05-25T09:27:18Z</dcterms:created>
  <dcterms:modified xsi:type="dcterms:W3CDTF">2024-05-25T09:30:07Z</dcterms:modified>
</cp:coreProperties>
</file>