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68" r:id="rId3"/>
    <p:sldId id="258" r:id="rId4"/>
    <p:sldId id="257" r:id="rId5"/>
    <p:sldId id="275" r:id="rId6"/>
    <p:sldId id="270" r:id="rId7"/>
    <p:sldId id="291" r:id="rId8"/>
    <p:sldId id="256" r:id="rId9"/>
    <p:sldId id="261" r:id="rId10"/>
    <p:sldId id="272" r:id="rId11"/>
    <p:sldId id="292" r:id="rId12"/>
    <p:sldId id="260" r:id="rId13"/>
    <p:sldId id="265" r:id="rId14"/>
    <p:sldId id="273" r:id="rId15"/>
    <p:sldId id="259" r:id="rId16"/>
    <p:sldId id="263" r:id="rId17"/>
    <p:sldId id="28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44" d="100"/>
          <a:sy n="44" d="100"/>
        </p:scale>
        <p:origin x="62"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305CD-119A-69B5-4045-159D1A5627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F6F2BA-3E44-D3B4-9355-A5B9D061C8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327730-7A4E-13A1-A51C-020988C8B6D2}"/>
              </a:ext>
            </a:extLst>
          </p:cNvPr>
          <p:cNvSpPr>
            <a:spLocks noGrp="1"/>
          </p:cNvSpPr>
          <p:nvPr>
            <p:ph type="dt" sz="half" idx="10"/>
          </p:nvPr>
        </p:nvSpPr>
        <p:spPr/>
        <p:txBody>
          <a:bodyPr/>
          <a:lstStyle/>
          <a:p>
            <a:fld id="{54EEA5E2-9E8A-4E0F-A4C4-ED42FD6FC86D}" type="datetimeFigureOut">
              <a:rPr lang="en-US" smtClean="0"/>
              <a:t>5/25/2024</a:t>
            </a:fld>
            <a:endParaRPr lang="en-US"/>
          </a:p>
        </p:txBody>
      </p:sp>
      <p:sp>
        <p:nvSpPr>
          <p:cNvPr id="5" name="Footer Placeholder 4">
            <a:extLst>
              <a:ext uri="{FF2B5EF4-FFF2-40B4-BE49-F238E27FC236}">
                <a16:creationId xmlns:a16="http://schemas.microsoft.com/office/drawing/2014/main" id="{6A150D63-DABC-5FAA-36A2-8C588E312C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CB8A2-91C6-A073-AC7E-B77E071ED291}"/>
              </a:ext>
            </a:extLst>
          </p:cNvPr>
          <p:cNvSpPr>
            <a:spLocks noGrp="1"/>
          </p:cNvSpPr>
          <p:nvPr>
            <p:ph type="sldNum" sz="quarter" idx="12"/>
          </p:nvPr>
        </p:nvSpPr>
        <p:spPr/>
        <p:txBody>
          <a:bodyPr/>
          <a:lstStyle/>
          <a:p>
            <a:fld id="{84C14A4A-FDDA-41C2-BDAD-6CD69B1E6259}" type="slidenum">
              <a:rPr lang="en-US" smtClean="0"/>
              <a:t>‹#›</a:t>
            </a:fld>
            <a:endParaRPr lang="en-US"/>
          </a:p>
        </p:txBody>
      </p:sp>
    </p:spTree>
    <p:extLst>
      <p:ext uri="{BB962C8B-B14F-4D97-AF65-F5344CB8AC3E}">
        <p14:creationId xmlns:p14="http://schemas.microsoft.com/office/powerpoint/2010/main" val="196241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B2A32-7EB0-3BA0-8DBD-371B459918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645905-5FB1-F380-764A-12E3C28041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F232C-D0A3-0BEC-579E-957B33D890FB}"/>
              </a:ext>
            </a:extLst>
          </p:cNvPr>
          <p:cNvSpPr>
            <a:spLocks noGrp="1"/>
          </p:cNvSpPr>
          <p:nvPr>
            <p:ph type="dt" sz="half" idx="10"/>
          </p:nvPr>
        </p:nvSpPr>
        <p:spPr/>
        <p:txBody>
          <a:bodyPr/>
          <a:lstStyle/>
          <a:p>
            <a:fld id="{54EEA5E2-9E8A-4E0F-A4C4-ED42FD6FC86D}" type="datetimeFigureOut">
              <a:rPr lang="en-US" smtClean="0"/>
              <a:t>5/25/2024</a:t>
            </a:fld>
            <a:endParaRPr lang="en-US"/>
          </a:p>
        </p:txBody>
      </p:sp>
      <p:sp>
        <p:nvSpPr>
          <p:cNvPr id="5" name="Footer Placeholder 4">
            <a:extLst>
              <a:ext uri="{FF2B5EF4-FFF2-40B4-BE49-F238E27FC236}">
                <a16:creationId xmlns:a16="http://schemas.microsoft.com/office/drawing/2014/main" id="{D33B3887-5EA5-8E1A-C8B2-C4D8FAFBAE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A65F1E-8C33-4630-E467-956B0ADD09CA}"/>
              </a:ext>
            </a:extLst>
          </p:cNvPr>
          <p:cNvSpPr>
            <a:spLocks noGrp="1"/>
          </p:cNvSpPr>
          <p:nvPr>
            <p:ph type="sldNum" sz="quarter" idx="12"/>
          </p:nvPr>
        </p:nvSpPr>
        <p:spPr/>
        <p:txBody>
          <a:bodyPr/>
          <a:lstStyle/>
          <a:p>
            <a:fld id="{84C14A4A-FDDA-41C2-BDAD-6CD69B1E6259}" type="slidenum">
              <a:rPr lang="en-US" smtClean="0"/>
              <a:t>‹#›</a:t>
            </a:fld>
            <a:endParaRPr lang="en-US"/>
          </a:p>
        </p:txBody>
      </p:sp>
    </p:spTree>
    <p:extLst>
      <p:ext uri="{BB962C8B-B14F-4D97-AF65-F5344CB8AC3E}">
        <p14:creationId xmlns:p14="http://schemas.microsoft.com/office/powerpoint/2010/main" val="1696930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71EA4E-B66E-9EC6-38A2-548C7E5475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00A14B-98D2-C143-4C1C-8A7274B4C7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961A2D-F809-1095-A8B4-0A2E489D12FE}"/>
              </a:ext>
            </a:extLst>
          </p:cNvPr>
          <p:cNvSpPr>
            <a:spLocks noGrp="1"/>
          </p:cNvSpPr>
          <p:nvPr>
            <p:ph type="dt" sz="half" idx="10"/>
          </p:nvPr>
        </p:nvSpPr>
        <p:spPr/>
        <p:txBody>
          <a:bodyPr/>
          <a:lstStyle/>
          <a:p>
            <a:fld id="{54EEA5E2-9E8A-4E0F-A4C4-ED42FD6FC86D}" type="datetimeFigureOut">
              <a:rPr lang="en-US" smtClean="0"/>
              <a:t>5/25/2024</a:t>
            </a:fld>
            <a:endParaRPr lang="en-US"/>
          </a:p>
        </p:txBody>
      </p:sp>
      <p:sp>
        <p:nvSpPr>
          <p:cNvPr id="5" name="Footer Placeholder 4">
            <a:extLst>
              <a:ext uri="{FF2B5EF4-FFF2-40B4-BE49-F238E27FC236}">
                <a16:creationId xmlns:a16="http://schemas.microsoft.com/office/drawing/2014/main" id="{F3CE760A-7E92-F127-4D78-1C2C1477E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609E47-603A-6B8D-6BCB-6F7392480EFC}"/>
              </a:ext>
            </a:extLst>
          </p:cNvPr>
          <p:cNvSpPr>
            <a:spLocks noGrp="1"/>
          </p:cNvSpPr>
          <p:nvPr>
            <p:ph type="sldNum" sz="quarter" idx="12"/>
          </p:nvPr>
        </p:nvSpPr>
        <p:spPr/>
        <p:txBody>
          <a:bodyPr/>
          <a:lstStyle/>
          <a:p>
            <a:fld id="{84C14A4A-FDDA-41C2-BDAD-6CD69B1E6259}" type="slidenum">
              <a:rPr lang="en-US" smtClean="0"/>
              <a:t>‹#›</a:t>
            </a:fld>
            <a:endParaRPr lang="en-US"/>
          </a:p>
        </p:txBody>
      </p:sp>
    </p:spTree>
    <p:extLst>
      <p:ext uri="{BB962C8B-B14F-4D97-AF65-F5344CB8AC3E}">
        <p14:creationId xmlns:p14="http://schemas.microsoft.com/office/powerpoint/2010/main" val="3849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C1AFE-7FC6-65F0-FABF-DB9A1B7BF9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FB0514-63B7-A364-2E30-FAA5DD13FA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A815F-2568-B74F-A08D-5B2D845B26BC}"/>
              </a:ext>
            </a:extLst>
          </p:cNvPr>
          <p:cNvSpPr>
            <a:spLocks noGrp="1"/>
          </p:cNvSpPr>
          <p:nvPr>
            <p:ph type="dt" sz="half" idx="10"/>
          </p:nvPr>
        </p:nvSpPr>
        <p:spPr/>
        <p:txBody>
          <a:bodyPr/>
          <a:lstStyle/>
          <a:p>
            <a:fld id="{54EEA5E2-9E8A-4E0F-A4C4-ED42FD6FC86D}" type="datetimeFigureOut">
              <a:rPr lang="en-US" smtClean="0"/>
              <a:t>5/25/2024</a:t>
            </a:fld>
            <a:endParaRPr lang="en-US"/>
          </a:p>
        </p:txBody>
      </p:sp>
      <p:sp>
        <p:nvSpPr>
          <p:cNvPr id="5" name="Footer Placeholder 4">
            <a:extLst>
              <a:ext uri="{FF2B5EF4-FFF2-40B4-BE49-F238E27FC236}">
                <a16:creationId xmlns:a16="http://schemas.microsoft.com/office/drawing/2014/main" id="{7B983865-10F4-42C4-D82C-2B50E2E89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31A31E-EFFA-EE5B-1C20-004D56902AA4}"/>
              </a:ext>
            </a:extLst>
          </p:cNvPr>
          <p:cNvSpPr>
            <a:spLocks noGrp="1"/>
          </p:cNvSpPr>
          <p:nvPr>
            <p:ph type="sldNum" sz="quarter" idx="12"/>
          </p:nvPr>
        </p:nvSpPr>
        <p:spPr/>
        <p:txBody>
          <a:bodyPr/>
          <a:lstStyle/>
          <a:p>
            <a:fld id="{84C14A4A-FDDA-41C2-BDAD-6CD69B1E6259}" type="slidenum">
              <a:rPr lang="en-US" smtClean="0"/>
              <a:t>‹#›</a:t>
            </a:fld>
            <a:endParaRPr lang="en-US"/>
          </a:p>
        </p:txBody>
      </p:sp>
    </p:spTree>
    <p:extLst>
      <p:ext uri="{BB962C8B-B14F-4D97-AF65-F5344CB8AC3E}">
        <p14:creationId xmlns:p14="http://schemas.microsoft.com/office/powerpoint/2010/main" val="1884776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54899-6212-76E9-52A6-8574E50873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133A4D-EFE6-6ACC-908A-7A288774E7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0DDF8B-44FA-ED7F-6F96-926116129CAF}"/>
              </a:ext>
            </a:extLst>
          </p:cNvPr>
          <p:cNvSpPr>
            <a:spLocks noGrp="1"/>
          </p:cNvSpPr>
          <p:nvPr>
            <p:ph type="dt" sz="half" idx="10"/>
          </p:nvPr>
        </p:nvSpPr>
        <p:spPr/>
        <p:txBody>
          <a:bodyPr/>
          <a:lstStyle/>
          <a:p>
            <a:fld id="{54EEA5E2-9E8A-4E0F-A4C4-ED42FD6FC86D}" type="datetimeFigureOut">
              <a:rPr lang="en-US" smtClean="0"/>
              <a:t>5/25/2024</a:t>
            </a:fld>
            <a:endParaRPr lang="en-US"/>
          </a:p>
        </p:txBody>
      </p:sp>
      <p:sp>
        <p:nvSpPr>
          <p:cNvPr id="5" name="Footer Placeholder 4">
            <a:extLst>
              <a:ext uri="{FF2B5EF4-FFF2-40B4-BE49-F238E27FC236}">
                <a16:creationId xmlns:a16="http://schemas.microsoft.com/office/drawing/2014/main" id="{00064EE3-6971-1C4D-B69E-4B36BEB6D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97CD6-9B56-E9E7-762D-7D3D047B152B}"/>
              </a:ext>
            </a:extLst>
          </p:cNvPr>
          <p:cNvSpPr>
            <a:spLocks noGrp="1"/>
          </p:cNvSpPr>
          <p:nvPr>
            <p:ph type="sldNum" sz="quarter" idx="12"/>
          </p:nvPr>
        </p:nvSpPr>
        <p:spPr/>
        <p:txBody>
          <a:bodyPr/>
          <a:lstStyle/>
          <a:p>
            <a:fld id="{84C14A4A-FDDA-41C2-BDAD-6CD69B1E6259}" type="slidenum">
              <a:rPr lang="en-US" smtClean="0"/>
              <a:t>‹#›</a:t>
            </a:fld>
            <a:endParaRPr lang="en-US"/>
          </a:p>
        </p:txBody>
      </p:sp>
    </p:spTree>
    <p:extLst>
      <p:ext uri="{BB962C8B-B14F-4D97-AF65-F5344CB8AC3E}">
        <p14:creationId xmlns:p14="http://schemas.microsoft.com/office/powerpoint/2010/main" val="1991980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D692-FE6E-90A4-4CA2-2FF466D30A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0C42E5-3607-8AE4-2904-9204F3B51A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38AE0D-90E0-C320-63A4-4EFC242836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EBF7B3-635C-B3AC-AA20-861F3922541D}"/>
              </a:ext>
            </a:extLst>
          </p:cNvPr>
          <p:cNvSpPr>
            <a:spLocks noGrp="1"/>
          </p:cNvSpPr>
          <p:nvPr>
            <p:ph type="dt" sz="half" idx="10"/>
          </p:nvPr>
        </p:nvSpPr>
        <p:spPr/>
        <p:txBody>
          <a:bodyPr/>
          <a:lstStyle/>
          <a:p>
            <a:fld id="{54EEA5E2-9E8A-4E0F-A4C4-ED42FD6FC86D}" type="datetimeFigureOut">
              <a:rPr lang="en-US" smtClean="0"/>
              <a:t>5/25/2024</a:t>
            </a:fld>
            <a:endParaRPr lang="en-US"/>
          </a:p>
        </p:txBody>
      </p:sp>
      <p:sp>
        <p:nvSpPr>
          <p:cNvPr id="6" name="Footer Placeholder 5">
            <a:extLst>
              <a:ext uri="{FF2B5EF4-FFF2-40B4-BE49-F238E27FC236}">
                <a16:creationId xmlns:a16="http://schemas.microsoft.com/office/drawing/2014/main" id="{117C1E25-D637-89E4-C795-716462A9B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F66D08-76E7-DF7F-AF2A-8404BC732B12}"/>
              </a:ext>
            </a:extLst>
          </p:cNvPr>
          <p:cNvSpPr>
            <a:spLocks noGrp="1"/>
          </p:cNvSpPr>
          <p:nvPr>
            <p:ph type="sldNum" sz="quarter" idx="12"/>
          </p:nvPr>
        </p:nvSpPr>
        <p:spPr/>
        <p:txBody>
          <a:bodyPr/>
          <a:lstStyle/>
          <a:p>
            <a:fld id="{84C14A4A-FDDA-41C2-BDAD-6CD69B1E6259}" type="slidenum">
              <a:rPr lang="en-US" smtClean="0"/>
              <a:t>‹#›</a:t>
            </a:fld>
            <a:endParaRPr lang="en-US"/>
          </a:p>
        </p:txBody>
      </p:sp>
    </p:spTree>
    <p:extLst>
      <p:ext uri="{BB962C8B-B14F-4D97-AF65-F5344CB8AC3E}">
        <p14:creationId xmlns:p14="http://schemas.microsoft.com/office/powerpoint/2010/main" val="184121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F1000-AE6F-C475-E95F-B914E10E88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94B60A-CFB7-404A-FEBE-8FDB91B7E5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36D17E-372D-4CE0-2CDC-BD7D7A3E29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22F97A-2C89-890F-FA3C-5C35D50350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41475-D0FA-5AE3-8A6E-FB51EAF1E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B3CB35-4504-58CB-F1A1-299252C2EEE5}"/>
              </a:ext>
            </a:extLst>
          </p:cNvPr>
          <p:cNvSpPr>
            <a:spLocks noGrp="1"/>
          </p:cNvSpPr>
          <p:nvPr>
            <p:ph type="dt" sz="half" idx="10"/>
          </p:nvPr>
        </p:nvSpPr>
        <p:spPr/>
        <p:txBody>
          <a:bodyPr/>
          <a:lstStyle/>
          <a:p>
            <a:fld id="{54EEA5E2-9E8A-4E0F-A4C4-ED42FD6FC86D}" type="datetimeFigureOut">
              <a:rPr lang="en-US" smtClean="0"/>
              <a:t>5/25/2024</a:t>
            </a:fld>
            <a:endParaRPr lang="en-US"/>
          </a:p>
        </p:txBody>
      </p:sp>
      <p:sp>
        <p:nvSpPr>
          <p:cNvPr id="8" name="Footer Placeholder 7">
            <a:extLst>
              <a:ext uri="{FF2B5EF4-FFF2-40B4-BE49-F238E27FC236}">
                <a16:creationId xmlns:a16="http://schemas.microsoft.com/office/drawing/2014/main" id="{4D7D1DB2-5E5E-4B03-CE89-950622F9D7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7A89FC-B3BD-EDC5-76E8-0740DB0A3AC3}"/>
              </a:ext>
            </a:extLst>
          </p:cNvPr>
          <p:cNvSpPr>
            <a:spLocks noGrp="1"/>
          </p:cNvSpPr>
          <p:nvPr>
            <p:ph type="sldNum" sz="quarter" idx="12"/>
          </p:nvPr>
        </p:nvSpPr>
        <p:spPr/>
        <p:txBody>
          <a:bodyPr/>
          <a:lstStyle/>
          <a:p>
            <a:fld id="{84C14A4A-FDDA-41C2-BDAD-6CD69B1E6259}" type="slidenum">
              <a:rPr lang="en-US" smtClean="0"/>
              <a:t>‹#›</a:t>
            </a:fld>
            <a:endParaRPr lang="en-US"/>
          </a:p>
        </p:txBody>
      </p:sp>
    </p:spTree>
    <p:extLst>
      <p:ext uri="{BB962C8B-B14F-4D97-AF65-F5344CB8AC3E}">
        <p14:creationId xmlns:p14="http://schemas.microsoft.com/office/powerpoint/2010/main" val="1130619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1414D-CFB0-EFDD-9425-A1BA7CCB20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B286E0-8407-2C1A-02E4-086084A49779}"/>
              </a:ext>
            </a:extLst>
          </p:cNvPr>
          <p:cNvSpPr>
            <a:spLocks noGrp="1"/>
          </p:cNvSpPr>
          <p:nvPr>
            <p:ph type="dt" sz="half" idx="10"/>
          </p:nvPr>
        </p:nvSpPr>
        <p:spPr/>
        <p:txBody>
          <a:bodyPr/>
          <a:lstStyle/>
          <a:p>
            <a:fld id="{54EEA5E2-9E8A-4E0F-A4C4-ED42FD6FC86D}" type="datetimeFigureOut">
              <a:rPr lang="en-US" smtClean="0"/>
              <a:t>5/25/2024</a:t>
            </a:fld>
            <a:endParaRPr lang="en-US"/>
          </a:p>
        </p:txBody>
      </p:sp>
      <p:sp>
        <p:nvSpPr>
          <p:cNvPr id="4" name="Footer Placeholder 3">
            <a:extLst>
              <a:ext uri="{FF2B5EF4-FFF2-40B4-BE49-F238E27FC236}">
                <a16:creationId xmlns:a16="http://schemas.microsoft.com/office/drawing/2014/main" id="{6119AE06-E055-2DEB-5D26-2B1805B7B7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5F4841-77DA-2E15-FE85-156B0BA2D5DA}"/>
              </a:ext>
            </a:extLst>
          </p:cNvPr>
          <p:cNvSpPr>
            <a:spLocks noGrp="1"/>
          </p:cNvSpPr>
          <p:nvPr>
            <p:ph type="sldNum" sz="quarter" idx="12"/>
          </p:nvPr>
        </p:nvSpPr>
        <p:spPr/>
        <p:txBody>
          <a:bodyPr/>
          <a:lstStyle/>
          <a:p>
            <a:fld id="{84C14A4A-FDDA-41C2-BDAD-6CD69B1E6259}" type="slidenum">
              <a:rPr lang="en-US" smtClean="0"/>
              <a:t>‹#›</a:t>
            </a:fld>
            <a:endParaRPr lang="en-US"/>
          </a:p>
        </p:txBody>
      </p:sp>
    </p:spTree>
    <p:extLst>
      <p:ext uri="{BB962C8B-B14F-4D97-AF65-F5344CB8AC3E}">
        <p14:creationId xmlns:p14="http://schemas.microsoft.com/office/powerpoint/2010/main" val="427403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A1A18C-3999-FB57-DF8C-CA1CEA2FDB8D}"/>
              </a:ext>
            </a:extLst>
          </p:cNvPr>
          <p:cNvSpPr>
            <a:spLocks noGrp="1"/>
          </p:cNvSpPr>
          <p:nvPr>
            <p:ph type="dt" sz="half" idx="10"/>
          </p:nvPr>
        </p:nvSpPr>
        <p:spPr/>
        <p:txBody>
          <a:bodyPr/>
          <a:lstStyle/>
          <a:p>
            <a:fld id="{54EEA5E2-9E8A-4E0F-A4C4-ED42FD6FC86D}" type="datetimeFigureOut">
              <a:rPr lang="en-US" smtClean="0"/>
              <a:t>5/25/2024</a:t>
            </a:fld>
            <a:endParaRPr lang="en-US"/>
          </a:p>
        </p:txBody>
      </p:sp>
      <p:sp>
        <p:nvSpPr>
          <p:cNvPr id="3" name="Footer Placeholder 2">
            <a:extLst>
              <a:ext uri="{FF2B5EF4-FFF2-40B4-BE49-F238E27FC236}">
                <a16:creationId xmlns:a16="http://schemas.microsoft.com/office/drawing/2014/main" id="{663752E6-1744-403E-6FAA-CB658C5E6D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05131B-ED75-607A-02D0-776955623DDE}"/>
              </a:ext>
            </a:extLst>
          </p:cNvPr>
          <p:cNvSpPr>
            <a:spLocks noGrp="1"/>
          </p:cNvSpPr>
          <p:nvPr>
            <p:ph type="sldNum" sz="quarter" idx="12"/>
          </p:nvPr>
        </p:nvSpPr>
        <p:spPr/>
        <p:txBody>
          <a:bodyPr/>
          <a:lstStyle/>
          <a:p>
            <a:fld id="{84C14A4A-FDDA-41C2-BDAD-6CD69B1E6259}" type="slidenum">
              <a:rPr lang="en-US" smtClean="0"/>
              <a:t>‹#›</a:t>
            </a:fld>
            <a:endParaRPr lang="en-US"/>
          </a:p>
        </p:txBody>
      </p:sp>
    </p:spTree>
    <p:extLst>
      <p:ext uri="{BB962C8B-B14F-4D97-AF65-F5344CB8AC3E}">
        <p14:creationId xmlns:p14="http://schemas.microsoft.com/office/powerpoint/2010/main" val="124554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EA8F-4B0D-12CC-36C4-B44BCAB6B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A001DA-CBA5-5A13-2340-FEA7A9A636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D7613C-43D4-D3F9-37D0-92750BE6DB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1DC6D6-80E1-FBEE-0ABE-94141812599E}"/>
              </a:ext>
            </a:extLst>
          </p:cNvPr>
          <p:cNvSpPr>
            <a:spLocks noGrp="1"/>
          </p:cNvSpPr>
          <p:nvPr>
            <p:ph type="dt" sz="half" idx="10"/>
          </p:nvPr>
        </p:nvSpPr>
        <p:spPr/>
        <p:txBody>
          <a:bodyPr/>
          <a:lstStyle/>
          <a:p>
            <a:fld id="{54EEA5E2-9E8A-4E0F-A4C4-ED42FD6FC86D}" type="datetimeFigureOut">
              <a:rPr lang="en-US" smtClean="0"/>
              <a:t>5/25/2024</a:t>
            </a:fld>
            <a:endParaRPr lang="en-US"/>
          </a:p>
        </p:txBody>
      </p:sp>
      <p:sp>
        <p:nvSpPr>
          <p:cNvPr id="6" name="Footer Placeholder 5">
            <a:extLst>
              <a:ext uri="{FF2B5EF4-FFF2-40B4-BE49-F238E27FC236}">
                <a16:creationId xmlns:a16="http://schemas.microsoft.com/office/drawing/2014/main" id="{EE9FFAB2-A089-62A7-5148-952C0B786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1DEE00-9246-6A0C-7CC6-D7E72AFCD303}"/>
              </a:ext>
            </a:extLst>
          </p:cNvPr>
          <p:cNvSpPr>
            <a:spLocks noGrp="1"/>
          </p:cNvSpPr>
          <p:nvPr>
            <p:ph type="sldNum" sz="quarter" idx="12"/>
          </p:nvPr>
        </p:nvSpPr>
        <p:spPr/>
        <p:txBody>
          <a:bodyPr/>
          <a:lstStyle/>
          <a:p>
            <a:fld id="{84C14A4A-FDDA-41C2-BDAD-6CD69B1E6259}" type="slidenum">
              <a:rPr lang="en-US" smtClean="0"/>
              <a:t>‹#›</a:t>
            </a:fld>
            <a:endParaRPr lang="en-US"/>
          </a:p>
        </p:txBody>
      </p:sp>
    </p:spTree>
    <p:extLst>
      <p:ext uri="{BB962C8B-B14F-4D97-AF65-F5344CB8AC3E}">
        <p14:creationId xmlns:p14="http://schemas.microsoft.com/office/powerpoint/2010/main" val="118865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18E6-00C5-4915-F081-11D3B5A09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83AFDB-2900-373A-B7CD-EA0B6528A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B23506-F75F-B477-C90A-B42A8BCA65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97AFD9-ACCD-0AC6-B585-6C776D4E91D6}"/>
              </a:ext>
            </a:extLst>
          </p:cNvPr>
          <p:cNvSpPr>
            <a:spLocks noGrp="1"/>
          </p:cNvSpPr>
          <p:nvPr>
            <p:ph type="dt" sz="half" idx="10"/>
          </p:nvPr>
        </p:nvSpPr>
        <p:spPr/>
        <p:txBody>
          <a:bodyPr/>
          <a:lstStyle/>
          <a:p>
            <a:fld id="{54EEA5E2-9E8A-4E0F-A4C4-ED42FD6FC86D}" type="datetimeFigureOut">
              <a:rPr lang="en-US" smtClean="0"/>
              <a:t>5/25/2024</a:t>
            </a:fld>
            <a:endParaRPr lang="en-US"/>
          </a:p>
        </p:txBody>
      </p:sp>
      <p:sp>
        <p:nvSpPr>
          <p:cNvPr id="6" name="Footer Placeholder 5">
            <a:extLst>
              <a:ext uri="{FF2B5EF4-FFF2-40B4-BE49-F238E27FC236}">
                <a16:creationId xmlns:a16="http://schemas.microsoft.com/office/drawing/2014/main" id="{8C5517F7-9A97-5968-830A-3474431586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2CE7A5-7C9B-D973-6E6A-2D8E5588AB39}"/>
              </a:ext>
            </a:extLst>
          </p:cNvPr>
          <p:cNvSpPr>
            <a:spLocks noGrp="1"/>
          </p:cNvSpPr>
          <p:nvPr>
            <p:ph type="sldNum" sz="quarter" idx="12"/>
          </p:nvPr>
        </p:nvSpPr>
        <p:spPr/>
        <p:txBody>
          <a:bodyPr/>
          <a:lstStyle/>
          <a:p>
            <a:fld id="{84C14A4A-FDDA-41C2-BDAD-6CD69B1E6259}" type="slidenum">
              <a:rPr lang="en-US" smtClean="0"/>
              <a:t>‹#›</a:t>
            </a:fld>
            <a:endParaRPr lang="en-US"/>
          </a:p>
        </p:txBody>
      </p:sp>
    </p:spTree>
    <p:extLst>
      <p:ext uri="{BB962C8B-B14F-4D97-AF65-F5344CB8AC3E}">
        <p14:creationId xmlns:p14="http://schemas.microsoft.com/office/powerpoint/2010/main" val="3334042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7748DA-95FF-391A-F5E2-4FDBD2490B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E03084-27E7-1F27-F69D-02A924FA8E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4E9941-2B3F-7B62-8D41-F17F6339AB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EA5E2-9E8A-4E0F-A4C4-ED42FD6FC86D}" type="datetimeFigureOut">
              <a:rPr lang="en-US" smtClean="0"/>
              <a:t>5/25/2024</a:t>
            </a:fld>
            <a:endParaRPr lang="en-US"/>
          </a:p>
        </p:txBody>
      </p:sp>
      <p:sp>
        <p:nvSpPr>
          <p:cNvPr id="5" name="Footer Placeholder 4">
            <a:extLst>
              <a:ext uri="{FF2B5EF4-FFF2-40B4-BE49-F238E27FC236}">
                <a16:creationId xmlns:a16="http://schemas.microsoft.com/office/drawing/2014/main" id="{273B94CB-2548-D3E8-E317-20A91E13E7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942107-E452-D20B-0102-5A01614215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14A4A-FDDA-41C2-BDAD-6CD69B1E6259}" type="slidenum">
              <a:rPr lang="en-US" smtClean="0"/>
              <a:t>‹#›</a:t>
            </a:fld>
            <a:endParaRPr lang="en-US"/>
          </a:p>
        </p:txBody>
      </p:sp>
    </p:spTree>
    <p:extLst>
      <p:ext uri="{BB962C8B-B14F-4D97-AF65-F5344CB8AC3E}">
        <p14:creationId xmlns:p14="http://schemas.microsoft.com/office/powerpoint/2010/main" val="2702528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5.png"/><Relationship Id="rId7"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92939" y="1252844"/>
            <a:ext cx="9296400" cy="4485901"/>
          </a:xfrm>
          <a:prstGeom prst="rect">
            <a:avLst/>
          </a:prstGeom>
        </p:spPr>
      </p:pic>
      <p:sp>
        <p:nvSpPr>
          <p:cNvPr id="3" name="TextBox 3"/>
          <p:cNvSpPr txBox="1"/>
          <p:nvPr/>
        </p:nvSpPr>
        <p:spPr>
          <a:xfrm>
            <a:off x="1821539" y="2090756"/>
            <a:ext cx="8839200" cy="1778372"/>
          </a:xfrm>
          <a:prstGeom prst="rect">
            <a:avLst/>
          </a:prstGeom>
        </p:spPr>
        <p:txBody>
          <a:bodyPr wrap="square" lIns="0" tIns="0" rIns="0" bIns="0" rtlCol="0" anchor="t">
            <a:spAutoFit/>
          </a:bodyPr>
          <a:lstStyle/>
          <a:p>
            <a:pPr algn="ctr">
              <a:lnSpc>
                <a:spcPts val="7345"/>
              </a:lnSpc>
            </a:pPr>
            <a:r>
              <a:rPr lang="en-US" sz="4800" b="1" dirty="0">
                <a:solidFill>
                  <a:schemeClr val="bg1"/>
                </a:solidFill>
                <a:latin typeface="Arial" panose="020B0604020202020204" pitchFamily="34" charset="0"/>
                <a:cs typeface="Arial" panose="020B0604020202020204" pitchFamily="34" charset="0"/>
              </a:rPr>
              <a:t>CHÀO MỪNG CÁC EM </a:t>
            </a:r>
          </a:p>
          <a:p>
            <a:pPr algn="ctr">
              <a:lnSpc>
                <a:spcPts val="7345"/>
              </a:lnSpc>
            </a:pPr>
            <a:r>
              <a:rPr lang="en-US" sz="4800" b="1" dirty="0">
                <a:solidFill>
                  <a:schemeClr val="bg1"/>
                </a:solidFill>
                <a:latin typeface="Arial" panose="020B0604020202020204" pitchFamily="34" charset="0"/>
                <a:cs typeface="Arial" panose="020B0604020202020204" pitchFamily="34" charset="0"/>
              </a:rPr>
              <a:t>ĐẾN VỚI TIẾT HỌC HÔM NAY!</a:t>
            </a:r>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88945" y="1629229"/>
            <a:ext cx="881539" cy="578611"/>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88945" y="685800"/>
            <a:ext cx="881539" cy="578611"/>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88945" y="2555357"/>
            <a:ext cx="881539" cy="578611"/>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1072744" y="5738744"/>
            <a:ext cx="433456" cy="433456"/>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85800" y="5758777"/>
            <a:ext cx="433456" cy="43345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5400000">
            <a:off x="8944087" y="2916048"/>
            <a:ext cx="4690771" cy="230274"/>
          </a:xfrm>
          <a:prstGeom prst="rect">
            <a:avLst/>
          </a:prstGeom>
        </p:spPr>
      </p:pic>
    </p:spTree>
    <p:extLst>
      <p:ext uri="{BB962C8B-B14F-4D97-AF65-F5344CB8AC3E}">
        <p14:creationId xmlns:p14="http://schemas.microsoft.com/office/powerpoint/2010/main" val="1830101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9160815" y="3313863"/>
            <a:ext cx="4690771" cy="230274"/>
          </a:xfrm>
          <a:prstGeom prst="rect">
            <a:avLst/>
          </a:prstGeom>
        </p:spPr>
      </p:pic>
      <p:grpSp>
        <p:nvGrpSpPr>
          <p:cNvPr id="53" name="Group 53"/>
          <p:cNvGrpSpPr/>
          <p:nvPr/>
        </p:nvGrpSpPr>
        <p:grpSpPr>
          <a:xfrm>
            <a:off x="609600" y="1955801"/>
            <a:ext cx="10566400" cy="44195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88620" y="584200"/>
            <a:ext cx="10008361" cy="1219200"/>
          </a:xfrm>
          <a:prstGeom prst="rect">
            <a:avLst/>
          </a:prstGeom>
        </p:spPr>
      </p:pic>
      <p:sp>
        <p:nvSpPr>
          <p:cNvPr id="58" name="TextBox 57"/>
          <p:cNvSpPr txBox="1"/>
          <p:nvPr/>
        </p:nvSpPr>
        <p:spPr>
          <a:xfrm>
            <a:off x="1208585" y="877934"/>
            <a:ext cx="9018628" cy="543675"/>
          </a:xfrm>
          <a:prstGeom prst="rect">
            <a:avLst/>
          </a:prstGeom>
          <a:noFill/>
        </p:spPr>
        <p:txBody>
          <a:bodyPr wrap="square" rtlCol="0">
            <a:spAutoFit/>
          </a:bodyPr>
          <a:lstStyle/>
          <a:p>
            <a:r>
              <a:rPr lang="en-US" sz="2933" b="1" dirty="0">
                <a:solidFill>
                  <a:srgbClr val="C00000"/>
                </a:solidFill>
                <a:latin typeface="Arial" panose="020B0604020202020204" pitchFamily="34" charset="0"/>
                <a:cs typeface="Arial" panose="020B0604020202020204" pitchFamily="34" charset="0"/>
              </a:rPr>
              <a:t>II. </a:t>
            </a:r>
            <a:r>
              <a:rPr lang="en-US" sz="2933" b="1" dirty="0" err="1">
                <a:solidFill>
                  <a:srgbClr val="C00000"/>
                </a:solidFill>
                <a:latin typeface="Arial" panose="020B0604020202020204" pitchFamily="34" charset="0"/>
                <a:cs typeface="Arial" panose="020B0604020202020204" pitchFamily="34" charset="0"/>
              </a:rPr>
              <a:t>Tìm</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một</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số</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biết</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giá</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trị</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một</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phân</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số</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của</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số</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đó</a:t>
            </a:r>
            <a:endParaRPr lang="en-US" sz="2933"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049867" y="2360895"/>
            <a:ext cx="1219200" cy="763703"/>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933" b="1" dirty="0">
                <a:latin typeface="Arial" panose="020B0604020202020204" pitchFamily="34" charset="0"/>
                <a:cs typeface="Arial" panose="020B0604020202020204" pitchFamily="34" charset="0"/>
              </a:rPr>
              <a:t>HĐ2</a:t>
            </a:r>
          </a:p>
        </p:txBody>
      </p:sp>
      <mc:AlternateContent xmlns:mc="http://schemas.openxmlformats.org/markup-compatibility/2006">
        <mc:Choice xmlns:a14="http://schemas.microsoft.com/office/drawing/2010/main" Requires="a14">
          <p:sp>
            <p:nvSpPr>
              <p:cNvPr id="60" name="TextBox 59"/>
              <p:cNvSpPr txBox="1"/>
              <p:nvPr/>
            </p:nvSpPr>
            <p:spPr>
              <a:xfrm>
                <a:off x="2539522" y="2230615"/>
                <a:ext cx="8128000" cy="2405402"/>
              </a:xfrm>
              <a:prstGeom prst="rect">
                <a:avLst/>
              </a:prstGeom>
              <a:noFill/>
            </p:spPr>
            <p:txBody>
              <a:bodyPr wrap="square" rtlCol="0">
                <a:spAutoFit/>
              </a:bodyPr>
              <a:lstStyle/>
              <a:p>
                <a:pPr algn="just">
                  <a:lnSpc>
                    <a:spcPct val="150000"/>
                  </a:lnSpc>
                </a:pPr>
                <a:r>
                  <a:rPr lang="en-US" sz="2933" dirty="0">
                    <a:latin typeface="Arial" panose="020B0604020202020204" pitchFamily="34" charset="0"/>
                    <a:cs typeface="Arial" panose="020B0604020202020204" pitchFamily="34" charset="0"/>
                  </a:rPr>
                  <a:t>Trong </a:t>
                </a:r>
                <a:r>
                  <a:rPr lang="en-US" sz="2933" dirty="0" err="1">
                    <a:latin typeface="Arial" panose="020B0604020202020204" pitchFamily="34" charset="0"/>
                    <a:cs typeface="Arial" panose="020B0604020202020204" pitchFamily="34" charset="0"/>
                  </a:rPr>
                  <a:t>đợt</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sơ</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kết</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học</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kì</a:t>
                </a:r>
                <a:r>
                  <a:rPr lang="en-US" sz="2933" dirty="0">
                    <a:latin typeface="Arial" panose="020B0604020202020204" pitchFamily="34" charset="0"/>
                    <a:cs typeface="Arial" panose="020B0604020202020204" pitchFamily="34" charset="0"/>
                  </a:rPr>
                  <a:t> I, </a:t>
                </a:r>
                <a:r>
                  <a:rPr lang="en-US" sz="2933" dirty="0" err="1">
                    <a:latin typeface="Arial" panose="020B0604020202020204" pitchFamily="34" charset="0"/>
                    <a:cs typeface="Arial" panose="020B0604020202020204" pitchFamily="34" charset="0"/>
                  </a:rPr>
                  <a:t>lớp</a:t>
                </a:r>
                <a:r>
                  <a:rPr lang="en-US" sz="2933" dirty="0">
                    <a:latin typeface="Arial" panose="020B0604020202020204" pitchFamily="34" charset="0"/>
                    <a:cs typeface="Arial" panose="020B0604020202020204" pitchFamily="34" charset="0"/>
                  </a:rPr>
                  <a:t> 6A </a:t>
                </a:r>
                <a:r>
                  <a:rPr lang="en-US" sz="2933" dirty="0" err="1">
                    <a:latin typeface="Arial" panose="020B0604020202020204" pitchFamily="34" charset="0"/>
                    <a:cs typeface="Arial" panose="020B0604020202020204" pitchFamily="34" charset="0"/>
                  </a:rPr>
                  <a:t>có</a:t>
                </a:r>
                <a:r>
                  <a:rPr lang="en-US" sz="2933" dirty="0">
                    <a:latin typeface="Arial" panose="020B0604020202020204" pitchFamily="34" charset="0"/>
                    <a:cs typeface="Arial" panose="020B0604020202020204" pitchFamily="34" charset="0"/>
                  </a:rPr>
                  <a:t> 24 </a:t>
                </a:r>
                <a:r>
                  <a:rPr lang="en-US" sz="2933" dirty="0" err="1">
                    <a:latin typeface="Arial" panose="020B0604020202020204" pitchFamily="34" charset="0"/>
                    <a:cs typeface="Arial" panose="020B0604020202020204" pitchFamily="34" charset="0"/>
                  </a:rPr>
                  <a:t>học</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sinh</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giỏi</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tương</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ứng</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với</a:t>
                </a:r>
                <a:r>
                  <a:rPr lang="en-US" sz="2933" dirty="0">
                    <a:latin typeface="Arial" panose="020B0604020202020204" pitchFamily="34" charset="0"/>
                    <a:cs typeface="Arial" panose="020B0604020202020204" pitchFamily="34" charset="0"/>
                  </a:rPr>
                  <a:t>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i="1">
                            <a:latin typeface="Cambria Math" panose="02040503050406030204" pitchFamily="18" charset="0"/>
                            <a:cs typeface="Arial" panose="020B0604020202020204" pitchFamily="34" charset="0"/>
                          </a:rPr>
                          <m:t>4</m:t>
                        </m:r>
                      </m:num>
                      <m:den>
                        <m:r>
                          <a:rPr lang="en-US" sz="3200" i="1">
                            <a:latin typeface="Cambria Math" panose="02040503050406030204" pitchFamily="18" charset="0"/>
                            <a:cs typeface="Arial" panose="020B0604020202020204" pitchFamily="34" charset="0"/>
                          </a:rPr>
                          <m:t>7</m:t>
                        </m:r>
                      </m:den>
                    </m:f>
                  </m:oMath>
                </a14:m>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số</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học</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sinh</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của</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cả</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lớp</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Lớp</a:t>
                </a:r>
                <a:r>
                  <a:rPr lang="en-US" sz="2933" dirty="0">
                    <a:latin typeface="Arial" panose="020B0604020202020204" pitchFamily="34" charset="0"/>
                    <a:cs typeface="Arial" panose="020B0604020202020204" pitchFamily="34" charset="0"/>
                  </a:rPr>
                  <a:t> 6A </a:t>
                </a:r>
                <a:r>
                  <a:rPr lang="en-US" sz="2933" dirty="0" err="1">
                    <a:latin typeface="Arial" panose="020B0604020202020204" pitchFamily="34" charset="0"/>
                    <a:cs typeface="Arial" panose="020B0604020202020204" pitchFamily="34" charset="0"/>
                  </a:rPr>
                  <a:t>có</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bao</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nhiêu</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học</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sinh</a:t>
                </a:r>
                <a:r>
                  <a:rPr lang="en-US" sz="2933" dirty="0">
                    <a:latin typeface="Arial" panose="020B0604020202020204" pitchFamily="34" charset="0"/>
                    <a:cs typeface="Arial" panose="020B0604020202020204" pitchFamily="34" charset="0"/>
                  </a:rPr>
                  <a:t>? </a:t>
                </a:r>
              </a:p>
            </p:txBody>
          </p:sp>
        </mc:Choice>
        <mc:Fallback>
          <p:sp>
            <p:nvSpPr>
              <p:cNvPr id="60" name="TextBox 59"/>
              <p:cNvSpPr txBox="1">
                <a:spLocks noRot="1" noChangeAspect="1" noMove="1" noResize="1" noEditPoints="1" noAdjustHandles="1" noChangeArrowheads="1" noChangeShapeType="1" noTextEdit="1"/>
              </p:cNvSpPr>
              <p:nvPr/>
            </p:nvSpPr>
            <p:spPr>
              <a:xfrm>
                <a:off x="2539522" y="2230615"/>
                <a:ext cx="8128000" cy="2405402"/>
              </a:xfrm>
              <a:prstGeom prst="rect">
                <a:avLst/>
              </a:prstGeom>
              <a:blipFill>
                <a:blip r:embed="rId4"/>
                <a:stretch>
                  <a:fillRect l="-1650" r="-1650" b="-6329"/>
                </a:stretch>
              </a:blipFill>
            </p:spPr>
            <p:txBody>
              <a:bodyPr/>
              <a:lstStyle/>
              <a:p>
                <a:r>
                  <a:rPr lang="en-US">
                    <a:noFill/>
                  </a:rPr>
                  <a:t> </a:t>
                </a:r>
              </a:p>
            </p:txBody>
          </p:sp>
        </mc:Fallback>
      </mc:AlternateContent>
      <p:pic>
        <p:nvPicPr>
          <p:cNvPr id="61" name="Picture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0894" y="3898034"/>
            <a:ext cx="2691922" cy="2691922"/>
          </a:xfrm>
          <a:prstGeom prst="rect">
            <a:avLst/>
          </a:prstGeom>
        </p:spPr>
      </p:pic>
    </p:spTree>
    <p:extLst>
      <p:ext uri="{BB962C8B-B14F-4D97-AF65-F5344CB8AC3E}">
        <p14:creationId xmlns:p14="http://schemas.microsoft.com/office/powerpoint/2010/main" val="1165130610"/>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p:tgtEl>
                                          <p:spTgt spid="57"/>
                                        </p:tgtEl>
                                        <p:attrNameLst>
                                          <p:attrName>ppt_y</p:attrName>
                                        </p:attrNameLst>
                                      </p:cBhvr>
                                      <p:tavLst>
                                        <p:tav tm="0">
                                          <p:val>
                                            <p:strVal val="#ppt_y-#ppt_h*1.125000"/>
                                          </p:val>
                                        </p:tav>
                                        <p:tav tm="100000">
                                          <p:val>
                                            <p:strVal val="#ppt_y"/>
                                          </p:val>
                                        </p:tav>
                                      </p:tavLst>
                                    </p:anim>
                                    <p:animEffect transition="in" filter="wipe(down)">
                                      <p:cBhvr>
                                        <p:cTn id="8" dur="500"/>
                                        <p:tgtEl>
                                          <p:spTgt spid="5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p:tgtEl>
                                          <p:spTgt spid="58"/>
                                        </p:tgtEl>
                                        <p:attrNameLst>
                                          <p:attrName>ppt_y</p:attrName>
                                        </p:attrNameLst>
                                      </p:cBhvr>
                                      <p:tavLst>
                                        <p:tav tm="0">
                                          <p:val>
                                            <p:strVal val="#ppt_y-#ppt_h*1.125000"/>
                                          </p:val>
                                        </p:tav>
                                        <p:tav tm="100000">
                                          <p:val>
                                            <p:strVal val="#ppt_y"/>
                                          </p:val>
                                        </p:tav>
                                      </p:tavLst>
                                    </p:anim>
                                    <p:animEffect transition="in" filter="wipe(down)">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60">
                                            <p:txEl>
                                              <p:pRg st="0" end="0"/>
                                            </p:txEl>
                                          </p:spTgt>
                                        </p:tgtEl>
                                        <p:attrNameLst>
                                          <p:attrName>style.visibility</p:attrName>
                                        </p:attrNameLst>
                                      </p:cBhvr>
                                      <p:to>
                                        <p:strVal val="visible"/>
                                      </p:to>
                                    </p:set>
                                    <p:animEffect transition="in" filter="barn(outVertical)">
                                      <p:cBhvr>
                                        <p:cTn id="25" dur="500"/>
                                        <p:tgtEl>
                                          <p:spTgt spid="60">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9160815" y="3313863"/>
            <a:ext cx="4690771" cy="230274"/>
          </a:xfrm>
          <a:prstGeom prst="rect">
            <a:avLst/>
          </a:prstGeom>
        </p:spPr>
      </p:pic>
      <p:grpSp>
        <p:nvGrpSpPr>
          <p:cNvPr id="53" name="Group 53"/>
          <p:cNvGrpSpPr/>
          <p:nvPr/>
        </p:nvGrpSpPr>
        <p:grpSpPr>
          <a:xfrm>
            <a:off x="609600" y="1955801"/>
            <a:ext cx="10566400" cy="44195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88620" y="584200"/>
            <a:ext cx="10008361" cy="1219200"/>
          </a:xfrm>
          <a:prstGeom prst="rect">
            <a:avLst/>
          </a:prstGeom>
        </p:spPr>
      </p:pic>
      <p:sp>
        <p:nvSpPr>
          <p:cNvPr id="58" name="TextBox 57"/>
          <p:cNvSpPr txBox="1"/>
          <p:nvPr/>
        </p:nvSpPr>
        <p:spPr>
          <a:xfrm>
            <a:off x="1208585" y="877934"/>
            <a:ext cx="9018628" cy="543675"/>
          </a:xfrm>
          <a:prstGeom prst="rect">
            <a:avLst/>
          </a:prstGeom>
          <a:noFill/>
        </p:spPr>
        <p:txBody>
          <a:bodyPr wrap="square" rtlCol="0">
            <a:spAutoFit/>
          </a:bodyPr>
          <a:lstStyle/>
          <a:p>
            <a:r>
              <a:rPr lang="en-US" sz="2933" b="1" dirty="0">
                <a:solidFill>
                  <a:srgbClr val="C00000"/>
                </a:solidFill>
                <a:latin typeface="Arial" panose="020B0604020202020204" pitchFamily="34" charset="0"/>
                <a:cs typeface="Arial" panose="020B0604020202020204" pitchFamily="34" charset="0"/>
              </a:rPr>
              <a:t>II. </a:t>
            </a:r>
            <a:r>
              <a:rPr lang="en-US" sz="2933" b="1" dirty="0" err="1">
                <a:solidFill>
                  <a:srgbClr val="C00000"/>
                </a:solidFill>
                <a:latin typeface="Arial" panose="020B0604020202020204" pitchFamily="34" charset="0"/>
                <a:cs typeface="Arial" panose="020B0604020202020204" pitchFamily="34" charset="0"/>
              </a:rPr>
              <a:t>Tìm</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một</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số</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biết</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giá</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trị</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một</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phân</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số</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của</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số</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đó</a:t>
            </a:r>
            <a:endParaRPr lang="en-US" sz="2933"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049867" y="2360895"/>
            <a:ext cx="1219200" cy="763703"/>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933" b="1" dirty="0">
                <a:latin typeface="Arial" panose="020B0604020202020204" pitchFamily="34" charset="0"/>
                <a:cs typeface="Arial" panose="020B0604020202020204" pitchFamily="34" charset="0"/>
              </a:rPr>
              <a:t>HĐ2</a:t>
            </a:r>
          </a:p>
        </p:txBody>
      </p:sp>
      <p:sp>
        <p:nvSpPr>
          <p:cNvPr id="10" name="TextBox 9"/>
          <p:cNvSpPr txBox="1"/>
          <p:nvPr/>
        </p:nvSpPr>
        <p:spPr>
          <a:xfrm>
            <a:off x="5029200" y="2329120"/>
            <a:ext cx="2387600" cy="543675"/>
          </a:xfrm>
          <a:prstGeom prst="rect">
            <a:avLst/>
          </a:prstGeom>
          <a:noFill/>
        </p:spPr>
        <p:txBody>
          <a:bodyPr wrap="square" rtlCol="0">
            <a:spAutoFit/>
          </a:bodyPr>
          <a:lstStyle/>
          <a:p>
            <a:pPr algn="ctr"/>
            <a:r>
              <a:rPr lang="en-US" sz="2933" b="1" dirty="0" err="1">
                <a:solidFill>
                  <a:schemeClr val="accent5">
                    <a:lumMod val="50000"/>
                  </a:schemeClr>
                </a:solidFill>
                <a:latin typeface="Arial" panose="020B0604020202020204" pitchFamily="34" charset="0"/>
                <a:cs typeface="Arial" panose="020B0604020202020204" pitchFamily="34" charset="0"/>
              </a:rPr>
              <a:t>Giải</a:t>
            </a:r>
            <a:endParaRPr lang="en-US" sz="2933"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2866813" y="2742747"/>
                <a:ext cx="7670800" cy="3376950"/>
              </a:xfrm>
              <a:prstGeom prst="rect">
                <a:avLst/>
              </a:prstGeom>
            </p:spPr>
            <p:txBody>
              <a:bodyPr wrap="square">
                <a:spAutoFit/>
              </a:bodyPr>
              <a:lstStyle/>
              <a:p>
                <a:pPr algn="just">
                  <a:lnSpc>
                    <a:spcPct val="135000"/>
                  </a:lnSpc>
                  <a:spcBef>
                    <a:spcPts val="400"/>
                  </a:spcBef>
                  <a:spcAft>
                    <a:spcPts val="400"/>
                  </a:spcAft>
                </a:pP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f>
                      <m:fPr>
                        <m:ctrlPr>
                          <a:rPr lang="en-US" sz="2933" i="1">
                            <a:solidFill>
                              <a:srgbClr val="000000"/>
                            </a:solidFill>
                            <a:latin typeface="Cambria Math" panose="02040503050406030204" pitchFamily="18" charset="0"/>
                            <a:ea typeface="Calibri" panose="020F0502020204030204" pitchFamily="34" charset="0"/>
                          </a:rPr>
                        </m:ctrlPr>
                      </m:fPr>
                      <m:num>
                        <m:r>
                          <a:rPr lang="en-GB" sz="2933" i="1">
                            <a:solidFill>
                              <a:srgbClr val="000000"/>
                            </a:solidFill>
                            <a:latin typeface="Cambria Math" panose="02040503050406030204" pitchFamily="18" charset="0"/>
                            <a:ea typeface="Calibri" panose="020F0502020204030204" pitchFamily="34" charset="0"/>
                          </a:rPr>
                          <m:t>4</m:t>
                        </m:r>
                      </m:num>
                      <m:den>
                        <m:r>
                          <a:rPr lang="en-GB" sz="2933" i="1">
                            <a:solidFill>
                              <a:srgbClr val="000000"/>
                            </a:solidFill>
                            <a:latin typeface="Cambria Math" panose="02040503050406030204" pitchFamily="18" charset="0"/>
                            <a:ea typeface="Calibri" panose="020F0502020204030204" pitchFamily="34" charset="0"/>
                          </a:rPr>
                          <m:t>7</m:t>
                        </m:r>
                      </m:den>
                    </m:f>
                  </m:oMath>
                </a14:m>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học</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lớp</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6A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24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nên</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học</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lớp</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6A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nhân</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2933" i="1">
                            <a:solidFill>
                              <a:srgbClr val="000000"/>
                            </a:solidFill>
                            <a:latin typeface="Cambria Math" panose="02040503050406030204" pitchFamily="18" charset="0"/>
                            <a:ea typeface="Calibri" panose="020F0502020204030204" pitchFamily="34" charset="0"/>
                          </a:rPr>
                        </m:ctrlPr>
                      </m:fPr>
                      <m:num>
                        <m:r>
                          <a:rPr lang="en-GB" sz="2933" i="1">
                            <a:solidFill>
                              <a:srgbClr val="000000"/>
                            </a:solidFill>
                            <a:latin typeface="Cambria Math" panose="02040503050406030204" pitchFamily="18" charset="0"/>
                            <a:ea typeface="Calibri" panose="020F0502020204030204" pitchFamily="34" charset="0"/>
                          </a:rPr>
                          <m:t>4</m:t>
                        </m:r>
                      </m:num>
                      <m:den>
                        <m:r>
                          <a:rPr lang="en-GB" sz="2933" i="1">
                            <a:solidFill>
                              <a:srgbClr val="000000"/>
                            </a:solidFill>
                            <a:latin typeface="Cambria Math" panose="02040503050406030204" pitchFamily="18" charset="0"/>
                            <a:ea typeface="Calibri" panose="020F0502020204030204" pitchFamily="34" charset="0"/>
                          </a:rPr>
                          <m:t>7</m:t>
                        </m:r>
                      </m:den>
                    </m:f>
                  </m:oMath>
                </a14:m>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bằng</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24.</a:t>
                </a:r>
                <a:endParaRPr lang="en-US" sz="2667"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400"/>
                  </a:spcBef>
                  <a:spcAft>
                    <a:spcPts val="400"/>
                  </a:spcAft>
                </a:pP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Vậy</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học</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lớp</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6A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667"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400"/>
                  </a:spcBef>
                  <a:spcAft>
                    <a:spcPts val="400"/>
                  </a:spcAft>
                </a:pP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24 : </a:t>
                </a:r>
                <a14:m>
                  <m:oMath xmlns:m="http://schemas.openxmlformats.org/officeDocument/2006/math">
                    <m:f>
                      <m:fPr>
                        <m:ctrlPr>
                          <a:rPr lang="en-US" sz="2933" i="1">
                            <a:solidFill>
                              <a:srgbClr val="000000"/>
                            </a:solidFill>
                            <a:latin typeface="Cambria Math" panose="02040503050406030204" pitchFamily="18" charset="0"/>
                            <a:ea typeface="Calibri" panose="020F0502020204030204" pitchFamily="34" charset="0"/>
                          </a:rPr>
                        </m:ctrlPr>
                      </m:fPr>
                      <m:num>
                        <m:r>
                          <a:rPr lang="en-GB" sz="2933" i="1">
                            <a:solidFill>
                              <a:srgbClr val="000000"/>
                            </a:solidFill>
                            <a:latin typeface="Cambria Math" panose="02040503050406030204" pitchFamily="18" charset="0"/>
                            <a:ea typeface="Calibri" panose="020F0502020204030204" pitchFamily="34" charset="0"/>
                          </a:rPr>
                          <m:t>4</m:t>
                        </m:r>
                      </m:num>
                      <m:den>
                        <m:r>
                          <a:rPr lang="en-GB" sz="2933" i="1">
                            <a:solidFill>
                              <a:srgbClr val="000000"/>
                            </a:solidFill>
                            <a:latin typeface="Cambria Math" panose="02040503050406030204" pitchFamily="18" charset="0"/>
                            <a:ea typeface="Calibri" panose="020F0502020204030204" pitchFamily="34" charset="0"/>
                          </a:rPr>
                          <m:t>7</m:t>
                        </m:r>
                      </m:den>
                    </m:f>
                    <m:r>
                      <a:rPr lang="en-GB" sz="2933" i="1">
                        <a:solidFill>
                          <a:srgbClr val="000000"/>
                        </a:solidFill>
                        <a:latin typeface="Cambria Math" panose="02040503050406030204" pitchFamily="18" charset="0"/>
                        <a:ea typeface="Calibri" panose="020F0502020204030204" pitchFamily="34" charset="0"/>
                      </a:rPr>
                      <m:t> </m:t>
                    </m:r>
                  </m:oMath>
                </a14:m>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24 . </a:t>
                </a:r>
                <a14:m>
                  <m:oMath xmlns:m="http://schemas.openxmlformats.org/officeDocument/2006/math">
                    <m:f>
                      <m:fPr>
                        <m:ctrlPr>
                          <a:rPr lang="en-US" sz="2933" i="1">
                            <a:solidFill>
                              <a:srgbClr val="000000"/>
                            </a:solidFill>
                            <a:latin typeface="Cambria Math" panose="02040503050406030204" pitchFamily="18" charset="0"/>
                            <a:ea typeface="Calibri" panose="020F0502020204030204" pitchFamily="34" charset="0"/>
                          </a:rPr>
                        </m:ctrlPr>
                      </m:fPr>
                      <m:num>
                        <m:r>
                          <a:rPr lang="en-GB" sz="2933" i="1">
                            <a:solidFill>
                              <a:srgbClr val="000000"/>
                            </a:solidFill>
                            <a:latin typeface="Cambria Math" panose="02040503050406030204" pitchFamily="18" charset="0"/>
                            <a:ea typeface="Calibri" panose="020F0502020204030204" pitchFamily="34" charset="0"/>
                          </a:rPr>
                          <m:t>7</m:t>
                        </m:r>
                      </m:num>
                      <m:den>
                        <m:r>
                          <a:rPr lang="en-GB" sz="2933" i="1">
                            <a:solidFill>
                              <a:srgbClr val="000000"/>
                            </a:solidFill>
                            <a:latin typeface="Cambria Math" panose="02040503050406030204" pitchFamily="18" charset="0"/>
                            <a:ea typeface="Calibri" panose="020F0502020204030204" pitchFamily="34" charset="0"/>
                          </a:rPr>
                          <m:t>4</m:t>
                        </m:r>
                      </m:den>
                    </m:f>
                    <m:r>
                      <a:rPr lang="en-GB" sz="2933" i="1">
                        <a:solidFill>
                          <a:srgbClr val="000000"/>
                        </a:solidFill>
                        <a:latin typeface="Cambria Math" panose="02040503050406030204" pitchFamily="18" charset="0"/>
                        <a:ea typeface="Calibri" panose="020F0502020204030204" pitchFamily="34" charset="0"/>
                      </a:rPr>
                      <m:t> </m:t>
                    </m:r>
                  </m:oMath>
                </a14:m>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42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học</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667"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2866813" y="2742747"/>
                <a:ext cx="7670800" cy="3376950"/>
              </a:xfrm>
              <a:prstGeom prst="rect">
                <a:avLst/>
              </a:prstGeom>
              <a:blipFill>
                <a:blip r:embed="rId4"/>
                <a:stretch>
                  <a:fillRect l="-1509" r="-1430" b="-542"/>
                </a:stretch>
              </a:blipFill>
            </p:spPr>
            <p:txBody>
              <a:bodyPr/>
              <a:lstStyle/>
              <a:p>
                <a:r>
                  <a:rPr lang="en-US">
                    <a:noFill/>
                  </a:rPr>
                  <a:t> </a:t>
                </a:r>
              </a:p>
            </p:txBody>
          </p:sp>
        </mc:Fallback>
      </mc:AlternateContent>
    </p:spTree>
    <p:extLst>
      <p:ext uri="{BB962C8B-B14F-4D97-AF65-F5344CB8AC3E}">
        <p14:creationId xmlns:p14="http://schemas.microsoft.com/office/powerpoint/2010/main" val="36617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1418688"/>
            <a:ext cx="10820400" cy="4020626"/>
            <a:chOff x="0" y="0"/>
            <a:chExt cx="5490351" cy="2040095"/>
          </a:xfrm>
        </p:grpSpPr>
        <p:sp>
          <p:nvSpPr>
            <p:cNvPr id="3" name="Freeform 3"/>
            <p:cNvSpPr/>
            <p:nvPr/>
          </p:nvSpPr>
          <p:spPr>
            <a:xfrm>
              <a:off x="0" y="0"/>
              <a:ext cx="5490351" cy="2040095"/>
            </a:xfrm>
            <a:custGeom>
              <a:avLst/>
              <a:gdLst/>
              <a:ahLst/>
              <a:cxnLst/>
              <a:rect l="l" t="t" r="r" b="b"/>
              <a:pathLst>
                <a:path w="5490351" h="2040095">
                  <a:moveTo>
                    <a:pt x="5365891" y="2040095"/>
                  </a:moveTo>
                  <a:lnTo>
                    <a:pt x="124460" y="2040095"/>
                  </a:lnTo>
                  <a:cubicBezTo>
                    <a:pt x="55880" y="2040095"/>
                    <a:pt x="0" y="1984215"/>
                    <a:pt x="0" y="1915635"/>
                  </a:cubicBezTo>
                  <a:lnTo>
                    <a:pt x="0" y="124460"/>
                  </a:lnTo>
                  <a:cubicBezTo>
                    <a:pt x="0" y="55880"/>
                    <a:pt x="55880" y="0"/>
                    <a:pt x="124460" y="0"/>
                  </a:cubicBezTo>
                  <a:lnTo>
                    <a:pt x="5365891" y="0"/>
                  </a:lnTo>
                  <a:cubicBezTo>
                    <a:pt x="5434471" y="0"/>
                    <a:pt x="5490351" y="55880"/>
                    <a:pt x="5490351" y="124460"/>
                  </a:cubicBezTo>
                  <a:lnTo>
                    <a:pt x="5490351" y="1915636"/>
                  </a:lnTo>
                  <a:cubicBezTo>
                    <a:pt x="5490351" y="1984216"/>
                    <a:pt x="5434471" y="2040095"/>
                    <a:pt x="5365891" y="2040095"/>
                  </a:cubicBezTo>
                  <a:close/>
                </a:path>
              </a:pathLst>
            </a:custGeom>
            <a:solidFill>
              <a:srgbClr val="FFFFFF"/>
            </a:solidFill>
          </p:spPr>
        </p:sp>
      </p:grpSp>
      <p:grpSp>
        <p:nvGrpSpPr>
          <p:cNvPr id="7" name="Group 7"/>
          <p:cNvGrpSpPr/>
          <p:nvPr/>
        </p:nvGrpSpPr>
        <p:grpSpPr>
          <a:xfrm>
            <a:off x="685800" y="399773"/>
            <a:ext cx="1220153" cy="572054"/>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grpSp>
        <p:nvGrpSpPr>
          <p:cNvPr id="11" name="Group 11"/>
          <p:cNvGrpSpPr/>
          <p:nvPr/>
        </p:nvGrpSpPr>
        <p:grpSpPr>
          <a:xfrm>
            <a:off x="10286047" y="5886173"/>
            <a:ext cx="1220153" cy="572054"/>
            <a:chOff x="0" y="0"/>
            <a:chExt cx="2440306" cy="1144108"/>
          </a:xfrm>
        </p:grpSpPr>
        <p:grpSp>
          <p:nvGrpSpPr>
            <p:cNvPr id="12" name="Group 12"/>
            <p:cNvGrpSpPr/>
            <p:nvPr/>
          </p:nvGrpSpPr>
          <p:grpSpPr>
            <a:xfrm>
              <a:off x="0" y="0"/>
              <a:ext cx="2440306" cy="1144108"/>
              <a:chOff x="0" y="0"/>
              <a:chExt cx="933897" cy="406400"/>
            </a:xfrm>
          </p:grpSpPr>
          <p:sp>
            <p:nvSpPr>
              <p:cNvPr id="13" name="Freeform 13"/>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4" name="Group 14"/>
            <p:cNvGrpSpPr/>
            <p:nvPr/>
          </p:nvGrpSpPr>
          <p:grpSpPr>
            <a:xfrm>
              <a:off x="764557" y="409093"/>
              <a:ext cx="911193" cy="325922"/>
              <a:chOff x="0" y="0"/>
              <a:chExt cx="1200098" cy="429260"/>
            </a:xfrm>
          </p:grpSpPr>
          <p:sp>
            <p:nvSpPr>
              <p:cNvPr id="15" name="Freeform 15"/>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19" name="Group 29"/>
          <p:cNvGrpSpPr/>
          <p:nvPr/>
        </p:nvGrpSpPr>
        <p:grpSpPr>
          <a:xfrm>
            <a:off x="4216400" y="797940"/>
            <a:ext cx="3759200" cy="853593"/>
            <a:chOff x="0" y="0"/>
            <a:chExt cx="4779407" cy="661351"/>
          </a:xfrm>
          <a:solidFill>
            <a:schemeClr val="accent6"/>
          </a:solidFill>
        </p:grpSpPr>
        <p:sp>
          <p:nvSpPr>
            <p:cNvPr id="21" name="Freeform 30"/>
            <p:cNvSpPr/>
            <p:nvPr/>
          </p:nvSpPr>
          <p:spPr>
            <a:xfrm>
              <a:off x="0" y="0"/>
              <a:ext cx="4779407" cy="661351"/>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grpFill/>
          </p:spPr>
        </p:sp>
      </p:grpSp>
      <p:sp>
        <p:nvSpPr>
          <p:cNvPr id="22" name="TextBox 21"/>
          <p:cNvSpPr txBox="1"/>
          <p:nvPr/>
        </p:nvSpPr>
        <p:spPr>
          <a:xfrm>
            <a:off x="4876800" y="916961"/>
            <a:ext cx="2438400" cy="1200329"/>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KẾT LUẬN</a:t>
            </a:r>
          </a:p>
        </p:txBody>
      </p:sp>
      <mc:AlternateContent xmlns:mc="http://schemas.openxmlformats.org/markup-compatibility/2006">
        <mc:Choice xmlns:a14="http://schemas.microsoft.com/office/drawing/2010/main" Requires="a14">
          <p:sp>
            <p:nvSpPr>
              <p:cNvPr id="24" name="Rectangle 23"/>
              <p:cNvSpPr/>
              <p:nvPr/>
            </p:nvSpPr>
            <p:spPr>
              <a:xfrm>
                <a:off x="1092200" y="2031742"/>
                <a:ext cx="10007600" cy="2975686"/>
              </a:xfrm>
              <a:prstGeom prst="rect">
                <a:avLst/>
              </a:prstGeom>
            </p:spPr>
            <p:txBody>
              <a:bodyPr wrap="square">
                <a:spAutoFit/>
              </a:bodyPr>
              <a:lstStyle/>
              <a:p>
                <a:pPr marL="381019" indent="-381019" algn="just">
                  <a:lnSpc>
                    <a:spcPct val="135000"/>
                  </a:lnSpc>
                  <a:spcBef>
                    <a:spcPts val="400"/>
                  </a:spcBef>
                  <a:spcAft>
                    <a:spcPts val="400"/>
                  </a:spcAft>
                  <a:buFont typeface="Wingdings" panose="05000000000000000000" pitchFamily="2" charset="2"/>
                  <a:buChar char="Ø"/>
                </a:pP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biết</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2933" i="1">
                            <a:solidFill>
                              <a:srgbClr val="000000"/>
                            </a:solidFill>
                            <a:latin typeface="Cambria Math" panose="02040503050406030204" pitchFamily="18" charset="0"/>
                            <a:ea typeface="Calibri" panose="020F0502020204030204" pitchFamily="34" charset="0"/>
                          </a:rPr>
                        </m:ctrlPr>
                      </m:fPr>
                      <m:num>
                        <m:r>
                          <m:rPr>
                            <m:sty m:val="p"/>
                          </m:rPr>
                          <a:rPr lang="en-GB" sz="2933">
                            <a:solidFill>
                              <a:srgbClr val="000000"/>
                            </a:solidFill>
                            <a:latin typeface="Cambria Math" panose="02040503050406030204" pitchFamily="18" charset="0"/>
                            <a:ea typeface="Calibri" panose="020F0502020204030204" pitchFamily="34" charset="0"/>
                          </a:rPr>
                          <m:t>m</m:t>
                        </m:r>
                      </m:num>
                      <m:den>
                        <m:r>
                          <m:rPr>
                            <m:sty m:val="p"/>
                          </m:rPr>
                          <a:rPr lang="en-GB" sz="2933">
                            <a:solidFill>
                              <a:srgbClr val="000000"/>
                            </a:solidFill>
                            <a:latin typeface="Cambria Math" panose="02040503050406030204" pitchFamily="18" charset="0"/>
                            <a:ea typeface="Calibri" panose="020F0502020204030204" pitchFamily="34" charset="0"/>
                          </a:rPr>
                          <m:t>n</m:t>
                        </m:r>
                      </m:den>
                    </m:f>
                  </m:oMath>
                </a14:m>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nó</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i="1" dirty="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i="1"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2933" i="1">
                            <a:solidFill>
                              <a:srgbClr val="000000"/>
                            </a:solidFill>
                            <a:latin typeface="Cambria Math" panose="02040503050406030204" pitchFamily="18" charset="0"/>
                            <a:ea typeface="Calibri" panose="020F0502020204030204" pitchFamily="34" charset="0"/>
                          </a:rPr>
                        </m:ctrlPr>
                      </m:fPr>
                      <m:num>
                        <m:r>
                          <m:rPr>
                            <m:sty m:val="p"/>
                          </m:rPr>
                          <a:rPr lang="en-GB" sz="2933">
                            <a:solidFill>
                              <a:srgbClr val="000000"/>
                            </a:solidFill>
                            <a:latin typeface="Cambria Math" panose="02040503050406030204" pitchFamily="18" charset="0"/>
                            <a:ea typeface="Calibri" panose="020F0502020204030204" pitchFamily="34" charset="0"/>
                          </a:rPr>
                          <m:t>m</m:t>
                        </m:r>
                      </m:num>
                      <m:den>
                        <m:r>
                          <m:rPr>
                            <m:sty m:val="p"/>
                          </m:rPr>
                          <a:rPr lang="en-GB" sz="2933">
                            <a:solidFill>
                              <a:srgbClr val="000000"/>
                            </a:solidFill>
                            <a:latin typeface="Cambria Math" panose="02040503050406030204" pitchFamily="18" charset="0"/>
                            <a:ea typeface="Calibri" panose="020F0502020204030204" pitchFamily="34" charset="0"/>
                          </a:rPr>
                          <m:t>n</m:t>
                        </m:r>
                      </m:den>
                    </m:f>
                  </m:oMath>
                </a14:m>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(m, </a:t>
                </a:r>
                <a:r>
                  <a:rPr lang="en-US" sz="2933" i="1" dirty="0">
                    <a:solidFill>
                      <a:srgbClr val="000000"/>
                    </a:solidFill>
                    <a:latin typeface="Arial" panose="020B0604020202020204" pitchFamily="34" charset="0"/>
                    <a:ea typeface="Times New Roman" panose="02020603050405020304" pitchFamily="18" charset="0"/>
                    <a:cs typeface="Arial" panose="020B0604020202020204" pitchFamily="34" charset="0"/>
                  </a:rPr>
                  <a:t>n</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 N*).</a:t>
                </a:r>
                <a:endParaRPr lang="en-US" sz="2933"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81019" indent="-381019" algn="just">
                  <a:lnSpc>
                    <a:spcPct val="135000"/>
                  </a:lnSpc>
                  <a:spcBef>
                    <a:spcPts val="400"/>
                  </a:spcBef>
                  <a:spcAft>
                    <a:spcPts val="400"/>
                  </a:spcAft>
                  <a:buFont typeface="Wingdings" panose="05000000000000000000" pitchFamily="2" charset="2"/>
                  <a:buChar char="Ø"/>
                </a:pP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biết</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i="1" dirty="0">
                    <a:solidFill>
                      <a:srgbClr val="000000"/>
                    </a:solidFill>
                    <a:latin typeface="Arial" panose="020B0604020202020204" pitchFamily="34" charset="0"/>
                    <a:ea typeface="Times New Roman" panose="02020603050405020304" pitchFamily="18" charset="0"/>
                    <a:cs typeface="Arial" panose="020B0604020202020204" pitchFamily="34" charset="0"/>
                  </a:rPr>
                  <a:t>m%</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cùa</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nó</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i="1" dirty="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i="1" dirty="0">
                    <a:solidFill>
                      <a:srgbClr val="000000"/>
                    </a:solidFill>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2933" i="1">
                            <a:solidFill>
                              <a:srgbClr val="000000"/>
                            </a:solidFill>
                            <a:latin typeface="Cambria Math" panose="02040503050406030204" pitchFamily="18" charset="0"/>
                            <a:ea typeface="Calibri" panose="020F0502020204030204" pitchFamily="34" charset="0"/>
                          </a:rPr>
                        </m:ctrlPr>
                      </m:fPr>
                      <m:num>
                        <m:r>
                          <m:rPr>
                            <m:sty m:val="p"/>
                          </m:rPr>
                          <a:rPr lang="en-GB" sz="2933">
                            <a:solidFill>
                              <a:srgbClr val="000000"/>
                            </a:solidFill>
                            <a:latin typeface="Cambria Math" panose="02040503050406030204" pitchFamily="18" charset="0"/>
                            <a:ea typeface="Calibri" panose="020F0502020204030204" pitchFamily="34" charset="0"/>
                          </a:rPr>
                          <m:t>m</m:t>
                        </m:r>
                      </m:num>
                      <m:den>
                        <m:r>
                          <a:rPr lang="en-GB" sz="2933">
                            <a:solidFill>
                              <a:srgbClr val="000000"/>
                            </a:solidFill>
                            <a:latin typeface="Cambria Math" panose="02040503050406030204" pitchFamily="18" charset="0"/>
                            <a:ea typeface="Calibri" panose="020F0502020204030204" pitchFamily="34" charset="0"/>
                          </a:rPr>
                          <m:t>100</m:t>
                        </m:r>
                      </m:den>
                    </m:f>
                    <m:r>
                      <a:rPr lang="en-GB" sz="2933" i="1">
                        <a:solidFill>
                          <a:srgbClr val="000000"/>
                        </a:solidFill>
                        <a:latin typeface="Cambria Math" panose="02040503050406030204" pitchFamily="18" charset="0"/>
                        <a:ea typeface="Calibri" panose="020F0502020204030204" pitchFamily="34" charset="0"/>
                      </a:rPr>
                      <m:t> </m:t>
                    </m:r>
                  </m:oMath>
                </a14:m>
                <a:r>
                  <a:rPr lang="en-GB" sz="2933"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(m ∈ N*).</a:t>
                </a:r>
                <a:endParaRPr lang="en-US" sz="2933"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24" name="Rectangle 23"/>
              <p:cNvSpPr>
                <a:spLocks noRot="1" noChangeAspect="1" noMove="1" noResize="1" noEditPoints="1" noAdjustHandles="1" noChangeArrowheads="1" noChangeShapeType="1" noTextEdit="1"/>
              </p:cNvSpPr>
              <p:nvPr/>
            </p:nvSpPr>
            <p:spPr>
              <a:xfrm>
                <a:off x="1092200" y="2031742"/>
                <a:ext cx="10007600" cy="2975686"/>
              </a:xfrm>
              <a:prstGeom prst="rect">
                <a:avLst/>
              </a:prstGeom>
              <a:blipFill>
                <a:blip r:embed="rId4"/>
                <a:stretch>
                  <a:fillRect l="-1157" b="-532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 calcmode="lin" valueType="num">
                                      <p:cBhvr>
                                        <p:cTn id="1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4">
                                            <p:txEl>
                                              <p:pRg st="0" end="0"/>
                                            </p:txEl>
                                          </p:spTgt>
                                        </p:tgtEl>
                                        <p:attrNameLst>
                                          <p:attrName>ppt_y</p:attrName>
                                        </p:attrNameLst>
                                      </p:cBhvr>
                                      <p:tavLst>
                                        <p:tav tm="0">
                                          <p:val>
                                            <p:strVal val="#ppt_y-#ppt_h/2"/>
                                          </p:val>
                                        </p:tav>
                                        <p:tav tm="100000">
                                          <p:val>
                                            <p:strVal val="#ppt_y"/>
                                          </p:val>
                                        </p:tav>
                                      </p:tavLst>
                                    </p:anim>
                                    <p:anim calcmode="lin" valueType="num">
                                      <p:cBhvr>
                                        <p:cTn id="16" dur="500" fill="hold"/>
                                        <p:tgtEl>
                                          <p:spTgt spid="24">
                                            <p:txEl>
                                              <p:pRg st="0" end="0"/>
                                            </p:txEl>
                                          </p:spTgt>
                                        </p:tgtEl>
                                        <p:attrNameLst>
                                          <p:attrName>ppt_w</p:attrName>
                                        </p:attrNameLst>
                                      </p:cBhvr>
                                      <p:tavLst>
                                        <p:tav tm="0">
                                          <p:val>
                                            <p:strVal val="#ppt_w"/>
                                          </p:val>
                                        </p:tav>
                                        <p:tav tm="100000">
                                          <p:val>
                                            <p:strVal val="#ppt_w"/>
                                          </p:val>
                                        </p:tav>
                                      </p:tavLst>
                                    </p:anim>
                                    <p:anim calcmode="lin" valueType="num">
                                      <p:cBhvr>
                                        <p:cTn id="17" dur="500" fill="hold"/>
                                        <p:tgtEl>
                                          <p:spTgt spid="24">
                                            <p:txEl>
                                              <p:pRg st="0" end="0"/>
                                            </p:txEl>
                                          </p:spTgt>
                                        </p:tgtEl>
                                        <p:attrNameLst>
                                          <p:attrName>ppt_h</p:attrName>
                                        </p:attrNameLst>
                                      </p:cBhvr>
                                      <p:tavLst>
                                        <p:tav tm="0">
                                          <p:val>
                                            <p:fltVal val="0"/>
                                          </p:val>
                                        </p:tav>
                                        <p:tav tm="100000">
                                          <p:val>
                                            <p:strVal val="#ppt_h"/>
                                          </p:val>
                                        </p:tav>
                                      </p:tavLst>
                                    </p:anim>
                                  </p:childTnLst>
                                </p:cTn>
                              </p:par>
                              <p:par>
                                <p:cTn id="18" presetID="17" presetClass="entr" presetSubtype="1" fill="hold" nodeType="withEffect">
                                  <p:stCondLst>
                                    <p:cond delay="0"/>
                                  </p:stCondLst>
                                  <p:childTnLst>
                                    <p:set>
                                      <p:cBhvr>
                                        <p:cTn id="19" dur="1" fill="hold">
                                          <p:stCondLst>
                                            <p:cond delay="0"/>
                                          </p:stCondLst>
                                        </p:cTn>
                                        <p:tgtEl>
                                          <p:spTgt spid="24">
                                            <p:txEl>
                                              <p:pRg st="1" end="1"/>
                                            </p:txEl>
                                          </p:spTgt>
                                        </p:tgtEl>
                                        <p:attrNameLst>
                                          <p:attrName>style.visibility</p:attrName>
                                        </p:attrNameLst>
                                      </p:cBhvr>
                                      <p:to>
                                        <p:strVal val="visible"/>
                                      </p:to>
                                    </p:set>
                                    <p:anim calcmode="lin" valueType="num">
                                      <p:cBhvr>
                                        <p:cTn id="20"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4">
                                            <p:txEl>
                                              <p:pRg st="1" end="1"/>
                                            </p:txEl>
                                          </p:spTgt>
                                        </p:tgtEl>
                                        <p:attrNameLst>
                                          <p:attrName>ppt_y</p:attrName>
                                        </p:attrNameLst>
                                      </p:cBhvr>
                                      <p:tavLst>
                                        <p:tav tm="0">
                                          <p:val>
                                            <p:strVal val="#ppt_y-#ppt_h/2"/>
                                          </p:val>
                                        </p:tav>
                                        <p:tav tm="100000">
                                          <p:val>
                                            <p:strVal val="#ppt_y"/>
                                          </p:val>
                                        </p:tav>
                                      </p:tavLst>
                                    </p:anim>
                                    <p:anim calcmode="lin" valueType="num">
                                      <p:cBhvr>
                                        <p:cTn id="22" dur="500" fill="hold"/>
                                        <p:tgtEl>
                                          <p:spTgt spid="24">
                                            <p:txEl>
                                              <p:pRg st="1" end="1"/>
                                            </p:txEl>
                                          </p:spTgt>
                                        </p:tgtEl>
                                        <p:attrNameLst>
                                          <p:attrName>ppt_w</p:attrName>
                                        </p:attrNameLst>
                                      </p:cBhvr>
                                      <p:tavLst>
                                        <p:tav tm="0">
                                          <p:val>
                                            <p:strVal val="#ppt_w"/>
                                          </p:val>
                                        </p:tav>
                                        <p:tav tm="100000">
                                          <p:val>
                                            <p:strVal val="#ppt_w"/>
                                          </p:val>
                                        </p:tav>
                                      </p:tavLst>
                                    </p:anim>
                                    <p:anim calcmode="lin" valueType="num">
                                      <p:cBhvr>
                                        <p:cTn id="23" dur="500" fill="hold"/>
                                        <p:tgtEl>
                                          <p:spTgt spid="2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32001" y="685800"/>
            <a:ext cx="9474200" cy="5486400"/>
            <a:chOff x="0" y="0"/>
            <a:chExt cx="5238460" cy="3172127"/>
          </a:xfrm>
        </p:grpSpPr>
        <p:sp>
          <p:nvSpPr>
            <p:cNvPr id="3" name="Freeform 3"/>
            <p:cNvSpPr/>
            <p:nvPr/>
          </p:nvSpPr>
          <p:spPr>
            <a:xfrm>
              <a:off x="0" y="0"/>
              <a:ext cx="5238460" cy="3172127"/>
            </a:xfrm>
            <a:custGeom>
              <a:avLst/>
              <a:gdLst/>
              <a:ahLst/>
              <a:cxnLst/>
              <a:rect l="l" t="t" r="r" b="b"/>
              <a:pathLst>
                <a:path w="5238460" h="3172127">
                  <a:moveTo>
                    <a:pt x="5114000" y="3172127"/>
                  </a:moveTo>
                  <a:lnTo>
                    <a:pt x="124460" y="3172127"/>
                  </a:lnTo>
                  <a:cubicBezTo>
                    <a:pt x="55880" y="3172127"/>
                    <a:pt x="0" y="3116247"/>
                    <a:pt x="0" y="3047667"/>
                  </a:cubicBezTo>
                  <a:lnTo>
                    <a:pt x="0" y="124460"/>
                  </a:lnTo>
                  <a:cubicBezTo>
                    <a:pt x="0" y="55880"/>
                    <a:pt x="55880" y="0"/>
                    <a:pt x="124460" y="0"/>
                  </a:cubicBezTo>
                  <a:lnTo>
                    <a:pt x="5114000" y="0"/>
                  </a:lnTo>
                  <a:cubicBezTo>
                    <a:pt x="5182580" y="0"/>
                    <a:pt x="5238460" y="55880"/>
                    <a:pt x="5238460" y="124460"/>
                  </a:cubicBezTo>
                  <a:lnTo>
                    <a:pt x="5238460" y="3047667"/>
                  </a:lnTo>
                  <a:cubicBezTo>
                    <a:pt x="5238460" y="3116247"/>
                    <a:pt x="5182580" y="3172127"/>
                    <a:pt x="5114000" y="3172127"/>
                  </a:cubicBezTo>
                  <a:close/>
                </a:path>
              </a:pathLst>
            </a:custGeom>
            <a:solidFill>
              <a:srgbClr val="FFFFFF"/>
            </a:solidFill>
          </p:spPr>
        </p:sp>
      </p:grpSp>
      <p:grpSp>
        <p:nvGrpSpPr>
          <p:cNvPr id="9" name="Group 9"/>
          <p:cNvGrpSpPr/>
          <p:nvPr/>
        </p:nvGrpSpPr>
        <p:grpSpPr>
          <a:xfrm>
            <a:off x="685800" y="685800"/>
            <a:ext cx="1220153" cy="572054"/>
            <a:chOff x="0" y="0"/>
            <a:chExt cx="2440306" cy="1144108"/>
          </a:xfrm>
        </p:grpSpPr>
        <p:grpSp>
          <p:nvGrpSpPr>
            <p:cNvPr id="10" name="Group 10"/>
            <p:cNvGrpSpPr/>
            <p:nvPr/>
          </p:nvGrpSpPr>
          <p:grpSpPr>
            <a:xfrm>
              <a:off x="0" y="0"/>
              <a:ext cx="2440306" cy="1144108"/>
              <a:chOff x="0" y="0"/>
              <a:chExt cx="933897" cy="406400"/>
            </a:xfrm>
          </p:grpSpPr>
          <p:sp>
            <p:nvSpPr>
              <p:cNvPr id="11" name="Freeform 11"/>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mc:AlternateContent xmlns:mc="http://schemas.openxmlformats.org/markup-compatibility/2006">
        <mc:Choice xmlns:a14="http://schemas.microsoft.com/office/drawing/2010/main" Requires="a14">
          <p:sp>
            <p:nvSpPr>
              <p:cNvPr id="13" name="TextBox 12"/>
              <p:cNvSpPr txBox="1"/>
              <p:nvPr/>
            </p:nvSpPr>
            <p:spPr>
              <a:xfrm>
                <a:off x="3721101" y="904777"/>
                <a:ext cx="5473699" cy="2320379"/>
              </a:xfrm>
              <a:prstGeom prst="rect">
                <a:avLst/>
              </a:prstGeom>
              <a:noFill/>
            </p:spPr>
            <p:txBody>
              <a:bodyPr wrap="square" rtlCol="0">
                <a:spAutoFit/>
              </a:bodyPr>
              <a:lstStyle/>
              <a:p>
                <a:pPr algn="just">
                  <a:lnSpc>
                    <a:spcPct val="150000"/>
                  </a:lnSpc>
                </a:pPr>
                <a:r>
                  <a:rPr lang="en-US" sz="2933" b="1" dirty="0">
                    <a:solidFill>
                      <a:schemeClr val="accent3">
                        <a:lumMod val="75000"/>
                      </a:schemeClr>
                    </a:solidFill>
                    <a:latin typeface="Arial" panose="020B0604020202020204" pitchFamily="34" charset="0"/>
                    <a:cs typeface="Arial" panose="020B0604020202020204" pitchFamily="34" charset="0"/>
                  </a:rPr>
                  <a:t>Luyện </a:t>
                </a:r>
                <a:r>
                  <a:rPr lang="en-US" sz="2933" b="1" dirty="0" err="1">
                    <a:solidFill>
                      <a:schemeClr val="accent3">
                        <a:lumMod val="75000"/>
                      </a:schemeClr>
                    </a:solidFill>
                    <a:latin typeface="Arial" panose="020B0604020202020204" pitchFamily="34" charset="0"/>
                    <a:cs typeface="Arial" panose="020B0604020202020204" pitchFamily="34" charset="0"/>
                  </a:rPr>
                  <a:t>tập</a:t>
                </a:r>
                <a:r>
                  <a:rPr lang="en-US" sz="2933" b="1" dirty="0">
                    <a:solidFill>
                      <a:schemeClr val="accent3">
                        <a:lumMod val="75000"/>
                      </a:schemeClr>
                    </a:solidFill>
                    <a:latin typeface="Arial" panose="020B0604020202020204" pitchFamily="34" charset="0"/>
                    <a:cs typeface="Arial" panose="020B0604020202020204" pitchFamily="34" charset="0"/>
                  </a:rPr>
                  <a:t> 2: </a:t>
                </a:r>
                <a:r>
                  <a:rPr lang="en-US" sz="2933" dirty="0" err="1">
                    <a:latin typeface="Arial" panose="020B0604020202020204" pitchFamily="34" charset="0"/>
                    <a:cs typeface="Arial" panose="020B0604020202020204" pitchFamily="34" charset="0"/>
                  </a:rPr>
                  <a:t>Tìm</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một</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số</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biết</a:t>
                </a:r>
                <a:r>
                  <a:rPr lang="en-US" sz="2933" dirty="0">
                    <a:latin typeface="Arial" panose="020B0604020202020204" pitchFamily="34" charset="0"/>
                    <a:cs typeface="Arial" panose="020B0604020202020204" pitchFamily="34" charset="0"/>
                  </a:rPr>
                  <a:t>:</a:t>
                </a:r>
              </a:p>
              <a:p>
                <a:pPr algn="just">
                  <a:lnSpc>
                    <a:spcPct val="150000"/>
                  </a:lnSpc>
                </a:pPr>
                <a:r>
                  <a:rPr lang="en-US" sz="2933" dirty="0">
                    <a:latin typeface="Arial" panose="020B0604020202020204" pitchFamily="34" charset="0"/>
                    <a:cs typeface="Arial" panose="020B0604020202020204" pitchFamily="34" charset="0"/>
                  </a:rPr>
                  <a:t>a) </a:t>
                </a:r>
                <a14:m>
                  <m:oMath xmlns:m="http://schemas.openxmlformats.org/officeDocument/2006/math">
                    <m:f>
                      <m:fPr>
                        <m:ctrlPr>
                          <a:rPr lang="en-US" sz="2933" i="1">
                            <a:latin typeface="Cambria Math" panose="02040503050406030204" pitchFamily="18" charset="0"/>
                            <a:cs typeface="Arial" panose="020B0604020202020204" pitchFamily="34" charset="0"/>
                          </a:rPr>
                        </m:ctrlPr>
                      </m:fPr>
                      <m:num>
                        <m:r>
                          <a:rPr lang="en-US" sz="2933" i="1">
                            <a:latin typeface="Cambria Math" panose="02040503050406030204" pitchFamily="18" charset="0"/>
                            <a:cs typeface="Arial" panose="020B0604020202020204" pitchFamily="34" charset="0"/>
                          </a:rPr>
                          <m:t>7</m:t>
                        </m:r>
                      </m:num>
                      <m:den>
                        <m:r>
                          <a:rPr lang="en-US" sz="2933" i="1">
                            <a:latin typeface="Cambria Math" panose="02040503050406030204" pitchFamily="18" charset="0"/>
                            <a:cs typeface="Arial" panose="020B0604020202020204" pitchFamily="34" charset="0"/>
                          </a:rPr>
                          <m:t>9</m:t>
                        </m:r>
                      </m:den>
                    </m:f>
                  </m:oMath>
                </a14:m>
                <a:r>
                  <a:rPr lang="en-US" sz="2933" b="1"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của</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nó</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bằng</a:t>
                </a:r>
                <a:r>
                  <a:rPr lang="en-US" sz="2933" dirty="0">
                    <a:latin typeface="Arial" panose="020B0604020202020204" pitchFamily="34" charset="0"/>
                    <a:cs typeface="Arial" panose="020B0604020202020204" pitchFamily="34" charset="0"/>
                  </a:rPr>
                  <a:t> -21</a:t>
                </a:r>
              </a:p>
              <a:p>
                <a:pPr algn="just">
                  <a:lnSpc>
                    <a:spcPct val="150000"/>
                  </a:lnSpc>
                </a:pPr>
                <a:r>
                  <a:rPr lang="en-US" sz="2933" dirty="0">
                    <a:latin typeface="Arial" panose="020B0604020202020204" pitchFamily="34" charset="0"/>
                    <a:cs typeface="Arial" panose="020B0604020202020204" pitchFamily="34" charset="0"/>
                  </a:rPr>
                  <a:t>b) 27% </a:t>
                </a:r>
                <a:r>
                  <a:rPr lang="en-US" sz="2933" dirty="0" err="1">
                    <a:latin typeface="Arial" panose="020B0604020202020204" pitchFamily="34" charset="0"/>
                    <a:cs typeface="Arial" panose="020B0604020202020204" pitchFamily="34" charset="0"/>
                  </a:rPr>
                  <a:t>của</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nó</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bằng</a:t>
                </a:r>
                <a:r>
                  <a:rPr lang="en-US" sz="2933" dirty="0">
                    <a:latin typeface="Arial" panose="020B0604020202020204" pitchFamily="34" charset="0"/>
                    <a:cs typeface="Arial" panose="020B0604020202020204" pitchFamily="34" charset="0"/>
                  </a:rPr>
                  <a:t> 18 </a:t>
                </a:r>
              </a:p>
            </p:txBody>
          </p:sp>
        </mc:Choice>
        <mc:Fallback>
          <p:sp>
            <p:nvSpPr>
              <p:cNvPr id="13" name="TextBox 12"/>
              <p:cNvSpPr txBox="1">
                <a:spLocks noRot="1" noChangeAspect="1" noMove="1" noResize="1" noEditPoints="1" noAdjustHandles="1" noChangeArrowheads="1" noChangeShapeType="1" noTextEdit="1"/>
              </p:cNvSpPr>
              <p:nvPr/>
            </p:nvSpPr>
            <p:spPr>
              <a:xfrm>
                <a:off x="3721101" y="904777"/>
                <a:ext cx="5473699" cy="2320379"/>
              </a:xfrm>
              <a:prstGeom prst="rect">
                <a:avLst/>
              </a:prstGeom>
              <a:blipFill>
                <a:blip r:embed="rId4"/>
                <a:stretch>
                  <a:fillRect l="-2450" b="-6824"/>
                </a:stretch>
              </a:blipFill>
            </p:spPr>
            <p:txBody>
              <a:bodyPr/>
              <a:lstStyle/>
              <a:p>
                <a:r>
                  <a:rPr lang="en-US">
                    <a:noFill/>
                  </a:rPr>
                  <a:t> </a:t>
                </a:r>
              </a:p>
            </p:txBody>
          </p:sp>
        </mc:Fallback>
      </mc:AlternateContent>
      <p:sp>
        <p:nvSpPr>
          <p:cNvPr id="14" name="TextBox 13"/>
          <p:cNvSpPr txBox="1"/>
          <p:nvPr/>
        </p:nvSpPr>
        <p:spPr>
          <a:xfrm>
            <a:off x="5575301" y="3368516"/>
            <a:ext cx="2387600" cy="543675"/>
          </a:xfrm>
          <a:prstGeom prst="rect">
            <a:avLst/>
          </a:prstGeom>
          <a:noFill/>
        </p:spPr>
        <p:txBody>
          <a:bodyPr wrap="square" rtlCol="0">
            <a:spAutoFit/>
          </a:bodyPr>
          <a:lstStyle/>
          <a:p>
            <a:pPr algn="ctr"/>
            <a:r>
              <a:rPr lang="en-US" sz="2933" b="1" dirty="0" err="1">
                <a:solidFill>
                  <a:schemeClr val="accent5">
                    <a:lumMod val="50000"/>
                  </a:schemeClr>
                </a:solidFill>
                <a:latin typeface="Arial" panose="020B0604020202020204" pitchFamily="34" charset="0"/>
                <a:cs typeface="Arial" panose="020B0604020202020204" pitchFamily="34" charset="0"/>
              </a:rPr>
              <a:t>Giải</a:t>
            </a:r>
            <a:endParaRPr lang="en-US" sz="2933"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5" name="Rectangle 14"/>
              <p:cNvSpPr/>
              <p:nvPr/>
            </p:nvSpPr>
            <p:spPr>
              <a:xfrm>
                <a:off x="3721101" y="3919147"/>
                <a:ext cx="6096000" cy="1647952"/>
              </a:xfrm>
              <a:prstGeom prst="rect">
                <a:avLst/>
              </a:prstGeom>
            </p:spPr>
            <p:txBody>
              <a:bodyPr>
                <a:spAutoFit/>
              </a:bodyPr>
              <a:lstStyle/>
              <a:p>
                <a:pPr algn="just">
                  <a:lnSpc>
                    <a:spcPct val="135000"/>
                  </a:lnSpc>
                  <a:spcBef>
                    <a:spcPts val="400"/>
                  </a:spcBef>
                  <a:spcAft>
                    <a:spcPts val="400"/>
                  </a:spcAft>
                </a:pPr>
                <a:r>
                  <a:rPr lang="en-GB" sz="2933"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GB" sz="2933"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2933"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933"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2933"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933"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2933" dirty="0">
                    <a:solidFill>
                      <a:srgbClr val="000000"/>
                    </a:solidFill>
                    <a:latin typeface="Arial" panose="020B0604020202020204" pitchFamily="34" charset="0"/>
                    <a:ea typeface="Calibri" panose="020F0502020204030204" pitchFamily="34" charset="0"/>
                    <a:cs typeface="Arial" panose="020B0604020202020204" pitchFamily="34" charset="0"/>
                  </a:rPr>
                  <a:t>: - 21 :  </a:t>
                </a:r>
                <a14:m>
                  <m:oMath xmlns:m="http://schemas.openxmlformats.org/officeDocument/2006/math">
                    <m:f>
                      <m:fPr>
                        <m:ctrlPr>
                          <a:rPr lang="en-US" sz="2933" i="1">
                            <a:solidFill>
                              <a:srgbClr val="000000"/>
                            </a:solidFill>
                            <a:latin typeface="Cambria Math" panose="02040503050406030204" pitchFamily="18" charset="0"/>
                            <a:ea typeface="Calibri" panose="020F0502020204030204" pitchFamily="34" charset="0"/>
                          </a:rPr>
                        </m:ctrlPr>
                      </m:fPr>
                      <m:num>
                        <m:r>
                          <a:rPr lang="en-GB" sz="2933" i="1">
                            <a:solidFill>
                              <a:srgbClr val="000000"/>
                            </a:solidFill>
                            <a:latin typeface="Cambria Math" panose="02040503050406030204" pitchFamily="18" charset="0"/>
                            <a:ea typeface="Calibri" panose="020F0502020204030204" pitchFamily="34" charset="0"/>
                          </a:rPr>
                          <m:t>7</m:t>
                        </m:r>
                      </m:num>
                      <m:den>
                        <m:r>
                          <a:rPr lang="en-GB" sz="2933" i="1">
                            <a:solidFill>
                              <a:srgbClr val="000000"/>
                            </a:solidFill>
                            <a:latin typeface="Cambria Math" panose="02040503050406030204" pitchFamily="18" charset="0"/>
                            <a:ea typeface="Calibri" panose="020F0502020204030204" pitchFamily="34" charset="0"/>
                          </a:rPr>
                          <m:t>9</m:t>
                        </m:r>
                      </m:den>
                    </m:f>
                  </m:oMath>
                </a14:m>
                <a:r>
                  <a:rPr lang="en-GB" sz="2933" dirty="0">
                    <a:solidFill>
                      <a:srgbClr val="000000"/>
                    </a:solidFill>
                    <a:latin typeface="Arial" panose="020B0604020202020204" pitchFamily="34" charset="0"/>
                    <a:ea typeface="Calibri" panose="020F0502020204030204" pitchFamily="34" charset="0"/>
                    <a:cs typeface="Arial" panose="020B0604020202020204" pitchFamily="34" charset="0"/>
                  </a:rPr>
                  <a:t> = - 21 .  </a:t>
                </a:r>
                <a14:m>
                  <m:oMath xmlns:m="http://schemas.openxmlformats.org/officeDocument/2006/math">
                    <m:f>
                      <m:fPr>
                        <m:ctrlPr>
                          <a:rPr lang="en-US" sz="2933" i="1">
                            <a:solidFill>
                              <a:srgbClr val="000000"/>
                            </a:solidFill>
                            <a:latin typeface="Cambria Math" panose="02040503050406030204" pitchFamily="18" charset="0"/>
                            <a:ea typeface="Calibri" panose="020F0502020204030204" pitchFamily="34" charset="0"/>
                          </a:rPr>
                        </m:ctrlPr>
                      </m:fPr>
                      <m:num>
                        <m:r>
                          <a:rPr lang="en-US" sz="2933" i="1">
                            <a:solidFill>
                              <a:srgbClr val="000000"/>
                            </a:solidFill>
                            <a:latin typeface="Cambria Math" panose="02040503050406030204" pitchFamily="18" charset="0"/>
                            <a:ea typeface="Calibri" panose="020F0502020204030204" pitchFamily="34" charset="0"/>
                          </a:rPr>
                          <m:t>9</m:t>
                        </m:r>
                      </m:num>
                      <m:den>
                        <m:r>
                          <a:rPr lang="en-US" sz="2933" i="1">
                            <a:solidFill>
                              <a:srgbClr val="000000"/>
                            </a:solidFill>
                            <a:latin typeface="Cambria Math" panose="02040503050406030204" pitchFamily="18" charset="0"/>
                            <a:ea typeface="Calibri" panose="020F0502020204030204" pitchFamily="34" charset="0"/>
                          </a:rPr>
                          <m:t>7</m:t>
                        </m:r>
                      </m:den>
                    </m:f>
                  </m:oMath>
                </a14:m>
                <a:r>
                  <a:rPr lang="en-GB" sz="2933" dirty="0">
                    <a:solidFill>
                      <a:srgbClr val="000000"/>
                    </a:solidFill>
                    <a:latin typeface="Arial" panose="020B0604020202020204" pitchFamily="34" charset="0"/>
                    <a:ea typeface="Calibri" panose="020F0502020204030204" pitchFamily="34" charset="0"/>
                    <a:cs typeface="Arial" panose="020B0604020202020204" pitchFamily="34" charset="0"/>
                  </a:rPr>
                  <a:t> = - 27</a:t>
                </a:r>
                <a:endParaRPr lang="en-US" sz="2933"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GB" sz="2933" dirty="0">
                    <a:solidFill>
                      <a:srgbClr val="000000"/>
                    </a:solidFill>
                    <a:latin typeface="Arial" panose="020B0604020202020204" pitchFamily="34" charset="0"/>
                    <a:ea typeface="Calibri" panose="020F0502020204030204" pitchFamily="34" charset="0"/>
                    <a:cs typeface="Arial" panose="020B0604020202020204" pitchFamily="34" charset="0"/>
                  </a:rPr>
                  <a:t>b) </a:t>
                </a:r>
                <a:r>
                  <a:rPr lang="en-GB" sz="2933"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2933"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933"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2933"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933"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2933" dirty="0">
                    <a:solidFill>
                      <a:srgbClr val="000000"/>
                    </a:solidFill>
                    <a:latin typeface="Arial" panose="020B0604020202020204" pitchFamily="34" charset="0"/>
                    <a:ea typeface="Calibri" panose="020F0502020204030204" pitchFamily="34" charset="0"/>
                    <a:cs typeface="Arial" panose="020B0604020202020204" pitchFamily="34" charset="0"/>
                  </a:rPr>
                  <a:t>: 18 : </a:t>
                </a:r>
                <a14:m>
                  <m:oMath xmlns:m="http://schemas.openxmlformats.org/officeDocument/2006/math">
                    <m:f>
                      <m:fPr>
                        <m:ctrlPr>
                          <a:rPr lang="en-US" sz="2933" i="1">
                            <a:latin typeface="Cambria Math" panose="02040503050406030204" pitchFamily="18" charset="0"/>
                          </a:rPr>
                        </m:ctrlPr>
                      </m:fPr>
                      <m:num>
                        <m:r>
                          <a:rPr lang="en-GB" sz="2933" i="1">
                            <a:solidFill>
                              <a:srgbClr val="000000"/>
                            </a:solidFill>
                            <a:latin typeface="Cambria Math" panose="02040503050406030204" pitchFamily="18" charset="0"/>
                            <a:ea typeface="Calibri" panose="020F0502020204030204" pitchFamily="34" charset="0"/>
                            <a:cs typeface="Times New Roman" panose="02020603050405020304" pitchFamily="18" charset="0"/>
                          </a:rPr>
                          <m:t>27</m:t>
                        </m:r>
                      </m:num>
                      <m:den>
                        <m:r>
                          <a:rPr lang="en-GB" sz="2933" i="1">
                            <a:solidFill>
                              <a:srgbClr val="000000"/>
                            </a:solidFill>
                            <a:latin typeface="Cambria Math" panose="02040503050406030204" pitchFamily="18" charset="0"/>
                            <a:ea typeface="Calibri" panose="020F0502020204030204" pitchFamily="34" charset="0"/>
                            <a:cs typeface="Times New Roman" panose="02020603050405020304" pitchFamily="18" charset="0"/>
                          </a:rPr>
                          <m:t>100</m:t>
                        </m:r>
                      </m:den>
                    </m:f>
                    <m:r>
                      <a:rPr lang="en-GB" sz="2933"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GB" sz="2933" dirty="0">
                    <a:solidFill>
                      <a:srgbClr val="000000"/>
                    </a:solidFill>
                    <a:latin typeface="Arial" panose="020B0604020202020204" pitchFamily="34" charset="0"/>
                    <a:ea typeface="Calibri" panose="020F0502020204030204" pitchFamily="34" charset="0"/>
                    <a:cs typeface="Arial" panose="020B0604020202020204" pitchFamily="34" charset="0"/>
                  </a:rPr>
                  <a:t>= 18 . </a:t>
                </a:r>
                <a14:m>
                  <m:oMath xmlns:m="http://schemas.openxmlformats.org/officeDocument/2006/math">
                    <m:f>
                      <m:fPr>
                        <m:ctrlPr>
                          <a:rPr lang="en-US" sz="2933" i="1">
                            <a:latin typeface="Cambria Math" panose="02040503050406030204" pitchFamily="18" charset="0"/>
                          </a:rPr>
                        </m:ctrlPr>
                      </m:fPr>
                      <m:num>
                        <m:r>
                          <a:rPr lang="en-US" sz="2933" i="1">
                            <a:latin typeface="Cambria Math" panose="02040503050406030204" pitchFamily="18" charset="0"/>
                          </a:rPr>
                          <m:t>100</m:t>
                        </m:r>
                      </m:num>
                      <m:den>
                        <m:r>
                          <a:rPr lang="en-US" sz="2933" i="1">
                            <a:solidFill>
                              <a:srgbClr val="000000"/>
                            </a:solidFill>
                            <a:latin typeface="Cambria Math" panose="02040503050406030204" pitchFamily="18" charset="0"/>
                            <a:ea typeface="Calibri" panose="020F0502020204030204" pitchFamily="34" charset="0"/>
                            <a:cs typeface="Times New Roman" panose="02020603050405020304" pitchFamily="18" charset="0"/>
                          </a:rPr>
                          <m:t>27</m:t>
                        </m:r>
                      </m:den>
                    </m:f>
                  </m:oMath>
                </a14:m>
                <a:r>
                  <a:rPr lang="en-GB" sz="2933" dirty="0">
                    <a:solidFill>
                      <a:srgbClr val="000000"/>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2933" i="1">
                            <a:latin typeface="Cambria Math" panose="02040503050406030204" pitchFamily="18" charset="0"/>
                          </a:rPr>
                        </m:ctrlPr>
                      </m:fPr>
                      <m:num>
                        <m:r>
                          <a:rPr lang="en-GB" sz="2933" i="1">
                            <a:solidFill>
                              <a:srgbClr val="000000"/>
                            </a:solidFill>
                            <a:latin typeface="Cambria Math" panose="02040503050406030204" pitchFamily="18" charset="0"/>
                            <a:ea typeface="Calibri" panose="020F0502020204030204" pitchFamily="34" charset="0"/>
                            <a:cs typeface="Times New Roman" panose="02020603050405020304" pitchFamily="18" charset="0"/>
                          </a:rPr>
                          <m:t>200</m:t>
                        </m:r>
                      </m:num>
                      <m:den>
                        <m:r>
                          <a:rPr lang="en-GB" sz="2933"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2933" dirty="0">
                  <a:latin typeface="Arial" panose="020B060402020202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3721101" y="3919147"/>
                <a:ext cx="6096000" cy="1647952"/>
              </a:xfrm>
              <a:prstGeom prst="rect">
                <a:avLst/>
              </a:prstGeom>
              <a:blipFill>
                <a:blip r:embed="rId5"/>
                <a:stretch>
                  <a:fillRect l="-2200" r="-2200" b="-3704"/>
                </a:stretch>
              </a:blipFill>
            </p:spPr>
            <p:txBody>
              <a:bodyPr/>
              <a:lstStyle/>
              <a:p>
                <a:r>
                  <a:rPr lang="en-US">
                    <a:noFill/>
                  </a:rPr>
                  <a:t> </a:t>
                </a:r>
              </a:p>
            </p:txBody>
          </p:sp>
        </mc:Fallback>
      </mc:AlternateContent>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04800" y="1676400"/>
            <a:ext cx="5181600" cy="518160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18" presetClass="entr" presetSubtype="6" fill="hold" nodeType="with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strips(downRight)">
                                      <p:cBhvr>
                                        <p:cTn id="12" dur="500"/>
                                        <p:tgtEl>
                                          <p:spTgt spid="13">
                                            <p:txEl>
                                              <p:pRg st="0" end="0"/>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strips(downRight)">
                                      <p:cBhvr>
                                        <p:cTn id="15" dur="500"/>
                                        <p:tgtEl>
                                          <p:spTgt spid="13">
                                            <p:txEl>
                                              <p:pRg st="1" end="1"/>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strips(downRight)">
                                      <p:cBhvr>
                                        <p:cTn id="18" dur="500"/>
                                        <p:tgtEl>
                                          <p:spTgt spid="1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wipe(down)">
                                      <p:cBhvr>
                                        <p:cTn id="30" dur="500"/>
                                        <p:tgtEl>
                                          <p:spTgt spid="15">
                                            <p:txEl>
                                              <p:pRg st="0" end="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Effect transition="in" filter="wipe(down)">
                                      <p:cBhvr>
                                        <p:cTn id="3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219200" y="1844009"/>
            <a:ext cx="9753600" cy="4152171"/>
            <a:chOff x="0" y="0"/>
            <a:chExt cx="2826982" cy="1939341"/>
          </a:xfrm>
        </p:grpSpPr>
        <p:sp>
          <p:nvSpPr>
            <p:cNvPr id="5" name="Freeform 5"/>
            <p:cNvSpPr/>
            <p:nvPr/>
          </p:nvSpPr>
          <p:spPr>
            <a:xfrm>
              <a:off x="0" y="0"/>
              <a:ext cx="2826982" cy="1939341"/>
            </a:xfrm>
            <a:custGeom>
              <a:avLst/>
              <a:gdLst/>
              <a:ahLst/>
              <a:cxnLst/>
              <a:rect l="l" t="t" r="r" b="b"/>
              <a:pathLst>
                <a:path w="2826982" h="1939341">
                  <a:moveTo>
                    <a:pt x="2702522" y="1939341"/>
                  </a:moveTo>
                  <a:lnTo>
                    <a:pt x="124460" y="1939341"/>
                  </a:lnTo>
                  <a:cubicBezTo>
                    <a:pt x="55880" y="1939341"/>
                    <a:pt x="0" y="1883461"/>
                    <a:pt x="0" y="1814881"/>
                  </a:cubicBezTo>
                  <a:lnTo>
                    <a:pt x="0" y="124460"/>
                  </a:lnTo>
                  <a:cubicBezTo>
                    <a:pt x="0" y="55880"/>
                    <a:pt x="55880" y="0"/>
                    <a:pt x="124460" y="0"/>
                  </a:cubicBezTo>
                  <a:lnTo>
                    <a:pt x="2702522" y="0"/>
                  </a:lnTo>
                  <a:cubicBezTo>
                    <a:pt x="2771102" y="0"/>
                    <a:pt x="2826982" y="55880"/>
                    <a:pt x="2826982" y="124460"/>
                  </a:cubicBezTo>
                  <a:lnTo>
                    <a:pt x="2826982" y="1814881"/>
                  </a:lnTo>
                  <a:cubicBezTo>
                    <a:pt x="2826982" y="1883461"/>
                    <a:pt x="2771102" y="1939341"/>
                    <a:pt x="2702522" y="1939341"/>
                  </a:cubicBezTo>
                  <a:close/>
                </a:path>
              </a:pathLst>
            </a:custGeom>
            <a:solidFill>
              <a:srgbClr val="FFFFFF"/>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1289472" y="6004646"/>
            <a:ext cx="433456" cy="433456"/>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69072" y="6004646"/>
            <a:ext cx="433456" cy="433456"/>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400000">
            <a:off x="9160815" y="2928776"/>
            <a:ext cx="4690771" cy="230274"/>
          </a:xfrm>
          <a:prstGeom prst="rect">
            <a:avLst/>
          </a:prstGeom>
        </p:spPr>
      </p:pic>
      <p:pic>
        <p:nvPicPr>
          <p:cNvPr id="13"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219200" y="698527"/>
            <a:ext cx="3274224" cy="934642"/>
          </a:xfrm>
          <a:prstGeom prst="rect">
            <a:avLst/>
          </a:prstGeom>
        </p:spPr>
      </p:pic>
      <p:sp>
        <p:nvSpPr>
          <p:cNvPr id="14" name="TextBox 13"/>
          <p:cNvSpPr txBox="1"/>
          <p:nvPr/>
        </p:nvSpPr>
        <p:spPr>
          <a:xfrm>
            <a:off x="1676400" y="909367"/>
            <a:ext cx="1981200" cy="543675"/>
          </a:xfrm>
          <a:prstGeom prst="rect">
            <a:avLst/>
          </a:prstGeom>
          <a:noFill/>
        </p:spPr>
        <p:txBody>
          <a:bodyPr wrap="square" rtlCol="0">
            <a:spAutoFit/>
          </a:bodyPr>
          <a:lstStyle/>
          <a:p>
            <a:pPr algn="ctr"/>
            <a:r>
              <a:rPr lang="en-US" sz="2933" b="1" dirty="0" err="1">
                <a:latin typeface="Arial" panose="020B0604020202020204" pitchFamily="34" charset="0"/>
                <a:cs typeface="Arial" panose="020B0604020202020204" pitchFamily="34" charset="0"/>
              </a:rPr>
              <a:t>Ví</a:t>
            </a:r>
            <a:r>
              <a:rPr lang="en-US" sz="2933" b="1" dirty="0">
                <a:latin typeface="Arial" panose="020B0604020202020204" pitchFamily="34" charset="0"/>
                <a:cs typeface="Arial" panose="020B0604020202020204" pitchFamily="34" charset="0"/>
              </a:rPr>
              <a:t> </a:t>
            </a:r>
            <a:r>
              <a:rPr lang="en-US" sz="2933" b="1" dirty="0" err="1">
                <a:latin typeface="Arial" panose="020B0604020202020204" pitchFamily="34" charset="0"/>
                <a:cs typeface="Arial" panose="020B0604020202020204" pitchFamily="34" charset="0"/>
              </a:rPr>
              <a:t>dụ</a:t>
            </a:r>
            <a:r>
              <a:rPr lang="en-US" sz="2933" b="1" dirty="0">
                <a:latin typeface="Arial" panose="020B0604020202020204" pitchFamily="34" charset="0"/>
                <a:cs typeface="Arial" panose="020B0604020202020204" pitchFamily="34" charset="0"/>
              </a:rPr>
              <a:t> 3</a:t>
            </a:r>
          </a:p>
        </p:txBody>
      </p:sp>
      <p:sp>
        <p:nvSpPr>
          <p:cNvPr id="15" name="TextBox 14"/>
          <p:cNvSpPr txBox="1"/>
          <p:nvPr/>
        </p:nvSpPr>
        <p:spPr>
          <a:xfrm>
            <a:off x="1930400" y="2273490"/>
            <a:ext cx="8331200" cy="3244158"/>
          </a:xfrm>
          <a:prstGeom prst="rect">
            <a:avLst/>
          </a:prstGeom>
          <a:noFill/>
        </p:spPr>
        <p:txBody>
          <a:bodyPr wrap="square" rtlCol="0">
            <a:spAutoFit/>
          </a:bodyPr>
          <a:lstStyle/>
          <a:p>
            <a:pPr algn="just">
              <a:lnSpc>
                <a:spcPct val="150000"/>
              </a:lnSpc>
            </a:pPr>
            <a:r>
              <a:rPr lang="en-US" sz="2800" dirty="0" err="1">
                <a:latin typeface="Arial" panose="020B0604020202020204" pitchFamily="34" charset="0"/>
                <a:cs typeface="Arial" panose="020B0604020202020204" pitchFamily="34" charset="0"/>
              </a:rPr>
              <a:t>Cô</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dự</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định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gửi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hàng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tiền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kì</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hạn</a:t>
            </a:r>
            <a:r>
              <a:rPr lang="en-US" sz="2800" dirty="0">
                <a:latin typeface="Arial" panose="020B0604020202020204" pitchFamily="34" charset="0"/>
                <a:cs typeface="Arial" panose="020B0604020202020204" pitchFamily="34" charset="0"/>
              </a:rPr>
              <a:t> 1 </a:t>
            </a:r>
            <a:r>
              <a:rPr lang="en-US" sz="2800" dirty="0" err="1">
                <a:latin typeface="Arial" panose="020B0604020202020204" pitchFamily="34" charset="0"/>
                <a:cs typeface="Arial" panose="020B0604020202020204" pitchFamily="34" charset="0"/>
              </a:rPr>
              <a:t>năm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lãi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suất</a:t>
            </a:r>
            <a:r>
              <a:rPr lang="en-US" sz="2800" dirty="0">
                <a:latin typeface="Arial" panose="020B0604020202020204" pitchFamily="34" charset="0"/>
                <a:cs typeface="Arial" panose="020B0604020202020204" pitchFamily="34" charset="0"/>
              </a:rPr>
              <a:t> 6,8%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kì</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năm</a:t>
            </a:r>
            <a:r>
              <a:rPr lang="en-US" sz="2800" dirty="0">
                <a:latin typeface="Arial" panose="020B0604020202020204" pitchFamily="34" charset="0"/>
                <a:cs typeface="Arial" panose="020B0604020202020204" pitchFamily="34" charset="0"/>
              </a:rPr>
              <a:t> 1, </a:t>
            </a:r>
            <a:r>
              <a:rPr lang="en-US" sz="2800" dirty="0" err="1">
                <a:latin typeface="Arial" panose="020B0604020202020204" pitchFamily="34" charset="0"/>
                <a:cs typeface="Arial" panose="020B0604020202020204" pitchFamily="34" charset="0"/>
              </a:rPr>
              <a:t>cô</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muốn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tiền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lãi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3 400 000 </a:t>
            </a:r>
            <a:r>
              <a:rPr lang="en-US" sz="2800" dirty="0" err="1">
                <a:latin typeface="Arial" panose="020B0604020202020204" pitchFamily="34" charset="0"/>
                <a:cs typeface="Arial" panose="020B0604020202020204" pitchFamily="34" charset="0"/>
              </a:rPr>
              <a:t>đồng</a:t>
            </a:r>
            <a:r>
              <a:rPr lang="en-US" sz="2800" dirty="0">
                <a:latin typeface="Arial" panose="020B0604020202020204" pitchFamily="34" charset="0"/>
                <a:cs typeface="Arial" panose="020B0604020202020204" pitchFamily="34" charset="0"/>
              </a:rPr>
              <a:t>. Ban </a:t>
            </a:r>
            <a:r>
              <a:rPr lang="en-US" sz="2800" dirty="0" err="1">
                <a:latin typeface="Arial" panose="020B0604020202020204" pitchFamily="34" charset="0"/>
                <a:cs typeface="Arial" panose="020B0604020202020204" pitchFamily="34" charset="0"/>
              </a:rPr>
              <a:t>đầu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cô</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phải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gửi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hàng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nhiêu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tiền</a:t>
            </a:r>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08395353"/>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85801"/>
            <a:ext cx="10820400" cy="4089399"/>
            <a:chOff x="0" y="0"/>
            <a:chExt cx="5490351" cy="2074992"/>
          </a:xfrm>
        </p:grpSpPr>
        <p:sp>
          <p:nvSpPr>
            <p:cNvPr id="3" name="Freeform 3"/>
            <p:cNvSpPr/>
            <p:nvPr/>
          </p:nvSpPr>
          <p:spPr>
            <a:xfrm>
              <a:off x="0" y="0"/>
              <a:ext cx="5490351" cy="2074992"/>
            </a:xfrm>
            <a:custGeom>
              <a:avLst/>
              <a:gdLst/>
              <a:ahLst/>
              <a:cxnLst/>
              <a:rect l="l" t="t" r="r" b="b"/>
              <a:pathLst>
                <a:path w="5490351" h="2074992">
                  <a:moveTo>
                    <a:pt x="5365891" y="2074992"/>
                  </a:moveTo>
                  <a:lnTo>
                    <a:pt x="124460" y="2074992"/>
                  </a:lnTo>
                  <a:cubicBezTo>
                    <a:pt x="55880" y="2074992"/>
                    <a:pt x="0" y="2019111"/>
                    <a:pt x="0" y="1950532"/>
                  </a:cubicBezTo>
                  <a:lnTo>
                    <a:pt x="0" y="124460"/>
                  </a:lnTo>
                  <a:cubicBezTo>
                    <a:pt x="0" y="55880"/>
                    <a:pt x="55880" y="0"/>
                    <a:pt x="124460" y="0"/>
                  </a:cubicBezTo>
                  <a:lnTo>
                    <a:pt x="5365891" y="0"/>
                  </a:lnTo>
                  <a:cubicBezTo>
                    <a:pt x="5434471" y="0"/>
                    <a:pt x="5490351" y="55880"/>
                    <a:pt x="5490351" y="124460"/>
                  </a:cubicBezTo>
                  <a:lnTo>
                    <a:pt x="5490351" y="1950532"/>
                  </a:lnTo>
                  <a:cubicBezTo>
                    <a:pt x="5490351" y="2019112"/>
                    <a:pt x="5434471" y="2074992"/>
                    <a:pt x="5365891" y="2074992"/>
                  </a:cubicBezTo>
                  <a:close/>
                </a:path>
              </a:pathLst>
            </a:custGeom>
            <a:solidFill>
              <a:srgbClr val="FFFFFF"/>
            </a:solidFill>
          </p:spPr>
        </p:sp>
      </p:grpSp>
      <p:grpSp>
        <p:nvGrpSpPr>
          <p:cNvPr id="7" name="Group 7"/>
          <p:cNvGrpSpPr/>
          <p:nvPr/>
        </p:nvGrpSpPr>
        <p:grpSpPr>
          <a:xfrm>
            <a:off x="685800" y="5600146"/>
            <a:ext cx="1220153" cy="572054"/>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0" name="Group 10"/>
            <p:cNvGrpSpPr/>
            <p:nvPr/>
          </p:nvGrpSpPr>
          <p:grpSpPr>
            <a:xfrm>
              <a:off x="764557" y="409093"/>
              <a:ext cx="911193" cy="325922"/>
              <a:chOff x="0" y="0"/>
              <a:chExt cx="1200098" cy="429260"/>
            </a:xfrm>
          </p:grpSpPr>
          <p:sp>
            <p:nvSpPr>
              <p:cNvPr id="11" name="Freeform 11"/>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2" name="TextBox 11"/>
          <p:cNvSpPr txBox="1"/>
          <p:nvPr/>
        </p:nvSpPr>
        <p:spPr>
          <a:xfrm>
            <a:off x="5334640" y="933876"/>
            <a:ext cx="1522721" cy="543675"/>
          </a:xfrm>
          <a:prstGeom prst="rect">
            <a:avLst/>
          </a:prstGeom>
          <a:noFill/>
        </p:spPr>
        <p:txBody>
          <a:bodyPr wrap="square" rtlCol="0">
            <a:spAutoFit/>
          </a:bodyPr>
          <a:lstStyle/>
          <a:p>
            <a:pPr algn="ctr"/>
            <a:r>
              <a:rPr lang="en-US" sz="2933" b="1" dirty="0" err="1">
                <a:solidFill>
                  <a:srgbClr val="C00000"/>
                </a:solidFill>
                <a:latin typeface="Arial" panose="020B0604020202020204" pitchFamily="34" charset="0"/>
                <a:cs typeface="Arial" panose="020B0604020202020204" pitchFamily="34" charset="0"/>
              </a:rPr>
              <a:t>Giải</a:t>
            </a:r>
            <a:endParaRPr lang="en-US" sz="2933"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TextBox 12"/>
              <p:cNvSpPr txBox="1"/>
              <p:nvPr/>
            </p:nvSpPr>
            <p:spPr>
              <a:xfrm>
                <a:off x="1875678" y="1457725"/>
                <a:ext cx="8864123" cy="2613792"/>
              </a:xfrm>
              <a:prstGeom prst="rect">
                <a:avLst/>
              </a:prstGeom>
              <a:noFill/>
            </p:spPr>
            <p:txBody>
              <a:bodyPr wrap="square" rtlCol="0">
                <a:spAutoFit/>
              </a:bodyPr>
              <a:lstStyle/>
              <a:p>
                <a:pPr algn="just">
                  <a:lnSpc>
                    <a:spcPct val="150000"/>
                  </a:lnSpc>
                </a:pPr>
                <a:r>
                  <a:rPr lang="en-US" sz="2933" dirty="0">
                    <a:latin typeface="Arial" panose="020B0604020202020204" pitchFamily="34" charset="0"/>
                    <a:cs typeface="Arial" panose="020B0604020202020204" pitchFamily="34" charset="0"/>
                  </a:rPr>
                  <a:t>Ta </a:t>
                </a:r>
                <a:r>
                  <a:rPr lang="en-US" sz="2933" dirty="0" err="1">
                    <a:latin typeface="Arial" panose="020B0604020202020204" pitchFamily="34" charset="0"/>
                    <a:cs typeface="Arial" panose="020B0604020202020204" pitchFamily="34" charset="0"/>
                  </a:rPr>
                  <a:t>có</a:t>
                </a:r>
                <a:r>
                  <a:rPr lang="en-US" sz="2933" dirty="0">
                    <a:latin typeface="Arial" panose="020B0604020202020204" pitchFamily="34" charset="0"/>
                    <a:cs typeface="Arial" panose="020B0604020202020204" pitchFamily="34" charset="0"/>
                  </a:rPr>
                  <a:t>: 6,8% = </a:t>
                </a:r>
                <a14:m>
                  <m:oMath xmlns:m="http://schemas.openxmlformats.org/officeDocument/2006/math">
                    <m:f>
                      <m:fPr>
                        <m:ctrlPr>
                          <a:rPr lang="en-US" sz="2933" i="1">
                            <a:latin typeface="Cambria Math" panose="02040503050406030204" pitchFamily="18" charset="0"/>
                            <a:cs typeface="Arial" panose="020B0604020202020204" pitchFamily="34" charset="0"/>
                          </a:rPr>
                        </m:ctrlPr>
                      </m:fPr>
                      <m:num>
                        <m:r>
                          <a:rPr lang="en-US" sz="2933" i="1">
                            <a:latin typeface="Cambria Math" panose="02040503050406030204" pitchFamily="18" charset="0"/>
                            <a:cs typeface="Arial" panose="020B0604020202020204" pitchFamily="34" charset="0"/>
                          </a:rPr>
                          <m:t>6,8</m:t>
                        </m:r>
                      </m:num>
                      <m:den>
                        <m:r>
                          <a:rPr lang="en-US" sz="2933" i="1">
                            <a:latin typeface="Cambria Math" panose="02040503050406030204" pitchFamily="18" charset="0"/>
                            <a:cs typeface="Arial" panose="020B0604020202020204" pitchFamily="34" charset="0"/>
                          </a:rPr>
                          <m:t>100</m:t>
                        </m:r>
                      </m:den>
                    </m:f>
                  </m:oMath>
                </a14:m>
                <a:r>
                  <a:rPr lang="en-US" sz="2933" dirty="0">
                    <a:latin typeface="Arial" panose="020B0604020202020204" pitchFamily="34" charset="0"/>
                    <a:cs typeface="Arial" panose="020B0604020202020204" pitchFamily="34" charset="0"/>
                  </a:rPr>
                  <a:t> = </a:t>
                </a:r>
                <a14:m>
                  <m:oMath xmlns:m="http://schemas.openxmlformats.org/officeDocument/2006/math">
                    <m:f>
                      <m:fPr>
                        <m:ctrlPr>
                          <a:rPr lang="en-US" sz="2933" i="1">
                            <a:latin typeface="Cambria Math" panose="02040503050406030204" pitchFamily="18" charset="0"/>
                            <a:cs typeface="Arial" panose="020B0604020202020204" pitchFamily="34" charset="0"/>
                          </a:rPr>
                        </m:ctrlPr>
                      </m:fPr>
                      <m:num>
                        <m:r>
                          <a:rPr lang="en-US" sz="2933" i="1">
                            <a:latin typeface="Cambria Math" panose="02040503050406030204" pitchFamily="18" charset="0"/>
                            <a:cs typeface="Arial" panose="020B0604020202020204" pitchFamily="34" charset="0"/>
                          </a:rPr>
                          <m:t>68</m:t>
                        </m:r>
                      </m:num>
                      <m:den>
                        <m:r>
                          <a:rPr lang="en-US" sz="2933" i="1">
                            <a:latin typeface="Cambria Math" panose="02040503050406030204" pitchFamily="18" charset="0"/>
                            <a:cs typeface="Arial" panose="020B0604020202020204" pitchFamily="34" charset="0"/>
                          </a:rPr>
                          <m:t>1</m:t>
                        </m:r>
                        <m:r>
                          <a:rPr lang="en-US" sz="2933" i="1">
                            <a:latin typeface="Cambria Math" panose="02040503050406030204" pitchFamily="18" charset="0"/>
                            <a:cs typeface="Arial" panose="020B0604020202020204" pitchFamily="34" charset="0"/>
                          </a:rPr>
                          <m:t> </m:t>
                        </m:r>
                        <m:r>
                          <a:rPr lang="en-US" sz="2933" i="1">
                            <a:latin typeface="Cambria Math" panose="02040503050406030204" pitchFamily="18" charset="0"/>
                            <a:cs typeface="Arial" panose="020B0604020202020204" pitchFamily="34" charset="0"/>
                          </a:rPr>
                          <m:t>00</m:t>
                        </m:r>
                        <m:r>
                          <a:rPr lang="en-US" sz="2933" i="1">
                            <a:latin typeface="Cambria Math" panose="02040503050406030204" pitchFamily="18" charset="0"/>
                            <a:cs typeface="Arial" panose="020B0604020202020204" pitchFamily="34" charset="0"/>
                          </a:rPr>
                          <m:t>0</m:t>
                        </m:r>
                      </m:den>
                    </m:f>
                  </m:oMath>
                </a14:m>
                <a:endParaRPr lang="en-US" sz="2933" dirty="0">
                  <a:latin typeface="Arial" panose="020B0604020202020204" pitchFamily="34" charset="0"/>
                  <a:cs typeface="Arial" panose="020B0604020202020204" pitchFamily="34" charset="0"/>
                </a:endParaRPr>
              </a:p>
              <a:p>
                <a:pPr algn="just">
                  <a:lnSpc>
                    <a:spcPct val="150000"/>
                  </a:lnSpc>
                </a:pPr>
                <a:r>
                  <a:rPr lang="en-US" sz="2933" dirty="0" err="1">
                    <a:latin typeface="Arial" panose="020B0604020202020204" pitchFamily="34" charset="0"/>
                    <a:cs typeface="Arial" panose="020B0604020202020204" pitchFamily="34" charset="0"/>
                  </a:rPr>
                  <a:t>Số</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tiền</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cô</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Yên</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phải</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gửi</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ngân</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hàng</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là</a:t>
                </a:r>
                <a:r>
                  <a:rPr lang="en-US" sz="2933" dirty="0">
                    <a:latin typeface="Arial" panose="020B0604020202020204" pitchFamily="34" charset="0"/>
                    <a:cs typeface="Arial" panose="020B0604020202020204" pitchFamily="34" charset="0"/>
                  </a:rPr>
                  <a:t>:</a:t>
                </a:r>
              </a:p>
              <a:p>
                <a:pPr algn="just">
                  <a:lnSpc>
                    <a:spcPct val="150000"/>
                  </a:lnSpc>
                </a:pPr>
                <a:r>
                  <a:rPr lang="en-US" sz="2933" dirty="0">
                    <a:latin typeface="Arial" panose="020B0604020202020204" pitchFamily="34" charset="0"/>
                    <a:cs typeface="Arial" panose="020B0604020202020204" pitchFamily="34" charset="0"/>
                  </a:rPr>
                  <a:t>3 400 000 :  </a:t>
                </a:r>
                <a14:m>
                  <m:oMath xmlns:m="http://schemas.openxmlformats.org/officeDocument/2006/math">
                    <m:f>
                      <m:fPr>
                        <m:ctrlPr>
                          <a:rPr lang="en-US" sz="2933" i="1">
                            <a:latin typeface="Cambria Math" panose="02040503050406030204" pitchFamily="18" charset="0"/>
                            <a:cs typeface="Arial" panose="020B0604020202020204" pitchFamily="34" charset="0"/>
                          </a:rPr>
                        </m:ctrlPr>
                      </m:fPr>
                      <m:num>
                        <m:r>
                          <a:rPr lang="en-US" sz="2933" i="1">
                            <a:latin typeface="Cambria Math" panose="02040503050406030204" pitchFamily="18" charset="0"/>
                            <a:cs typeface="Arial" panose="020B0604020202020204" pitchFamily="34" charset="0"/>
                          </a:rPr>
                          <m:t>68</m:t>
                        </m:r>
                      </m:num>
                      <m:den>
                        <m:r>
                          <a:rPr lang="en-US" sz="2933" i="1">
                            <a:latin typeface="Cambria Math" panose="02040503050406030204" pitchFamily="18" charset="0"/>
                            <a:cs typeface="Arial" panose="020B0604020202020204" pitchFamily="34" charset="0"/>
                          </a:rPr>
                          <m:t>1 000</m:t>
                        </m:r>
                      </m:den>
                    </m:f>
                  </m:oMath>
                </a14:m>
                <a:r>
                  <a:rPr lang="en-US" sz="2933" dirty="0">
                    <a:latin typeface="Arial" panose="020B0604020202020204" pitchFamily="34" charset="0"/>
                    <a:cs typeface="Arial" panose="020B0604020202020204" pitchFamily="34" charset="0"/>
                  </a:rPr>
                  <a:t> = </a:t>
                </a:r>
                <a14:m>
                  <m:oMath xmlns:m="http://schemas.openxmlformats.org/officeDocument/2006/math">
                    <m:f>
                      <m:fPr>
                        <m:ctrlPr>
                          <a:rPr lang="en-US" sz="2933" i="1">
                            <a:latin typeface="Cambria Math" panose="02040503050406030204" pitchFamily="18" charset="0"/>
                            <a:cs typeface="Arial" panose="020B0604020202020204" pitchFamily="34" charset="0"/>
                          </a:rPr>
                        </m:ctrlPr>
                      </m:fPr>
                      <m:num>
                        <m:r>
                          <a:rPr lang="en-US" sz="2933" i="1">
                            <a:latin typeface="Cambria Math" panose="02040503050406030204" pitchFamily="18" charset="0"/>
                            <a:cs typeface="Arial" panose="020B0604020202020204" pitchFamily="34" charset="0"/>
                          </a:rPr>
                          <m:t>3 400 000 . 1 000</m:t>
                        </m:r>
                      </m:num>
                      <m:den>
                        <m:r>
                          <a:rPr lang="en-US" sz="2933" i="1">
                            <a:latin typeface="Cambria Math" panose="02040503050406030204" pitchFamily="18" charset="0"/>
                            <a:cs typeface="Arial" panose="020B0604020202020204" pitchFamily="34" charset="0"/>
                          </a:rPr>
                          <m:t>68</m:t>
                        </m:r>
                      </m:den>
                    </m:f>
                  </m:oMath>
                </a14:m>
                <a:r>
                  <a:rPr lang="en-US" sz="2933" dirty="0">
                    <a:latin typeface="Arial" panose="020B0604020202020204" pitchFamily="34" charset="0"/>
                    <a:cs typeface="Arial" panose="020B0604020202020204" pitchFamily="34" charset="0"/>
                  </a:rPr>
                  <a:t> = 50 000 000 (</a:t>
                </a:r>
                <a:r>
                  <a:rPr lang="en-US" sz="2933" dirty="0" err="1">
                    <a:latin typeface="Arial" panose="020B0604020202020204" pitchFamily="34" charset="0"/>
                    <a:cs typeface="Arial" panose="020B0604020202020204" pitchFamily="34" charset="0"/>
                  </a:rPr>
                  <a:t>đồng</a:t>
                </a:r>
                <a:r>
                  <a:rPr lang="en-US" sz="2933" dirty="0">
                    <a:latin typeface="Arial" panose="020B0604020202020204" pitchFamily="34" charset="0"/>
                    <a:cs typeface="Arial" panose="020B0604020202020204" pitchFamily="34" charset="0"/>
                  </a:rPr>
                  <a:t>)</a:t>
                </a:r>
              </a:p>
            </p:txBody>
          </p:sp>
        </mc:Choice>
        <mc:Fallback>
          <p:sp>
            <p:nvSpPr>
              <p:cNvPr id="13" name="TextBox 12"/>
              <p:cNvSpPr txBox="1">
                <a:spLocks noRot="1" noChangeAspect="1" noMove="1" noResize="1" noEditPoints="1" noAdjustHandles="1" noChangeArrowheads="1" noChangeShapeType="1" noTextEdit="1"/>
              </p:cNvSpPr>
              <p:nvPr/>
            </p:nvSpPr>
            <p:spPr>
              <a:xfrm>
                <a:off x="1875678" y="1457725"/>
                <a:ext cx="8864123" cy="2613792"/>
              </a:xfrm>
              <a:prstGeom prst="rect">
                <a:avLst/>
              </a:prstGeom>
              <a:blipFill>
                <a:blip r:embed="rId2"/>
                <a:stretch>
                  <a:fillRect l="-1513" r="-1238" b="-1865"/>
                </a:stretch>
              </a:blipFill>
            </p:spPr>
            <p:txBody>
              <a:bodyPr/>
              <a:lstStyle/>
              <a:p>
                <a:r>
                  <a:rPr lang="en-US">
                    <a:noFill/>
                  </a:rPr>
                  <a:t> </a:t>
                </a:r>
              </a:p>
            </p:txBody>
          </p:sp>
        </mc:Fallback>
      </mc:AlternateContent>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27419"/>
          <a:stretch/>
        </p:blipFill>
        <p:spPr>
          <a:xfrm>
            <a:off x="5076613" y="2616200"/>
            <a:ext cx="6229224" cy="452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anim calcmode="lin" valueType="num">
                                      <p:cBhvr>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500"/>
                                        <p:tgtEl>
                                          <p:spTgt spid="13">
                                            <p:txEl>
                                              <p:pRg st="1" end="1"/>
                                            </p:txEl>
                                          </p:spTgt>
                                        </p:tgtEl>
                                      </p:cBhvr>
                                    </p:animEffect>
                                    <p:anim calcmode="lin" valueType="num">
                                      <p:cBhvr>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500"/>
                                        <p:tgtEl>
                                          <p:spTgt spid="13">
                                            <p:txEl>
                                              <p:pRg st="2" end="2"/>
                                            </p:txEl>
                                          </p:spTgt>
                                        </p:tgtEl>
                                      </p:cBhvr>
                                    </p:animEffect>
                                    <p:anim calcmode="lin" valueType="num">
                                      <p:cBhvr>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3">
                                            <p:txEl>
                                              <p:pRg st="2" end="2"/>
                                            </p:txEl>
                                          </p:spTgt>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72994" y="685800"/>
            <a:ext cx="9033206" cy="1609725"/>
            <a:chOff x="0" y="0"/>
            <a:chExt cx="5222820" cy="930711"/>
          </a:xfrm>
        </p:grpSpPr>
        <p:sp>
          <p:nvSpPr>
            <p:cNvPr id="3" name="Freeform 3"/>
            <p:cNvSpPr/>
            <p:nvPr/>
          </p:nvSpPr>
          <p:spPr>
            <a:xfrm>
              <a:off x="0" y="0"/>
              <a:ext cx="5222820" cy="930711"/>
            </a:xfrm>
            <a:custGeom>
              <a:avLst/>
              <a:gdLst/>
              <a:ahLst/>
              <a:cxnLst/>
              <a:rect l="l" t="t" r="r" b="b"/>
              <a:pathLst>
                <a:path w="5222820" h="930711">
                  <a:moveTo>
                    <a:pt x="5098359" y="930711"/>
                  </a:moveTo>
                  <a:lnTo>
                    <a:pt x="124460" y="930711"/>
                  </a:lnTo>
                  <a:cubicBezTo>
                    <a:pt x="55880" y="930711"/>
                    <a:pt x="0" y="874831"/>
                    <a:pt x="0" y="806251"/>
                  </a:cubicBezTo>
                  <a:lnTo>
                    <a:pt x="0" y="124460"/>
                  </a:lnTo>
                  <a:cubicBezTo>
                    <a:pt x="0" y="55880"/>
                    <a:pt x="55880" y="0"/>
                    <a:pt x="124460" y="0"/>
                  </a:cubicBezTo>
                  <a:lnTo>
                    <a:pt x="5098360" y="0"/>
                  </a:lnTo>
                  <a:cubicBezTo>
                    <a:pt x="5166940" y="0"/>
                    <a:pt x="5222820" y="55880"/>
                    <a:pt x="5222820" y="124460"/>
                  </a:cubicBezTo>
                  <a:lnTo>
                    <a:pt x="5222820" y="806251"/>
                  </a:lnTo>
                  <a:cubicBezTo>
                    <a:pt x="5222820" y="874831"/>
                    <a:pt x="5166940" y="930711"/>
                    <a:pt x="5098360" y="930711"/>
                  </a:cubicBezTo>
                  <a:close/>
                </a:path>
              </a:pathLst>
            </a:custGeom>
            <a:solidFill>
              <a:srgbClr val="FFFFFF"/>
            </a:solidFill>
          </p:spPr>
        </p:sp>
      </p:grpSp>
      <p:grpSp>
        <p:nvGrpSpPr>
          <p:cNvPr id="8" name="Group 8"/>
          <p:cNvGrpSpPr/>
          <p:nvPr/>
        </p:nvGrpSpPr>
        <p:grpSpPr>
          <a:xfrm>
            <a:off x="4361975" y="2703374"/>
            <a:ext cx="3468051" cy="3458717"/>
            <a:chOff x="0" y="0"/>
            <a:chExt cx="2200668" cy="2194745"/>
          </a:xfrm>
        </p:grpSpPr>
        <p:sp>
          <p:nvSpPr>
            <p:cNvPr id="9" name="Freeform 9"/>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12" name="Group 12"/>
          <p:cNvGrpSpPr/>
          <p:nvPr/>
        </p:nvGrpSpPr>
        <p:grpSpPr>
          <a:xfrm>
            <a:off x="685800" y="685800"/>
            <a:ext cx="1220153" cy="572054"/>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grpSp>
        <p:nvGrpSpPr>
          <p:cNvPr id="16" name="Group 16"/>
          <p:cNvGrpSpPr/>
          <p:nvPr/>
        </p:nvGrpSpPr>
        <p:grpSpPr>
          <a:xfrm>
            <a:off x="685801" y="2703374"/>
            <a:ext cx="3468051" cy="3458717"/>
            <a:chOff x="0" y="0"/>
            <a:chExt cx="2200668" cy="2194745"/>
          </a:xfrm>
        </p:grpSpPr>
        <p:sp>
          <p:nvSpPr>
            <p:cNvPr id="17" name="Freeform 17"/>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sp>
        <p:nvSpPr>
          <p:cNvPr id="20" name="TextBox 20"/>
          <p:cNvSpPr txBox="1"/>
          <p:nvPr/>
        </p:nvSpPr>
        <p:spPr>
          <a:xfrm>
            <a:off x="3414172" y="1404628"/>
            <a:ext cx="7150849" cy="376450"/>
          </a:xfrm>
          <a:prstGeom prst="rect">
            <a:avLst/>
          </a:prstGeom>
        </p:spPr>
        <p:txBody>
          <a:bodyPr lIns="0" tIns="0" rIns="0" bIns="0" rtlCol="0" anchor="t">
            <a:spAutoFit/>
          </a:bodyPr>
          <a:lstStyle/>
          <a:p>
            <a:pPr algn="ctr">
              <a:lnSpc>
                <a:spcPts val="2687"/>
              </a:lnSpc>
            </a:pPr>
            <a:r>
              <a:rPr lang="en-US" sz="4000" b="1" dirty="0">
                <a:solidFill>
                  <a:srgbClr val="C00000"/>
                </a:solidFill>
                <a:latin typeface="Arial" panose="020B0604020202020204" pitchFamily="34" charset="0"/>
                <a:cs typeface="Arial" panose="020B0604020202020204" pitchFamily="34" charset="0"/>
              </a:rPr>
              <a:t>HƯỚNG DẪN VỀ NHÀ</a:t>
            </a:r>
          </a:p>
        </p:txBody>
      </p:sp>
      <p:sp>
        <p:nvSpPr>
          <p:cNvPr id="21" name="TextBox 20"/>
          <p:cNvSpPr txBox="1"/>
          <p:nvPr/>
        </p:nvSpPr>
        <p:spPr>
          <a:xfrm>
            <a:off x="1085047" y="3773223"/>
            <a:ext cx="2669557" cy="1863331"/>
          </a:xfrm>
          <a:prstGeom prst="rect">
            <a:avLst/>
          </a:prstGeom>
          <a:noFill/>
        </p:spPr>
        <p:txBody>
          <a:bodyPr wrap="square" rtlCol="0">
            <a:spAutoFit/>
          </a:bodyPr>
          <a:lstStyle/>
          <a:p>
            <a:pPr algn="ctr">
              <a:lnSpc>
                <a:spcPct val="150000"/>
              </a:lnSpc>
            </a:pPr>
            <a:r>
              <a:rPr lang="en-GB" sz="2667" dirty="0" err="1">
                <a:latin typeface="Arial" panose="020B0604020202020204" pitchFamily="34" charset="0"/>
                <a:cs typeface="Arial" panose="020B0604020202020204" pitchFamily="34" charset="0"/>
              </a:rPr>
              <a:t>Ôn</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lại</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những</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kiến</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thức</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đã</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học</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trong</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bài</a:t>
            </a:r>
            <a:endParaRPr lang="en-US" sz="2667" dirty="0">
              <a:latin typeface="Arial" panose="020B0604020202020204" pitchFamily="34" charset="0"/>
              <a:cs typeface="Arial" panose="020B0604020202020204" pitchFamily="34" charset="0"/>
            </a:endParaRPr>
          </a:p>
        </p:txBody>
      </p:sp>
      <p:sp>
        <p:nvSpPr>
          <p:cNvPr id="22" name="TextBox 21"/>
          <p:cNvSpPr txBox="1"/>
          <p:nvPr/>
        </p:nvSpPr>
        <p:spPr>
          <a:xfrm>
            <a:off x="4561598" y="3773223"/>
            <a:ext cx="3068805" cy="1247649"/>
          </a:xfrm>
          <a:prstGeom prst="rect">
            <a:avLst/>
          </a:prstGeom>
          <a:noFill/>
        </p:spPr>
        <p:txBody>
          <a:bodyPr wrap="square" rtlCol="0">
            <a:spAutoFit/>
          </a:bodyPr>
          <a:lstStyle/>
          <a:p>
            <a:pPr algn="ctr">
              <a:lnSpc>
                <a:spcPct val="150000"/>
              </a:lnSpc>
            </a:pPr>
            <a:r>
              <a:rPr lang="en-US" sz="2667" dirty="0">
                <a:latin typeface="Arial" panose="020B0604020202020204" pitchFamily="34" charset="0"/>
                <a:cs typeface="Arial" panose="020B0604020202020204" pitchFamily="34" charset="0"/>
              </a:rPr>
              <a:t>Hoàn </a:t>
            </a:r>
            <a:r>
              <a:rPr lang="en-US" sz="2667" dirty="0" err="1">
                <a:latin typeface="Arial" panose="020B0604020202020204" pitchFamily="34" charset="0"/>
                <a:cs typeface="Arial" panose="020B0604020202020204" pitchFamily="34" charset="0"/>
              </a:rPr>
              <a:t>thành</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bài</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tập</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còn</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lại</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trong</a:t>
            </a:r>
            <a:r>
              <a:rPr lang="en-US" sz="2667" dirty="0">
                <a:latin typeface="Arial" panose="020B0604020202020204" pitchFamily="34" charset="0"/>
                <a:cs typeface="Arial" panose="020B0604020202020204" pitchFamily="34" charset="0"/>
              </a:rPr>
              <a:t> SGK</a:t>
            </a:r>
          </a:p>
        </p:txBody>
      </p:sp>
      <p:sp>
        <p:nvSpPr>
          <p:cNvPr id="24" name="TextBox 23"/>
          <p:cNvSpPr txBox="1"/>
          <p:nvPr/>
        </p:nvSpPr>
        <p:spPr>
          <a:xfrm>
            <a:off x="1895998" y="3225800"/>
            <a:ext cx="1202802" cy="584775"/>
          </a:xfrm>
          <a:prstGeom prst="rect">
            <a:avLst/>
          </a:prstGeom>
          <a:noFill/>
        </p:spPr>
        <p:txBody>
          <a:bodyPr wrap="square" rtlCol="0">
            <a:spAutoFit/>
          </a:bodyPr>
          <a:lstStyle/>
          <a:p>
            <a:pPr algn="ctr"/>
            <a:r>
              <a:rPr lang="en-US" sz="3200" b="1" dirty="0">
                <a:solidFill>
                  <a:srgbClr val="0070C0"/>
                </a:solidFill>
                <a:latin typeface="Arial" panose="020B0604020202020204" pitchFamily="34" charset="0"/>
                <a:cs typeface="Arial" panose="020B0604020202020204" pitchFamily="34" charset="0"/>
              </a:rPr>
              <a:t>01</a:t>
            </a:r>
          </a:p>
        </p:txBody>
      </p:sp>
      <p:sp>
        <p:nvSpPr>
          <p:cNvPr id="25" name="TextBox 24"/>
          <p:cNvSpPr txBox="1"/>
          <p:nvPr/>
        </p:nvSpPr>
        <p:spPr>
          <a:xfrm>
            <a:off x="5494598" y="3225800"/>
            <a:ext cx="1202802" cy="584775"/>
          </a:xfrm>
          <a:prstGeom prst="rect">
            <a:avLst/>
          </a:prstGeom>
          <a:noFill/>
        </p:spPr>
        <p:txBody>
          <a:bodyPr wrap="square" rtlCol="0">
            <a:spAutoFit/>
          </a:bodyPr>
          <a:lstStyle/>
          <a:p>
            <a:pPr algn="ctr"/>
            <a:r>
              <a:rPr lang="en-US" sz="3200" b="1" dirty="0">
                <a:solidFill>
                  <a:srgbClr val="0070C0"/>
                </a:solidFill>
                <a:latin typeface="Arial" panose="020B0604020202020204" pitchFamily="34" charset="0"/>
                <a:cs typeface="Arial" panose="020B0604020202020204" pitchFamily="34" charset="0"/>
              </a:rPr>
              <a:t>02</a:t>
            </a:r>
          </a:p>
        </p:txBody>
      </p:sp>
    </p:spTree>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37"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828801" y="819054"/>
            <a:ext cx="8940799" cy="5353146"/>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400000">
            <a:off x="9160815" y="2916048"/>
            <a:ext cx="4690771" cy="230274"/>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1289472" y="6004646"/>
            <a:ext cx="433456" cy="433456"/>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469072" y="6004646"/>
            <a:ext cx="433456" cy="43345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496932" y="1787872"/>
            <a:ext cx="811193" cy="811193"/>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496932" y="819054"/>
            <a:ext cx="811193" cy="811193"/>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496932" y="2814884"/>
            <a:ext cx="811193" cy="811193"/>
          </a:xfrm>
          <a:prstGeom prst="rect">
            <a:avLst/>
          </a:prstGeom>
        </p:spPr>
      </p:pic>
      <p:sp>
        <p:nvSpPr>
          <p:cNvPr id="10" name="TextBox 9"/>
          <p:cNvSpPr txBox="1"/>
          <p:nvPr/>
        </p:nvSpPr>
        <p:spPr>
          <a:xfrm>
            <a:off x="2514599" y="2555741"/>
            <a:ext cx="7569200" cy="2171428"/>
          </a:xfrm>
          <a:prstGeom prst="rect">
            <a:avLst/>
          </a:prstGeom>
          <a:noFill/>
        </p:spPr>
        <p:txBody>
          <a:bodyPr wrap="square" rtlCol="0">
            <a:spAutoFit/>
          </a:bodyPr>
          <a:lstStyle/>
          <a:p>
            <a:pPr algn="ctr">
              <a:lnSpc>
                <a:spcPct val="150000"/>
              </a:lnSpc>
            </a:pPr>
            <a:r>
              <a:rPr lang="en-US" sz="4800" b="1" dirty="0">
                <a:solidFill>
                  <a:schemeClr val="bg1"/>
                </a:solidFill>
                <a:latin typeface="Arial" panose="020B0604020202020204" pitchFamily="34" charset="0"/>
                <a:cs typeface="Arial" panose="020B0604020202020204" pitchFamily="34" charset="0"/>
              </a:rPr>
              <a:t>HẸN GẶP LẠI CÁC EM TRONG TIẾT HỌC SAU!</a:t>
            </a:r>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204656">
            <a:off x="5455901" y="581341"/>
            <a:ext cx="1686596" cy="2221371"/>
          </a:xfrm>
          <a:prstGeom prst="rect">
            <a:avLst/>
          </a:prstGeom>
        </p:spPr>
      </p:pic>
    </p:spTree>
    <p:extLst>
      <p:ext uri="{BB962C8B-B14F-4D97-AF65-F5344CB8AC3E}">
        <p14:creationId xmlns:p14="http://schemas.microsoft.com/office/powerpoint/2010/main" val="1453149799"/>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88945" y="1629229"/>
            <a:ext cx="881539" cy="578611"/>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88945" y="685800"/>
            <a:ext cx="881539" cy="578611"/>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88945" y="2555357"/>
            <a:ext cx="881539" cy="578611"/>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072744" y="5738744"/>
            <a:ext cx="433456" cy="43345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85800" y="5758777"/>
            <a:ext cx="433456" cy="433456"/>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2241876" y="738820"/>
            <a:ext cx="7708249" cy="93900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0800000">
            <a:off x="2241875" y="1836776"/>
            <a:ext cx="7664315" cy="4138730"/>
          </a:xfrm>
          <a:prstGeom prst="rect">
            <a:avLst/>
          </a:prstGeom>
        </p:spPr>
      </p:pic>
      <p:sp>
        <p:nvSpPr>
          <p:cNvPr id="12" name="TextBox 12"/>
          <p:cNvSpPr txBox="1"/>
          <p:nvPr/>
        </p:nvSpPr>
        <p:spPr>
          <a:xfrm>
            <a:off x="2757474" y="1149628"/>
            <a:ext cx="6047844" cy="457498"/>
          </a:xfrm>
          <a:prstGeom prst="rect">
            <a:avLst/>
          </a:prstGeom>
        </p:spPr>
        <p:txBody>
          <a:bodyPr lIns="0" tIns="0" rIns="0" bIns="0" rtlCol="0" anchor="t">
            <a:spAutoFit/>
          </a:bodyPr>
          <a:lstStyle/>
          <a:p>
            <a:pPr algn="ctr">
              <a:lnSpc>
                <a:spcPts val="3313"/>
              </a:lnSpc>
            </a:pPr>
            <a:r>
              <a:rPr lang="en-US" sz="4800" b="1" dirty="0">
                <a:solidFill>
                  <a:schemeClr val="accent6">
                    <a:lumMod val="75000"/>
                  </a:schemeClr>
                </a:solidFill>
                <a:latin typeface="Arial" panose="020B0604020202020204" pitchFamily="34" charset="0"/>
                <a:cs typeface="Arial" panose="020B0604020202020204" pitchFamily="34" charset="0"/>
              </a:rPr>
              <a:t>BÀI 10:</a:t>
            </a:r>
          </a:p>
        </p:txBody>
      </p:sp>
      <p:pic>
        <p:nvPicPr>
          <p:cNvPr id="13"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5400000">
            <a:off x="8944087" y="2916048"/>
            <a:ext cx="4690771" cy="230274"/>
          </a:xfrm>
          <a:prstGeom prst="rect">
            <a:avLst/>
          </a:prstGeom>
        </p:spPr>
      </p:pic>
      <p:sp>
        <p:nvSpPr>
          <p:cNvPr id="14" name="TextBox 13"/>
          <p:cNvSpPr txBox="1"/>
          <p:nvPr/>
        </p:nvSpPr>
        <p:spPr>
          <a:xfrm>
            <a:off x="2590800" y="2844663"/>
            <a:ext cx="6959600" cy="3279424"/>
          </a:xfrm>
          <a:prstGeom prst="rect">
            <a:avLst/>
          </a:prstGeom>
          <a:noFill/>
        </p:spPr>
        <p:txBody>
          <a:bodyPr wrap="square" rtlCol="0">
            <a:spAutoFit/>
          </a:bodyPr>
          <a:lstStyle/>
          <a:p>
            <a:pPr algn="ctr">
              <a:lnSpc>
                <a:spcPct val="150000"/>
              </a:lnSpc>
            </a:pPr>
            <a:r>
              <a:rPr lang="en-US" sz="4800" b="1" dirty="0">
                <a:solidFill>
                  <a:schemeClr val="accent6">
                    <a:lumMod val="75000"/>
                  </a:schemeClr>
                </a:solidFill>
                <a:latin typeface="Arial" panose="020B0604020202020204" pitchFamily="34" charset="0"/>
                <a:cs typeface="Arial" panose="020B0604020202020204" pitchFamily="34" charset="0"/>
              </a:rPr>
              <a:t>HAI BÀI TOÁN VỀ PHÂN SỐ</a:t>
            </a:r>
          </a:p>
          <a:p>
            <a:pPr algn="ctr">
              <a:lnSpc>
                <a:spcPct val="150000"/>
              </a:lnSpc>
            </a:pPr>
            <a:r>
              <a:rPr lang="en-US" sz="4800" b="1" dirty="0">
                <a:solidFill>
                  <a:schemeClr val="accent6">
                    <a:lumMod val="75000"/>
                  </a:schemeClr>
                </a:solidFill>
                <a:latin typeface="Arial" panose="020B0604020202020204" pitchFamily="34" charset="0"/>
                <a:cs typeface="Arial" panose="020B0604020202020204" pitchFamily="34" charset="0"/>
              </a:rPr>
              <a:t> (Tiết 122)</a:t>
            </a:r>
          </a:p>
        </p:txBody>
      </p:sp>
    </p:spTree>
    <p:extLst>
      <p:ext uri="{BB962C8B-B14F-4D97-AF65-F5344CB8AC3E}">
        <p14:creationId xmlns:p14="http://schemas.microsoft.com/office/powerpoint/2010/main" val="2019521187"/>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3840" y="524355"/>
            <a:ext cx="6840504" cy="5346210"/>
            <a:chOff x="0" y="0"/>
            <a:chExt cx="3100621" cy="2783840"/>
          </a:xfrm>
        </p:grpSpPr>
        <p:sp>
          <p:nvSpPr>
            <p:cNvPr id="3" name="Freeform 3"/>
            <p:cNvSpPr/>
            <p:nvPr/>
          </p:nvSpPr>
          <p:spPr>
            <a:xfrm>
              <a:off x="0" y="0"/>
              <a:ext cx="3100621" cy="2783840"/>
            </a:xfrm>
            <a:custGeom>
              <a:avLst/>
              <a:gdLst/>
              <a:ahLst/>
              <a:cxnLst/>
              <a:rect l="l" t="t" r="r" b="b"/>
              <a:pathLst>
                <a:path w="3100621" h="2783840">
                  <a:moveTo>
                    <a:pt x="2976161" y="2783840"/>
                  </a:moveTo>
                  <a:lnTo>
                    <a:pt x="124460" y="2783840"/>
                  </a:lnTo>
                  <a:cubicBezTo>
                    <a:pt x="55880" y="2783840"/>
                    <a:pt x="0" y="2727960"/>
                    <a:pt x="0" y="2659380"/>
                  </a:cubicBezTo>
                  <a:lnTo>
                    <a:pt x="0" y="124460"/>
                  </a:lnTo>
                  <a:cubicBezTo>
                    <a:pt x="0" y="55880"/>
                    <a:pt x="55880" y="0"/>
                    <a:pt x="124460" y="0"/>
                  </a:cubicBezTo>
                  <a:lnTo>
                    <a:pt x="2976161" y="0"/>
                  </a:lnTo>
                  <a:cubicBezTo>
                    <a:pt x="3044741" y="0"/>
                    <a:pt x="3100621" y="55880"/>
                    <a:pt x="3100621" y="124460"/>
                  </a:cubicBezTo>
                  <a:lnTo>
                    <a:pt x="3100621" y="2659380"/>
                  </a:lnTo>
                  <a:cubicBezTo>
                    <a:pt x="3100621" y="2727960"/>
                    <a:pt x="3044741" y="2783840"/>
                    <a:pt x="2976161" y="2783840"/>
                  </a:cubicBezTo>
                  <a:close/>
                </a:path>
              </a:pathLst>
            </a:custGeom>
            <a:solidFill>
              <a:srgbClr val="FFFFFF"/>
            </a:solidFill>
          </p:spPr>
        </p:sp>
      </p:grpSp>
      <p:grpSp>
        <p:nvGrpSpPr>
          <p:cNvPr id="4" name="Group 4"/>
          <p:cNvGrpSpPr/>
          <p:nvPr/>
        </p:nvGrpSpPr>
        <p:grpSpPr>
          <a:xfrm>
            <a:off x="668462" y="6010755"/>
            <a:ext cx="1220153" cy="572054"/>
            <a:chOff x="0" y="0"/>
            <a:chExt cx="2440306" cy="1144108"/>
          </a:xfrm>
        </p:grpSpPr>
        <p:grpSp>
          <p:nvGrpSpPr>
            <p:cNvPr id="5" name="Group 5"/>
            <p:cNvGrpSpPr/>
            <p:nvPr/>
          </p:nvGrpSpPr>
          <p:grpSpPr>
            <a:xfrm>
              <a:off x="0" y="0"/>
              <a:ext cx="2440306" cy="1144108"/>
              <a:chOff x="0" y="0"/>
              <a:chExt cx="933897" cy="406400"/>
            </a:xfrm>
          </p:grpSpPr>
          <p:sp>
            <p:nvSpPr>
              <p:cNvPr id="6" name="Freeform 6"/>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7" name="Group 7"/>
            <p:cNvGrpSpPr/>
            <p:nvPr/>
          </p:nvGrpSpPr>
          <p:grpSpPr>
            <a:xfrm>
              <a:off x="764557" y="409093"/>
              <a:ext cx="911193" cy="325922"/>
              <a:chOff x="0" y="0"/>
              <a:chExt cx="1200098" cy="429260"/>
            </a:xfrm>
          </p:grpSpPr>
          <p:sp>
            <p:nvSpPr>
              <p:cNvPr id="8" name="Freeform 8"/>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9" name="Group 9"/>
          <p:cNvGrpSpPr/>
          <p:nvPr/>
        </p:nvGrpSpPr>
        <p:grpSpPr>
          <a:xfrm>
            <a:off x="7437179" y="524355"/>
            <a:ext cx="4337083" cy="3144161"/>
            <a:chOff x="0" y="0"/>
            <a:chExt cx="2200668" cy="2194745"/>
          </a:xfrm>
        </p:grpSpPr>
        <p:sp>
          <p:nvSpPr>
            <p:cNvPr id="10" name="Freeform 10"/>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15" y="727555"/>
            <a:ext cx="3971412" cy="2679700"/>
          </a:xfrm>
          <a:prstGeom prst="rect">
            <a:avLst/>
          </a:prstGeom>
        </p:spPr>
      </p:pic>
      <mc:AlternateContent xmlns:mc="http://schemas.openxmlformats.org/markup-compatibility/2006">
        <mc:Choice xmlns:a14="http://schemas.microsoft.com/office/drawing/2010/main" Requires="a14">
          <p:sp>
            <p:nvSpPr>
              <p:cNvPr id="17" name="Rectangle 16"/>
              <p:cNvSpPr/>
              <p:nvPr/>
            </p:nvSpPr>
            <p:spPr>
              <a:xfrm>
                <a:off x="627059" y="544534"/>
                <a:ext cx="6414066" cy="5325497"/>
              </a:xfrm>
              <a:prstGeom prst="rect">
                <a:avLst/>
              </a:prstGeom>
            </p:spPr>
            <p:txBody>
              <a:bodyPr wrap="square">
                <a:spAutoFit/>
              </a:bodyPr>
              <a:lstStyle/>
              <a:p>
                <a:pPr algn="just">
                  <a:lnSpc>
                    <a:spcPct val="150000"/>
                  </a:lnSpc>
                </a:pPr>
                <a:r>
                  <a:rPr lang="vi-VN" sz="2400" dirty="0">
                    <a:latin typeface="Arial" panose="020B0604020202020204" pitchFamily="34" charset="0"/>
                    <a:cs typeface="Arial" panose="020B0604020202020204" pitchFamily="34" charset="0"/>
                  </a:rPr>
                  <a:t>Giải đua xe đạp vòng quanh nước Pháp - Tour de France, là giải đua xe đạp khó khăn nhất thế giới với nhiều chặng đua vượt núi cao. Giải đua lần thứ 106 diễn ra trong các ngày 06 - 28/7/2019. Các tay đua đã phải vượt qua 21 chặng đua có tổng chiều dài là 3365,8 km, trong đó có 7 chặng leo núi. Tổng chiều dài cùa 7 chặng leo núi xấp xỉ bằng</a:t>
                </a:r>
                <a:r>
                  <a:rPr lang="en-US" sz="2400" dirty="0">
                    <a:latin typeface="Arial" panose="020B0604020202020204" pitchFamily="34" charset="0"/>
                    <a:cs typeface="Arial" panose="020B0604020202020204" pitchFamily="34" charset="0"/>
                  </a:rPr>
                  <a:t> </a:t>
                </a:r>
                <a14:m>
                  <m:oMath xmlns:m="http://schemas.openxmlformats.org/officeDocument/2006/math">
                    <m:f>
                      <m:fPr>
                        <m:ctrlPr>
                          <a:rPr lang="en-US" sz="2667" i="1">
                            <a:latin typeface="Cambria Math" panose="02040503050406030204" pitchFamily="18" charset="0"/>
                          </a:rPr>
                        </m:ctrlPr>
                      </m:fPr>
                      <m:num>
                        <m:r>
                          <a:rPr lang="en-US" sz="2667" i="1">
                            <a:latin typeface="Cambria Math" panose="02040503050406030204" pitchFamily="18" charset="0"/>
                          </a:rPr>
                          <m:t>304</m:t>
                        </m:r>
                      </m:num>
                      <m:den>
                        <m:r>
                          <a:rPr lang="en-US" sz="2667" i="1">
                            <a:latin typeface="Cambria Math" panose="02040503050406030204" pitchFamily="18" charset="0"/>
                          </a:rPr>
                          <m:t>1 001</m:t>
                        </m:r>
                      </m:den>
                    </m:f>
                  </m:oMath>
                </a14:m>
                <a:r>
                  <a:rPr lang="vi-VN" sz="2400" dirty="0">
                    <a:latin typeface="Arial" panose="020B0604020202020204" pitchFamily="34" charset="0"/>
                    <a:cs typeface="Arial" panose="020B0604020202020204" pitchFamily="34" charset="0"/>
                  </a:rPr>
                  <a:t> tổng chi</a:t>
                </a:r>
                <a:r>
                  <a:rPr lang="en-US" sz="2400" dirty="0">
                    <a:latin typeface="Arial" panose="020B0604020202020204" pitchFamily="34" charset="0"/>
                    <a:cs typeface="Arial" panose="020B0604020202020204" pitchFamily="34" charset="0"/>
                  </a:rPr>
                  <a:t>ề</a:t>
                </a:r>
                <a:r>
                  <a:rPr lang="vi-VN" sz="2400" dirty="0">
                    <a:latin typeface="Arial" panose="020B0604020202020204" pitchFamily="34" charset="0"/>
                    <a:cs typeface="Arial" panose="020B0604020202020204" pitchFamily="34" charset="0"/>
                  </a:rPr>
                  <a:t>u dài c</a:t>
                </a:r>
                <a:r>
                  <a:rPr lang="en-US" sz="2400" dirty="0" err="1">
                    <a:latin typeface="Arial" panose="020B0604020202020204" pitchFamily="34" charset="0"/>
                    <a:cs typeface="Arial" panose="020B0604020202020204" pitchFamily="34" charset="0"/>
                  </a:rPr>
                  <a:t>ủa</a:t>
                </a:r>
                <a:r>
                  <a:rPr lang="vi-VN" sz="2400" dirty="0">
                    <a:latin typeface="Arial" panose="020B0604020202020204" pitchFamily="34" charset="0"/>
                    <a:cs typeface="Arial" panose="020B0604020202020204" pitchFamily="34" charset="0"/>
                  </a:rPr>
                  <a:t> toàn bộ cuộc đua.</a:t>
                </a:r>
                <a:endParaRPr lang="en-US" sz="2400" dirty="0">
                  <a:latin typeface="Arial" panose="020B0604020202020204" pitchFamily="34"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627059" y="544534"/>
                <a:ext cx="6414066" cy="5325497"/>
              </a:xfrm>
              <a:prstGeom prst="rect">
                <a:avLst/>
              </a:prstGeom>
              <a:blipFill>
                <a:blip r:embed="rId3"/>
                <a:stretch>
                  <a:fillRect l="-1521" r="-1426"/>
                </a:stretch>
              </a:blipFill>
            </p:spPr>
            <p:txBody>
              <a:bodyPr/>
              <a:lstStyle/>
              <a:p>
                <a:r>
                  <a:rPr lang="en-US">
                    <a:noFill/>
                  </a:rPr>
                  <a:t> </a:t>
                </a:r>
              </a:p>
            </p:txBody>
          </p:sp>
        </mc:Fallback>
      </mc:AlternateContent>
      <p:sp>
        <p:nvSpPr>
          <p:cNvPr id="19" name="Rounded Rectangular Callout 18"/>
          <p:cNvSpPr/>
          <p:nvPr/>
        </p:nvSpPr>
        <p:spPr>
          <a:xfrm>
            <a:off x="7528597" y="3810000"/>
            <a:ext cx="4154247" cy="2035165"/>
          </a:xfrm>
          <a:prstGeom prst="wedgeRoundRectCallout">
            <a:avLst>
              <a:gd name="adj1" fmla="val 57593"/>
              <a:gd name="adj2" fmla="val 4319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667" i="1" dirty="0" err="1">
                <a:solidFill>
                  <a:srgbClr val="002060"/>
                </a:solidFill>
                <a:latin typeface="Arial" panose="020B0604020202020204" pitchFamily="34" charset="0"/>
                <a:cs typeface="Arial" panose="020B0604020202020204" pitchFamily="34" charset="0"/>
              </a:rPr>
              <a:t>Tổng</a:t>
            </a:r>
            <a:r>
              <a:rPr lang="en-US" sz="2667" i="1" dirty="0">
                <a:solidFill>
                  <a:srgbClr val="002060"/>
                </a:solidFill>
                <a:latin typeface="Arial" panose="020B0604020202020204" pitchFamily="34" charset="0"/>
                <a:cs typeface="Arial" panose="020B0604020202020204" pitchFamily="34" charset="0"/>
              </a:rPr>
              <a:t> </a:t>
            </a:r>
            <a:r>
              <a:rPr lang="en-US" sz="2667" i="1" dirty="0" err="1">
                <a:solidFill>
                  <a:srgbClr val="002060"/>
                </a:solidFill>
                <a:latin typeface="Arial" panose="020B0604020202020204" pitchFamily="34" charset="0"/>
                <a:cs typeface="Arial" panose="020B0604020202020204" pitchFamily="34" charset="0"/>
              </a:rPr>
              <a:t>chiều</a:t>
            </a:r>
            <a:r>
              <a:rPr lang="en-US" sz="2667" i="1" dirty="0">
                <a:solidFill>
                  <a:srgbClr val="002060"/>
                </a:solidFill>
                <a:latin typeface="Arial" panose="020B0604020202020204" pitchFamily="34" charset="0"/>
                <a:cs typeface="Arial" panose="020B0604020202020204" pitchFamily="34" charset="0"/>
              </a:rPr>
              <a:t> </a:t>
            </a:r>
            <a:r>
              <a:rPr lang="en-US" sz="2667" i="1" dirty="0" err="1">
                <a:solidFill>
                  <a:srgbClr val="002060"/>
                </a:solidFill>
                <a:latin typeface="Arial" panose="020B0604020202020204" pitchFamily="34" charset="0"/>
                <a:cs typeface="Arial" panose="020B0604020202020204" pitchFamily="34" charset="0"/>
              </a:rPr>
              <a:t>dài</a:t>
            </a:r>
            <a:r>
              <a:rPr lang="en-US" sz="2667" i="1" dirty="0">
                <a:solidFill>
                  <a:srgbClr val="002060"/>
                </a:solidFill>
                <a:latin typeface="Arial" panose="020B0604020202020204" pitchFamily="34" charset="0"/>
                <a:cs typeface="Arial" panose="020B0604020202020204" pitchFamily="34" charset="0"/>
              </a:rPr>
              <a:t> </a:t>
            </a:r>
            <a:r>
              <a:rPr lang="en-US" sz="2667" i="1" dirty="0" err="1">
                <a:solidFill>
                  <a:srgbClr val="002060"/>
                </a:solidFill>
                <a:latin typeface="Arial" panose="020B0604020202020204" pitchFamily="34" charset="0"/>
                <a:cs typeface="Arial" panose="020B0604020202020204" pitchFamily="34" charset="0"/>
              </a:rPr>
              <a:t>của</a:t>
            </a:r>
            <a:r>
              <a:rPr lang="en-US" sz="2667" i="1" dirty="0">
                <a:solidFill>
                  <a:srgbClr val="002060"/>
                </a:solidFill>
                <a:latin typeface="Arial" panose="020B0604020202020204" pitchFamily="34" charset="0"/>
                <a:cs typeface="Arial" panose="020B0604020202020204" pitchFamily="34" charset="0"/>
              </a:rPr>
              <a:t> 7 </a:t>
            </a:r>
            <a:r>
              <a:rPr lang="en-US" sz="2667" i="1" dirty="0" err="1">
                <a:solidFill>
                  <a:srgbClr val="002060"/>
                </a:solidFill>
                <a:latin typeface="Arial" panose="020B0604020202020204" pitchFamily="34" charset="0"/>
                <a:cs typeface="Arial" panose="020B0604020202020204" pitchFamily="34" charset="0"/>
              </a:rPr>
              <a:t>chặng</a:t>
            </a:r>
            <a:r>
              <a:rPr lang="en-US" sz="2667" i="1" dirty="0">
                <a:solidFill>
                  <a:srgbClr val="002060"/>
                </a:solidFill>
                <a:latin typeface="Arial" panose="020B0604020202020204" pitchFamily="34" charset="0"/>
                <a:cs typeface="Arial" panose="020B0604020202020204" pitchFamily="34" charset="0"/>
              </a:rPr>
              <a:t> </a:t>
            </a:r>
            <a:r>
              <a:rPr lang="en-US" sz="2667" i="1" dirty="0" err="1">
                <a:solidFill>
                  <a:srgbClr val="002060"/>
                </a:solidFill>
                <a:latin typeface="Arial" panose="020B0604020202020204" pitchFamily="34" charset="0"/>
                <a:cs typeface="Arial" panose="020B0604020202020204" pitchFamily="34" charset="0"/>
              </a:rPr>
              <a:t>leo</a:t>
            </a:r>
            <a:r>
              <a:rPr lang="en-US" sz="2667" i="1" dirty="0">
                <a:solidFill>
                  <a:srgbClr val="002060"/>
                </a:solidFill>
                <a:latin typeface="Arial" panose="020B0604020202020204" pitchFamily="34" charset="0"/>
                <a:cs typeface="Arial" panose="020B0604020202020204" pitchFamily="34" charset="0"/>
              </a:rPr>
              <a:t> </a:t>
            </a:r>
            <a:r>
              <a:rPr lang="en-US" sz="2667" i="1" dirty="0" err="1">
                <a:solidFill>
                  <a:srgbClr val="002060"/>
                </a:solidFill>
                <a:latin typeface="Arial" panose="020B0604020202020204" pitchFamily="34" charset="0"/>
                <a:cs typeface="Arial" panose="020B0604020202020204" pitchFamily="34" charset="0"/>
              </a:rPr>
              <a:t>núi</a:t>
            </a:r>
            <a:r>
              <a:rPr lang="en-US" sz="2667" i="1" dirty="0">
                <a:solidFill>
                  <a:srgbClr val="002060"/>
                </a:solidFill>
                <a:latin typeface="Arial" panose="020B0604020202020204" pitchFamily="34" charset="0"/>
                <a:cs typeface="Arial" panose="020B0604020202020204" pitchFamily="34" charset="0"/>
              </a:rPr>
              <a:t> </a:t>
            </a:r>
            <a:r>
              <a:rPr lang="en-US" sz="2667" i="1" dirty="0" err="1">
                <a:solidFill>
                  <a:srgbClr val="002060"/>
                </a:solidFill>
                <a:latin typeface="Arial" panose="020B0604020202020204" pitchFamily="34" charset="0"/>
                <a:cs typeface="Arial" panose="020B0604020202020204" pitchFamily="34" charset="0"/>
              </a:rPr>
              <a:t>đó</a:t>
            </a:r>
            <a:r>
              <a:rPr lang="en-US" sz="2667" i="1" dirty="0">
                <a:solidFill>
                  <a:srgbClr val="002060"/>
                </a:solidFill>
                <a:latin typeface="Arial" panose="020B0604020202020204" pitchFamily="34" charset="0"/>
                <a:cs typeface="Arial" panose="020B0604020202020204" pitchFamily="34" charset="0"/>
              </a:rPr>
              <a:t> </a:t>
            </a:r>
            <a:r>
              <a:rPr lang="en-US" sz="2667" i="1" dirty="0" err="1">
                <a:solidFill>
                  <a:srgbClr val="002060"/>
                </a:solidFill>
                <a:latin typeface="Arial" panose="020B0604020202020204" pitchFamily="34" charset="0"/>
                <a:cs typeface="Arial" panose="020B0604020202020204" pitchFamily="34" charset="0"/>
              </a:rPr>
              <a:t>khoảng</a:t>
            </a:r>
            <a:r>
              <a:rPr lang="en-US" sz="2667" i="1" dirty="0">
                <a:solidFill>
                  <a:srgbClr val="002060"/>
                </a:solidFill>
                <a:latin typeface="Arial" panose="020B0604020202020204" pitchFamily="34" charset="0"/>
                <a:cs typeface="Arial" panose="020B0604020202020204" pitchFamily="34" charset="0"/>
              </a:rPr>
              <a:t> </a:t>
            </a:r>
            <a:r>
              <a:rPr lang="en-US" sz="2667" i="1" dirty="0" err="1">
                <a:solidFill>
                  <a:srgbClr val="002060"/>
                </a:solidFill>
                <a:latin typeface="Arial" panose="020B0604020202020204" pitchFamily="34" charset="0"/>
                <a:cs typeface="Arial" panose="020B0604020202020204" pitchFamily="34" charset="0"/>
              </a:rPr>
              <a:t>bao</a:t>
            </a:r>
            <a:r>
              <a:rPr lang="en-US" sz="2667" i="1" dirty="0">
                <a:solidFill>
                  <a:srgbClr val="002060"/>
                </a:solidFill>
                <a:latin typeface="Arial" panose="020B0604020202020204" pitchFamily="34" charset="0"/>
                <a:cs typeface="Arial" panose="020B0604020202020204" pitchFamily="34" charset="0"/>
              </a:rPr>
              <a:t> </a:t>
            </a:r>
            <a:r>
              <a:rPr lang="en-US" sz="2667" i="1" dirty="0" err="1">
                <a:solidFill>
                  <a:srgbClr val="002060"/>
                </a:solidFill>
                <a:latin typeface="Arial" panose="020B0604020202020204" pitchFamily="34" charset="0"/>
                <a:cs typeface="Arial" panose="020B0604020202020204" pitchFamily="34" charset="0"/>
              </a:rPr>
              <a:t>nhiêu</a:t>
            </a:r>
            <a:r>
              <a:rPr lang="en-US" sz="2667" i="1" dirty="0">
                <a:solidFill>
                  <a:srgbClr val="002060"/>
                </a:solidFill>
                <a:latin typeface="Arial" panose="020B0604020202020204" pitchFamily="34" charset="0"/>
                <a:cs typeface="Arial" panose="020B0604020202020204" pitchFamily="34" charset="0"/>
              </a:rPr>
              <a:t> </a:t>
            </a:r>
            <a:r>
              <a:rPr lang="en-US" sz="2667" i="1" dirty="0" err="1">
                <a:solidFill>
                  <a:srgbClr val="002060"/>
                </a:solidFill>
                <a:latin typeface="Arial" panose="020B0604020202020204" pitchFamily="34" charset="0"/>
                <a:cs typeface="Arial" panose="020B0604020202020204" pitchFamily="34" charset="0"/>
              </a:rPr>
              <a:t>ki-lô-mét</a:t>
            </a:r>
            <a:r>
              <a:rPr lang="en-US" sz="2667" i="1" dirty="0">
                <a:solidFill>
                  <a:srgbClr val="002060"/>
                </a:solidFill>
                <a:latin typeface="Arial" panose="020B0604020202020204" pitchFamily="34" charset="0"/>
                <a:cs typeface="Arial" panose="020B0604020202020204" pitchFamily="34" charset="0"/>
              </a:rPr>
              <a:t>?</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ppt_w*0.7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animEffect transition="in" filter="fade">
                                      <p:cBhvr>
                                        <p:cTn id="9" dur="500"/>
                                        <p:tgtEl>
                                          <p:spTgt spid="17"/>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anim calcmode="lin" valueType="num">
                                      <p:cBhvr>
                                        <p:cTn id="26" dur="750" fill="hold"/>
                                        <p:tgtEl>
                                          <p:spTgt spid="19"/>
                                        </p:tgtEl>
                                        <p:attrNameLst>
                                          <p:attrName>ppt_x</p:attrName>
                                        </p:attrNameLst>
                                      </p:cBhvr>
                                      <p:tavLst>
                                        <p:tav tm="0">
                                          <p:val>
                                            <p:strVal val="#ppt_x"/>
                                          </p:val>
                                        </p:tav>
                                        <p:tav tm="100000">
                                          <p:val>
                                            <p:strVal val="#ppt_x"/>
                                          </p:val>
                                        </p:tav>
                                      </p:tavLst>
                                    </p:anim>
                                    <p:anim calcmode="lin" valueType="num">
                                      <p:cBhvr>
                                        <p:cTn id="27"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85800"/>
            <a:ext cx="9283633" cy="5080000"/>
            <a:chOff x="0" y="0"/>
            <a:chExt cx="4245006" cy="2360029"/>
          </a:xfrm>
        </p:grpSpPr>
        <p:sp>
          <p:nvSpPr>
            <p:cNvPr id="3" name="Freeform 3"/>
            <p:cNvSpPr/>
            <p:nvPr/>
          </p:nvSpPr>
          <p:spPr>
            <a:xfrm>
              <a:off x="0" y="0"/>
              <a:ext cx="4245006" cy="2360029"/>
            </a:xfrm>
            <a:custGeom>
              <a:avLst/>
              <a:gdLst/>
              <a:ahLst/>
              <a:cxnLst/>
              <a:rect l="l" t="t" r="r" b="b"/>
              <a:pathLst>
                <a:path w="4245006" h="2360029">
                  <a:moveTo>
                    <a:pt x="4120546" y="2360029"/>
                  </a:moveTo>
                  <a:lnTo>
                    <a:pt x="124460" y="2360029"/>
                  </a:lnTo>
                  <a:cubicBezTo>
                    <a:pt x="55880" y="2360029"/>
                    <a:pt x="0" y="2304149"/>
                    <a:pt x="0" y="2235569"/>
                  </a:cubicBezTo>
                  <a:lnTo>
                    <a:pt x="0" y="124460"/>
                  </a:lnTo>
                  <a:cubicBezTo>
                    <a:pt x="0" y="55880"/>
                    <a:pt x="55880" y="0"/>
                    <a:pt x="124460" y="0"/>
                  </a:cubicBezTo>
                  <a:lnTo>
                    <a:pt x="4120547" y="0"/>
                  </a:lnTo>
                  <a:cubicBezTo>
                    <a:pt x="4189126" y="0"/>
                    <a:pt x="4245006" y="55880"/>
                    <a:pt x="4245006" y="124460"/>
                  </a:cubicBezTo>
                  <a:lnTo>
                    <a:pt x="4245006" y="2235570"/>
                  </a:lnTo>
                  <a:cubicBezTo>
                    <a:pt x="4245006" y="2304149"/>
                    <a:pt x="4189126" y="2360029"/>
                    <a:pt x="4120547" y="2360029"/>
                  </a:cubicBezTo>
                  <a:close/>
                </a:path>
              </a:pathLst>
            </a:custGeom>
            <a:solidFill>
              <a:srgbClr val="FFFFFF"/>
            </a:solidFill>
          </p:spPr>
        </p:sp>
      </p:grpSp>
      <p:grpSp>
        <p:nvGrpSpPr>
          <p:cNvPr id="8" name="Group 8"/>
          <p:cNvGrpSpPr/>
          <p:nvPr/>
        </p:nvGrpSpPr>
        <p:grpSpPr>
          <a:xfrm>
            <a:off x="10286047" y="685800"/>
            <a:ext cx="1220153" cy="572054"/>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1600" y="2159000"/>
            <a:ext cx="4862080" cy="4862080"/>
          </a:xfrm>
          <a:prstGeom prst="rect">
            <a:avLst/>
          </a:prstGeom>
        </p:spPr>
      </p:pic>
      <mc:AlternateContent xmlns:mc="http://schemas.openxmlformats.org/markup-compatibility/2006">
        <mc:Choice xmlns:a14="http://schemas.microsoft.com/office/drawing/2010/main" Requires="a14">
          <p:sp>
            <p:nvSpPr>
              <p:cNvPr id="14" name="Rectangle 13"/>
              <p:cNvSpPr/>
              <p:nvPr/>
            </p:nvSpPr>
            <p:spPr>
              <a:xfrm>
                <a:off x="1670017" y="1193641"/>
                <a:ext cx="7315200" cy="4052713"/>
              </a:xfrm>
              <a:prstGeom prst="rect">
                <a:avLst/>
              </a:prstGeom>
            </p:spPr>
            <p:txBody>
              <a:bodyPr wrap="square">
                <a:spAutoFit/>
              </a:bodyPr>
              <a:lstStyle/>
              <a:p>
                <a:pPr algn="just">
                  <a:lnSpc>
                    <a:spcPct val="150000"/>
                  </a:lnSpc>
                </a:pPr>
                <a:r>
                  <a:rPr lang="vi-VN" sz="2667" dirty="0"/>
                  <a:t>Coi cả quãng đường đua là 1</a:t>
                </a:r>
                <a:r>
                  <a:rPr lang="en-US" sz="2667" dirty="0"/>
                  <a:t> </a:t>
                </a:r>
                <a:r>
                  <a:rPr lang="vi-VN" sz="2667" dirty="0"/>
                  <a:t>001 phần bằng nhau thì tổng chiều dài 7 chặng leo núi là 304 phần. Khi đó, tổng chiều dài của 7 chặng leo núi là:</a:t>
                </a:r>
                <a:r>
                  <a:rPr lang="en-US" sz="2667" dirty="0"/>
                  <a:t> </a:t>
                </a:r>
              </a:p>
              <a:p>
                <a:pPr algn="ctr">
                  <a:lnSpc>
                    <a:spcPct val="150000"/>
                  </a:lnSpc>
                </a:pPr>
                <a:r>
                  <a:rPr lang="en-US" sz="2667" dirty="0">
                    <a:latin typeface="Arial" panose="020B0604020202020204" pitchFamily="34" charset="0"/>
                    <a:cs typeface="Arial" panose="020B0604020202020204" pitchFamily="34" charset="0"/>
                  </a:rPr>
                  <a:t>3 365,8 : 1001 . 304 </a:t>
                </a:r>
              </a:p>
              <a:p>
                <a:pPr algn="ctr">
                  <a:lnSpc>
                    <a:spcPct val="150000"/>
                  </a:lnSpc>
                </a:pPr>
                <a:r>
                  <a:rPr lang="en-US" sz="2667" dirty="0">
                    <a:latin typeface="Arial" panose="020B0604020202020204" pitchFamily="34" charset="0"/>
                    <a:cs typeface="Arial" panose="020B0604020202020204" pitchFamily="34" charset="0"/>
                  </a:rPr>
                  <a:t>hay 3 365,8 . 304 : 1001 = 3 365,8. </a:t>
                </a:r>
                <a14:m>
                  <m:oMath xmlns:m="http://schemas.openxmlformats.org/officeDocument/2006/math">
                    <m:f>
                      <m:fPr>
                        <m:ctrlPr>
                          <a:rPr lang="en-US" sz="2933" i="1">
                            <a:latin typeface="Cambria Math" panose="02040503050406030204" pitchFamily="18" charset="0"/>
                            <a:cs typeface="Arial" panose="020B0604020202020204" pitchFamily="34" charset="0"/>
                          </a:rPr>
                        </m:ctrlPr>
                      </m:fPr>
                      <m:num>
                        <m:r>
                          <a:rPr lang="en-US" sz="2933" i="1">
                            <a:latin typeface="Cambria Math" panose="02040503050406030204" pitchFamily="18" charset="0"/>
                            <a:cs typeface="Arial" panose="020B0604020202020204" pitchFamily="34" charset="0"/>
                          </a:rPr>
                          <m:t>304</m:t>
                        </m:r>
                      </m:num>
                      <m:den>
                        <m:r>
                          <a:rPr lang="en-US" sz="2933" i="1">
                            <a:latin typeface="Cambria Math" panose="02040503050406030204" pitchFamily="18" charset="0"/>
                            <a:cs typeface="Arial" panose="020B0604020202020204" pitchFamily="34" charset="0"/>
                          </a:rPr>
                          <m:t>1 001</m:t>
                        </m:r>
                      </m:den>
                    </m:f>
                  </m:oMath>
                </a14:m>
                <a:endParaRPr lang="vi-VN" sz="2667" dirty="0">
                  <a:latin typeface="Arial" panose="020B0604020202020204" pitchFamily="34"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1670017" y="1193641"/>
                <a:ext cx="7315200" cy="4052713"/>
              </a:xfrm>
              <a:prstGeom prst="rect">
                <a:avLst/>
              </a:prstGeom>
              <a:blipFill>
                <a:blip r:embed="rId5"/>
                <a:stretch>
                  <a:fillRect l="-1583" r="-1583" b="-150"/>
                </a:stretch>
              </a:blipFill>
            </p:spPr>
            <p:txBody>
              <a:bodyPr/>
              <a:lstStyle/>
              <a:p>
                <a:r>
                  <a:rPr lang="en-US">
                    <a:noFill/>
                  </a:rPr>
                  <a:t> </a:t>
                </a:r>
              </a:p>
            </p:txBody>
          </p:sp>
        </mc:Fallback>
      </mc:AlternateContent>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032381" y="2048666"/>
            <a:ext cx="4480819" cy="408976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600023" y="2048666"/>
            <a:ext cx="4480819" cy="4089766"/>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540001" y="838200"/>
            <a:ext cx="7001507" cy="852911"/>
          </a:xfrm>
          <a:prstGeom prst="rect">
            <a:avLst/>
          </a:prstGeom>
        </p:spPr>
      </p:pic>
      <p:sp>
        <p:nvSpPr>
          <p:cNvPr id="7" name="TextBox 7"/>
          <p:cNvSpPr txBox="1"/>
          <p:nvPr/>
        </p:nvSpPr>
        <p:spPr>
          <a:xfrm>
            <a:off x="3072217" y="1148281"/>
            <a:ext cx="5456037" cy="474682"/>
          </a:xfrm>
          <a:prstGeom prst="rect">
            <a:avLst/>
          </a:prstGeom>
        </p:spPr>
        <p:txBody>
          <a:bodyPr lIns="0" tIns="0" rIns="0" bIns="0" rtlCol="0" anchor="t">
            <a:spAutoFit/>
          </a:bodyPr>
          <a:lstStyle/>
          <a:p>
            <a:pPr algn="ctr">
              <a:lnSpc>
                <a:spcPts val="3640"/>
              </a:lnSpc>
              <a:spcBef>
                <a:spcPct val="0"/>
              </a:spcBef>
            </a:pPr>
            <a:r>
              <a:rPr lang="en-US" sz="4400" b="1" dirty="0">
                <a:solidFill>
                  <a:srgbClr val="000000"/>
                </a:solidFill>
                <a:latin typeface="Arial" panose="020B0604020202020204" pitchFamily="34" charset="0"/>
                <a:cs typeface="Arial" panose="020B0604020202020204" pitchFamily="34" charset="0"/>
              </a:rPr>
              <a:t>NỘI DUNG BÀI HỌC</a:t>
            </a:r>
          </a:p>
        </p:txBody>
      </p:sp>
      <p:pic>
        <p:nvPicPr>
          <p:cNvPr id="17"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400000">
            <a:off x="9160815" y="2916048"/>
            <a:ext cx="4690771" cy="230274"/>
          </a:xfrm>
          <a:prstGeom prst="rect">
            <a:avLst/>
          </a:prstGeom>
        </p:spPr>
      </p:pic>
      <p:pic>
        <p:nvPicPr>
          <p:cNvPr id="18" name="Picture 1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1289472" y="6004646"/>
            <a:ext cx="433456" cy="433456"/>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469072" y="6004646"/>
            <a:ext cx="433456" cy="433456"/>
          </a:xfrm>
          <a:prstGeom prst="rect">
            <a:avLst/>
          </a:prstGeom>
        </p:spPr>
      </p:pic>
      <p:sp>
        <p:nvSpPr>
          <p:cNvPr id="20" name="TextBox 19"/>
          <p:cNvSpPr txBox="1"/>
          <p:nvPr/>
        </p:nvSpPr>
        <p:spPr>
          <a:xfrm>
            <a:off x="1240790" y="2634827"/>
            <a:ext cx="4064000" cy="1362809"/>
          </a:xfrm>
          <a:prstGeom prst="rect">
            <a:avLst/>
          </a:prstGeom>
          <a:noFill/>
        </p:spPr>
        <p:txBody>
          <a:bodyPr wrap="square" rtlCol="0">
            <a:spAutoFit/>
          </a:bodyPr>
          <a:lstStyle/>
          <a:p>
            <a:pPr algn="just">
              <a:lnSpc>
                <a:spcPct val="150000"/>
              </a:lnSpc>
            </a:pPr>
            <a:r>
              <a:rPr lang="en-US" sz="2933" b="1" dirty="0">
                <a:solidFill>
                  <a:schemeClr val="bg1"/>
                </a:solidFill>
                <a:latin typeface="Arial" panose="020B0604020202020204" pitchFamily="34" charset="0"/>
                <a:cs typeface="Arial" panose="020B0604020202020204" pitchFamily="34" charset="0"/>
              </a:rPr>
              <a:t>I. </a:t>
            </a:r>
            <a:r>
              <a:rPr lang="en-US" sz="2933" b="1" dirty="0" err="1">
                <a:solidFill>
                  <a:schemeClr val="bg1"/>
                </a:solidFill>
                <a:latin typeface="Arial" panose="020B0604020202020204" pitchFamily="34" charset="0"/>
                <a:cs typeface="Arial" panose="020B0604020202020204" pitchFamily="34" charset="0"/>
              </a:rPr>
              <a:t>Tìm</a:t>
            </a:r>
            <a:r>
              <a:rPr lang="en-US" sz="2933" b="1" dirty="0">
                <a:solidFill>
                  <a:schemeClr val="bg1"/>
                </a:solidFill>
                <a:latin typeface="Arial" panose="020B0604020202020204" pitchFamily="34" charset="0"/>
                <a:cs typeface="Arial" panose="020B0604020202020204" pitchFamily="34" charset="0"/>
              </a:rPr>
              <a:t> </a:t>
            </a:r>
            <a:r>
              <a:rPr lang="en-US" sz="2933" b="1" dirty="0" err="1">
                <a:solidFill>
                  <a:schemeClr val="bg1"/>
                </a:solidFill>
                <a:latin typeface="Arial" panose="020B0604020202020204" pitchFamily="34" charset="0"/>
                <a:cs typeface="Arial" panose="020B0604020202020204" pitchFamily="34" charset="0"/>
              </a:rPr>
              <a:t>giá</a:t>
            </a:r>
            <a:r>
              <a:rPr lang="en-US" sz="2933" b="1" dirty="0">
                <a:solidFill>
                  <a:schemeClr val="bg1"/>
                </a:solidFill>
                <a:latin typeface="Arial" panose="020B0604020202020204" pitchFamily="34" charset="0"/>
                <a:cs typeface="Arial" panose="020B0604020202020204" pitchFamily="34" charset="0"/>
              </a:rPr>
              <a:t> </a:t>
            </a:r>
            <a:r>
              <a:rPr lang="en-US" sz="2933" b="1" dirty="0" err="1">
                <a:solidFill>
                  <a:schemeClr val="bg1"/>
                </a:solidFill>
                <a:latin typeface="Arial" panose="020B0604020202020204" pitchFamily="34" charset="0"/>
                <a:cs typeface="Arial" panose="020B0604020202020204" pitchFamily="34" charset="0"/>
              </a:rPr>
              <a:t>trị</a:t>
            </a:r>
            <a:r>
              <a:rPr lang="en-US" sz="2933" b="1" dirty="0">
                <a:solidFill>
                  <a:schemeClr val="bg1"/>
                </a:solidFill>
                <a:latin typeface="Arial" panose="020B0604020202020204" pitchFamily="34" charset="0"/>
                <a:cs typeface="Arial" panose="020B0604020202020204" pitchFamily="34" charset="0"/>
              </a:rPr>
              <a:t> </a:t>
            </a:r>
            <a:r>
              <a:rPr lang="en-US" sz="2933" b="1" dirty="0" err="1">
                <a:solidFill>
                  <a:schemeClr val="bg1"/>
                </a:solidFill>
                <a:latin typeface="Arial" panose="020B0604020202020204" pitchFamily="34" charset="0"/>
                <a:cs typeface="Arial" panose="020B0604020202020204" pitchFamily="34" charset="0"/>
              </a:rPr>
              <a:t>phân</a:t>
            </a:r>
            <a:r>
              <a:rPr lang="en-US" sz="2933" b="1" dirty="0">
                <a:solidFill>
                  <a:schemeClr val="bg1"/>
                </a:solidFill>
                <a:latin typeface="Arial" panose="020B0604020202020204" pitchFamily="34" charset="0"/>
                <a:cs typeface="Arial" panose="020B0604020202020204" pitchFamily="34" charset="0"/>
              </a:rPr>
              <a:t> </a:t>
            </a:r>
            <a:r>
              <a:rPr lang="en-US" sz="2933" b="1" dirty="0" err="1">
                <a:solidFill>
                  <a:schemeClr val="bg1"/>
                </a:solidFill>
                <a:latin typeface="Arial" panose="020B0604020202020204" pitchFamily="34" charset="0"/>
                <a:cs typeface="Arial" panose="020B0604020202020204" pitchFamily="34" charset="0"/>
              </a:rPr>
              <a:t>số</a:t>
            </a:r>
            <a:r>
              <a:rPr lang="en-US" sz="2933" b="1" dirty="0">
                <a:solidFill>
                  <a:schemeClr val="bg1"/>
                </a:solidFill>
                <a:latin typeface="Arial" panose="020B0604020202020204" pitchFamily="34" charset="0"/>
                <a:cs typeface="Arial" panose="020B0604020202020204" pitchFamily="34" charset="0"/>
              </a:rPr>
              <a:t> </a:t>
            </a:r>
            <a:r>
              <a:rPr lang="en-US" sz="2933" b="1" dirty="0" err="1">
                <a:solidFill>
                  <a:schemeClr val="bg1"/>
                </a:solidFill>
                <a:latin typeface="Arial" panose="020B0604020202020204" pitchFamily="34" charset="0"/>
                <a:cs typeface="Arial" panose="020B0604020202020204" pitchFamily="34" charset="0"/>
              </a:rPr>
              <a:t>của</a:t>
            </a:r>
            <a:r>
              <a:rPr lang="en-US" sz="2933" b="1" dirty="0">
                <a:solidFill>
                  <a:schemeClr val="bg1"/>
                </a:solidFill>
                <a:latin typeface="Arial" panose="020B0604020202020204" pitchFamily="34" charset="0"/>
                <a:cs typeface="Arial" panose="020B0604020202020204" pitchFamily="34" charset="0"/>
              </a:rPr>
              <a:t> </a:t>
            </a:r>
            <a:r>
              <a:rPr lang="en-US" sz="2933" b="1" dirty="0" err="1">
                <a:solidFill>
                  <a:schemeClr val="bg1"/>
                </a:solidFill>
                <a:latin typeface="Arial" panose="020B0604020202020204" pitchFamily="34" charset="0"/>
                <a:cs typeface="Arial" panose="020B0604020202020204" pitchFamily="34" charset="0"/>
              </a:rPr>
              <a:t>một</a:t>
            </a:r>
            <a:r>
              <a:rPr lang="en-US" sz="2933" b="1" dirty="0">
                <a:solidFill>
                  <a:schemeClr val="bg1"/>
                </a:solidFill>
                <a:latin typeface="Arial" panose="020B0604020202020204" pitchFamily="34" charset="0"/>
                <a:cs typeface="Arial" panose="020B0604020202020204" pitchFamily="34" charset="0"/>
              </a:rPr>
              <a:t> </a:t>
            </a:r>
            <a:r>
              <a:rPr lang="en-US" sz="2933" b="1" dirty="0" err="1">
                <a:solidFill>
                  <a:schemeClr val="bg1"/>
                </a:solidFill>
                <a:latin typeface="Arial" panose="020B0604020202020204" pitchFamily="34" charset="0"/>
                <a:cs typeface="Arial" panose="020B0604020202020204" pitchFamily="34" charset="0"/>
              </a:rPr>
              <a:t>số</a:t>
            </a:r>
            <a:r>
              <a:rPr lang="en-US" sz="2933" b="1" dirty="0">
                <a:solidFill>
                  <a:schemeClr val="bg1"/>
                </a:solidFill>
                <a:latin typeface="Arial" panose="020B0604020202020204" pitchFamily="34" charset="0"/>
                <a:cs typeface="Arial" panose="020B0604020202020204" pitchFamily="34" charset="0"/>
              </a:rPr>
              <a:t> </a:t>
            </a:r>
            <a:r>
              <a:rPr lang="en-US" sz="2933" b="1" dirty="0" err="1">
                <a:solidFill>
                  <a:schemeClr val="bg1"/>
                </a:solidFill>
                <a:latin typeface="Arial" panose="020B0604020202020204" pitchFamily="34" charset="0"/>
                <a:cs typeface="Arial" panose="020B0604020202020204" pitchFamily="34" charset="0"/>
              </a:rPr>
              <a:t>cho</a:t>
            </a:r>
            <a:r>
              <a:rPr lang="en-US" sz="2933" b="1" dirty="0">
                <a:solidFill>
                  <a:schemeClr val="bg1"/>
                </a:solidFill>
                <a:latin typeface="Arial" panose="020B0604020202020204" pitchFamily="34" charset="0"/>
                <a:cs typeface="Arial" panose="020B0604020202020204" pitchFamily="34" charset="0"/>
              </a:rPr>
              <a:t> </a:t>
            </a:r>
            <a:r>
              <a:rPr lang="en-US" sz="2933" b="1" dirty="0" err="1">
                <a:solidFill>
                  <a:schemeClr val="bg1"/>
                </a:solidFill>
                <a:latin typeface="Arial" panose="020B0604020202020204" pitchFamily="34" charset="0"/>
                <a:cs typeface="Arial" panose="020B0604020202020204" pitchFamily="34" charset="0"/>
              </a:rPr>
              <a:t>trước</a:t>
            </a:r>
            <a:endParaRPr lang="en-US" sz="2933" b="1"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6808432" y="2616201"/>
            <a:ext cx="4064000" cy="2039854"/>
          </a:xfrm>
          <a:prstGeom prst="rect">
            <a:avLst/>
          </a:prstGeom>
          <a:noFill/>
        </p:spPr>
        <p:txBody>
          <a:bodyPr wrap="square" rtlCol="0">
            <a:spAutoFit/>
          </a:bodyPr>
          <a:lstStyle/>
          <a:p>
            <a:pPr algn="just">
              <a:lnSpc>
                <a:spcPct val="150000"/>
              </a:lnSpc>
            </a:pPr>
            <a:r>
              <a:rPr lang="en-US" sz="2933" b="1" dirty="0">
                <a:solidFill>
                  <a:schemeClr val="bg1"/>
                </a:solidFill>
                <a:latin typeface="Arial" panose="020B0604020202020204" pitchFamily="34" charset="0"/>
                <a:cs typeface="Arial" panose="020B0604020202020204" pitchFamily="34" charset="0"/>
              </a:rPr>
              <a:t>II. </a:t>
            </a:r>
            <a:r>
              <a:rPr lang="en-US" sz="2933" b="1" dirty="0" err="1">
                <a:solidFill>
                  <a:schemeClr val="bg1"/>
                </a:solidFill>
                <a:latin typeface="Arial" panose="020B0604020202020204" pitchFamily="34" charset="0"/>
                <a:cs typeface="Arial" panose="020B0604020202020204" pitchFamily="34" charset="0"/>
              </a:rPr>
              <a:t>Tìm</a:t>
            </a:r>
            <a:r>
              <a:rPr lang="en-US" sz="2933" b="1" dirty="0">
                <a:solidFill>
                  <a:schemeClr val="bg1"/>
                </a:solidFill>
                <a:latin typeface="Arial" panose="020B0604020202020204" pitchFamily="34" charset="0"/>
                <a:cs typeface="Arial" panose="020B0604020202020204" pitchFamily="34" charset="0"/>
              </a:rPr>
              <a:t> </a:t>
            </a:r>
            <a:r>
              <a:rPr lang="en-US" sz="2933" b="1" dirty="0" err="1">
                <a:solidFill>
                  <a:schemeClr val="bg1"/>
                </a:solidFill>
                <a:latin typeface="Arial" panose="020B0604020202020204" pitchFamily="34" charset="0"/>
                <a:cs typeface="Arial" panose="020B0604020202020204" pitchFamily="34" charset="0"/>
              </a:rPr>
              <a:t>một</a:t>
            </a:r>
            <a:r>
              <a:rPr lang="en-US" sz="2933" b="1" dirty="0">
                <a:solidFill>
                  <a:schemeClr val="bg1"/>
                </a:solidFill>
                <a:latin typeface="Arial" panose="020B0604020202020204" pitchFamily="34" charset="0"/>
                <a:cs typeface="Arial" panose="020B0604020202020204" pitchFamily="34" charset="0"/>
              </a:rPr>
              <a:t> </a:t>
            </a:r>
            <a:r>
              <a:rPr lang="en-US" sz="2933" b="1" dirty="0" err="1">
                <a:solidFill>
                  <a:schemeClr val="bg1"/>
                </a:solidFill>
                <a:latin typeface="Arial" panose="020B0604020202020204" pitchFamily="34" charset="0"/>
                <a:cs typeface="Arial" panose="020B0604020202020204" pitchFamily="34" charset="0"/>
              </a:rPr>
              <a:t>số</a:t>
            </a:r>
            <a:r>
              <a:rPr lang="en-US" sz="2933" b="1" dirty="0">
                <a:solidFill>
                  <a:schemeClr val="bg1"/>
                </a:solidFill>
                <a:latin typeface="Arial" panose="020B0604020202020204" pitchFamily="34" charset="0"/>
                <a:cs typeface="Arial" panose="020B0604020202020204" pitchFamily="34" charset="0"/>
              </a:rPr>
              <a:t> </a:t>
            </a:r>
            <a:r>
              <a:rPr lang="en-US" sz="2933" b="1" dirty="0" err="1">
                <a:solidFill>
                  <a:schemeClr val="bg1"/>
                </a:solidFill>
                <a:latin typeface="Arial" panose="020B0604020202020204" pitchFamily="34" charset="0"/>
                <a:cs typeface="Arial" panose="020B0604020202020204" pitchFamily="34" charset="0"/>
              </a:rPr>
              <a:t>biết</a:t>
            </a:r>
            <a:r>
              <a:rPr lang="en-US" sz="2933" b="1" dirty="0">
                <a:solidFill>
                  <a:schemeClr val="bg1"/>
                </a:solidFill>
                <a:latin typeface="Arial" panose="020B0604020202020204" pitchFamily="34" charset="0"/>
                <a:cs typeface="Arial" panose="020B0604020202020204" pitchFamily="34" charset="0"/>
              </a:rPr>
              <a:t> </a:t>
            </a:r>
            <a:r>
              <a:rPr lang="en-US" sz="2933" b="1" dirty="0" err="1">
                <a:solidFill>
                  <a:schemeClr val="bg1"/>
                </a:solidFill>
                <a:latin typeface="Arial" panose="020B0604020202020204" pitchFamily="34" charset="0"/>
                <a:cs typeface="Arial" panose="020B0604020202020204" pitchFamily="34" charset="0"/>
              </a:rPr>
              <a:t>giá</a:t>
            </a:r>
            <a:r>
              <a:rPr lang="en-US" sz="2933" b="1" dirty="0">
                <a:solidFill>
                  <a:schemeClr val="bg1"/>
                </a:solidFill>
                <a:latin typeface="Arial" panose="020B0604020202020204" pitchFamily="34" charset="0"/>
                <a:cs typeface="Arial" panose="020B0604020202020204" pitchFamily="34" charset="0"/>
              </a:rPr>
              <a:t> </a:t>
            </a:r>
            <a:r>
              <a:rPr lang="en-US" sz="2933" b="1" dirty="0" err="1">
                <a:solidFill>
                  <a:schemeClr val="bg1"/>
                </a:solidFill>
                <a:latin typeface="Arial" panose="020B0604020202020204" pitchFamily="34" charset="0"/>
                <a:cs typeface="Arial" panose="020B0604020202020204" pitchFamily="34" charset="0"/>
              </a:rPr>
              <a:t>trị</a:t>
            </a:r>
            <a:r>
              <a:rPr lang="en-US" sz="2933" b="1" dirty="0">
                <a:solidFill>
                  <a:schemeClr val="bg1"/>
                </a:solidFill>
                <a:latin typeface="Arial" panose="020B0604020202020204" pitchFamily="34" charset="0"/>
                <a:cs typeface="Arial" panose="020B0604020202020204" pitchFamily="34" charset="0"/>
              </a:rPr>
              <a:t> </a:t>
            </a:r>
            <a:r>
              <a:rPr lang="en-US" sz="2933" b="1" dirty="0" err="1">
                <a:solidFill>
                  <a:schemeClr val="bg1"/>
                </a:solidFill>
                <a:latin typeface="Arial" panose="020B0604020202020204" pitchFamily="34" charset="0"/>
                <a:cs typeface="Arial" panose="020B0604020202020204" pitchFamily="34" charset="0"/>
              </a:rPr>
              <a:t>một</a:t>
            </a:r>
            <a:r>
              <a:rPr lang="en-US" sz="2933" b="1" dirty="0">
                <a:solidFill>
                  <a:schemeClr val="bg1"/>
                </a:solidFill>
                <a:latin typeface="Arial" panose="020B0604020202020204" pitchFamily="34" charset="0"/>
                <a:cs typeface="Arial" panose="020B0604020202020204" pitchFamily="34" charset="0"/>
              </a:rPr>
              <a:t> </a:t>
            </a:r>
            <a:r>
              <a:rPr lang="en-US" sz="2933" b="1" dirty="0" err="1">
                <a:solidFill>
                  <a:schemeClr val="bg1"/>
                </a:solidFill>
                <a:latin typeface="Arial" panose="020B0604020202020204" pitchFamily="34" charset="0"/>
                <a:cs typeface="Arial" panose="020B0604020202020204" pitchFamily="34" charset="0"/>
              </a:rPr>
              <a:t>phân</a:t>
            </a:r>
            <a:r>
              <a:rPr lang="en-US" sz="2933" b="1" dirty="0">
                <a:solidFill>
                  <a:schemeClr val="bg1"/>
                </a:solidFill>
                <a:latin typeface="Arial" panose="020B0604020202020204" pitchFamily="34" charset="0"/>
                <a:cs typeface="Arial" panose="020B0604020202020204" pitchFamily="34" charset="0"/>
              </a:rPr>
              <a:t> </a:t>
            </a:r>
            <a:r>
              <a:rPr lang="en-US" sz="2933" b="1" dirty="0" err="1">
                <a:solidFill>
                  <a:schemeClr val="bg1"/>
                </a:solidFill>
                <a:latin typeface="Arial" panose="020B0604020202020204" pitchFamily="34" charset="0"/>
                <a:cs typeface="Arial" panose="020B0604020202020204" pitchFamily="34" charset="0"/>
              </a:rPr>
              <a:t>số</a:t>
            </a:r>
            <a:r>
              <a:rPr lang="en-US" sz="2933" b="1" dirty="0">
                <a:solidFill>
                  <a:schemeClr val="bg1"/>
                </a:solidFill>
                <a:latin typeface="Arial" panose="020B0604020202020204" pitchFamily="34" charset="0"/>
                <a:cs typeface="Arial" panose="020B0604020202020204" pitchFamily="34" charset="0"/>
              </a:rPr>
              <a:t> </a:t>
            </a:r>
            <a:r>
              <a:rPr lang="en-US" sz="2933" b="1" dirty="0" err="1">
                <a:solidFill>
                  <a:schemeClr val="bg1"/>
                </a:solidFill>
                <a:latin typeface="Arial" panose="020B0604020202020204" pitchFamily="34" charset="0"/>
                <a:cs typeface="Arial" panose="020B0604020202020204" pitchFamily="34" charset="0"/>
              </a:rPr>
              <a:t>của</a:t>
            </a:r>
            <a:r>
              <a:rPr lang="en-US" sz="2933" b="1" dirty="0">
                <a:solidFill>
                  <a:schemeClr val="bg1"/>
                </a:solidFill>
                <a:latin typeface="Arial" panose="020B0604020202020204" pitchFamily="34" charset="0"/>
                <a:cs typeface="Arial" panose="020B0604020202020204" pitchFamily="34" charset="0"/>
              </a:rPr>
              <a:t> </a:t>
            </a:r>
            <a:r>
              <a:rPr lang="en-US" sz="2933" b="1" dirty="0" err="1">
                <a:solidFill>
                  <a:schemeClr val="bg1"/>
                </a:solidFill>
                <a:latin typeface="Arial" panose="020B0604020202020204" pitchFamily="34" charset="0"/>
                <a:cs typeface="Arial" panose="020B0604020202020204" pitchFamily="34" charset="0"/>
              </a:rPr>
              <a:t>số</a:t>
            </a:r>
            <a:r>
              <a:rPr lang="en-US" sz="2933" b="1" dirty="0">
                <a:solidFill>
                  <a:schemeClr val="bg1"/>
                </a:solidFill>
                <a:latin typeface="Arial" panose="020B0604020202020204" pitchFamily="34" charset="0"/>
                <a:cs typeface="Arial" panose="020B0604020202020204" pitchFamily="34" charset="0"/>
              </a:rPr>
              <a:t> </a:t>
            </a:r>
            <a:r>
              <a:rPr lang="en-US" sz="2933" b="1" dirty="0" err="1">
                <a:solidFill>
                  <a:schemeClr val="bg1"/>
                </a:solidFill>
                <a:latin typeface="Arial" panose="020B0604020202020204" pitchFamily="34" charset="0"/>
                <a:cs typeface="Arial" panose="020B0604020202020204" pitchFamily="34" charset="0"/>
              </a:rPr>
              <a:t>đó</a:t>
            </a:r>
            <a:endParaRPr lang="en-US" sz="2933"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580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strVal val="#ppt_w+.3"/>
                                          </p:val>
                                        </p:tav>
                                        <p:tav tm="100000">
                                          <p:val>
                                            <p:strVal val="#ppt_w"/>
                                          </p:val>
                                        </p:tav>
                                      </p:tavLst>
                                    </p:anim>
                                    <p:anim calcmode="lin" valueType="num">
                                      <p:cBhvr>
                                        <p:cTn id="18" dur="500" fill="hold"/>
                                        <p:tgtEl>
                                          <p:spTgt spid="21"/>
                                        </p:tgtEl>
                                        <p:attrNameLst>
                                          <p:attrName>ppt_h</p:attrName>
                                        </p:attrNameLst>
                                      </p:cBhvr>
                                      <p:tavLst>
                                        <p:tav tm="0">
                                          <p:val>
                                            <p:strVal val="#ppt_h"/>
                                          </p:val>
                                        </p:tav>
                                        <p:tav tm="100000">
                                          <p:val>
                                            <p:strVal val="#ppt_h"/>
                                          </p:val>
                                        </p:tav>
                                      </p:tavLst>
                                    </p:anim>
                                    <p:animEffect transition="in" filter="fade">
                                      <p:cBhvr>
                                        <p:cTn id="19" dur="500"/>
                                        <p:tgtEl>
                                          <p:spTgt spid="21"/>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strVal val="#ppt_w+.3"/>
                                          </p:val>
                                        </p:tav>
                                        <p:tav tm="100000">
                                          <p:val>
                                            <p:strVal val="#ppt_w"/>
                                          </p:val>
                                        </p:tav>
                                      </p:tavLst>
                                    </p:anim>
                                    <p:anim calcmode="lin" valueType="num">
                                      <p:cBhvr>
                                        <p:cTn id="23" dur="500" fill="hold"/>
                                        <p:tgtEl>
                                          <p:spTgt spid="3"/>
                                        </p:tgtEl>
                                        <p:attrNameLst>
                                          <p:attrName>ppt_h</p:attrName>
                                        </p:attrNameLst>
                                      </p:cBhvr>
                                      <p:tavLst>
                                        <p:tav tm="0">
                                          <p:val>
                                            <p:strVal val="#ppt_h"/>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2010" y="2260600"/>
            <a:ext cx="4781531" cy="3744046"/>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5588000" y="2260600"/>
            <a:ext cx="5558510" cy="3744046"/>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052011" y="685800"/>
            <a:ext cx="10094499" cy="1270000"/>
          </a:xfrm>
          <a:prstGeom prst="rect">
            <a:avLst/>
          </a:prstGeom>
        </p:spPr>
      </p:pic>
      <p:sp>
        <p:nvSpPr>
          <p:cNvPr id="13" name="TextBox 13"/>
          <p:cNvSpPr txBox="1"/>
          <p:nvPr/>
        </p:nvSpPr>
        <p:spPr>
          <a:xfrm>
            <a:off x="1537168" y="838200"/>
            <a:ext cx="8101665" cy="691536"/>
          </a:xfrm>
          <a:prstGeom prst="rect">
            <a:avLst/>
          </a:prstGeom>
        </p:spPr>
        <p:txBody>
          <a:bodyPr wrap="square" lIns="0" tIns="0" rIns="0" bIns="0" rtlCol="0" anchor="t">
            <a:spAutoFit/>
          </a:bodyPr>
          <a:lstStyle/>
          <a:p>
            <a:pPr>
              <a:lnSpc>
                <a:spcPts val="6300"/>
              </a:lnSpc>
            </a:pPr>
            <a:r>
              <a:rPr lang="en-US" sz="2933" b="1" dirty="0">
                <a:solidFill>
                  <a:srgbClr val="C00000"/>
                </a:solidFill>
                <a:latin typeface="Arial" panose="020B0604020202020204" pitchFamily="34" charset="0"/>
                <a:cs typeface="Arial" panose="020B0604020202020204" pitchFamily="34" charset="0"/>
              </a:rPr>
              <a:t>I. </a:t>
            </a:r>
            <a:r>
              <a:rPr lang="en-US" sz="2933" b="1" dirty="0" err="1">
                <a:solidFill>
                  <a:srgbClr val="C00000"/>
                </a:solidFill>
                <a:latin typeface="Arial" panose="020B0604020202020204" pitchFamily="34" charset="0"/>
                <a:cs typeface="Arial" panose="020B0604020202020204" pitchFamily="34" charset="0"/>
              </a:rPr>
              <a:t>Tìm</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giá</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trị</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phân</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số</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của</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một</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số</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cho</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trước</a:t>
            </a:r>
            <a:r>
              <a:rPr lang="en-US" sz="2933" b="1" dirty="0">
                <a:solidFill>
                  <a:srgbClr val="C00000"/>
                </a:solidFill>
                <a:latin typeface="Arial" panose="020B0604020202020204" pitchFamily="34" charset="0"/>
                <a:cs typeface="Arial" panose="020B0604020202020204" pitchFamily="34" charset="0"/>
              </a:rPr>
              <a:t> </a:t>
            </a:r>
          </a:p>
        </p:txBody>
      </p:sp>
      <p:pic>
        <p:nvPicPr>
          <p:cNvPr id="14"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289472" y="6004646"/>
            <a:ext cx="433456" cy="433456"/>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69072" y="6004646"/>
            <a:ext cx="433456" cy="433456"/>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5400000">
            <a:off x="9160815" y="2928776"/>
            <a:ext cx="4690771" cy="230274"/>
          </a:xfrm>
          <a:prstGeom prst="rect">
            <a:avLst/>
          </a:prstGeom>
        </p:spPr>
      </p:pic>
      <p:sp>
        <p:nvSpPr>
          <p:cNvPr id="17" name="Rounded Rectangle 16"/>
          <p:cNvSpPr/>
          <p:nvPr/>
        </p:nvSpPr>
        <p:spPr>
          <a:xfrm>
            <a:off x="1734855" y="2435299"/>
            <a:ext cx="1219200" cy="763703"/>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933" b="1" dirty="0">
                <a:latin typeface="Arial" panose="020B0604020202020204" pitchFamily="34" charset="0"/>
                <a:cs typeface="Arial" panose="020B0604020202020204" pitchFamily="34" charset="0"/>
              </a:rPr>
              <a:t>HĐ1</a:t>
            </a:r>
          </a:p>
        </p:txBody>
      </p:sp>
      <mc:AlternateContent xmlns:mc="http://schemas.openxmlformats.org/markup-compatibility/2006">
        <mc:Choice xmlns:a14="http://schemas.microsoft.com/office/drawing/2010/main" Requires="a14">
          <p:sp>
            <p:nvSpPr>
              <p:cNvPr id="18" name="TextBox 17"/>
              <p:cNvSpPr txBox="1"/>
              <p:nvPr/>
            </p:nvSpPr>
            <p:spPr>
              <a:xfrm>
                <a:off x="3425637" y="2435299"/>
                <a:ext cx="7327232" cy="3349443"/>
              </a:xfrm>
              <a:prstGeom prst="rect">
                <a:avLst/>
              </a:prstGeom>
              <a:noFill/>
            </p:spPr>
            <p:txBody>
              <a:bodyPr wrap="square" rtlCol="0">
                <a:spAutoFit/>
              </a:bodyPr>
              <a:lstStyle/>
              <a:p>
                <a:pPr algn="just">
                  <a:lnSpc>
                    <a:spcPct val="150000"/>
                  </a:lnSpc>
                </a:pPr>
                <a:r>
                  <a:rPr lang="en-US" sz="2667" dirty="0">
                    <a:latin typeface="Arial" panose="020B0604020202020204" pitchFamily="34" charset="0"/>
                    <a:cs typeface="Arial" panose="020B0604020202020204" pitchFamily="34" charset="0"/>
                  </a:rPr>
                  <a:t>Trong </a:t>
                </a:r>
                <a:r>
                  <a:rPr lang="en-US" sz="2667" dirty="0" err="1">
                    <a:latin typeface="Arial" panose="020B0604020202020204" pitchFamily="34" charset="0"/>
                    <a:cs typeface="Arial" panose="020B0604020202020204" pitchFamily="34" charset="0"/>
                  </a:rPr>
                  <a:t>một</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cuộc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thi</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chạy</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đường</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trường</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mỗi</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vận</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động</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viên</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phải</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chạy</a:t>
                </a:r>
                <a:r>
                  <a:rPr lang="en-US" sz="2667" dirty="0">
                    <a:latin typeface="Arial" panose="020B0604020202020204" pitchFamily="34" charset="0"/>
                    <a:cs typeface="Arial" panose="020B0604020202020204" pitchFamily="34" charset="0"/>
                  </a:rPr>
                  <a:t> 30km. </a:t>
                </a:r>
                <a:r>
                  <a:rPr lang="en-US" sz="2667" dirty="0" err="1">
                    <a:latin typeface="Arial" panose="020B0604020202020204" pitchFamily="34" charset="0"/>
                    <a:cs typeface="Arial" panose="020B0604020202020204" pitchFamily="34" charset="0"/>
                  </a:rPr>
                  <a:t>Sau</a:t>
                </a:r>
                <a:r>
                  <a:rPr lang="en-US" sz="2667" dirty="0">
                    <a:latin typeface="Arial" panose="020B0604020202020204" pitchFamily="34" charset="0"/>
                    <a:cs typeface="Arial" panose="020B0604020202020204" pitchFamily="34" charset="0"/>
                  </a:rPr>
                  <a:t> 60 </a:t>
                </a:r>
                <a:r>
                  <a:rPr lang="en-US" sz="2667" dirty="0" err="1">
                    <a:latin typeface="Arial" panose="020B0604020202020204" pitchFamily="34" charset="0"/>
                    <a:cs typeface="Arial" panose="020B0604020202020204" pitchFamily="34" charset="0"/>
                  </a:rPr>
                  <a:t>phút</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vận</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động</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viên</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Nguyễn</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Thị</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lan</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đã</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chạy</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được</a:t>
                </a:r>
                <a:r>
                  <a:rPr lang="en-US" sz="2667" dirty="0">
                    <a:latin typeface="Arial" panose="020B0604020202020204" pitchFamily="34" charset="0"/>
                    <a:cs typeface="Arial" panose="020B0604020202020204" pitchFamily="34" charset="0"/>
                  </a:rPr>
                  <a:t> </a:t>
                </a:r>
                <a14:m>
                  <m:oMath xmlns:m="http://schemas.openxmlformats.org/officeDocument/2006/math">
                    <m:f>
                      <m:fPr>
                        <m:ctrlPr>
                          <a:rPr lang="en-US" sz="2667" i="1">
                            <a:latin typeface="Cambria Math" panose="02040503050406030204" pitchFamily="18" charset="0"/>
                            <a:cs typeface="Arial" panose="020B0604020202020204" pitchFamily="34" charset="0"/>
                          </a:rPr>
                        </m:ctrlPr>
                      </m:fPr>
                      <m:num>
                        <m:r>
                          <a:rPr lang="en-US" sz="2667" i="1">
                            <a:latin typeface="Cambria Math" panose="02040503050406030204" pitchFamily="18" charset="0"/>
                            <a:cs typeface="Arial" panose="020B0604020202020204" pitchFamily="34" charset="0"/>
                          </a:rPr>
                          <m:t>7</m:t>
                        </m:r>
                      </m:num>
                      <m:den>
                        <m:r>
                          <a:rPr lang="en-US" sz="2667" i="1">
                            <a:latin typeface="Cambria Math" panose="02040503050406030204" pitchFamily="18" charset="0"/>
                            <a:cs typeface="Arial" panose="020B0604020202020204" pitchFamily="34" charset="0"/>
                          </a:rPr>
                          <m:t>15</m:t>
                        </m:r>
                      </m:den>
                    </m:f>
                  </m:oMath>
                </a14:m>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quãng</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đường</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Hỏi</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sau</a:t>
                </a:r>
                <a:r>
                  <a:rPr lang="en-US" sz="2667" dirty="0">
                    <a:latin typeface="Arial" panose="020B0604020202020204" pitchFamily="34" charset="0"/>
                    <a:cs typeface="Arial" panose="020B0604020202020204" pitchFamily="34" charset="0"/>
                  </a:rPr>
                  <a:t> 60 </a:t>
                </a:r>
                <a:r>
                  <a:rPr lang="en-US" sz="2667" dirty="0" err="1">
                    <a:latin typeface="Arial" panose="020B0604020202020204" pitchFamily="34" charset="0"/>
                    <a:cs typeface="Arial" panose="020B0604020202020204" pitchFamily="34" charset="0"/>
                  </a:rPr>
                  <a:t>phút</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chị</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Lan</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đã</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chạy</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được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bao</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nhiêu</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ki-lô-mét</a:t>
                </a:r>
                <a:r>
                  <a:rPr lang="en-US" sz="2667" dirty="0">
                    <a:latin typeface="Arial" panose="020B0604020202020204" pitchFamily="34" charset="0"/>
                    <a:cs typeface="Arial" panose="020B0604020202020204" pitchFamily="34" charset="0"/>
                  </a:rPr>
                  <a:t>?</a:t>
                </a:r>
              </a:p>
            </p:txBody>
          </p:sp>
        </mc:Choice>
        <mc:Fallback>
          <p:sp>
            <p:nvSpPr>
              <p:cNvPr id="18" name="TextBox 17"/>
              <p:cNvSpPr txBox="1">
                <a:spLocks noRot="1" noChangeAspect="1" noMove="1" noResize="1" noEditPoints="1" noAdjustHandles="1" noChangeArrowheads="1" noChangeShapeType="1" noTextEdit="1"/>
              </p:cNvSpPr>
              <p:nvPr/>
            </p:nvSpPr>
            <p:spPr>
              <a:xfrm>
                <a:off x="3425637" y="2435299"/>
                <a:ext cx="7327232" cy="3349443"/>
              </a:xfrm>
              <a:prstGeom prst="rect">
                <a:avLst/>
              </a:prstGeom>
              <a:blipFill>
                <a:blip r:embed="rId6"/>
                <a:stretch>
                  <a:fillRect l="-1581" r="-1581" b="-3818"/>
                </a:stretch>
              </a:blipFill>
            </p:spPr>
            <p:txBody>
              <a:bodyPr/>
              <a:lstStyle/>
              <a:p>
                <a:r>
                  <a:rPr lang="en-US">
                    <a:noFill/>
                  </a:rPr>
                  <a:t> </a:t>
                </a:r>
              </a:p>
            </p:txBody>
          </p:sp>
        </mc:Fallback>
      </mc:AlternateContent>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5065" y="3105864"/>
            <a:ext cx="2898781" cy="2898781"/>
          </a:xfrm>
          <a:prstGeom prst="rect">
            <a:avLst/>
          </a:prstGeom>
        </p:spPr>
      </p:pic>
    </p:spTree>
    <p:extLst>
      <p:ext uri="{BB962C8B-B14F-4D97-AF65-F5344CB8AC3E}">
        <p14:creationId xmlns:p14="http://schemas.microsoft.com/office/powerpoint/2010/main" val="5143353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par>
                                <p:cTn id="9" presetID="1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par>
                                <p:cTn id="18" presetID="9"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2010" y="2260600"/>
            <a:ext cx="4781531" cy="3744046"/>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5588000" y="2260600"/>
            <a:ext cx="5558510" cy="3744046"/>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052011" y="685800"/>
            <a:ext cx="10094499" cy="1270000"/>
          </a:xfrm>
          <a:prstGeom prst="rect">
            <a:avLst/>
          </a:prstGeom>
        </p:spPr>
      </p:pic>
      <p:sp>
        <p:nvSpPr>
          <p:cNvPr id="13" name="TextBox 13"/>
          <p:cNvSpPr txBox="1"/>
          <p:nvPr/>
        </p:nvSpPr>
        <p:spPr>
          <a:xfrm>
            <a:off x="1537168" y="838200"/>
            <a:ext cx="8101665" cy="691536"/>
          </a:xfrm>
          <a:prstGeom prst="rect">
            <a:avLst/>
          </a:prstGeom>
        </p:spPr>
        <p:txBody>
          <a:bodyPr wrap="square" lIns="0" tIns="0" rIns="0" bIns="0" rtlCol="0" anchor="t">
            <a:spAutoFit/>
          </a:bodyPr>
          <a:lstStyle/>
          <a:p>
            <a:pPr>
              <a:lnSpc>
                <a:spcPts val="6300"/>
              </a:lnSpc>
            </a:pPr>
            <a:r>
              <a:rPr lang="en-US" sz="2933" b="1" dirty="0">
                <a:solidFill>
                  <a:srgbClr val="C00000"/>
                </a:solidFill>
                <a:latin typeface="Arial" panose="020B0604020202020204" pitchFamily="34" charset="0"/>
                <a:cs typeface="Arial" panose="020B0604020202020204" pitchFamily="34" charset="0"/>
              </a:rPr>
              <a:t>I. </a:t>
            </a:r>
            <a:r>
              <a:rPr lang="en-US" sz="2933" b="1" dirty="0" err="1">
                <a:solidFill>
                  <a:srgbClr val="C00000"/>
                </a:solidFill>
                <a:latin typeface="Arial" panose="020B0604020202020204" pitchFamily="34" charset="0"/>
                <a:cs typeface="Arial" panose="020B0604020202020204" pitchFamily="34" charset="0"/>
              </a:rPr>
              <a:t>Tìm</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giá</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trị</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phân</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số</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của</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một</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số</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cho</a:t>
            </a:r>
            <a:r>
              <a:rPr lang="en-US" sz="2933" b="1" dirty="0">
                <a:solidFill>
                  <a:srgbClr val="C00000"/>
                </a:solidFill>
                <a:latin typeface="Arial" panose="020B0604020202020204" pitchFamily="34" charset="0"/>
                <a:cs typeface="Arial" panose="020B0604020202020204" pitchFamily="34" charset="0"/>
              </a:rPr>
              <a:t> </a:t>
            </a:r>
            <a:r>
              <a:rPr lang="en-US" sz="2933" b="1" dirty="0" err="1">
                <a:solidFill>
                  <a:srgbClr val="C00000"/>
                </a:solidFill>
                <a:latin typeface="Arial" panose="020B0604020202020204" pitchFamily="34" charset="0"/>
                <a:cs typeface="Arial" panose="020B0604020202020204" pitchFamily="34" charset="0"/>
              </a:rPr>
              <a:t>trước</a:t>
            </a:r>
            <a:r>
              <a:rPr lang="en-US" sz="2933" b="1" dirty="0">
                <a:solidFill>
                  <a:srgbClr val="C00000"/>
                </a:solidFill>
                <a:latin typeface="Arial" panose="020B0604020202020204" pitchFamily="34" charset="0"/>
                <a:cs typeface="Arial" panose="020B0604020202020204" pitchFamily="34" charset="0"/>
              </a:rPr>
              <a:t> </a:t>
            </a:r>
          </a:p>
        </p:txBody>
      </p:sp>
      <p:pic>
        <p:nvPicPr>
          <p:cNvPr id="14"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289472" y="6004646"/>
            <a:ext cx="433456" cy="433456"/>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69072" y="6004646"/>
            <a:ext cx="433456" cy="433456"/>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5400000">
            <a:off x="9160815" y="2928776"/>
            <a:ext cx="4690771" cy="230274"/>
          </a:xfrm>
          <a:prstGeom prst="rect">
            <a:avLst/>
          </a:prstGeom>
        </p:spPr>
      </p:pic>
      <p:sp>
        <p:nvSpPr>
          <p:cNvPr id="17" name="Rounded Rectangle 16"/>
          <p:cNvSpPr/>
          <p:nvPr/>
        </p:nvSpPr>
        <p:spPr>
          <a:xfrm>
            <a:off x="1734855" y="2435299"/>
            <a:ext cx="1219200" cy="763703"/>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933" b="1" dirty="0">
                <a:latin typeface="Arial" panose="020B0604020202020204" pitchFamily="34" charset="0"/>
                <a:cs typeface="Arial" panose="020B0604020202020204" pitchFamily="34" charset="0"/>
              </a:rPr>
              <a:t>HĐ1</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5065" y="3105864"/>
            <a:ext cx="2898781" cy="2898781"/>
          </a:xfrm>
          <a:prstGeom prst="rect">
            <a:avLst/>
          </a:prstGeom>
        </p:spPr>
      </p:pic>
      <mc:AlternateContent xmlns:mc="http://schemas.openxmlformats.org/markup-compatibility/2006">
        <mc:Choice xmlns:a14="http://schemas.microsoft.com/office/drawing/2010/main" Requires="a14">
          <p:sp>
            <p:nvSpPr>
              <p:cNvPr id="20" name="Rectangle 19"/>
              <p:cNvSpPr/>
              <p:nvPr/>
            </p:nvSpPr>
            <p:spPr>
              <a:xfrm>
                <a:off x="3708400" y="3410817"/>
                <a:ext cx="6924955" cy="2267929"/>
              </a:xfrm>
              <a:prstGeom prst="rect">
                <a:avLst/>
              </a:prstGeom>
            </p:spPr>
            <p:txBody>
              <a:bodyPr wrap="square">
                <a:spAutoFit/>
              </a:bodyPr>
              <a:lstStyle/>
              <a:p>
                <a:pPr algn="just">
                  <a:lnSpc>
                    <a:spcPct val="135000"/>
                  </a:lnSpc>
                  <a:spcBef>
                    <a:spcPts val="400"/>
                  </a:spcBef>
                  <a:spcAft>
                    <a:spcPts val="400"/>
                  </a:spcAft>
                </a:pP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ki-lô-mét</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chị</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Lan</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chạy</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60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phút</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2667" i="1">
                            <a:solidFill>
                              <a:srgbClr val="000000"/>
                            </a:solidFill>
                            <a:latin typeface="Cambria Math" panose="02040503050406030204" pitchFamily="18" charset="0"/>
                            <a:ea typeface="Calibri" panose="020F0502020204030204" pitchFamily="34" charset="0"/>
                          </a:rPr>
                        </m:ctrlPr>
                      </m:fPr>
                      <m:num>
                        <m:r>
                          <a:rPr lang="en-GB" sz="2667" i="1">
                            <a:solidFill>
                              <a:srgbClr val="000000"/>
                            </a:solidFill>
                            <a:latin typeface="Cambria Math" panose="02040503050406030204" pitchFamily="18" charset="0"/>
                            <a:ea typeface="Calibri" panose="020F0502020204030204" pitchFamily="34" charset="0"/>
                          </a:rPr>
                          <m:t>7</m:t>
                        </m:r>
                      </m:num>
                      <m:den>
                        <m:r>
                          <a:rPr lang="en-GB" sz="2667" i="1">
                            <a:solidFill>
                              <a:srgbClr val="000000"/>
                            </a:solidFill>
                            <a:latin typeface="Cambria Math" panose="02040503050406030204" pitchFamily="18" charset="0"/>
                            <a:ea typeface="Calibri" panose="020F0502020204030204" pitchFamily="34" charset="0"/>
                          </a:rPr>
                          <m:t>15</m:t>
                        </m:r>
                      </m:den>
                    </m:f>
                    <m:r>
                      <a:rPr lang="en-GB" sz="2667" i="1">
                        <a:solidFill>
                          <a:srgbClr val="000000"/>
                        </a:solidFill>
                        <a:latin typeface="Cambria Math" panose="02040503050406030204" pitchFamily="18" charset="0"/>
                        <a:ea typeface="Calibri" panose="020F0502020204030204" pitchFamily="34" charset="0"/>
                      </a:rPr>
                      <m:t> </m:t>
                    </m:r>
                  </m:oMath>
                </a14:m>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30km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tức</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667"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667"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400"/>
                  </a:spcBef>
                  <a:spcAft>
                    <a:spcPts val="400"/>
                  </a:spcAft>
                </a:pPr>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30 . </a:t>
                </a:r>
                <a14:m>
                  <m:oMath xmlns:m="http://schemas.openxmlformats.org/officeDocument/2006/math">
                    <m:f>
                      <m:fPr>
                        <m:ctrlPr>
                          <a:rPr lang="en-US" sz="2667" i="1">
                            <a:solidFill>
                              <a:srgbClr val="000000"/>
                            </a:solidFill>
                            <a:latin typeface="Cambria Math" panose="02040503050406030204" pitchFamily="18" charset="0"/>
                            <a:ea typeface="Calibri" panose="020F0502020204030204" pitchFamily="34" charset="0"/>
                          </a:rPr>
                        </m:ctrlPr>
                      </m:fPr>
                      <m:num>
                        <m:r>
                          <a:rPr lang="en-GB" sz="2667" i="1">
                            <a:solidFill>
                              <a:srgbClr val="000000"/>
                            </a:solidFill>
                            <a:latin typeface="Cambria Math" panose="02040503050406030204" pitchFamily="18" charset="0"/>
                            <a:ea typeface="Calibri" panose="020F0502020204030204" pitchFamily="34" charset="0"/>
                          </a:rPr>
                          <m:t>7</m:t>
                        </m:r>
                      </m:num>
                      <m:den>
                        <m:r>
                          <a:rPr lang="en-GB" sz="2667" i="1">
                            <a:solidFill>
                              <a:srgbClr val="000000"/>
                            </a:solidFill>
                            <a:latin typeface="Cambria Math" panose="02040503050406030204" pitchFamily="18" charset="0"/>
                            <a:ea typeface="Calibri" panose="020F0502020204030204" pitchFamily="34" charset="0"/>
                          </a:rPr>
                          <m:t>15</m:t>
                        </m:r>
                      </m:den>
                    </m:f>
                  </m:oMath>
                </a14:m>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2667" i="1">
                            <a:solidFill>
                              <a:srgbClr val="000000"/>
                            </a:solidFill>
                            <a:latin typeface="Cambria Math" panose="02040503050406030204" pitchFamily="18" charset="0"/>
                            <a:ea typeface="Calibri" panose="020F0502020204030204" pitchFamily="34" charset="0"/>
                          </a:rPr>
                        </m:ctrlPr>
                      </m:fPr>
                      <m:num>
                        <m:r>
                          <a:rPr lang="en-GB" sz="2667" i="1">
                            <a:solidFill>
                              <a:srgbClr val="000000"/>
                            </a:solidFill>
                            <a:latin typeface="Cambria Math" panose="02040503050406030204" pitchFamily="18" charset="0"/>
                            <a:ea typeface="Calibri" panose="020F0502020204030204" pitchFamily="34" charset="0"/>
                          </a:rPr>
                          <m:t>30.7</m:t>
                        </m:r>
                      </m:num>
                      <m:den>
                        <m:r>
                          <a:rPr lang="en-GB" sz="2667" i="1">
                            <a:solidFill>
                              <a:srgbClr val="000000"/>
                            </a:solidFill>
                            <a:latin typeface="Cambria Math" panose="02040503050406030204" pitchFamily="18" charset="0"/>
                            <a:ea typeface="Calibri" panose="020F0502020204030204" pitchFamily="34" charset="0"/>
                          </a:rPr>
                          <m:t>15</m:t>
                        </m:r>
                      </m:den>
                    </m:f>
                  </m:oMath>
                </a14:m>
                <a:r>
                  <a:rPr lang="en-GB" sz="2667" dirty="0">
                    <a:solidFill>
                      <a:srgbClr val="000000"/>
                    </a:solidFill>
                    <a:latin typeface="Arial" panose="020B0604020202020204" pitchFamily="34" charset="0"/>
                    <a:ea typeface="Calibri" panose="020F0502020204030204" pitchFamily="34" charset="0"/>
                    <a:cs typeface="Arial" panose="020B0604020202020204" pitchFamily="34" charset="0"/>
                  </a:rPr>
                  <a:t> = 14 (km)</a:t>
                </a:r>
                <a:endParaRPr lang="en-US" sz="2667"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3708400" y="3410817"/>
                <a:ext cx="6924955" cy="2267929"/>
              </a:xfrm>
              <a:prstGeom prst="rect">
                <a:avLst/>
              </a:prstGeom>
              <a:blipFill>
                <a:blip r:embed="rId7"/>
                <a:stretch>
                  <a:fillRect l="-1673" r="-1673" b="-1882"/>
                </a:stretch>
              </a:blipFill>
            </p:spPr>
            <p:txBody>
              <a:bodyPr/>
              <a:lstStyle/>
              <a:p>
                <a:r>
                  <a:rPr lang="en-US">
                    <a:noFill/>
                  </a:rPr>
                  <a:t> </a:t>
                </a:r>
              </a:p>
            </p:txBody>
          </p:sp>
        </mc:Fallback>
      </mc:AlternateContent>
      <p:sp>
        <p:nvSpPr>
          <p:cNvPr id="21" name="TextBox 20"/>
          <p:cNvSpPr txBox="1"/>
          <p:nvPr/>
        </p:nvSpPr>
        <p:spPr>
          <a:xfrm>
            <a:off x="5648045" y="2686042"/>
            <a:ext cx="2387600" cy="543675"/>
          </a:xfrm>
          <a:prstGeom prst="rect">
            <a:avLst/>
          </a:prstGeom>
          <a:noFill/>
        </p:spPr>
        <p:txBody>
          <a:bodyPr wrap="square" rtlCol="0">
            <a:spAutoFit/>
          </a:bodyPr>
          <a:lstStyle/>
          <a:p>
            <a:pPr algn="ctr"/>
            <a:r>
              <a:rPr lang="en-US" sz="2933" b="1" dirty="0" err="1">
                <a:solidFill>
                  <a:schemeClr val="accent5">
                    <a:lumMod val="50000"/>
                  </a:schemeClr>
                </a:solidFill>
                <a:latin typeface="Arial" panose="020B0604020202020204" pitchFamily="34" charset="0"/>
                <a:cs typeface="Arial" panose="020B0604020202020204" pitchFamily="34" charset="0"/>
              </a:rPr>
              <a:t>Giải</a:t>
            </a:r>
            <a:endParaRPr lang="en-US" sz="2933"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81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 calcmode="lin" valueType="num">
                                      <p:cBhvr>
                                        <p:cTn id="14"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
                                            <p:txEl>
                                              <p:pRg st="0" end="0"/>
                                            </p:txEl>
                                          </p:spTgt>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 calcmode="lin" valueType="num">
                                      <p:cBhvr>
                                        <p:cTn id="18"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7200" y="685800"/>
            <a:ext cx="9779000" cy="4774156"/>
            <a:chOff x="0" y="0"/>
            <a:chExt cx="4551148" cy="2300522"/>
          </a:xfrm>
        </p:grpSpPr>
        <p:sp>
          <p:nvSpPr>
            <p:cNvPr id="3" name="Freeform 3"/>
            <p:cNvSpPr/>
            <p:nvPr/>
          </p:nvSpPr>
          <p:spPr>
            <a:xfrm>
              <a:off x="0" y="0"/>
              <a:ext cx="4551149" cy="2300522"/>
            </a:xfrm>
            <a:custGeom>
              <a:avLst/>
              <a:gdLst/>
              <a:ahLst/>
              <a:cxnLst/>
              <a:rect l="l" t="t" r="r" b="b"/>
              <a:pathLst>
                <a:path w="4551149" h="2300522">
                  <a:moveTo>
                    <a:pt x="4426688" y="2300522"/>
                  </a:moveTo>
                  <a:lnTo>
                    <a:pt x="124460" y="2300522"/>
                  </a:lnTo>
                  <a:cubicBezTo>
                    <a:pt x="55880" y="2300522"/>
                    <a:pt x="0" y="2244642"/>
                    <a:pt x="0" y="2176062"/>
                  </a:cubicBezTo>
                  <a:lnTo>
                    <a:pt x="0" y="124460"/>
                  </a:lnTo>
                  <a:cubicBezTo>
                    <a:pt x="0" y="55880"/>
                    <a:pt x="55880" y="0"/>
                    <a:pt x="124460" y="0"/>
                  </a:cubicBezTo>
                  <a:lnTo>
                    <a:pt x="4426688" y="0"/>
                  </a:lnTo>
                  <a:cubicBezTo>
                    <a:pt x="4495268" y="0"/>
                    <a:pt x="4551149" y="55880"/>
                    <a:pt x="4551149" y="124460"/>
                  </a:cubicBezTo>
                  <a:lnTo>
                    <a:pt x="4551149" y="2176062"/>
                  </a:lnTo>
                  <a:cubicBezTo>
                    <a:pt x="4551149" y="2244642"/>
                    <a:pt x="4495268" y="2300522"/>
                    <a:pt x="4426688" y="2300522"/>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6210" y="3786293"/>
            <a:ext cx="2659889" cy="3073400"/>
          </a:xfrm>
          <a:prstGeom prst="rect">
            <a:avLst/>
          </a:prstGeom>
        </p:spPr>
      </p:pic>
      <p:grpSp>
        <p:nvGrpSpPr>
          <p:cNvPr id="8" name="Group 8"/>
          <p:cNvGrpSpPr/>
          <p:nvPr/>
        </p:nvGrpSpPr>
        <p:grpSpPr>
          <a:xfrm>
            <a:off x="685800" y="685800"/>
            <a:ext cx="1220153" cy="572054"/>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75368">
              <a:off x="1089772" y="52420"/>
              <a:ext cx="260762" cy="1039269"/>
            </a:xfrm>
            <a:prstGeom prst="rect">
              <a:avLst/>
            </a:prstGeom>
          </p:spPr>
        </p:pic>
      </p:grpSp>
      <p:grpSp>
        <p:nvGrpSpPr>
          <p:cNvPr id="12" name="Group 12"/>
          <p:cNvGrpSpPr/>
          <p:nvPr/>
        </p:nvGrpSpPr>
        <p:grpSpPr>
          <a:xfrm>
            <a:off x="10286047" y="5600146"/>
            <a:ext cx="1220153" cy="572054"/>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5" name="Group 15"/>
            <p:cNvGrpSpPr/>
            <p:nvPr/>
          </p:nvGrpSpPr>
          <p:grpSpPr>
            <a:xfrm>
              <a:off x="764557" y="409093"/>
              <a:ext cx="911193" cy="325922"/>
              <a:chOff x="0" y="0"/>
              <a:chExt cx="1200098" cy="429260"/>
            </a:xfrm>
          </p:grpSpPr>
          <p:sp>
            <p:nvSpPr>
              <p:cNvPr id="16" name="Freeform 16"/>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mc:AlternateContent xmlns:mc="http://schemas.openxmlformats.org/markup-compatibility/2006">
        <mc:Choice xmlns:a14="http://schemas.microsoft.com/office/drawing/2010/main" Requires="a14">
          <p:sp>
            <p:nvSpPr>
              <p:cNvPr id="21" name="Rectangle 20"/>
              <p:cNvSpPr/>
              <p:nvPr/>
            </p:nvSpPr>
            <p:spPr>
              <a:xfrm>
                <a:off x="2438400" y="1611881"/>
                <a:ext cx="8585200" cy="3581622"/>
              </a:xfrm>
              <a:prstGeom prst="rect">
                <a:avLst/>
              </a:prstGeom>
            </p:spPr>
            <p:txBody>
              <a:bodyPr wrap="square">
                <a:spAutoFit/>
              </a:bodyPr>
              <a:lstStyle/>
              <a:p>
                <a:pPr marL="381019" indent="-381019" algn="just">
                  <a:lnSpc>
                    <a:spcPct val="135000"/>
                  </a:lnSpc>
                  <a:spcBef>
                    <a:spcPts val="400"/>
                  </a:spcBef>
                  <a:spcAft>
                    <a:spcPts val="400"/>
                  </a:spcAft>
                  <a:buFont typeface="Wingdings" panose="05000000000000000000" pitchFamily="2" charset="2"/>
                  <a:buChar char="Ø"/>
                </a:pP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trị</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2667" i="1">
                            <a:solidFill>
                              <a:srgbClr val="000000"/>
                            </a:solidFill>
                            <a:latin typeface="Cambria Math" panose="02040503050406030204" pitchFamily="18" charset="0"/>
                            <a:ea typeface="Times New Roman" panose="02020603050405020304" pitchFamily="18" charset="0"/>
                          </a:rPr>
                        </m:ctrlPr>
                      </m:fPr>
                      <m:num>
                        <m:r>
                          <a:rPr lang="en-US" sz="2667" i="1">
                            <a:solidFill>
                              <a:srgbClr val="000000"/>
                            </a:solidFill>
                            <a:latin typeface="Cambria Math" panose="02040503050406030204" pitchFamily="18" charset="0"/>
                            <a:ea typeface="Times New Roman" panose="02020603050405020304" pitchFamily="18" charset="0"/>
                          </a:rPr>
                          <m:t>𝑚</m:t>
                        </m:r>
                      </m:num>
                      <m:den>
                        <m:r>
                          <a:rPr lang="en-US" sz="2667" i="1">
                            <a:solidFill>
                              <a:srgbClr val="000000"/>
                            </a:solidFill>
                            <a:latin typeface="Cambria Math" panose="02040503050406030204" pitchFamily="18" charset="0"/>
                            <a:ea typeface="Times New Roman" panose="02020603050405020304" pitchFamily="18" charset="0"/>
                          </a:rPr>
                          <m:t>𝑛</m:t>
                        </m:r>
                      </m:den>
                    </m:f>
                  </m:oMath>
                </a14:m>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cùa</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i="1" dirty="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trước</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i="1" dirty="0">
                    <a:solidFill>
                      <a:srgbClr val="C00000"/>
                    </a:solidFill>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2667" i="1">
                            <a:solidFill>
                              <a:srgbClr val="C00000"/>
                            </a:solidFill>
                            <a:latin typeface="Cambria Math" panose="02040503050406030204" pitchFamily="18" charset="0"/>
                            <a:ea typeface="Times New Roman" panose="02020603050405020304" pitchFamily="18" charset="0"/>
                          </a:rPr>
                        </m:ctrlPr>
                      </m:fPr>
                      <m:num>
                        <m:r>
                          <a:rPr lang="en-US" sz="2667" i="1">
                            <a:solidFill>
                              <a:srgbClr val="C00000"/>
                            </a:solidFill>
                            <a:latin typeface="Cambria Math" panose="02040503050406030204" pitchFamily="18" charset="0"/>
                            <a:ea typeface="Times New Roman" panose="02020603050405020304" pitchFamily="18" charset="0"/>
                          </a:rPr>
                          <m:t>𝑚</m:t>
                        </m:r>
                      </m:num>
                      <m:den>
                        <m:r>
                          <a:rPr lang="en-US" sz="2667" i="1">
                            <a:solidFill>
                              <a:srgbClr val="C00000"/>
                            </a:solidFill>
                            <a:latin typeface="Cambria Math" panose="02040503050406030204" pitchFamily="18" charset="0"/>
                            <a:ea typeface="Times New Roman" panose="02020603050405020304" pitchFamily="18" charset="0"/>
                          </a:rPr>
                          <m:t>𝑛</m:t>
                        </m:r>
                      </m:den>
                    </m:f>
                    <m:r>
                      <a:rPr lang="en-US" sz="2667" i="1">
                        <a:solidFill>
                          <a:srgbClr val="000000"/>
                        </a:solidFill>
                        <a:latin typeface="Cambria Math" panose="02040503050406030204" pitchFamily="18" charset="0"/>
                        <a:ea typeface="Times New Roman" panose="02020603050405020304" pitchFamily="18" charset="0"/>
                      </a:rPr>
                      <m:t> </m:t>
                    </m:r>
                  </m:oMath>
                </a14:m>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(m</a:t>
                </a:r>
                <a:r>
                  <a:rPr lang="en-US" sz="2667"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N, n ∈ N*).</a:t>
                </a:r>
                <a:endParaRPr lang="en-US" sz="2667"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81019" indent="-381019" algn="just">
                  <a:lnSpc>
                    <a:spcPct val="135000"/>
                  </a:lnSpc>
                  <a:spcBef>
                    <a:spcPts val="400"/>
                  </a:spcBef>
                  <a:spcAft>
                    <a:spcPts val="400"/>
                  </a:spcAft>
                  <a:buFont typeface="Wingdings" panose="05000000000000000000" pitchFamily="2" charset="2"/>
                  <a:buChar char="Ø"/>
                </a:pP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trị</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m%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trị</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2667" i="1">
                            <a:solidFill>
                              <a:srgbClr val="000000"/>
                            </a:solidFill>
                            <a:latin typeface="Cambria Math" panose="02040503050406030204" pitchFamily="18" charset="0"/>
                            <a:ea typeface="Times New Roman" panose="02020603050405020304" pitchFamily="18" charset="0"/>
                          </a:rPr>
                        </m:ctrlPr>
                      </m:fPr>
                      <m:num>
                        <m:r>
                          <a:rPr lang="en-US" sz="2667" i="1">
                            <a:solidFill>
                              <a:srgbClr val="000000"/>
                            </a:solidFill>
                            <a:latin typeface="Cambria Math" panose="02040503050406030204" pitchFamily="18" charset="0"/>
                            <a:ea typeface="Times New Roman" panose="02020603050405020304" pitchFamily="18" charset="0"/>
                          </a:rPr>
                          <m:t>𝑚</m:t>
                        </m:r>
                      </m:num>
                      <m:den>
                        <m:r>
                          <a:rPr lang="en-US" sz="2667" i="1">
                            <a:solidFill>
                              <a:srgbClr val="000000"/>
                            </a:solidFill>
                            <a:latin typeface="Cambria Math" panose="02040503050406030204" pitchFamily="18" charset="0"/>
                            <a:ea typeface="Times New Roman" panose="02020603050405020304" pitchFamily="18" charset="0"/>
                          </a:rPr>
                          <m:t>100</m:t>
                        </m:r>
                      </m:den>
                    </m:f>
                  </m:oMath>
                </a14:m>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i="1" dirty="0">
                    <a:solidFill>
                      <a:srgbClr val="000000"/>
                    </a:solidFill>
                    <a:latin typeface="Arial" panose="020B0604020202020204" pitchFamily="34" charset="0"/>
                    <a:ea typeface="Times New Roman" panose="02020603050405020304" pitchFamily="18" charset="0"/>
                    <a:cs typeface="Arial" panose="020B0604020202020204" pitchFamily="34" charset="0"/>
                  </a:rPr>
                  <a:t>a.</a:t>
                </a:r>
                <a:endParaRPr lang="en-US" sz="2667"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81019" indent="-381019" algn="just">
                  <a:lnSpc>
                    <a:spcPct val="135000"/>
                  </a:lnSpc>
                  <a:spcBef>
                    <a:spcPts val="400"/>
                  </a:spcBef>
                  <a:spcAft>
                    <a:spcPts val="400"/>
                  </a:spcAft>
                  <a:buFont typeface="Wingdings" panose="05000000000000000000" pitchFamily="2" charset="2"/>
                  <a:buChar char="Ø"/>
                </a:pP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trị</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m%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cùa</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i="1" dirty="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trước</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i="1" dirty="0">
                    <a:solidFill>
                      <a:srgbClr val="C00000"/>
                    </a:solidFill>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2667" i="1">
                            <a:solidFill>
                              <a:srgbClr val="C00000"/>
                            </a:solidFill>
                            <a:latin typeface="Cambria Math" panose="02040503050406030204" pitchFamily="18" charset="0"/>
                            <a:ea typeface="Times New Roman" panose="02020603050405020304" pitchFamily="18" charset="0"/>
                          </a:rPr>
                        </m:ctrlPr>
                      </m:fPr>
                      <m:num>
                        <m:r>
                          <a:rPr lang="en-US" sz="2667" i="1">
                            <a:solidFill>
                              <a:srgbClr val="C00000"/>
                            </a:solidFill>
                            <a:latin typeface="Cambria Math" panose="02040503050406030204" pitchFamily="18" charset="0"/>
                            <a:ea typeface="Times New Roman" panose="02020603050405020304" pitchFamily="18" charset="0"/>
                          </a:rPr>
                          <m:t>𝑚</m:t>
                        </m:r>
                      </m:num>
                      <m:den>
                        <m:r>
                          <a:rPr lang="en-US" sz="2667" i="1">
                            <a:solidFill>
                              <a:srgbClr val="C00000"/>
                            </a:solidFill>
                            <a:latin typeface="Cambria Math" panose="02040503050406030204" pitchFamily="18" charset="0"/>
                            <a:ea typeface="Times New Roman" panose="02020603050405020304" pitchFamily="18" charset="0"/>
                          </a:rPr>
                          <m:t>100</m:t>
                        </m:r>
                      </m:den>
                    </m:f>
                  </m:oMath>
                </a14:m>
                <a:r>
                  <a:rPr lang="en-US" sz="2667"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(m ∈ N* )</a:t>
                </a:r>
                <a:endParaRPr lang="en-US" sz="2667"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2438400" y="1611881"/>
                <a:ext cx="8585200" cy="3581622"/>
              </a:xfrm>
              <a:prstGeom prst="rect">
                <a:avLst/>
              </a:prstGeom>
              <a:blipFill>
                <a:blip r:embed="rId6"/>
                <a:stretch>
                  <a:fillRect l="-1136" r="-1349" b="-1020"/>
                </a:stretch>
              </a:blipFill>
            </p:spPr>
            <p:txBody>
              <a:bodyPr/>
              <a:lstStyle/>
              <a:p>
                <a:r>
                  <a:rPr lang="en-US">
                    <a:noFill/>
                  </a:rPr>
                  <a:t> </a:t>
                </a:r>
              </a:p>
            </p:txBody>
          </p:sp>
        </mc:Fallback>
      </mc:AlternateContent>
      <p:sp>
        <p:nvSpPr>
          <p:cNvPr id="22" name="TextBox 21"/>
          <p:cNvSpPr txBox="1"/>
          <p:nvPr/>
        </p:nvSpPr>
        <p:spPr>
          <a:xfrm>
            <a:off x="5397501" y="971827"/>
            <a:ext cx="2438400" cy="1200329"/>
          </a:xfrm>
          <a:prstGeom prst="rect">
            <a:avLst/>
          </a:prstGeom>
          <a:noFill/>
        </p:spPr>
        <p:txBody>
          <a:bodyPr wrap="square" rtlCol="0">
            <a:spAutoFit/>
          </a:bodyPr>
          <a:lstStyle/>
          <a:p>
            <a:r>
              <a:rPr lang="en-US" sz="3600" b="1" dirty="0">
                <a:solidFill>
                  <a:srgbClr val="C00000"/>
                </a:solidFill>
                <a:latin typeface="Arial" panose="020B0604020202020204" pitchFamily="34" charset="0"/>
                <a:cs typeface="Arial" panose="020B0604020202020204" pitchFamily="34" charset="0"/>
              </a:rPr>
              <a:t>KẾT LUẬN</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1">
                                            <p:txEl>
                                              <p:pRg st="0" end="0"/>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 calcmode="lin" valueType="num">
                                      <p:cBhvr additive="base">
                                        <p:cTn id="17"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21">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 calcmode="lin" valueType="num">
                                      <p:cBhvr additive="base">
                                        <p:cTn id="21"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39832"/>
            <a:ext cx="5410200" cy="5532368"/>
            <a:chOff x="0" y="0"/>
            <a:chExt cx="1954482" cy="2194745"/>
          </a:xfrm>
        </p:grpSpPr>
        <p:sp>
          <p:nvSpPr>
            <p:cNvPr id="3" name="Freeform 3"/>
            <p:cNvSpPr/>
            <p:nvPr/>
          </p:nvSpPr>
          <p:spPr>
            <a:xfrm>
              <a:off x="0" y="0"/>
              <a:ext cx="1954482" cy="2194745"/>
            </a:xfrm>
            <a:custGeom>
              <a:avLst/>
              <a:gdLst/>
              <a:ahLst/>
              <a:cxnLst/>
              <a:rect l="l" t="t" r="r" b="b"/>
              <a:pathLst>
                <a:path w="1954482" h="2194745">
                  <a:moveTo>
                    <a:pt x="1830022" y="2194745"/>
                  </a:moveTo>
                  <a:lnTo>
                    <a:pt x="124460" y="2194745"/>
                  </a:lnTo>
                  <a:cubicBezTo>
                    <a:pt x="55880" y="2194745"/>
                    <a:pt x="0" y="2138865"/>
                    <a:pt x="0" y="2070285"/>
                  </a:cubicBezTo>
                  <a:lnTo>
                    <a:pt x="0" y="124460"/>
                  </a:lnTo>
                  <a:cubicBezTo>
                    <a:pt x="0" y="55880"/>
                    <a:pt x="55880" y="0"/>
                    <a:pt x="124460" y="0"/>
                  </a:cubicBezTo>
                  <a:lnTo>
                    <a:pt x="1830022" y="0"/>
                  </a:lnTo>
                  <a:cubicBezTo>
                    <a:pt x="1898602" y="0"/>
                    <a:pt x="1954482" y="55880"/>
                    <a:pt x="1954482" y="124460"/>
                  </a:cubicBezTo>
                  <a:lnTo>
                    <a:pt x="1954482" y="2070285"/>
                  </a:lnTo>
                  <a:cubicBezTo>
                    <a:pt x="1954482" y="2138865"/>
                    <a:pt x="1898602" y="2194745"/>
                    <a:pt x="1830022" y="2194745"/>
                  </a:cubicBezTo>
                  <a:close/>
                </a:path>
              </a:pathLst>
            </a:custGeom>
            <a:solidFill>
              <a:srgbClr val="FFFFFF"/>
            </a:solidFill>
          </p:spPr>
        </p:sp>
      </p:grpSp>
      <p:grpSp>
        <p:nvGrpSpPr>
          <p:cNvPr id="4" name="Group 4"/>
          <p:cNvGrpSpPr/>
          <p:nvPr/>
        </p:nvGrpSpPr>
        <p:grpSpPr>
          <a:xfrm>
            <a:off x="6286500" y="662816"/>
            <a:ext cx="5219700" cy="5532368"/>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mc:AlternateContent xmlns:mc="http://schemas.openxmlformats.org/markup-compatibility/2006">
        <mc:Choice xmlns:a14="http://schemas.microsoft.com/office/drawing/2010/main" Requires="a14">
          <p:sp>
            <p:nvSpPr>
              <p:cNvPr id="13" name="TextBox 12"/>
              <p:cNvSpPr txBox="1"/>
              <p:nvPr/>
            </p:nvSpPr>
            <p:spPr>
              <a:xfrm>
                <a:off x="1149773" y="1041400"/>
                <a:ext cx="4876800" cy="3220753"/>
              </a:xfrm>
              <a:prstGeom prst="rect">
                <a:avLst/>
              </a:prstGeom>
              <a:noFill/>
            </p:spPr>
            <p:txBody>
              <a:bodyPr wrap="square" rtlCol="0">
                <a:spAutoFit/>
              </a:bodyPr>
              <a:lstStyle/>
              <a:p>
                <a:pPr algn="just">
                  <a:lnSpc>
                    <a:spcPct val="150000"/>
                  </a:lnSpc>
                </a:pPr>
                <a:r>
                  <a:rPr lang="en-US" sz="2933" b="1" dirty="0">
                    <a:solidFill>
                      <a:schemeClr val="tx2"/>
                    </a:solidFill>
                    <a:latin typeface="Arial" panose="020B0604020202020204" pitchFamily="34" charset="0"/>
                    <a:cs typeface="Arial" panose="020B0604020202020204" pitchFamily="34" charset="0"/>
                  </a:rPr>
                  <a:t>Luyện </a:t>
                </a:r>
                <a:r>
                  <a:rPr lang="en-US" sz="2933" b="1" dirty="0" err="1">
                    <a:solidFill>
                      <a:schemeClr val="tx2"/>
                    </a:solidFill>
                    <a:latin typeface="Arial" panose="020B0604020202020204" pitchFamily="34" charset="0"/>
                    <a:cs typeface="Arial" panose="020B0604020202020204" pitchFamily="34" charset="0"/>
                  </a:rPr>
                  <a:t>tập</a:t>
                </a:r>
                <a:r>
                  <a:rPr lang="en-US" sz="2933" b="1" dirty="0">
                    <a:solidFill>
                      <a:schemeClr val="tx2"/>
                    </a:solidFill>
                    <a:latin typeface="Arial" panose="020B0604020202020204" pitchFamily="34" charset="0"/>
                    <a:cs typeface="Arial" panose="020B0604020202020204" pitchFamily="34" charset="0"/>
                  </a:rPr>
                  <a:t> 1: </a:t>
                </a:r>
                <a:r>
                  <a:rPr lang="en-US" sz="2933" dirty="0" err="1">
                    <a:latin typeface="Arial" panose="020B0604020202020204" pitchFamily="34" charset="0"/>
                    <a:cs typeface="Arial" panose="020B0604020202020204" pitchFamily="34" charset="0"/>
                  </a:rPr>
                  <a:t>Tính</a:t>
                </a:r>
                <a:endParaRPr lang="en-US" sz="2933" dirty="0">
                  <a:latin typeface="Arial" panose="020B0604020202020204" pitchFamily="34" charset="0"/>
                  <a:cs typeface="Arial" panose="020B0604020202020204" pitchFamily="34" charset="0"/>
                </a:endParaRPr>
              </a:p>
              <a:p>
                <a:pPr algn="just">
                  <a:lnSpc>
                    <a:spcPct val="150000"/>
                  </a:lnSpc>
                </a:pPr>
                <a:r>
                  <a:rPr lang="en-US" sz="2933" dirty="0">
                    <a:latin typeface="Arial" panose="020B0604020202020204" pitchFamily="34" charset="0"/>
                    <a:cs typeface="Arial" panose="020B0604020202020204" pitchFamily="34" charset="0"/>
                  </a:rPr>
                  <a:t>a)  </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i="1">
                            <a:latin typeface="Cambria Math" panose="02040503050406030204" pitchFamily="18" charset="0"/>
                            <a:cs typeface="Arial" panose="020B0604020202020204" pitchFamily="34" charset="0"/>
                          </a:rPr>
                          <m:t>3</m:t>
                        </m:r>
                      </m:num>
                      <m:den>
                        <m:r>
                          <a:rPr lang="en-US" sz="3600" i="1">
                            <a:latin typeface="Cambria Math" panose="02040503050406030204" pitchFamily="18" charset="0"/>
                            <a:cs typeface="Arial" panose="020B0604020202020204" pitchFamily="34" charset="0"/>
                          </a:rPr>
                          <m:t>8</m:t>
                        </m:r>
                      </m:den>
                    </m:f>
                  </m:oMath>
                </a14:m>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của</a:t>
                </a:r>
                <a:r>
                  <a:rPr lang="en-US" sz="2933" dirty="0">
                    <a:latin typeface="Arial" panose="020B0604020202020204" pitchFamily="34" charset="0"/>
                    <a:cs typeface="Arial" panose="020B0604020202020204" pitchFamily="34" charset="0"/>
                  </a:rPr>
                  <a:t> - 20</a:t>
                </a:r>
              </a:p>
              <a:p>
                <a:pPr algn="just">
                  <a:lnSpc>
                    <a:spcPct val="150000"/>
                  </a:lnSpc>
                </a:pPr>
                <a:r>
                  <a:rPr lang="en-US" sz="2933" dirty="0">
                    <a:latin typeface="Arial" panose="020B0604020202020204" pitchFamily="34" charset="0"/>
                    <a:cs typeface="Arial" panose="020B0604020202020204" pitchFamily="34" charset="0"/>
                  </a:rPr>
                  <a:t>b) 17% </a:t>
                </a:r>
                <a:r>
                  <a:rPr lang="en-US" sz="2933" dirty="0" err="1">
                    <a:latin typeface="Arial" panose="020B0604020202020204" pitchFamily="34" charset="0"/>
                    <a:cs typeface="Arial" panose="020B0604020202020204" pitchFamily="34" charset="0"/>
                  </a:rPr>
                  <a:t>của</a:t>
                </a:r>
                <a:r>
                  <a:rPr lang="en-US" sz="2933" dirty="0">
                    <a:latin typeface="Arial" panose="020B0604020202020204" pitchFamily="34" charset="0"/>
                    <a:cs typeface="Arial" panose="020B0604020202020204" pitchFamily="34" charset="0"/>
                  </a:rPr>
                  <a:t> 1 200</a:t>
                </a:r>
              </a:p>
              <a:p>
                <a:pPr algn="just">
                  <a:lnSpc>
                    <a:spcPct val="150000"/>
                  </a:lnSpc>
                </a:pPr>
                <a:endParaRPr lang="en-US" sz="2933" b="1" dirty="0">
                  <a:solidFill>
                    <a:srgbClr val="C00000"/>
                  </a:solidFill>
                  <a:latin typeface="Arial" panose="020B0604020202020204" pitchFamily="34" charset="0"/>
                  <a:cs typeface="Arial" panose="020B0604020202020204"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149773" y="1041400"/>
                <a:ext cx="4876800" cy="3220753"/>
              </a:xfrm>
              <a:prstGeom prst="rect">
                <a:avLst/>
              </a:prstGeom>
              <a:blipFill>
                <a:blip r:embed="rId2"/>
                <a:stretch>
                  <a:fillRect l="-27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7118350" y="838200"/>
                <a:ext cx="3556000" cy="5408981"/>
              </a:xfrm>
              <a:prstGeom prst="rect">
                <a:avLst/>
              </a:prstGeom>
            </p:spPr>
            <p:txBody>
              <a:bodyPr wrap="square">
                <a:spAutoFit/>
              </a:bodyPr>
              <a:lstStyle/>
              <a:p>
                <a:pPr algn="ctr">
                  <a:lnSpc>
                    <a:spcPct val="150000"/>
                  </a:lnSpc>
                  <a:spcBef>
                    <a:spcPts val="400"/>
                  </a:spcBef>
                  <a:spcAft>
                    <a:spcPts val="400"/>
                  </a:spcAft>
                </a:pPr>
                <a:r>
                  <a:rPr lang="en-GB" sz="2933" b="1" dirty="0" err="1">
                    <a:solidFill>
                      <a:srgbClr val="C00000"/>
                    </a:solidFill>
                    <a:latin typeface="Arial" panose="020B0604020202020204" pitchFamily="34" charset="0"/>
                    <a:ea typeface="Calibri" panose="020F0502020204030204" pitchFamily="34" charset="0"/>
                    <a:cs typeface="Arial" panose="020B0604020202020204" pitchFamily="34" charset="0"/>
                  </a:rPr>
                  <a:t>Giải</a:t>
                </a:r>
                <a:endParaRPr lang="en-GB" sz="2933"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400"/>
                  </a:spcBef>
                  <a:spcAft>
                    <a:spcPts val="400"/>
                  </a:spcAft>
                </a:pPr>
                <a:r>
                  <a:rPr lang="en-GB" sz="2933" dirty="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i="1">
                            <a:latin typeface="Cambria Math" panose="02040503050406030204" pitchFamily="18" charset="0"/>
                            <a:cs typeface="Arial" panose="020B0604020202020204" pitchFamily="34" charset="0"/>
                          </a:rPr>
                          <m:t>3</m:t>
                        </m:r>
                      </m:num>
                      <m:den>
                        <m:r>
                          <a:rPr lang="en-US" sz="3600" i="1">
                            <a:latin typeface="Cambria Math" panose="02040503050406030204" pitchFamily="18" charset="0"/>
                            <a:cs typeface="Arial" panose="020B0604020202020204" pitchFamily="34" charset="0"/>
                          </a:rPr>
                          <m:t>8</m:t>
                        </m:r>
                      </m:den>
                    </m:f>
                  </m:oMath>
                </a14:m>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của</a:t>
                </a:r>
                <a:r>
                  <a:rPr lang="en-US" sz="2933" dirty="0">
                    <a:latin typeface="Arial" panose="020B0604020202020204" pitchFamily="34" charset="0"/>
                    <a:cs typeface="Arial" panose="020B0604020202020204" pitchFamily="34" charset="0"/>
                  </a:rPr>
                  <a:t> - 20 </a:t>
                </a:r>
                <a:r>
                  <a:rPr lang="en-US" sz="2933" dirty="0" err="1">
                    <a:latin typeface="Arial" panose="020B0604020202020204" pitchFamily="34" charset="0"/>
                    <a:cs typeface="Arial" panose="020B0604020202020204" pitchFamily="34" charset="0"/>
                  </a:rPr>
                  <a:t>là</a:t>
                </a:r>
                <a:r>
                  <a:rPr lang="en-US" sz="2933" dirty="0">
                    <a:latin typeface="Arial" panose="020B0604020202020204" pitchFamily="34" charset="0"/>
                    <a:cs typeface="Arial" panose="020B0604020202020204" pitchFamily="34" charset="0"/>
                  </a:rPr>
                  <a:t>:</a:t>
                </a:r>
                <a:endParaRPr lang="en-GB" sz="2933"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400"/>
                  </a:spcBef>
                  <a:spcAft>
                    <a:spcPts val="400"/>
                  </a:spcAft>
                </a:pPr>
                <a:r>
                  <a:rPr lang="en-GB" sz="2933"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2933" i="1">
                            <a:solidFill>
                              <a:srgbClr val="000000"/>
                            </a:solidFill>
                            <a:latin typeface="Cambria Math" panose="02040503050406030204" pitchFamily="18" charset="0"/>
                            <a:ea typeface="Calibri" panose="020F0502020204030204" pitchFamily="34" charset="0"/>
                          </a:rPr>
                        </m:ctrlPr>
                      </m:fPr>
                      <m:num>
                        <m:r>
                          <a:rPr lang="en-GB" sz="2933" i="1">
                            <a:solidFill>
                              <a:srgbClr val="000000"/>
                            </a:solidFill>
                            <a:latin typeface="Cambria Math" panose="02040503050406030204" pitchFamily="18" charset="0"/>
                            <a:ea typeface="Calibri" panose="020F0502020204030204" pitchFamily="34" charset="0"/>
                          </a:rPr>
                          <m:t>3</m:t>
                        </m:r>
                      </m:num>
                      <m:den>
                        <m:r>
                          <a:rPr lang="en-GB" sz="2933" i="1">
                            <a:solidFill>
                              <a:srgbClr val="000000"/>
                            </a:solidFill>
                            <a:latin typeface="Cambria Math" panose="02040503050406030204" pitchFamily="18" charset="0"/>
                            <a:ea typeface="Calibri" panose="020F0502020204030204" pitchFamily="34" charset="0"/>
                          </a:rPr>
                          <m:t>8</m:t>
                        </m:r>
                      </m:den>
                    </m:f>
                  </m:oMath>
                </a14:m>
                <a:r>
                  <a:rPr lang="en-GB" sz="2933" dirty="0">
                    <a:solidFill>
                      <a:srgbClr val="000000"/>
                    </a:solidFill>
                    <a:latin typeface="Arial" panose="020B0604020202020204" pitchFamily="34" charset="0"/>
                    <a:ea typeface="Calibri" panose="020F0502020204030204" pitchFamily="34" charset="0"/>
                    <a:cs typeface="Arial" panose="020B0604020202020204" pitchFamily="34" charset="0"/>
                  </a:rPr>
                  <a:t> . (-20) = </a:t>
                </a:r>
                <a14:m>
                  <m:oMath xmlns:m="http://schemas.openxmlformats.org/officeDocument/2006/math">
                    <m:f>
                      <m:fPr>
                        <m:ctrlPr>
                          <a:rPr lang="en-US" sz="2933" i="1">
                            <a:solidFill>
                              <a:srgbClr val="000000"/>
                            </a:solidFill>
                            <a:latin typeface="Cambria Math" panose="02040503050406030204" pitchFamily="18" charset="0"/>
                            <a:ea typeface="Calibri" panose="020F0502020204030204" pitchFamily="34" charset="0"/>
                          </a:rPr>
                        </m:ctrlPr>
                      </m:fPr>
                      <m:num>
                        <m:r>
                          <a:rPr lang="en-GB" sz="2933" i="1">
                            <a:solidFill>
                              <a:srgbClr val="000000"/>
                            </a:solidFill>
                            <a:latin typeface="Cambria Math" panose="02040503050406030204" pitchFamily="18" charset="0"/>
                            <a:ea typeface="Calibri" panose="020F0502020204030204" pitchFamily="34" charset="0"/>
                          </a:rPr>
                          <m:t>−15</m:t>
                        </m:r>
                      </m:num>
                      <m:den>
                        <m:r>
                          <a:rPr lang="en-GB" sz="2933" i="1">
                            <a:solidFill>
                              <a:srgbClr val="000000"/>
                            </a:solidFill>
                            <a:latin typeface="Cambria Math" panose="02040503050406030204" pitchFamily="18" charset="0"/>
                            <a:ea typeface="Calibri" panose="020F0502020204030204" pitchFamily="34" charset="0"/>
                          </a:rPr>
                          <m:t>2</m:t>
                        </m:r>
                      </m:den>
                    </m:f>
                  </m:oMath>
                </a14:m>
                <a:endParaRPr lang="en-US" sz="2933"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GB" sz="2933" dirty="0">
                    <a:solidFill>
                      <a:srgbClr val="000000"/>
                    </a:solidFill>
                    <a:latin typeface="Arial" panose="020B0604020202020204" pitchFamily="34" charset="0"/>
                    <a:ea typeface="Calibri" panose="020F0502020204030204" pitchFamily="34" charset="0"/>
                    <a:cs typeface="Arial" panose="020B0604020202020204" pitchFamily="34" charset="0"/>
                  </a:rPr>
                  <a:t>b) 17% </a:t>
                </a:r>
                <a:r>
                  <a:rPr lang="en-GB" sz="2933"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GB" sz="2933" dirty="0">
                    <a:solidFill>
                      <a:srgbClr val="000000"/>
                    </a:solidFill>
                    <a:latin typeface="Arial" panose="020B0604020202020204" pitchFamily="34" charset="0"/>
                    <a:ea typeface="Calibri" panose="020F0502020204030204" pitchFamily="34" charset="0"/>
                    <a:cs typeface="Arial" panose="020B0604020202020204" pitchFamily="34" charset="0"/>
                  </a:rPr>
                  <a:t> 1 200 </a:t>
                </a:r>
                <a:r>
                  <a:rPr lang="en-GB" sz="2933"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2933"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GB" sz="2933" dirty="0">
                    <a:solidFill>
                      <a:srgbClr val="000000"/>
                    </a:solidFill>
                    <a:latin typeface="Arial" panose="020B0604020202020204" pitchFamily="34" charset="0"/>
                    <a:ea typeface="Calibri" panose="020F0502020204030204" pitchFamily="34" charset="0"/>
                    <a:cs typeface="Arial" panose="020B0604020202020204" pitchFamily="34" charset="0"/>
                  </a:rPr>
                  <a:t>1 200 . </a:t>
                </a:r>
                <a14:m>
                  <m:oMath xmlns:m="http://schemas.openxmlformats.org/officeDocument/2006/math">
                    <m:f>
                      <m:fPr>
                        <m:ctrlPr>
                          <a:rPr lang="en-US" sz="2933" i="1">
                            <a:latin typeface="Cambria Math" panose="02040503050406030204" pitchFamily="18" charset="0"/>
                            <a:ea typeface="Times New Roman" panose="02020603050405020304" pitchFamily="18" charset="0"/>
                          </a:rPr>
                        </m:ctrlPr>
                      </m:fPr>
                      <m:num>
                        <m:r>
                          <a:rPr lang="en-US" sz="2933"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17</m:t>
                        </m:r>
                      </m:num>
                      <m:den>
                        <m:r>
                          <a:rPr lang="en-US" sz="2933"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100</m:t>
                        </m:r>
                      </m:den>
                    </m:f>
                    <m:r>
                      <a:rPr lang="en-US" sz="2933"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933" dirty="0">
                    <a:solidFill>
                      <a:srgbClr val="000000"/>
                    </a:solidFill>
                    <a:latin typeface="Arial" panose="020B0604020202020204" pitchFamily="34" charset="0"/>
                    <a:ea typeface="Calibri" panose="020F0502020204030204" pitchFamily="34" charset="0"/>
                    <a:cs typeface="Arial" panose="020B0604020202020204" pitchFamily="34" charset="0"/>
                  </a:rPr>
                  <a:t>= 204</a:t>
                </a:r>
                <a:endParaRPr lang="en-US" sz="2933" dirty="0">
                  <a:latin typeface="Arial" panose="020B060402020202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7118350" y="838200"/>
                <a:ext cx="3556000" cy="5408981"/>
              </a:xfrm>
              <a:prstGeom prst="rect">
                <a:avLst/>
              </a:prstGeom>
              <a:blipFill>
                <a:blip r:embed="rId3"/>
                <a:stretch>
                  <a:fillRect l="-3774" b="-451"/>
                </a:stretch>
              </a:blipFill>
            </p:spPr>
            <p:txBody>
              <a:bodyPr/>
              <a:lstStyle/>
              <a:p>
                <a:r>
                  <a:rPr lang="en-US">
                    <a:noFill/>
                  </a:rPr>
                  <a:t> </a:t>
                </a:r>
              </a:p>
            </p:txBody>
          </p:sp>
        </mc:Fallback>
      </mc:AlternateContent>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2000" y="3683000"/>
            <a:ext cx="2489200" cy="2489200"/>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strVal val="#ppt_w*0.7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animEffect transition="in" filter="fade">
                                      <p:cBhvr>
                                        <p:cTn id="14" dur="500"/>
                                        <p:tgtEl>
                                          <p:spTgt spid="13"/>
                                        </p:tgtEl>
                                      </p:cBhvr>
                                    </p:animEffect>
                                  </p:childTnLst>
                                </p:cTn>
                              </p:par>
                              <p:par>
                                <p:cTn id="15" presetID="5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strVal val="#ppt_w*0.7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ppt_x</p:attrName>
                                        </p:attrNameLst>
                                      </p:cBhvr>
                                      <p:tavLst>
                                        <p:tav tm="0">
                                          <p:val>
                                            <p:strVal val="#ppt_x-#ppt_w*1.125000"/>
                                          </p:val>
                                        </p:tav>
                                        <p:tav tm="100000">
                                          <p:val>
                                            <p:strVal val="#ppt_x"/>
                                          </p:val>
                                        </p:tav>
                                      </p:tavLst>
                                    </p:anim>
                                    <p:animEffect transition="in" filter="wipe(right)">
                                      <p:cBhvr>
                                        <p:cTn id="25" dur="500"/>
                                        <p:tgtEl>
                                          <p:spTgt spid="4"/>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ppt_x</p:attrName>
                                        </p:attrNameLst>
                                      </p:cBhvr>
                                      <p:tavLst>
                                        <p:tav tm="0">
                                          <p:val>
                                            <p:strVal val="#ppt_x-#ppt_w*1.125000"/>
                                          </p:val>
                                        </p:tav>
                                        <p:tav tm="100000">
                                          <p:val>
                                            <p:strVal val="#ppt_x"/>
                                          </p:val>
                                        </p:tav>
                                      </p:tavLst>
                                    </p:anim>
                                    <p:animEffect transition="in" filter="wipe(righ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776</Words>
  <Application>Microsoft Office PowerPoint</Application>
  <PresentationFormat>Widescreen</PresentationFormat>
  <Paragraphs>63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Thanh Tran Kim</dc:creator>
  <cp:lastModifiedBy>Thanh Tran Kim</cp:lastModifiedBy>
  <cp:revision>1</cp:revision>
  <dcterms:created xsi:type="dcterms:W3CDTF">2024-05-25T09:25:34Z</dcterms:created>
  <dcterms:modified xsi:type="dcterms:W3CDTF">2024-05-25T09:27:07Z</dcterms:modified>
</cp:coreProperties>
</file>