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9" r:id="rId3"/>
    <p:sldId id="258" r:id="rId4"/>
    <p:sldId id="281" r:id="rId5"/>
    <p:sldId id="282" r:id="rId6"/>
    <p:sldId id="295" r:id="rId7"/>
    <p:sldId id="263" r:id="rId8"/>
    <p:sldId id="267" r:id="rId9"/>
    <p:sldId id="261" r:id="rId10"/>
    <p:sldId id="264" r:id="rId11"/>
    <p:sldId id="270" r:id="rId12"/>
    <p:sldId id="265" r:id="rId13"/>
    <p:sldId id="266" r:id="rId14"/>
    <p:sldId id="262" r:id="rId15"/>
    <p:sldId id="273" r:id="rId16"/>
    <p:sldId id="279" r:id="rId17"/>
    <p:sldId id="28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 snapToGrid="0">
      <p:cViewPr varScale="1">
        <p:scale>
          <a:sx n="44" d="100"/>
          <a:sy n="44" d="100"/>
        </p:scale>
        <p:origin x="62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9A63B-6F6B-42EF-8C53-51108567C0A6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3D88A2-F19C-4084-96FF-15BA6950C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574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6ae26aa3b4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6ae26aa3b4_1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6320de4b7d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6320de4b7d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63da1a4385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63da1a4385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6320de4b7d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6320de4b7d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6320de4b7d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6320de4b7d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6320de4b7d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6320de4b7d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6320de4b7d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6320de4b7d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640c982cef_2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Google Shape;579;g640c982cef_2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6320de4b7d_0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6320de4b7d_0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6320de4b7d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6320de4b7d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63da1a4385_0_16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63da1a4385_0_16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6320de4b7d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6320de4b7d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6320de4b7d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6320de4b7d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640c982cef_2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640c982cef_2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742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6320de4b7d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6320de4b7d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6320de4b7d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6408f5a9af_1_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6408f5a9af_1_3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890D2-112D-ABA2-8B13-D1F2B4A260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7CB9C0-0F9E-43F9-B205-2790595A7B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78775-7BBF-2A90-F987-1F2B0EAEC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D5229-F9CA-4F19-8ABA-63266290364F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D8B516-2190-B6EA-E4FD-17CA05310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7211B7-313D-4687-1985-178B9AB24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C4FE-279E-4667-AA05-1B497B079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117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6296C-ED80-47F3-4237-042EC7431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FE485D-5127-C15E-53BB-7AF46C3C51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D24CAE-A6D4-B4BE-E68B-EE51431A4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D5229-F9CA-4F19-8ABA-63266290364F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D48B8-EC37-1786-103B-EFABA9AB0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B037B-973F-01A5-0A04-99E141345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C4FE-279E-4667-AA05-1B497B079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013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D604B3-727E-9F9A-A400-0090F88A24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F347C2-409E-B468-5259-E312C86B63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D51FA-0E23-09CC-9B52-B2FC3D985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D5229-F9CA-4F19-8ABA-63266290364F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0C112D-25CD-87AE-0256-6A5E8C2B6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56723E-C387-6E25-3244-5F139DA7D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C4FE-279E-4667-AA05-1B497B079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314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1212468" y="1802933"/>
            <a:ext cx="5128000" cy="37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Raleway SemiBold"/>
              <a:buChar char="●"/>
              <a:defRPr sz="1867"/>
            </a:lvl1pPr>
            <a:lvl2pPr marL="1219170" lvl="1" indent="-440256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4267093" lvl="6" indent="-414856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960000" y="565911"/>
            <a:ext cx="937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9930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and text">
  <p:cSld name="Big title and 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>
            <a:spLocks noGrp="1"/>
          </p:cNvSpPr>
          <p:nvPr>
            <p:ph type="title"/>
          </p:nvPr>
        </p:nvSpPr>
        <p:spPr>
          <a:xfrm rot="243617">
            <a:off x="5738374" y="1815595"/>
            <a:ext cx="5157745" cy="112242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6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subTitle" idx="1"/>
          </p:nvPr>
        </p:nvSpPr>
        <p:spPr>
          <a:xfrm flipH="1">
            <a:off x="6111679" y="3119200"/>
            <a:ext cx="4411200" cy="20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8830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3"/>
          <p:cNvSpPr txBox="1">
            <a:spLocks noGrp="1"/>
          </p:cNvSpPr>
          <p:nvPr>
            <p:ph type="subTitle" idx="1"/>
          </p:nvPr>
        </p:nvSpPr>
        <p:spPr>
          <a:xfrm flipH="1">
            <a:off x="2881968" y="2266048"/>
            <a:ext cx="2571200" cy="9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2"/>
          </p:nvPr>
        </p:nvSpPr>
        <p:spPr>
          <a:xfrm flipH="1">
            <a:off x="7375024" y="2266048"/>
            <a:ext cx="2571200" cy="9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title" hasCustomPrompt="1"/>
          </p:nvPr>
        </p:nvSpPr>
        <p:spPr>
          <a:xfrm>
            <a:off x="5011964" y="3043811"/>
            <a:ext cx="933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3"/>
          </p:nvPr>
        </p:nvSpPr>
        <p:spPr>
          <a:xfrm flipH="1">
            <a:off x="2881968" y="4253540"/>
            <a:ext cx="2571200" cy="9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4"/>
          </p:nvPr>
        </p:nvSpPr>
        <p:spPr>
          <a:xfrm flipH="1">
            <a:off x="7375024" y="4253540"/>
            <a:ext cx="2571200" cy="9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ubTitle" idx="5"/>
          </p:nvPr>
        </p:nvSpPr>
        <p:spPr>
          <a:xfrm flipH="1">
            <a:off x="2881968" y="1749185"/>
            <a:ext cx="3052000" cy="7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>
                <a:solidFill>
                  <a:schemeClr val="accent5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6"/>
          </p:nvPr>
        </p:nvSpPr>
        <p:spPr>
          <a:xfrm flipH="1">
            <a:off x="7375024" y="1749180"/>
            <a:ext cx="2922400" cy="7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>
                <a:solidFill>
                  <a:schemeClr val="accent5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7"/>
          </p:nvPr>
        </p:nvSpPr>
        <p:spPr>
          <a:xfrm flipH="1">
            <a:off x="2881968" y="3807119"/>
            <a:ext cx="3052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>
                <a:solidFill>
                  <a:schemeClr val="accent5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subTitle" idx="8"/>
          </p:nvPr>
        </p:nvSpPr>
        <p:spPr>
          <a:xfrm flipH="1">
            <a:off x="7375024" y="3807116"/>
            <a:ext cx="29224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>
                <a:solidFill>
                  <a:schemeClr val="accent5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9" hasCustomPrompt="1"/>
          </p:nvPr>
        </p:nvSpPr>
        <p:spPr>
          <a:xfrm>
            <a:off x="5011964" y="4338077"/>
            <a:ext cx="933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13" hasCustomPrompt="1"/>
          </p:nvPr>
        </p:nvSpPr>
        <p:spPr>
          <a:xfrm>
            <a:off x="6724197" y="3043811"/>
            <a:ext cx="933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500"/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4" hasCustomPrompt="1"/>
          </p:nvPr>
        </p:nvSpPr>
        <p:spPr>
          <a:xfrm>
            <a:off x="6724197" y="4338077"/>
            <a:ext cx="933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500"/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3"/>
          <p:cNvSpPr txBox="1">
            <a:spLocks noGrp="1"/>
          </p:cNvSpPr>
          <p:nvPr>
            <p:ph type="title" idx="15"/>
          </p:nvPr>
        </p:nvSpPr>
        <p:spPr>
          <a:xfrm>
            <a:off x="960000" y="555008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88103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>
            <a:spLocks noGrp="1"/>
          </p:cNvSpPr>
          <p:nvPr>
            <p:ph type="ctrTitle"/>
          </p:nvPr>
        </p:nvSpPr>
        <p:spPr>
          <a:xfrm flipH="1">
            <a:off x="4115984" y="4845817"/>
            <a:ext cx="40928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subTitle" idx="1"/>
          </p:nvPr>
        </p:nvSpPr>
        <p:spPr>
          <a:xfrm rot="-304" flipH="1">
            <a:off x="4322584" y="2073352"/>
            <a:ext cx="4525200" cy="17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2513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ctrTitle"/>
          </p:nvPr>
        </p:nvSpPr>
        <p:spPr>
          <a:xfrm flipH="1">
            <a:off x="3476865" y="132044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ubTitle" idx="1"/>
          </p:nvPr>
        </p:nvSpPr>
        <p:spPr>
          <a:xfrm flipH="1">
            <a:off x="3397067" y="1834356"/>
            <a:ext cx="22404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ctrTitle" idx="2"/>
          </p:nvPr>
        </p:nvSpPr>
        <p:spPr>
          <a:xfrm flipH="1">
            <a:off x="7967932" y="132044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3"/>
          </p:nvPr>
        </p:nvSpPr>
        <p:spPr>
          <a:xfrm flipH="1">
            <a:off x="7888133" y="1834356"/>
            <a:ext cx="22404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ctrTitle" idx="4"/>
          </p:nvPr>
        </p:nvSpPr>
        <p:spPr>
          <a:xfrm flipH="1">
            <a:off x="1236388" y="172684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ubTitle" idx="5"/>
          </p:nvPr>
        </p:nvSpPr>
        <p:spPr>
          <a:xfrm flipH="1">
            <a:off x="1156668" y="2240756"/>
            <a:ext cx="22404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ctrTitle" idx="6"/>
          </p:nvPr>
        </p:nvSpPr>
        <p:spPr>
          <a:xfrm flipH="1">
            <a:off x="5557655" y="1726845"/>
            <a:ext cx="2420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ubTitle" idx="7"/>
          </p:nvPr>
        </p:nvSpPr>
        <p:spPr>
          <a:xfrm flipH="1">
            <a:off x="5727452" y="2240756"/>
            <a:ext cx="2080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title" idx="8"/>
          </p:nvPr>
        </p:nvSpPr>
        <p:spPr>
          <a:xfrm>
            <a:off x="960000" y="555008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1792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 rot="-363">
            <a:off x="2447027" y="1742964"/>
            <a:ext cx="3789600" cy="33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02342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ctrTitle"/>
          </p:nvPr>
        </p:nvSpPr>
        <p:spPr>
          <a:xfrm flipH="1">
            <a:off x="8646184" y="1392215"/>
            <a:ext cx="20808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1"/>
          </p:nvPr>
        </p:nvSpPr>
        <p:spPr>
          <a:xfrm flipH="1">
            <a:off x="8325885" y="1773800"/>
            <a:ext cx="2721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ctrTitle" idx="2"/>
          </p:nvPr>
        </p:nvSpPr>
        <p:spPr>
          <a:xfrm flipH="1">
            <a:off x="2072267" y="4236863"/>
            <a:ext cx="24236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3"/>
          </p:nvPr>
        </p:nvSpPr>
        <p:spPr>
          <a:xfrm flipH="1">
            <a:off x="1923267" y="4623484"/>
            <a:ext cx="2721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 idx="4"/>
          </p:nvPr>
        </p:nvSpPr>
        <p:spPr>
          <a:xfrm>
            <a:off x="1866333" y="555000"/>
            <a:ext cx="93656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40657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2">
  <p:cSld name="Header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ctrTitle"/>
          </p:nvPr>
        </p:nvSpPr>
        <p:spPr>
          <a:xfrm flipH="1">
            <a:off x="7480387" y="1791509"/>
            <a:ext cx="3294400" cy="6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subTitle" idx="1"/>
          </p:nvPr>
        </p:nvSpPr>
        <p:spPr>
          <a:xfrm flipH="1">
            <a:off x="7420987" y="2193537"/>
            <a:ext cx="34132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6692851" y="3742867"/>
            <a:ext cx="1746800" cy="16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7333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7333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7333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7333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7333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7333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7333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7333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61469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7924B-E6FB-BBA7-026C-7554A8F40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C94F9-6DF4-3BFB-9394-74E78A1CD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0667C-1900-D6F7-DF93-C675251C5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D5229-F9CA-4F19-8ABA-63266290364F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D1362-6990-76F2-A455-4663200D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1B6523-4E97-3326-1407-2978EB135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C4FE-279E-4667-AA05-1B497B079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6877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>
            <a:spLocks noGrp="1"/>
          </p:cNvSpPr>
          <p:nvPr>
            <p:ph type="ctrTitle"/>
          </p:nvPr>
        </p:nvSpPr>
        <p:spPr>
          <a:xfrm flipH="1">
            <a:off x="4686003" y="1416541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1"/>
          </p:nvPr>
        </p:nvSpPr>
        <p:spPr>
          <a:xfrm flipH="1">
            <a:off x="4463980" y="1962279"/>
            <a:ext cx="24684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ctrTitle" idx="2"/>
          </p:nvPr>
        </p:nvSpPr>
        <p:spPr>
          <a:xfrm flipH="1">
            <a:off x="4686003" y="4448613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3"/>
          </p:nvPr>
        </p:nvSpPr>
        <p:spPr>
          <a:xfrm flipH="1">
            <a:off x="4408777" y="498583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ctrTitle" idx="4"/>
          </p:nvPr>
        </p:nvSpPr>
        <p:spPr>
          <a:xfrm flipH="1">
            <a:off x="4686003" y="2948341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5"/>
          </p:nvPr>
        </p:nvSpPr>
        <p:spPr>
          <a:xfrm flipH="1">
            <a:off x="4463980" y="3494079"/>
            <a:ext cx="24684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title" idx="6"/>
          </p:nvPr>
        </p:nvSpPr>
        <p:spPr>
          <a:xfrm>
            <a:off x="960000" y="555008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97153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"/>
          <p:cNvSpPr txBox="1">
            <a:spLocks noGrp="1"/>
          </p:cNvSpPr>
          <p:nvPr>
            <p:ph type="ctrTitle"/>
          </p:nvPr>
        </p:nvSpPr>
        <p:spPr>
          <a:xfrm flipH="1">
            <a:off x="1879400" y="1966267"/>
            <a:ext cx="4503200" cy="17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subTitle" idx="1"/>
          </p:nvPr>
        </p:nvSpPr>
        <p:spPr>
          <a:xfrm flipH="1">
            <a:off x="2457400" y="3724533"/>
            <a:ext cx="33472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89483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1089901" y="3984200"/>
            <a:ext cx="5563200" cy="116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6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2164815" y="4868511"/>
            <a:ext cx="34132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3328881" y="2175000"/>
            <a:ext cx="31952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7333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7333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7333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7333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7333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7333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7333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7333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773730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ctrTitle"/>
          </p:nvPr>
        </p:nvSpPr>
        <p:spPr>
          <a:xfrm flipH="1">
            <a:off x="1335033" y="1533485"/>
            <a:ext cx="2432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ubTitle" idx="1"/>
          </p:nvPr>
        </p:nvSpPr>
        <p:spPr>
          <a:xfrm flipH="1">
            <a:off x="1420063" y="2088793"/>
            <a:ext cx="23372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ctrTitle" idx="2"/>
          </p:nvPr>
        </p:nvSpPr>
        <p:spPr>
          <a:xfrm flipH="1">
            <a:off x="1510633" y="2940493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ubTitle" idx="3"/>
          </p:nvPr>
        </p:nvSpPr>
        <p:spPr>
          <a:xfrm flipH="1">
            <a:off x="1420063" y="3513817"/>
            <a:ext cx="23372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ctrTitle" idx="4"/>
          </p:nvPr>
        </p:nvSpPr>
        <p:spPr>
          <a:xfrm flipH="1">
            <a:off x="4172217" y="1533488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subTitle" idx="5"/>
          </p:nvPr>
        </p:nvSpPr>
        <p:spPr>
          <a:xfrm flipH="1">
            <a:off x="3985047" y="2088793"/>
            <a:ext cx="25304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ctrTitle" idx="6"/>
          </p:nvPr>
        </p:nvSpPr>
        <p:spPr>
          <a:xfrm flipH="1">
            <a:off x="1510633" y="4312117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subTitle" idx="7"/>
          </p:nvPr>
        </p:nvSpPr>
        <p:spPr>
          <a:xfrm flipH="1">
            <a:off x="1420063" y="4869601"/>
            <a:ext cx="23372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ctrTitle" idx="8"/>
          </p:nvPr>
        </p:nvSpPr>
        <p:spPr>
          <a:xfrm flipH="1">
            <a:off x="4172217" y="2940493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subTitle" idx="9"/>
          </p:nvPr>
        </p:nvSpPr>
        <p:spPr>
          <a:xfrm flipH="1">
            <a:off x="3985047" y="3513817"/>
            <a:ext cx="25304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ctrTitle" idx="13"/>
          </p:nvPr>
        </p:nvSpPr>
        <p:spPr>
          <a:xfrm flipH="1">
            <a:off x="3996617" y="4312133"/>
            <a:ext cx="2432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subTitle" idx="14"/>
          </p:nvPr>
        </p:nvSpPr>
        <p:spPr>
          <a:xfrm flipH="1">
            <a:off x="3985047" y="4869601"/>
            <a:ext cx="25304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title" idx="15"/>
          </p:nvPr>
        </p:nvSpPr>
        <p:spPr>
          <a:xfrm>
            <a:off x="960000" y="555008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08882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subTitle" idx="1"/>
          </p:nvPr>
        </p:nvSpPr>
        <p:spPr>
          <a:xfrm flipH="1">
            <a:off x="5808584" y="2663233"/>
            <a:ext cx="4951600" cy="25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1866333" y="555000"/>
            <a:ext cx="93656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9794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6F43F-D7E4-C981-677C-01A0F0350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C91D55-39EE-D868-C8A4-D13F54E1A9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808972-6679-CF13-7387-4BD341B0B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D5229-F9CA-4F19-8ABA-63266290364F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3CBBBD-ED2D-C3B6-24F0-B81168CFE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D170C4-BD32-C620-8E6B-812CAC9F8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C4FE-279E-4667-AA05-1B497B079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952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3C89D-84A2-C283-B9AA-C8885945F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1BEE0-02F4-E521-90C0-29752E41F5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D7A143-672A-2544-4A4E-EC10EF7528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C67006-65E4-A030-4C9A-7A66D3618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D5229-F9CA-4F19-8ABA-63266290364F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87674B-547E-F47C-B5E1-CECE25A21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9621D2-DE82-6C6D-9D9B-28DC9D32B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C4FE-279E-4667-AA05-1B497B079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57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8E449-31AB-1986-428F-71FC5B07C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4F4ED4-2C2B-2EAC-9C81-9DB757538A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906204-973F-C43D-4716-09F7FD75D0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E4C654-0A89-ACBB-E697-6A4BB65397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39CD65-8830-D532-4E09-2BA9A50BEA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31E268-5192-E5F7-98C7-F1F65D78E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D5229-F9CA-4F19-8ABA-63266290364F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CCD4C-7529-6D96-E014-4662EE8BE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877AA7-E2B6-721B-99C6-6549575AC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C4FE-279E-4667-AA05-1B497B079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362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9BD9B-BAA6-A3DD-9719-F61175CEB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D3607E-7646-C87A-827C-5D2B7BE6C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D5229-F9CA-4F19-8ABA-63266290364F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249603-0BD4-90CA-CB07-2534C8C53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8EFBDC-F230-854B-D231-0C175E64C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C4FE-279E-4667-AA05-1B497B079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91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D146A2-83B1-D90E-EA0C-F60412369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D5229-F9CA-4F19-8ABA-63266290364F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92A301-2051-6C66-BEE2-599F38A03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E4EAAF-4284-C335-D3F3-15E7244B0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C4FE-279E-4667-AA05-1B497B079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69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50FC9-2BD6-48B9-6633-82AFFEDCF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16DC5D-3E7C-2BBA-FAA8-8D95C9A18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DD2F0C-6414-AADA-1301-C572C5BC8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A37422-5A55-FD1D-26E2-4C65591C8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D5229-F9CA-4F19-8ABA-63266290364F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E9C83D-D723-4963-797A-6054558B8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50C354-3AE7-1923-12E6-03F247652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C4FE-279E-4667-AA05-1B497B079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774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C75FF-D5EA-472F-0179-5F2338F2C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31EB43-0A9B-8CA4-566E-D0A3053334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0942CC-A6A9-C0A2-F353-E6F7AB73CA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742795-7302-AE61-7207-96A15001F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D5229-F9CA-4F19-8ABA-63266290364F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E35BF0-2836-8587-45E8-8A95A5BE1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0508B3-689C-E8CF-08D7-BBE741C4C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C4FE-279E-4667-AA05-1B497B079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397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2F002C-D2B8-F79A-52BD-5D6399303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6AF4D4-398D-41EA-10AD-6B420889B4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8E9726-3B58-4655-ADD2-7BB18F867A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D5229-F9CA-4F19-8ABA-63266290364F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3EA48-EEFB-127D-AEF7-9AB15C83D7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6BA6E8-C361-9EA7-1C21-03482C5FAD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6C4FE-279E-4667-AA05-1B497B079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2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5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anso.org/dan-so-the-gioi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4.png"/><Relationship Id="rId5" Type="http://schemas.openxmlformats.org/officeDocument/2006/relationships/image" Target="../media/image28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34740">
            <a:off x="4999679" y="1714273"/>
            <a:ext cx="1535648" cy="31212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9000"/>
              </a:srgbClr>
            </a:outerShdw>
          </a:effectLst>
        </p:spPr>
      </p:pic>
      <p:pic>
        <p:nvPicPr>
          <p:cNvPr id="142" name="Google Shape;142;p32"/>
          <p:cNvPicPr preferRelativeResize="0"/>
          <p:nvPr/>
        </p:nvPicPr>
        <p:blipFill rotWithShape="1">
          <a:blip r:embed="rId4">
            <a:alphaModFix/>
          </a:blip>
          <a:srcRect r="19736"/>
          <a:stretch/>
        </p:blipFill>
        <p:spPr>
          <a:xfrm rot="1021990">
            <a:off x="1629313" y="3074469"/>
            <a:ext cx="2641640" cy="2445296"/>
          </a:xfrm>
          <a:prstGeom prst="rect">
            <a:avLst/>
          </a:prstGeom>
          <a:noFill/>
          <a:ln>
            <a:noFill/>
          </a:ln>
          <a:effectLst>
            <a:outerShdw blurRad="142875" dist="57150" dir="5700000" algn="bl" rotWithShape="0">
              <a:srgbClr val="000000">
                <a:alpha val="74000"/>
              </a:srgbClr>
            </a:outerShdw>
          </a:effectLst>
        </p:spPr>
      </p:pic>
      <p:pic>
        <p:nvPicPr>
          <p:cNvPr id="143" name="Google Shape;143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237240">
            <a:off x="7817725" y="1522143"/>
            <a:ext cx="1398248" cy="139824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110;p38">
            <a:extLst>
              <a:ext uri="{FF2B5EF4-FFF2-40B4-BE49-F238E27FC236}">
                <a16:creationId xmlns:a16="http://schemas.microsoft.com/office/drawing/2014/main" id="{AB4E3FCB-4732-449C-95A5-B1B1778073D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611486" y="2218498"/>
            <a:ext cx="4969028" cy="215074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" sz="45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CHÀO MỪNG CÁC EM ĐẾN VỚI TIẾT HỌC!</a:t>
            </a:r>
            <a:endParaRPr sz="4533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BF03C945-A978-4BDC-981A-01426F607F4B}"/>
              </a:ext>
            </a:extLst>
          </p:cNvPr>
          <p:cNvSpPr txBox="1"/>
          <p:nvPr/>
        </p:nvSpPr>
        <p:spPr>
          <a:xfrm>
            <a:off x="2245833" y="296041"/>
            <a:ext cx="4073227" cy="545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800"/>
              </a:spcBef>
              <a:spcAft>
                <a:spcPts val="800"/>
              </a:spcAft>
            </a:pPr>
            <a:r>
              <a:rPr lang="vi-VN" sz="2400" dirty="0">
                <a:ea typeface="Times New Roman" panose="02020603050405020304" pitchFamily="18" charset="0"/>
                <a:cs typeface="Arial" panose="020B0604020202020204" pitchFamily="34" charset="0"/>
              </a:rPr>
              <a:t>Làm tròn số </a:t>
            </a:r>
            <a:r>
              <a:rPr lang="vi-VN" sz="2400" b="1" dirty="0">
                <a:ea typeface="Times New Roman" panose="02020603050405020304" pitchFamily="18" charset="0"/>
                <a:cs typeface="Arial" panose="020B0604020202020204" pitchFamily="34" charset="0"/>
              </a:rPr>
              <a:t>76,421</a:t>
            </a:r>
            <a:r>
              <a:rPr lang="vi-VN" sz="2400" dirty="0">
                <a:ea typeface="Times New Roman" panose="02020603050405020304" pitchFamily="18" charset="0"/>
                <a:cs typeface="Arial" panose="020B0604020202020204" pitchFamily="34" charset="0"/>
              </a:rPr>
              <a:t> đến:</a:t>
            </a:r>
            <a:endParaRPr lang="en-US" sz="2400" dirty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13B0915-A9EB-4F42-A229-82C7C7168A7F}"/>
              </a:ext>
            </a:extLst>
          </p:cNvPr>
          <p:cNvSpPr txBox="1"/>
          <p:nvPr/>
        </p:nvSpPr>
        <p:spPr>
          <a:xfrm>
            <a:off x="1000244" y="930027"/>
            <a:ext cx="8772227" cy="545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800"/>
              </a:spcBef>
              <a:spcAft>
                <a:spcPts val="800"/>
              </a:spcAft>
            </a:pPr>
            <a:r>
              <a:rPr lang="vi-VN" sz="2400" dirty="0"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) H</a:t>
            </a:r>
            <a:r>
              <a:rPr lang="vi-VN" sz="2400" dirty="0">
                <a:ea typeface="Times New Roman" panose="02020603050405020304" pitchFamily="18" charset="0"/>
                <a:cs typeface="Arial" panose="020B0604020202020204" pitchFamily="34" charset="0"/>
              </a:rPr>
              <a:t>àng phần mười (tức là chữ số đầu tiên sau dấu “</a:t>
            </a: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vi-VN" sz="2400" dirty="0">
                <a:ea typeface="Times New Roman" panose="02020603050405020304" pitchFamily="18" charset="0"/>
                <a:cs typeface="Arial" panose="020B0604020202020204" pitchFamily="34" charset="0"/>
              </a:rPr>
              <a:t>”</a:t>
            </a: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 )</a:t>
            </a:r>
            <a:r>
              <a:rPr lang="vi-VN" sz="2400" dirty="0"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en-US" sz="2400" dirty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F99EDAC-39AA-4F34-BB18-E403CC6352D7}"/>
              </a:ext>
            </a:extLst>
          </p:cNvPr>
          <p:cNvSpPr txBox="1"/>
          <p:nvPr/>
        </p:nvSpPr>
        <p:spPr>
          <a:xfrm>
            <a:off x="5858552" y="1312639"/>
            <a:ext cx="1202648" cy="547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400" b="1" u="sng" dirty="0" err="1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Giải</a:t>
            </a:r>
            <a:r>
              <a:rPr lang="en-US" sz="2400" b="1" u="sng" dirty="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2400" b="1" u="sng" dirty="0">
              <a:solidFill>
                <a:srgbClr val="00B05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E2A3AEB-D5D5-4C23-BD8F-A1DD0476BB62}"/>
              </a:ext>
            </a:extLst>
          </p:cNvPr>
          <p:cNvSpPr txBox="1"/>
          <p:nvPr/>
        </p:nvSpPr>
        <p:spPr>
          <a:xfrm>
            <a:off x="1171498" y="1879803"/>
            <a:ext cx="10576756" cy="3935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a)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tròn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76,421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àng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phần mười</a:t>
            </a: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en-US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hàng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phần mười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hàng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tròn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);</a:t>
            </a:r>
          </a:p>
          <a:p>
            <a:pPr algn="just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hàng</a:t>
            </a:r>
            <a:r>
              <a:rPr lang="vi-VN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trăm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đứng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ngay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bên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hàng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tròn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so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sánh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5;</a:t>
            </a:r>
          </a:p>
          <a:p>
            <a:pPr algn="just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- Do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hàng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trăm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2 (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nhỏ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5)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76,421 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ta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giữ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hàng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phần mười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hàng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tròn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rồi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thay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lượt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đứng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bên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hàng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tròn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bởi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0</a:t>
            </a:r>
            <a:r>
              <a:rPr lang="vi-VN" sz="2400" dirty="0">
                <a:ea typeface="Calibri" panose="020F0502020204030204" pitchFamily="34" charset="0"/>
                <a:cs typeface="Arial" panose="020B0604020202020204" pitchFamily="34" charset="0"/>
              </a:rPr>
              <a:t> và bỏ đi những số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0</a:t>
            </a:r>
            <a:r>
              <a:rPr lang="vi-VN" sz="2400" dirty="0">
                <a:ea typeface="Calibri" panose="020F0502020204030204" pitchFamily="34" charset="0"/>
                <a:cs typeface="Arial" panose="020B0604020202020204" pitchFamily="34" charset="0"/>
              </a:rPr>
              <a:t> ở tận cùng bên phải phần thập phân: 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B0F7B2-9FD2-41CF-811A-8C18BAB811C1}"/>
              </a:ext>
            </a:extLst>
          </p:cNvPr>
          <p:cNvSpPr txBox="1"/>
          <p:nvPr/>
        </p:nvSpPr>
        <p:spPr>
          <a:xfrm>
            <a:off x="9501571" y="1901323"/>
            <a:ext cx="2690429" cy="666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800"/>
              </a:spcBef>
              <a:spcAft>
                <a:spcPts val="800"/>
              </a:spcAft>
            </a:pPr>
            <a:r>
              <a:rPr lang="en-US" sz="2400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vi-VN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76,</a:t>
            </a:r>
            <a:r>
              <a:rPr lang="vi-VN" sz="2400" dirty="0">
                <a:solidFill>
                  <a:schemeClr val="accent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vi-VN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21</a:t>
            </a:r>
            <a:r>
              <a:rPr lang="en-US" sz="3733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sz="2400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3B84480-C7C5-451E-AF0F-5D5385FE624C}"/>
              </a:ext>
            </a:extLst>
          </p:cNvPr>
          <p:cNvSpPr txBox="1"/>
          <p:nvPr/>
        </p:nvSpPr>
        <p:spPr>
          <a:xfrm>
            <a:off x="10295467" y="2353731"/>
            <a:ext cx="859552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67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↑</a:t>
            </a:r>
            <a:endParaRPr lang="en-US" sz="2667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9E008FC-6FE4-4E05-AFB3-20DC4A2B8274}"/>
              </a:ext>
            </a:extLst>
          </p:cNvPr>
          <p:cNvSpPr txBox="1"/>
          <p:nvPr/>
        </p:nvSpPr>
        <p:spPr>
          <a:xfrm>
            <a:off x="9449593" y="930027"/>
            <a:ext cx="2469915" cy="545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b) H</a:t>
            </a:r>
            <a:r>
              <a:rPr lang="vi-VN" sz="2400" dirty="0">
                <a:ea typeface="Times New Roman" panose="02020603050405020304" pitchFamily="18" charset="0"/>
                <a:cs typeface="Arial" panose="020B0604020202020204" pitchFamily="34" charset="0"/>
              </a:rPr>
              <a:t>àng </a:t>
            </a:r>
            <a:r>
              <a:rPr lang="en-US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ch</a:t>
            </a:r>
            <a:r>
              <a:rPr lang="vi-VN" sz="2400" dirty="0">
                <a:ea typeface="Times New Roman" panose="02020603050405020304" pitchFamily="18" charset="0"/>
                <a:cs typeface="Arial" panose="020B0604020202020204" pitchFamily="34" charset="0"/>
              </a:rPr>
              <a:t>ục.</a:t>
            </a:r>
            <a:endParaRPr lang="en-US" sz="2400" dirty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F31101-A421-45D5-BB7B-7F238548E0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79570" y1="46667" x2="79570" y2="46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3695" y="304602"/>
            <a:ext cx="1172139" cy="5671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BB0B86-ADF5-47F0-B45B-81F57CA6BC78}"/>
              </a:ext>
            </a:extLst>
          </p:cNvPr>
          <p:cNvSpPr txBox="1"/>
          <p:nvPr/>
        </p:nvSpPr>
        <p:spPr>
          <a:xfrm>
            <a:off x="9229079" y="2791167"/>
            <a:ext cx="26904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800"/>
              </a:spcBef>
              <a:spcAft>
                <a:spcPts val="800"/>
              </a:spcAft>
            </a:pPr>
            <a:r>
              <a:rPr lang="en-US" sz="2400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en-US" sz="2400" dirty="0" err="1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hàng</a:t>
            </a:r>
            <a:r>
              <a:rPr lang="en-US" sz="2400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tròn</a:t>
            </a:r>
            <a:endParaRPr lang="en-US" sz="2400" dirty="0">
              <a:solidFill>
                <a:srgbClr val="FF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46D17A3-5503-4A9C-88F7-2F4A0F209F44}"/>
                  </a:ext>
                </a:extLst>
              </p:cNvPr>
              <p:cNvSpPr txBox="1"/>
              <p:nvPr/>
            </p:nvSpPr>
            <p:spPr>
              <a:xfrm>
                <a:off x="1630160" y="5927973"/>
                <a:ext cx="5608841" cy="5451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:r>
                  <a:rPr lang="vi-VN" sz="2400" b="1" dirty="0">
                    <a:ea typeface="Times New Roman" panose="02020603050405020304" pitchFamily="18" charset="0"/>
                    <a:cs typeface="Arial" panose="020B0604020202020204" pitchFamily="34" charset="0"/>
                  </a:rPr>
                  <a:t>Vậy 76,421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</m:oMath>
                </a14:m>
                <a:r>
                  <a:rPr lang="vi-VN" sz="2400" b="1" dirty="0">
                    <a:ea typeface="Times New Roman" panose="02020603050405020304" pitchFamily="18" charset="0"/>
                    <a:cs typeface="Arial" panose="020B0604020202020204" pitchFamily="34" charset="0"/>
                  </a:rPr>
                  <a:t> 76,4</a:t>
                </a:r>
                <a:r>
                  <a:rPr lang="en-US" sz="2400" b="1" dirty="0"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endParaRPr lang="en-US" sz="2400" b="1" dirty="0"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46D17A3-5503-4A9C-88F7-2F4A0F209F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160" y="5927973"/>
                <a:ext cx="5608841" cy="545149"/>
              </a:xfrm>
              <a:prstGeom prst="rect">
                <a:avLst/>
              </a:prstGeom>
              <a:blipFill>
                <a:blip r:embed="rId5"/>
                <a:stretch>
                  <a:fillRect l="-1629" b="-2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0915B9C5-1593-4ED6-A257-5D297A0AF013}"/>
              </a:ext>
            </a:extLst>
          </p:cNvPr>
          <p:cNvSpPr txBox="1"/>
          <p:nvPr/>
        </p:nvSpPr>
        <p:spPr>
          <a:xfrm>
            <a:off x="4256780" y="5644392"/>
            <a:ext cx="5608841" cy="545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800"/>
              </a:spcBef>
              <a:spcAft>
                <a:spcPts val="800"/>
              </a:spcAft>
            </a:pPr>
            <a:r>
              <a:rPr lang="vi-VN" sz="2400" dirty="0">
                <a:ea typeface="Times New Roman" panose="02020603050405020304" pitchFamily="18" charset="0"/>
                <a:cs typeface="Arial" panose="020B0604020202020204" pitchFamily="34" charset="0"/>
              </a:rPr>
              <a:t>76,</a:t>
            </a:r>
            <a:r>
              <a:rPr lang="vi-VN" sz="2400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vi-VN" sz="2400" dirty="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21</a:t>
            </a:r>
            <a:r>
              <a:rPr lang="vi-VN" sz="2400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→ </a:t>
            </a:r>
            <a:r>
              <a:rPr lang="vi-VN" sz="2400" dirty="0">
                <a:ea typeface="Times New Roman" panose="02020603050405020304" pitchFamily="18" charset="0"/>
                <a:cs typeface="Arial" panose="020B0604020202020204" pitchFamily="34" charset="0"/>
              </a:rPr>
              <a:t>76,</a:t>
            </a:r>
            <a:r>
              <a:rPr lang="vi-VN" sz="2400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en-US" sz="2400" dirty="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00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→</a:t>
            </a:r>
            <a:r>
              <a:rPr lang="vi-VN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400" dirty="0">
                <a:ea typeface="Times New Roman" panose="02020603050405020304" pitchFamily="18" charset="0"/>
                <a:cs typeface="Arial" panose="020B0604020202020204" pitchFamily="34" charset="0"/>
              </a:rPr>
              <a:t>76,</a:t>
            </a:r>
            <a:r>
              <a:rPr lang="vi-VN" sz="2400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sz="2400" dirty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1" grpId="0"/>
      <p:bldP spid="32" grpId="0" uiExpand="1" build="allAtOnce"/>
      <p:bldP spid="33" grpId="0"/>
      <p:bldP spid="34" grpId="0"/>
      <p:bldP spid="36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F05CB9D2-2E16-469D-871C-852484D4AE13}"/>
              </a:ext>
            </a:extLst>
          </p:cNvPr>
          <p:cNvSpPr txBox="1"/>
          <p:nvPr/>
        </p:nvSpPr>
        <p:spPr>
          <a:xfrm>
            <a:off x="1011582" y="722811"/>
            <a:ext cx="10576756" cy="5518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</a:pPr>
            <a:r>
              <a:rPr lang="vi-VN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tròn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76,421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àng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chục </a:t>
            </a: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ta </a:t>
            </a:r>
            <a:r>
              <a:rPr lang="en-US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hàng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chục 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hàng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tròn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);</a:t>
            </a:r>
          </a:p>
          <a:p>
            <a:pPr algn="just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hàng</a:t>
            </a:r>
            <a:r>
              <a:rPr lang="vi-VN" sz="2400" dirty="0">
                <a:ea typeface="Calibri" panose="020F0502020204030204" pitchFamily="34" charset="0"/>
                <a:cs typeface="Arial" panose="020B0604020202020204" pitchFamily="34" charset="0"/>
              </a:rPr>
              <a:t> đơn vị 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đứng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ngay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bên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hàng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tròn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so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sánh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5;</a:t>
            </a:r>
          </a:p>
          <a:p>
            <a:pPr algn="just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- Do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hàng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ea typeface="Calibri" panose="020F0502020204030204" pitchFamily="34" charset="0"/>
                <a:cs typeface="Arial" panose="020B0604020202020204" pitchFamily="34" charset="0"/>
              </a:rPr>
              <a:t>đơn vị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vi-VN" sz="2400" dirty="0"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5)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76,421 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ta </a:t>
            </a:r>
            <a:r>
              <a:rPr lang="vi-VN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cộng thêm 1 vào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400" dirty="0">
                <a:ea typeface="Times New Roman" panose="02020603050405020304" pitchFamily="18" charset="0"/>
                <a:cs typeface="Arial" panose="020B0604020202020204" pitchFamily="34" charset="0"/>
              </a:rPr>
              <a:t>7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hàng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chục 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hàng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tròn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vi-VN" sz="2400" dirty="0"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vi-VN" sz="2400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7</a:t>
            </a:r>
            <a:r>
              <a:rPr lang="vi-VN" sz="2400" dirty="0">
                <a:ea typeface="Times New Roman" panose="02020603050405020304" pitchFamily="18" charset="0"/>
                <a:cs typeface="Arial" panose="020B0604020202020204" pitchFamily="34" charset="0"/>
              </a:rPr>
              <a:t>6,421 → </a:t>
            </a:r>
            <a:r>
              <a:rPr lang="vi-VN" sz="2400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8</a:t>
            </a:r>
            <a:r>
              <a:rPr lang="vi-VN" sz="2400" dirty="0">
                <a:ea typeface="Times New Roman" panose="02020603050405020304" pitchFamily="18" charset="0"/>
                <a:cs typeface="Arial" panose="020B0604020202020204" pitchFamily="34" charset="0"/>
              </a:rPr>
              <a:t>6,421; </a:t>
            </a:r>
          </a:p>
          <a:p>
            <a:pPr algn="just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</a:pPr>
            <a:r>
              <a:rPr lang="vi-VN" sz="2400" dirty="0">
                <a:ea typeface="Times New Roman" panose="02020603050405020304" pitchFamily="18" charset="0"/>
                <a:cs typeface="Arial" panose="020B0604020202020204" pitchFamily="34" charset="0"/>
              </a:rPr>
              <a:t>- Với số nhận được ở trên, thay lần lượt các chữ số đứng bên phải hàng làm tròn bởi chữ số 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vi-VN" sz="2400" dirty="0">
                <a:ea typeface="Calibri" panose="020F0502020204030204" pitchFamily="34" charset="0"/>
                <a:cs typeface="Arial" panose="020B0604020202020204" pitchFamily="34" charset="0"/>
              </a:rPr>
              <a:t> rồi bỏ đi những chữ số 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vi-VN" sz="2400" dirty="0">
                <a:ea typeface="Calibri" panose="020F0502020204030204" pitchFamily="34" charset="0"/>
                <a:cs typeface="Arial" panose="020B0604020202020204" pitchFamily="34" charset="0"/>
              </a:rPr>
              <a:t> ở tận cùng bên phải phần thập phân:               </a:t>
            </a:r>
            <a:r>
              <a:rPr lang="vi-VN" sz="240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vi-VN" sz="2400" dirty="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6</a:t>
            </a:r>
            <a:r>
              <a:rPr lang="vi-VN" sz="2400" dirty="0"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vi-VN" sz="2400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vi-VN" sz="2400" dirty="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21</a:t>
            </a:r>
            <a:r>
              <a:rPr lang="vi-VN" sz="2400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→ </a:t>
            </a:r>
            <a:r>
              <a:rPr lang="vi-VN" sz="2400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8</a:t>
            </a:r>
            <a:r>
              <a:rPr lang="en-US" sz="2400" dirty="0">
                <a:solidFill>
                  <a:srgbClr val="00B05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vi-VN" sz="2400" dirty="0"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2400" dirty="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000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→</a:t>
            </a:r>
            <a:r>
              <a:rPr lang="vi-VN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8</a:t>
            </a:r>
            <a:r>
              <a:rPr lang="en-US" sz="2400" dirty="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sz="2400" dirty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</a:pPr>
            <a:r>
              <a:rPr lang="vi-VN" sz="24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40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B9F8162-9020-4F71-93D7-DA05EB27D5F2}"/>
                  </a:ext>
                </a:extLst>
              </p:cNvPr>
              <p:cNvSpPr txBox="1"/>
              <p:nvPr/>
            </p:nvSpPr>
            <p:spPr>
              <a:xfrm>
                <a:off x="2048934" y="5851608"/>
                <a:ext cx="5608841" cy="5451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:r>
                  <a:rPr lang="vi-VN" sz="2400" b="1" dirty="0">
                    <a:ea typeface="Times New Roman" panose="02020603050405020304" pitchFamily="18" charset="0"/>
                    <a:cs typeface="Arial" panose="020B0604020202020204" pitchFamily="34" charset="0"/>
                  </a:rPr>
                  <a:t>Vậy 76,421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</m:oMath>
                </a14:m>
                <a:r>
                  <a:rPr lang="vi-VN" sz="2400" b="1" dirty="0">
                    <a:ea typeface="Times New Roman" panose="02020603050405020304" pitchFamily="18" charset="0"/>
                    <a:cs typeface="Arial" panose="020B0604020202020204" pitchFamily="34" charset="0"/>
                  </a:rPr>
                  <a:t> 8</a:t>
                </a:r>
                <a:r>
                  <a:rPr lang="en-US" sz="2400" b="1" dirty="0">
                    <a:ea typeface="Calibri" panose="020F0502020204030204" pitchFamily="34" charset="0"/>
                    <a:cs typeface="Arial" panose="020B0604020202020204" pitchFamily="34" charset="0"/>
                  </a:rPr>
                  <a:t>0</a:t>
                </a:r>
                <a:r>
                  <a:rPr lang="en-US" sz="2400" b="1" dirty="0"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vi-VN" sz="2400" b="1" dirty="0"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B9F8162-9020-4F71-93D7-DA05EB27D5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934" y="5851608"/>
                <a:ext cx="5608841" cy="545149"/>
              </a:xfrm>
              <a:prstGeom prst="rect">
                <a:avLst/>
              </a:prstGeom>
              <a:blipFill>
                <a:blip r:embed="rId3"/>
                <a:stretch>
                  <a:fillRect l="-1630" b="-25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allAtOnce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EB7AA4B-B072-49A2-8E62-FAD17EFDF1B8}"/>
              </a:ext>
            </a:extLst>
          </p:cNvPr>
          <p:cNvSpPr/>
          <p:nvPr/>
        </p:nvSpPr>
        <p:spPr>
          <a:xfrm>
            <a:off x="355599" y="730167"/>
            <a:ext cx="10858500" cy="57783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153CA4C-6AB3-4024-9C82-BBE9EFABE714}"/>
              </a:ext>
            </a:extLst>
          </p:cNvPr>
          <p:cNvSpPr txBox="1"/>
          <p:nvPr/>
        </p:nvSpPr>
        <p:spPr>
          <a:xfrm>
            <a:off x="495299" y="730168"/>
            <a:ext cx="10718800" cy="5315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tròn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thập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hàng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, ta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:</a:t>
            </a:r>
            <a:endParaRPr lang="en-US" sz="24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Bước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1: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Xác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định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chữ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số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hàng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làm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tròn</a:t>
            </a:r>
            <a:endParaRPr lang="en-US" sz="24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Bước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2: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Xác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định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chữ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số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đứng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ở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ngay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sau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hàng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làm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tròn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và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so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sánh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chữ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số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đó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với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5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rồi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thực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hiện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theo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quy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tắc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:</a:t>
            </a:r>
            <a:endParaRPr lang="en-US" sz="24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•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Nếu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ngay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hàng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tròn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5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thay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lần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lượt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bên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hàng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tròn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bởi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0,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bỏ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0 ở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tận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bên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thập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•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Nếu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ngay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hàng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tròn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5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thay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lần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lượt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thay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nó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bên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nó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bởi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0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rồi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cộng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thêm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hàng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tròn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bỏ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0 ở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tận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bên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thập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. </a:t>
            </a:r>
            <a:endParaRPr lang="en-US" sz="24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1F3EC33-722D-45FD-8D5E-B9EB17791F0F}"/>
              </a:ext>
            </a:extLst>
          </p:cNvPr>
          <p:cNvSpPr txBox="1"/>
          <p:nvPr/>
        </p:nvSpPr>
        <p:spPr>
          <a:xfrm>
            <a:off x="482599" y="158039"/>
            <a:ext cx="2438400" cy="595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800"/>
              </a:spcBef>
              <a:spcAft>
                <a:spcPts val="800"/>
              </a:spcAft>
            </a:pPr>
            <a:r>
              <a:rPr lang="vi-VN" sz="2667" b="1" dirty="0">
                <a:solidFill>
                  <a:srgbClr val="00B0F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Nhận xét:</a:t>
            </a:r>
            <a:endParaRPr lang="en-US" sz="2667" b="1" dirty="0">
              <a:solidFill>
                <a:srgbClr val="00B0F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build="allAtOnce"/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6F2B301E-4CCE-41E9-B319-0027A783634B}"/>
              </a:ext>
            </a:extLst>
          </p:cNvPr>
          <p:cNvSpPr txBox="1"/>
          <p:nvPr/>
        </p:nvSpPr>
        <p:spPr>
          <a:xfrm>
            <a:off x="1752600" y="3602931"/>
            <a:ext cx="6096000" cy="1595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GB" sz="3200" dirty="0">
                <a:solidFill>
                  <a:srgbClr val="000000"/>
                </a:solidFill>
                <a:ea typeface="Calibri" panose="020F0502020204030204" pitchFamily="34" charset="0"/>
              </a:rPr>
              <a:t>a) – 23,567 ≈ - 23,6</a:t>
            </a:r>
            <a:endParaRPr lang="en-US" sz="32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3200" dirty="0">
                <a:solidFill>
                  <a:srgbClr val="000000"/>
                </a:solidFill>
                <a:ea typeface="Calibri" panose="020F0502020204030204" pitchFamily="34" charset="0"/>
              </a:rPr>
              <a:t>b) - 25,1679 ≈ - 25,17</a:t>
            </a:r>
            <a:endParaRPr lang="en-US" sz="3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BB3AAA-2C32-4482-A3F9-63D143F7092B}"/>
              </a:ext>
            </a:extLst>
          </p:cNvPr>
          <p:cNvSpPr txBox="1"/>
          <p:nvPr/>
        </p:nvSpPr>
        <p:spPr>
          <a:xfrm>
            <a:off x="1092200" y="374536"/>
            <a:ext cx="6096000" cy="696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800"/>
              </a:spcBef>
              <a:spcAft>
                <a:spcPts val="800"/>
              </a:spcAft>
            </a:pPr>
            <a:r>
              <a:rPr lang="en-GB" sz="3200" b="1" dirty="0" err="1">
                <a:solidFill>
                  <a:srgbClr val="00B0F0"/>
                </a:solidFill>
                <a:latin typeface="+mj-lt"/>
                <a:ea typeface="Calibri" panose="020F0502020204030204" pitchFamily="34" charset="0"/>
              </a:rPr>
              <a:t>Luyện</a:t>
            </a:r>
            <a:r>
              <a:rPr lang="en-GB" sz="3200" b="1" dirty="0">
                <a:solidFill>
                  <a:srgbClr val="00B0F0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rgbClr val="00B0F0"/>
                </a:solidFill>
                <a:latin typeface="+mj-lt"/>
                <a:ea typeface="Calibri" panose="020F0502020204030204" pitchFamily="34" charset="0"/>
              </a:rPr>
              <a:t>tập</a:t>
            </a:r>
            <a:r>
              <a:rPr lang="en-GB" sz="3200" b="1" dirty="0">
                <a:solidFill>
                  <a:srgbClr val="00B0F0"/>
                </a:solidFill>
                <a:latin typeface="+mj-lt"/>
                <a:ea typeface="Calibri" panose="020F0502020204030204" pitchFamily="34" charset="0"/>
              </a:rPr>
              <a:t> 2</a:t>
            </a:r>
            <a:r>
              <a:rPr lang="vi-VN" sz="3200" b="1" dirty="0">
                <a:solidFill>
                  <a:srgbClr val="00B0F0"/>
                </a:solidFill>
                <a:latin typeface="+mj-lt"/>
                <a:ea typeface="Calibri" panose="020F0502020204030204" pitchFamily="34" charset="0"/>
              </a:rPr>
              <a:t>:</a:t>
            </a:r>
            <a:endParaRPr lang="en-US" sz="3200" dirty="0">
              <a:solidFill>
                <a:srgbClr val="00B0F0"/>
              </a:solidFill>
              <a:latin typeface="+mj-lt"/>
              <a:ea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776E2A-C2C8-47ED-960C-D57F2BDC66A9}"/>
              </a:ext>
            </a:extLst>
          </p:cNvPr>
          <p:cNvSpPr txBox="1"/>
          <p:nvPr/>
        </p:nvSpPr>
        <p:spPr>
          <a:xfrm>
            <a:off x="1092200" y="1150134"/>
            <a:ext cx="9626600" cy="14203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GB" sz="3200" dirty="0">
                <a:solidFill>
                  <a:srgbClr val="000000"/>
                </a:solidFill>
                <a:ea typeface="Calibri" panose="020F0502020204030204" pitchFamily="34" charset="0"/>
              </a:rPr>
              <a:t>a)</a:t>
            </a:r>
            <a:r>
              <a:rPr lang="vi-VN" sz="3200" dirty="0">
                <a:solidFill>
                  <a:srgbClr val="000000"/>
                </a:solidFill>
                <a:ea typeface="Calibri" panose="020F0502020204030204" pitchFamily="34" charset="0"/>
              </a:rPr>
              <a:t> Làm tròn số</a:t>
            </a:r>
            <a:r>
              <a:rPr lang="en-GB" sz="3200" dirty="0">
                <a:solidFill>
                  <a:srgbClr val="000000"/>
                </a:solidFill>
                <a:ea typeface="Calibri" panose="020F0502020204030204" pitchFamily="34" charset="0"/>
              </a:rPr>
              <a:t> – 23,567</a:t>
            </a:r>
            <a:r>
              <a:rPr lang="vi-VN" sz="3200" dirty="0">
                <a:solidFill>
                  <a:srgbClr val="000000"/>
                </a:solidFill>
                <a:ea typeface="Calibri" panose="020F0502020204030204" pitchFamily="34" charset="0"/>
              </a:rPr>
              <a:t> đến hàng phần mười.</a:t>
            </a:r>
            <a:endParaRPr lang="en-US" sz="32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>
              <a:lnSpc>
                <a:spcPct val="130000"/>
              </a:lnSpc>
            </a:pPr>
            <a:r>
              <a:rPr lang="en-GB" sz="3200" dirty="0">
                <a:solidFill>
                  <a:srgbClr val="000000"/>
                </a:solidFill>
                <a:ea typeface="Calibri" panose="020F0502020204030204" pitchFamily="34" charset="0"/>
              </a:rPr>
              <a:t>b)</a:t>
            </a:r>
            <a:r>
              <a:rPr lang="vi-VN" sz="3200" dirty="0">
                <a:solidFill>
                  <a:srgbClr val="000000"/>
                </a:solidFill>
                <a:ea typeface="Calibri" panose="020F0502020204030204" pitchFamily="34" charset="0"/>
              </a:rPr>
              <a:t> Làm tròn số</a:t>
            </a:r>
            <a:r>
              <a:rPr lang="en-GB" sz="3200" dirty="0">
                <a:solidFill>
                  <a:srgbClr val="000000"/>
                </a:solidFill>
                <a:ea typeface="Calibri" panose="020F0502020204030204" pitchFamily="34" charset="0"/>
              </a:rPr>
              <a:t> - 25,1679</a:t>
            </a:r>
            <a:r>
              <a:rPr lang="vi-VN" sz="3200" dirty="0">
                <a:solidFill>
                  <a:srgbClr val="000000"/>
                </a:solidFill>
                <a:ea typeface="Calibri" panose="020F0502020204030204" pitchFamily="34" charset="0"/>
              </a:rPr>
              <a:t> đến hàng phần trăm.</a:t>
            </a:r>
            <a:endParaRPr lang="en-US" sz="3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4E89800-4E61-4E03-9933-25AEF843CCD2}"/>
              </a:ext>
            </a:extLst>
          </p:cNvPr>
          <p:cNvSpPr txBox="1"/>
          <p:nvPr/>
        </p:nvSpPr>
        <p:spPr>
          <a:xfrm>
            <a:off x="5177368" y="2540003"/>
            <a:ext cx="2010833" cy="6776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800"/>
              </a:spcBef>
              <a:spcAft>
                <a:spcPts val="800"/>
              </a:spcAft>
            </a:pPr>
            <a:r>
              <a:rPr lang="vi-VN" sz="3200" b="1" u="sng" dirty="0">
                <a:solidFill>
                  <a:srgbClr val="00B050"/>
                </a:solidFill>
                <a:ea typeface="Times New Roman" panose="02020603050405020304" pitchFamily="18" charset="0"/>
              </a:rPr>
              <a:t>Giải:</a:t>
            </a:r>
            <a:endParaRPr lang="en-US" sz="3200" b="1" u="sng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/>
      <p:bldP spid="16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0223784">
            <a:off x="6848204" y="5065001"/>
            <a:ext cx="5587401" cy="1079456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8"/>
          <p:cNvSpPr/>
          <p:nvPr/>
        </p:nvSpPr>
        <p:spPr>
          <a:xfrm>
            <a:off x="2711904" y="1762413"/>
            <a:ext cx="7061200" cy="36761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pic>
        <p:nvPicPr>
          <p:cNvPr id="209" name="Google Shape;209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4171799">
            <a:off x="2035839" y="5081989"/>
            <a:ext cx="1202795" cy="419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973774">
            <a:off x="9119585" y="1552892"/>
            <a:ext cx="1307039" cy="41904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4C35A52-C37B-486E-A5FD-8140FB59008B}"/>
              </a:ext>
            </a:extLst>
          </p:cNvPr>
          <p:cNvSpPr txBox="1"/>
          <p:nvPr/>
        </p:nvSpPr>
        <p:spPr>
          <a:xfrm>
            <a:off x="3625585" y="2807931"/>
            <a:ext cx="6096000" cy="14507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800"/>
              </a:spcBef>
              <a:spcAft>
                <a:spcPts val="800"/>
              </a:spcAft>
            </a:pPr>
            <a:r>
              <a:rPr lang="vi-VN" sz="7200" b="1" dirty="0">
                <a:solidFill>
                  <a:srgbClr val="00B0F0"/>
                </a:solidFill>
                <a:ea typeface="Calibri" panose="020F0502020204030204" pitchFamily="34" charset="0"/>
              </a:rPr>
              <a:t>LUYỆN TẬP</a:t>
            </a:r>
            <a:endParaRPr lang="en-US" sz="7200" dirty="0">
              <a:solidFill>
                <a:srgbClr val="00B0F0"/>
              </a:solidFill>
              <a:ea typeface="Calibri" panose="020F0502020204030204" pitchFamily="34" charset="0"/>
            </a:endParaRPr>
          </a:p>
        </p:txBody>
      </p:sp>
      <p:pic>
        <p:nvPicPr>
          <p:cNvPr id="18" name="Google Shape;319;p45">
            <a:extLst>
              <a:ext uri="{FF2B5EF4-FFF2-40B4-BE49-F238E27FC236}">
                <a16:creationId xmlns:a16="http://schemas.microsoft.com/office/drawing/2014/main" id="{170D2C15-6637-46DA-8FA4-F122D4EA7B2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-3648" t="-10024" r="-3648" b="-10024"/>
          <a:stretch/>
        </p:blipFill>
        <p:spPr>
          <a:xfrm>
            <a:off x="5152114" y="5239119"/>
            <a:ext cx="2453935" cy="562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319;p45">
            <a:extLst>
              <a:ext uri="{FF2B5EF4-FFF2-40B4-BE49-F238E27FC236}">
                <a16:creationId xmlns:a16="http://schemas.microsoft.com/office/drawing/2014/main" id="{254ABED5-F40F-454D-AC27-ABA37D3A5FA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-3648" t="-10024" r="-3648" b="-10024"/>
          <a:stretch/>
        </p:blipFill>
        <p:spPr>
          <a:xfrm>
            <a:off x="5152113" y="1510707"/>
            <a:ext cx="2453935" cy="562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765;p65">
            <a:extLst>
              <a:ext uri="{FF2B5EF4-FFF2-40B4-BE49-F238E27FC236}">
                <a16:creationId xmlns:a16="http://schemas.microsoft.com/office/drawing/2014/main" id="{0B4D7FA3-FB7E-4392-A160-5C3F167C9DE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14981" t="26170" r="14981" b="26170"/>
          <a:stretch/>
        </p:blipFill>
        <p:spPr>
          <a:xfrm>
            <a:off x="1657688" y="653721"/>
            <a:ext cx="2135165" cy="1969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5622FD23-E7D1-4374-9DDC-15E7D81812C2}"/>
              </a:ext>
            </a:extLst>
          </p:cNvPr>
          <p:cNvSpPr txBox="1"/>
          <p:nvPr/>
        </p:nvSpPr>
        <p:spPr>
          <a:xfrm>
            <a:off x="1075267" y="4328153"/>
            <a:ext cx="7543800" cy="1465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667" dirty="0">
                <a:solidFill>
                  <a:srgbClr val="000000"/>
                </a:solidFill>
                <a:ea typeface="Times New Roman" panose="02020603050405020304" pitchFamily="18" charset="0"/>
              </a:rPr>
              <a:t>a) </a:t>
            </a:r>
            <a:r>
              <a:rPr lang="en-US" sz="2667" dirty="0" err="1">
                <a:solidFill>
                  <a:srgbClr val="000000"/>
                </a:solidFill>
                <a:ea typeface="Times New Roman" panose="02020603050405020304" pitchFamily="18" charset="0"/>
              </a:rPr>
              <a:t>Hàng</a:t>
            </a:r>
            <a:r>
              <a:rPr lang="en-US" sz="2667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ea typeface="Times New Roman" panose="02020603050405020304" pitchFamily="18" charset="0"/>
              </a:rPr>
              <a:t>thập</a:t>
            </a:r>
            <a:r>
              <a:rPr lang="en-US" sz="2667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ea typeface="Times New Roman" panose="02020603050405020304" pitchFamily="18" charset="0"/>
              </a:rPr>
              <a:t>phân</a:t>
            </a:r>
            <a:r>
              <a:rPr lang="en-US" sz="2667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ea typeface="Times New Roman" panose="02020603050405020304" pitchFamily="18" charset="0"/>
              </a:rPr>
              <a:t>thứ</a:t>
            </a:r>
            <a:r>
              <a:rPr lang="en-US" sz="2667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ea typeface="Times New Roman" panose="02020603050405020304" pitchFamily="18" charset="0"/>
              </a:rPr>
              <a:t>nhất</a:t>
            </a:r>
            <a:r>
              <a:rPr lang="en-US" sz="2667" dirty="0">
                <a:solidFill>
                  <a:srgbClr val="000000"/>
                </a:solidFill>
                <a:ea typeface="Times New Roman" panose="02020603050405020304" pitchFamily="18" charset="0"/>
              </a:rPr>
              <a:t>: 7,8 </a:t>
            </a:r>
            <a:r>
              <a:rPr lang="en-US" sz="2667" dirty="0" err="1">
                <a:solidFill>
                  <a:srgbClr val="000000"/>
                </a:solidFill>
                <a:ea typeface="Times New Roman" panose="02020603050405020304" pitchFamily="18" charset="0"/>
              </a:rPr>
              <a:t>tỉ</a:t>
            </a:r>
            <a:r>
              <a:rPr lang="en-US" sz="2667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ea typeface="Times New Roman" panose="02020603050405020304" pitchFamily="18" charset="0"/>
              </a:rPr>
              <a:t>người</a:t>
            </a:r>
            <a:endParaRPr lang="en-US" sz="2667" dirty="0"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667" dirty="0">
                <a:solidFill>
                  <a:srgbClr val="000000"/>
                </a:solidFill>
                <a:ea typeface="Times New Roman" panose="02020603050405020304" pitchFamily="18" charset="0"/>
              </a:rPr>
              <a:t>b) </a:t>
            </a:r>
            <a:r>
              <a:rPr lang="en-US" sz="2667" dirty="0" err="1">
                <a:solidFill>
                  <a:srgbClr val="000000"/>
                </a:solidFill>
                <a:ea typeface="Times New Roman" panose="02020603050405020304" pitchFamily="18" charset="0"/>
              </a:rPr>
              <a:t>Hàng</a:t>
            </a:r>
            <a:r>
              <a:rPr lang="en-US" sz="2667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ea typeface="Times New Roman" panose="02020603050405020304" pitchFamily="18" charset="0"/>
              </a:rPr>
              <a:t>thập</a:t>
            </a:r>
            <a:r>
              <a:rPr lang="en-US" sz="2667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ea typeface="Times New Roman" panose="02020603050405020304" pitchFamily="18" charset="0"/>
              </a:rPr>
              <a:t>phân</a:t>
            </a:r>
            <a:r>
              <a:rPr lang="en-US" sz="2667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ea typeface="Times New Roman" panose="02020603050405020304" pitchFamily="18" charset="0"/>
              </a:rPr>
              <a:t>thứ</a:t>
            </a:r>
            <a:r>
              <a:rPr lang="en-US" sz="2667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ea typeface="Times New Roman" panose="02020603050405020304" pitchFamily="18" charset="0"/>
              </a:rPr>
              <a:t>hai</a:t>
            </a:r>
            <a:r>
              <a:rPr lang="en-US" sz="2667" dirty="0">
                <a:solidFill>
                  <a:srgbClr val="000000"/>
                </a:solidFill>
                <a:ea typeface="Times New Roman" panose="02020603050405020304" pitchFamily="18" charset="0"/>
              </a:rPr>
              <a:t>: 7,76 </a:t>
            </a:r>
            <a:r>
              <a:rPr lang="en-US" sz="2667" dirty="0" err="1">
                <a:solidFill>
                  <a:srgbClr val="000000"/>
                </a:solidFill>
                <a:ea typeface="Times New Roman" panose="02020603050405020304" pitchFamily="18" charset="0"/>
              </a:rPr>
              <a:t>tỉ</a:t>
            </a:r>
            <a:r>
              <a:rPr lang="en-US" sz="2667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ea typeface="Times New Roman" panose="02020603050405020304" pitchFamily="18" charset="0"/>
              </a:rPr>
              <a:t>người</a:t>
            </a:r>
            <a:endParaRPr lang="en-US" sz="2667" dirty="0">
              <a:ea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14A5B60-B9DF-468D-B696-FDAADAB5D21A}"/>
              </a:ext>
            </a:extLst>
          </p:cNvPr>
          <p:cNvSpPr txBox="1"/>
          <p:nvPr/>
        </p:nvSpPr>
        <p:spPr>
          <a:xfrm>
            <a:off x="533400" y="425336"/>
            <a:ext cx="10566400" cy="3016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800"/>
              </a:spcBef>
              <a:spcAft>
                <a:spcPts val="800"/>
              </a:spcAft>
            </a:pPr>
            <a:r>
              <a:rPr lang="en-GB" sz="2667" b="1" dirty="0" err="1">
                <a:solidFill>
                  <a:srgbClr val="00B0F0"/>
                </a:solidFill>
                <a:ea typeface="Calibri" panose="020F0502020204030204" pitchFamily="34" charset="0"/>
              </a:rPr>
              <a:t>Bài</a:t>
            </a:r>
            <a:r>
              <a:rPr lang="en-GB" sz="2667" b="1" dirty="0">
                <a:solidFill>
                  <a:srgbClr val="00B0F0"/>
                </a:solidFill>
                <a:ea typeface="Calibri" panose="020F0502020204030204" pitchFamily="34" charset="0"/>
              </a:rPr>
              <a:t> 1</a:t>
            </a:r>
            <a:r>
              <a:rPr lang="en-GB" sz="2667" b="1" dirty="0">
                <a:solidFill>
                  <a:srgbClr val="000000"/>
                </a:solidFill>
                <a:ea typeface="Calibri" panose="020F0502020204030204" pitchFamily="34" charset="0"/>
              </a:rPr>
              <a:t>:</a:t>
            </a:r>
            <a:r>
              <a:rPr lang="vi-VN" sz="2667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2667" dirty="0">
                <a:solidFill>
                  <a:srgbClr val="000000"/>
                </a:solidFill>
                <a:ea typeface="Calibri" panose="020F0502020204030204" pitchFamily="34" charset="0"/>
              </a:rPr>
              <a:t>Theo </a:t>
            </a:r>
            <a:r>
              <a:rPr lang="vi-VN" sz="2667" dirty="0">
                <a:solidFill>
                  <a:srgbClr val="000000"/>
                </a:solidFill>
                <a:ea typeface="Calibri" panose="020F0502020204030204" pitchFamily="34" charset="0"/>
                <a:hlinkClick r:id="rId3"/>
              </a:rPr>
              <a:t>https://danso.org/dan-so-the-gioi</a:t>
            </a:r>
            <a:r>
              <a:rPr lang="vi-VN" sz="2667" dirty="0">
                <a:solidFill>
                  <a:srgbClr val="000000"/>
                </a:solidFill>
                <a:ea typeface="Calibri" panose="020F0502020204030204" pitchFamily="34" charset="0"/>
              </a:rPr>
              <a:t>, vào ngày11/</a:t>
            </a:r>
            <a:r>
              <a:rPr lang="en-US" sz="2667" dirty="0"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vi-VN" sz="2667" dirty="0">
                <a:solidFill>
                  <a:srgbClr val="000000"/>
                </a:solidFill>
                <a:ea typeface="Calibri" panose="020F0502020204030204" pitchFamily="34" charset="0"/>
              </a:rPr>
              <a:t>2/2</a:t>
            </a:r>
            <a:r>
              <a:rPr lang="en-US" sz="2667" dirty="0"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vi-VN" sz="2667" dirty="0">
                <a:solidFill>
                  <a:srgbClr val="000000"/>
                </a:solidFill>
                <a:ea typeface="Calibri" panose="020F0502020204030204" pitchFamily="34" charset="0"/>
              </a:rPr>
              <a:t>2</a:t>
            </a:r>
            <a:r>
              <a:rPr lang="en-US" sz="2667" dirty="0"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vi-VN" sz="2667" dirty="0">
                <a:ea typeface="Calibri" panose="020F0502020204030204" pitchFamily="34" charset="0"/>
                <a:cs typeface="Arial" panose="020B0604020202020204" pitchFamily="34" charset="0"/>
              </a:rPr>
              <a:t> dân số thế giới là 7 762 912 358 người. Sử dụng số thập phân để viết dân số thế </a:t>
            </a:r>
            <a:r>
              <a:rPr lang="en-US" sz="2667" dirty="0" err="1">
                <a:ea typeface="Calibri" panose="020F0502020204030204" pitchFamily="34" charset="0"/>
                <a:cs typeface="Arial" panose="020B0604020202020204" pitchFamily="34" charset="0"/>
              </a:rPr>
              <a:t>giới</a:t>
            </a:r>
            <a:r>
              <a:rPr lang="vi-VN" sz="2667" dirty="0">
                <a:ea typeface="Calibri" panose="020F0502020204030204" pitchFamily="34" charset="0"/>
                <a:cs typeface="Arial" panose="020B0604020202020204" pitchFamily="34" charset="0"/>
              </a:rPr>
              <a:t> theo đơn vị tính tỉ người. Sau </a:t>
            </a:r>
            <a:r>
              <a:rPr lang="en-US" sz="2667" dirty="0" err="1"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2667" dirty="0"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vi-VN" sz="2667" dirty="0">
                <a:ea typeface="Calibri" panose="020F0502020204030204" pitchFamily="34" charset="0"/>
                <a:cs typeface="Arial" panose="020B0604020202020204" pitchFamily="34" charset="0"/>
              </a:rPr>
              <a:t> làm t</a:t>
            </a:r>
            <a:r>
              <a:rPr lang="en-US" sz="2667" dirty="0" err="1">
                <a:ea typeface="Calibri" panose="020F0502020204030204" pitchFamily="34" charset="0"/>
                <a:cs typeface="Arial" panose="020B0604020202020204" pitchFamily="34" charset="0"/>
              </a:rPr>
              <a:t>ròn</a:t>
            </a:r>
            <a:r>
              <a:rPr lang="vi-VN" sz="2667" dirty="0">
                <a:ea typeface="Calibri" panose="020F0502020204030204" pitchFamily="34" charset="0"/>
                <a:cs typeface="Arial" panose="020B0604020202020204" pitchFamily="34" charset="0"/>
              </a:rPr>
              <a:t> số thập phân đó đến:</a:t>
            </a:r>
          </a:p>
          <a:p>
            <a:pPr algn="just">
              <a:lnSpc>
                <a:spcPct val="135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667" i="1" dirty="0">
                <a:solidFill>
                  <a:srgbClr val="000000"/>
                </a:solidFill>
                <a:ea typeface="Times New Roman" panose="02020603050405020304" pitchFamily="18" charset="0"/>
              </a:rPr>
              <a:t>a)</a:t>
            </a:r>
            <a:r>
              <a:rPr lang="vi-VN" sz="2667" i="1" dirty="0">
                <a:solidFill>
                  <a:srgbClr val="000000"/>
                </a:solidFill>
                <a:ea typeface="Times New Roman" panose="02020603050405020304" pitchFamily="18" charset="0"/>
              </a:rPr>
              <a:t> Hàng phần mười;                                           </a:t>
            </a:r>
            <a:r>
              <a:rPr lang="en-US" sz="2667" i="1" dirty="0">
                <a:solidFill>
                  <a:srgbClr val="000000"/>
                </a:solidFill>
                <a:ea typeface="Times New Roman" panose="02020603050405020304" pitchFamily="18" charset="0"/>
              </a:rPr>
              <a:t>b) </a:t>
            </a:r>
            <a:r>
              <a:rPr lang="vi-VN" sz="2667" i="1" dirty="0">
                <a:solidFill>
                  <a:srgbClr val="000000"/>
                </a:solidFill>
                <a:ea typeface="Times New Roman" panose="02020603050405020304" pitchFamily="18" charset="0"/>
              </a:rPr>
              <a:t> Hàng phần trăm.</a:t>
            </a:r>
            <a:endParaRPr lang="en-US" sz="2667" i="1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5ECB7C7-B8B7-4B34-8220-AAE21F26DCBA}"/>
              </a:ext>
            </a:extLst>
          </p:cNvPr>
          <p:cNvSpPr txBox="1"/>
          <p:nvPr/>
        </p:nvSpPr>
        <p:spPr>
          <a:xfrm>
            <a:off x="5943600" y="3355284"/>
            <a:ext cx="1676400" cy="595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800"/>
              </a:spcBef>
              <a:spcAft>
                <a:spcPts val="800"/>
              </a:spcAft>
            </a:pPr>
            <a:r>
              <a:rPr lang="vi-VN" sz="2667" b="1" u="sng" dirty="0">
                <a:solidFill>
                  <a:srgbClr val="00B050"/>
                </a:solidFill>
                <a:ea typeface="Times New Roman" panose="02020603050405020304" pitchFamily="18" charset="0"/>
              </a:rPr>
              <a:t>Giải:</a:t>
            </a:r>
            <a:endParaRPr lang="en-US" sz="2667" b="1" u="sng" dirty="0">
              <a:solidFill>
                <a:srgbClr val="00B050"/>
              </a:solidFill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2" grpId="0"/>
      <p:bldP spid="5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8" name="Google Shape;588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042" y="234827"/>
            <a:ext cx="1117961" cy="1089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02727" y="246471"/>
            <a:ext cx="1074251" cy="107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682;p60">
            <a:extLst>
              <a:ext uri="{FF2B5EF4-FFF2-40B4-BE49-F238E27FC236}">
                <a16:creationId xmlns:a16="http://schemas.microsoft.com/office/drawing/2014/main" id="{DEEA78A1-C0A6-44E2-B030-4E968F4F2898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0790440">
            <a:off x="5371005" y="5497478"/>
            <a:ext cx="1449985" cy="132768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7A45315C-B32D-43F3-9466-10A6D61E3CA7}"/>
              </a:ext>
            </a:extLst>
          </p:cNvPr>
          <p:cNvSpPr txBox="1"/>
          <p:nvPr/>
        </p:nvSpPr>
        <p:spPr>
          <a:xfrm>
            <a:off x="1563074" y="518736"/>
            <a:ext cx="9065849" cy="5339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800"/>
              </a:spcBef>
              <a:spcAft>
                <a:spcPts val="800"/>
              </a:spcAft>
            </a:pPr>
            <a:r>
              <a:rPr lang="vi-VN" sz="3200" b="1" dirty="0">
                <a:solidFill>
                  <a:srgbClr val="000000"/>
                </a:solidFill>
                <a:ea typeface="Calibri" panose="020F0502020204030204" pitchFamily="34" charset="0"/>
              </a:rPr>
              <a:t>* HƯỚNG DẪN VỀ NHÀ</a:t>
            </a:r>
            <a:endParaRPr lang="en-US" sz="32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GB" sz="3200" dirty="0">
                <a:solidFill>
                  <a:srgbClr val="000000"/>
                </a:solidFill>
                <a:ea typeface="Calibri" panose="020F0502020204030204" pitchFamily="34" charset="0"/>
              </a:rPr>
              <a:t>- </a:t>
            </a:r>
            <a:r>
              <a:rPr lang="en-GB" sz="3200" dirty="0" err="1">
                <a:solidFill>
                  <a:srgbClr val="000000"/>
                </a:solidFill>
                <a:ea typeface="Calibri" panose="020F0502020204030204" pitchFamily="34" charset="0"/>
              </a:rPr>
              <a:t>Dặn</a:t>
            </a:r>
            <a:r>
              <a:rPr lang="en-GB" sz="3200" dirty="0">
                <a:solidFill>
                  <a:srgbClr val="000000"/>
                </a:solidFill>
                <a:ea typeface="Calibri" panose="020F0502020204030204" pitchFamily="34" charset="0"/>
              </a:rPr>
              <a:t> HS </a:t>
            </a:r>
            <a:r>
              <a:rPr lang="en-GB" sz="3200" dirty="0" err="1">
                <a:solidFill>
                  <a:srgbClr val="000000"/>
                </a:solidFill>
                <a:ea typeface="Calibri" panose="020F0502020204030204" pitchFamily="34" charset="0"/>
              </a:rPr>
              <a:t>về</a:t>
            </a:r>
            <a:r>
              <a:rPr lang="en-GB" sz="3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a typeface="Calibri" panose="020F0502020204030204" pitchFamily="34" charset="0"/>
              </a:rPr>
              <a:t>nhà</a:t>
            </a:r>
            <a:r>
              <a:rPr lang="en-GB" sz="3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a typeface="Calibri" panose="020F0502020204030204" pitchFamily="34" charset="0"/>
              </a:rPr>
              <a:t>ôn</a:t>
            </a:r>
            <a:r>
              <a:rPr lang="en-GB" sz="3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a typeface="Calibri" panose="020F0502020204030204" pitchFamily="34" charset="0"/>
              </a:rPr>
              <a:t>lại</a:t>
            </a:r>
            <a:r>
              <a:rPr lang="en-GB" sz="3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a typeface="Calibri" panose="020F0502020204030204" pitchFamily="34" charset="0"/>
              </a:rPr>
              <a:t>những</a:t>
            </a:r>
            <a:r>
              <a:rPr lang="en-GB" sz="3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a typeface="Calibri" panose="020F0502020204030204" pitchFamily="34" charset="0"/>
              </a:rPr>
              <a:t>kiến</a:t>
            </a:r>
            <a:r>
              <a:rPr lang="en-GB" sz="3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a typeface="Calibri" panose="020F0502020204030204" pitchFamily="34" charset="0"/>
              </a:rPr>
              <a:t>thức</a:t>
            </a:r>
            <a:r>
              <a:rPr lang="en-GB" sz="3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a typeface="Calibri" panose="020F0502020204030204" pitchFamily="34" charset="0"/>
              </a:rPr>
              <a:t>đã</a:t>
            </a:r>
            <a:r>
              <a:rPr lang="en-GB" sz="3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a typeface="Calibri" panose="020F0502020204030204" pitchFamily="34" charset="0"/>
              </a:rPr>
              <a:t>học</a:t>
            </a:r>
            <a:r>
              <a:rPr lang="en-GB" sz="3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a typeface="Calibri" panose="020F0502020204030204" pitchFamily="34" charset="0"/>
              </a:rPr>
              <a:t>trong</a:t>
            </a:r>
            <a:r>
              <a:rPr lang="en-GB" sz="3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a typeface="Calibri" panose="020F0502020204030204" pitchFamily="34" charset="0"/>
              </a:rPr>
              <a:t>bài</a:t>
            </a:r>
            <a:endParaRPr lang="en-US" sz="32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GB" sz="3200" dirty="0">
                <a:solidFill>
                  <a:srgbClr val="000000"/>
                </a:solidFill>
                <a:ea typeface="Calibri" panose="020F0502020204030204" pitchFamily="34" charset="0"/>
              </a:rPr>
              <a:t>- </a:t>
            </a:r>
            <a:r>
              <a:rPr lang="en-GB" sz="3200" dirty="0" err="1">
                <a:solidFill>
                  <a:srgbClr val="000000"/>
                </a:solidFill>
                <a:ea typeface="Calibri" panose="020F0502020204030204" pitchFamily="34" charset="0"/>
              </a:rPr>
              <a:t>Đọc</a:t>
            </a:r>
            <a:r>
              <a:rPr lang="en-GB" sz="3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a typeface="Calibri" panose="020F0502020204030204" pitchFamily="34" charset="0"/>
              </a:rPr>
              <a:t>phần</a:t>
            </a:r>
            <a:r>
              <a:rPr lang="en-GB" sz="3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3200" b="1" dirty="0">
                <a:solidFill>
                  <a:srgbClr val="002060"/>
                </a:solidFill>
                <a:ea typeface="Calibri" panose="020F0502020204030204" pitchFamily="34" charset="0"/>
              </a:rPr>
              <a:t>CÓ THỂ EM CHƯA BIẾT</a:t>
            </a:r>
            <a:endParaRPr lang="en-US" sz="3200" b="1" dirty="0">
              <a:solidFill>
                <a:srgbClr val="002060"/>
              </a:solidFill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GB" sz="3200" dirty="0">
                <a:solidFill>
                  <a:srgbClr val="000000"/>
                </a:solidFill>
                <a:ea typeface="Calibri" panose="020F0502020204030204" pitchFamily="34" charset="0"/>
              </a:rPr>
              <a:t>-</a:t>
            </a:r>
            <a:r>
              <a:rPr lang="vi-VN" sz="3200" dirty="0">
                <a:solidFill>
                  <a:srgbClr val="000000"/>
                </a:solidFill>
                <a:ea typeface="Calibri" panose="020F0502020204030204" pitchFamily="34" charset="0"/>
              </a:rPr>
              <a:t> Hoàn thành bài tập </a:t>
            </a:r>
            <a:r>
              <a:rPr lang="en-GB" sz="3200" dirty="0" err="1">
                <a:solidFill>
                  <a:srgbClr val="000000"/>
                </a:solidFill>
                <a:ea typeface="Calibri" panose="020F0502020204030204" pitchFamily="34" charset="0"/>
              </a:rPr>
              <a:t>còn</a:t>
            </a:r>
            <a:r>
              <a:rPr lang="en-GB" sz="3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a typeface="Calibri" panose="020F0502020204030204" pitchFamily="34" charset="0"/>
              </a:rPr>
              <a:t>lại</a:t>
            </a:r>
            <a:r>
              <a:rPr lang="vi-VN" sz="3200" dirty="0">
                <a:solidFill>
                  <a:srgbClr val="000000"/>
                </a:solidFill>
                <a:ea typeface="Calibri" panose="020F0502020204030204" pitchFamily="34" charset="0"/>
              </a:rPr>
              <a:t> trong </a:t>
            </a:r>
            <a:r>
              <a:rPr lang="en-GB" sz="3200" dirty="0">
                <a:solidFill>
                  <a:srgbClr val="000000"/>
                </a:solidFill>
                <a:ea typeface="Calibri" panose="020F0502020204030204" pitchFamily="34" charset="0"/>
              </a:rPr>
              <a:t>SGK </a:t>
            </a:r>
            <a:r>
              <a:rPr lang="en-GB" sz="3200" dirty="0" err="1">
                <a:solidFill>
                  <a:srgbClr val="000000"/>
                </a:solidFill>
                <a:ea typeface="Calibri" panose="020F0502020204030204" pitchFamily="34" charset="0"/>
              </a:rPr>
              <a:t>và</a:t>
            </a:r>
            <a:r>
              <a:rPr lang="en-GB" sz="3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a typeface="Calibri" panose="020F0502020204030204" pitchFamily="34" charset="0"/>
              </a:rPr>
              <a:t>các</a:t>
            </a:r>
            <a:r>
              <a:rPr lang="en-GB" sz="3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a typeface="Calibri" panose="020F0502020204030204" pitchFamily="34" charset="0"/>
              </a:rPr>
              <a:t>bài</a:t>
            </a:r>
            <a:r>
              <a:rPr lang="en-GB" sz="3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a typeface="Calibri" panose="020F0502020204030204" pitchFamily="34" charset="0"/>
              </a:rPr>
              <a:t>tập</a:t>
            </a:r>
            <a:r>
              <a:rPr lang="en-GB" sz="3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a typeface="Calibri" panose="020F0502020204030204" pitchFamily="34" charset="0"/>
              </a:rPr>
              <a:t>trong</a:t>
            </a:r>
            <a:r>
              <a:rPr lang="en-GB" sz="3200" dirty="0">
                <a:solidFill>
                  <a:srgbClr val="000000"/>
                </a:solidFill>
                <a:ea typeface="Calibri" panose="020F0502020204030204" pitchFamily="34" charset="0"/>
              </a:rPr>
              <a:t> SBT</a:t>
            </a:r>
            <a:endParaRPr lang="en-US" sz="32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800"/>
              </a:spcBef>
              <a:spcAft>
                <a:spcPts val="800"/>
              </a:spcAft>
            </a:pPr>
            <a:r>
              <a:rPr lang="vi-VN" sz="3200" dirty="0">
                <a:solidFill>
                  <a:srgbClr val="000000"/>
                </a:solidFill>
                <a:ea typeface="Calibri" panose="020F0502020204030204" pitchFamily="34" charset="0"/>
              </a:rPr>
              <a:t>- Chuẩn bị bài mới “</a:t>
            </a:r>
            <a:r>
              <a:rPr lang="en-GB" sz="3200" b="1" dirty="0" err="1">
                <a:solidFill>
                  <a:srgbClr val="000000"/>
                </a:solidFill>
                <a:ea typeface="Calibri" panose="020F0502020204030204" pitchFamily="34" charset="0"/>
              </a:rPr>
              <a:t>Tỉ</a:t>
            </a:r>
            <a:r>
              <a:rPr lang="en-GB" sz="32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ea typeface="Calibri" panose="020F0502020204030204" pitchFamily="34" charset="0"/>
              </a:rPr>
              <a:t>số</a:t>
            </a:r>
            <a:r>
              <a:rPr lang="en-GB" sz="3200" b="1" dirty="0">
                <a:solidFill>
                  <a:srgbClr val="000000"/>
                </a:solidFill>
                <a:ea typeface="Calibri" panose="020F0502020204030204" pitchFamily="34" charset="0"/>
              </a:rPr>
              <a:t>. </a:t>
            </a:r>
            <a:r>
              <a:rPr lang="en-GB" sz="3200" b="1" dirty="0" err="1">
                <a:solidFill>
                  <a:srgbClr val="000000"/>
                </a:solidFill>
                <a:ea typeface="Calibri" panose="020F0502020204030204" pitchFamily="34" charset="0"/>
              </a:rPr>
              <a:t>Tỉ</a:t>
            </a:r>
            <a:r>
              <a:rPr lang="en-GB" sz="32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ea typeface="Calibri" panose="020F0502020204030204" pitchFamily="34" charset="0"/>
              </a:rPr>
              <a:t>số</a:t>
            </a:r>
            <a:r>
              <a:rPr lang="en-GB" sz="32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ea typeface="Calibri" panose="020F0502020204030204" pitchFamily="34" charset="0"/>
              </a:rPr>
              <a:t>phần</a:t>
            </a:r>
            <a:r>
              <a:rPr lang="en-GB" sz="32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ea typeface="Calibri" panose="020F0502020204030204" pitchFamily="34" charset="0"/>
              </a:rPr>
              <a:t>trăm</a:t>
            </a:r>
            <a:r>
              <a:rPr lang="vi-VN" sz="3200" dirty="0">
                <a:solidFill>
                  <a:srgbClr val="000000"/>
                </a:solidFill>
                <a:ea typeface="Calibri" panose="020F0502020204030204" pitchFamily="34" charset="0"/>
              </a:rPr>
              <a:t>”.</a:t>
            </a:r>
            <a:endParaRPr lang="en-US" sz="32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7" name="Google Shape;607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40280">
            <a:off x="1858055" y="4597903"/>
            <a:ext cx="9093101" cy="1810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8" name="Google Shape;608;p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84441" y="1574872"/>
            <a:ext cx="8472671" cy="3708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" name="Google Shape;615;p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8296131">
            <a:off x="1634640" y="1390532"/>
            <a:ext cx="1381579" cy="624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" name="Google Shape;616;p56"/>
          <p:cNvPicPr preferRelativeResize="0"/>
          <p:nvPr/>
        </p:nvPicPr>
        <p:blipFill rotWithShape="1">
          <a:blip r:embed="rId6">
            <a:alphaModFix/>
          </a:blip>
          <a:srcRect r="58078" b="34938"/>
          <a:stretch/>
        </p:blipFill>
        <p:spPr>
          <a:xfrm>
            <a:off x="1428979" y="610909"/>
            <a:ext cx="1792900" cy="183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3F4964D-B6FF-410E-B0E6-136E76271D92}"/>
              </a:ext>
            </a:extLst>
          </p:cNvPr>
          <p:cNvSpPr txBox="1"/>
          <p:nvPr/>
        </p:nvSpPr>
        <p:spPr>
          <a:xfrm>
            <a:off x="1857241" y="2223516"/>
            <a:ext cx="9127067" cy="2339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5867" b="1" dirty="0">
                <a:solidFill>
                  <a:srgbClr val="FF0000"/>
                </a:solidFill>
              </a:rPr>
              <a:t>CẢM ƠN CÁC EM ĐÃ CHÚ Ý BÀI GIẢNG</a:t>
            </a:r>
            <a:endParaRPr lang="vi-VN" sz="5867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CF8DFD70-3C32-4C0C-B037-09186312A456}"/>
              </a:ext>
            </a:extLst>
          </p:cNvPr>
          <p:cNvSpPr txBox="1"/>
          <p:nvPr/>
        </p:nvSpPr>
        <p:spPr>
          <a:xfrm>
            <a:off x="1866900" y="1489630"/>
            <a:ext cx="84582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6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BÀI </a:t>
            </a:r>
            <a:r>
              <a:rPr lang="en-GB" sz="6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8</a:t>
            </a:r>
            <a:r>
              <a:rPr lang="en-US" sz="6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.</a:t>
            </a:r>
          </a:p>
          <a:p>
            <a:pPr algn="ctr"/>
            <a:r>
              <a:rPr lang="vi-VN" sz="6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 </a:t>
            </a:r>
            <a:r>
              <a:rPr lang="en-GB" sz="6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ƯỚC LƯỢNG VÀ LÀM TRÒN SỐ</a:t>
            </a:r>
          </a:p>
          <a:p>
            <a:pPr algn="ctr"/>
            <a:r>
              <a:rPr lang="en-GB" sz="6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(</a:t>
            </a:r>
            <a:r>
              <a:rPr lang="en-GB" sz="6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Tiết</a:t>
            </a:r>
            <a:r>
              <a:rPr lang="en-GB" sz="6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 117) </a:t>
            </a:r>
            <a:endParaRPr lang="en-US" sz="6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Google Shape;760;p65">
            <a:extLst>
              <a:ext uri="{FF2B5EF4-FFF2-40B4-BE49-F238E27FC236}">
                <a16:creationId xmlns:a16="http://schemas.microsoft.com/office/drawing/2014/main" id="{98021D33-3613-48C1-A3FA-2151B3EC2B3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0332438">
            <a:off x="702789" y="4551609"/>
            <a:ext cx="2184248" cy="1979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762;p65">
            <a:extLst>
              <a:ext uri="{FF2B5EF4-FFF2-40B4-BE49-F238E27FC236}">
                <a16:creationId xmlns:a16="http://schemas.microsoft.com/office/drawing/2014/main" id="{99D0AC90-60AE-40D3-A9A4-2F0D2949F17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b="86306"/>
          <a:stretch/>
        </p:blipFill>
        <p:spPr>
          <a:xfrm>
            <a:off x="1235567" y="582734"/>
            <a:ext cx="2808300" cy="641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765;p65">
            <a:extLst>
              <a:ext uri="{FF2B5EF4-FFF2-40B4-BE49-F238E27FC236}">
                <a16:creationId xmlns:a16="http://schemas.microsoft.com/office/drawing/2014/main" id="{9EA10271-71AC-42D4-A048-980F4E1D9A8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4981" t="26170" r="14981" b="26170"/>
          <a:stretch/>
        </p:blipFill>
        <p:spPr>
          <a:xfrm>
            <a:off x="9638518" y="239299"/>
            <a:ext cx="2135165" cy="1969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764;p65">
            <a:extLst>
              <a:ext uri="{FF2B5EF4-FFF2-40B4-BE49-F238E27FC236}">
                <a16:creationId xmlns:a16="http://schemas.microsoft.com/office/drawing/2014/main" id="{C561E3CE-9B22-4845-A9EE-14AC26AA395C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r="21358"/>
          <a:stretch/>
        </p:blipFill>
        <p:spPr>
          <a:xfrm>
            <a:off x="9573829" y="4489401"/>
            <a:ext cx="2135167" cy="2009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3"/>
          <p:cNvSpPr txBox="1">
            <a:spLocks noGrp="1"/>
          </p:cNvSpPr>
          <p:nvPr>
            <p:ph type="body" idx="1"/>
          </p:nvPr>
        </p:nvSpPr>
        <p:spPr>
          <a:xfrm>
            <a:off x="528200" y="1329512"/>
            <a:ext cx="6456800" cy="326788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algn="just">
              <a:lnSpc>
                <a:spcPct val="135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Tổng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cục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Du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lịch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30/9/2019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: </a:t>
            </a:r>
            <a:r>
              <a:rPr lang="en-US" sz="2400" i="1" dirty="0">
                <a:solidFill>
                  <a:srgbClr val="000000"/>
                </a:solidFill>
                <a:ea typeface="Times New Roman" panose="02020603050405020304" pitchFamily="18" charset="0"/>
              </a:rPr>
              <a:t>“</a:t>
            </a:r>
            <a:r>
              <a:rPr lang="en-US" sz="2400" i="1" dirty="0" err="1">
                <a:solidFill>
                  <a:srgbClr val="000000"/>
                </a:solidFill>
                <a:ea typeface="Times New Roman" panose="02020603050405020304" pitchFamily="18" charset="0"/>
              </a:rPr>
              <a:t>Tính</a:t>
            </a:r>
            <a:r>
              <a:rPr lang="en-US" sz="2400" i="1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a typeface="Times New Roman" panose="02020603050405020304" pitchFamily="18" charset="0"/>
              </a:rPr>
              <a:t>chung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9 </a:t>
            </a:r>
            <a:r>
              <a:rPr lang="en-US" sz="2400" i="1" dirty="0" err="1">
                <a:solidFill>
                  <a:srgbClr val="000000"/>
                </a:solidFill>
                <a:ea typeface="Times New Roman" panose="02020603050405020304" pitchFamily="18" charset="0"/>
              </a:rPr>
              <a:t>tháng</a:t>
            </a:r>
            <a:r>
              <a:rPr lang="en-US" sz="2400" i="1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a typeface="Times New Roman" panose="02020603050405020304" pitchFamily="18" charset="0"/>
              </a:rPr>
              <a:t>đầu</a:t>
            </a:r>
            <a:r>
              <a:rPr lang="en-US" sz="2400" i="1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a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2019, </a:t>
            </a:r>
            <a:r>
              <a:rPr lang="en-US" sz="2400" i="1" dirty="0" err="1">
                <a:solidFill>
                  <a:srgbClr val="000000"/>
                </a:solidFill>
                <a:ea typeface="Times New Roman" panose="02020603050405020304" pitchFamily="18" charset="0"/>
              </a:rPr>
              <a:t>tổng</a:t>
            </a:r>
            <a:r>
              <a:rPr lang="en-US" sz="2400" i="1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a typeface="Times New Roman" panose="02020603050405020304" pitchFamily="18" charset="0"/>
              </a:rPr>
              <a:t>lượng</a:t>
            </a:r>
            <a:r>
              <a:rPr lang="en-US" sz="2400" i="1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a typeface="Times New Roman" panose="02020603050405020304" pitchFamily="18" charset="0"/>
              </a:rPr>
              <a:t>khách</a:t>
            </a:r>
            <a:r>
              <a:rPr lang="en-US" sz="2400" i="1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a typeface="Times New Roman" panose="02020603050405020304" pitchFamily="18" charset="0"/>
              </a:rPr>
              <a:t>quốc</a:t>
            </a:r>
            <a:r>
              <a:rPr lang="en-US" sz="2400" i="1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a typeface="Times New Roman" panose="02020603050405020304" pitchFamily="18" charset="0"/>
              </a:rPr>
              <a:t>tế</a:t>
            </a:r>
            <a:r>
              <a:rPr lang="en-US" sz="2400" i="1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a typeface="Times New Roman" panose="02020603050405020304" pitchFamily="18" charset="0"/>
              </a:rPr>
              <a:t>đến</a:t>
            </a:r>
            <a:r>
              <a:rPr lang="en-US" sz="2400" i="1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a typeface="Times New Roman" panose="02020603050405020304" pitchFamily="18" charset="0"/>
              </a:rPr>
              <a:t>Việt</a:t>
            </a:r>
            <a:r>
              <a:rPr lang="en-US" sz="2400" i="1" dirty="0">
                <a:solidFill>
                  <a:srgbClr val="000000"/>
                </a:solidFill>
                <a:ea typeface="Times New Roman" panose="02020603050405020304" pitchFamily="18" charset="0"/>
              </a:rPr>
              <a:t> Nam </a:t>
            </a:r>
            <a:r>
              <a:rPr lang="en-US" sz="2400" i="1" dirty="0" err="1">
                <a:solidFill>
                  <a:srgbClr val="000000"/>
                </a:solidFill>
                <a:ea typeface="Times New Roman" panose="02020603050405020304" pitchFamily="18" charset="0"/>
              </a:rPr>
              <a:t>ước</a:t>
            </a:r>
            <a:r>
              <a:rPr lang="en-US" sz="2400" i="1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a typeface="Times New Roman" panose="02020603050405020304" pitchFamily="18" charset="0"/>
              </a:rPr>
              <a:t>đạt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12,9 </a:t>
            </a:r>
            <a:r>
              <a:rPr lang="en-US" sz="2400" i="1" dirty="0" err="1">
                <a:solidFill>
                  <a:srgbClr val="000000"/>
                </a:solidFill>
                <a:ea typeface="Times New Roman" panose="02020603050405020304" pitchFamily="18" charset="0"/>
              </a:rPr>
              <a:t>triệu</a:t>
            </a:r>
            <a:r>
              <a:rPr lang="en-US" sz="2400" i="1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a typeface="Times New Roman" panose="02020603050405020304" pitchFamily="18" charset="0"/>
              </a:rPr>
              <a:t>lượt</a:t>
            </a:r>
            <a:r>
              <a:rPr lang="en-US" sz="2400" i="1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a typeface="Times New Roman" panose="02020603050405020304" pitchFamily="18" charset="0"/>
              </a:rPr>
              <a:t>khách</a:t>
            </a:r>
            <a:r>
              <a:rPr lang="en-US" sz="2400" i="1" dirty="0">
                <a:solidFill>
                  <a:srgbClr val="000000"/>
                </a:solidFill>
                <a:ea typeface="Times New Roman" panose="02020603050405020304" pitchFamily="18" charset="0"/>
              </a:rPr>
              <a:t>”.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Theo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thống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kê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chi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tiết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lượt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khách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chín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tháng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2019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12 870 506.</a:t>
            </a:r>
            <a:endParaRPr lang="en-US" sz="24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2133"/>
              </a:spcAft>
              <a:buNone/>
            </a:pPr>
            <a:endParaRPr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B1E23B-ED62-45D6-9410-391DB473D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000" y="547547"/>
            <a:ext cx="9373600" cy="763600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  <a:latin typeface="+mj-lt"/>
              </a:rPr>
              <a:t>KHỞI ĐỘNG</a:t>
            </a:r>
          </a:p>
        </p:txBody>
      </p:sp>
      <p:pic>
        <p:nvPicPr>
          <p:cNvPr id="1026" name="Picture 2" descr="Hình ảnh Dấu Chấm Hỏi, Câu Hỏi, Dấu Chấm Hỏi, Bạc Vector và PNG với nền  trong suốt để tải xuống miễn phí">
            <a:extLst>
              <a:ext uri="{FF2B5EF4-FFF2-40B4-BE49-F238E27FC236}">
                <a16:creationId xmlns:a16="http://schemas.microsoft.com/office/drawing/2014/main" id="{39CEDF8C-4520-4538-8BCA-134462ECA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24" y="4487090"/>
            <a:ext cx="1702923" cy="212865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AutoShape 4" descr="hình ảnh png hoạt hình dễ thương trẻ em dấu hỏi">
            <a:extLst>
              <a:ext uri="{FF2B5EF4-FFF2-40B4-BE49-F238E27FC236}">
                <a16:creationId xmlns:a16="http://schemas.microsoft.com/office/drawing/2014/main" id="{0436528E-65EE-4F92-8A66-6909EFC11C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92800" y="32258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pic>
        <p:nvPicPr>
          <p:cNvPr id="1030" name="Picture 6" descr="Tổng hợp đầy đủ chi tiết về Vịnh Hạ Long Quảng Ninh ❤️❤️❤️">
            <a:extLst>
              <a:ext uri="{FF2B5EF4-FFF2-40B4-BE49-F238E27FC236}">
                <a16:creationId xmlns:a16="http://schemas.microsoft.com/office/drawing/2014/main" id="{C865A80F-4AAD-4886-A7F2-B5B6477D1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1595003"/>
            <a:ext cx="3403600" cy="241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A8DAA98-DBF1-413F-A173-000FAD2EAEC0}"/>
              </a:ext>
            </a:extLst>
          </p:cNvPr>
          <p:cNvSpPr txBox="1"/>
          <p:nvPr/>
        </p:nvSpPr>
        <p:spPr>
          <a:xfrm>
            <a:off x="2324571" y="4862892"/>
            <a:ext cx="8292629" cy="104612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400" i="1" dirty="0" err="1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Tại</a:t>
            </a:r>
            <a:r>
              <a:rPr lang="en-US" sz="2400" i="1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sao</a:t>
            </a:r>
            <a:r>
              <a:rPr lang="en-US" sz="2400" i="1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400" i="1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bản</a:t>
            </a:r>
            <a:r>
              <a:rPr lang="en-US" sz="2400" i="1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tin </a:t>
            </a:r>
            <a:r>
              <a:rPr lang="en-US" sz="2400" i="1" dirty="0" err="1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400" i="1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2400" i="1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dùng</a:t>
            </a:r>
            <a:r>
              <a:rPr lang="en-US" sz="2400" i="1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12,9 </a:t>
            </a:r>
            <a:r>
              <a:rPr lang="en-US" sz="2400" i="1" dirty="0" err="1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triệu</a:t>
            </a:r>
            <a:r>
              <a:rPr lang="en-US" sz="2400" i="1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thay</a:t>
            </a:r>
            <a:r>
              <a:rPr lang="en-US" sz="2400" i="1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thế</a:t>
            </a:r>
            <a:r>
              <a:rPr lang="en-US" sz="2400" i="1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400" i="1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400" i="1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12 870 506?</a:t>
            </a:r>
            <a:endParaRPr lang="en-US" sz="2400" dirty="0">
              <a:solidFill>
                <a:srgbClr val="00206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 build="allAtOnce"/>
      <p:bldP spid="3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3" name="Google Shape;643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678081">
            <a:off x="8564536" y="4761505"/>
            <a:ext cx="1930333" cy="1880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Google Shape;644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0370147">
            <a:off x="712305" y="761737"/>
            <a:ext cx="1881767" cy="1723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650;p58">
            <a:extLst>
              <a:ext uri="{FF2B5EF4-FFF2-40B4-BE49-F238E27FC236}">
                <a16:creationId xmlns:a16="http://schemas.microsoft.com/office/drawing/2014/main" id="{C7F3D798-17C1-4E81-A9C0-EB76059B3A59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87756" y="1557867"/>
            <a:ext cx="7885505" cy="3163925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1ECE9C9-B14A-48BB-A536-AE48EB7F7EAC}"/>
              </a:ext>
            </a:extLst>
          </p:cNvPr>
          <p:cNvSpPr txBox="1"/>
          <p:nvPr/>
        </p:nvSpPr>
        <p:spPr>
          <a:xfrm>
            <a:off x="2550503" y="2567376"/>
            <a:ext cx="8108511" cy="1002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800"/>
              </a:spcBef>
              <a:spcAft>
                <a:spcPts val="800"/>
              </a:spcAft>
            </a:pPr>
            <a:r>
              <a:rPr lang="en-GB" sz="4800" b="1" dirty="0">
                <a:solidFill>
                  <a:srgbClr val="7030A0"/>
                </a:solidFill>
                <a:latin typeface="+mj-lt"/>
                <a:ea typeface="Calibri" panose="020F0502020204030204" pitchFamily="34" charset="0"/>
              </a:rPr>
              <a:t>I. LÀM TRÒN SỐ NGUYÊN</a:t>
            </a:r>
            <a:endParaRPr lang="en-US" sz="4800" dirty="0">
              <a:solidFill>
                <a:srgbClr val="7030A0"/>
              </a:solidFill>
              <a:latin typeface="+mj-lt"/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95819DC4-4E4B-4E79-A357-19559D587D8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197" b="88525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9574" y="468955"/>
            <a:ext cx="1135692" cy="602411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E013E132-BC54-47DC-8B70-87A6AD552F48}"/>
              </a:ext>
            </a:extLst>
          </p:cNvPr>
          <p:cNvSpPr txBox="1"/>
          <p:nvPr/>
        </p:nvSpPr>
        <p:spPr>
          <a:xfrm>
            <a:off x="1685266" y="468955"/>
            <a:ext cx="4021268" cy="547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tròn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2 643 235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2400" dirty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2C644B2-6B07-4036-AC4A-4FD801441089}"/>
              </a:ext>
            </a:extLst>
          </p:cNvPr>
          <p:cNvSpPr txBox="1"/>
          <p:nvPr/>
        </p:nvSpPr>
        <p:spPr>
          <a:xfrm>
            <a:off x="5831580" y="486577"/>
            <a:ext cx="2469915" cy="547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a)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Hàng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nghìn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en-US" sz="2400" dirty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2A6FBC5-62EB-40D6-9DBF-0DF9AE8D6FFD}"/>
              </a:ext>
            </a:extLst>
          </p:cNvPr>
          <p:cNvSpPr txBox="1"/>
          <p:nvPr/>
        </p:nvSpPr>
        <p:spPr>
          <a:xfrm>
            <a:off x="8522009" y="504201"/>
            <a:ext cx="2469915" cy="547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Hàng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triệu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3EC4F2D-F092-4329-A76C-350760125CB6}"/>
              </a:ext>
            </a:extLst>
          </p:cNvPr>
          <p:cNvSpPr txBox="1"/>
          <p:nvPr/>
        </p:nvSpPr>
        <p:spPr>
          <a:xfrm>
            <a:off x="5103637" y="1036119"/>
            <a:ext cx="1263296" cy="547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400" b="1" u="sng" dirty="0" err="1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Giải</a:t>
            </a:r>
            <a:r>
              <a:rPr lang="en-US" sz="2400" b="1" u="sng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2400" b="1" u="sng" dirty="0">
              <a:solidFill>
                <a:srgbClr val="00206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78E8551-C8DB-4A6B-8E6A-9414C0094CF0}"/>
              </a:ext>
            </a:extLst>
          </p:cNvPr>
          <p:cNvSpPr txBox="1"/>
          <p:nvPr/>
        </p:nvSpPr>
        <p:spPr>
          <a:xfrm>
            <a:off x="624643" y="1585661"/>
            <a:ext cx="10576756" cy="5282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189" indent="-457189" algn="just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AutoNum type="alphaLcParenR"/>
            </a:pP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tròn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2 643 235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àng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nghìn</a:t>
            </a: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, ta </a:t>
            </a:r>
            <a:r>
              <a:rPr lang="en-US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hàng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nghìn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hàng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tròn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);</a:t>
            </a:r>
          </a:p>
          <a:p>
            <a:pPr marL="380990" indent="-380990" algn="just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FontTx/>
              <a:buChar char="-"/>
            </a:pP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hàng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trăm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đứng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ngay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bên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hàng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tròn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so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sánh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5;</a:t>
            </a:r>
          </a:p>
          <a:p>
            <a:pPr algn="just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- Do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hàng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trăm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2 (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nhỏ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5)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2 643 235 ta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giữ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3 ở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hàng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nghìn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hàng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tròn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rồi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thay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lượt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đứng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bên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hàng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tròn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bởi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0;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</a:pPr>
            <a:endParaRPr lang="en-US" sz="24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</a:pPr>
            <a:endParaRPr lang="en-US" sz="24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DB8C728-ECA9-4174-B389-2332A3AE80C8}"/>
              </a:ext>
            </a:extLst>
          </p:cNvPr>
          <p:cNvSpPr txBox="1"/>
          <p:nvPr/>
        </p:nvSpPr>
        <p:spPr>
          <a:xfrm>
            <a:off x="4414616" y="5522361"/>
            <a:ext cx="5608841" cy="547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64</a:t>
            </a:r>
            <a:r>
              <a:rPr lang="en-US" sz="2400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235 → 2 </a:t>
            </a: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64</a:t>
            </a:r>
            <a:r>
              <a:rPr lang="en-US" sz="2400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235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→ 2 64</a:t>
            </a:r>
            <a:r>
              <a:rPr lang="en-US" sz="2400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000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sz="2400" dirty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990AFAF-0CA4-4058-9E0C-A159E2A5A638}"/>
              </a:ext>
            </a:extLst>
          </p:cNvPr>
          <p:cNvSpPr txBox="1"/>
          <p:nvPr/>
        </p:nvSpPr>
        <p:spPr>
          <a:xfrm>
            <a:off x="8932143" y="2371792"/>
            <a:ext cx="20915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2 64</a:t>
            </a:r>
            <a:r>
              <a:rPr lang="en-US" sz="2400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235 </a:t>
            </a:r>
            <a:endParaRPr lang="en-US" sz="24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0FB8527-C823-4A0A-BDEE-C59B4A65C3C7}"/>
              </a:ext>
            </a:extLst>
          </p:cNvPr>
          <p:cNvSpPr txBox="1"/>
          <p:nvPr/>
        </p:nvSpPr>
        <p:spPr>
          <a:xfrm>
            <a:off x="8600955" y="3240509"/>
            <a:ext cx="26004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800"/>
              </a:spcBef>
              <a:spcAft>
                <a:spcPts val="800"/>
              </a:spcAft>
            </a:pPr>
            <a:r>
              <a:rPr lang="en-US" sz="2400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hàng</a:t>
            </a:r>
            <a:r>
              <a:rPr lang="en-US" sz="2400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tròn</a:t>
            </a:r>
            <a:endParaRPr lang="en-US" sz="2400" dirty="0">
              <a:solidFill>
                <a:srgbClr val="FF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4D823A9-9BD0-4C04-8CD6-C42829084751}"/>
              </a:ext>
            </a:extLst>
          </p:cNvPr>
          <p:cNvSpPr txBox="1"/>
          <p:nvPr/>
        </p:nvSpPr>
        <p:spPr>
          <a:xfrm>
            <a:off x="9580046" y="2707028"/>
            <a:ext cx="732249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67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↑</a:t>
            </a:r>
            <a:endParaRPr lang="en-US" sz="2667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6C9BC45-C81E-4F2E-BCAF-1BECE0B88018}"/>
                  </a:ext>
                </a:extLst>
              </p:cNvPr>
              <p:cNvSpPr txBox="1"/>
              <p:nvPr/>
            </p:nvSpPr>
            <p:spPr>
              <a:xfrm>
                <a:off x="1036234" y="5821882"/>
                <a:ext cx="5608841" cy="5451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:r>
                  <a:rPr lang="vi-VN" sz="2400" b="1" dirty="0">
                    <a:ea typeface="Times New Roman" panose="02020603050405020304" pitchFamily="18" charset="0"/>
                    <a:cs typeface="Arial" panose="020B0604020202020204" pitchFamily="34" charset="0"/>
                  </a:rPr>
                  <a:t>Vậy </a:t>
                </a:r>
                <a:r>
                  <a:rPr lang="en-US" sz="2400" b="1" dirty="0"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en-US" sz="2400" b="1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64</a:t>
                </a:r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3</a:t>
                </a:r>
                <a:r>
                  <a:rPr lang="en-US" sz="2400" b="1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235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</m:oMath>
                </a14:m>
                <a:r>
                  <a:rPr lang="vi-VN" sz="2400" b="1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vi-VN" sz="2400" b="1" dirty="0">
                    <a:ea typeface="Times New Roman" panose="02020603050405020304" pitchFamily="18" charset="0"/>
                    <a:cs typeface="Arial" panose="020B0604020202020204" pitchFamily="34" charset="0"/>
                  </a:rPr>
                  <a:t>2 643</a:t>
                </a:r>
                <a:r>
                  <a:rPr lang="en-US" sz="2400" b="1" dirty="0">
                    <a:ea typeface="Times New Roman" panose="02020603050405020304" pitchFamily="18" charset="0"/>
                    <a:cs typeface="Arial" panose="020B0604020202020204" pitchFamily="34" charset="0"/>
                  </a:rPr>
                  <a:t> 000</a:t>
                </a:r>
                <a:r>
                  <a:rPr lang="en-US" sz="2400" b="1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endParaRPr lang="en-US" sz="2400" b="1" dirty="0">
                  <a:solidFill>
                    <a:srgbClr val="000000"/>
                  </a:solidFill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6C9BC45-C81E-4F2E-BCAF-1BECE0B880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234" y="5821882"/>
                <a:ext cx="5608841" cy="545149"/>
              </a:xfrm>
              <a:prstGeom prst="rect">
                <a:avLst/>
              </a:prstGeom>
              <a:blipFill>
                <a:blip r:embed="rId5"/>
                <a:stretch>
                  <a:fillRect l="-1739" b="-25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 uiExpand="1" build="allAtOnce"/>
      <p:bldP spid="50" grpId="0" build="allAtOnce"/>
      <p:bldP spid="52" grpId="0"/>
      <p:bldP spid="53" grpId="0"/>
      <p:bldP spid="55" grpId="0"/>
      <p:bldP spid="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CB8A061-51A3-4283-A760-8745D4ECF4C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197" b="88525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8374" y="519755"/>
            <a:ext cx="1135692" cy="6024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FBF2FB5-453B-4D21-ACF7-CDB31EFB23B4}"/>
              </a:ext>
            </a:extLst>
          </p:cNvPr>
          <p:cNvSpPr txBox="1"/>
          <p:nvPr/>
        </p:nvSpPr>
        <p:spPr>
          <a:xfrm>
            <a:off x="1108373" y="1228331"/>
            <a:ext cx="9839027" cy="547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tròn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2 643 235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àng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triệu</a:t>
            </a: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, ta </a:t>
            </a:r>
            <a:r>
              <a:rPr lang="en-US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2400" dirty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C3B0CA-0CE1-4E30-88AE-89F7CC43F016}"/>
              </a:ext>
            </a:extLst>
          </p:cNvPr>
          <p:cNvSpPr txBox="1"/>
          <p:nvPr/>
        </p:nvSpPr>
        <p:spPr>
          <a:xfrm>
            <a:off x="9347610" y="2838751"/>
            <a:ext cx="22956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800"/>
              </a:spcBef>
              <a:spcAft>
                <a:spcPts val="800"/>
              </a:spcAft>
            </a:pPr>
            <a:r>
              <a:rPr lang="en-US" sz="2400" dirty="0" err="1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hàng</a:t>
            </a:r>
            <a:r>
              <a:rPr lang="en-US" sz="2400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tròn</a:t>
            </a:r>
            <a:endParaRPr lang="en-US" sz="2400" dirty="0">
              <a:solidFill>
                <a:srgbClr val="FF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1BC4F2-F151-475B-A892-872FAFFD3296}"/>
              </a:ext>
            </a:extLst>
          </p:cNvPr>
          <p:cNvSpPr txBox="1"/>
          <p:nvPr/>
        </p:nvSpPr>
        <p:spPr>
          <a:xfrm>
            <a:off x="9551752" y="2305271"/>
            <a:ext cx="732249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67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↑</a:t>
            </a:r>
            <a:endParaRPr lang="en-US" sz="2667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0225C4-5B6D-45C1-A7A1-83CD46F74620}"/>
              </a:ext>
            </a:extLst>
          </p:cNvPr>
          <p:cNvSpPr txBox="1"/>
          <p:nvPr/>
        </p:nvSpPr>
        <p:spPr>
          <a:xfrm>
            <a:off x="9551751" y="1953592"/>
            <a:ext cx="20915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64</a:t>
            </a: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235 </a:t>
            </a:r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0341CF-9F5A-4FE4-B1A6-C34F04064B71}"/>
              </a:ext>
            </a:extLst>
          </p:cNvPr>
          <p:cNvSpPr txBox="1"/>
          <p:nvPr/>
        </p:nvSpPr>
        <p:spPr>
          <a:xfrm>
            <a:off x="1108374" y="1953592"/>
            <a:ext cx="10660223" cy="3337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hàng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ea typeface="Calibri" panose="020F0502020204030204" pitchFamily="34" charset="0"/>
                <a:cs typeface="Arial" panose="020B0604020202020204" pitchFamily="34" charset="0"/>
              </a:rPr>
              <a:t>triệu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hàng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tròn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);</a:t>
            </a:r>
          </a:p>
          <a:p>
            <a:pPr algn="just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hàng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trăm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ea typeface="Calibri" panose="020F0502020204030204" pitchFamily="34" charset="0"/>
                <a:cs typeface="Arial" panose="020B0604020202020204" pitchFamily="34" charset="0"/>
              </a:rPr>
              <a:t>nghìn 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đứng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ngay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bên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hàng</a:t>
            </a:r>
            <a:endParaRPr lang="vi-VN" sz="2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vi-VN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tròn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so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sánh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5;</a:t>
            </a:r>
          </a:p>
          <a:p>
            <a:pPr algn="just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- Do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hàng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trăm</a:t>
            </a:r>
            <a:r>
              <a:rPr lang="vi-VN" sz="2400" dirty="0">
                <a:ea typeface="Calibri" panose="020F0502020204030204" pitchFamily="34" charset="0"/>
                <a:cs typeface="Arial" panose="020B0604020202020204" pitchFamily="34" charset="0"/>
              </a:rPr>
              <a:t> nghìn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vi-VN" sz="2400" dirty="0"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2 643 235 ta </a:t>
            </a:r>
            <a:r>
              <a:rPr lang="vi-VN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cộng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thêm 1 vào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hàng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triệu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hàng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tròn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rồi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thay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lượt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đứng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bên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hàng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tròn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bởi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0;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E01C56-08D6-43F7-B81F-E0F6712BF08A}"/>
              </a:ext>
            </a:extLst>
          </p:cNvPr>
          <p:cNvSpPr txBox="1"/>
          <p:nvPr/>
        </p:nvSpPr>
        <p:spPr>
          <a:xfrm>
            <a:off x="3942910" y="5257333"/>
            <a:ext cx="5608841" cy="545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400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64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235 → </a:t>
            </a:r>
            <a:r>
              <a:rPr lang="vi-VN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643 235 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→</a:t>
            </a:r>
            <a:r>
              <a:rPr lang="vi-VN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vi-VN" sz="2400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000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000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sz="2400" dirty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898B6B6-7B74-48CC-A4D0-0350FFF7C1EA}"/>
                  </a:ext>
                </a:extLst>
              </p:cNvPr>
              <p:cNvSpPr txBox="1"/>
              <p:nvPr/>
            </p:nvSpPr>
            <p:spPr>
              <a:xfrm>
                <a:off x="2244066" y="5771082"/>
                <a:ext cx="5608841" cy="5451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:r>
                  <a:rPr lang="vi-VN" sz="2400" b="1" dirty="0">
                    <a:ea typeface="Times New Roman" panose="02020603050405020304" pitchFamily="18" charset="0"/>
                    <a:cs typeface="Arial" panose="020B0604020202020204" pitchFamily="34" charset="0"/>
                  </a:rPr>
                  <a:t>Vậy </a:t>
                </a:r>
                <a:r>
                  <a:rPr lang="en-US" sz="2400" b="1" dirty="0"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en-US" sz="2400" b="1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64</a:t>
                </a:r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3</a:t>
                </a:r>
                <a:r>
                  <a:rPr lang="en-US" sz="2400" b="1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235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</m:oMath>
                </a14:m>
                <a:r>
                  <a:rPr lang="vi-VN" sz="2400" b="1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>
                    <a:ea typeface="Times New Roman" panose="02020603050405020304" pitchFamily="18" charset="0"/>
                    <a:cs typeface="Arial" panose="020B0604020202020204" pitchFamily="34" charset="0"/>
                  </a:rPr>
                  <a:t>3</a:t>
                </a:r>
                <a:r>
                  <a:rPr lang="vi-VN" sz="2400" b="1" dirty="0"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>
                    <a:ea typeface="Times New Roman" panose="02020603050405020304" pitchFamily="18" charset="0"/>
                    <a:cs typeface="Arial" panose="020B0604020202020204" pitchFamily="34" charset="0"/>
                  </a:rPr>
                  <a:t>000 000</a:t>
                </a:r>
                <a:r>
                  <a:rPr lang="en-US" sz="2400" b="1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endParaRPr lang="en-US" sz="2400" b="1" dirty="0">
                  <a:solidFill>
                    <a:srgbClr val="000000"/>
                  </a:solidFill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898B6B6-7B74-48CC-A4D0-0350FFF7C1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4066" y="5771082"/>
                <a:ext cx="5608841" cy="545149"/>
              </a:xfrm>
              <a:prstGeom prst="rect">
                <a:avLst/>
              </a:prstGeom>
              <a:blipFill>
                <a:blip r:embed="rId5"/>
                <a:stretch>
                  <a:fillRect l="-1630" b="-25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72843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uild="allAtOnce"/>
      <p:bldP spid="14" grpId="0" build="allAtOnce"/>
      <p:bldP spid="15" grpId="0" build="allAtOnce"/>
      <p:bldP spid="16" grpId="0" uiExpand="1" build="allAtOnce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F2856C8C-8D67-4AB7-B7F7-815817404B39}"/>
              </a:ext>
            </a:extLst>
          </p:cNvPr>
          <p:cNvSpPr txBox="1"/>
          <p:nvPr/>
        </p:nvSpPr>
        <p:spPr>
          <a:xfrm>
            <a:off x="381000" y="389356"/>
            <a:ext cx="2438400" cy="696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800"/>
              </a:spcBef>
              <a:spcAft>
                <a:spcPts val="800"/>
              </a:spcAft>
            </a:pPr>
            <a:r>
              <a:rPr lang="vi-VN" sz="3200" b="1" u="sng" dirty="0">
                <a:solidFill>
                  <a:srgbClr val="00B0F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Nhận xét:</a:t>
            </a:r>
            <a:endParaRPr lang="en-US" sz="3200" b="1" u="sng" dirty="0">
              <a:solidFill>
                <a:srgbClr val="00B0F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owchart: Alternate Process 9">
            <a:extLst>
              <a:ext uri="{FF2B5EF4-FFF2-40B4-BE49-F238E27FC236}">
                <a16:creationId xmlns:a16="http://schemas.microsoft.com/office/drawing/2014/main" id="{EDBB2A7F-A63F-4AFA-B792-F771A766F4C0}"/>
              </a:ext>
            </a:extLst>
          </p:cNvPr>
          <p:cNvSpPr/>
          <p:nvPr/>
        </p:nvSpPr>
        <p:spPr>
          <a:xfrm>
            <a:off x="381000" y="1830971"/>
            <a:ext cx="10718800" cy="4544036"/>
          </a:xfrm>
          <a:prstGeom prst="flowChartAlternateProcess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B27618-67AA-4868-8323-80F14D7C7B66}"/>
              </a:ext>
            </a:extLst>
          </p:cNvPr>
          <p:cNvSpPr txBox="1"/>
          <p:nvPr/>
        </p:nvSpPr>
        <p:spPr>
          <a:xfrm>
            <a:off x="863600" y="1830971"/>
            <a:ext cx="10236200" cy="42239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GB" sz="2400" b="1" u="sng" dirty="0" err="1">
                <a:solidFill>
                  <a:schemeClr val="bg1"/>
                </a:solidFill>
                <a:ea typeface="Calibri" panose="020F0502020204030204" pitchFamily="34" charset="0"/>
              </a:rPr>
              <a:t>Bước</a:t>
            </a:r>
            <a:r>
              <a:rPr lang="en-GB" sz="2400" b="1" u="sng" dirty="0">
                <a:solidFill>
                  <a:schemeClr val="bg1"/>
                </a:solidFill>
                <a:ea typeface="Calibri" panose="020F0502020204030204" pitchFamily="34" charset="0"/>
              </a:rPr>
              <a:t> 1. </a:t>
            </a:r>
            <a:r>
              <a:rPr lang="en-GB" sz="2400" dirty="0" err="1">
                <a:solidFill>
                  <a:schemeClr val="bg1"/>
                </a:solidFill>
                <a:ea typeface="Calibri" panose="020F0502020204030204" pitchFamily="34" charset="0"/>
              </a:rPr>
              <a:t>Xác</a:t>
            </a:r>
            <a:r>
              <a:rPr lang="en-GB" sz="2400" dirty="0">
                <a:solidFill>
                  <a:schemeClr val="bg1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a typeface="Calibri" panose="020F0502020204030204" pitchFamily="34" charset="0"/>
              </a:rPr>
              <a:t>định</a:t>
            </a:r>
            <a:r>
              <a:rPr lang="en-GB" sz="2400" dirty="0">
                <a:solidFill>
                  <a:schemeClr val="bg1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a typeface="Calibri" panose="020F0502020204030204" pitchFamily="34" charset="0"/>
              </a:rPr>
              <a:t>chữ</a:t>
            </a:r>
            <a:r>
              <a:rPr lang="en-GB" sz="2400" dirty="0">
                <a:solidFill>
                  <a:schemeClr val="bg1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a typeface="Calibri" panose="020F0502020204030204" pitchFamily="34" charset="0"/>
              </a:rPr>
              <a:t>số</a:t>
            </a:r>
            <a:r>
              <a:rPr lang="en-GB" sz="2400" dirty="0">
                <a:solidFill>
                  <a:schemeClr val="bg1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a typeface="Calibri" panose="020F0502020204030204" pitchFamily="34" charset="0"/>
              </a:rPr>
              <a:t>hàng</a:t>
            </a:r>
            <a:r>
              <a:rPr lang="en-GB" sz="2400" dirty="0">
                <a:solidFill>
                  <a:schemeClr val="bg1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a typeface="Calibri" panose="020F0502020204030204" pitchFamily="34" charset="0"/>
              </a:rPr>
              <a:t>làm</a:t>
            </a:r>
            <a:r>
              <a:rPr lang="en-GB" sz="2400" dirty="0">
                <a:solidFill>
                  <a:schemeClr val="bg1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a typeface="Calibri" panose="020F0502020204030204" pitchFamily="34" charset="0"/>
              </a:rPr>
              <a:t>tròn</a:t>
            </a:r>
            <a:endParaRPr lang="en-US" sz="2400" dirty="0">
              <a:solidFill>
                <a:schemeClr val="bg1"/>
              </a:solidFill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GB" sz="2400" b="1" u="sng" dirty="0" err="1">
                <a:solidFill>
                  <a:schemeClr val="bg1"/>
                </a:solidFill>
                <a:ea typeface="Calibri" panose="020F0502020204030204" pitchFamily="34" charset="0"/>
              </a:rPr>
              <a:t>Bước</a:t>
            </a:r>
            <a:r>
              <a:rPr lang="en-GB" sz="2400" b="1" u="sng" dirty="0">
                <a:solidFill>
                  <a:schemeClr val="bg1"/>
                </a:solidFill>
                <a:ea typeface="Calibri" panose="020F0502020204030204" pitchFamily="34" charset="0"/>
              </a:rPr>
              <a:t> 2. </a:t>
            </a:r>
            <a:r>
              <a:rPr lang="en-GB" sz="2400" dirty="0" err="1">
                <a:solidFill>
                  <a:schemeClr val="bg1"/>
                </a:solidFill>
                <a:ea typeface="Calibri" panose="020F0502020204030204" pitchFamily="34" charset="0"/>
              </a:rPr>
              <a:t>Xác</a:t>
            </a:r>
            <a:r>
              <a:rPr lang="en-GB" sz="2400" dirty="0">
                <a:solidFill>
                  <a:schemeClr val="bg1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a typeface="Calibri" panose="020F0502020204030204" pitchFamily="34" charset="0"/>
              </a:rPr>
              <a:t>định</a:t>
            </a:r>
            <a:r>
              <a:rPr lang="en-GB" sz="2400" dirty="0">
                <a:solidFill>
                  <a:schemeClr val="bg1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a typeface="Calibri" panose="020F0502020204030204" pitchFamily="34" charset="0"/>
              </a:rPr>
              <a:t>chữ</a:t>
            </a:r>
            <a:r>
              <a:rPr lang="en-GB" sz="2400" dirty="0">
                <a:solidFill>
                  <a:schemeClr val="bg1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a typeface="Calibri" panose="020F0502020204030204" pitchFamily="34" charset="0"/>
              </a:rPr>
              <a:t>số</a:t>
            </a:r>
            <a:r>
              <a:rPr lang="en-GB" sz="2400" dirty="0">
                <a:solidFill>
                  <a:schemeClr val="bg1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a typeface="Calibri" panose="020F0502020204030204" pitchFamily="34" charset="0"/>
              </a:rPr>
              <a:t>đứng</a:t>
            </a:r>
            <a:r>
              <a:rPr lang="en-GB" sz="2400" dirty="0">
                <a:solidFill>
                  <a:schemeClr val="bg1"/>
                </a:solidFill>
                <a:ea typeface="Calibri" panose="020F0502020204030204" pitchFamily="34" charset="0"/>
              </a:rPr>
              <a:t> ở </a:t>
            </a:r>
            <a:r>
              <a:rPr lang="en-GB" sz="2400" dirty="0" err="1">
                <a:solidFill>
                  <a:schemeClr val="bg1"/>
                </a:solidFill>
                <a:ea typeface="Calibri" panose="020F0502020204030204" pitchFamily="34" charset="0"/>
              </a:rPr>
              <a:t>ngay</a:t>
            </a:r>
            <a:r>
              <a:rPr lang="en-GB" sz="2400" dirty="0">
                <a:solidFill>
                  <a:schemeClr val="bg1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a typeface="Calibri" panose="020F0502020204030204" pitchFamily="34" charset="0"/>
              </a:rPr>
              <a:t>sau</a:t>
            </a:r>
            <a:r>
              <a:rPr lang="en-GB" sz="2400" dirty="0">
                <a:solidFill>
                  <a:schemeClr val="bg1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a typeface="Calibri" panose="020F0502020204030204" pitchFamily="34" charset="0"/>
              </a:rPr>
              <a:t>hàng</a:t>
            </a:r>
            <a:r>
              <a:rPr lang="en-GB" sz="2400" dirty="0">
                <a:solidFill>
                  <a:schemeClr val="bg1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a typeface="Calibri" panose="020F0502020204030204" pitchFamily="34" charset="0"/>
              </a:rPr>
              <a:t>làm</a:t>
            </a:r>
            <a:r>
              <a:rPr lang="en-GB" sz="2400" dirty="0">
                <a:solidFill>
                  <a:schemeClr val="bg1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a typeface="Calibri" panose="020F0502020204030204" pitchFamily="34" charset="0"/>
              </a:rPr>
              <a:t>tròn</a:t>
            </a:r>
            <a:r>
              <a:rPr lang="en-GB" sz="2400" dirty="0">
                <a:solidFill>
                  <a:schemeClr val="bg1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a typeface="Calibri" panose="020F0502020204030204" pitchFamily="34" charset="0"/>
              </a:rPr>
              <a:t>và</a:t>
            </a:r>
            <a:r>
              <a:rPr lang="en-GB" sz="2400" dirty="0">
                <a:solidFill>
                  <a:schemeClr val="bg1"/>
                </a:solidFill>
                <a:ea typeface="Calibri" panose="020F0502020204030204" pitchFamily="34" charset="0"/>
              </a:rPr>
              <a:t> so </a:t>
            </a:r>
            <a:r>
              <a:rPr lang="en-GB" sz="2400" dirty="0" err="1">
                <a:solidFill>
                  <a:schemeClr val="bg1"/>
                </a:solidFill>
                <a:ea typeface="Calibri" panose="020F0502020204030204" pitchFamily="34" charset="0"/>
              </a:rPr>
              <a:t>sánh</a:t>
            </a:r>
            <a:r>
              <a:rPr lang="en-GB" sz="2400" dirty="0">
                <a:solidFill>
                  <a:schemeClr val="bg1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a typeface="Calibri" panose="020F0502020204030204" pitchFamily="34" charset="0"/>
              </a:rPr>
              <a:t>chữ</a:t>
            </a:r>
            <a:r>
              <a:rPr lang="en-GB" sz="2400" dirty="0">
                <a:solidFill>
                  <a:schemeClr val="bg1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a typeface="Calibri" panose="020F0502020204030204" pitchFamily="34" charset="0"/>
              </a:rPr>
              <a:t>số</a:t>
            </a:r>
            <a:r>
              <a:rPr lang="en-GB" sz="2400" dirty="0">
                <a:solidFill>
                  <a:schemeClr val="bg1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a typeface="Calibri" panose="020F0502020204030204" pitchFamily="34" charset="0"/>
              </a:rPr>
              <a:t>đó</a:t>
            </a:r>
            <a:r>
              <a:rPr lang="en-GB" sz="2400" dirty="0">
                <a:solidFill>
                  <a:schemeClr val="bg1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a typeface="Calibri" panose="020F0502020204030204" pitchFamily="34" charset="0"/>
              </a:rPr>
              <a:t>với</a:t>
            </a:r>
            <a:r>
              <a:rPr lang="en-GB" sz="2400" dirty="0">
                <a:solidFill>
                  <a:schemeClr val="bg1"/>
                </a:solidFill>
                <a:ea typeface="Calibri" panose="020F0502020204030204" pitchFamily="34" charset="0"/>
              </a:rPr>
              <a:t> 5 </a:t>
            </a:r>
            <a:r>
              <a:rPr lang="en-GB" sz="2400" dirty="0" err="1">
                <a:solidFill>
                  <a:schemeClr val="bg1"/>
                </a:solidFill>
                <a:ea typeface="Calibri" panose="020F0502020204030204" pitchFamily="34" charset="0"/>
              </a:rPr>
              <a:t>rồi</a:t>
            </a:r>
            <a:r>
              <a:rPr lang="en-GB" sz="2400" dirty="0">
                <a:solidFill>
                  <a:schemeClr val="bg1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a typeface="Calibri" panose="020F0502020204030204" pitchFamily="34" charset="0"/>
              </a:rPr>
              <a:t>thực</a:t>
            </a:r>
            <a:r>
              <a:rPr lang="en-GB" sz="2400" dirty="0">
                <a:solidFill>
                  <a:schemeClr val="bg1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a typeface="Calibri" panose="020F0502020204030204" pitchFamily="34" charset="0"/>
              </a:rPr>
              <a:t>hiện</a:t>
            </a:r>
            <a:r>
              <a:rPr lang="en-GB" sz="2400" dirty="0">
                <a:solidFill>
                  <a:schemeClr val="bg1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a typeface="Calibri" panose="020F0502020204030204" pitchFamily="34" charset="0"/>
              </a:rPr>
              <a:t>theo</a:t>
            </a:r>
            <a:r>
              <a:rPr lang="en-GB" sz="2400" dirty="0">
                <a:solidFill>
                  <a:schemeClr val="bg1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a typeface="Calibri" panose="020F0502020204030204" pitchFamily="34" charset="0"/>
              </a:rPr>
              <a:t>quy</a:t>
            </a:r>
            <a:r>
              <a:rPr lang="en-GB" sz="2400" dirty="0">
                <a:solidFill>
                  <a:schemeClr val="bg1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a typeface="Calibri" panose="020F0502020204030204" pitchFamily="34" charset="0"/>
              </a:rPr>
              <a:t>tắc</a:t>
            </a:r>
            <a:r>
              <a:rPr lang="en-GB" sz="2400" dirty="0">
                <a:solidFill>
                  <a:schemeClr val="bg1"/>
                </a:solidFill>
                <a:ea typeface="Calibri" panose="020F0502020204030204" pitchFamily="34" charset="0"/>
              </a:rPr>
              <a:t>:</a:t>
            </a:r>
            <a:endParaRPr lang="en-US" sz="2400" dirty="0">
              <a:solidFill>
                <a:schemeClr val="bg1"/>
              </a:solidFill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a typeface="Times New Roman" panose="02020603050405020304" pitchFamily="18" charset="0"/>
              </a:rPr>
              <a:t>• </a:t>
            </a:r>
            <a:r>
              <a:rPr lang="en-US" sz="2400" dirty="0" err="1">
                <a:solidFill>
                  <a:schemeClr val="bg1"/>
                </a:solidFill>
                <a:ea typeface="Times New Roman" panose="02020603050405020304" pitchFamily="18" charset="0"/>
              </a:rPr>
              <a:t>Nếu</a:t>
            </a:r>
            <a:r>
              <a:rPr lang="en-US" sz="2400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a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a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a typeface="Times New Roman" panose="02020603050405020304" pitchFamily="18" charset="0"/>
              </a:rPr>
              <a:t>ngay</a:t>
            </a:r>
            <a:r>
              <a:rPr lang="en-US" sz="2400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a typeface="Times New Roman" panose="02020603050405020304" pitchFamily="18" charset="0"/>
              </a:rPr>
              <a:t>bên</a:t>
            </a:r>
            <a:r>
              <a:rPr lang="en-US" sz="2400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a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a typeface="Times New Roman" panose="02020603050405020304" pitchFamily="18" charset="0"/>
              </a:rPr>
              <a:t>hàng</a:t>
            </a:r>
            <a:r>
              <a:rPr lang="en-US" sz="2400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a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a typeface="Times New Roman" panose="02020603050405020304" pitchFamily="18" charset="0"/>
              </a:rPr>
              <a:t>tròn</a:t>
            </a:r>
            <a:r>
              <a:rPr lang="en-US" sz="2400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a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a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chemeClr val="bg1"/>
                </a:solidFill>
                <a:ea typeface="Times New Roman" panose="02020603050405020304" pitchFamily="18" charset="0"/>
              </a:rPr>
              <a:t> 5 </a:t>
            </a:r>
            <a:r>
              <a:rPr lang="en-US" sz="2400" dirty="0" err="1">
                <a:solidFill>
                  <a:schemeClr val="bg1"/>
                </a:solidFill>
                <a:ea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chemeClr val="bg1"/>
                </a:solidFill>
                <a:ea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chemeClr val="bg1"/>
                </a:solidFill>
                <a:ea typeface="Times New Roman" panose="02020603050405020304" pitchFamily="18" charset="0"/>
              </a:rPr>
              <a:t>thay</a:t>
            </a:r>
            <a:r>
              <a:rPr lang="en-US" sz="2400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a typeface="Times New Roman" panose="02020603050405020304" pitchFamily="18" charset="0"/>
              </a:rPr>
              <a:t>lần</a:t>
            </a:r>
            <a:r>
              <a:rPr lang="en-US" sz="2400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a typeface="Times New Roman" panose="02020603050405020304" pitchFamily="18" charset="0"/>
              </a:rPr>
              <a:t>lượt</a:t>
            </a:r>
            <a:r>
              <a:rPr lang="en-US" sz="2400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a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a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a typeface="Times New Roman" panose="02020603050405020304" pitchFamily="18" charset="0"/>
              </a:rPr>
              <a:t>bên</a:t>
            </a:r>
            <a:r>
              <a:rPr lang="en-US" sz="2400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a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a typeface="Times New Roman" panose="02020603050405020304" pitchFamily="18" charset="0"/>
              </a:rPr>
              <a:t>hàng</a:t>
            </a:r>
            <a:r>
              <a:rPr lang="en-US" sz="2400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a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a typeface="Times New Roman" panose="02020603050405020304" pitchFamily="18" charset="0"/>
              </a:rPr>
              <a:t>tròn</a:t>
            </a:r>
            <a:r>
              <a:rPr lang="en-US" sz="2400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a typeface="Times New Roman" panose="02020603050405020304" pitchFamily="18" charset="0"/>
              </a:rPr>
              <a:t>bởi</a:t>
            </a:r>
            <a:r>
              <a:rPr lang="en-US" sz="2400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a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a typeface="Times New Roman" panose="02020603050405020304" pitchFamily="18" charset="0"/>
              </a:rPr>
              <a:t> 0. </a:t>
            </a:r>
            <a:endParaRPr lang="en-US" sz="2400" dirty="0">
              <a:solidFill>
                <a:schemeClr val="bg1"/>
              </a:solidFill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a typeface="Times New Roman" panose="02020603050405020304" pitchFamily="18" charset="0"/>
              </a:rPr>
              <a:t>• </a:t>
            </a:r>
            <a:r>
              <a:rPr lang="en-US" sz="2400" dirty="0" err="1">
                <a:solidFill>
                  <a:schemeClr val="bg1"/>
                </a:solidFill>
                <a:ea typeface="Times New Roman" panose="02020603050405020304" pitchFamily="18" charset="0"/>
              </a:rPr>
              <a:t>Nếu</a:t>
            </a:r>
            <a:r>
              <a:rPr lang="en-US" sz="2400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a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a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a typeface="Times New Roman" panose="02020603050405020304" pitchFamily="18" charset="0"/>
              </a:rPr>
              <a:t>ngay</a:t>
            </a:r>
            <a:r>
              <a:rPr lang="en-US" sz="2400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a typeface="Times New Roman" panose="02020603050405020304" pitchFamily="18" charset="0"/>
              </a:rPr>
              <a:t>bên</a:t>
            </a:r>
            <a:r>
              <a:rPr lang="en-US" sz="2400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a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a typeface="Times New Roman" panose="02020603050405020304" pitchFamily="18" charset="0"/>
              </a:rPr>
              <a:t>hàng</a:t>
            </a:r>
            <a:r>
              <a:rPr lang="en-US" sz="2400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a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a typeface="Times New Roman" panose="02020603050405020304" pitchFamily="18" charset="0"/>
              </a:rPr>
              <a:t>tròn</a:t>
            </a:r>
            <a:r>
              <a:rPr lang="en-US" sz="2400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a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a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a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a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chemeClr val="bg1"/>
                </a:solidFill>
                <a:ea typeface="Times New Roman" panose="02020603050405020304" pitchFamily="18" charset="0"/>
              </a:rPr>
              <a:t> 5 </a:t>
            </a:r>
            <a:r>
              <a:rPr lang="en-US" sz="2400" dirty="0" err="1">
                <a:solidFill>
                  <a:schemeClr val="bg1"/>
                </a:solidFill>
                <a:ea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chemeClr val="bg1"/>
                </a:solidFill>
                <a:ea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chemeClr val="bg1"/>
                </a:solidFill>
                <a:ea typeface="Times New Roman" panose="02020603050405020304" pitchFamily="18" charset="0"/>
              </a:rPr>
              <a:t>thay</a:t>
            </a:r>
            <a:r>
              <a:rPr lang="en-US" sz="2400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a typeface="Times New Roman" panose="02020603050405020304" pitchFamily="18" charset="0"/>
              </a:rPr>
              <a:t>lần</a:t>
            </a:r>
            <a:r>
              <a:rPr lang="en-US" sz="2400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a typeface="Times New Roman" panose="02020603050405020304" pitchFamily="18" charset="0"/>
              </a:rPr>
              <a:t>lượt</a:t>
            </a:r>
            <a:r>
              <a:rPr lang="en-US" sz="2400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a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a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a typeface="Times New Roman" panose="02020603050405020304" pitchFamily="18" charset="0"/>
              </a:rPr>
              <a:t>bên</a:t>
            </a:r>
            <a:r>
              <a:rPr lang="en-US" sz="2400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a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a typeface="Times New Roman" panose="02020603050405020304" pitchFamily="18" charset="0"/>
              </a:rPr>
              <a:t>hàng</a:t>
            </a:r>
            <a:r>
              <a:rPr lang="en-US" sz="2400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a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a typeface="Times New Roman" panose="02020603050405020304" pitchFamily="18" charset="0"/>
              </a:rPr>
              <a:t>tròn</a:t>
            </a:r>
            <a:r>
              <a:rPr lang="en-US" sz="2400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a typeface="Times New Roman" panose="02020603050405020304" pitchFamily="18" charset="0"/>
              </a:rPr>
              <a:t>bởi</a:t>
            </a:r>
            <a:r>
              <a:rPr lang="en-US" sz="2400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a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a typeface="Times New Roman" panose="02020603050405020304" pitchFamily="18" charset="0"/>
              </a:rPr>
              <a:t> 0 </a:t>
            </a:r>
            <a:r>
              <a:rPr lang="en-US" sz="2400" dirty="0" err="1">
                <a:solidFill>
                  <a:schemeClr val="bg1"/>
                </a:solidFill>
                <a:ea typeface="Times New Roman" panose="02020603050405020304" pitchFamily="18" charset="0"/>
              </a:rPr>
              <a:t>rồi</a:t>
            </a:r>
            <a:r>
              <a:rPr lang="en-US" sz="2400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a typeface="Times New Roman" panose="02020603050405020304" pitchFamily="18" charset="0"/>
              </a:rPr>
              <a:t>cộng</a:t>
            </a:r>
            <a:r>
              <a:rPr lang="en-US" sz="2400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a typeface="Times New Roman" panose="02020603050405020304" pitchFamily="18" charset="0"/>
              </a:rPr>
              <a:t>thêm</a:t>
            </a:r>
            <a:r>
              <a:rPr lang="en-US" sz="2400" dirty="0">
                <a:solidFill>
                  <a:schemeClr val="bg1"/>
                </a:solidFill>
                <a:ea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chemeClr val="bg1"/>
                </a:solidFill>
                <a:ea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a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a typeface="Times New Roman" panose="02020603050405020304" pitchFamily="18" charset="0"/>
              </a:rPr>
              <a:t>hàng</a:t>
            </a:r>
            <a:r>
              <a:rPr lang="en-US" sz="2400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a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a typeface="Times New Roman" panose="02020603050405020304" pitchFamily="18" charset="0"/>
              </a:rPr>
              <a:t>tròn</a:t>
            </a:r>
            <a:r>
              <a:rPr lang="en-US" sz="2400" dirty="0">
                <a:solidFill>
                  <a:schemeClr val="bg1"/>
                </a:solidFill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bg1"/>
              </a:solidFill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D015B2-D1D0-4D90-B256-33E4832FA712}"/>
              </a:ext>
            </a:extLst>
          </p:cNvPr>
          <p:cNvSpPr txBox="1"/>
          <p:nvPr/>
        </p:nvSpPr>
        <p:spPr>
          <a:xfrm>
            <a:off x="2472267" y="397878"/>
            <a:ext cx="8627533" cy="1044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667" dirty="0" err="1">
                <a:solidFill>
                  <a:srgbClr val="000000"/>
                </a:solidFill>
                <a:ea typeface="Times New Roman" panose="02020603050405020304" pitchFamily="18" charset="0"/>
              </a:rPr>
              <a:t>Để</a:t>
            </a:r>
            <a:r>
              <a:rPr lang="en-US" sz="2667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ea typeface="Times New Roman" panose="02020603050405020304" pitchFamily="18" charset="0"/>
              </a:rPr>
              <a:t>làm</a:t>
            </a:r>
            <a:r>
              <a:rPr lang="en-US" sz="2667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ea typeface="Times New Roman" panose="02020603050405020304" pitchFamily="18" charset="0"/>
              </a:rPr>
              <a:t>tròn</a:t>
            </a:r>
            <a:r>
              <a:rPr lang="en-US" sz="2667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ea typeface="Times New Roman" panose="02020603050405020304" pitchFamily="18" charset="0"/>
              </a:rPr>
              <a:t>một</a:t>
            </a:r>
            <a:r>
              <a:rPr lang="en-US" sz="2667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ea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ea typeface="Times New Roman" panose="02020603050405020304" pitchFamily="18" charset="0"/>
              </a:rPr>
              <a:t>nguyên</a:t>
            </a:r>
            <a:r>
              <a:rPr lang="en-US" sz="2667" dirty="0">
                <a:solidFill>
                  <a:srgbClr val="000000"/>
                </a:solidFill>
                <a:ea typeface="Times New Roman" panose="02020603050405020304" pitchFamily="18" charset="0"/>
              </a:rPr>
              <a:t> (</a:t>
            </a:r>
            <a:r>
              <a:rPr lang="en-US" sz="2667" dirty="0" err="1">
                <a:solidFill>
                  <a:srgbClr val="000000"/>
                </a:solidFill>
                <a:ea typeface="Times New Roman" panose="02020603050405020304" pitchFamily="18" charset="0"/>
              </a:rPr>
              <a:t>có</a:t>
            </a:r>
            <a:r>
              <a:rPr lang="en-US" sz="2667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ea typeface="Times New Roman" panose="02020603050405020304" pitchFamily="18" charset="0"/>
              </a:rPr>
              <a:t>nhiều</a:t>
            </a:r>
            <a:r>
              <a:rPr lang="en-US" sz="2667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ea typeface="Times New Roman" panose="02020603050405020304" pitchFamily="18" charset="0"/>
              </a:rPr>
              <a:t>chữ</a:t>
            </a:r>
            <a:r>
              <a:rPr lang="en-US" sz="2667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ea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rgbClr val="000000"/>
                </a:solidFill>
                <a:ea typeface="Times New Roman" panose="02020603050405020304" pitchFamily="18" charset="0"/>
              </a:rPr>
              <a:t>) </a:t>
            </a:r>
            <a:r>
              <a:rPr lang="en-US" sz="2667" dirty="0" err="1">
                <a:solidFill>
                  <a:srgbClr val="000000"/>
                </a:solidFill>
                <a:ea typeface="Times New Roman" panose="02020603050405020304" pitchFamily="18" charset="0"/>
              </a:rPr>
              <a:t>đến</a:t>
            </a:r>
            <a:r>
              <a:rPr lang="en-US" sz="2667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ea typeface="Times New Roman" panose="02020603050405020304" pitchFamily="18" charset="0"/>
              </a:rPr>
              <a:t>một</a:t>
            </a:r>
            <a:r>
              <a:rPr lang="en-US" sz="2667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ea typeface="Times New Roman" panose="02020603050405020304" pitchFamily="18" charset="0"/>
              </a:rPr>
              <a:t>hàng</a:t>
            </a:r>
            <a:r>
              <a:rPr lang="en-US" sz="2667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ea typeface="Times New Roman" panose="02020603050405020304" pitchFamily="18" charset="0"/>
              </a:rPr>
              <a:t>nào</a:t>
            </a:r>
            <a:r>
              <a:rPr lang="en-US" sz="2667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ea typeface="Times New Roman" panose="02020603050405020304" pitchFamily="18" charset="0"/>
              </a:rPr>
              <a:t>đó</a:t>
            </a:r>
            <a:r>
              <a:rPr lang="en-US" sz="2667" dirty="0">
                <a:solidFill>
                  <a:srgbClr val="000000"/>
                </a:solidFill>
                <a:ea typeface="Times New Roman" panose="02020603050405020304" pitchFamily="18" charset="0"/>
              </a:rPr>
              <a:t>, ta </a:t>
            </a:r>
            <a:r>
              <a:rPr lang="en-US" sz="2667" dirty="0" err="1">
                <a:solidFill>
                  <a:srgbClr val="000000"/>
                </a:solidFill>
                <a:ea typeface="Times New Roman" panose="02020603050405020304" pitchFamily="18" charset="0"/>
              </a:rPr>
              <a:t>làm</a:t>
            </a:r>
            <a:r>
              <a:rPr lang="en-US" sz="2667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ea typeface="Times New Roman" panose="02020603050405020304" pitchFamily="18" charset="0"/>
              </a:rPr>
              <a:t>như</a:t>
            </a:r>
            <a:r>
              <a:rPr lang="en-US" sz="2667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ea typeface="Times New Roman" panose="02020603050405020304" pitchFamily="18" charset="0"/>
              </a:rPr>
              <a:t>sau</a:t>
            </a:r>
            <a:r>
              <a:rPr lang="en-US" sz="2667" dirty="0">
                <a:solidFill>
                  <a:srgbClr val="000000"/>
                </a:solidFill>
                <a:ea typeface="Times New Roman" panose="02020603050405020304" pitchFamily="18" charset="0"/>
              </a:rPr>
              <a:t>:</a:t>
            </a:r>
            <a:endParaRPr lang="en-US" sz="2667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0" grpId="0" animBg="1"/>
      <p:bldP spid="5" grpId="0" build="allAtOnce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5C1C8F00-B994-424D-BCB6-24C1256F881D}"/>
              </a:ext>
            </a:extLst>
          </p:cNvPr>
          <p:cNvSpPr txBox="1"/>
          <p:nvPr/>
        </p:nvSpPr>
        <p:spPr>
          <a:xfrm>
            <a:off x="1168400" y="3794081"/>
            <a:ext cx="6096000" cy="1595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a) 321 912 ≈ 32 000</a:t>
            </a:r>
            <a:endParaRPr lang="en-US" sz="32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b) - 25 167 914 ≈ 30 000 000</a:t>
            </a:r>
            <a:endParaRPr lang="en-US" sz="32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7A84C51-EC45-4887-8D39-9EBA7B067A20}"/>
              </a:ext>
            </a:extLst>
          </p:cNvPr>
          <p:cNvSpPr txBox="1"/>
          <p:nvPr/>
        </p:nvSpPr>
        <p:spPr>
          <a:xfrm>
            <a:off x="558800" y="426191"/>
            <a:ext cx="6096000" cy="778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GB" sz="3733" b="1" dirty="0" err="1">
                <a:solidFill>
                  <a:srgbClr val="0070C0"/>
                </a:solidFill>
                <a:ea typeface="Calibri" panose="020F0502020204030204" pitchFamily="34" charset="0"/>
              </a:rPr>
              <a:t>Luyện</a:t>
            </a:r>
            <a:r>
              <a:rPr lang="en-GB" sz="3733" b="1" dirty="0">
                <a:solidFill>
                  <a:srgbClr val="0070C0"/>
                </a:solidFill>
                <a:ea typeface="Calibri" panose="020F0502020204030204" pitchFamily="34" charset="0"/>
              </a:rPr>
              <a:t> </a:t>
            </a:r>
            <a:r>
              <a:rPr lang="en-GB" sz="3733" b="1" dirty="0" err="1">
                <a:solidFill>
                  <a:srgbClr val="0070C0"/>
                </a:solidFill>
                <a:ea typeface="Calibri" panose="020F0502020204030204" pitchFamily="34" charset="0"/>
              </a:rPr>
              <a:t>tập</a:t>
            </a:r>
            <a:r>
              <a:rPr lang="en-GB" sz="3733" b="1" dirty="0">
                <a:solidFill>
                  <a:srgbClr val="0070C0"/>
                </a:solidFill>
                <a:ea typeface="Calibri" panose="020F0502020204030204" pitchFamily="34" charset="0"/>
              </a:rPr>
              <a:t> 1</a:t>
            </a:r>
            <a:endParaRPr lang="en-US" sz="3733" dirty="0">
              <a:solidFill>
                <a:srgbClr val="0070C0"/>
              </a:solidFill>
              <a:ea typeface="Calibri" panose="020F050202020403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5F24C01-2CFB-48B0-A238-9643374A22F0}"/>
              </a:ext>
            </a:extLst>
          </p:cNvPr>
          <p:cNvSpPr txBox="1"/>
          <p:nvPr/>
        </p:nvSpPr>
        <p:spPr>
          <a:xfrm>
            <a:off x="558800" y="1240005"/>
            <a:ext cx="9220200" cy="14203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a)</a:t>
            </a:r>
            <a:r>
              <a:rPr lang="vi-VN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 Làm tròn số</a:t>
            </a:r>
            <a:r>
              <a:rPr lang="en-US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 321 912 </a:t>
            </a:r>
            <a:r>
              <a:rPr lang="vi-VN" sz="3200" dirty="0">
                <a:ea typeface="Times New Roman" panose="02020603050405020304" pitchFamily="18" charset="0"/>
              </a:rPr>
              <a:t>đến hàng chục nghìn</a:t>
            </a:r>
            <a:endParaRPr lang="en-US" sz="32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b)</a:t>
            </a:r>
            <a:r>
              <a:rPr lang="vi-VN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 Làm tròn số</a:t>
            </a:r>
            <a:r>
              <a:rPr lang="en-US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 - 25 167 914 </a:t>
            </a:r>
            <a:r>
              <a:rPr lang="vi-VN" sz="3200" dirty="0">
                <a:ea typeface="Times New Roman" panose="02020603050405020304" pitchFamily="18" charset="0"/>
              </a:rPr>
              <a:t>đến hàng chục triệu.</a:t>
            </a:r>
            <a:endParaRPr lang="en-US" sz="32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88A7394-3E20-474A-82F7-AA62ADA75359}"/>
              </a:ext>
            </a:extLst>
          </p:cNvPr>
          <p:cNvSpPr txBox="1"/>
          <p:nvPr/>
        </p:nvSpPr>
        <p:spPr>
          <a:xfrm>
            <a:off x="5412317" y="2713933"/>
            <a:ext cx="1367367" cy="6776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800"/>
              </a:spcBef>
              <a:spcAft>
                <a:spcPts val="800"/>
              </a:spcAft>
            </a:pPr>
            <a:r>
              <a:rPr lang="vi-VN" sz="3200" b="1" dirty="0">
                <a:solidFill>
                  <a:srgbClr val="00B050"/>
                </a:solidFill>
                <a:ea typeface="Times New Roman" panose="02020603050405020304" pitchFamily="18" charset="0"/>
              </a:rPr>
              <a:t>Giải:</a:t>
            </a:r>
            <a:endParaRPr lang="en-US" sz="32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uild="allAtOnce"/>
      <p:bldP spid="40" grpId="0"/>
      <p:bldP spid="41" grpId="0" build="p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282;p42">
            <a:extLst>
              <a:ext uri="{FF2B5EF4-FFF2-40B4-BE49-F238E27FC236}">
                <a16:creationId xmlns:a16="http://schemas.microsoft.com/office/drawing/2014/main" id="{A87A5B74-0132-4036-B1C0-2F39BEFFE2A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404210">
            <a:off x="8513065" y="640263"/>
            <a:ext cx="2432000" cy="1405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338;p46">
            <a:extLst>
              <a:ext uri="{FF2B5EF4-FFF2-40B4-BE49-F238E27FC236}">
                <a16:creationId xmlns:a16="http://schemas.microsoft.com/office/drawing/2014/main" id="{923D0273-96C2-4600-9BB6-E3BFE8FA29D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12541" r="46135" b="12541"/>
          <a:stretch/>
        </p:blipFill>
        <p:spPr>
          <a:xfrm rot="19355636">
            <a:off x="-5593" y="-31196"/>
            <a:ext cx="3624652" cy="3089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766;p65">
            <a:extLst>
              <a:ext uri="{FF2B5EF4-FFF2-40B4-BE49-F238E27FC236}">
                <a16:creationId xmlns:a16="http://schemas.microsoft.com/office/drawing/2014/main" id="{9A27555A-F4E4-4C27-BC5E-367154B34B29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6516206">
            <a:off x="1013976" y="4127124"/>
            <a:ext cx="1585509" cy="2686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763;p65">
            <a:extLst>
              <a:ext uri="{FF2B5EF4-FFF2-40B4-BE49-F238E27FC236}">
                <a16:creationId xmlns:a16="http://schemas.microsoft.com/office/drawing/2014/main" id="{79C33D6F-88E6-40FF-807B-EFF5625AF7B6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9042729">
            <a:off x="9038401" y="5372067"/>
            <a:ext cx="2286960" cy="58081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08D77FB-6631-4C63-8F71-BC0461B190D3}"/>
              </a:ext>
            </a:extLst>
          </p:cNvPr>
          <p:cNvSpPr txBox="1"/>
          <p:nvPr/>
        </p:nvSpPr>
        <p:spPr>
          <a:xfrm>
            <a:off x="2930090" y="1981382"/>
            <a:ext cx="6616505" cy="2894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6400" b="1" dirty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</a:rPr>
              <a:t>II. LÀM TRÒN SỐ THẬP PHÂN</a:t>
            </a:r>
            <a:endParaRPr lang="en-US" sz="6400" b="1" dirty="0">
              <a:solidFill>
                <a:srgbClr val="7030A0"/>
              </a:solidFill>
              <a:latin typeface="+mj-lt"/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1290</Words>
  <Application>Microsoft Office PowerPoint</Application>
  <PresentationFormat>Widescreen</PresentationFormat>
  <Paragraphs>89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Nanum Pen Script</vt:lpstr>
      <vt:lpstr>Arial</vt:lpstr>
      <vt:lpstr>Calibri</vt:lpstr>
      <vt:lpstr>Calibri Light</vt:lpstr>
      <vt:lpstr>Cambria Math</vt:lpstr>
      <vt:lpstr>Fira Sans Extra Condensed Medium</vt:lpstr>
      <vt:lpstr>Nunito Light</vt:lpstr>
      <vt:lpstr>Raleway SemiBold</vt:lpstr>
      <vt:lpstr>Times New Roman</vt:lpstr>
      <vt:lpstr>Office Theme</vt:lpstr>
      <vt:lpstr>CHÀO MỪNG CÁC EM ĐẾN VỚI TIẾT HỌC!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HỌC!</dc:title>
  <dc:creator>Thanh Tran Kim</dc:creator>
  <cp:lastModifiedBy>Thanh Tran Kim</cp:lastModifiedBy>
  <cp:revision>1</cp:revision>
  <dcterms:created xsi:type="dcterms:W3CDTF">2024-05-25T08:50:53Z</dcterms:created>
  <dcterms:modified xsi:type="dcterms:W3CDTF">2024-05-25T08:52:05Z</dcterms:modified>
</cp:coreProperties>
</file>