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2" r:id="rId2"/>
    <p:sldId id="269" r:id="rId3"/>
    <p:sldId id="290" r:id="rId4"/>
    <p:sldId id="284" r:id="rId5"/>
    <p:sldId id="288" r:id="rId6"/>
    <p:sldId id="271" r:id="rId7"/>
    <p:sldId id="272" r:id="rId8"/>
    <p:sldId id="273" r:id="rId9"/>
    <p:sldId id="275" r:id="rId10"/>
    <p:sldId id="285" r:id="rId11"/>
    <p:sldId id="276" r:id="rId12"/>
    <p:sldId id="286" r:id="rId13"/>
    <p:sldId id="277" r:id="rId14"/>
    <p:sldId id="278" r:id="rId15"/>
    <p:sldId id="279" r:id="rId16"/>
    <p:sldId id="287"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70" autoAdjust="0"/>
    <p:restoredTop sz="94660"/>
  </p:normalViewPr>
  <p:slideViewPr>
    <p:cSldViewPr snapToGrid="0">
      <p:cViewPr varScale="1">
        <p:scale>
          <a:sx n="29" d="100"/>
          <a:sy n="29" d="100"/>
        </p:scale>
        <p:origin x="77"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6327E-21B2-4E00-98D4-0EC7AD41D53A}" type="datetimeFigureOut">
              <a:rPr lang="en-US" smtClean="0"/>
              <a:t>10/19/2024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23BB7-0CF5-4D38-88D6-D6C301639FE2}" type="slidenum">
              <a:rPr lang="en-US" smtClean="0"/>
              <a:t>‹#›</a:t>
            </a:fld>
            <a:endParaRPr lang="en-US"/>
          </a:p>
        </p:txBody>
      </p:sp>
    </p:spTree>
    <p:extLst>
      <p:ext uri="{BB962C8B-B14F-4D97-AF65-F5344CB8AC3E}">
        <p14:creationId xmlns:p14="http://schemas.microsoft.com/office/powerpoint/2010/main" val="420608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12</a:t>
            </a:fld>
            <a:endParaRPr lang="en-US"/>
          </a:p>
        </p:txBody>
      </p:sp>
    </p:spTree>
    <p:extLst>
      <p:ext uri="{BB962C8B-B14F-4D97-AF65-F5344CB8AC3E}">
        <p14:creationId xmlns:p14="http://schemas.microsoft.com/office/powerpoint/2010/main" val="3420338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C609-7DC0-3F65-E8F9-A294A9ADF2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A9283E-1116-249C-AEC8-E4F31E6174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8B15A8-2BA2-5639-9555-95D979E64FC4}"/>
              </a:ext>
            </a:extLst>
          </p:cNvPr>
          <p:cNvSpPr>
            <a:spLocks noGrp="1"/>
          </p:cNvSpPr>
          <p:nvPr>
            <p:ph type="dt" sz="half" idx="10"/>
          </p:nvPr>
        </p:nvSpPr>
        <p:spPr/>
        <p:txBody>
          <a:bodyPr/>
          <a:lstStyle/>
          <a:p>
            <a:fld id="{D6397F0F-A336-45E1-A4A6-0013516282F1}" type="datetimeFigureOut">
              <a:rPr lang="en-US" smtClean="0"/>
              <a:t>10/19/2024</a:t>
            </a:fld>
            <a:endParaRPr lang="en-US"/>
          </a:p>
        </p:txBody>
      </p:sp>
      <p:sp>
        <p:nvSpPr>
          <p:cNvPr id="5" name="Footer Placeholder 4">
            <a:extLst>
              <a:ext uri="{FF2B5EF4-FFF2-40B4-BE49-F238E27FC236}">
                <a16:creationId xmlns:a16="http://schemas.microsoft.com/office/drawing/2014/main" id="{F5BC8BA9-7243-A645-C2D2-A54E87D43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0AC4C-91EA-180D-496A-2154B87261B9}"/>
              </a:ext>
            </a:extLst>
          </p:cNvPr>
          <p:cNvSpPr>
            <a:spLocks noGrp="1"/>
          </p:cNvSpPr>
          <p:nvPr>
            <p:ph type="sldNum" sz="quarter" idx="12"/>
          </p:nvPr>
        </p:nvSpPr>
        <p:spPr/>
        <p:txBody>
          <a:bodyPr/>
          <a:lstStyle/>
          <a:p>
            <a:fld id="{19442E8C-B699-407D-856B-A1BDBC328AF1}" type="slidenum">
              <a:rPr lang="en-US" smtClean="0"/>
              <a:t>‹#›</a:t>
            </a:fld>
            <a:endParaRPr lang="en-US"/>
          </a:p>
        </p:txBody>
      </p:sp>
    </p:spTree>
    <p:extLst>
      <p:ext uri="{BB962C8B-B14F-4D97-AF65-F5344CB8AC3E}">
        <p14:creationId xmlns:p14="http://schemas.microsoft.com/office/powerpoint/2010/main" val="164764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0BA6-237E-9C20-C079-958AEE5425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4DA603-4647-2E57-F51B-7BF259F15D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B490F-1F72-3ED3-B45C-0E9414CA7F96}"/>
              </a:ext>
            </a:extLst>
          </p:cNvPr>
          <p:cNvSpPr>
            <a:spLocks noGrp="1"/>
          </p:cNvSpPr>
          <p:nvPr>
            <p:ph type="dt" sz="half" idx="10"/>
          </p:nvPr>
        </p:nvSpPr>
        <p:spPr/>
        <p:txBody>
          <a:bodyPr/>
          <a:lstStyle/>
          <a:p>
            <a:fld id="{D6397F0F-A336-45E1-A4A6-0013516282F1}" type="datetimeFigureOut">
              <a:rPr lang="en-US" smtClean="0"/>
              <a:t>10/19/2024</a:t>
            </a:fld>
            <a:endParaRPr lang="en-US"/>
          </a:p>
        </p:txBody>
      </p:sp>
      <p:sp>
        <p:nvSpPr>
          <p:cNvPr id="5" name="Footer Placeholder 4">
            <a:extLst>
              <a:ext uri="{FF2B5EF4-FFF2-40B4-BE49-F238E27FC236}">
                <a16:creationId xmlns:a16="http://schemas.microsoft.com/office/drawing/2014/main" id="{65BC7D38-9FF2-7EA5-22BC-9BE5D55FD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DDABD-457F-288F-E038-D5C4F21B4A55}"/>
              </a:ext>
            </a:extLst>
          </p:cNvPr>
          <p:cNvSpPr>
            <a:spLocks noGrp="1"/>
          </p:cNvSpPr>
          <p:nvPr>
            <p:ph type="sldNum" sz="quarter" idx="12"/>
          </p:nvPr>
        </p:nvSpPr>
        <p:spPr/>
        <p:txBody>
          <a:bodyPr/>
          <a:lstStyle/>
          <a:p>
            <a:fld id="{19442E8C-B699-407D-856B-A1BDBC328AF1}" type="slidenum">
              <a:rPr lang="en-US" smtClean="0"/>
              <a:t>‹#›</a:t>
            </a:fld>
            <a:endParaRPr lang="en-US"/>
          </a:p>
        </p:txBody>
      </p:sp>
    </p:spTree>
    <p:extLst>
      <p:ext uri="{BB962C8B-B14F-4D97-AF65-F5344CB8AC3E}">
        <p14:creationId xmlns:p14="http://schemas.microsoft.com/office/powerpoint/2010/main" val="97857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CE95F-F258-5F18-E610-61A7B0C3A3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662135-87F2-E04A-2D92-4A428E0ADD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D738E-CCC1-AAEA-3544-1C8D3D048383}"/>
              </a:ext>
            </a:extLst>
          </p:cNvPr>
          <p:cNvSpPr>
            <a:spLocks noGrp="1"/>
          </p:cNvSpPr>
          <p:nvPr>
            <p:ph type="dt" sz="half" idx="10"/>
          </p:nvPr>
        </p:nvSpPr>
        <p:spPr/>
        <p:txBody>
          <a:bodyPr/>
          <a:lstStyle/>
          <a:p>
            <a:fld id="{D6397F0F-A336-45E1-A4A6-0013516282F1}" type="datetimeFigureOut">
              <a:rPr lang="en-US" smtClean="0"/>
              <a:t>10/19/2024</a:t>
            </a:fld>
            <a:endParaRPr lang="en-US"/>
          </a:p>
        </p:txBody>
      </p:sp>
      <p:sp>
        <p:nvSpPr>
          <p:cNvPr id="5" name="Footer Placeholder 4">
            <a:extLst>
              <a:ext uri="{FF2B5EF4-FFF2-40B4-BE49-F238E27FC236}">
                <a16:creationId xmlns:a16="http://schemas.microsoft.com/office/drawing/2014/main" id="{BF391210-09E3-9821-9008-70EA3C802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64FEB-AF0E-34FF-2B4F-1D5F7076E6B7}"/>
              </a:ext>
            </a:extLst>
          </p:cNvPr>
          <p:cNvSpPr>
            <a:spLocks noGrp="1"/>
          </p:cNvSpPr>
          <p:nvPr>
            <p:ph type="sldNum" sz="quarter" idx="12"/>
          </p:nvPr>
        </p:nvSpPr>
        <p:spPr/>
        <p:txBody>
          <a:bodyPr/>
          <a:lstStyle/>
          <a:p>
            <a:fld id="{19442E8C-B699-407D-856B-A1BDBC328AF1}" type="slidenum">
              <a:rPr lang="en-US" smtClean="0"/>
              <a:t>‹#›</a:t>
            </a:fld>
            <a:endParaRPr lang="en-US"/>
          </a:p>
        </p:txBody>
      </p:sp>
    </p:spTree>
    <p:extLst>
      <p:ext uri="{BB962C8B-B14F-4D97-AF65-F5344CB8AC3E}">
        <p14:creationId xmlns:p14="http://schemas.microsoft.com/office/powerpoint/2010/main" val="158809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2A38B-D5E0-8A43-35AC-71921BAF65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5CD5F9-4135-C08E-F84A-64ABCF4C9C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C3276-1F19-EE1C-AC7A-EE93552BC23A}"/>
              </a:ext>
            </a:extLst>
          </p:cNvPr>
          <p:cNvSpPr>
            <a:spLocks noGrp="1"/>
          </p:cNvSpPr>
          <p:nvPr>
            <p:ph type="dt" sz="half" idx="10"/>
          </p:nvPr>
        </p:nvSpPr>
        <p:spPr/>
        <p:txBody>
          <a:bodyPr/>
          <a:lstStyle/>
          <a:p>
            <a:fld id="{D6397F0F-A336-45E1-A4A6-0013516282F1}" type="datetimeFigureOut">
              <a:rPr lang="en-US" smtClean="0"/>
              <a:t>10/19/2024</a:t>
            </a:fld>
            <a:endParaRPr lang="en-US"/>
          </a:p>
        </p:txBody>
      </p:sp>
      <p:sp>
        <p:nvSpPr>
          <p:cNvPr id="5" name="Footer Placeholder 4">
            <a:extLst>
              <a:ext uri="{FF2B5EF4-FFF2-40B4-BE49-F238E27FC236}">
                <a16:creationId xmlns:a16="http://schemas.microsoft.com/office/drawing/2014/main" id="{3DB266FB-EAA3-CF1E-2C5F-908A020CB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DDF88-F89B-DE7E-87CE-B7649EAAC836}"/>
              </a:ext>
            </a:extLst>
          </p:cNvPr>
          <p:cNvSpPr>
            <a:spLocks noGrp="1"/>
          </p:cNvSpPr>
          <p:nvPr>
            <p:ph type="sldNum" sz="quarter" idx="12"/>
          </p:nvPr>
        </p:nvSpPr>
        <p:spPr/>
        <p:txBody>
          <a:bodyPr/>
          <a:lstStyle/>
          <a:p>
            <a:fld id="{19442E8C-B699-407D-856B-A1BDBC328AF1}" type="slidenum">
              <a:rPr lang="en-US" smtClean="0"/>
              <a:t>‹#›</a:t>
            </a:fld>
            <a:endParaRPr lang="en-US"/>
          </a:p>
        </p:txBody>
      </p:sp>
    </p:spTree>
    <p:extLst>
      <p:ext uri="{BB962C8B-B14F-4D97-AF65-F5344CB8AC3E}">
        <p14:creationId xmlns:p14="http://schemas.microsoft.com/office/powerpoint/2010/main" val="4216730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AD9B1-58A0-B34B-6151-747E2FF471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1AC084-F06F-F21A-F5E6-60D0119AEB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9BB44B-84EE-9602-7928-4BE8C3A2E82C}"/>
              </a:ext>
            </a:extLst>
          </p:cNvPr>
          <p:cNvSpPr>
            <a:spLocks noGrp="1"/>
          </p:cNvSpPr>
          <p:nvPr>
            <p:ph type="dt" sz="half" idx="10"/>
          </p:nvPr>
        </p:nvSpPr>
        <p:spPr/>
        <p:txBody>
          <a:bodyPr/>
          <a:lstStyle/>
          <a:p>
            <a:fld id="{D6397F0F-A336-45E1-A4A6-0013516282F1}" type="datetimeFigureOut">
              <a:rPr lang="en-US" smtClean="0"/>
              <a:t>10/19/2024</a:t>
            </a:fld>
            <a:endParaRPr lang="en-US"/>
          </a:p>
        </p:txBody>
      </p:sp>
      <p:sp>
        <p:nvSpPr>
          <p:cNvPr id="5" name="Footer Placeholder 4">
            <a:extLst>
              <a:ext uri="{FF2B5EF4-FFF2-40B4-BE49-F238E27FC236}">
                <a16:creationId xmlns:a16="http://schemas.microsoft.com/office/drawing/2014/main" id="{D0384B89-4A3C-E7C7-48B2-B2B6BAAD5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D7D19-EA5A-E515-DE26-F068D6B92AD2}"/>
              </a:ext>
            </a:extLst>
          </p:cNvPr>
          <p:cNvSpPr>
            <a:spLocks noGrp="1"/>
          </p:cNvSpPr>
          <p:nvPr>
            <p:ph type="sldNum" sz="quarter" idx="12"/>
          </p:nvPr>
        </p:nvSpPr>
        <p:spPr/>
        <p:txBody>
          <a:bodyPr/>
          <a:lstStyle/>
          <a:p>
            <a:fld id="{19442E8C-B699-407D-856B-A1BDBC328AF1}" type="slidenum">
              <a:rPr lang="en-US" smtClean="0"/>
              <a:t>‹#›</a:t>
            </a:fld>
            <a:endParaRPr lang="en-US"/>
          </a:p>
        </p:txBody>
      </p:sp>
    </p:spTree>
    <p:extLst>
      <p:ext uri="{BB962C8B-B14F-4D97-AF65-F5344CB8AC3E}">
        <p14:creationId xmlns:p14="http://schemas.microsoft.com/office/powerpoint/2010/main" val="1104857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8564-D94C-9C16-E097-7E479C3A61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32F9F5-046F-87FB-B567-6A5A72AC82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527DF7-6F5C-40E3-81C3-53508FF026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4501B8-F311-B0FA-920A-7FCBA9597811}"/>
              </a:ext>
            </a:extLst>
          </p:cNvPr>
          <p:cNvSpPr>
            <a:spLocks noGrp="1"/>
          </p:cNvSpPr>
          <p:nvPr>
            <p:ph type="dt" sz="half" idx="10"/>
          </p:nvPr>
        </p:nvSpPr>
        <p:spPr/>
        <p:txBody>
          <a:bodyPr/>
          <a:lstStyle/>
          <a:p>
            <a:fld id="{D6397F0F-A336-45E1-A4A6-0013516282F1}" type="datetimeFigureOut">
              <a:rPr lang="en-US" smtClean="0"/>
              <a:t>10/19/2024</a:t>
            </a:fld>
            <a:endParaRPr lang="en-US"/>
          </a:p>
        </p:txBody>
      </p:sp>
      <p:sp>
        <p:nvSpPr>
          <p:cNvPr id="6" name="Footer Placeholder 5">
            <a:extLst>
              <a:ext uri="{FF2B5EF4-FFF2-40B4-BE49-F238E27FC236}">
                <a16:creationId xmlns:a16="http://schemas.microsoft.com/office/drawing/2014/main" id="{EBBB2362-5975-CA24-F1F8-7C93A16F3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6022C-4569-EF87-D105-B88EE85F83A0}"/>
              </a:ext>
            </a:extLst>
          </p:cNvPr>
          <p:cNvSpPr>
            <a:spLocks noGrp="1"/>
          </p:cNvSpPr>
          <p:nvPr>
            <p:ph type="sldNum" sz="quarter" idx="12"/>
          </p:nvPr>
        </p:nvSpPr>
        <p:spPr/>
        <p:txBody>
          <a:bodyPr/>
          <a:lstStyle/>
          <a:p>
            <a:fld id="{19442E8C-B699-407D-856B-A1BDBC328AF1}" type="slidenum">
              <a:rPr lang="en-US" smtClean="0"/>
              <a:t>‹#›</a:t>
            </a:fld>
            <a:endParaRPr lang="en-US"/>
          </a:p>
        </p:txBody>
      </p:sp>
    </p:spTree>
    <p:extLst>
      <p:ext uri="{BB962C8B-B14F-4D97-AF65-F5344CB8AC3E}">
        <p14:creationId xmlns:p14="http://schemas.microsoft.com/office/powerpoint/2010/main" val="42873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AE97-E365-8F4E-94C4-35DF026C1C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1F48A7-885F-1C8E-0E40-BC5583F3F2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C80ECF-3CC2-5EA5-568B-7258FD07E2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73B5F7-6493-B4A7-9B41-1CD51F99D3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D93CA-49D5-3920-94D4-54CEAF088F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AFF447-BB92-9D50-E14A-35538C07F6B4}"/>
              </a:ext>
            </a:extLst>
          </p:cNvPr>
          <p:cNvSpPr>
            <a:spLocks noGrp="1"/>
          </p:cNvSpPr>
          <p:nvPr>
            <p:ph type="dt" sz="half" idx="10"/>
          </p:nvPr>
        </p:nvSpPr>
        <p:spPr/>
        <p:txBody>
          <a:bodyPr/>
          <a:lstStyle/>
          <a:p>
            <a:fld id="{D6397F0F-A336-45E1-A4A6-0013516282F1}" type="datetimeFigureOut">
              <a:rPr lang="en-US" smtClean="0"/>
              <a:t>10/19/2024</a:t>
            </a:fld>
            <a:endParaRPr lang="en-US"/>
          </a:p>
        </p:txBody>
      </p:sp>
      <p:sp>
        <p:nvSpPr>
          <p:cNvPr id="8" name="Footer Placeholder 7">
            <a:extLst>
              <a:ext uri="{FF2B5EF4-FFF2-40B4-BE49-F238E27FC236}">
                <a16:creationId xmlns:a16="http://schemas.microsoft.com/office/drawing/2014/main" id="{F55441EE-E572-3C03-3530-206B471818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CB4BBA-32E8-2D58-C75F-21EBAA2E088C}"/>
              </a:ext>
            </a:extLst>
          </p:cNvPr>
          <p:cNvSpPr>
            <a:spLocks noGrp="1"/>
          </p:cNvSpPr>
          <p:nvPr>
            <p:ph type="sldNum" sz="quarter" idx="12"/>
          </p:nvPr>
        </p:nvSpPr>
        <p:spPr/>
        <p:txBody>
          <a:bodyPr/>
          <a:lstStyle/>
          <a:p>
            <a:fld id="{19442E8C-B699-407D-856B-A1BDBC328AF1}" type="slidenum">
              <a:rPr lang="en-US" smtClean="0"/>
              <a:t>‹#›</a:t>
            </a:fld>
            <a:endParaRPr lang="en-US"/>
          </a:p>
        </p:txBody>
      </p:sp>
    </p:spTree>
    <p:extLst>
      <p:ext uri="{BB962C8B-B14F-4D97-AF65-F5344CB8AC3E}">
        <p14:creationId xmlns:p14="http://schemas.microsoft.com/office/powerpoint/2010/main" val="311596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D58EB-E213-C94E-1B1B-7D51DFA1E5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486B1F-6C9A-E31F-1570-AE8967C29D3F}"/>
              </a:ext>
            </a:extLst>
          </p:cNvPr>
          <p:cNvSpPr>
            <a:spLocks noGrp="1"/>
          </p:cNvSpPr>
          <p:nvPr>
            <p:ph type="dt" sz="half" idx="10"/>
          </p:nvPr>
        </p:nvSpPr>
        <p:spPr/>
        <p:txBody>
          <a:bodyPr/>
          <a:lstStyle/>
          <a:p>
            <a:fld id="{D6397F0F-A336-45E1-A4A6-0013516282F1}" type="datetimeFigureOut">
              <a:rPr lang="en-US" smtClean="0"/>
              <a:t>10/19/2024</a:t>
            </a:fld>
            <a:endParaRPr lang="en-US"/>
          </a:p>
        </p:txBody>
      </p:sp>
      <p:sp>
        <p:nvSpPr>
          <p:cNvPr id="4" name="Footer Placeholder 3">
            <a:extLst>
              <a:ext uri="{FF2B5EF4-FFF2-40B4-BE49-F238E27FC236}">
                <a16:creationId xmlns:a16="http://schemas.microsoft.com/office/drawing/2014/main" id="{1144CA8A-8042-C004-3DB0-38C0C2AEE1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E65FA0-D72B-114B-BD7E-F643A835D9D4}"/>
              </a:ext>
            </a:extLst>
          </p:cNvPr>
          <p:cNvSpPr>
            <a:spLocks noGrp="1"/>
          </p:cNvSpPr>
          <p:nvPr>
            <p:ph type="sldNum" sz="quarter" idx="12"/>
          </p:nvPr>
        </p:nvSpPr>
        <p:spPr/>
        <p:txBody>
          <a:bodyPr/>
          <a:lstStyle/>
          <a:p>
            <a:fld id="{19442E8C-B699-407D-856B-A1BDBC328AF1}" type="slidenum">
              <a:rPr lang="en-US" smtClean="0"/>
              <a:t>‹#›</a:t>
            </a:fld>
            <a:endParaRPr lang="en-US"/>
          </a:p>
        </p:txBody>
      </p:sp>
    </p:spTree>
    <p:extLst>
      <p:ext uri="{BB962C8B-B14F-4D97-AF65-F5344CB8AC3E}">
        <p14:creationId xmlns:p14="http://schemas.microsoft.com/office/powerpoint/2010/main" val="180215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DFD193-8283-4EEC-67D3-6D848011B0B2}"/>
              </a:ext>
            </a:extLst>
          </p:cNvPr>
          <p:cNvSpPr>
            <a:spLocks noGrp="1"/>
          </p:cNvSpPr>
          <p:nvPr>
            <p:ph type="dt" sz="half" idx="10"/>
          </p:nvPr>
        </p:nvSpPr>
        <p:spPr/>
        <p:txBody>
          <a:bodyPr/>
          <a:lstStyle/>
          <a:p>
            <a:fld id="{D6397F0F-A336-45E1-A4A6-0013516282F1}" type="datetimeFigureOut">
              <a:rPr lang="en-US" smtClean="0"/>
              <a:t>10/19/2024</a:t>
            </a:fld>
            <a:endParaRPr lang="en-US"/>
          </a:p>
        </p:txBody>
      </p:sp>
      <p:sp>
        <p:nvSpPr>
          <p:cNvPr id="3" name="Footer Placeholder 2">
            <a:extLst>
              <a:ext uri="{FF2B5EF4-FFF2-40B4-BE49-F238E27FC236}">
                <a16:creationId xmlns:a16="http://schemas.microsoft.com/office/drawing/2014/main" id="{A4A0CB06-4469-E2BC-70F4-CDEFBC2F3A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F5B143-8377-1E19-5B05-BB28B739834D}"/>
              </a:ext>
            </a:extLst>
          </p:cNvPr>
          <p:cNvSpPr>
            <a:spLocks noGrp="1"/>
          </p:cNvSpPr>
          <p:nvPr>
            <p:ph type="sldNum" sz="quarter" idx="12"/>
          </p:nvPr>
        </p:nvSpPr>
        <p:spPr/>
        <p:txBody>
          <a:bodyPr/>
          <a:lstStyle/>
          <a:p>
            <a:fld id="{19442E8C-B699-407D-856B-A1BDBC328AF1}" type="slidenum">
              <a:rPr lang="en-US" smtClean="0"/>
              <a:t>‹#›</a:t>
            </a:fld>
            <a:endParaRPr lang="en-US"/>
          </a:p>
        </p:txBody>
      </p:sp>
    </p:spTree>
    <p:extLst>
      <p:ext uri="{BB962C8B-B14F-4D97-AF65-F5344CB8AC3E}">
        <p14:creationId xmlns:p14="http://schemas.microsoft.com/office/powerpoint/2010/main" val="401783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7304C-5EE3-8A93-44DF-D54F6234D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FC8570-54D1-38F8-E7B5-F7A8B3F76C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0B8E1C-399C-4968-4472-F26200AC6B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A5E2-9E9E-26FF-7454-52FE0E36371D}"/>
              </a:ext>
            </a:extLst>
          </p:cNvPr>
          <p:cNvSpPr>
            <a:spLocks noGrp="1"/>
          </p:cNvSpPr>
          <p:nvPr>
            <p:ph type="dt" sz="half" idx="10"/>
          </p:nvPr>
        </p:nvSpPr>
        <p:spPr/>
        <p:txBody>
          <a:bodyPr/>
          <a:lstStyle/>
          <a:p>
            <a:fld id="{D6397F0F-A336-45E1-A4A6-0013516282F1}" type="datetimeFigureOut">
              <a:rPr lang="en-US" smtClean="0"/>
              <a:t>10/19/2024</a:t>
            </a:fld>
            <a:endParaRPr lang="en-US"/>
          </a:p>
        </p:txBody>
      </p:sp>
      <p:sp>
        <p:nvSpPr>
          <p:cNvPr id="6" name="Footer Placeholder 5">
            <a:extLst>
              <a:ext uri="{FF2B5EF4-FFF2-40B4-BE49-F238E27FC236}">
                <a16:creationId xmlns:a16="http://schemas.microsoft.com/office/drawing/2014/main" id="{6E2BE6E6-4A2C-1373-B725-07E4AF008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337002-EF98-9F00-9899-CD8DB23820AC}"/>
              </a:ext>
            </a:extLst>
          </p:cNvPr>
          <p:cNvSpPr>
            <a:spLocks noGrp="1"/>
          </p:cNvSpPr>
          <p:nvPr>
            <p:ph type="sldNum" sz="quarter" idx="12"/>
          </p:nvPr>
        </p:nvSpPr>
        <p:spPr/>
        <p:txBody>
          <a:bodyPr/>
          <a:lstStyle/>
          <a:p>
            <a:fld id="{19442E8C-B699-407D-856B-A1BDBC328AF1}" type="slidenum">
              <a:rPr lang="en-US" smtClean="0"/>
              <a:t>‹#›</a:t>
            </a:fld>
            <a:endParaRPr lang="en-US"/>
          </a:p>
        </p:txBody>
      </p:sp>
    </p:spTree>
    <p:extLst>
      <p:ext uri="{BB962C8B-B14F-4D97-AF65-F5344CB8AC3E}">
        <p14:creationId xmlns:p14="http://schemas.microsoft.com/office/powerpoint/2010/main" val="386288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A944-F024-7DE6-EAB2-9D71E2D4F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F950AE-72DE-D208-854E-291EDE5E96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26767F-3E75-2F6B-9133-7C224B290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EDBE14-DBCE-FDD2-BE95-091B45673EC9}"/>
              </a:ext>
            </a:extLst>
          </p:cNvPr>
          <p:cNvSpPr>
            <a:spLocks noGrp="1"/>
          </p:cNvSpPr>
          <p:nvPr>
            <p:ph type="dt" sz="half" idx="10"/>
          </p:nvPr>
        </p:nvSpPr>
        <p:spPr/>
        <p:txBody>
          <a:bodyPr/>
          <a:lstStyle/>
          <a:p>
            <a:fld id="{D6397F0F-A336-45E1-A4A6-0013516282F1}" type="datetimeFigureOut">
              <a:rPr lang="en-US" smtClean="0"/>
              <a:t>10/19/2024</a:t>
            </a:fld>
            <a:endParaRPr lang="en-US"/>
          </a:p>
        </p:txBody>
      </p:sp>
      <p:sp>
        <p:nvSpPr>
          <p:cNvPr id="6" name="Footer Placeholder 5">
            <a:extLst>
              <a:ext uri="{FF2B5EF4-FFF2-40B4-BE49-F238E27FC236}">
                <a16:creationId xmlns:a16="http://schemas.microsoft.com/office/drawing/2014/main" id="{3FFAD71B-EA97-81AA-1C5C-5DC45142A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2018F-0622-C86C-1D03-CAF8B6A67C86}"/>
              </a:ext>
            </a:extLst>
          </p:cNvPr>
          <p:cNvSpPr>
            <a:spLocks noGrp="1"/>
          </p:cNvSpPr>
          <p:nvPr>
            <p:ph type="sldNum" sz="quarter" idx="12"/>
          </p:nvPr>
        </p:nvSpPr>
        <p:spPr/>
        <p:txBody>
          <a:bodyPr/>
          <a:lstStyle/>
          <a:p>
            <a:fld id="{19442E8C-B699-407D-856B-A1BDBC328AF1}" type="slidenum">
              <a:rPr lang="en-US" smtClean="0"/>
              <a:t>‹#›</a:t>
            </a:fld>
            <a:endParaRPr lang="en-US"/>
          </a:p>
        </p:txBody>
      </p:sp>
    </p:spTree>
    <p:extLst>
      <p:ext uri="{BB962C8B-B14F-4D97-AF65-F5344CB8AC3E}">
        <p14:creationId xmlns:p14="http://schemas.microsoft.com/office/powerpoint/2010/main" val="35278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8ADA3-CBE8-4DF7-83F1-66F865B5D8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CFD84F-343E-6CAC-8B18-6C27C3CA3D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55710-5F17-9A93-EFCB-C91E26657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97F0F-A336-45E1-A4A6-0013516282F1}" type="datetimeFigureOut">
              <a:rPr lang="en-US" smtClean="0"/>
              <a:t>10/19/2024</a:t>
            </a:fld>
            <a:endParaRPr lang="en-US"/>
          </a:p>
        </p:txBody>
      </p:sp>
      <p:sp>
        <p:nvSpPr>
          <p:cNvPr id="5" name="Footer Placeholder 4">
            <a:extLst>
              <a:ext uri="{FF2B5EF4-FFF2-40B4-BE49-F238E27FC236}">
                <a16:creationId xmlns:a16="http://schemas.microsoft.com/office/drawing/2014/main" id="{C82529B0-B9B2-0B56-B0E5-2C49A3897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5D1F39-9A9C-BB5C-3C46-BEA0241955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42E8C-B699-407D-856B-A1BDBC328AF1}" type="slidenum">
              <a:rPr lang="en-US" smtClean="0"/>
              <a:t>‹#›</a:t>
            </a:fld>
            <a:endParaRPr lang="en-US"/>
          </a:p>
        </p:txBody>
      </p:sp>
    </p:spTree>
    <p:extLst>
      <p:ext uri="{BB962C8B-B14F-4D97-AF65-F5344CB8AC3E}">
        <p14:creationId xmlns:p14="http://schemas.microsoft.com/office/powerpoint/2010/main" val="3295131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1.png"/><Relationship Id="rId5" Type="http://schemas.openxmlformats.org/officeDocument/2006/relationships/oleObject" Target="../embeddings/oleObject5.bin"/><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7.bin"/><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oleObject" Target="../embeddings/oleObject10.bin"/><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allwhitebackground.com/colorful-background-images.html"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62" y="2484513"/>
            <a:ext cx="2308447" cy="830997"/>
          </a:xfrm>
          <a:prstGeom prst="rect">
            <a:avLst/>
          </a:prstGeom>
          <a:solidFill>
            <a:srgbClr val="FFFF00"/>
          </a:solidFill>
        </p:spPr>
        <p:txBody>
          <a:bodyPr wrap="square">
            <a:spAutoFit/>
          </a:bodyPr>
          <a:lstStyle/>
          <a:p>
            <a:r>
              <a:rPr lang="en-US" sz="4800" b="1" dirty="0" err="1">
                <a:solidFill>
                  <a:srgbClr val="FF0000"/>
                </a:solidFill>
                <a:latin typeface="Times New Roman" panose="02020603050405020304" pitchFamily="18" charset="0"/>
              </a:rPr>
              <a:t>Mở</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đầu</a:t>
            </a:r>
            <a:endParaRPr lang="en-US" sz="4800" dirty="0"/>
          </a:p>
        </p:txBody>
      </p:sp>
      <p:pic>
        <p:nvPicPr>
          <p:cNvPr id="6" name="Hình ảnh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9" y="3511716"/>
            <a:ext cx="3073399" cy="2975312"/>
          </a:xfrm>
          <a:prstGeom prst="ellipse">
            <a:avLst/>
          </a:prstGeom>
        </p:spPr>
      </p:pic>
    </p:spTree>
    <p:extLst>
      <p:ext uri="{BB962C8B-B14F-4D97-AF65-F5344CB8AC3E}">
        <p14:creationId xmlns:p14="http://schemas.microsoft.com/office/powerpoint/2010/main" val="308113221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293382" y="2013284"/>
            <a:ext cx="4126436" cy="1015663"/>
          </a:xfrm>
          <a:prstGeom prst="rect">
            <a:avLst/>
          </a:prstGeom>
          <a:noFill/>
        </p:spPr>
        <p:txBody>
          <a:bodyPr wrap="square">
            <a:spAutoFit/>
          </a:bodyPr>
          <a:lstStyle/>
          <a:p>
            <a:r>
              <a:rPr lang="en-US" sz="6000" b="1" dirty="0" err="1">
                <a:solidFill>
                  <a:srgbClr val="FF0000"/>
                </a:solidFill>
                <a:latin typeface="Times New Roman" panose="02020603050405020304" pitchFamily="18" charset="0"/>
                <a:ea typeface="Calibri" panose="020F0502020204030204" pitchFamily="34" charset="0"/>
              </a:rPr>
              <a:t>Luyện</a:t>
            </a:r>
            <a:r>
              <a:rPr lang="en-US" sz="6000" b="1" dirty="0">
                <a:solidFill>
                  <a:srgbClr val="FF0000"/>
                </a:solidFill>
                <a:latin typeface="Times New Roman" panose="02020603050405020304" pitchFamily="18" charset="0"/>
                <a:ea typeface="Calibri" panose="020F0502020204030204" pitchFamily="34" charset="0"/>
              </a:rPr>
              <a:t> </a:t>
            </a:r>
            <a:r>
              <a:rPr lang="en-US" sz="6000" b="1" dirty="0" err="1">
                <a:solidFill>
                  <a:srgbClr val="FF0000"/>
                </a:solidFill>
                <a:latin typeface="Times New Roman" panose="02020603050405020304" pitchFamily="18" charset="0"/>
                <a:ea typeface="Calibri" panose="020F0502020204030204" pitchFamily="34" charset="0"/>
              </a:rPr>
              <a:t>tập</a:t>
            </a:r>
            <a:endParaRPr lang="en-US" sz="6000" dirty="0">
              <a:solidFill>
                <a:prstClr val="black"/>
              </a:solidFill>
            </a:endParaRPr>
          </a:p>
        </p:txBody>
      </p:sp>
      <p:pic>
        <p:nvPicPr>
          <p:cNvPr id="4" name="Hình ảnh 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059724"/>
            <a:ext cx="6350000" cy="3810000"/>
          </a:xfrm>
          <a:prstGeom prst="rect">
            <a:avLst/>
          </a:prstGeom>
        </p:spPr>
      </p:pic>
    </p:spTree>
    <p:extLst>
      <p:ext uri="{BB962C8B-B14F-4D97-AF65-F5344CB8AC3E}">
        <p14:creationId xmlns:p14="http://schemas.microsoft.com/office/powerpoint/2010/main" val="11277989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2023.15.96+K4lPs7H94VUqPe2XwIsfPRnrXQE//QTEXxb8/8N4CNc6FpgZahzpTjFhMzSA7T/nHJa11DE8Ng2TP3iAmRczFlmslSuUNOgUeb6yRvs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9"/>
            <a:ext cx="12192000" cy="6858000"/>
          </a:xfrm>
          <a:prstGeom prst="rect">
            <a:avLst/>
          </a:prstGeom>
        </p:spPr>
      </p:pic>
      <p:sp>
        <p:nvSpPr>
          <p:cNvPr id="2" name="Title 1" descr="OPL20U25GSXzBJYl68kk8uQGfFKzs7yb1M4KJWUiLk6ZEvGF+qCIPSnY57AbBFCvTW2023.15.96+K4lPs7H94VUqPe2XwIsfPRnrXQE//QTEXxb8/8N4CNc6FpgZahzpTjFhMzSA7T/nHJa11DE8Ng2TP3iAmRczFlmslSuUNOgUeb6yRvs0="/>
          <p:cNvSpPr>
            <a:spLocks noGrp="1"/>
          </p:cNvSpPr>
          <p:nvPr>
            <p:ph type="title"/>
          </p:nvPr>
        </p:nvSpPr>
        <p:spPr>
          <a:xfrm>
            <a:off x="609600" y="1805947"/>
            <a:ext cx="10972800" cy="1143000"/>
          </a:xfrm>
        </p:spPr>
        <p:txBody>
          <a:bodyPr>
            <a:normAutofit fontScale="90000"/>
          </a:bodyPr>
          <a:lstStyle/>
          <a:p>
            <a:pPr algn="l"/>
            <a:r>
              <a:rPr lang="vi-VN" sz="4267" b="1" dirty="0"/>
              <a:t>BT3 (sgk/tr83)</a:t>
            </a:r>
            <a:br>
              <a:rPr lang="vi-VN" sz="4267" b="1" dirty="0"/>
            </a:br>
            <a:r>
              <a:rPr lang="vi-VN" sz="4267" dirty="0"/>
              <a:t>Cho một hình chóp tam giác đều có diện tích đáy là</a:t>
            </a:r>
            <a:br>
              <a:rPr lang="vi-VN" sz="4267" dirty="0"/>
            </a:br>
            <a:r>
              <a:rPr lang="vi-VN" sz="4267" dirty="0"/>
              <a:t>15 cm</a:t>
            </a:r>
            <a:r>
              <a:rPr lang="vi-VN" sz="4267" baseline="30000" dirty="0"/>
              <a:t>2</a:t>
            </a:r>
            <a:r>
              <a:rPr lang="vi-VN" sz="4267" dirty="0"/>
              <a:t> và chiều cao là 8 cm. Tính thể tích của hình chóp tam giác đều đó.</a:t>
            </a:r>
            <a:br>
              <a:rPr lang="vi-VN" sz="4267" dirty="0"/>
            </a:br>
            <a:endParaRPr lang="vi-VN" sz="4267" dirty="0"/>
          </a:p>
        </p:txBody>
      </p:sp>
      <p:sp>
        <p:nvSpPr>
          <p:cNvPr id="4" name="Rectangle 2"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6" name="Rectangle 4"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8" name="Content Placeholder 2" descr="OPL20U25GSXzBJYl68kk8uQGfFKzs7yb1M4KJWUiLk6ZEvGF+qCIPSnY57AbBFCvTW2023.15.96+K4lPs7H94VUqPe2XwIsfPRnrXQE//QTEXxb8/8N4CNc6FpgZahzpTjFhMzSA7T/nHJa11DE8Ng2TP3iAmRczFlmslSuUNOgUeb6yRvs0="/>
          <p:cNvSpPr>
            <a:spLocks noGrp="1"/>
          </p:cNvSpPr>
          <p:nvPr>
            <p:ph idx="1"/>
          </p:nvPr>
        </p:nvSpPr>
        <p:spPr>
          <a:xfrm>
            <a:off x="609600" y="3429001"/>
            <a:ext cx="10972800" cy="2696633"/>
          </a:xfrm>
        </p:spPr>
        <p:txBody>
          <a:bodyPr/>
          <a:lstStyle/>
          <a:p>
            <a:pPr marL="0" indent="0">
              <a:buNone/>
            </a:pPr>
            <a:r>
              <a:rPr lang="vi-VN" dirty="0">
                <a:latin typeface="+mj-lt"/>
              </a:rPr>
              <a:t>Giải</a:t>
            </a:r>
          </a:p>
          <a:p>
            <a:pPr marL="0" indent="0">
              <a:buNone/>
            </a:pPr>
            <a:r>
              <a:rPr lang="vi-VN" dirty="0">
                <a:latin typeface="+mj-lt"/>
              </a:rPr>
              <a:t>Thể tích của hình chóp tam giác đều đó là:</a:t>
            </a:r>
          </a:p>
          <a:p>
            <a:pPr marL="0" indent="0">
              <a:buNone/>
            </a:pPr>
            <a:endParaRPr lang="vi-VN" dirty="0">
              <a:latin typeface="+mj-lt"/>
            </a:endParaRPr>
          </a:p>
        </p:txBody>
      </p:sp>
      <p:sp>
        <p:nvSpPr>
          <p:cNvPr id="9" name="Rectangle 6"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graphicFrame>
        <p:nvGraphicFramePr>
          <p:cNvPr id="10" name="Object 9" descr="OPL20U25GSXzBJYl68kk8uQGfFKzs7yb1M4KJWUiLk6ZEvGF+qCIPSnY57AbBFCvTW2023.15.96+K4lPs7H94VUqPe2XwIsfPRnrXQE//QTEXxb8/8N4CNc6FpgZahzpTjFhMzSA7T/nHJa11DE8Ng2TP3iAmRczFlmslSuUNOgUeb6yRvs0="/>
          <p:cNvGraphicFramePr>
            <a:graphicFrameLocks noChangeAspect="1"/>
          </p:cNvGraphicFramePr>
          <p:nvPr/>
        </p:nvGraphicFramePr>
        <p:xfrm>
          <a:off x="2927649" y="4965171"/>
          <a:ext cx="4475033" cy="1248139"/>
        </p:xfrm>
        <a:graphic>
          <a:graphicData uri="http://schemas.openxmlformats.org/presentationml/2006/ole">
            <mc:AlternateContent xmlns:mc="http://schemas.openxmlformats.org/markup-compatibility/2006">
              <mc:Choice xmlns:v="urn:schemas-microsoft-com:vml" Requires="v">
                <p:oleObj name="Equation" r:id="rId3" imgW="1422400" imgH="393700" progId="Equation.DSMT4">
                  <p:embed/>
                </p:oleObj>
              </mc:Choice>
              <mc:Fallback>
                <p:oleObj name="Equation" r:id="rId3" imgW="1422400" imgH="393700" progId="Equation.DSMT4">
                  <p:embed/>
                  <p:pic>
                    <p:nvPicPr>
                      <p:cNvPr id="10" name="Object 9" descr="OPL20U25GSXzBJYl68kk8uQGfFKzs7yb1M4KJWUiLk6ZEvGF+qCIPSnY57AbBFCvTW2023.15.96+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649" y="4965171"/>
                        <a:ext cx="4475033" cy="1248139"/>
                      </a:xfrm>
                      <a:prstGeom prst="rect">
                        <a:avLst/>
                      </a:prstGeom>
                      <a:noFill/>
                    </p:spPr>
                  </p:pic>
                </p:oleObj>
              </mc:Fallback>
            </mc:AlternateContent>
          </a:graphicData>
        </a:graphic>
      </p:graphicFrame>
      <p:sp>
        <p:nvSpPr>
          <p:cNvPr id="11" name="TextBox 10" descr="OPL20U25GSXzBJYl68kk8uQGfFKzs7yb1M4KJWUiLk6ZEvGF+qCIPSnY57AbBFCvTW2023.15.96+K4lPs7H94VUqPe2XwIsfPRnrXQE//QTEXxb8/8N4CNc6FpgZahzpTjFhMzSA7T/nHJa11DE8Ng2TP3iAmRczFlmslSuUNOgUeb6yRvs0="/>
          <p:cNvSpPr txBox="1"/>
          <p:nvPr/>
        </p:nvSpPr>
        <p:spPr>
          <a:xfrm>
            <a:off x="-4622" y="0"/>
            <a:ext cx="12196623" cy="666786"/>
          </a:xfrm>
          <a:prstGeom prst="rect">
            <a:avLst/>
          </a:prstGeom>
          <a:solidFill>
            <a:srgbClr val="FFFFCC"/>
          </a:solidFill>
        </p:spPr>
        <p:txBody>
          <a:bodyPr wrap="square" rtlCol="0">
            <a:spAutoFit/>
          </a:bodyPr>
          <a:lstStyle/>
          <a:p>
            <a:pPr algn="ctr"/>
            <a:r>
              <a:rPr lang="en-US" sz="3733"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TIẾT 2: HÌNH CHÓP TAM GIÁC ĐỀU</a:t>
            </a:r>
            <a:endParaRPr lang="vi-VN" sz="3733"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3" name="Picture 1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10512492" y="68628"/>
            <a:ext cx="2180793" cy="2180793"/>
          </a:xfrm>
          <a:prstGeom prst="rect">
            <a:avLst/>
          </a:prstGeom>
        </p:spPr>
      </p:pic>
      <p:sp>
        <p:nvSpPr>
          <p:cNvPr id="12" name="Rectangle 11" descr="OPL20U25GSXzBJYl68kk8uQGfFKzs7yb1M4KJWUiLk6ZEvGF+qCIPSnY57AbBFCvTW2023.15.96+K4lPs7H94VUqPe2XwIsfPRnrXQE//QTEXxb8/8N4CNc6FpgZahzpTjFhMzSA7T/nHJa11DE8Ng2TP3iAmRczFlmslSuUNOgUeb6yRvs0="/>
          <p:cNvSpPr/>
          <p:nvPr/>
        </p:nvSpPr>
        <p:spPr>
          <a:xfrm>
            <a:off x="5496272" y="802434"/>
            <a:ext cx="4824197" cy="61034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667" b="1" dirty="0">
                <a:latin typeface="+mj-lt"/>
              </a:rPr>
              <a:t>HOẠT ĐỘNG CÁ NHÂN</a:t>
            </a:r>
          </a:p>
        </p:txBody>
      </p:sp>
    </p:spTree>
    <p:extLst>
      <p:ext uri="{BB962C8B-B14F-4D97-AF65-F5344CB8AC3E}">
        <p14:creationId xmlns:p14="http://schemas.microsoft.com/office/powerpoint/2010/main" val="3901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96+K4lPs7H94VUqPe2XwIsfPRnrXQE//QTEXxb8/8N4CNc6FpgZahzpTjFhMzSA7T/nHJa11DE8Ng2TP3iAmRczFlmslSuUNOgUeb6yRvs0="/>
          <p:cNvSpPr/>
          <p:nvPr/>
        </p:nvSpPr>
        <p:spPr>
          <a:xfrm>
            <a:off x="812800" y="685800"/>
            <a:ext cx="4314613" cy="424688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HOẠT ĐỘNG</a:t>
            </a:r>
          </a:p>
        </p:txBody>
      </p:sp>
      <p:pic>
        <p:nvPicPr>
          <p:cNvPr id="4" name="Hình ảnh 3" descr="OPL20U25GSXzBJYl68kk8uQGfFKzs7yb1M4KJWUiLk6ZEvGF+qCIPSnY57AbBFCvTW2023.15.96+K4lPs7H94VUqPe2XwIsfPRnrXQE//QTEXxb8/8N4CNc6FpgZahzpTjFhMzSA7T/nHJa11DE8Ng2TP3iAmRczFlmslSuUNOgUeb6yRvs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633" y="3568116"/>
            <a:ext cx="3093627" cy="2979963"/>
          </a:xfrm>
          <a:prstGeom prst="rect">
            <a:avLst/>
          </a:prstGeom>
        </p:spPr>
      </p:pic>
      <p:sp>
        <p:nvSpPr>
          <p:cNvPr id="2" name="TextBox 10" descr="OPL20U25GSXzBJYl68kk8uQGfFKzs7yb1M4KJWUiLk6ZEvGF+qCIPSnY57AbBFCvTW2023.15.96+K4lPs7H94VUqPe2XwIsfPRnrXQE//QTEXxb8/8N4CNc6FpgZahzpTjFhMzSA7T/nHJa11DE8Ng2TP3iAmRczFlmslSuUNOgUeb6yRvs0="/>
          <p:cNvSpPr txBox="1"/>
          <p:nvPr/>
        </p:nvSpPr>
        <p:spPr>
          <a:xfrm>
            <a:off x="5433453" y="2420197"/>
            <a:ext cx="3251200" cy="748988"/>
          </a:xfrm>
          <a:prstGeom prst="rect">
            <a:avLst/>
          </a:prstGeom>
          <a:solidFill>
            <a:schemeClr val="accent6">
              <a:lumMod val="40000"/>
              <a:lumOff val="60000"/>
            </a:schemeClr>
          </a:solidFill>
        </p:spPr>
        <p:txBody>
          <a:bodyPr wrap="square">
            <a:spAutoFit/>
          </a:bodyPr>
          <a:lstStyle/>
          <a:p>
            <a:r>
              <a:rPr lang="en-GB" altLang="en-US" sz="4267" b="1" dirty="0">
                <a:solidFill>
                  <a:srgbClr val="FF0000"/>
                </a:solidFill>
                <a:latin typeface="Times New Roman" panose="02020603050405020304" pitchFamily="18" charset="0"/>
              </a:rPr>
              <a:t>VẬN DỤNG</a:t>
            </a:r>
          </a:p>
        </p:txBody>
      </p:sp>
    </p:spTree>
    <p:extLst>
      <p:ext uri="{BB962C8B-B14F-4D97-AF65-F5344CB8AC3E}">
        <p14:creationId xmlns:p14="http://schemas.microsoft.com/office/powerpoint/2010/main" val="264998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OPL20U25GSXzBJYl68kk8uQGfFKzs7yb1M4KJWUiLk6ZEvGF+qCIPSnY57AbBFCvTW2023.15.96+K4lPs7H94VUqPe2XwIsfPRnrXQE//QTEXxb8/8N4CNc6FpgZahzpTjFhMzSA7T/nHJa11DE8Ng2TP3iAmRczFlmslSuUNOgUeb6yRvs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825"/>
            <a:ext cx="12192000" cy="6858000"/>
          </a:xfrm>
          <a:prstGeom prst="rect">
            <a:avLst/>
          </a:prstGeom>
        </p:spPr>
      </p:pic>
      <p:sp>
        <p:nvSpPr>
          <p:cNvPr id="2" name="TextBox 1" descr="OPL20U25GSXzBJYl68kk8uQGfFKzs7yb1M4KJWUiLk6ZEvGF+qCIPSnY57AbBFCvTW2023.15.96+K4lPs7H94VUqPe2XwIsfPRnrXQE//QTEXxb8/8N4CNc6FpgZahzpTjFhMzSA7T/nHJa11DE8Ng2TP3iAmRczFlmslSuUNOgUeb6yRvs0="/>
          <p:cNvSpPr txBox="1"/>
          <p:nvPr/>
        </p:nvSpPr>
        <p:spPr>
          <a:xfrm>
            <a:off x="47328" y="-123394"/>
            <a:ext cx="11041227" cy="4113498"/>
          </a:xfrm>
          <a:prstGeom prst="rect">
            <a:avLst/>
          </a:prstGeom>
          <a:noFill/>
        </p:spPr>
        <p:txBody>
          <a:bodyPr wrap="square" rtlCol="0">
            <a:spAutoFit/>
          </a:bodyPr>
          <a:lstStyle/>
          <a:p>
            <a:pPr algn="just"/>
            <a:r>
              <a:rPr lang="vi-VN" sz="3733" b="1" dirty="0">
                <a:latin typeface="+mj-lt"/>
              </a:rPr>
              <a:t>Bài toán 2:</a:t>
            </a:r>
          </a:p>
          <a:p>
            <a:pPr algn="just"/>
            <a:r>
              <a:rPr lang="vi-VN" sz="3733" dirty="0">
                <a:latin typeface="+mj-lt"/>
              </a:rPr>
              <a:t>Một bể kính hình hộp chữ nhật có hai cạnh đáy là 60 cm và 30 cm. Trong bể có một khối đá hình chóp tam giác đều với diện tích đáy là 270 cm</a:t>
            </a:r>
            <a:r>
              <a:rPr lang="vi-VN" sz="3733" baseline="30000" dirty="0">
                <a:latin typeface="+mj-lt"/>
              </a:rPr>
              <a:t>2</a:t>
            </a:r>
            <a:r>
              <a:rPr lang="vi-VN" sz="3733" dirty="0">
                <a:latin typeface="+mj-lt"/>
              </a:rPr>
              <a:t>, chiều cao</a:t>
            </a:r>
            <a:r>
              <a:rPr lang="en-US" sz="3733" dirty="0">
                <a:latin typeface="+mj-lt"/>
              </a:rPr>
              <a:t> </a:t>
            </a:r>
            <a:r>
              <a:rPr lang="vi-VN" sz="3733" dirty="0">
                <a:latin typeface="+mj-lt"/>
              </a:rPr>
              <a:t>30 cm. Người ta đổ nước vào bể sao cho nước ngập khối đá và đo được mực nước là 60 cm. Khi lấy khối đá ra thì mực nước của bể là bao nhiêu?</a:t>
            </a:r>
          </a:p>
        </p:txBody>
      </p:sp>
      <p:sp>
        <p:nvSpPr>
          <p:cNvPr id="3" name="Rectangle 2"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5" name="Rectangle 4"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7" name="Rectangle 6"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9" name="Rectangle 8"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11" name="Rectangle 18"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graphicFrame>
        <p:nvGraphicFramePr>
          <p:cNvPr id="12" name="Object 11" descr="OPL20U25GSXzBJYl68kk8uQGfFKzs7yb1M4KJWUiLk6ZEvGF+qCIPSnY57AbBFCvTW2023.15.96+K4lPs7H94VUqPe2XwIsfPRnrXQE//QTEXxb8/8N4CNc6FpgZahzpTjFhMzSA7T/nHJa11DE8Ng2TP3iAmRczFlmslSuUNOgUeb6yRvs0="/>
          <p:cNvGraphicFramePr>
            <a:graphicFrameLocks noChangeAspect="1"/>
          </p:cNvGraphicFramePr>
          <p:nvPr/>
        </p:nvGraphicFramePr>
        <p:xfrm>
          <a:off x="5149612" y="3525011"/>
          <a:ext cx="6995061" cy="3264363"/>
        </p:xfrm>
        <a:graphic>
          <a:graphicData uri="http://schemas.openxmlformats.org/presentationml/2006/ole">
            <mc:AlternateContent xmlns:mc="http://schemas.openxmlformats.org/markup-compatibility/2006">
              <mc:Choice xmlns:v="urn:schemas-microsoft-com:vml" Requires="v">
                <p:oleObj name="Bitmap Image" r:id="rId5" imgW="3971429" imgH="1857143" progId="Paint.Picture">
                  <p:embed/>
                </p:oleObj>
              </mc:Choice>
              <mc:Fallback>
                <p:oleObj name="Bitmap Image" r:id="rId5" imgW="3971429" imgH="1857143" progId="Paint.Picture">
                  <p:embed/>
                  <p:pic>
                    <p:nvPicPr>
                      <p:cNvPr id="12" name="Object 11" descr="OPL20U25GSXzBJYl68kk8uQGfFKzs7yb1M4KJWUiLk6ZEvGF+qCIPSnY57AbBFCvTW2023.15.96+K4lPs7H94VUqPe2XwIsfPRnrXQE//QTEXxb8/8N4CNc6FpgZahzpTjFhMzSA7T/nHJa11DE8Ng2TP3iAmRczFlmslSuUNOgUeb6yRvs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9612" y="3525011"/>
                        <a:ext cx="6995061" cy="3264363"/>
                      </a:xfrm>
                      <a:prstGeom prst="rect">
                        <a:avLst/>
                      </a:prstGeom>
                      <a:noFill/>
                    </p:spPr>
                  </p:pic>
                </p:oleObj>
              </mc:Fallback>
            </mc:AlternateContent>
          </a:graphicData>
        </a:graphic>
      </p:graphicFrame>
      <p:pic>
        <p:nvPicPr>
          <p:cNvPr id="15" name="Picture 1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5654" y="4618930"/>
            <a:ext cx="2208245" cy="2208245"/>
          </a:xfrm>
          <a:prstGeom prst="rect">
            <a:avLst/>
          </a:prstGeom>
        </p:spPr>
      </p:pic>
      <p:sp>
        <p:nvSpPr>
          <p:cNvPr id="16" name="Rectangle 15" descr="OPL20U25GSXzBJYl68kk8uQGfFKzs7yb1M4KJWUiLk6ZEvGF+qCIPSnY57AbBFCvTW2023.15.96+K4lPs7H94VUqPe2XwIsfPRnrXQE//QTEXxb8/8N4CNc6FpgZahzpTjFhMzSA7T/nHJa11DE8Ng2TP3iAmRczFlmslSuUNOgUeb6yRvs0="/>
          <p:cNvSpPr/>
          <p:nvPr/>
        </p:nvSpPr>
        <p:spPr>
          <a:xfrm>
            <a:off x="-677" y="4101075"/>
            <a:ext cx="5520613" cy="597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933" b="1" dirty="0">
                <a:latin typeface="+mj-lt"/>
              </a:rPr>
              <a:t>HOẠT ĐỘNG NHÓM 4 NGƯỜI</a:t>
            </a:r>
          </a:p>
        </p:txBody>
      </p:sp>
      <p:pic>
        <p:nvPicPr>
          <p:cNvPr id="13" name="COUNTDOWN TIMER 3 min (Nho)">
            <a:hlinkClick r:id="" action="ppaction://media"/>
            <a:extLst>
              <a:ext uri="{FF2B5EF4-FFF2-40B4-BE49-F238E27FC236}">
                <a16:creationId xmlns:a16="http://schemas.microsoft.com/office/drawing/2014/main" id="{41A662E7-9F7B-A093-9FE9-8B8B38F45C71}"/>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041600" y="5157192"/>
            <a:ext cx="1325587" cy="576064"/>
          </a:xfrm>
          <a:prstGeom prst="rect">
            <a:avLst/>
          </a:prstGeom>
        </p:spPr>
      </p:pic>
    </p:spTree>
    <p:extLst>
      <p:ext uri="{BB962C8B-B14F-4D97-AF65-F5344CB8AC3E}">
        <p14:creationId xmlns:p14="http://schemas.microsoft.com/office/powerpoint/2010/main" val="24878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0">
                <p:cTn id="12" fill="hold" display="0">
                  <p:stCondLst>
                    <p:cond delay="indefinite"/>
                  </p:stCondLst>
                </p:cTn>
                <p:tgtEl>
                  <p:spTgt spid="13"/>
                </p:tgtEl>
              </p:cMediaNode>
            </p:video>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OPL20U25GSXzBJYl68kk8uQGfFKzs7yb1M4KJWUiLk6ZEvGF+qCIPSnY57AbBFCvTW2023.15.96+K4lPs7H94VUqPe2XwIsfPRnrXQE//QTEXxb8/8N4CNc6FpgZahzpTjFhMzSA7T/nHJa11DE8Ng2TP3iAmRczFlmslSuUNOgUeb6yRvs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 y="0"/>
            <a:ext cx="12196623" cy="6858000"/>
          </a:xfrm>
          <a:prstGeom prst="rect">
            <a:avLst/>
          </a:prstGeom>
        </p:spPr>
      </p:pic>
      <p:sp>
        <p:nvSpPr>
          <p:cNvPr id="2" name="TextBox 1" descr="OPL20U25GSXzBJYl68kk8uQGfFKzs7yb1M4KJWUiLk6ZEvGF+qCIPSnY57AbBFCvTW2023.15.96+K4lPs7H94VUqPe2XwIsfPRnrXQE//QTEXxb8/8N4CNc6FpgZahzpTjFhMzSA7T/nHJa11DE8Ng2TP3iAmRczFlmslSuUNOgUeb6yRvs0="/>
          <p:cNvSpPr txBox="1"/>
          <p:nvPr/>
        </p:nvSpPr>
        <p:spPr>
          <a:xfrm>
            <a:off x="4936008" y="645205"/>
            <a:ext cx="1265090" cy="748988"/>
          </a:xfrm>
          <a:prstGeom prst="rect">
            <a:avLst/>
          </a:prstGeom>
          <a:noFill/>
        </p:spPr>
        <p:txBody>
          <a:bodyPr wrap="none" rtlCol="0">
            <a:spAutoFit/>
          </a:bodyPr>
          <a:lstStyle/>
          <a:p>
            <a:r>
              <a:rPr lang="vi-VN" sz="4267" dirty="0">
                <a:latin typeface="+mj-lt"/>
              </a:rPr>
              <a:t>Giải </a:t>
            </a:r>
          </a:p>
        </p:txBody>
      </p:sp>
      <p:sp>
        <p:nvSpPr>
          <p:cNvPr id="3" name="TextBox 2" descr="OPL20U25GSXzBJYl68kk8uQGfFKzs7yb1M4KJWUiLk6ZEvGF+qCIPSnY57AbBFCvTW2023.15.96+K4lPs7H94VUqPe2XwIsfPRnrXQE//QTEXxb8/8N4CNc6FpgZahzpTjFhMzSA7T/nHJa11DE8Ng2TP3iAmRczFlmslSuUNOgUeb6yRvs0="/>
          <p:cNvSpPr txBox="1"/>
          <p:nvPr/>
        </p:nvSpPr>
        <p:spPr>
          <a:xfrm>
            <a:off x="675495" y="1441539"/>
            <a:ext cx="5509842" cy="748988"/>
          </a:xfrm>
          <a:prstGeom prst="rect">
            <a:avLst/>
          </a:prstGeom>
          <a:noFill/>
        </p:spPr>
        <p:txBody>
          <a:bodyPr wrap="none" rtlCol="0">
            <a:spAutoFit/>
          </a:bodyPr>
          <a:lstStyle/>
          <a:p>
            <a:r>
              <a:rPr lang="vi-VN" sz="4267" dirty="0">
                <a:latin typeface="+mj-lt"/>
              </a:rPr>
              <a:t>Diện tích đáy của bể là: </a:t>
            </a:r>
          </a:p>
        </p:txBody>
      </p:sp>
      <p:sp>
        <p:nvSpPr>
          <p:cNvPr id="4" name="Rectangle 2" descr="OPL20U25GSXzBJYl68kk8uQGfFKzs7yb1M4KJWUiLk6ZEvGF+qCIPSnY57AbBFCvTW2023.15.96+K4lPs7H94VUqPe2XwIsfPRnrXQE//QTEXxb8/8N4CNc6FpgZahzpTjFhMzSA7T/nHJa11DE8Ng2TP3iAmRczFlmslSuUNOgUeb6yRvs0="/>
          <p:cNvSpPr>
            <a:spLocks noChangeArrowheads="1"/>
          </p:cNvSpPr>
          <p:nvPr/>
        </p:nvSpPr>
        <p:spPr bwMode="auto">
          <a:xfrm>
            <a:off x="1" y="-389881"/>
            <a:ext cx="246286" cy="77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4267"/>
          </a:p>
        </p:txBody>
      </p:sp>
      <p:graphicFrame>
        <p:nvGraphicFramePr>
          <p:cNvPr id="5" name="Object 4" descr="OPL20U25GSXzBJYl68kk8uQGfFKzs7yb1M4KJWUiLk6ZEvGF+qCIPSnY57AbBFCvTW2023.15.96+K4lPs7H94VUqPe2XwIsfPRnrXQE//QTEXxb8/8N4CNc6FpgZahzpTjFhMzSA7T/nHJa11DE8Ng2TP3iAmRczFlmslSuUNOgUeb6yRvs0="/>
          <p:cNvGraphicFramePr>
            <a:graphicFrameLocks noChangeAspect="1"/>
          </p:cNvGraphicFramePr>
          <p:nvPr/>
        </p:nvGraphicFramePr>
        <p:xfrm>
          <a:off x="6093689" y="1537550"/>
          <a:ext cx="4880343" cy="779700"/>
        </p:xfrm>
        <a:graphic>
          <a:graphicData uri="http://schemas.openxmlformats.org/presentationml/2006/ole">
            <mc:AlternateContent xmlns:mc="http://schemas.openxmlformats.org/markup-compatibility/2006">
              <mc:Choice xmlns:v="urn:schemas-microsoft-com:vml" Requires="v">
                <p:oleObj name="Equation" r:id="rId3" imgW="1625600" imgH="254000" progId="Equation.DSMT4">
                  <p:embed/>
                </p:oleObj>
              </mc:Choice>
              <mc:Fallback>
                <p:oleObj name="Equation" r:id="rId3" imgW="1625600" imgH="254000" progId="Equation.DSMT4">
                  <p:embed/>
                  <p:pic>
                    <p:nvPicPr>
                      <p:cNvPr id="5" name="Object 4" descr="OPL20U25GSXzBJYl68kk8uQGfFKzs7yb1M4KJWUiLk6ZEvGF+qCIPSnY57AbBFCvTW2023.15.96+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689" y="1537550"/>
                        <a:ext cx="4880343" cy="779700"/>
                      </a:xfrm>
                      <a:prstGeom prst="rect">
                        <a:avLst/>
                      </a:prstGeom>
                      <a:noFill/>
                    </p:spPr>
                  </p:pic>
                </p:oleObj>
              </mc:Fallback>
            </mc:AlternateContent>
          </a:graphicData>
        </a:graphic>
      </p:graphicFrame>
      <p:sp>
        <p:nvSpPr>
          <p:cNvPr id="6" name="TextBox 5" descr="OPL20U25GSXzBJYl68kk8uQGfFKzs7yb1M4KJWUiLk6ZEvGF+qCIPSnY57AbBFCvTW2023.15.96+K4lPs7H94VUqPe2XwIsfPRnrXQE//QTEXxb8/8N4CNc6FpgZahzpTjFhMzSA7T/nHJa11DE8Ng2TP3iAmRczFlmslSuUNOgUeb6yRvs0="/>
          <p:cNvSpPr txBox="1"/>
          <p:nvPr/>
        </p:nvSpPr>
        <p:spPr>
          <a:xfrm>
            <a:off x="675495" y="2305635"/>
            <a:ext cx="11338360" cy="748988"/>
          </a:xfrm>
          <a:prstGeom prst="rect">
            <a:avLst/>
          </a:prstGeom>
          <a:noFill/>
        </p:spPr>
        <p:txBody>
          <a:bodyPr wrap="none" rtlCol="0">
            <a:spAutoFit/>
          </a:bodyPr>
          <a:lstStyle/>
          <a:p>
            <a:r>
              <a:rPr lang="vi-VN" sz="4267" dirty="0">
                <a:latin typeface="+mj-lt"/>
              </a:rPr>
              <a:t>Tổng thể tích của nước và khối đá chứa trong bể là</a:t>
            </a:r>
          </a:p>
        </p:txBody>
      </p:sp>
      <p:sp>
        <p:nvSpPr>
          <p:cNvPr id="7" name="Rectangle 4" descr="OPL20U25GSXzBJYl68kk8uQGfFKzs7yb1M4KJWUiLk6ZEvGF+qCIPSnY57AbBFCvTW2023.15.96+K4lPs7H94VUqPe2XwIsfPRnrXQE//QTEXxb8/8N4CNc6FpgZahzpTjFhMzSA7T/nHJa11DE8Ng2TP3iAmRczFlmslSuUNOgUeb6yRvs0="/>
          <p:cNvSpPr>
            <a:spLocks noChangeArrowheads="1"/>
          </p:cNvSpPr>
          <p:nvPr/>
        </p:nvSpPr>
        <p:spPr bwMode="auto">
          <a:xfrm>
            <a:off x="1" y="-389881"/>
            <a:ext cx="246286" cy="77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4267"/>
          </a:p>
        </p:txBody>
      </p:sp>
      <p:graphicFrame>
        <p:nvGraphicFramePr>
          <p:cNvPr id="8" name="Object 7" descr="OPL20U25GSXzBJYl68kk8uQGfFKzs7yb1M4KJWUiLk6ZEvGF+qCIPSnY57AbBFCvTW2023.15.96+K4lPs7H94VUqPe2XwIsfPRnrXQE//QTEXxb8/8N4CNc6FpgZahzpTjFhMzSA7T/nHJa11DE8Ng2TP3iAmRczFlmslSuUNOgUeb6yRvs0="/>
          <p:cNvGraphicFramePr>
            <a:graphicFrameLocks noChangeAspect="1"/>
          </p:cNvGraphicFramePr>
          <p:nvPr/>
        </p:nvGraphicFramePr>
        <p:xfrm>
          <a:off x="2038352" y="3187699"/>
          <a:ext cx="7322011" cy="822591"/>
        </p:xfrm>
        <a:graphic>
          <a:graphicData uri="http://schemas.openxmlformats.org/presentationml/2006/ole">
            <mc:AlternateContent xmlns:mc="http://schemas.openxmlformats.org/markup-compatibility/2006">
              <mc:Choice xmlns:v="urn:schemas-microsoft-com:vml" Requires="v">
                <p:oleObj name="Equation" r:id="rId5" imgW="2374560" imgH="253800" progId="Equation.DSMT4">
                  <p:embed/>
                </p:oleObj>
              </mc:Choice>
              <mc:Fallback>
                <p:oleObj name="Equation" r:id="rId5" imgW="2374560" imgH="253800" progId="Equation.DSMT4">
                  <p:embed/>
                  <p:pic>
                    <p:nvPicPr>
                      <p:cNvPr id="8" name="Object 7" descr="OPL20U25GSXzBJYl68kk8uQGfFKzs7yb1M4KJWUiLk6ZEvGF+qCIPSnY57AbBFCvTW2023.15.96+K4lPs7H94VUqPe2XwIsfPRnrXQE//QTEXxb8/8N4CNc6FpgZahzpTjFhMzSA7T/nHJa11DE8Ng2TP3iAmRczFlmslSuUNOgUeb6yRvs0="/>
                      <p:cNvPicPr>
                        <a:picLocks noChangeAspect="1" noChangeArrowheads="1"/>
                      </p:cNvPicPr>
                      <p:nvPr/>
                    </p:nvPicPr>
                    <p:blipFill>
                      <a:blip r:embed="rId6"/>
                      <a:srcRect/>
                      <a:stretch>
                        <a:fillRect/>
                      </a:stretch>
                    </p:blipFill>
                    <p:spPr bwMode="auto">
                      <a:xfrm>
                        <a:off x="2038352" y="3187699"/>
                        <a:ext cx="7322011" cy="822591"/>
                      </a:xfrm>
                      <a:prstGeom prst="rect">
                        <a:avLst/>
                      </a:prstGeom>
                      <a:noFill/>
                    </p:spPr>
                  </p:pic>
                </p:oleObj>
              </mc:Fallback>
            </mc:AlternateContent>
          </a:graphicData>
        </a:graphic>
      </p:graphicFrame>
      <p:sp>
        <p:nvSpPr>
          <p:cNvPr id="9" name="TextBox 8" descr="OPL20U25GSXzBJYl68kk8uQGfFKzs7yb1M4KJWUiLk6ZEvGF+qCIPSnY57AbBFCvTW2023.15.96+K4lPs7H94VUqPe2XwIsfPRnrXQE//QTEXxb8/8N4CNc6FpgZahzpTjFhMzSA7T/nHJa11DE8Ng2TP3iAmRczFlmslSuUNOgUeb6yRvs0="/>
          <p:cNvSpPr txBox="1"/>
          <p:nvPr/>
        </p:nvSpPr>
        <p:spPr>
          <a:xfrm>
            <a:off x="675495" y="4033827"/>
            <a:ext cx="10592964" cy="748988"/>
          </a:xfrm>
          <a:prstGeom prst="rect">
            <a:avLst/>
          </a:prstGeom>
          <a:noFill/>
        </p:spPr>
        <p:txBody>
          <a:bodyPr wrap="none" rtlCol="0">
            <a:spAutoFit/>
          </a:bodyPr>
          <a:lstStyle/>
          <a:p>
            <a:r>
              <a:rPr lang="vi-VN" sz="4267" dirty="0">
                <a:latin typeface="+mj-lt"/>
              </a:rPr>
              <a:t>Thể tích của khối đá hình chóp tam giác đều là:</a:t>
            </a:r>
          </a:p>
        </p:txBody>
      </p:sp>
      <p:sp>
        <p:nvSpPr>
          <p:cNvPr id="10" name="Rectangle 6" descr="OPL20U25GSXzBJYl68kk8uQGfFKzs7yb1M4KJWUiLk6ZEvGF+qCIPSnY57AbBFCvTW2023.15.96+K4lPs7H94VUqPe2XwIsfPRnrXQE//QTEXxb8/8N4CNc6FpgZahzpTjFhMzSA7T/nHJa11DE8Ng2TP3iAmRczFlmslSuUNOgUeb6yRvs0="/>
          <p:cNvSpPr>
            <a:spLocks noChangeArrowheads="1"/>
          </p:cNvSpPr>
          <p:nvPr/>
        </p:nvSpPr>
        <p:spPr bwMode="auto">
          <a:xfrm>
            <a:off x="1" y="-389881"/>
            <a:ext cx="246286" cy="77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4267"/>
          </a:p>
        </p:txBody>
      </p:sp>
      <p:graphicFrame>
        <p:nvGraphicFramePr>
          <p:cNvPr id="11" name="Object 10"/>
          <p:cNvGraphicFramePr>
            <a:graphicFrameLocks noChangeAspect="1"/>
          </p:cNvGraphicFramePr>
          <p:nvPr/>
        </p:nvGraphicFramePr>
        <p:xfrm>
          <a:off x="1635601" y="4717516"/>
          <a:ext cx="7880643" cy="1207761"/>
        </p:xfrm>
        <a:graphic>
          <a:graphicData uri="http://schemas.openxmlformats.org/presentationml/2006/ole">
            <mc:AlternateContent xmlns:mc="http://schemas.openxmlformats.org/markup-compatibility/2006">
              <mc:Choice xmlns:v="urn:schemas-microsoft-com:vml" Requires="v">
                <p:oleObj name="Equation" r:id="rId7" imgW="2692400" imgH="393700" progId="Equation.DSMT4">
                  <p:embed/>
                </p:oleObj>
              </mc:Choice>
              <mc:Fallback>
                <p:oleObj name="Equation" r:id="rId7" imgW="2692400" imgH="393700" progId="Equation.DSMT4">
                  <p:embed/>
                  <p:pic>
                    <p:nvPicPr>
                      <p:cNvPr id="11"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5601" y="4717516"/>
                        <a:ext cx="7880643" cy="1207761"/>
                      </a:xfrm>
                      <a:prstGeom prst="rect">
                        <a:avLst/>
                      </a:prstGeom>
                      <a:noFill/>
                    </p:spPr>
                  </p:pic>
                </p:oleObj>
              </mc:Fallback>
            </mc:AlternateContent>
          </a:graphicData>
        </a:graphic>
      </p:graphicFrame>
      <p:sp>
        <p:nvSpPr>
          <p:cNvPr id="13" name="TextBox 12"/>
          <p:cNvSpPr txBox="1"/>
          <p:nvPr/>
        </p:nvSpPr>
        <p:spPr>
          <a:xfrm>
            <a:off x="-4622" y="1"/>
            <a:ext cx="12196623" cy="748988"/>
          </a:xfrm>
          <a:prstGeom prst="rect">
            <a:avLst/>
          </a:prstGeom>
          <a:solidFill>
            <a:srgbClr val="FFFFCC"/>
          </a:solidFill>
        </p:spPr>
        <p:txBody>
          <a:bodyPr wrap="square" rtlCol="0">
            <a:spAutoFit/>
          </a:bodyPr>
          <a:lstStyle/>
          <a:p>
            <a:pPr algn="ctr"/>
            <a:r>
              <a:rPr lang="en-US" sz="4267"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TIẾT 2: HÌNH CHÓP TAM GIÁC ĐỀU</a:t>
            </a:r>
            <a:endParaRPr lang="vi-VN" sz="4267"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6433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L20U25GSXzBJYl68kk8uQGfFKzs7yb1M4KJWUiLk6ZEvGF+qCIPSnY57AbBFCvTW2023.15.96+K4lPs7H94VUqPe2XwIsfPRnrXQE//QTEXxb8/8N4CNc6FpgZahzpTjFhMzSA7T/nHJa11DE8Ng2TP3iAmRczFlmslSuUNOgUeb6yRvs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descr="OPL20U25GSXzBJYl68kk8uQGfFKzs7yb1M4KJWUiLk6ZEvGF+qCIPSnY57AbBFCvTW2023.15.96+K4lPs7H94VUqPe2XwIsfPRnrXQE//QTEXxb8/8N4CNc6FpgZahzpTjFhMzSA7T/nHJa11DE8Ng2TP3iAmRczFlmslSuUNOgUeb6yRvs0="/>
          <p:cNvSpPr txBox="1"/>
          <p:nvPr/>
        </p:nvSpPr>
        <p:spPr>
          <a:xfrm>
            <a:off x="527381" y="1689193"/>
            <a:ext cx="6766596" cy="748988"/>
          </a:xfrm>
          <a:prstGeom prst="rect">
            <a:avLst/>
          </a:prstGeom>
          <a:noFill/>
        </p:spPr>
        <p:txBody>
          <a:bodyPr wrap="none" rtlCol="0">
            <a:spAutoFit/>
          </a:bodyPr>
          <a:lstStyle/>
          <a:p>
            <a:r>
              <a:rPr lang="vi-VN" sz="4267" dirty="0">
                <a:latin typeface="+mj-lt"/>
              </a:rPr>
              <a:t>Thể tích của nước trong bể là:</a:t>
            </a:r>
          </a:p>
        </p:txBody>
      </p:sp>
      <p:sp>
        <p:nvSpPr>
          <p:cNvPr id="4" name="Rectangle 2" descr="OPL20U25GSXzBJYl68kk8uQGfFKzs7yb1M4KJWUiLk6ZEvGF+qCIPSnY57AbBFCvTW2023.15.96+K4lPs7H94VUqPe2XwIsfPRnrXQE//QTEXxb8/8N4CNc6FpgZahzpTjFhMzSA7T/nHJa11DE8Ng2TP3iAmRczFlmslSuUNOgUeb6yRvs0="/>
          <p:cNvSpPr>
            <a:spLocks noChangeArrowheads="1"/>
          </p:cNvSpPr>
          <p:nvPr/>
        </p:nvSpPr>
        <p:spPr bwMode="auto">
          <a:xfrm>
            <a:off x="1" y="-389881"/>
            <a:ext cx="246286" cy="77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4267"/>
          </a:p>
        </p:txBody>
      </p:sp>
      <p:graphicFrame>
        <p:nvGraphicFramePr>
          <p:cNvPr id="5" name="Object 4" descr="OPL20U25GSXzBJYl68kk8uQGfFKzs7yb1M4KJWUiLk6ZEvGF+qCIPSnY57AbBFCvTW2023.15.96+K4lPs7H94VUqPe2XwIsfPRnrXQE//QTEXxb8/8N4CNc6FpgZahzpTjFhMzSA7T/nHJa11DE8Ng2TP3iAmRczFlmslSuUNOgUeb6yRvs0="/>
          <p:cNvGraphicFramePr>
            <a:graphicFrameLocks noChangeAspect="1"/>
          </p:cNvGraphicFramePr>
          <p:nvPr/>
        </p:nvGraphicFramePr>
        <p:xfrm>
          <a:off x="946151" y="2468034"/>
          <a:ext cx="8458200" cy="768351"/>
        </p:xfrm>
        <a:graphic>
          <a:graphicData uri="http://schemas.openxmlformats.org/presentationml/2006/ole">
            <mc:AlternateContent xmlns:mc="http://schemas.openxmlformats.org/markup-compatibility/2006">
              <mc:Choice xmlns:v="urn:schemas-microsoft-com:vml" Requires="v">
                <p:oleObj name="Equation" r:id="rId3" imgW="2743200" imgH="241200" progId="Equation.DSMT4">
                  <p:embed/>
                </p:oleObj>
              </mc:Choice>
              <mc:Fallback>
                <p:oleObj name="Equation" r:id="rId3" imgW="2743200" imgH="241200" progId="Equation.DSMT4">
                  <p:embed/>
                  <p:pic>
                    <p:nvPicPr>
                      <p:cNvPr id="5" name="Object 4" descr="OPL20U25GSXzBJYl68kk8uQGfFKzs7yb1M4KJWUiLk6ZEvGF+qCIPSnY57AbBFCvTW2023.15.96+K4lPs7H94VUqPe2XwIsfPRnrXQE//QTEXxb8/8N4CNc6FpgZahzpTjFhMzSA7T/nHJa11DE8Ng2TP3iAmRczFlmslSuUNOgUeb6yRvs0="/>
                      <p:cNvPicPr>
                        <a:picLocks noChangeAspect="1" noChangeArrowheads="1"/>
                      </p:cNvPicPr>
                      <p:nvPr/>
                    </p:nvPicPr>
                    <p:blipFill>
                      <a:blip r:embed="rId4"/>
                      <a:srcRect/>
                      <a:stretch>
                        <a:fillRect/>
                      </a:stretch>
                    </p:blipFill>
                    <p:spPr bwMode="auto">
                      <a:xfrm>
                        <a:off x="946151" y="2468034"/>
                        <a:ext cx="8458200" cy="768351"/>
                      </a:xfrm>
                      <a:prstGeom prst="rect">
                        <a:avLst/>
                      </a:prstGeom>
                      <a:noFill/>
                    </p:spPr>
                  </p:pic>
                </p:oleObj>
              </mc:Fallback>
            </mc:AlternateContent>
          </a:graphicData>
        </a:graphic>
      </p:graphicFrame>
      <p:sp>
        <p:nvSpPr>
          <p:cNvPr id="6" name="TextBox 5" descr="OPL20U25GSXzBJYl68kk8uQGfFKzs7yb1M4KJWUiLk6ZEvGF+qCIPSnY57AbBFCvTW2023.15.96+K4lPs7H94VUqPe2XwIsfPRnrXQE//QTEXxb8/8N4CNc6FpgZahzpTjFhMzSA7T/nHJa11DE8Ng2TP3iAmRczFlmslSuUNOgUeb6yRvs0="/>
          <p:cNvSpPr txBox="1"/>
          <p:nvPr/>
        </p:nvSpPr>
        <p:spPr>
          <a:xfrm>
            <a:off x="623393" y="3225364"/>
            <a:ext cx="8659743" cy="748988"/>
          </a:xfrm>
          <a:prstGeom prst="rect">
            <a:avLst/>
          </a:prstGeom>
          <a:noFill/>
        </p:spPr>
        <p:txBody>
          <a:bodyPr wrap="none" rtlCol="0">
            <a:spAutoFit/>
          </a:bodyPr>
          <a:lstStyle/>
          <a:p>
            <a:r>
              <a:rPr lang="vi-VN" sz="4267" dirty="0">
                <a:latin typeface="+mj-lt"/>
              </a:rPr>
              <a:t>Mực nước của bể khi lấy khối đá ra là:</a:t>
            </a:r>
          </a:p>
        </p:txBody>
      </p:sp>
      <p:sp>
        <p:nvSpPr>
          <p:cNvPr id="7" name="Rectangle 4" descr="OPL20U25GSXzBJYl68kk8uQGfFKzs7yb1M4KJWUiLk6ZEvGF+qCIPSnY57AbBFCvTW2023.15.96+K4lPs7H94VUqPe2XwIsfPRnrXQE//QTEXxb8/8N4CNc6FpgZahzpTjFhMzSA7T/nHJa11DE8Ng2TP3iAmRczFlmslSuUNOgUeb6yRvs0="/>
          <p:cNvSpPr>
            <a:spLocks noChangeArrowheads="1"/>
          </p:cNvSpPr>
          <p:nvPr/>
        </p:nvSpPr>
        <p:spPr bwMode="auto">
          <a:xfrm>
            <a:off x="1" y="-389881"/>
            <a:ext cx="246286" cy="77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4267"/>
          </a:p>
        </p:txBody>
      </p:sp>
      <p:graphicFrame>
        <p:nvGraphicFramePr>
          <p:cNvPr id="8" name="Object 7" descr="OPL20U25GSXzBJYl68kk8uQGfFKzs7yb1M4KJWUiLk6ZEvGF+qCIPSnY57AbBFCvTW2023.15.96+K4lPs7H94VUqPe2XwIsfPRnrXQE//QTEXxb8/8N4CNc6FpgZahzpTjFhMzSA7T/nHJa11DE8Ng2TP3iAmRczFlmslSuUNOgUeb6yRvs0="/>
          <p:cNvGraphicFramePr>
            <a:graphicFrameLocks noChangeAspect="1"/>
          </p:cNvGraphicFramePr>
          <p:nvPr/>
        </p:nvGraphicFramePr>
        <p:xfrm>
          <a:off x="1071034" y="4102101"/>
          <a:ext cx="5577417" cy="1344084"/>
        </p:xfrm>
        <a:graphic>
          <a:graphicData uri="http://schemas.openxmlformats.org/presentationml/2006/ole">
            <mc:AlternateContent xmlns:mc="http://schemas.openxmlformats.org/markup-compatibility/2006">
              <mc:Choice xmlns:v="urn:schemas-microsoft-com:vml" Requires="v">
                <p:oleObj name="Equation" r:id="rId5" imgW="1917360" imgH="444240" progId="Equation.DSMT4">
                  <p:embed/>
                </p:oleObj>
              </mc:Choice>
              <mc:Fallback>
                <p:oleObj name="Equation" r:id="rId5" imgW="1917360" imgH="444240" progId="Equation.DSMT4">
                  <p:embed/>
                  <p:pic>
                    <p:nvPicPr>
                      <p:cNvPr id="8" name="Object 7" descr="OPL20U25GSXzBJYl68kk8uQGfFKzs7yb1M4KJWUiLk6ZEvGF+qCIPSnY57AbBFCvTW2023.15.96+K4lPs7H94VUqPe2XwIsfPRnrXQE//QTEXxb8/8N4CNc6FpgZahzpTjFhMzSA7T/nHJa11DE8Ng2TP3iAmRczFlmslSuUNOgUeb6yRvs0="/>
                      <p:cNvPicPr>
                        <a:picLocks noChangeAspect="1" noChangeArrowheads="1"/>
                      </p:cNvPicPr>
                      <p:nvPr/>
                    </p:nvPicPr>
                    <p:blipFill>
                      <a:blip r:embed="rId6"/>
                      <a:srcRect/>
                      <a:stretch>
                        <a:fillRect/>
                      </a:stretch>
                    </p:blipFill>
                    <p:spPr bwMode="auto">
                      <a:xfrm>
                        <a:off x="1071034" y="4102101"/>
                        <a:ext cx="5577417" cy="1344084"/>
                      </a:xfrm>
                      <a:prstGeom prst="rect">
                        <a:avLst/>
                      </a:prstGeom>
                      <a:noFill/>
                    </p:spPr>
                  </p:pic>
                </p:oleObj>
              </mc:Fallback>
            </mc:AlternateContent>
          </a:graphicData>
        </a:graphic>
      </p:graphicFrame>
      <p:sp>
        <p:nvSpPr>
          <p:cNvPr id="9" name="TextBox 8" descr="OPL20U25GSXzBJYl68kk8uQGfFKzs7yb1M4KJWUiLk6ZEvGF+qCIPSnY57AbBFCvTW2023.15.96+K4lPs7H94VUqPe2XwIsfPRnrXQE//QTEXxb8/8N4CNc6FpgZahzpTjFhMzSA7T/nHJa11DE8Ng2TP3iAmRczFlmslSuUNOgUeb6yRvs0="/>
          <p:cNvSpPr txBox="1"/>
          <p:nvPr/>
        </p:nvSpPr>
        <p:spPr>
          <a:xfrm>
            <a:off x="-4622" y="1"/>
            <a:ext cx="12196623" cy="748988"/>
          </a:xfrm>
          <a:prstGeom prst="rect">
            <a:avLst/>
          </a:prstGeom>
          <a:solidFill>
            <a:srgbClr val="FFFFCC"/>
          </a:solidFill>
        </p:spPr>
        <p:txBody>
          <a:bodyPr wrap="square" rtlCol="0">
            <a:spAutoFit/>
          </a:bodyPr>
          <a:lstStyle/>
          <a:p>
            <a:pPr algn="ctr"/>
            <a:r>
              <a:rPr lang="en-US" sz="4267"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TIẾT 2: HÌNH CHÓP TAM GIÁC ĐỀU</a:t>
            </a:r>
            <a:endParaRPr lang="vi-VN" sz="4267"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5434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2023.15.96+K4lPs7H94VUqPe2XwIsfPRnrXQE//QTEXxb8/8N4CNc6FpgZahzpTjFhMzSA7T/nHJa11DE8Ng2TP3iAmRczFlmslSuUNOgUeb6yRvs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203200" y="177801"/>
            <a:ext cx="10363200" cy="830997"/>
          </a:xfrm>
          <a:prstGeom prst="rect">
            <a:avLst/>
          </a:prstGeom>
          <a:noFill/>
        </p:spPr>
        <p:txBody>
          <a:bodyPr wrap="square">
            <a:spAutoFit/>
          </a:bodyPr>
          <a:lstStyle/>
          <a:p>
            <a:pPr algn="ctr"/>
            <a:r>
              <a:rPr lang="en-US" sz="4800" b="1" dirty="0">
                <a:solidFill>
                  <a:srgbClr val="FF0000"/>
                </a:solidFill>
                <a:latin typeface="Times New Roman" panose="02020603050405020304" pitchFamily="18" charset="0"/>
                <a:ea typeface="Calibri" panose="020F0502020204030204" pitchFamily="34" charset="0"/>
              </a:rPr>
              <a:t> HƯỚNG DẪN VỀ NHÀ</a:t>
            </a:r>
            <a:endParaRPr lang="en-US" sz="4800" dirty="0">
              <a:solidFill>
                <a:prstClr val="black"/>
              </a:solidFill>
            </a:endParaRPr>
          </a:p>
        </p:txBody>
      </p:sp>
      <p:sp>
        <p:nvSpPr>
          <p:cNvPr id="2" name="TextBox 1" descr="OPL20U25GSXzBJYl68kk8uQGfFKzs7yb1M4KJWUiLk6ZEvGF+qCIPSnY57AbBFCvTW2023.15.96+K4lPs7H94VUqPe2XwIsfPRnrXQE//QTEXxb8/8N4CNc6FpgZahzpTjFhMzSA7T/nHJa11DE8Ng2TP3iAmRczFlmslSuUNOgUeb6yRvs0="/>
          <p:cNvSpPr txBox="1"/>
          <p:nvPr/>
        </p:nvSpPr>
        <p:spPr>
          <a:xfrm>
            <a:off x="671398" y="1069381"/>
            <a:ext cx="10849205" cy="4687950"/>
          </a:xfrm>
          <a:prstGeom prst="rect">
            <a:avLst/>
          </a:prstGeom>
          <a:noFill/>
        </p:spPr>
        <p:txBody>
          <a:bodyPr wrap="square" rtlCol="0">
            <a:spAutoFit/>
          </a:bodyPr>
          <a:lstStyle/>
          <a:p>
            <a:pPr algn="just"/>
            <a:r>
              <a:rPr lang="nl-NL" sz="3733" dirty="0">
                <a:latin typeface="Times New Roman" pitchFamily="18" charset="0"/>
                <a:cs typeface="Times New Roman" pitchFamily="18" charset="0"/>
              </a:rPr>
              <a:t>- Ôn tập các </a:t>
            </a:r>
            <a:r>
              <a:rPr lang="vi-VN" sz="3733" dirty="0">
                <a:latin typeface="Times New Roman" pitchFamily="18" charset="0"/>
                <a:cs typeface="Times New Roman" pitchFamily="18" charset="0"/>
              </a:rPr>
              <a:t>kiến thức</a:t>
            </a:r>
            <a:r>
              <a:rPr lang="nl-NL" sz="3733" dirty="0">
                <a:latin typeface="Times New Roman" pitchFamily="18" charset="0"/>
                <a:cs typeface="Times New Roman" pitchFamily="18" charset="0"/>
              </a:rPr>
              <a:t> đã </a:t>
            </a:r>
            <a:r>
              <a:rPr lang="vi-VN" sz="3733" dirty="0">
                <a:latin typeface="Times New Roman" pitchFamily="18" charset="0"/>
                <a:cs typeface="Times New Roman" pitchFamily="18" charset="0"/>
              </a:rPr>
              <a:t>học về hình chóp tam giác đều, biết cách tạo lập hình chóp tam giác đều, tính diện tích xung quanh, thể tích của hình chóp tam giác đều và áp dụng các kiến thức đã được học vào giải quyết các bài toán trong thực tiễn.</a:t>
            </a:r>
          </a:p>
          <a:p>
            <a:pPr algn="just"/>
            <a:r>
              <a:rPr lang="vi-VN" sz="3733" dirty="0">
                <a:latin typeface="Times New Roman" pitchFamily="18" charset="0"/>
                <a:cs typeface="Times New Roman" pitchFamily="18" charset="0"/>
              </a:rPr>
              <a:t>- Chuẩn bị bài hình chóp tứ giác đều: đọc trước nội dung bài và chuẩn bị trước hình 12 SGK trang 84.</a:t>
            </a:r>
          </a:p>
          <a:p>
            <a:endParaRPr lang="vi-VN" sz="3733" dirty="0">
              <a:latin typeface="Times New Roman" pitchFamily="18" charset="0"/>
              <a:cs typeface="Times New Roman" pitchFamily="18" charset="0"/>
            </a:endParaRPr>
          </a:p>
        </p:txBody>
      </p:sp>
    </p:spTree>
    <p:extLst>
      <p:ext uri="{BB962C8B-B14F-4D97-AF65-F5344CB8AC3E}">
        <p14:creationId xmlns:p14="http://schemas.microsoft.com/office/powerpoint/2010/main" val="23245242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OPL20U25GSXzBJYl68kk8uQGfFKzs7yb1M4KJWUiLk6ZEvGF+qCIPSnY57AbBFCvTW2023.15.96+K4lPs7H94VUqPe2XwIsfPRnrXQE//QTEXxb8/8N4CNc6FpgZahzpTjFhMzSA7T/nHJa11DE8Ng2TP3iAmRczFlmslSuUNOgUeb6yRvs0="/>
          <p:cNvSpPr>
            <a:spLocks noGrp="1"/>
          </p:cNvSpPr>
          <p:nvPr>
            <p:ph idx="1"/>
          </p:nvPr>
        </p:nvSpPr>
        <p:spPr>
          <a:xfrm>
            <a:off x="609600" y="836712"/>
            <a:ext cx="10972800" cy="4525963"/>
          </a:xfrm>
        </p:spPr>
        <p:txBody>
          <a:bodyPr>
            <a:normAutofit/>
          </a:bodyPr>
          <a:lstStyle/>
          <a:p>
            <a:pPr marL="0" indent="0">
              <a:buNone/>
            </a:pPr>
            <a:r>
              <a:rPr lang="vi-VN" dirty="0">
                <a:latin typeface="+mj-lt"/>
              </a:rPr>
              <a:t>Trò chơi:</a:t>
            </a:r>
          </a:p>
          <a:p>
            <a:pPr marL="0" indent="0">
              <a:buNone/>
            </a:pPr>
            <a:r>
              <a:rPr lang="vi-VN" dirty="0">
                <a:latin typeface="+mj-lt"/>
              </a:rPr>
              <a:t>Chạm vào món quà để ra câu hỏi tương ứng (Lưu ý: chọn vào thân của hộp quà để khi quay lại hộp quà sẽ biến mất).</a:t>
            </a:r>
          </a:p>
          <a:p>
            <a:pPr marL="0" indent="0">
              <a:buNone/>
            </a:pPr>
            <a:r>
              <a:rPr lang="vi-VN" dirty="0">
                <a:latin typeface="+mj-lt"/>
              </a:rPr>
              <a:t>Nếu HS trả lời đúng thì ấn vào món quà góc bên phải câu hỏi để mở phần thưởng</a:t>
            </a:r>
          </a:p>
          <a:p>
            <a:pPr marL="0" indent="0">
              <a:buNone/>
            </a:pPr>
            <a:r>
              <a:rPr lang="vi-VN" dirty="0">
                <a:latin typeface="+mj-lt"/>
              </a:rPr>
              <a:t>Ấn gohome để quay lại.</a:t>
            </a:r>
          </a:p>
        </p:txBody>
      </p:sp>
    </p:spTree>
    <p:extLst>
      <p:ext uri="{BB962C8B-B14F-4D97-AF65-F5344CB8AC3E}">
        <p14:creationId xmlns:p14="http://schemas.microsoft.com/office/powerpoint/2010/main" val="337856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descr="OPL20U25GSXzBJYl68kk8uQGfFKzs7yb1M4KJWUiLk6ZEvGF+qCIPSnY57AbBFCvTW2023.15.96+K4lPs7H94VUqPe2XwIsfPRnrXQE//QTEXxb8/8N4CNc6FpgZahzpTjFhMzSA7T/nHJa11DE8Ng2TP3iAmRczFlmslSuUNOgUeb6yRvs0="/>
          <p:cNvGraphicFramePr>
            <a:graphicFrameLocks noChangeAspect="1"/>
          </p:cNvGraphicFramePr>
          <p:nvPr/>
        </p:nvGraphicFramePr>
        <p:xfrm>
          <a:off x="7068102" y="218757"/>
          <a:ext cx="3935765" cy="4123304"/>
        </p:xfrm>
        <a:graphic>
          <a:graphicData uri="http://schemas.openxmlformats.org/presentationml/2006/ole">
            <mc:AlternateContent xmlns:mc="http://schemas.openxmlformats.org/markup-compatibility/2006">
              <mc:Choice xmlns:v="urn:schemas-microsoft-com:vml" Requires="v">
                <p:oleObj name="Bitmap Image" r:id="rId2" imgW="2200582" imgH="1752381" progId="PBrush">
                  <p:embed/>
                </p:oleObj>
              </mc:Choice>
              <mc:Fallback>
                <p:oleObj name="Bitmap Image" r:id="rId2" imgW="2200582" imgH="1752381" progId="PBrush">
                  <p:embed/>
                  <p:pic>
                    <p:nvPicPr>
                      <p:cNvPr id="4" name="Object 3" descr="OPL20U25GSXzBJYl68kk8uQGfFKzs7yb1M4KJWUiLk6ZEvGF+qCIPSnY57AbBFCvTW2023.15.96+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102" y="218757"/>
                        <a:ext cx="3935765" cy="4123304"/>
                      </a:xfrm>
                      <a:prstGeom prst="rect">
                        <a:avLst/>
                      </a:prstGeom>
                      <a:noFill/>
                      <a:ln>
                        <a:noFill/>
                      </a:ln>
                    </p:spPr>
                  </p:pic>
                </p:oleObj>
              </mc:Fallback>
            </mc:AlternateContent>
          </a:graphicData>
        </a:graphic>
      </p:graphicFrame>
      <p:pic>
        <p:nvPicPr>
          <p:cNvPr id="2" name="Picture 1" descr="OPL20U25GSXzBJYl68kk8uQGfFKzs7yb1M4KJWUiLk6ZEvGF+qCIPSnY57AbBFCvTW2023.15.96+K4lPs7H94VUqPe2XwIsfPRnrXQE//QTEXxb8/8N4CNc6FpgZahzpTjFhMzSA7T/nHJa11DE8Ng2TP3iAmRczFlmslSuUNOgUeb6yRvs0="/>
          <p:cNvPicPr>
            <a:picLocks noChangeAspect="1"/>
          </p:cNvPicPr>
          <p:nvPr/>
        </p:nvPicPr>
        <p:blipFill rotWithShape="1">
          <a:blip r:embed="rId4">
            <a:extLst>
              <a:ext uri="{28A0092B-C50C-407E-A947-70E740481C1C}">
                <a14:useLocalDpi xmlns:a14="http://schemas.microsoft.com/office/drawing/2010/main" val="0"/>
              </a:ext>
            </a:extLst>
          </a:blip>
          <a:srcRect l="14103" t="12821" r="19231" b="20513"/>
          <a:stretch/>
        </p:blipFill>
        <p:spPr>
          <a:xfrm>
            <a:off x="0" y="4842453"/>
            <a:ext cx="2015547" cy="2015547"/>
          </a:xfrm>
          <a:prstGeom prst="rect">
            <a:avLst/>
          </a:prstGeom>
        </p:spPr>
      </p:pic>
      <p:sp>
        <p:nvSpPr>
          <p:cNvPr id="8" name="Rounded Rectangular Callout 7" descr="OPL20U25GSXzBJYl68kk8uQGfFKzs7yb1M4KJWUiLk6ZEvGF+qCIPSnY57AbBFCvTW2023.15.96+K4lPs7H94VUqPe2XwIsfPRnrXQE//QTEXxb8/8N4CNc6FpgZahzpTjFhMzSA7T/nHJa11DE8Ng2TP3iAmRczFlmslSuUNOgUeb6yRvs0="/>
          <p:cNvSpPr/>
          <p:nvPr/>
        </p:nvSpPr>
        <p:spPr>
          <a:xfrm>
            <a:off x="239349" y="260648"/>
            <a:ext cx="6624736" cy="4081413"/>
          </a:xfrm>
          <a:prstGeom prst="wedgeRoundRectCallout">
            <a:avLst>
              <a:gd name="adj1" fmla="val -29865"/>
              <a:gd name="adj2" fmla="val 6572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chemeClr val="tx1"/>
                </a:solidFill>
                <a:latin typeface="+mj-lt"/>
              </a:rPr>
              <a:t>Bạn Hùng dùng một cái gàu hình chóp tam giác đều để múc nước đổ vào một thùng chứa có dạng hình lăng trụ có cùng diện tích đáy và chiều cao. Hãy dự đoán xem bạn Hùng phải đổ bao nhiêu gàu thì đầy thùng? </a:t>
            </a:r>
          </a:p>
        </p:txBody>
      </p:sp>
      <p:pic>
        <p:nvPicPr>
          <p:cNvPr id="5" name="Pictur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4352" y="3754437"/>
            <a:ext cx="3103563" cy="3103563"/>
          </a:xfrm>
          <a:prstGeom prst="rect">
            <a:avLst/>
          </a:prstGeom>
        </p:spPr>
      </p:pic>
    </p:spTree>
    <p:extLst>
      <p:ext uri="{BB962C8B-B14F-4D97-AF65-F5344CB8AC3E}">
        <p14:creationId xmlns:p14="http://schemas.microsoft.com/office/powerpoint/2010/main" val="392454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OPL20U25GSXzBJYl68kk8uQGfFKzs7yb1M4KJWUiLk6ZEvGF+qCIPSnY57AbBFCvTW2023.15.96+K4lPs7H94VUqPe2XwIsfPRnrXQE//QTEXxb8/8N4CNc6FpgZahzpTjFhMzSA7T/nHJa11DE8Ng2TP3iAmRczFlmslSuUNOgUeb6yRvs0="/>
          <p:cNvGrpSpPr/>
          <p:nvPr/>
        </p:nvGrpSpPr>
        <p:grpSpPr>
          <a:xfrm>
            <a:off x="0" y="0"/>
            <a:ext cx="12192000" cy="68580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5E6B765C-E492-4D9D-B326-A1DF01AF5D4B}"/>
              </a:ext>
            </a:extLst>
          </p:cNvPr>
          <p:cNvSpPr/>
          <p:nvPr/>
        </p:nvSpPr>
        <p:spPr>
          <a:xfrm>
            <a:off x="41018" y="2455126"/>
            <a:ext cx="10551863" cy="1231106"/>
          </a:xfrm>
          <a:prstGeom prst="rect">
            <a:avLst/>
          </a:prstGeom>
          <a:noFill/>
        </p:spPr>
        <p:txBody>
          <a:bodyPr wrap="none" lIns="121920" tIns="60960" rIns="121920" bIns="60960">
            <a:spAutoFit/>
          </a:bodyPr>
          <a:lstStyle/>
          <a:p>
            <a:pPr algn="ctr"/>
            <a:r>
              <a:rPr lang="en-US" sz="7200" b="1" dirty="0" err="1">
                <a:ln w="22225">
                  <a:solidFill>
                    <a:schemeClr val="accent2"/>
                  </a:solidFill>
                  <a:prstDash val="solid"/>
                </a:ln>
                <a:solidFill>
                  <a:schemeClr val="accent2">
                    <a:lumMod val="40000"/>
                    <a:lumOff val="60000"/>
                  </a:schemeClr>
                </a:solidFill>
              </a:rPr>
              <a:t>HÌNH</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CHÓP</a:t>
            </a:r>
            <a:r>
              <a:rPr lang="en-US" sz="7200" b="1" dirty="0">
                <a:ln w="22225">
                  <a:solidFill>
                    <a:schemeClr val="accent2"/>
                  </a:solidFill>
                  <a:prstDash val="solid"/>
                </a:ln>
                <a:solidFill>
                  <a:schemeClr val="accent2">
                    <a:lumMod val="40000"/>
                    <a:lumOff val="60000"/>
                  </a:schemeClr>
                </a:solidFill>
              </a:rPr>
              <a:t> TAM </a:t>
            </a:r>
            <a:r>
              <a:rPr lang="en-US" sz="7200" b="1" dirty="0" err="1">
                <a:ln w="22225">
                  <a:solidFill>
                    <a:schemeClr val="accent2"/>
                  </a:solidFill>
                  <a:prstDash val="solid"/>
                </a:ln>
                <a:solidFill>
                  <a:schemeClr val="accent2">
                    <a:lumMod val="40000"/>
                    <a:lumOff val="60000"/>
                  </a:schemeClr>
                </a:solidFill>
              </a:rPr>
              <a:t>GIÁC</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ĐỀU</a:t>
            </a:r>
            <a:endParaRPr lang="en-US" sz="7200" b="1" dirty="0">
              <a:ln w="22225">
                <a:solidFill>
                  <a:schemeClr val="accent2"/>
                </a:solidFill>
                <a:prstDash val="solid"/>
              </a:ln>
              <a:solidFill>
                <a:schemeClr val="accent2">
                  <a:lumMod val="40000"/>
                  <a:lumOff val="60000"/>
                </a:schemeClr>
              </a:solidFill>
            </a:endParaRPr>
          </a:p>
        </p:txBody>
      </p:sp>
      <p:sp>
        <p:nvSpPr>
          <p:cNvPr id="6" name="Rectangle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60C864D8-94FF-41B2-991B-05EF775C1920}"/>
              </a:ext>
            </a:extLst>
          </p:cNvPr>
          <p:cNvSpPr/>
          <p:nvPr/>
        </p:nvSpPr>
        <p:spPr>
          <a:xfrm>
            <a:off x="308310" y="1645821"/>
            <a:ext cx="1801134" cy="861774"/>
          </a:xfrm>
          <a:prstGeom prst="rect">
            <a:avLst/>
          </a:prstGeom>
          <a:noFill/>
        </p:spPr>
        <p:txBody>
          <a:bodyPr wrap="none" lIns="121920" tIns="60960" rIns="121920" bIns="60960">
            <a:spAutoFit/>
          </a:bodyPr>
          <a:lstStyle/>
          <a:p>
            <a:pPr algn="ctr"/>
            <a:r>
              <a:rPr lang="en-US" sz="4800" b="1" dirty="0" err="1">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a:t>
            </a:r>
            <a:r>
              <a:rPr lang="en-US" sz="48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1</a:t>
            </a:r>
          </a:p>
        </p:txBody>
      </p:sp>
      <p:sp>
        <p:nvSpPr>
          <p:cNvPr id="7" name="Rectangl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2C6D747D-C415-4964-A59E-F785BB764022}"/>
              </a:ext>
            </a:extLst>
          </p:cNvPr>
          <p:cNvSpPr/>
          <p:nvPr/>
        </p:nvSpPr>
        <p:spPr>
          <a:xfrm>
            <a:off x="1433631" y="848460"/>
            <a:ext cx="816794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HÌNH</a:t>
            </a: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HỌC</a:t>
            </a: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TRỰC</a:t>
            </a: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QUAN</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8" name="Rectangle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92EA59C7-7EED-485B-A9ED-438A79DA8CB3}"/>
              </a:ext>
            </a:extLst>
          </p:cNvPr>
          <p:cNvSpPr/>
          <p:nvPr/>
        </p:nvSpPr>
        <p:spPr>
          <a:xfrm>
            <a:off x="250335" y="191533"/>
            <a:ext cx="3533340" cy="769441"/>
          </a:xfrm>
          <a:prstGeom prst="rect">
            <a:avLst/>
          </a:prstGeom>
          <a:noFill/>
        </p:spPr>
        <p:txBody>
          <a:bodyPr wrap="none" lIns="91440" tIns="45720" rIns="91440" bIns="45720">
            <a:spAutoFit/>
          </a:bodyPr>
          <a:lstStyle/>
          <a:p>
            <a:pPr algn="ctr"/>
            <a:r>
              <a:rPr lang="en-US" sz="44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CHƯƠNG</a:t>
            </a:r>
            <a:r>
              <a:rPr lang="en-US" sz="4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IV</a:t>
            </a:r>
          </a:p>
        </p:txBody>
      </p:sp>
      <p:sp>
        <p:nvSpPr>
          <p:cNvPr id="9" name="Hình chữ nhật 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B373F0C2-A895-4718-B076-FA6AE686B6F1}"/>
              </a:ext>
            </a:extLst>
          </p:cNvPr>
          <p:cNvSpPr/>
          <p:nvPr/>
        </p:nvSpPr>
        <p:spPr>
          <a:xfrm>
            <a:off x="2711416" y="5703487"/>
            <a:ext cx="2345834"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2)</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709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26" presetClass="entr"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par>
                          <p:cTn id="35" fill="hold">
                            <p:stCondLst>
                              <p:cond delay="3500"/>
                            </p:stCondLst>
                            <p:childTnLst>
                              <p:par>
                                <p:cTn id="36" presetID="26" presetClass="emph" presetSubtype="0" fill="hold" grpId="0" nodeType="afterEffect">
                                  <p:stCondLst>
                                    <p:cond delay="0"/>
                                  </p:stCondLst>
                                  <p:childTnLst>
                                    <p:animEffect transition="out" filter="fade">
                                      <p:cBhvr>
                                        <p:cTn id="37" dur="1750" tmFilter="0, 0; .2, .5; .8, .5; 1, 0"/>
                                        <p:tgtEl>
                                          <p:spTgt spid="9"/>
                                        </p:tgtEl>
                                      </p:cBhvr>
                                    </p:animEffect>
                                    <p:animScale>
                                      <p:cBhvr>
                                        <p:cTn id="38"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285301" y="2403851"/>
            <a:ext cx="6237515"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endParaRPr>
          </a:p>
        </p:txBody>
      </p:sp>
      <p:pic>
        <p:nvPicPr>
          <p:cNvPr id="4" name="Hình ảnh 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454511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L20U25GSXzBJYl68kk8uQGfFKzs7yb1M4KJWUiLk6ZEvGF+qCIPSnY57AbBFCvTW2023.15.96+K4lPs7H94VUqPe2XwIsfPRnrXQE//QTEXxb8/8N4CNc6FpgZahzpTjFhMzSA7T/nHJa11DE8Ng2TP3iAmRczFlmslSuUNOgUeb6yRvs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 y="31396"/>
            <a:ext cx="12181675" cy="6858000"/>
          </a:xfrm>
          <a:prstGeom prst="rect">
            <a:avLst/>
          </a:prstGeom>
        </p:spPr>
      </p:pic>
      <p:sp>
        <p:nvSpPr>
          <p:cNvPr id="2" name="TextBox 1" descr="OPL20U25GSXzBJYl68kk8uQGfFKzs7yb1M4KJWUiLk6ZEvGF+qCIPSnY57AbBFCvTW2023.15.96+K4lPs7H94VUqPe2XwIsfPRnrXQE//QTEXxb8/8N4CNc6FpgZahzpTjFhMzSA7T/nHJa11DE8Ng2TP3iAmRczFlmslSuUNOgUeb6yRvs0="/>
          <p:cNvSpPr txBox="1"/>
          <p:nvPr/>
        </p:nvSpPr>
        <p:spPr>
          <a:xfrm>
            <a:off x="-4622" y="0"/>
            <a:ext cx="12196623" cy="502766"/>
          </a:xfrm>
          <a:prstGeom prst="rect">
            <a:avLst/>
          </a:prstGeom>
          <a:solidFill>
            <a:srgbClr val="FFFFCC"/>
          </a:solidFill>
        </p:spPr>
        <p:txBody>
          <a:bodyPr wrap="square" rtlCol="0">
            <a:spAutoFit/>
          </a:bodyPr>
          <a:lstStyle/>
          <a:p>
            <a:pPr algn="ctr"/>
            <a:r>
              <a:rPr lang="en-US" sz="2667" dirty="0">
                <a:latin typeface="Times New Roman" pitchFamily="18" charset="0"/>
                <a:cs typeface="Times New Roman" pitchFamily="18" charset="0"/>
              </a:rPr>
              <a:t>TIẾT 2: HÌNH CHÓP TAM GIÁC ĐỀU</a:t>
            </a:r>
            <a:endParaRPr lang="vi-VN" sz="2667" dirty="0">
              <a:latin typeface="Times New Roman" pitchFamily="18" charset="0"/>
              <a:cs typeface="Times New Roman" pitchFamily="18" charset="0"/>
            </a:endParaRPr>
          </a:p>
        </p:txBody>
      </p:sp>
      <p:sp>
        <p:nvSpPr>
          <p:cNvPr id="4" name="TextBox 3" descr="OPL20U25GSXzBJYl68kk8uQGfFKzs7yb1M4KJWUiLk6ZEvGF+qCIPSnY57AbBFCvTW2023.15.96+K4lPs7H94VUqPe2XwIsfPRnrXQE//QTEXxb8/8N4CNc6FpgZahzpTjFhMzSA7T/nHJa11DE8Ng2TP3iAmRczFlmslSuUNOgUeb6yRvs0="/>
          <p:cNvSpPr txBox="1"/>
          <p:nvPr/>
        </p:nvSpPr>
        <p:spPr>
          <a:xfrm>
            <a:off x="-4622" y="0"/>
            <a:ext cx="12196623" cy="666786"/>
          </a:xfrm>
          <a:prstGeom prst="rect">
            <a:avLst/>
          </a:prstGeom>
          <a:solidFill>
            <a:srgbClr val="FFFFCC"/>
          </a:solidFill>
        </p:spPr>
        <p:txBody>
          <a:bodyPr wrap="square" rtlCol="0">
            <a:spAutoFit/>
          </a:bodyPr>
          <a:lstStyle/>
          <a:p>
            <a:pPr algn="ctr"/>
            <a:r>
              <a:rPr lang="en-US" sz="3733"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TIẾT 2: HÌNH CHÓP TAM GIÁC ĐỀU</a:t>
            </a:r>
            <a:endParaRPr lang="vi-VN" sz="3733"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TextBox 2" descr="OPL20U25GSXzBJYl68kk8uQGfFKzs7yb1M4KJWUiLk6ZEvGF+qCIPSnY57AbBFCvTW2023.15.96+K4lPs7H94VUqPe2XwIsfPRnrXQE//QTEXxb8/8N4CNc6FpgZahzpTjFhMzSA7T/nHJa11DE8Ng2TP3iAmRczFlmslSuUNOgUeb6yRvs0="/>
          <p:cNvSpPr txBox="1"/>
          <p:nvPr/>
        </p:nvSpPr>
        <p:spPr>
          <a:xfrm>
            <a:off x="527382" y="2296228"/>
            <a:ext cx="5952661" cy="2062296"/>
          </a:xfrm>
          <a:prstGeom prst="rect">
            <a:avLst/>
          </a:prstGeom>
          <a:noFill/>
        </p:spPr>
        <p:txBody>
          <a:bodyPr wrap="square" rtlCol="0">
            <a:spAutoFit/>
          </a:bodyPr>
          <a:lstStyle/>
          <a:p>
            <a:r>
              <a:rPr lang="vi-VN" sz="4267" dirty="0">
                <a:latin typeface="+mj-lt"/>
              </a:rPr>
              <a:t>Độ dài đoạn thẳng </a:t>
            </a:r>
            <a:r>
              <a:rPr lang="vi-VN" sz="4267" i="1" dirty="0">
                <a:solidFill>
                  <a:srgbClr val="C00000"/>
                </a:solidFill>
                <a:latin typeface="+mj-lt"/>
              </a:rPr>
              <a:t>SO</a:t>
            </a:r>
            <a:r>
              <a:rPr lang="vi-VN" sz="4267" dirty="0">
                <a:latin typeface="+mj-lt"/>
              </a:rPr>
              <a:t> là chiều cao của hình chóp tam giác đều </a:t>
            </a:r>
            <a:r>
              <a:rPr lang="vi-VN" sz="4267" i="1" dirty="0">
                <a:solidFill>
                  <a:srgbClr val="C00000"/>
                </a:solidFill>
                <a:latin typeface="+mj-lt"/>
              </a:rPr>
              <a:t>S.ABC</a:t>
            </a:r>
            <a:r>
              <a:rPr lang="vi-VN" sz="4267" dirty="0">
                <a:latin typeface="+mj-lt"/>
              </a:rPr>
              <a:t>. </a:t>
            </a:r>
          </a:p>
        </p:txBody>
      </p:sp>
      <p:sp>
        <p:nvSpPr>
          <p:cNvPr id="7" name="Title 1" descr="OPL20U25GSXzBJYl68kk8uQGfFKzs7yb1M4KJWUiLk6ZEvGF+qCIPSnY57AbBFCvTW2023.15.96+K4lPs7H94VUqPe2XwIsfPRnrXQE//QTEXxb8/8N4CNc6FpgZahzpTjFhMzSA7T/nHJa11DE8Ng2TP3iAmRczFlmslSuUNOgUeb6yRvs0="/>
          <p:cNvSpPr txBox="1">
            <a:spLocks/>
          </p:cNvSpPr>
          <p:nvPr/>
        </p:nvSpPr>
        <p:spPr>
          <a:xfrm>
            <a:off x="47328" y="740701"/>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733" b="1" dirty="0">
                <a:latin typeface="Times New Roman" pitchFamily="18" charset="0"/>
                <a:cs typeface="Times New Roman" pitchFamily="18" charset="0"/>
              </a:rPr>
              <a:t>III. THỂ TÍCH CỦA HÌNH CHÓP TAM GIÁC ĐỀU</a:t>
            </a:r>
          </a:p>
        </p:txBody>
      </p:sp>
      <p:pic>
        <p:nvPicPr>
          <p:cNvPr id="14338" name="Picture 2" descr="OPL20U25GSXzBJYl68kk8uQGfFKzs7yb1M4KJWUiLk6ZEvGF+qCIPSnY57AbBFCvTW2023.15.96+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647" y="1604798"/>
            <a:ext cx="43307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54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descr="OPL20U25GSXzBJYl68kk8uQGfFKzs7yb1M4KJWUiLk6ZEvGF+qCIPSnY57AbBFCvTW2023.15.96+K4lPs7H94VUqPe2XwIsfPRnrXQE//QTEXxb8/8N4CNc6FpgZahzpTjFhMzSA7T/nHJa11DE8Ng2TP3iAmRczFlmslSuUNOgUeb6yRvs0="/>
          <p:cNvGraphicFramePr>
            <a:graphicFrameLocks noChangeAspect="1"/>
          </p:cNvGraphicFramePr>
          <p:nvPr/>
        </p:nvGraphicFramePr>
        <p:xfrm>
          <a:off x="9022267" y="967143"/>
          <a:ext cx="2981575" cy="2610939"/>
        </p:xfrm>
        <a:graphic>
          <a:graphicData uri="http://schemas.openxmlformats.org/presentationml/2006/ole">
            <mc:AlternateContent xmlns:mc="http://schemas.openxmlformats.org/markup-compatibility/2006">
              <mc:Choice xmlns:v="urn:schemas-microsoft-com:vml" Requires="v">
                <p:oleObj name="Bitmap Image" r:id="rId2" imgW="2200582" imgH="1752381" progId="PBrush">
                  <p:embed/>
                </p:oleObj>
              </mc:Choice>
              <mc:Fallback>
                <p:oleObj name="Bitmap Image" r:id="rId2" imgW="2200582" imgH="1752381" progId="PBrush">
                  <p:embed/>
                  <p:pic>
                    <p:nvPicPr>
                      <p:cNvPr id="5" name="Object 4" descr="OPL20U25GSXzBJYl68kk8uQGfFKzs7yb1M4KJWUiLk6ZEvGF+qCIPSnY57AbBFCvTW2023.15.96+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2267" y="967143"/>
                        <a:ext cx="2981575" cy="2610939"/>
                      </a:xfrm>
                      <a:prstGeom prst="rect">
                        <a:avLst/>
                      </a:prstGeom>
                      <a:noFill/>
                    </p:spPr>
                  </p:pic>
                </p:oleObj>
              </mc:Fallback>
            </mc:AlternateContent>
          </a:graphicData>
        </a:graphic>
      </p:graphicFrame>
      <p:sp>
        <p:nvSpPr>
          <p:cNvPr id="2" name="Title 1" descr="OPL20U25GSXzBJYl68kk8uQGfFKzs7yb1M4KJWUiLk6ZEvGF+qCIPSnY57AbBFCvTW2023.15.96+K4lPs7H94VUqPe2XwIsfPRnrXQE//QTEXxb8/8N4CNc6FpgZahzpTjFhMzSA7T/nHJa11DE8Ng2TP3iAmRczFlmslSuUNOgUeb6yRvs0="/>
          <p:cNvSpPr>
            <a:spLocks noGrp="1"/>
          </p:cNvSpPr>
          <p:nvPr>
            <p:ph type="title"/>
          </p:nvPr>
        </p:nvSpPr>
        <p:spPr>
          <a:xfrm>
            <a:off x="397824" y="348813"/>
            <a:ext cx="10972800" cy="1143000"/>
          </a:xfrm>
        </p:spPr>
        <p:txBody>
          <a:bodyPr>
            <a:normAutofit/>
          </a:bodyPr>
          <a:lstStyle/>
          <a:p>
            <a:pPr algn="l"/>
            <a:r>
              <a:rPr lang="en-US" sz="3733" b="1" dirty="0" err="1">
                <a:latin typeface="Times New Roman" pitchFamily="18" charset="0"/>
                <a:cs typeface="Times New Roman" pitchFamily="18" charset="0"/>
              </a:rPr>
              <a:t>Bài</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toán</a:t>
            </a:r>
            <a:r>
              <a:rPr lang="en-US" sz="3733" b="1" dirty="0">
                <a:latin typeface="Times New Roman" pitchFamily="18" charset="0"/>
                <a:cs typeface="Times New Roman" pitchFamily="18" charset="0"/>
              </a:rPr>
              <a:t> 1:</a:t>
            </a:r>
            <a:endParaRPr lang="vi-VN" sz="3733" b="1" dirty="0">
              <a:latin typeface="Times New Roman" pitchFamily="18" charset="0"/>
              <a:cs typeface="Times New Roman" pitchFamily="18" charset="0"/>
            </a:endParaRPr>
          </a:p>
        </p:txBody>
      </p:sp>
      <p:sp>
        <p:nvSpPr>
          <p:cNvPr id="3" name="Content Placeholder 2" descr="OPL20U25GSXzBJYl68kk8uQGfFKzs7yb1M4KJWUiLk6ZEvGF+qCIPSnY57AbBFCvTW2023.15.96+K4lPs7H94VUqPe2XwIsfPRnrXQE//QTEXxb8/8N4CNc6FpgZahzpTjFhMzSA7T/nHJa11DE8Ng2TP3iAmRczFlmslSuUNOgUeb6yRvs0="/>
          <p:cNvSpPr>
            <a:spLocks noGrp="1"/>
          </p:cNvSpPr>
          <p:nvPr>
            <p:ph idx="1"/>
          </p:nvPr>
        </p:nvSpPr>
        <p:spPr>
          <a:xfrm>
            <a:off x="361328" y="1056714"/>
            <a:ext cx="8160907" cy="1723033"/>
          </a:xfrm>
        </p:spPr>
        <p:txBody>
          <a:bodyPr>
            <a:noAutofit/>
          </a:bodyPr>
          <a:lstStyle/>
          <a:p>
            <a:pPr marL="0" indent="0" algn="just">
              <a:buNone/>
            </a:pPr>
            <a:r>
              <a:rPr lang="vi-VN" sz="3733" dirty="0">
                <a:latin typeface="+mj-lt"/>
              </a:rPr>
              <a:t>Bạn Hùng có một cái gàu có dạng hình chóp tam giác đều và một cái thùng (không chứa nước) có dạng hình lăng trụ đứng. Hai vật này có cùng diện tích đáy và chiều cao. </a:t>
            </a:r>
          </a:p>
        </p:txBody>
      </p:sp>
      <p:sp>
        <p:nvSpPr>
          <p:cNvPr id="4" name="Rectangle 2"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6" name="Rectangle 4"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8" name="Rectangle 8"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10" name="Rectangle 10"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17" name="TextBox 16" descr="OPL20U25GSXzBJYl68kk8uQGfFKzs7yb1M4KJWUiLk6ZEvGF+qCIPSnY57AbBFCvTW2023.15.96+K4lPs7H94VUqPe2XwIsfPRnrXQE//QTEXxb8/8N4CNc6FpgZahzpTjFhMzSA7T/nHJa11DE8Ng2TP3iAmRczFlmslSuUNOgUeb6yRvs0="/>
          <p:cNvSpPr txBox="1"/>
          <p:nvPr/>
        </p:nvSpPr>
        <p:spPr>
          <a:xfrm>
            <a:off x="-4622" y="0"/>
            <a:ext cx="12196623" cy="666786"/>
          </a:xfrm>
          <a:prstGeom prst="rect">
            <a:avLst/>
          </a:prstGeom>
          <a:solidFill>
            <a:srgbClr val="FFFFCC"/>
          </a:solidFill>
        </p:spPr>
        <p:txBody>
          <a:bodyPr wrap="square" rtlCol="0">
            <a:spAutoFit/>
          </a:bodyPr>
          <a:lstStyle/>
          <a:p>
            <a:pPr algn="ctr"/>
            <a:r>
              <a:rPr lang="en-US" sz="3733" b="1" dirty="0">
                <a:ln w="1905"/>
                <a:solidFill>
                  <a:srgbClr val="E2771E"/>
                </a:solidFill>
                <a:effectLst>
                  <a:innerShdw blurRad="69850" dist="43180" dir="5400000">
                    <a:srgbClr val="000000">
                      <a:alpha val="65000"/>
                    </a:srgbClr>
                  </a:innerShdw>
                </a:effectLst>
                <a:latin typeface="Times New Roman" pitchFamily="18" charset="0"/>
                <a:cs typeface="Times New Roman" pitchFamily="18" charset="0"/>
              </a:rPr>
              <a:t>TIẾT 2: HÌNH CHÓP TAM GIÁC ĐỀU</a:t>
            </a:r>
            <a:endParaRPr lang="vi-VN" sz="3733" b="1" dirty="0">
              <a:ln w="1905"/>
              <a:solidFill>
                <a:srgbClr val="E2771E"/>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20" name="Picture 19"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65A14FCB-5569-4268-AF8B-502D9EF6E73E}"/>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382" r="20120" b="2"/>
          <a:stretch/>
        </p:blipFill>
        <p:spPr>
          <a:xfrm>
            <a:off x="10704512" y="-27384"/>
            <a:ext cx="1266701" cy="126670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21" name="Picture 2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170" y="-219405"/>
            <a:ext cx="1312481" cy="1312481"/>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389796" y="3607025"/>
                <a:ext cx="11568608" cy="3204532"/>
              </a:xfrm>
              <a:prstGeom prst="rect">
                <a:avLst/>
              </a:prstGeom>
            </p:spPr>
            <p:txBody>
              <a:bodyPr wrap="square">
                <a:spAutoFit/>
              </a:bodyPr>
              <a:lstStyle/>
              <a:p>
                <a:pPr algn="just"/>
                <a:r>
                  <a:rPr lang="vi-VN" sz="3733" dirty="0">
                    <a:latin typeface="+mj-lt"/>
                  </a:rPr>
                  <a:t>Hùng múc đầy một gàu nước và đổ vào thùng thì thấy chiều cao của cột nước bằng </a:t>
                </a:r>
                <a14:m>
                  <m:oMath xmlns:m="http://schemas.openxmlformats.org/officeDocument/2006/math">
                    <m:f>
                      <m:fPr>
                        <m:ctrlPr>
                          <a:rPr lang="vi-VN" sz="3733" i="1">
                            <a:latin typeface="Cambria Math" panose="02040503050406030204" pitchFamily="18" charset="0"/>
                          </a:rPr>
                        </m:ctrlPr>
                      </m:fPr>
                      <m:num>
                        <m:r>
                          <a:rPr lang="vi-VN" sz="3733" i="1">
                            <a:latin typeface="Cambria Math"/>
                          </a:rPr>
                          <m:t>1</m:t>
                        </m:r>
                      </m:num>
                      <m:den>
                        <m:r>
                          <a:rPr lang="vi-VN" sz="3733" i="1">
                            <a:latin typeface="Cambria Math"/>
                          </a:rPr>
                          <m:t>3</m:t>
                        </m:r>
                      </m:den>
                    </m:f>
                  </m:oMath>
                </a14:m>
                <a:r>
                  <a:rPr lang="vi-VN" sz="3733" dirty="0">
                    <a:latin typeface="+mj-lt"/>
                  </a:rPr>
                  <a:t> chiều cao của thùng. Gọi S là diện tích đáy và h là chiều cao của cái gàu.</a:t>
                </a:r>
              </a:p>
              <a:p>
                <a:pPr algn="just"/>
                <a:r>
                  <a:rPr lang="vi-VN" sz="3733" dirty="0">
                    <a:latin typeface="+mj-lt"/>
                  </a:rPr>
                  <a:t>a) Tính thể tích V của phần nước đổ vào theo S và h.</a:t>
                </a:r>
              </a:p>
              <a:p>
                <a:pPr algn="just"/>
                <a:r>
                  <a:rPr lang="vi-VN" sz="3733" dirty="0">
                    <a:latin typeface="+mj-lt"/>
                  </a:rPr>
                  <a:t>b) Từ câu a), hãy dự đoán thể tích của cái gàu.</a:t>
                </a:r>
              </a:p>
            </p:txBody>
          </p:sp>
        </mc:Choice>
        <mc:Fallback>
          <p:sp>
            <p:nvSpPr>
              <p:cNvPr id="7" name="Rectangle 6"/>
              <p:cNvSpPr>
                <a:spLocks noRot="1" noChangeAspect="1" noMove="1" noResize="1" noEditPoints="1" noAdjustHandles="1" noChangeArrowheads="1" noChangeShapeType="1" noTextEdit="1"/>
              </p:cNvSpPr>
              <p:nvPr/>
            </p:nvSpPr>
            <p:spPr>
              <a:xfrm>
                <a:off x="389796" y="3607025"/>
                <a:ext cx="11568608" cy="3204532"/>
              </a:xfrm>
              <a:prstGeom prst="rect">
                <a:avLst/>
              </a:prstGeom>
              <a:blipFill>
                <a:blip r:embed="rId7"/>
                <a:stretch>
                  <a:fillRect l="-1739" t="-3429" r="-1686" b="-6667"/>
                </a:stretch>
              </a:blipFill>
            </p:spPr>
            <p:txBody>
              <a:bodyPr/>
              <a:lstStyle/>
              <a:p>
                <a:r>
                  <a:rPr lang="en-US">
                    <a:noFill/>
                  </a:rPr>
                  <a:t> </a:t>
                </a:r>
              </a:p>
            </p:txBody>
          </p:sp>
        </mc:Fallback>
      </mc:AlternateContent>
    </p:spTree>
    <p:extLst>
      <p:ext uri="{BB962C8B-B14F-4D97-AF65-F5344CB8AC3E}">
        <p14:creationId xmlns:p14="http://schemas.microsoft.com/office/powerpoint/2010/main" val="390953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OPL20U25GSXzBJYl68kk8uQGfFKzs7yb1M4KJWUiLk6ZEvGF+qCIPSnY57AbBFCvTW2023.15.96+K4lPs7H94VUqPe2XwIsfPRnrXQE//QTEXxb8/8N4CNc6FpgZahzpTjFhMzSA7T/nHJa11DE8Ng2TP3iAmRczFlmslSuUNOgUeb6yRvs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5" y="0"/>
            <a:ext cx="12174445" cy="6858000"/>
          </a:xfrm>
          <a:prstGeom prst="rect">
            <a:avLst/>
          </a:prstGeom>
        </p:spPr>
      </p:pic>
      <mc:AlternateContent xmlns:mc="http://schemas.openxmlformats.org/markup-compatibility/2006">
        <mc:Choice xmlns:a14="http://schemas.microsoft.com/office/drawing/2010/main" Requires="a14">
          <p:sp>
            <p:nvSpPr>
              <p:cNvPr id="4" name="TextBox 3" descr="OPL20U25GSXzBJYl68kk8uQGfFKzs7yb1M4KJWUiLk6ZEvGF+qCIPSnY57AbBFCvTW2023.15.96+K4lPs7H94VUqPe2XwIsfPRnrXQE//QTEXxb8/8N4CNc6FpgZahzpTjFhMzSA7T/nHJa11DE8Ng2TP3iAmRczFlmslSuUNOgUeb6yRvs0="/>
              <p:cNvSpPr txBox="1"/>
              <p:nvPr/>
            </p:nvSpPr>
            <p:spPr>
              <a:xfrm>
                <a:off x="436028" y="535154"/>
                <a:ext cx="11425269" cy="4638770"/>
              </a:xfrm>
              <a:prstGeom prst="rect">
                <a:avLst/>
              </a:prstGeom>
              <a:noFill/>
            </p:spPr>
            <p:txBody>
              <a:bodyPr wrap="square" rtlCol="0">
                <a:spAutoFit/>
              </a:bodyPr>
              <a:lstStyle/>
              <a:p>
                <a:endParaRPr lang="vi-VN" sz="3733" dirty="0">
                  <a:latin typeface="+mj-lt"/>
                </a:endParaRPr>
              </a:p>
              <a:p>
                <a:pPr algn="just"/>
                <a:r>
                  <a:rPr lang="vi-VN" sz="3733" dirty="0">
                    <a:latin typeface="+mj-lt"/>
                  </a:rPr>
                  <a:t>a) Vì chiều cao của gàu bằng chiều cao của thùng nước nên chiều cao của phần nước đổ vào là  </a:t>
                </a:r>
                <a14:m>
                  <m:oMath xmlns:m="http://schemas.openxmlformats.org/officeDocument/2006/math">
                    <m:f>
                      <m:fPr>
                        <m:ctrlPr>
                          <a:rPr lang="vi-VN" sz="3733" i="1">
                            <a:latin typeface="Cambria Math" panose="02040503050406030204" pitchFamily="18" charset="0"/>
                          </a:rPr>
                        </m:ctrlPr>
                      </m:fPr>
                      <m:num>
                        <m:r>
                          <a:rPr lang="vi-VN" sz="3733" i="1">
                            <a:latin typeface="Cambria Math" panose="02040503050406030204" pitchFamily="18" charset="0"/>
                          </a:rPr>
                          <m:t>1</m:t>
                        </m:r>
                      </m:num>
                      <m:den>
                        <m:r>
                          <a:rPr lang="vi-VN" sz="3733" i="1">
                            <a:latin typeface="Cambria Math" panose="02040503050406030204" pitchFamily="18" charset="0"/>
                          </a:rPr>
                          <m:t>3</m:t>
                        </m:r>
                      </m:den>
                    </m:f>
                    <m:r>
                      <a:rPr lang="vi-VN" sz="3733" i="1">
                        <a:latin typeface="Cambria Math" panose="02040503050406030204" pitchFamily="18" charset="0"/>
                      </a:rPr>
                      <m:t>h</m:t>
                    </m:r>
                  </m:oMath>
                </a14:m>
                <a:r>
                  <a:rPr lang="vi-VN" sz="3733" dirty="0">
                    <a:latin typeface="+mj-lt"/>
                  </a:rPr>
                  <a:t>      </a:t>
                </a:r>
              </a:p>
              <a:p>
                <a:r>
                  <a:rPr lang="vi-VN" sz="3733" dirty="0">
                    <a:latin typeface="+mj-lt"/>
                  </a:rPr>
                  <a:t>      </a:t>
                </a:r>
              </a:p>
              <a:p>
                <a:r>
                  <a:rPr lang="vi-VN" sz="3733" dirty="0">
                    <a:latin typeface="+mj-lt"/>
                  </a:rPr>
                  <a:t>      Khi đó thể tích của phần nước đổ vào là </a:t>
                </a:r>
              </a:p>
              <a:p>
                <a14:m>
                  <m:oMath xmlns:m="http://schemas.openxmlformats.org/officeDocument/2006/math">
                    <m:r>
                      <a:rPr lang="vi-VN" sz="3733" i="1">
                        <a:latin typeface="Cambria Math"/>
                      </a:rPr>
                      <m:t>                                         </m:t>
                    </m:r>
                    <m:r>
                      <a:rPr lang="vi-VN" sz="3733" i="1">
                        <a:latin typeface="Cambria Math"/>
                      </a:rPr>
                      <m:t>𝑉</m:t>
                    </m:r>
                    <m:r>
                      <a:rPr lang="vi-VN" sz="3733" i="1">
                        <a:latin typeface="Cambria Math"/>
                      </a:rPr>
                      <m:t>=</m:t>
                    </m:r>
                    <m:r>
                      <a:rPr lang="vi-VN" sz="3733" i="1">
                        <a:latin typeface="Cambria Math"/>
                      </a:rPr>
                      <m:t>𝑆</m:t>
                    </m:r>
                    <m:r>
                      <a:rPr lang="vi-VN" sz="3733" i="1">
                        <a:latin typeface="Cambria Math"/>
                        <a:ea typeface="Cambria Math"/>
                      </a:rPr>
                      <m:t>∙</m:t>
                    </m:r>
                    <m:d>
                      <m:dPr>
                        <m:ctrlPr>
                          <a:rPr lang="vi-VN" sz="3733" i="1">
                            <a:latin typeface="Cambria Math" panose="02040503050406030204" pitchFamily="18" charset="0"/>
                            <a:ea typeface="Cambria Math"/>
                          </a:rPr>
                        </m:ctrlPr>
                      </m:dPr>
                      <m:e>
                        <m:f>
                          <m:fPr>
                            <m:ctrlPr>
                              <a:rPr lang="vi-VN" sz="3733" i="1">
                                <a:latin typeface="Cambria Math" panose="02040503050406030204" pitchFamily="18" charset="0"/>
                                <a:ea typeface="Cambria Math"/>
                              </a:rPr>
                            </m:ctrlPr>
                          </m:fPr>
                          <m:num>
                            <m:r>
                              <a:rPr lang="vi-VN" sz="3733" i="1">
                                <a:latin typeface="Cambria Math"/>
                                <a:ea typeface="Cambria Math"/>
                              </a:rPr>
                              <m:t>1</m:t>
                            </m:r>
                          </m:num>
                          <m:den>
                            <m:r>
                              <a:rPr lang="vi-VN" sz="3733" i="1">
                                <a:latin typeface="Cambria Math"/>
                                <a:ea typeface="Cambria Math"/>
                              </a:rPr>
                              <m:t>3</m:t>
                            </m:r>
                          </m:den>
                        </m:f>
                        <m:r>
                          <a:rPr lang="vi-VN" sz="3733" i="1">
                            <a:latin typeface="Cambria Math"/>
                            <a:ea typeface="Cambria Math"/>
                          </a:rPr>
                          <m:t>h</m:t>
                        </m:r>
                      </m:e>
                    </m:d>
                    <m:r>
                      <a:rPr lang="vi-VN" sz="3733" i="1">
                        <a:latin typeface="Cambria Math"/>
                        <a:ea typeface="Cambria Math"/>
                      </a:rPr>
                      <m:t>=</m:t>
                    </m:r>
                    <m:f>
                      <m:fPr>
                        <m:ctrlPr>
                          <a:rPr lang="vi-VN" sz="3733" i="1">
                            <a:latin typeface="Cambria Math" panose="02040503050406030204" pitchFamily="18" charset="0"/>
                            <a:ea typeface="Cambria Math"/>
                          </a:rPr>
                        </m:ctrlPr>
                      </m:fPr>
                      <m:num>
                        <m:r>
                          <a:rPr lang="vi-VN" sz="3733" i="1">
                            <a:latin typeface="Cambria Math"/>
                            <a:ea typeface="Cambria Math"/>
                          </a:rPr>
                          <m:t>1</m:t>
                        </m:r>
                      </m:num>
                      <m:den>
                        <m:r>
                          <a:rPr lang="vi-VN" sz="3733" i="1">
                            <a:latin typeface="Cambria Math"/>
                            <a:ea typeface="Cambria Math"/>
                          </a:rPr>
                          <m:t>3</m:t>
                        </m:r>
                      </m:den>
                    </m:f>
                    <m:r>
                      <a:rPr lang="vi-VN" sz="3733" i="1">
                        <a:latin typeface="Cambria Math"/>
                        <a:ea typeface="Cambria Math"/>
                      </a:rPr>
                      <m:t>∙</m:t>
                    </m:r>
                    <m:r>
                      <a:rPr lang="vi-VN" sz="3733" i="1">
                        <a:latin typeface="Cambria Math"/>
                        <a:ea typeface="Cambria Math"/>
                      </a:rPr>
                      <m:t>𝑆</m:t>
                    </m:r>
                    <m:r>
                      <a:rPr lang="vi-VN" sz="3733" i="1">
                        <a:latin typeface="Cambria Math"/>
                        <a:ea typeface="Cambria Math"/>
                      </a:rPr>
                      <m:t>.</m:t>
                    </m:r>
                    <m:r>
                      <a:rPr lang="vi-VN" sz="3733" i="1">
                        <a:latin typeface="Cambria Math"/>
                        <a:ea typeface="Cambria Math"/>
                      </a:rPr>
                      <m:t>h</m:t>
                    </m:r>
                  </m:oMath>
                </a14:m>
                <a:r>
                  <a:rPr lang="vi-VN" sz="3733" dirty="0">
                    <a:latin typeface="+mj-lt"/>
                  </a:rPr>
                  <a:t>                           </a:t>
                </a:r>
              </a:p>
              <a:p>
                <a:endParaRPr lang="vi-VN" sz="3733" dirty="0">
                  <a:latin typeface="+mj-lt"/>
                </a:endParaRPr>
              </a:p>
            </p:txBody>
          </p:sp>
        </mc:Choice>
        <mc:Fallback>
          <p:sp>
            <p:nvSpPr>
              <p:cNvPr id="4" name="TextBox 3" descr="OPL20U25GSXzBJYl68kk8uQGfFKzs7yb1M4KJWUiLk6ZEvGF+qCIPSnY57AbBFCvTW2023.15.96+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436028" y="535154"/>
                <a:ext cx="11425269" cy="4638770"/>
              </a:xfrm>
              <a:prstGeom prst="rect">
                <a:avLst/>
              </a:prstGeom>
              <a:blipFill>
                <a:blip r:embed="rId3"/>
                <a:stretch>
                  <a:fillRect l="-1761" r="-1708"/>
                </a:stretch>
              </a:blipFill>
            </p:spPr>
            <p:txBody>
              <a:bodyPr/>
              <a:lstStyle/>
              <a:p>
                <a:r>
                  <a:rPr lang="en-US">
                    <a:noFill/>
                  </a:rPr>
                  <a:t> </a:t>
                </a:r>
              </a:p>
            </p:txBody>
          </p:sp>
        </mc:Fallback>
      </mc:AlternateContent>
      <p:sp>
        <p:nvSpPr>
          <p:cNvPr id="5" name="Rectangle 2"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7" name="Rectangle 4"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mc:AlternateContent xmlns:mc="http://schemas.openxmlformats.org/markup-compatibility/2006">
        <mc:Choice xmlns:a14="http://schemas.microsoft.com/office/drawing/2010/main" Requires="a14">
          <p:sp>
            <p:nvSpPr>
              <p:cNvPr id="9" name="TextBox 8" descr="OPL20U25GSXzBJYl68kk8uQGfFKzs7yb1M4KJWUiLk6ZEvGF+qCIPSnY57AbBFCvTW2023.15.96+K4lPs7H94VUqPe2XwIsfPRnrXQE//QTEXxb8/8N4CNc6FpgZahzpTjFhMzSA7T/nHJa11DE8Ng2TP3iAmRczFlmslSuUNOgUeb6yRvs0="/>
              <p:cNvSpPr txBox="1"/>
              <p:nvPr/>
            </p:nvSpPr>
            <p:spPr>
              <a:xfrm>
                <a:off x="1007435" y="4173949"/>
                <a:ext cx="10657184" cy="2055627"/>
              </a:xfrm>
              <a:prstGeom prst="rect">
                <a:avLst/>
              </a:prstGeom>
              <a:noFill/>
            </p:spPr>
            <p:txBody>
              <a:bodyPr wrap="square" rtlCol="0">
                <a:spAutoFit/>
              </a:bodyPr>
              <a:lstStyle/>
              <a:p>
                <a:endParaRPr lang="vi-VN" sz="3733" dirty="0">
                  <a:latin typeface="+mj-lt"/>
                </a:endParaRPr>
              </a:p>
              <a:p>
                <a:r>
                  <a:rPr lang="vi-VN" sz="3733" dirty="0">
                    <a:latin typeface="+mj-lt"/>
                  </a:rPr>
                  <a:t>b) Thể tích của cái gàu bằng thể tích của phần nước đổ vào là </a:t>
                </a:r>
                <a14:m>
                  <m:oMath xmlns:m="http://schemas.openxmlformats.org/officeDocument/2006/math">
                    <m:r>
                      <a:rPr lang="vi-VN" sz="3733" i="1">
                        <a:latin typeface="Cambria Math"/>
                      </a:rPr>
                      <m:t>𝑉</m:t>
                    </m:r>
                    <m:r>
                      <a:rPr lang="vi-VN" sz="3733" i="1">
                        <a:latin typeface="Cambria Math"/>
                      </a:rPr>
                      <m:t>=</m:t>
                    </m:r>
                    <m:f>
                      <m:fPr>
                        <m:ctrlPr>
                          <a:rPr lang="vi-VN" sz="3733" i="1">
                            <a:latin typeface="Cambria Math" panose="02040503050406030204" pitchFamily="18" charset="0"/>
                          </a:rPr>
                        </m:ctrlPr>
                      </m:fPr>
                      <m:num>
                        <m:r>
                          <a:rPr lang="vi-VN" sz="3733" i="1">
                            <a:latin typeface="Cambria Math"/>
                          </a:rPr>
                          <m:t>1</m:t>
                        </m:r>
                      </m:num>
                      <m:den>
                        <m:r>
                          <a:rPr lang="vi-VN" sz="3733" i="1">
                            <a:latin typeface="Cambria Math"/>
                          </a:rPr>
                          <m:t>3</m:t>
                        </m:r>
                      </m:den>
                    </m:f>
                    <m:r>
                      <a:rPr lang="vi-VN" sz="3733" i="1">
                        <a:latin typeface="Cambria Math"/>
                        <a:ea typeface="Cambria Math"/>
                      </a:rPr>
                      <m:t>∙</m:t>
                    </m:r>
                    <m:r>
                      <a:rPr lang="vi-VN" sz="3733" i="1">
                        <a:latin typeface="Cambria Math"/>
                        <a:ea typeface="Cambria Math"/>
                      </a:rPr>
                      <m:t>𝑆</m:t>
                    </m:r>
                    <m:r>
                      <a:rPr lang="vi-VN" sz="3733" i="1">
                        <a:latin typeface="Cambria Math"/>
                        <a:ea typeface="Cambria Math"/>
                      </a:rPr>
                      <m:t>.</m:t>
                    </m:r>
                    <m:r>
                      <a:rPr lang="vi-VN" sz="3733" i="1">
                        <a:latin typeface="Cambria Math"/>
                        <a:ea typeface="Cambria Math"/>
                      </a:rPr>
                      <m:t>h</m:t>
                    </m:r>
                  </m:oMath>
                </a14:m>
                <a:endParaRPr lang="vi-VN" sz="3733" dirty="0">
                  <a:latin typeface="+mj-lt"/>
                </a:endParaRPr>
              </a:p>
            </p:txBody>
          </p:sp>
        </mc:Choice>
        <mc:Fallback>
          <p:sp>
            <p:nvSpPr>
              <p:cNvPr id="9" name="TextBox 8" descr="OPL20U25GSXzBJYl68kk8uQGfFKzs7yb1M4KJWUiLk6ZEvGF+qCIPSnY57AbBFCvTW2023.15.96+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1007435" y="4173949"/>
                <a:ext cx="10657184" cy="2055627"/>
              </a:xfrm>
              <a:prstGeom prst="rect">
                <a:avLst/>
              </a:prstGeom>
              <a:blipFill>
                <a:blip r:embed="rId4"/>
                <a:stretch>
                  <a:fillRect l="-1831" r="-2117" b="-4451"/>
                </a:stretch>
              </a:blipFill>
            </p:spPr>
            <p:txBody>
              <a:bodyPr/>
              <a:lstStyle/>
              <a:p>
                <a:r>
                  <a:rPr lang="en-US">
                    <a:noFill/>
                  </a:rPr>
                  <a:t> </a:t>
                </a:r>
              </a:p>
            </p:txBody>
          </p:sp>
        </mc:Fallback>
      </mc:AlternateContent>
      <p:sp>
        <p:nvSpPr>
          <p:cNvPr id="10" name="Rectangle 6"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12" name="TextBox 11" descr="OPL20U25GSXzBJYl68kk8uQGfFKzs7yb1M4KJWUiLk6ZEvGF+qCIPSnY57AbBFCvTW2023.15.96+K4lPs7H94VUqPe2XwIsfPRnrXQE//QTEXxb8/8N4CNc6FpgZahzpTjFhMzSA7T/nHJa11DE8Ng2TP3iAmRczFlmslSuUNOgUeb6yRvs0="/>
          <p:cNvSpPr txBox="1"/>
          <p:nvPr/>
        </p:nvSpPr>
        <p:spPr>
          <a:xfrm>
            <a:off x="5502821" y="623153"/>
            <a:ext cx="1181734" cy="666786"/>
          </a:xfrm>
          <a:prstGeom prst="rect">
            <a:avLst/>
          </a:prstGeom>
          <a:noFill/>
        </p:spPr>
        <p:txBody>
          <a:bodyPr wrap="none" rtlCol="0">
            <a:spAutoFit/>
          </a:bodyPr>
          <a:lstStyle/>
          <a:p>
            <a:pPr algn="ctr"/>
            <a:r>
              <a:rPr lang="vi-VN" sz="3733" b="1" dirty="0">
                <a:latin typeface="+mj-lt"/>
              </a:rPr>
              <a:t>Giải </a:t>
            </a:r>
          </a:p>
        </p:txBody>
      </p:sp>
      <p:sp>
        <p:nvSpPr>
          <p:cNvPr id="13" name="TextBox 12" descr="OPL20U25GSXzBJYl68kk8uQGfFKzs7yb1M4KJWUiLk6ZEvGF+qCIPSnY57AbBFCvTW2023.15.96+K4lPs7H94VUqPe2XwIsfPRnrXQE//QTEXxb8/8N4CNc6FpgZahzpTjFhMzSA7T/nHJa11DE8Ng2TP3iAmRczFlmslSuUNOgUeb6yRvs0="/>
          <p:cNvSpPr txBox="1"/>
          <p:nvPr/>
        </p:nvSpPr>
        <p:spPr>
          <a:xfrm>
            <a:off x="-4622" y="0"/>
            <a:ext cx="12196623" cy="502766"/>
          </a:xfrm>
          <a:prstGeom prst="rect">
            <a:avLst/>
          </a:prstGeom>
          <a:solidFill>
            <a:srgbClr val="FFFFCC"/>
          </a:solidFill>
        </p:spPr>
        <p:txBody>
          <a:bodyPr wrap="square" rtlCol="0">
            <a:spAutoFit/>
          </a:bodyPr>
          <a:lstStyle/>
          <a:p>
            <a:pPr algn="ctr"/>
            <a:r>
              <a:rPr lang="en-US" sz="2667" dirty="0">
                <a:latin typeface="Times New Roman" pitchFamily="18" charset="0"/>
                <a:cs typeface="Times New Roman" pitchFamily="18" charset="0"/>
              </a:rPr>
              <a:t>TIẾT 2: HÌNH CHÓP TAM GIÁC ĐỀU</a:t>
            </a:r>
            <a:endParaRPr lang="vi-VN" sz="2667" dirty="0">
              <a:latin typeface="Times New Roman" pitchFamily="18" charset="0"/>
              <a:cs typeface="Times New Roman" pitchFamily="18" charset="0"/>
            </a:endParaRPr>
          </a:p>
        </p:txBody>
      </p:sp>
      <p:sp>
        <p:nvSpPr>
          <p:cNvPr id="14" name="TextBox 13" descr="OPL20U25GSXzBJYl68kk8uQGfFKzs7yb1M4KJWUiLk6ZEvGF+qCIPSnY57AbBFCvTW2023.15.96+K4lPs7H94VUqPe2XwIsfPRnrXQE//QTEXxb8/8N4CNc6FpgZahzpTjFhMzSA7T/nHJa11DE8Ng2TP3iAmRczFlmslSuUNOgUeb6yRvs0="/>
          <p:cNvSpPr txBox="1"/>
          <p:nvPr/>
        </p:nvSpPr>
        <p:spPr>
          <a:xfrm>
            <a:off x="-4622" y="0"/>
            <a:ext cx="12196623" cy="666786"/>
          </a:xfrm>
          <a:prstGeom prst="rect">
            <a:avLst/>
          </a:prstGeom>
          <a:solidFill>
            <a:srgbClr val="FFFFCC"/>
          </a:solidFill>
        </p:spPr>
        <p:txBody>
          <a:bodyPr wrap="square" rtlCol="0">
            <a:spAutoFit/>
          </a:bodyPr>
          <a:lstStyle/>
          <a:p>
            <a:pPr algn="ctr"/>
            <a:r>
              <a:rPr lang="en-US" sz="3733"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TIẾT 2: HÌNH CHÓP TAM GIÁC ĐỀU</a:t>
            </a:r>
            <a:endParaRPr lang="vi-VN" sz="3733"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672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OPL20U25GSXzBJYl68kk8uQGfFKzs7yb1M4KJWUiLk6ZEvGF+qCIPSnY57AbBFCvTW2023.15.96+K4lPs7H94VUqPe2XwIsfPRnrXQE//QTEXxb8/8N4CNc6FpgZahzpTjFhMzSA7T/nHJa11DE8Ng2TP3iAmRczFlmslSuUNOgUeb6yRvs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3" y="0"/>
            <a:ext cx="12240683" cy="6858000"/>
          </a:xfrm>
          <a:prstGeom prst="rect">
            <a:avLst/>
          </a:prstGeom>
        </p:spPr>
      </p:pic>
      <p:sp>
        <p:nvSpPr>
          <p:cNvPr id="2" name="TextBox 1" descr="OPL20U25GSXzBJYl68kk8uQGfFKzs7yb1M4KJWUiLk6ZEvGF+qCIPSnY57AbBFCvTW2023.15.96+K4lPs7H94VUqPe2XwIsfPRnrXQE//QTEXxb8/8N4CNc6FpgZahzpTjFhMzSA7T/nHJa11DE8Ng2TP3iAmRczFlmslSuUNOgUeb6yRvs0="/>
          <p:cNvSpPr txBox="1"/>
          <p:nvPr/>
        </p:nvSpPr>
        <p:spPr>
          <a:xfrm>
            <a:off x="719403" y="1028733"/>
            <a:ext cx="10561173" cy="4899418"/>
          </a:xfrm>
          <a:prstGeom prst="rect">
            <a:avLst/>
          </a:prstGeom>
          <a:noFill/>
        </p:spPr>
        <p:txBody>
          <a:bodyPr wrap="square" rtlCol="0">
            <a:spAutoFit/>
          </a:bodyPr>
          <a:lstStyle/>
          <a:p>
            <a:pPr algn="just">
              <a:lnSpc>
                <a:spcPct val="150000"/>
              </a:lnSpc>
            </a:pPr>
            <a:r>
              <a:rPr lang="vi-VN" sz="4267" dirty="0">
                <a:latin typeface="+mj-lt"/>
              </a:rPr>
              <a:t>Thể tích của hình chóp tam giác đều bằng </a:t>
            </a:r>
            <a:r>
              <a:rPr lang="vi-VN" sz="4267" dirty="0">
                <a:solidFill>
                  <a:srgbClr val="FF0000"/>
                </a:solidFill>
                <a:latin typeface="+mj-lt"/>
              </a:rPr>
              <a:t>một phần ba </a:t>
            </a:r>
            <a:r>
              <a:rPr lang="vi-VN" sz="4267" dirty="0">
                <a:solidFill>
                  <a:srgbClr val="0070C0"/>
                </a:solidFill>
                <a:latin typeface="+mj-lt"/>
              </a:rPr>
              <a:t>tích</a:t>
            </a:r>
            <a:r>
              <a:rPr lang="vi-VN" sz="4267" dirty="0">
                <a:latin typeface="+mj-lt"/>
              </a:rPr>
              <a:t> của </a:t>
            </a:r>
            <a:r>
              <a:rPr lang="vi-VN" sz="4267" dirty="0">
                <a:solidFill>
                  <a:srgbClr val="002060"/>
                </a:solidFill>
                <a:latin typeface="+mj-lt"/>
              </a:rPr>
              <a:t>diện tích đáy </a:t>
            </a:r>
            <a:r>
              <a:rPr lang="vi-VN" sz="4267" dirty="0">
                <a:latin typeface="+mj-lt"/>
              </a:rPr>
              <a:t>với </a:t>
            </a:r>
            <a:r>
              <a:rPr lang="vi-VN" sz="4267" dirty="0">
                <a:solidFill>
                  <a:srgbClr val="00B050"/>
                </a:solidFill>
                <a:latin typeface="+mj-lt"/>
              </a:rPr>
              <a:t>chiều cao</a:t>
            </a:r>
            <a:r>
              <a:rPr lang="vi-VN" sz="4267" dirty="0">
                <a:latin typeface="+mj-lt"/>
              </a:rPr>
              <a:t>.</a:t>
            </a:r>
          </a:p>
          <a:p>
            <a:pPr>
              <a:lnSpc>
                <a:spcPct val="150000"/>
              </a:lnSpc>
            </a:pPr>
            <a:r>
              <a:rPr lang="vi-VN" sz="4267" dirty="0">
                <a:latin typeface="+mj-lt"/>
              </a:rPr>
              <a:t>Tức là </a:t>
            </a:r>
          </a:p>
          <a:p>
            <a:pPr>
              <a:lnSpc>
                <a:spcPct val="150000"/>
              </a:lnSpc>
            </a:pPr>
            <a:r>
              <a:rPr lang="vi-VN" sz="4267" dirty="0">
                <a:latin typeface="+mj-lt"/>
              </a:rPr>
              <a:t> trong đó là </a:t>
            </a:r>
            <a:r>
              <a:rPr lang="vi-VN" sz="4267" i="1" dirty="0">
                <a:solidFill>
                  <a:srgbClr val="C00000"/>
                </a:solidFill>
                <a:latin typeface="+mj-lt"/>
              </a:rPr>
              <a:t>V</a:t>
            </a:r>
            <a:r>
              <a:rPr lang="vi-VN" sz="4267" dirty="0">
                <a:solidFill>
                  <a:srgbClr val="C00000"/>
                </a:solidFill>
                <a:latin typeface="+mj-lt"/>
              </a:rPr>
              <a:t> thể tích</a:t>
            </a:r>
            <a:r>
              <a:rPr lang="vi-VN" sz="4267" dirty="0">
                <a:latin typeface="+mj-lt"/>
              </a:rPr>
              <a:t>, </a:t>
            </a:r>
            <a:r>
              <a:rPr lang="vi-VN" sz="4267" i="1" dirty="0">
                <a:solidFill>
                  <a:srgbClr val="0070C0"/>
                </a:solidFill>
                <a:latin typeface="+mj-lt"/>
              </a:rPr>
              <a:t>S</a:t>
            </a:r>
            <a:r>
              <a:rPr lang="vi-VN" sz="4267" dirty="0">
                <a:solidFill>
                  <a:srgbClr val="0070C0"/>
                </a:solidFill>
                <a:latin typeface="+mj-lt"/>
              </a:rPr>
              <a:t> là diện tích đáy</a:t>
            </a:r>
            <a:r>
              <a:rPr lang="vi-VN" sz="4267" dirty="0">
                <a:latin typeface="+mj-lt"/>
              </a:rPr>
              <a:t>,</a:t>
            </a:r>
          </a:p>
          <a:p>
            <a:pPr>
              <a:lnSpc>
                <a:spcPct val="150000"/>
              </a:lnSpc>
            </a:pPr>
            <a:r>
              <a:rPr lang="vi-VN" sz="4267" dirty="0">
                <a:latin typeface="+mj-lt"/>
              </a:rPr>
              <a:t> </a:t>
            </a:r>
            <a:r>
              <a:rPr lang="vi-VN" sz="4267" dirty="0">
                <a:solidFill>
                  <a:srgbClr val="00B050"/>
                </a:solidFill>
                <a:latin typeface="+mj-lt"/>
              </a:rPr>
              <a:t>h là chiều cao </a:t>
            </a:r>
            <a:r>
              <a:rPr lang="vi-VN" sz="4267" dirty="0">
                <a:latin typeface="+mj-lt"/>
              </a:rPr>
              <a:t>của hình chóp tam giác đều.</a:t>
            </a:r>
          </a:p>
        </p:txBody>
      </p:sp>
      <p:sp>
        <p:nvSpPr>
          <p:cNvPr id="3" name="Rectangle 2"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graphicFrame>
        <p:nvGraphicFramePr>
          <p:cNvPr id="4" name="Object 3" descr="OPL20U25GSXzBJYl68kk8uQGfFKzs7yb1M4KJWUiLk6ZEvGF+qCIPSnY57AbBFCvTW2023.15.96+K4lPs7H94VUqPe2XwIsfPRnrXQE//QTEXxb8/8N4CNc6FpgZahzpTjFhMzSA7T/nHJa11DE8Ng2TP3iAmRczFlmslSuUNOgUeb6yRvs0="/>
          <p:cNvGraphicFramePr>
            <a:graphicFrameLocks noChangeAspect="1"/>
          </p:cNvGraphicFramePr>
          <p:nvPr/>
        </p:nvGraphicFramePr>
        <p:xfrm>
          <a:off x="2543605" y="3064685"/>
          <a:ext cx="2016224" cy="1132400"/>
        </p:xfrm>
        <a:graphic>
          <a:graphicData uri="http://schemas.openxmlformats.org/presentationml/2006/ole">
            <mc:AlternateContent xmlns:mc="http://schemas.openxmlformats.org/markup-compatibility/2006">
              <mc:Choice xmlns:v="urn:schemas-microsoft-com:vml" Requires="v">
                <p:oleObj name="Equation" r:id="rId3" imgW="698197" imgH="393529" progId="Equation.DSMT4">
                  <p:embed/>
                </p:oleObj>
              </mc:Choice>
              <mc:Fallback>
                <p:oleObj name="Equation" r:id="rId3" imgW="698197" imgH="393529" progId="Equation.DSMT4">
                  <p:embed/>
                  <p:pic>
                    <p:nvPicPr>
                      <p:cNvPr id="4" name="Object 3" descr="OPL20U25GSXzBJYl68kk8uQGfFKzs7yb1M4KJWUiLk6ZEvGF+qCIPSnY57AbBFCvTW2023.15.96+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605" y="3064685"/>
                        <a:ext cx="2016224" cy="1132400"/>
                      </a:xfrm>
                      <a:prstGeom prst="rect">
                        <a:avLst/>
                      </a:prstGeom>
                      <a:noFill/>
                    </p:spPr>
                  </p:pic>
                </p:oleObj>
              </mc:Fallback>
            </mc:AlternateContent>
          </a:graphicData>
        </a:graphic>
      </p:graphicFrame>
      <p:sp>
        <p:nvSpPr>
          <p:cNvPr id="5" name="Rectangle 4"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7" name="Rectangle 6"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9" name="Rectangle 11"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12" name="TextBox 11" descr="OPL20U25GSXzBJYl68kk8uQGfFKzs7yb1M4KJWUiLk6ZEvGF+qCIPSnY57AbBFCvTW2023.15.96+K4lPs7H94VUqPe2XwIsfPRnrXQE//QTEXxb8/8N4CNc6FpgZahzpTjFhMzSA7T/nHJa11DE8Ng2TP3iAmRczFlmslSuUNOgUeb6yRvs0="/>
          <p:cNvSpPr txBox="1"/>
          <p:nvPr/>
        </p:nvSpPr>
        <p:spPr>
          <a:xfrm>
            <a:off x="-4622" y="0"/>
            <a:ext cx="12196623" cy="502766"/>
          </a:xfrm>
          <a:prstGeom prst="rect">
            <a:avLst/>
          </a:prstGeom>
          <a:solidFill>
            <a:srgbClr val="FFFFCC"/>
          </a:solidFill>
        </p:spPr>
        <p:txBody>
          <a:bodyPr wrap="square" rtlCol="0">
            <a:spAutoFit/>
          </a:bodyPr>
          <a:lstStyle/>
          <a:p>
            <a:pPr algn="ctr"/>
            <a:r>
              <a:rPr lang="en-US" sz="2667" dirty="0">
                <a:latin typeface="Times New Roman" pitchFamily="18" charset="0"/>
                <a:cs typeface="Times New Roman" pitchFamily="18" charset="0"/>
              </a:rPr>
              <a:t>TIẾT 2: HÌNH CHÓP TAM GIÁC ĐỀU</a:t>
            </a:r>
            <a:endParaRPr lang="vi-VN" sz="2667" dirty="0">
              <a:latin typeface="Times New Roman" pitchFamily="18" charset="0"/>
              <a:cs typeface="Times New Roman" pitchFamily="18" charset="0"/>
            </a:endParaRPr>
          </a:p>
        </p:txBody>
      </p:sp>
      <p:sp>
        <p:nvSpPr>
          <p:cNvPr id="13" name="TextBox 12" descr="OPL20U25GSXzBJYl68kk8uQGfFKzs7yb1M4KJWUiLk6ZEvGF+qCIPSnY57AbBFCvTW2023.15.96+K4lPs7H94VUqPe2XwIsfPRnrXQE//QTEXxb8/8N4CNc6FpgZahzpTjFhMzSA7T/nHJa11DE8Ng2TP3iAmRczFlmslSuUNOgUeb6yRvs0="/>
          <p:cNvSpPr txBox="1"/>
          <p:nvPr/>
        </p:nvSpPr>
        <p:spPr>
          <a:xfrm>
            <a:off x="-4622" y="0"/>
            <a:ext cx="12196623" cy="666786"/>
          </a:xfrm>
          <a:prstGeom prst="rect">
            <a:avLst/>
          </a:prstGeom>
          <a:solidFill>
            <a:srgbClr val="FFFFCC"/>
          </a:solidFill>
        </p:spPr>
        <p:txBody>
          <a:bodyPr wrap="square" rtlCol="0">
            <a:spAutoFit/>
          </a:bodyPr>
          <a:lstStyle/>
          <a:p>
            <a:pPr algn="ctr"/>
            <a:r>
              <a:rPr lang="en-US" sz="3733"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TIẾT 2: HÌNH CHÓP TAM GIÁC ĐỀU</a:t>
            </a:r>
            <a:endParaRPr lang="vi-VN" sz="3733"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0937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OPL20U25GSXzBJYl68kk8uQGfFKzs7yb1M4KJWUiLk6ZEvGF+qCIPSnY57AbBFCvTW2023.15.96+K4lPs7H94VUqPe2XwIsfPRnrXQE//QTEXxb8/8N4CNc6FpgZahzpTjFhMzSA7T/nHJa11DE8Ng2TP3iAmRczFlmslSuUNOgUeb6yRvs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 y="0"/>
            <a:ext cx="12196623" cy="6858000"/>
          </a:xfrm>
          <a:prstGeom prst="rect">
            <a:avLst/>
          </a:prstGeom>
        </p:spPr>
      </p:pic>
      <p:sp>
        <p:nvSpPr>
          <p:cNvPr id="2" name="Title 1" descr="OPL20U25GSXzBJYl68kk8uQGfFKzs7yb1M4KJWUiLk6ZEvGF+qCIPSnY57AbBFCvTW2023.15.96+K4lPs7H94VUqPe2XwIsfPRnrXQE//QTEXxb8/8N4CNc6FpgZahzpTjFhMzSA7T/nHJa11DE8Ng2TP3iAmRczFlmslSuUNOgUeb6yRvs0="/>
          <p:cNvSpPr>
            <a:spLocks noGrp="1"/>
          </p:cNvSpPr>
          <p:nvPr>
            <p:ph type="title"/>
          </p:nvPr>
        </p:nvSpPr>
        <p:spPr>
          <a:xfrm>
            <a:off x="609600" y="2189989"/>
            <a:ext cx="10972800" cy="1143000"/>
          </a:xfrm>
        </p:spPr>
        <p:txBody>
          <a:bodyPr>
            <a:noAutofit/>
          </a:bodyPr>
          <a:lstStyle/>
          <a:p>
            <a:pPr algn="l"/>
            <a:r>
              <a:rPr lang="vi-VN" sz="4267" b="1" dirty="0"/>
              <a:t>Ví dụ 2 (sgk/trang 83)</a:t>
            </a:r>
            <a:br>
              <a:rPr lang="vi-VN" sz="4267" b="1" dirty="0"/>
            </a:br>
            <a:r>
              <a:rPr lang="vi-VN" sz="4267" dirty="0"/>
              <a:t>Một khối rubik có dạng hình chóp tam giác đều với diện tích đáy khoảng 22,45 cm và chiều cao khoảng 5,88 cm.Tính thể tích của khối rubik đó.</a:t>
            </a:r>
            <a:br>
              <a:rPr lang="vi-VN" sz="4267" dirty="0"/>
            </a:br>
            <a:r>
              <a:rPr lang="vi-VN" sz="4267" dirty="0"/>
              <a:t> </a:t>
            </a:r>
            <a:br>
              <a:rPr lang="vi-VN" sz="4267" dirty="0"/>
            </a:br>
            <a:endParaRPr lang="vi-VN" sz="4267" dirty="0"/>
          </a:p>
        </p:txBody>
      </p:sp>
      <mc:AlternateContent xmlns:mc="http://schemas.openxmlformats.org/markup-compatibility/2006">
        <mc:Choice xmlns:a14="http://schemas.microsoft.com/office/drawing/2010/main" Requires="a14">
          <p:sp>
            <p:nvSpPr>
              <p:cNvPr id="3" name="Content Placeholder 2" descr="OPL20U25GSXzBJYl68kk8uQGfFKzs7yb1M4KJWUiLk6ZEvGF+qCIPSnY57AbBFCvTW2023.15.96+K4lPs7H94VUqPe2XwIsfPRnrXQE//QTEXxb8/8N4CNc6FpgZahzpTjFhMzSA7T/nHJa11DE8Ng2TP3iAmRczFlmslSuUNOgUeb6yRvs0="/>
              <p:cNvSpPr>
                <a:spLocks noGrp="1"/>
              </p:cNvSpPr>
              <p:nvPr>
                <p:ph idx="1"/>
              </p:nvPr>
            </p:nvSpPr>
            <p:spPr>
              <a:xfrm>
                <a:off x="623392" y="4284232"/>
                <a:ext cx="10972800" cy="2601153"/>
              </a:xfrm>
            </p:spPr>
            <p:txBody>
              <a:bodyPr/>
              <a:lstStyle/>
              <a:p>
                <a:pPr marL="0" indent="0">
                  <a:buNone/>
                </a:pPr>
                <a:r>
                  <a:rPr lang="vi-VN" dirty="0">
                    <a:latin typeface="+mj-lt"/>
                  </a:rPr>
                  <a:t>Thể tích của khối rubik đó là:</a:t>
                </a:r>
              </a:p>
              <a:p>
                <a:pPr marL="0" indent="0">
                  <a:buNone/>
                </a:pPr>
                <a14:m>
                  <m:oMath xmlns:m="http://schemas.openxmlformats.org/officeDocument/2006/math">
                    <m:r>
                      <a:rPr lang="vi-VN" b="0" i="1" smtClean="0">
                        <a:latin typeface="Cambria Math"/>
                      </a:rPr>
                      <m:t>     </m:t>
                    </m:r>
                    <m:r>
                      <a:rPr lang="vi-VN" b="0" i="1" smtClean="0">
                        <a:latin typeface="Cambria Math"/>
                      </a:rPr>
                      <m:t>𝑉</m:t>
                    </m:r>
                    <m:r>
                      <a:rPr lang="vi-VN" b="0" i="1" smtClean="0">
                        <a:latin typeface="Cambria Math"/>
                        <a:ea typeface="Cambria Math"/>
                      </a:rPr>
                      <m:t>≈</m:t>
                    </m:r>
                    <m:f>
                      <m:fPr>
                        <m:ctrlPr>
                          <a:rPr lang="vi-VN" b="0" i="1" smtClean="0">
                            <a:latin typeface="Cambria Math" panose="02040503050406030204" pitchFamily="18" charset="0"/>
                            <a:ea typeface="Cambria Math"/>
                          </a:rPr>
                        </m:ctrlPr>
                      </m:fPr>
                      <m:num>
                        <m:r>
                          <a:rPr lang="vi-VN" b="0" i="1" smtClean="0">
                            <a:latin typeface="Cambria Math"/>
                            <a:ea typeface="Cambria Math"/>
                          </a:rPr>
                          <m:t>1</m:t>
                        </m:r>
                      </m:num>
                      <m:den>
                        <m:r>
                          <a:rPr lang="vi-VN" b="0" i="1" smtClean="0">
                            <a:latin typeface="Cambria Math"/>
                            <a:ea typeface="Cambria Math"/>
                          </a:rPr>
                          <m:t>3</m:t>
                        </m:r>
                      </m:den>
                    </m:f>
                    <m:r>
                      <a:rPr lang="vi-VN" b="0" i="1" smtClean="0">
                        <a:latin typeface="Cambria Math"/>
                        <a:ea typeface="Cambria Math"/>
                      </a:rPr>
                      <m:t>∙22,45 . 5,88=44,002</m:t>
                    </m:r>
                  </m:oMath>
                </a14:m>
                <a:r>
                  <a:rPr lang="vi-VN" dirty="0">
                    <a:latin typeface="+mj-lt"/>
                  </a:rPr>
                  <a:t> (cm</a:t>
                </a:r>
                <a:r>
                  <a:rPr lang="vi-VN" baseline="30000" dirty="0">
                    <a:latin typeface="+mj-lt"/>
                  </a:rPr>
                  <a:t>3</a:t>
                </a:r>
                <a:r>
                  <a:rPr lang="vi-VN" dirty="0">
                    <a:latin typeface="+mj-lt"/>
                  </a:rPr>
                  <a:t>)</a:t>
                </a:r>
              </a:p>
            </p:txBody>
          </p:sp>
        </mc:Choice>
        <mc:Fallback>
          <p:sp>
            <p:nvSpPr>
              <p:cNvPr id="3" name="Content Placeholder 2" descr="OPL20U25GSXzBJYl68kk8uQGfFKzs7yb1M4KJWUiLk6ZEvGF+qCIPSnY57AbBFCvTW2023.15.96+K4lPs7H94VUqPe2XwIsfPRnrXQE//QTEXxb8/8N4CNc6FpgZahzpTjFhMzSA7T/nHJa11DE8Ng2TP3iAmRczFlmslSuUNOgUeb6yRvs0="/>
              <p:cNvSpPr>
                <a:spLocks noGrp="1" noRot="1" noChangeAspect="1" noMove="1" noResize="1" noEditPoints="1" noAdjustHandles="1" noChangeArrowheads="1" noChangeShapeType="1" noTextEdit="1"/>
              </p:cNvSpPr>
              <p:nvPr>
                <p:ph idx="1"/>
              </p:nvPr>
            </p:nvSpPr>
            <p:spPr>
              <a:xfrm>
                <a:off x="623392" y="4284232"/>
                <a:ext cx="10972800" cy="2601153"/>
              </a:xfrm>
              <a:blipFill>
                <a:blip r:embed="rId3"/>
                <a:stretch>
                  <a:fillRect l="-1111" t="-4225"/>
                </a:stretch>
              </a:blipFill>
            </p:spPr>
            <p:txBody>
              <a:bodyPr/>
              <a:lstStyle/>
              <a:p>
                <a:r>
                  <a:rPr lang="en-US">
                    <a:noFill/>
                  </a:rPr>
                  <a:t> </a:t>
                </a:r>
              </a:p>
            </p:txBody>
          </p:sp>
        </mc:Fallback>
      </mc:AlternateContent>
      <p:sp>
        <p:nvSpPr>
          <p:cNvPr id="4" name="Rectangle 2"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6" name="Rectangle 4"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8" name="Rectangle 10" descr="OPL20U25GSXzBJYl68kk8uQGfFKzs7yb1M4KJWUiLk6ZEvGF+qCIPSnY57AbBFCvTW2023.15.96+K4lPs7H94VUqPe2XwIsfPRnrXQE//QTEXxb8/8N4CNc6FpgZahzpTjFhMzSA7T/nHJa11DE8Ng2TP3iAmRczFlmslSuUNOgUeb6yRvs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00"/>
          </a:p>
        </p:txBody>
      </p:sp>
      <p:sp>
        <p:nvSpPr>
          <p:cNvPr id="12" name="TextBox 11" descr="OPL20U25GSXzBJYl68kk8uQGfFKzs7yb1M4KJWUiLk6ZEvGF+qCIPSnY57AbBFCvTW2023.15.96+K4lPs7H94VUqPe2XwIsfPRnrXQE//QTEXxb8/8N4CNc6FpgZahzpTjFhMzSA7T/nHJa11DE8Ng2TP3iAmRczFlmslSuUNOgUeb6yRvs0="/>
          <p:cNvSpPr txBox="1"/>
          <p:nvPr/>
        </p:nvSpPr>
        <p:spPr>
          <a:xfrm>
            <a:off x="623392" y="3499459"/>
            <a:ext cx="1130438" cy="666786"/>
          </a:xfrm>
          <a:prstGeom prst="rect">
            <a:avLst/>
          </a:prstGeom>
          <a:noFill/>
        </p:spPr>
        <p:txBody>
          <a:bodyPr wrap="none" rtlCol="0">
            <a:spAutoFit/>
          </a:bodyPr>
          <a:lstStyle/>
          <a:p>
            <a:r>
              <a:rPr lang="vi-VN" sz="3733" dirty="0">
                <a:latin typeface="+mj-lt"/>
              </a:rPr>
              <a:t>Giải </a:t>
            </a:r>
          </a:p>
        </p:txBody>
      </p:sp>
      <p:sp>
        <p:nvSpPr>
          <p:cNvPr id="13" name="TextBox 12" descr="OPL20U25GSXzBJYl68kk8uQGfFKzs7yb1M4KJWUiLk6ZEvGF+qCIPSnY57AbBFCvTW2023.15.96+K4lPs7H94VUqPe2XwIsfPRnrXQE//QTEXxb8/8N4CNc6FpgZahzpTjFhMzSA7T/nHJa11DE8Ng2TP3iAmRczFlmslSuUNOgUeb6yRvs0="/>
          <p:cNvSpPr txBox="1"/>
          <p:nvPr/>
        </p:nvSpPr>
        <p:spPr>
          <a:xfrm>
            <a:off x="-4622" y="0"/>
            <a:ext cx="12196623" cy="666786"/>
          </a:xfrm>
          <a:prstGeom prst="rect">
            <a:avLst/>
          </a:prstGeom>
          <a:solidFill>
            <a:srgbClr val="FFFFCC"/>
          </a:solidFill>
        </p:spPr>
        <p:txBody>
          <a:bodyPr wrap="square" rtlCol="0">
            <a:spAutoFit/>
          </a:bodyPr>
          <a:lstStyle/>
          <a:p>
            <a:pPr algn="ctr"/>
            <a:r>
              <a:rPr lang="en-US" sz="3733"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TIẾT 2: HÌNH CHÓP TAM GIÁC ĐỀU</a:t>
            </a:r>
            <a:endParaRPr lang="vi-VN" sz="3733"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6" name="Picture 1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10512492" y="68628"/>
            <a:ext cx="2180793" cy="2180793"/>
          </a:xfrm>
          <a:prstGeom prst="rect">
            <a:avLst/>
          </a:prstGeom>
        </p:spPr>
      </p:pic>
      <p:pic>
        <p:nvPicPr>
          <p:cNvPr id="5" name="Picture 4" descr="OPL20U25GSXzBJYl68kk8uQGfFKzs7yb1M4KJWUiLk6ZEvGF+qCIPSnY57AbBFCvTW2023.15.96+K4lPs7H94VUqPe2XwIsfPRnrXQE//QTEXxb8/8N4CNc6FpgZahzpTjFhMzSA7T/nHJa11DE8Ng2TP3iAmRczFlmslSuUNOgUeb6yRvs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0563" y="3499459"/>
            <a:ext cx="2950375" cy="3097893"/>
          </a:xfrm>
          <a:prstGeom prst="rect">
            <a:avLst/>
          </a:prstGeom>
        </p:spPr>
      </p:pic>
      <p:sp>
        <p:nvSpPr>
          <p:cNvPr id="17" name="Rectangle 16"/>
          <p:cNvSpPr/>
          <p:nvPr/>
        </p:nvSpPr>
        <p:spPr>
          <a:xfrm>
            <a:off x="6384032" y="740701"/>
            <a:ext cx="4361717"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667" b="1" dirty="0">
                <a:latin typeface="+mj-lt"/>
              </a:rPr>
              <a:t>HOẠT ĐỘNG CÁ NHÂN</a:t>
            </a:r>
          </a:p>
        </p:txBody>
      </p:sp>
    </p:spTree>
    <p:extLst>
      <p:ext uri="{BB962C8B-B14F-4D97-AF65-F5344CB8AC3E}">
        <p14:creationId xmlns:p14="http://schemas.microsoft.com/office/powerpoint/2010/main" val="24024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846</Words>
  <Application>Microsoft Office PowerPoint</Application>
  <PresentationFormat>Widescreen</PresentationFormat>
  <Paragraphs>71</Paragraphs>
  <Slides>17</Slides>
  <Notes>2</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5" baseType="lpstr">
      <vt:lpstr>Arial</vt:lpstr>
      <vt:lpstr>Calibri</vt:lpstr>
      <vt:lpstr>Calibri Light</vt:lpstr>
      <vt:lpstr>Cambria Math</vt:lpstr>
      <vt:lpstr>Times New Roman</vt:lpstr>
      <vt:lpstr>Office Theme</vt:lpstr>
      <vt:lpstr>Bitmap Image</vt:lpstr>
      <vt:lpstr>Equation</vt:lpstr>
      <vt:lpstr>PowerPoint Presentation</vt:lpstr>
      <vt:lpstr>PowerPoint Presentation</vt:lpstr>
      <vt:lpstr>PowerPoint Presentation</vt:lpstr>
      <vt:lpstr>PowerPoint Presentation</vt:lpstr>
      <vt:lpstr>PowerPoint Presentation</vt:lpstr>
      <vt:lpstr>Bài toán 1:</vt:lpstr>
      <vt:lpstr>PowerPoint Presentation</vt:lpstr>
      <vt:lpstr>PowerPoint Presentation</vt:lpstr>
      <vt:lpstr>Ví dụ 2 (sgk/trang 83) Một khối rubik có dạng hình chóp tam giác đều với diện tích đáy khoảng 22,45 cm và chiều cao khoảng 5,88 cm.Tính thể tích của khối rubik đó.   </vt:lpstr>
      <vt:lpstr>PowerPoint Presentation</vt:lpstr>
      <vt:lpstr>BT3 (sgk/tr83) Cho một hình chóp tam giác đều có diện tích đáy là 15 cm2 và chiều cao là 8 cm. Tính thể tích của hình chóp tam giác đều đó.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Thanh Tran Kim</dc:creator>
  <cp:lastModifiedBy>Thanh Tran Kim</cp:lastModifiedBy>
  <cp:revision>1</cp:revision>
  <dcterms:created xsi:type="dcterms:W3CDTF">2024-10-19T03:52:11Z</dcterms:created>
  <dcterms:modified xsi:type="dcterms:W3CDTF">2024-10-19T03:55:43Z</dcterms:modified>
</cp:coreProperties>
</file>