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542" r:id="rId2"/>
    <p:sldId id="1564" r:id="rId3"/>
    <p:sldId id="275" r:id="rId4"/>
    <p:sldId id="1601" r:id="rId5"/>
    <p:sldId id="1604" r:id="rId6"/>
    <p:sldId id="1606" r:id="rId7"/>
    <p:sldId id="1612" r:id="rId8"/>
    <p:sldId id="1611" r:id="rId9"/>
    <p:sldId id="1610" r:id="rId10"/>
    <p:sldId id="1613" r:id="rId11"/>
    <p:sldId id="1616" r:id="rId12"/>
    <p:sldId id="1618" r:id="rId13"/>
    <p:sldId id="1621" r:id="rId14"/>
    <p:sldId id="1620" r:id="rId15"/>
    <p:sldId id="1605" r:id="rId16"/>
    <p:sldId id="1625" r:id="rId17"/>
    <p:sldId id="1626" r:id="rId18"/>
    <p:sldId id="1623" r:id="rId19"/>
    <p:sldId id="1624" r:id="rId20"/>
    <p:sldId id="1627" r:id="rId21"/>
    <p:sldId id="1628" r:id="rId22"/>
    <p:sldId id="279" r:id="rId23"/>
    <p:sldId id="1471" r:id="rId24"/>
    <p:sldId id="1600" r:id="rId25"/>
    <p:sldId id="1629" r:id="rId26"/>
    <p:sldId id="317" r:id="rId27"/>
    <p:sldId id="625" r:id="rId28"/>
    <p:sldId id="1603" r:id="rId29"/>
    <p:sldId id="1614" r:id="rId30"/>
    <p:sldId id="1615"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6F6"/>
    <a:srgbClr val="007B83"/>
    <a:srgbClr val="FF3399"/>
    <a:srgbClr val="1C11AF"/>
    <a:srgbClr val="FF00FF"/>
    <a:srgbClr val="FFFFD7"/>
    <a:srgbClr val="FFFF9B"/>
    <a:srgbClr val="FFB989"/>
    <a:srgbClr val="FFF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3832" autoAdjust="0"/>
  </p:normalViewPr>
  <p:slideViewPr>
    <p:cSldViewPr snapToGrid="0">
      <p:cViewPr varScale="1">
        <p:scale>
          <a:sx n="58" d="100"/>
          <a:sy n="58" d="100"/>
        </p:scale>
        <p:origin x="864" y="4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7/13/2022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a:solidFill>
                  <a:schemeClr val="tx1"/>
                </a:solidFill>
                <a:effectLst/>
                <a:latin typeface="+mn-lt"/>
                <a:ea typeface="+mn-ea"/>
                <a:cs typeface="+mn-cs"/>
              </a:rPr>
              <a:t> Sự phát triển của các nền văn minh cũng  tác động trở lại đối với các đô thị. Quá trình giao lưu, cạnh tranh giữa các nền văn minh là cơ sở thúc đẩy chuyển biến tại các đô thị. A-ten bước vào giai đoạn phát triển hoàng kim trong thời kì Pê-ri-cờ-lét (thế kỉ V TCN) sau cuộc chiến tranh với Ba Tư. Các cuộc viễn chính của A-lếch-xăng Đại đế (thế kỉ IV TCN) đã giúp truyền bá và mở rộng ảnh hưởng của văn minh Hy Lạp tới các khu vực Tây Á, Bắc Phi.các thành tựu của văn minh cổ đại.</a:t>
            </a:r>
            <a:endParaRPr lang="en-US"/>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14</a:t>
            </a:fld>
            <a:endParaRPr lang="en-US"/>
          </a:p>
        </p:txBody>
      </p:sp>
    </p:spTree>
    <p:extLst>
      <p:ext uri="{BB962C8B-B14F-4D97-AF65-F5344CB8AC3E}">
        <p14:creationId xmlns:p14="http://schemas.microsoft.com/office/powerpoint/2010/main" val="3950739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16</a:t>
            </a:fld>
            <a:endParaRPr lang="en-US"/>
          </a:p>
        </p:txBody>
      </p:sp>
    </p:spTree>
    <p:extLst>
      <p:ext uri="{BB962C8B-B14F-4D97-AF65-F5344CB8AC3E}">
        <p14:creationId xmlns:p14="http://schemas.microsoft.com/office/powerpoint/2010/main" val="323792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https://luathoangphi.vn/vi-sao-xuat-hien-thanh-thi-trung-dai/</a:t>
            </a:r>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285368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2B26F6"/>
                </a:solidFill>
                <a:latin typeface="Arial" panose="020B0604020202020204" pitchFamily="34" charset="0"/>
                <a:cs typeface="Arial" panose="020B0604020202020204" pitchFamily="34" charset="0"/>
              </a:rPr>
              <a:t>Th</a:t>
            </a:r>
            <a:r>
              <a:rPr lang="vi-VN" sz="1200">
                <a:solidFill>
                  <a:srgbClr val="2B26F6"/>
                </a:solidFill>
                <a:latin typeface="+mn-lt"/>
                <a:cs typeface="Arial" panose="020B0604020202020204" pitchFamily="34" charset="0"/>
              </a:rPr>
              <a:t>ư</a:t>
            </a:r>
            <a:r>
              <a:rPr lang="en-US" sz="1200">
                <a:solidFill>
                  <a:srgbClr val="2B26F6"/>
                </a:solidFill>
                <a:latin typeface="Arial" panose="020B0604020202020204" pitchFamily="34" charset="0"/>
                <a:cs typeface="Arial" panose="020B0604020202020204" pitchFamily="34" charset="0"/>
              </a:rPr>
              <a:t>ơng nhân lập ra các th</a:t>
            </a:r>
            <a:r>
              <a:rPr lang="vi-VN" sz="1200">
                <a:solidFill>
                  <a:srgbClr val="2B26F6"/>
                </a:solidFill>
                <a:latin typeface="+mn-lt"/>
                <a:cs typeface="Arial" panose="020B0604020202020204" pitchFamily="34" charset="0"/>
              </a:rPr>
              <a:t>ư</a:t>
            </a:r>
            <a:r>
              <a:rPr lang="en-US" sz="1200">
                <a:solidFill>
                  <a:srgbClr val="2B26F6"/>
                </a:solidFill>
                <a:latin typeface="Arial" panose="020B0604020202020204" pitchFamily="34" charset="0"/>
                <a:cs typeface="Arial" panose="020B0604020202020204" pitchFamily="34" charset="0"/>
              </a:rPr>
              <a:t>ơng hội… để buôn bán trao đổi hàng hóa giữa các vùng.</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246271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Thương nhân liên kết với giới quý tộc quyền quý, lập nên hội đồng đô thị, họ trở thành những công dân hàng đầu của đô thị.</a:t>
            </a:r>
          </a:p>
          <a:p>
            <a:pPr rtl="0"/>
            <a:r>
              <a:rPr lang="vi-VN" sz="1200" b="0" i="0" kern="1200">
                <a:solidFill>
                  <a:schemeClr val="tx1"/>
                </a:solidFill>
                <a:effectLst/>
                <a:latin typeface="+mn-lt"/>
                <a:ea typeface="+mn-ea"/>
                <a:cs typeface="+mn-cs"/>
              </a:rPr>
              <a:t>+ Thương nhân thường bỏ tiền ra xây dựng những công trình công cộng như nhà thờ, đài phun nước, thuê các hoạ sĩ trang hoàng phố xá, nhà cửa, bảo trợ cho các nhà văn hoá, khoa học có tư tưởng tiến bộ.</a:t>
            </a:r>
          </a:p>
          <a:p>
            <a:pPr rtl="0"/>
            <a:r>
              <a:rPr lang="vi-VN" sz="1200" b="0" i="0" kern="1200">
                <a:solidFill>
                  <a:schemeClr val="tx1"/>
                </a:solidFill>
                <a:effectLst/>
                <a:latin typeface="+mn-lt"/>
                <a:ea typeface="+mn-ea"/>
                <a:cs typeface="+mn-cs"/>
              </a:rPr>
              <a:t>+ Thương nhân một số đô thị châu Âu còn tập hợp lại với nhau thành lập các hiệp hội buôn bán với mục đích bảo vệ tự do thương mại, thống nhất thị trường và an toàn cho các thương nhân buôn bán đường dài.</a:t>
            </a:r>
          </a:p>
          <a:p>
            <a:pPr rtl="0"/>
            <a:r>
              <a:rPr lang="vi-VN" sz="1200" b="0" i="0" kern="1200">
                <a:solidFill>
                  <a:schemeClr val="tx1"/>
                </a:solidFill>
                <a:effectLst/>
                <a:latin typeface="+mn-lt"/>
                <a:ea typeface="+mn-ea"/>
                <a:cs typeface="+mn-cs"/>
              </a:rPr>
              <a:t>+ Tại nhiều nước, hàng năm thương nhân còn tổ chức các hội chợ để thúc đẩy trao đổi hàng hóa giữa các vùng và giữa các quốc gia.</a:t>
            </a:r>
          </a:p>
          <a:p>
            <a:r>
              <a:rPr lang="vi-VN" sz="1200" b="0" i="0" kern="1200">
                <a:solidFill>
                  <a:schemeClr val="tx1"/>
                </a:solidFill>
                <a:effectLst/>
                <a:latin typeface="+mn-lt"/>
                <a:ea typeface="+mn-ea"/>
                <a:cs typeface="+mn-cs"/>
              </a:rPr>
              <a:t>* Tầng lớp thương nhân có vai trò quan trọng với sự phát triển của các đô thị châu Âu trung đại vì thương nhân giữ vai trò trung gian trong việc sản xuất và buôn bán hàng hoá và là nhân tố kết nối các chủ sản xuất, kết nối hoạt động thương mại giữa các khu vực, tạo động lực thúc đẩy sự phát triển của đô thị:</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24</a:t>
            </a:fld>
            <a:endParaRPr lang="en-US"/>
          </a:p>
        </p:txBody>
      </p:sp>
    </p:spTree>
    <p:extLst>
      <p:ext uri="{BB962C8B-B14F-4D97-AF65-F5344CB8AC3E}">
        <p14:creationId xmlns:p14="http://schemas.microsoft.com/office/powerpoint/2010/main" val="1046463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Khám phá ra vùng đất mới,con đ</a:t>
            </a:r>
            <a:r>
              <a:rPr lang="vi-VN"/>
              <a:t>ư</a:t>
            </a:r>
            <a:r>
              <a:rPr lang="en-US"/>
              <a:t>ờng mới trong tiến trình lịch sử,thúc đẩy nền kinh tế phát triển</a:t>
            </a:r>
          </a:p>
        </p:txBody>
      </p:sp>
      <p:sp>
        <p:nvSpPr>
          <p:cNvPr id="4" name="Slide Number Placeholder 3"/>
          <p:cNvSpPr>
            <a:spLocks noGrp="1"/>
          </p:cNvSpPr>
          <p:nvPr>
            <p:ph type="sldNum" sz="quarter" idx="5"/>
          </p:nvPr>
        </p:nvSpPr>
        <p:spPr/>
        <p:txBody>
          <a:bodyPr/>
          <a:lstStyle/>
          <a:p>
            <a:fld id="{849C52CD-A8C5-484B-B00E-2101948BB170}" type="slidenum">
              <a:rPr lang="en-US" smtClean="0"/>
              <a:pPr/>
              <a:t>25</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26</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137499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https://amthucbonmua.vn/cac-quoc-gia-co-dai-phuong-dong.html</a:t>
            </a:r>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35305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các quốc gia cố đại phương Đông được hình thành tại gần khu vực các con sông lớn. Mà thường khu vực xung quanh dòng sông sẽ có được nguồn đất đai màu mỡ, dễ trồng trọt. Khu vực sông sẽ là nơi đánh bắt cá, nơi giao thoa và buôn bán sầm uất. Như vậy, các khu vực quanh sông sẽ có sự giao lưu kinh tế, dân cư tập trung đông đúc. Đời sống người dân trở nên sư dả hơn.</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6</a:t>
            </a:fld>
            <a:endParaRPr lang="en-US"/>
          </a:p>
        </p:txBody>
      </p:sp>
    </p:spTree>
    <p:extLst>
      <p:ext uri="{BB962C8B-B14F-4D97-AF65-F5344CB8AC3E}">
        <p14:creationId xmlns:p14="http://schemas.microsoft.com/office/powerpoint/2010/main" val="146901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các quốc gia cố đại phương Đông được hình thành tại gần khu vực các con sông lớn. Mà thường khu vực xung quanh dòng sông sẽ có được nguồn đất đai màu mỡ, dễ trồng trọt. Khu vực sông sẽ là nơi đánh bắt cá, nơi giao thoa và buôn bán sầm uất. Như vậy, các khu vực quanh sông sẽ có sự giao lưu kinh tế, dân cư tập trung đông đúc. Đời sống người dân trở nên sư dả hơn.</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313705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333333"/>
                </a:solidFill>
                <a:latin typeface="Roboto" panose="02000000000000000000" pitchFamily="2" charset="0"/>
              </a:rPr>
              <a:t>Vai trò của các đô thị trong sự hình thành và phát triển các nền văn minh cổ đại: Là trung tâm hành chính, quân sự, đầu mối kinh tế và giao thông của các quốc gia cổ đại, những đô thị cổ gắn liền với sự hưng thịnh và suy tàn của các nền văn minh đầu tiên ở phương Đông.</a:t>
            </a:r>
            <a:endParaRPr lang="vi-VN" b="0" i="0">
              <a:solidFill>
                <a:srgbClr val="333333"/>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183064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https://hatgiongtamhon.vn/van-minh-hy-la-nen-tang-vung-chac-cua-van-minh-phuong-tay-113806.html</a:t>
            </a:r>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419089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7030A0"/>
                </a:solidFill>
              </a:rPr>
              <a:t>– Vùng đất giáp biển địa trung hải, có nhiều hải cảng, thuận lợi cho việc giao thương đường biển và buôn bán. Hoạt động buôn bán diễn ra sôi động với các khu vực như Lưỡng Hà, Ai Cập…</a:t>
            </a:r>
          </a:p>
          <a:p>
            <a:r>
              <a:rPr lang="vi-VN" sz="1200">
                <a:solidFill>
                  <a:srgbClr val="7030A0"/>
                </a:solidFill>
              </a:rPr>
              <a:t>=&gt; Nền kinh tế chính của Hy Lạp và Rô-ma là thủ công nghiệp và thương nghiệp.</a:t>
            </a:r>
            <a:endParaRPr lang="vi-VN" sz="1200" b="0" i="0">
              <a:solidFill>
                <a:srgbClr val="7030A0"/>
              </a:solidFill>
              <a:effectLst/>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16744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79" r:id="rId35"/>
    <p:sldLayoutId id="2147483674"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8.xml"/><Relationship Id="rId7" Type="http://schemas.microsoft.com/office/2007/relationships/hdphoto" Target="../media/hdphoto4.wdp"/><Relationship Id="rId12" Type="http://schemas.microsoft.com/office/2007/relationships/hdphoto" Target="../media/hdphoto2.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11" Type="http://schemas.openxmlformats.org/officeDocument/2006/relationships/image" Target="../media/image24.png"/><Relationship Id="rId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8.xml"/><Relationship Id="rId7" Type="http://schemas.openxmlformats.org/officeDocument/2006/relationships/image" Target="../media/image3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hyperlink" Target="https://www.wto.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3" name="Rectangle 12">
            <a:extLst>
              <a:ext uri="{FF2B5EF4-FFF2-40B4-BE49-F238E27FC236}">
                <a16:creationId xmlns:a16="http://schemas.microsoft.com/office/drawing/2014/main" id="{EF1A570E-C576-4B75-8861-D2B0EE39AD2F}"/>
              </a:ext>
            </a:extLst>
          </p:cNvPr>
          <p:cNvSpPr/>
          <p:nvPr/>
        </p:nvSpPr>
        <p:spPr>
          <a:xfrm>
            <a:off x="222402" y="101855"/>
            <a:ext cx="7545655"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b. Đô thị và các nền văn minh Hi Lạp, La Mã cổ đại</a:t>
            </a:r>
            <a:endParaRPr lang="en-US" sz="2400" b="1">
              <a:solidFill>
                <a:schemeClr val="bg1"/>
              </a:solidFill>
            </a:endParaRPr>
          </a:p>
        </p:txBody>
      </p:sp>
      <p:sp>
        <p:nvSpPr>
          <p:cNvPr id="3" name="TextBox 2">
            <a:extLst>
              <a:ext uri="{FF2B5EF4-FFF2-40B4-BE49-F238E27FC236}">
                <a16:creationId xmlns:a16="http://schemas.microsoft.com/office/drawing/2014/main" id="{1AA648FB-7022-4A47-BCC5-9D7FF72722D3}"/>
              </a:ext>
            </a:extLst>
          </p:cNvPr>
          <p:cNvSpPr txBox="1"/>
          <p:nvPr/>
        </p:nvSpPr>
        <p:spPr>
          <a:xfrm>
            <a:off x="376672" y="2449182"/>
            <a:ext cx="11420820" cy="2554545"/>
          </a:xfrm>
          <a:prstGeom prst="rect">
            <a:avLst/>
          </a:prstGeom>
          <a:noFill/>
          <a:ln>
            <a:solidFill>
              <a:schemeClr val="accent1">
                <a:shade val="50000"/>
              </a:schemeClr>
            </a:solidFill>
            <a:prstDash val="sysDash"/>
          </a:ln>
        </p:spPr>
        <p:txBody>
          <a:bodyPr wrap="square" rtlCol="0">
            <a:spAutoFit/>
          </a:bodyPr>
          <a:lstStyle/>
          <a:p>
            <a:pPr marL="457200" indent="-457200" algn="just">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Khai thác t</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liệu </a:t>
            </a:r>
            <a:r>
              <a:rPr lang="vi-VN" sz="3200">
                <a:solidFill>
                  <a:srgbClr val="FF3399"/>
                </a:solidFill>
                <a:latin typeface="Arial" panose="020B0604020202020204" pitchFamily="34" charset="0"/>
                <a:cs typeface="Arial" panose="020B0604020202020204" pitchFamily="34" charset="0"/>
              </a:rPr>
              <a:t>1 </a:t>
            </a:r>
            <a:r>
              <a:rPr lang="en-US" sz="3200">
                <a:solidFill>
                  <a:srgbClr val="FF3399"/>
                </a:solidFill>
                <a:latin typeface="Arial" panose="020B0604020202020204" pitchFamily="34" charset="0"/>
                <a:cs typeface="Arial" panose="020B0604020202020204" pitchFamily="34" charset="0"/>
              </a:rPr>
              <a:t>và thông tin mục b, hãy cho biết điều kiện địa lí và lịch sử có ảnh 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ởng như thế nào đến sự hình thành các đô thị ở Hi Lạp và La Mã cổ đại.</a:t>
            </a:r>
          </a:p>
          <a:p>
            <a:pPr marL="457200" indent="-457200" algn="just">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Đô thị ở Hy Lạp và La Mã cổ đại có vai trò nh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thế nào đối với sự phát triển của các nền văn minh cổ đại châu Âu.</a:t>
            </a:r>
            <a:endParaRPr lang="en-US" sz="4000">
              <a:solidFill>
                <a:srgbClr val="FF3399"/>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1BC97C5-DFEB-4506-A6F9-DB1BB73780E2}"/>
              </a:ext>
            </a:extLst>
          </p:cNvPr>
          <p:cNvSpPr/>
          <p:nvPr/>
        </p:nvSpPr>
        <p:spPr>
          <a:xfrm>
            <a:off x="1845139" y="171308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6" name="Rectangle 15">
            <a:extLst>
              <a:ext uri="{FF2B5EF4-FFF2-40B4-BE49-F238E27FC236}">
                <a16:creationId xmlns:a16="http://schemas.microsoft.com/office/drawing/2014/main" id="{72BFD73D-BF11-4DFD-B428-586F3F3B4D3D}"/>
              </a:ext>
            </a:extLst>
          </p:cNvPr>
          <p:cNvSpPr/>
          <p:nvPr/>
        </p:nvSpPr>
        <p:spPr>
          <a:xfrm>
            <a:off x="7840312" y="168607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id="{5CA9B7DC-6242-4C29-AEFF-409B40F64C2A}"/>
              </a:ext>
            </a:extLst>
          </p:cNvPr>
          <p:cNvSpPr/>
          <p:nvPr/>
        </p:nvSpPr>
        <p:spPr>
          <a:xfrm>
            <a:off x="4158247" y="1595356"/>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18" name="4 Minute Timer (Nho)">
            <a:hlinkClick r:id="" action="ppaction://media"/>
            <a:extLst>
              <a:ext uri="{FF2B5EF4-FFF2-40B4-BE49-F238E27FC236}">
                <a16:creationId xmlns:a16="http://schemas.microsoft.com/office/drawing/2014/main" id="{7E02640D-0367-438C-8EDA-E70CB20731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35974" y="757181"/>
            <a:ext cx="1499252" cy="886881"/>
          </a:xfrm>
          <a:prstGeom prst="rect">
            <a:avLst/>
          </a:prstGeom>
        </p:spPr>
      </p:pic>
      <p:pic>
        <p:nvPicPr>
          <p:cNvPr id="19"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87B2914E-6E8D-4D46-A9B4-3C426FA24FA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426513" y="951290"/>
            <a:ext cx="1695886" cy="73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7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8"/>
                </p:tgtEl>
              </p:cMediaNode>
            </p:video>
          </p:childTnLst>
        </p:cTn>
      </p:par>
    </p:tnLst>
    <p:bldLst>
      <p:bldP spid="13"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23728-2809-4638-AC37-0F89CBD78048}"/>
              </a:ext>
            </a:extLst>
          </p:cNvPr>
          <p:cNvSpPr/>
          <p:nvPr/>
        </p:nvSpPr>
        <p:spPr>
          <a:xfrm>
            <a:off x="235591" y="91214"/>
            <a:ext cx="3900427"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vi-VN" sz="2400" b="1">
                <a:solidFill>
                  <a:schemeClr val="bg1"/>
                </a:solidFill>
                <a:latin typeface="Arial" panose="020B0604020202020204" pitchFamily="34" charset="0"/>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pic>
        <p:nvPicPr>
          <p:cNvPr id="1028" name="Picture 4">
            <a:extLst>
              <a:ext uri="{FF2B5EF4-FFF2-40B4-BE49-F238E27FC236}">
                <a16:creationId xmlns:a16="http://schemas.microsoft.com/office/drawing/2014/main" id="{C083312C-AC1E-4A97-A5E3-900CACF5D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891" y="1360431"/>
            <a:ext cx="7626664" cy="5150691"/>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Connector 2">
            <a:extLst>
              <a:ext uri="{FF2B5EF4-FFF2-40B4-BE49-F238E27FC236}">
                <a16:creationId xmlns:a16="http://schemas.microsoft.com/office/drawing/2014/main" id="{F04A72DC-F765-432A-94D0-7B20EFE2BD77}"/>
              </a:ext>
            </a:extLst>
          </p:cNvPr>
          <p:cNvSpPr/>
          <p:nvPr/>
        </p:nvSpPr>
        <p:spPr>
          <a:xfrm>
            <a:off x="7546554" y="3935777"/>
            <a:ext cx="176270" cy="17351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F1DCBF-1138-44D5-9DE3-C91C5DB4985C}"/>
              </a:ext>
            </a:extLst>
          </p:cNvPr>
          <p:cNvSpPr txBox="1"/>
          <p:nvPr/>
        </p:nvSpPr>
        <p:spPr>
          <a:xfrm>
            <a:off x="7105879" y="4022535"/>
            <a:ext cx="881350" cy="369332"/>
          </a:xfrm>
          <a:prstGeom prst="rect">
            <a:avLst/>
          </a:prstGeom>
          <a:noFill/>
        </p:spPr>
        <p:txBody>
          <a:bodyPr wrap="square" rtlCol="0">
            <a:spAutoFit/>
          </a:bodyPr>
          <a:lstStyle/>
          <a:p>
            <a:r>
              <a:rPr lang="vi-VN">
                <a:solidFill>
                  <a:srgbClr val="2B26F6"/>
                </a:solidFill>
              </a:rPr>
              <a:t>Ro-ma</a:t>
            </a:r>
            <a:endParaRPr lang="en-US">
              <a:solidFill>
                <a:srgbClr val="2B26F6"/>
              </a:solidFill>
            </a:endParaRPr>
          </a:p>
        </p:txBody>
      </p:sp>
      <p:sp>
        <p:nvSpPr>
          <p:cNvPr id="8" name="TextBox 7">
            <a:extLst>
              <a:ext uri="{FF2B5EF4-FFF2-40B4-BE49-F238E27FC236}">
                <a16:creationId xmlns:a16="http://schemas.microsoft.com/office/drawing/2014/main" id="{5559572A-36E1-41D8-A2F6-4754A8FCEF55}"/>
              </a:ext>
            </a:extLst>
          </p:cNvPr>
          <p:cNvSpPr txBox="1"/>
          <p:nvPr/>
        </p:nvSpPr>
        <p:spPr>
          <a:xfrm>
            <a:off x="9059536" y="4109293"/>
            <a:ext cx="881350" cy="369332"/>
          </a:xfrm>
          <a:prstGeom prst="rect">
            <a:avLst/>
          </a:prstGeom>
          <a:noFill/>
        </p:spPr>
        <p:txBody>
          <a:bodyPr wrap="square" rtlCol="0">
            <a:spAutoFit/>
          </a:bodyPr>
          <a:lstStyle/>
          <a:p>
            <a:r>
              <a:rPr lang="vi-VN">
                <a:solidFill>
                  <a:srgbClr val="2B26F6"/>
                </a:solidFill>
              </a:rPr>
              <a:t>Hi Lạp</a:t>
            </a:r>
            <a:endParaRPr lang="en-US">
              <a:solidFill>
                <a:srgbClr val="2B26F6"/>
              </a:solidFill>
            </a:endParaRPr>
          </a:p>
        </p:txBody>
      </p:sp>
      <p:sp>
        <p:nvSpPr>
          <p:cNvPr id="9" name="Flowchart: Connector 8">
            <a:extLst>
              <a:ext uri="{FF2B5EF4-FFF2-40B4-BE49-F238E27FC236}">
                <a16:creationId xmlns:a16="http://schemas.microsoft.com/office/drawing/2014/main" id="{E74CAE5C-871B-4573-B866-7E0C4124DBD0}"/>
              </a:ext>
            </a:extLst>
          </p:cNvPr>
          <p:cNvSpPr/>
          <p:nvPr/>
        </p:nvSpPr>
        <p:spPr>
          <a:xfrm>
            <a:off x="9036264" y="4499657"/>
            <a:ext cx="176270" cy="17351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7C12875-0172-4C34-ADF1-C57EB68FE45A}"/>
              </a:ext>
            </a:extLst>
          </p:cNvPr>
          <p:cNvSpPr/>
          <p:nvPr/>
        </p:nvSpPr>
        <p:spPr>
          <a:xfrm>
            <a:off x="159377" y="2833944"/>
            <a:ext cx="3967895" cy="2677656"/>
          </a:xfrm>
          <a:prstGeom prst="rect">
            <a:avLst/>
          </a:prstGeom>
        </p:spPr>
        <p:txBody>
          <a:bodyPr wrap="square">
            <a:spAutoFit/>
          </a:bodyPr>
          <a:lstStyle/>
          <a:p>
            <a:pPr algn="just"/>
            <a:r>
              <a:rPr lang="vi-VN" sz="2800">
                <a:solidFill>
                  <a:srgbClr val="2B26F6"/>
                </a:solidFill>
              </a:rPr>
              <a:t>- Vào khoảng </a:t>
            </a:r>
            <a:r>
              <a:rPr lang="vi-VN" sz="2800">
                <a:solidFill>
                  <a:srgbClr val="FF0000"/>
                </a:solidFill>
              </a:rPr>
              <a:t>đầu thiên niên kỉ I TCN,</a:t>
            </a:r>
            <a:r>
              <a:rPr lang="vi-VN" sz="2800">
                <a:solidFill>
                  <a:srgbClr val="2B26F6"/>
                </a:solidFill>
              </a:rPr>
              <a:t> hai quốc gia cổ đại phương Tây là </a:t>
            </a:r>
            <a:r>
              <a:rPr lang="vi-VN" sz="2800">
                <a:solidFill>
                  <a:srgbClr val="FF0000"/>
                </a:solidFill>
              </a:rPr>
              <a:t>Hy Lạp và Rô-ma </a:t>
            </a:r>
            <a:r>
              <a:rPr lang="vi-VN" sz="2800">
                <a:solidFill>
                  <a:srgbClr val="2B26F6"/>
                </a:solidFill>
              </a:rPr>
              <a:t>hình thành trên 2 bán đảo Ban căng và Italia</a:t>
            </a:r>
            <a:endParaRPr lang="en-US" sz="2800">
              <a:solidFill>
                <a:srgbClr val="2B26F6"/>
              </a:solidFill>
            </a:endParaRPr>
          </a:p>
        </p:txBody>
      </p:sp>
      <p:sp>
        <p:nvSpPr>
          <p:cNvPr id="7" name="TextBox 6">
            <a:extLst>
              <a:ext uri="{FF2B5EF4-FFF2-40B4-BE49-F238E27FC236}">
                <a16:creationId xmlns:a16="http://schemas.microsoft.com/office/drawing/2014/main" id="{04735A93-97A9-453A-9B31-03367D28343B}"/>
              </a:ext>
            </a:extLst>
          </p:cNvPr>
          <p:cNvSpPr txBox="1"/>
          <p:nvPr/>
        </p:nvSpPr>
        <p:spPr>
          <a:xfrm>
            <a:off x="5938092" y="6510120"/>
            <a:ext cx="5849957" cy="400110"/>
          </a:xfrm>
          <a:prstGeom prst="rect">
            <a:avLst/>
          </a:prstGeom>
          <a:noFill/>
        </p:spPr>
        <p:txBody>
          <a:bodyPr wrap="square" rtlCol="0">
            <a:spAutoFit/>
          </a:bodyPr>
          <a:lstStyle/>
          <a:p>
            <a:r>
              <a:rPr lang="vi-VN" sz="2000">
                <a:solidFill>
                  <a:srgbClr val="007B83"/>
                </a:solidFill>
              </a:rPr>
              <a:t>Lược đồ các quốc gia cổ đại phương Tây</a:t>
            </a:r>
            <a:endParaRPr lang="en-US" sz="2000">
              <a:solidFill>
                <a:srgbClr val="007B83"/>
              </a:solidFill>
            </a:endParaRPr>
          </a:p>
        </p:txBody>
      </p:sp>
      <p:sp>
        <p:nvSpPr>
          <p:cNvPr id="11" name="Rectangle 10">
            <a:extLst>
              <a:ext uri="{FF2B5EF4-FFF2-40B4-BE49-F238E27FC236}">
                <a16:creationId xmlns:a16="http://schemas.microsoft.com/office/drawing/2014/main" id="{B228C0BB-308B-45A6-85A8-80371F62C4A8}"/>
              </a:ext>
            </a:extLst>
          </p:cNvPr>
          <p:cNvSpPr/>
          <p:nvPr/>
        </p:nvSpPr>
        <p:spPr>
          <a:xfrm>
            <a:off x="97445" y="630656"/>
            <a:ext cx="12039911" cy="1384995"/>
          </a:xfrm>
          <a:prstGeom prst="rect">
            <a:avLst/>
          </a:prstGeom>
          <a:solidFill>
            <a:schemeClr val="bg1"/>
          </a:solidFill>
        </p:spPr>
        <p:txBody>
          <a:bodyPr wrap="square">
            <a:spAutoFit/>
          </a:bodyPr>
          <a:lstStyle/>
          <a:p>
            <a:pPr marL="342900" indent="-342900" algn="just">
              <a:buFont typeface="Wingdings" panose="05000000000000000000" pitchFamily="2" charset="2"/>
              <a:buChar char="ü"/>
            </a:pPr>
            <a:r>
              <a:rPr lang="vi-VN" sz="2800">
                <a:solidFill>
                  <a:srgbClr val="2B26F6"/>
                </a:solidFill>
                <a:ea typeface="#9Slide03 Noto Sans" panose="020B0502040504020204" pitchFamily="34" charset="0"/>
                <a:cs typeface="#9Slide03 Noto Sans" panose="020B0502040504020204" pitchFamily="34" charset="0"/>
              </a:rPr>
              <a:t>Đất đai, khí hậu không thuận lợi cho sản xuất lương thực, </a:t>
            </a:r>
            <a:r>
              <a:rPr lang="vi-VN" sz="2800">
                <a:solidFill>
                  <a:srgbClr val="FF3399"/>
                </a:solidFill>
                <a:ea typeface="#9Slide03 Noto Sans" panose="020B0502040504020204" pitchFamily="34" charset="0"/>
                <a:cs typeface="#9Slide03 Noto Sans" panose="020B0502040504020204" pitchFamily="34" charset="0"/>
              </a:rPr>
              <a:t>chỉ thích hợp trồng các loại cây </a:t>
            </a:r>
            <a:r>
              <a:rPr lang="en-US" sz="2800">
                <a:solidFill>
                  <a:srgbClr val="FF3399"/>
                </a:solidFill>
                <a:ea typeface="#9Slide03 Noto Sans" panose="020B0502040504020204" pitchFamily="34" charset="0"/>
                <a:cs typeface="#9Slide03 Noto Sans" panose="020B0502040504020204" pitchFamily="34" charset="0"/>
              </a:rPr>
              <a:t>nho, ô liu</a:t>
            </a:r>
            <a:r>
              <a:rPr lang="vi-VN" sz="2800">
                <a:solidFill>
                  <a:srgbClr val="FF3399"/>
                </a:solidFill>
                <a:ea typeface="#9Slide03 Noto Sans" panose="020B0502040504020204" pitchFamily="34" charset="0"/>
                <a:cs typeface="#9Slide03 Noto Sans" panose="020B0502040504020204" pitchFamily="34" charset="0"/>
              </a:rPr>
              <a:t>...</a:t>
            </a:r>
            <a:r>
              <a:rPr lang="en-US" sz="2800">
                <a:solidFill>
                  <a:srgbClr val="FF3399"/>
                </a:solidFill>
                <a:ea typeface="#9Slide03 Noto Sans" panose="020B0502040504020204" pitchFamily="34" charset="0"/>
                <a:cs typeface="#9Slide03 Noto Sans" panose="020B0502040504020204" pitchFamily="34" charset="0"/>
              </a:rPr>
              <a:t> </a:t>
            </a:r>
            <a:r>
              <a:rPr lang="vi-VN" sz="2800">
                <a:solidFill>
                  <a:srgbClr val="2B26F6"/>
                </a:solidFill>
                <a:ea typeface="#9Slide03 Noto Sans" panose="020B0502040504020204" pitchFamily="34" charset="0"/>
                <a:cs typeface="#9Slide03 Noto Sans" panose="020B0502040504020204" pitchFamily="34" charset="0"/>
              </a:rPr>
              <a:t>l</a:t>
            </a:r>
            <a:r>
              <a:rPr lang="vi-VN" sz="2800">
                <a:solidFill>
                  <a:srgbClr val="2B26F6"/>
                </a:solidFill>
              </a:rPr>
              <a:t>àm thủ công, đồ gốm, rượu nho… để buôn bán, lấy thu nhập để mua lương thực, thực phẩm</a:t>
            </a:r>
            <a:r>
              <a:rPr lang="vi-VN" sz="2800"/>
              <a:t>. </a:t>
            </a:r>
            <a:endParaRPr lang="vi-VN" sz="2800">
              <a:solidFill>
                <a:srgbClr val="FF3399"/>
              </a:solidFill>
              <a:ea typeface="#9Slide03 Noto Sans" panose="020B0502040504020204" pitchFamily="34" charset="0"/>
              <a:cs typeface="#9Slide03 Noto Sans" panose="020B0502040504020204" pitchFamily="34" charset="0"/>
            </a:endParaRPr>
          </a:p>
        </p:txBody>
      </p:sp>
      <p:grpSp>
        <p:nvGrpSpPr>
          <p:cNvPr id="18" name="Group 17">
            <a:extLst>
              <a:ext uri="{FF2B5EF4-FFF2-40B4-BE49-F238E27FC236}">
                <a16:creationId xmlns:a16="http://schemas.microsoft.com/office/drawing/2014/main" id="{50D8CD6E-1BC1-4EB3-8CB0-85FC5797B0E6}"/>
              </a:ext>
            </a:extLst>
          </p:cNvPr>
          <p:cNvGrpSpPr/>
          <p:nvPr/>
        </p:nvGrpSpPr>
        <p:grpSpPr>
          <a:xfrm>
            <a:off x="235591" y="2192632"/>
            <a:ext cx="5649023" cy="4398470"/>
            <a:chOff x="112197" y="0"/>
            <a:chExt cx="5649023" cy="4398470"/>
          </a:xfrm>
        </p:grpSpPr>
        <p:pic>
          <p:nvPicPr>
            <p:cNvPr id="19" name="Picture 18">
              <a:extLst>
                <a:ext uri="{FF2B5EF4-FFF2-40B4-BE49-F238E27FC236}">
                  <a16:creationId xmlns:a16="http://schemas.microsoft.com/office/drawing/2014/main" id="{D9685D85-8662-4F7A-A661-A9945DB4AF74}"/>
                </a:ext>
              </a:extLst>
            </p:cNvPr>
            <p:cNvPicPr>
              <a:picLocks noChangeAspect="1"/>
            </p:cNvPicPr>
            <p:nvPr/>
          </p:nvPicPr>
          <p:blipFill>
            <a:blip r:embed="rId4"/>
            <a:stretch>
              <a:fillRect/>
            </a:stretch>
          </p:blipFill>
          <p:spPr>
            <a:xfrm>
              <a:off x="112197" y="0"/>
              <a:ext cx="5649023" cy="3936805"/>
            </a:xfrm>
            <a:prstGeom prst="rect">
              <a:avLst/>
            </a:prstGeom>
          </p:spPr>
        </p:pic>
        <p:sp>
          <p:nvSpPr>
            <p:cNvPr id="20" name="TextBox 19">
              <a:extLst>
                <a:ext uri="{FF2B5EF4-FFF2-40B4-BE49-F238E27FC236}">
                  <a16:creationId xmlns:a16="http://schemas.microsoft.com/office/drawing/2014/main" id="{88CBD586-9011-47E0-9AFE-5714D73558A1}"/>
                </a:ext>
              </a:extLst>
            </p:cNvPr>
            <p:cNvSpPr txBox="1"/>
            <p:nvPr/>
          </p:nvSpPr>
          <p:spPr>
            <a:xfrm>
              <a:off x="112197" y="3475140"/>
              <a:ext cx="5649022" cy="923330"/>
            </a:xfrm>
            <a:prstGeom prst="rect">
              <a:avLst/>
            </a:prstGeom>
            <a:solidFill>
              <a:schemeClr val="bg1"/>
            </a:solidFill>
          </p:spPr>
          <p:txBody>
            <a:bodyPr wrap="square" rtlCol="0">
              <a:spAutoFit/>
            </a:bodyPr>
            <a:lstStyle/>
            <a:p>
              <a:r>
                <a:rPr lang="vi-VN">
                  <a:solidFill>
                    <a:srgbClr val="007B83"/>
                  </a:solidFill>
                </a:rPr>
                <a:t>Hình 6. Xưởng chế biến dầu Ô liu ở nam I-ta-li-a (kho chum đựng dầu được phát hiện, có khoảng 40 chum chứa gần 6000 lít dầu ăn)</a:t>
              </a:r>
              <a:endParaRPr lang="en-US">
                <a:solidFill>
                  <a:srgbClr val="007B83"/>
                </a:solidFill>
              </a:endParaRPr>
            </a:p>
          </p:txBody>
        </p:sp>
      </p:grpSp>
      <p:grpSp>
        <p:nvGrpSpPr>
          <p:cNvPr id="21" name="Group 20">
            <a:extLst>
              <a:ext uri="{FF2B5EF4-FFF2-40B4-BE49-F238E27FC236}">
                <a16:creationId xmlns:a16="http://schemas.microsoft.com/office/drawing/2014/main" id="{3938D71B-5826-40DB-92EB-CFF3ABA2DF29}"/>
              </a:ext>
            </a:extLst>
          </p:cNvPr>
          <p:cNvGrpSpPr/>
          <p:nvPr/>
        </p:nvGrpSpPr>
        <p:grpSpPr>
          <a:xfrm>
            <a:off x="6257523" y="2385964"/>
            <a:ext cx="5945674" cy="3743473"/>
            <a:chOff x="6246326" y="3239281"/>
            <a:chExt cx="5945674" cy="3743473"/>
          </a:xfrm>
        </p:grpSpPr>
        <p:pic>
          <p:nvPicPr>
            <p:cNvPr id="22" name="Picture 21">
              <a:extLst>
                <a:ext uri="{FF2B5EF4-FFF2-40B4-BE49-F238E27FC236}">
                  <a16:creationId xmlns:a16="http://schemas.microsoft.com/office/drawing/2014/main" id="{2743F439-3718-45A3-97B9-257F4423BF6B}"/>
                </a:ext>
              </a:extLst>
            </p:cNvPr>
            <p:cNvPicPr>
              <a:picLocks noChangeAspect="1"/>
            </p:cNvPicPr>
            <p:nvPr/>
          </p:nvPicPr>
          <p:blipFill>
            <a:blip r:embed="rId5"/>
            <a:stretch>
              <a:fillRect/>
            </a:stretch>
          </p:blipFill>
          <p:spPr>
            <a:xfrm>
              <a:off x="6246326" y="3239281"/>
              <a:ext cx="5945674" cy="3550139"/>
            </a:xfrm>
            <a:prstGeom prst="rect">
              <a:avLst/>
            </a:prstGeom>
          </p:spPr>
        </p:pic>
        <p:sp>
          <p:nvSpPr>
            <p:cNvPr id="23" name="TextBox 22">
              <a:extLst>
                <a:ext uri="{FF2B5EF4-FFF2-40B4-BE49-F238E27FC236}">
                  <a16:creationId xmlns:a16="http://schemas.microsoft.com/office/drawing/2014/main" id="{474B7400-72C4-4545-AE03-14FF68133EC9}"/>
                </a:ext>
              </a:extLst>
            </p:cNvPr>
            <p:cNvSpPr txBox="1"/>
            <p:nvPr/>
          </p:nvSpPr>
          <p:spPr>
            <a:xfrm>
              <a:off x="7397206" y="6613422"/>
              <a:ext cx="3643914" cy="369332"/>
            </a:xfrm>
            <a:prstGeom prst="rect">
              <a:avLst/>
            </a:prstGeom>
            <a:solidFill>
              <a:schemeClr val="bg1"/>
            </a:solidFill>
          </p:spPr>
          <p:txBody>
            <a:bodyPr wrap="square" rtlCol="0">
              <a:spAutoFit/>
            </a:bodyPr>
            <a:lstStyle/>
            <a:p>
              <a:r>
                <a:rPr lang="vi-VN">
                  <a:solidFill>
                    <a:srgbClr val="2B26F6"/>
                  </a:solidFill>
                </a:rPr>
                <a:t>	</a:t>
              </a:r>
              <a:r>
                <a:rPr lang="vi-VN">
                  <a:solidFill>
                    <a:srgbClr val="007B83"/>
                  </a:solidFill>
                </a:rPr>
                <a:t>Gốm sứ Hi Lạp</a:t>
              </a:r>
              <a:endParaRPr lang="en-US">
                <a:solidFill>
                  <a:srgbClr val="007B83"/>
                </a:solidFill>
              </a:endParaRPr>
            </a:p>
          </p:txBody>
        </p:sp>
      </p:grpSp>
    </p:spTree>
    <p:extLst>
      <p:ext uri="{BB962C8B-B14F-4D97-AF65-F5344CB8AC3E}">
        <p14:creationId xmlns:p14="http://schemas.microsoft.com/office/powerpoint/2010/main" val="36310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par>
                                <p:cTn id="57" presetID="16" presetClass="entr" presetSubtype="21"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8" grpId="0"/>
      <p:bldP spid="9" grpId="0" animBg="1"/>
      <p:bldP spid="6" grpId="0"/>
      <p:bldP spid="6" grpId="1"/>
      <p:bldP spid="7"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BD2A4E-3DD7-48B0-8D00-55A123DD32A3}"/>
              </a:ext>
            </a:extLst>
          </p:cNvPr>
          <p:cNvSpPr/>
          <p:nvPr/>
        </p:nvSpPr>
        <p:spPr>
          <a:xfrm>
            <a:off x="76044" y="706073"/>
            <a:ext cx="12039911" cy="830997"/>
          </a:xfrm>
          <a:prstGeom prst="rect">
            <a:avLst/>
          </a:prstGeom>
          <a:noFill/>
        </p:spPr>
        <p:txBody>
          <a:bodyPr wrap="square">
            <a:spAutoFit/>
          </a:bodyPr>
          <a:lstStyle/>
          <a:p>
            <a:pPr marL="342900" indent="-342900" algn="just">
              <a:buFont typeface="Wingdings" panose="05000000000000000000" pitchFamily="2" charset="2"/>
              <a:buChar char="ü"/>
            </a:pPr>
            <a:r>
              <a:rPr lang="vi-VN" sz="24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rPr>
              <a:t>Khu vực có nhiều nhiều tài nguyên (đá quý, quặng sắt, đất sét,...)=&gt;</a:t>
            </a:r>
            <a:r>
              <a:rPr lang="vi-VN" sz="2400">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rPr>
              <a:t> phát triển thủ công nghiệp</a:t>
            </a:r>
            <a:endParaRPr lang="vi-VN" sz="32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2" name="Rectangle 11">
            <a:extLst>
              <a:ext uri="{FF2B5EF4-FFF2-40B4-BE49-F238E27FC236}">
                <a16:creationId xmlns:a16="http://schemas.microsoft.com/office/drawing/2014/main" id="{BC0521DB-AEEC-4D7C-AA89-14AA6239E576}"/>
              </a:ext>
            </a:extLst>
          </p:cNvPr>
          <p:cNvSpPr/>
          <p:nvPr/>
        </p:nvSpPr>
        <p:spPr>
          <a:xfrm>
            <a:off x="152089" y="1537070"/>
            <a:ext cx="11788140" cy="954107"/>
          </a:xfrm>
          <a:prstGeom prst="rect">
            <a:avLst/>
          </a:prstGeom>
        </p:spPr>
        <p:txBody>
          <a:bodyPr wrap="square">
            <a:spAutoFit/>
          </a:bodyPr>
          <a:lstStyle/>
          <a:p>
            <a:pPr marL="285750" indent="-285750">
              <a:buFont typeface="Wingdings" panose="05000000000000000000" pitchFamily="2" charset="2"/>
              <a:buChar char="ü"/>
            </a:pPr>
            <a:r>
              <a:rPr lang="vi-VN" sz="2800">
                <a:solidFill>
                  <a:srgbClr val="2B26F6"/>
                </a:solidFill>
                <a:ea typeface="#9Slide03 Noto Sans" panose="020B0502040504020204" pitchFamily="34" charset="0"/>
                <a:cs typeface="#9Slide03 Noto Sans" panose="020B0502040504020204" pitchFamily="34" charset="0"/>
              </a:rPr>
              <a:t>Nhiều  vũng vịnh sâu và kín gió, thuận lợi cho hình thành hải cảng =&gt; </a:t>
            </a:r>
            <a:r>
              <a:rPr lang="vi-VN" sz="2800">
                <a:solidFill>
                  <a:srgbClr val="FF3399"/>
                </a:solidFill>
                <a:ea typeface="#9Slide03 Noto Sans" panose="020B0502040504020204" pitchFamily="34" charset="0"/>
                <a:cs typeface="#9Slide03 Noto Sans" panose="020B0502040504020204" pitchFamily="34" charset="0"/>
              </a:rPr>
              <a:t>giao thương đường biển và buôn bán.</a:t>
            </a:r>
            <a:r>
              <a:rPr lang="vi-VN" sz="2800">
                <a:solidFill>
                  <a:srgbClr val="7030A0"/>
                </a:solidFill>
              </a:rPr>
              <a:t> </a:t>
            </a:r>
            <a:endParaRPr lang="en-US" sz="2800"/>
          </a:p>
        </p:txBody>
      </p:sp>
      <p:sp>
        <p:nvSpPr>
          <p:cNvPr id="13" name="Rectangle 12">
            <a:extLst>
              <a:ext uri="{FF2B5EF4-FFF2-40B4-BE49-F238E27FC236}">
                <a16:creationId xmlns:a16="http://schemas.microsoft.com/office/drawing/2014/main" id="{07BC0F61-9A1F-4F12-9836-516C54993508}"/>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14" name="Rectangle 13">
            <a:extLst>
              <a:ext uri="{FF2B5EF4-FFF2-40B4-BE49-F238E27FC236}">
                <a16:creationId xmlns:a16="http://schemas.microsoft.com/office/drawing/2014/main" id="{99945CDE-DDA7-4C7A-8CE2-CDD2FFF61044}"/>
              </a:ext>
            </a:extLst>
          </p:cNvPr>
          <p:cNvSpPr/>
          <p:nvPr/>
        </p:nvSpPr>
        <p:spPr>
          <a:xfrm>
            <a:off x="213360" y="2513620"/>
            <a:ext cx="11501087" cy="830997"/>
          </a:xfrm>
          <a:prstGeom prst="rect">
            <a:avLst/>
          </a:prstGeom>
          <a:solidFill>
            <a:schemeClr val="bg1"/>
          </a:solidFill>
        </p:spPr>
        <p:txBody>
          <a:bodyPr wrap="square">
            <a:spAutoFit/>
          </a:bodyPr>
          <a:lstStyle/>
          <a:p>
            <a:pPr algn="just"/>
            <a:r>
              <a:rPr lang="vi-VN" sz="2400">
                <a:solidFill>
                  <a:srgbClr val="2B26F6"/>
                </a:solidFill>
              </a:rPr>
              <a:t>=&gt; Nền kinh tế chính của Hy Lạp và Rô-ma là thủ công nghiệp và thương nghiệp</a:t>
            </a:r>
            <a:r>
              <a:rPr lang="vi-VN" sz="2400">
                <a:solidFill>
                  <a:srgbClr val="7030A0"/>
                </a:solidFill>
              </a:rPr>
              <a:t> </a:t>
            </a:r>
            <a:r>
              <a:rPr lang="vi-VN" sz="24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rPr>
              <a:t>, </a:t>
            </a:r>
            <a:r>
              <a:rPr lang="vi-VN" sz="2400" b="1">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rPr>
              <a:t>hải cảng trở thành trung tâm đô thị.</a:t>
            </a:r>
            <a:endParaRPr lang="vi-VN" sz="3200" b="1">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grpSp>
        <p:nvGrpSpPr>
          <p:cNvPr id="23" name="Group 22">
            <a:extLst>
              <a:ext uri="{FF2B5EF4-FFF2-40B4-BE49-F238E27FC236}">
                <a16:creationId xmlns:a16="http://schemas.microsoft.com/office/drawing/2014/main" id="{F485D68E-20F8-465B-9F10-C54B6A32DB97}"/>
              </a:ext>
            </a:extLst>
          </p:cNvPr>
          <p:cNvGrpSpPr/>
          <p:nvPr/>
        </p:nvGrpSpPr>
        <p:grpSpPr>
          <a:xfrm>
            <a:off x="4946573" y="3529487"/>
            <a:ext cx="7399651" cy="2975267"/>
            <a:chOff x="4946573" y="3529487"/>
            <a:chExt cx="7399651" cy="2975267"/>
          </a:xfrm>
        </p:grpSpPr>
        <p:pic>
          <p:nvPicPr>
            <p:cNvPr id="16" name="Picture 15">
              <a:extLst>
                <a:ext uri="{FF2B5EF4-FFF2-40B4-BE49-F238E27FC236}">
                  <a16:creationId xmlns:a16="http://schemas.microsoft.com/office/drawing/2014/main" id="{2F504F2E-DC48-49A8-9413-9B58B28D3605}"/>
                </a:ext>
              </a:extLst>
            </p:cNvPr>
            <p:cNvPicPr>
              <a:picLocks noChangeAspect="1"/>
            </p:cNvPicPr>
            <p:nvPr/>
          </p:nvPicPr>
          <p:blipFill rotWithShape="1">
            <a:blip r:embed="rId2"/>
            <a:srcRect b="11564"/>
            <a:stretch/>
          </p:blipFill>
          <p:spPr>
            <a:xfrm>
              <a:off x="4946573" y="3529487"/>
              <a:ext cx="7169382" cy="2594918"/>
            </a:xfrm>
            <a:prstGeom prst="rect">
              <a:avLst/>
            </a:prstGeom>
          </p:spPr>
        </p:pic>
        <p:sp>
          <p:nvSpPr>
            <p:cNvPr id="17" name="TextBox 16">
              <a:extLst>
                <a:ext uri="{FF2B5EF4-FFF2-40B4-BE49-F238E27FC236}">
                  <a16:creationId xmlns:a16="http://schemas.microsoft.com/office/drawing/2014/main" id="{F98572CB-0975-4FA8-8809-108AD043A8F7}"/>
                </a:ext>
              </a:extLst>
            </p:cNvPr>
            <p:cNvSpPr txBox="1"/>
            <p:nvPr/>
          </p:nvSpPr>
          <p:spPr>
            <a:xfrm>
              <a:off x="5785583" y="6135422"/>
              <a:ext cx="6560641" cy="369332"/>
            </a:xfrm>
            <a:prstGeom prst="rect">
              <a:avLst/>
            </a:prstGeom>
            <a:noFill/>
          </p:spPr>
          <p:txBody>
            <a:bodyPr wrap="square" rtlCol="0">
              <a:spAutoFit/>
            </a:bodyPr>
            <a:lstStyle/>
            <a:p>
              <a:r>
                <a:rPr lang="vi-VN">
                  <a:solidFill>
                    <a:srgbClr val="007B83"/>
                  </a:solidFill>
                </a:rPr>
                <a:t>Buôn bán giao thương ở hải cảng Pire (Hi Lạp)</a:t>
              </a:r>
              <a:endParaRPr lang="en-US">
                <a:solidFill>
                  <a:srgbClr val="007B83"/>
                </a:solidFill>
              </a:endParaRPr>
            </a:p>
          </p:txBody>
        </p:sp>
      </p:grpSp>
      <p:grpSp>
        <p:nvGrpSpPr>
          <p:cNvPr id="22" name="Group 21">
            <a:extLst>
              <a:ext uri="{FF2B5EF4-FFF2-40B4-BE49-F238E27FC236}">
                <a16:creationId xmlns:a16="http://schemas.microsoft.com/office/drawing/2014/main" id="{A26EC2FB-8C9C-4B8F-8436-393E737AA275}"/>
              </a:ext>
            </a:extLst>
          </p:cNvPr>
          <p:cNvGrpSpPr/>
          <p:nvPr/>
        </p:nvGrpSpPr>
        <p:grpSpPr>
          <a:xfrm>
            <a:off x="-775058" y="3540504"/>
            <a:ext cx="6560641" cy="3265913"/>
            <a:chOff x="-775058" y="3540504"/>
            <a:chExt cx="6560641" cy="3265913"/>
          </a:xfrm>
        </p:grpSpPr>
        <p:pic>
          <p:nvPicPr>
            <p:cNvPr id="18" name="Picture 17">
              <a:extLst>
                <a:ext uri="{FF2B5EF4-FFF2-40B4-BE49-F238E27FC236}">
                  <a16:creationId xmlns:a16="http://schemas.microsoft.com/office/drawing/2014/main" id="{D36133A5-F41D-4007-863D-3161DCBDAB13}"/>
                </a:ext>
              </a:extLst>
            </p:cNvPr>
            <p:cNvPicPr>
              <a:picLocks noChangeAspect="1"/>
            </p:cNvPicPr>
            <p:nvPr/>
          </p:nvPicPr>
          <p:blipFill rotWithShape="1">
            <a:blip r:embed="rId3"/>
            <a:srcRect l="2782" t="4922" r="11149" b="27113"/>
            <a:stretch/>
          </p:blipFill>
          <p:spPr>
            <a:xfrm>
              <a:off x="152088" y="3540504"/>
              <a:ext cx="4706351" cy="2648118"/>
            </a:xfrm>
            <a:prstGeom prst="rect">
              <a:avLst/>
            </a:prstGeom>
          </p:spPr>
        </p:pic>
        <p:sp>
          <p:nvSpPr>
            <p:cNvPr id="21" name="TextBox 20">
              <a:extLst>
                <a:ext uri="{FF2B5EF4-FFF2-40B4-BE49-F238E27FC236}">
                  <a16:creationId xmlns:a16="http://schemas.microsoft.com/office/drawing/2014/main" id="{F602DE23-0EE2-498C-A665-6200CE4E6CCC}"/>
                </a:ext>
              </a:extLst>
            </p:cNvPr>
            <p:cNvSpPr txBox="1"/>
            <p:nvPr/>
          </p:nvSpPr>
          <p:spPr>
            <a:xfrm>
              <a:off x="-775058" y="6160086"/>
              <a:ext cx="6560641" cy="646331"/>
            </a:xfrm>
            <a:prstGeom prst="rect">
              <a:avLst/>
            </a:prstGeom>
            <a:noFill/>
          </p:spPr>
          <p:txBody>
            <a:bodyPr wrap="square" rtlCol="0">
              <a:spAutoFit/>
            </a:bodyPr>
            <a:lstStyle/>
            <a:p>
              <a:pPr algn="ctr"/>
              <a:r>
                <a:rPr lang="vi-VN">
                  <a:solidFill>
                    <a:srgbClr val="007B83"/>
                  </a:solidFill>
                </a:rPr>
                <a:t>Nhập ngũ cốc ở cảng Ô-si-ta, cửa sông Ti-bơ</a:t>
              </a:r>
            </a:p>
            <a:p>
              <a:pPr algn="ctr"/>
              <a:r>
                <a:rPr lang="vi-VN">
                  <a:solidFill>
                    <a:srgbClr val="007B83"/>
                  </a:solidFill>
                </a:rPr>
                <a:t> thành Rô-ma</a:t>
              </a:r>
              <a:endParaRPr lang="en-US">
                <a:solidFill>
                  <a:srgbClr val="007B83"/>
                </a:solidFill>
              </a:endParaRPr>
            </a:p>
          </p:txBody>
        </p:sp>
      </p:grpSp>
    </p:spTree>
    <p:extLst>
      <p:ext uri="{BB962C8B-B14F-4D97-AF65-F5344CB8AC3E}">
        <p14:creationId xmlns:p14="http://schemas.microsoft.com/office/powerpoint/2010/main" val="65056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8B8ED4-2F1C-4334-9CE6-CC529332AAF8}"/>
              </a:ext>
            </a:extLst>
          </p:cNvPr>
          <p:cNvSpPr/>
          <p:nvPr/>
        </p:nvSpPr>
        <p:spPr>
          <a:xfrm>
            <a:off x="383754" y="1064561"/>
            <a:ext cx="11424492" cy="3416320"/>
          </a:xfrm>
          <a:prstGeom prst="rect">
            <a:avLst/>
          </a:prstGeom>
        </p:spPr>
        <p:txBody>
          <a:bodyPr wrap="square">
            <a:spAutoFit/>
          </a:bodyPr>
          <a:lstStyle/>
          <a:p>
            <a:r>
              <a:rPr lang="vi-VN" sz="3600">
                <a:solidFill>
                  <a:srgbClr val="2B26F6"/>
                </a:solidFill>
              </a:rPr>
              <a:t>- Ở Hy Lạp, La Mã cổ đại, đất đai khô cằn chỉ thích hợp trồng những cây lâu năm. Có nhiều vũng, vịnh thuận lợi cho việc hình thành những hải cảng. </a:t>
            </a:r>
          </a:p>
          <a:p>
            <a:r>
              <a:rPr lang="vi-VN" sz="3600">
                <a:solidFill>
                  <a:srgbClr val="2B26F6"/>
                </a:solidFill>
              </a:rPr>
              <a:t>- Do sống gần biển, lại có nhiều mỏ khoảng sản nên cư dân ở đây sớm phát triển mạnh hoạt động buôn bán hàng hải và sản xuất thủ công nghiệp.</a:t>
            </a:r>
            <a:endParaRPr lang="vi-VN" sz="3600" i="0">
              <a:solidFill>
                <a:srgbClr val="2B26F6"/>
              </a:solidFill>
              <a:effectLst/>
            </a:endParaRPr>
          </a:p>
        </p:txBody>
      </p:sp>
      <p:sp>
        <p:nvSpPr>
          <p:cNvPr id="5" name="Rectangle 4">
            <a:extLst>
              <a:ext uri="{FF2B5EF4-FFF2-40B4-BE49-F238E27FC236}">
                <a16:creationId xmlns:a16="http://schemas.microsoft.com/office/drawing/2014/main" id="{248A1571-0681-42A0-9047-0FD3366C9146}"/>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pic>
        <p:nvPicPr>
          <p:cNvPr id="6" name="Picture 5" descr="book9">
            <a:extLst>
              <a:ext uri="{FF2B5EF4-FFF2-40B4-BE49-F238E27FC236}">
                <a16:creationId xmlns:a16="http://schemas.microsoft.com/office/drawing/2014/main" id="{7F046625-AC26-400F-A83B-2B5E206A022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13133" y="6350"/>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A3B295E-A06A-436A-BAA4-C594B07F6CDD}"/>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8528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389851-545F-49B8-93D3-68F63A5BCBB2}"/>
              </a:ext>
            </a:extLst>
          </p:cNvPr>
          <p:cNvSpPr/>
          <p:nvPr/>
        </p:nvSpPr>
        <p:spPr>
          <a:xfrm>
            <a:off x="235591" y="91214"/>
            <a:ext cx="8864927"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a:t>
            </a:r>
            <a:r>
              <a:rPr lang="vi-VN" sz="2400">
                <a:solidFill>
                  <a:schemeClr val="bg1"/>
                </a:solidFill>
                <a:latin typeface="Arial" panose="020B0604020202020204" pitchFamily="34" charset="0"/>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Mối quan hệ giữa đô thị </a:t>
            </a:r>
            <a:r>
              <a:rPr lang="vi-VN" sz="2400">
                <a:solidFill>
                  <a:schemeClr val="bg1"/>
                </a:solidFill>
                <a:latin typeface="Arial" panose="020B0604020202020204" pitchFamily="34" charset="0"/>
                <a:cs typeface="Arial" panose="020B0604020202020204" pitchFamily="34" charset="0"/>
              </a:rPr>
              <a:t>cổ </a:t>
            </a:r>
            <a:r>
              <a:rPr lang="en-US" sz="2400">
                <a:solidFill>
                  <a:schemeClr val="bg1"/>
                </a:solidFill>
                <a:latin typeface="Arial" panose="020B0604020202020204" pitchFamily="34" charset="0"/>
                <a:cs typeface="Arial" panose="020B0604020202020204" pitchFamily="34" charset="0"/>
              </a:rPr>
              <a:t>và các nền văn minh </a:t>
            </a:r>
            <a:r>
              <a:rPr lang="vi-VN" sz="2400">
                <a:solidFill>
                  <a:schemeClr val="bg1"/>
                </a:solidFill>
                <a:latin typeface="Arial" panose="020B0604020202020204" pitchFamily="34" charset="0"/>
                <a:cs typeface="Arial" panose="020B0604020202020204" pitchFamily="34" charset="0"/>
              </a:rPr>
              <a:t>Hi Lạp, La Mã</a:t>
            </a:r>
            <a:endParaRPr lang="en-US" sz="2400">
              <a:solidFill>
                <a:schemeClr val="bg1"/>
              </a:solidFill>
            </a:endParaRPr>
          </a:p>
        </p:txBody>
      </p:sp>
      <p:sp>
        <p:nvSpPr>
          <p:cNvPr id="3" name="Rectangle 2">
            <a:extLst>
              <a:ext uri="{FF2B5EF4-FFF2-40B4-BE49-F238E27FC236}">
                <a16:creationId xmlns:a16="http://schemas.microsoft.com/office/drawing/2014/main" id="{FA11D22B-C7B1-4CD0-A8B7-A5F67AC1100E}"/>
              </a:ext>
            </a:extLst>
          </p:cNvPr>
          <p:cNvSpPr/>
          <p:nvPr/>
        </p:nvSpPr>
        <p:spPr>
          <a:xfrm>
            <a:off x="114407" y="825441"/>
            <a:ext cx="11455706" cy="1384995"/>
          </a:xfrm>
          <a:prstGeom prst="rect">
            <a:avLst/>
          </a:prstGeom>
          <a:solidFill>
            <a:schemeClr val="bg1"/>
          </a:solidFill>
        </p:spPr>
        <p:txBody>
          <a:bodyPr wrap="square">
            <a:spAutoFit/>
          </a:bodyPr>
          <a:lstStyle/>
          <a:p>
            <a:pPr marL="342900" indent="-342900" algn="just">
              <a:buFont typeface="Wingdings" panose="05000000000000000000" pitchFamily="2" charset="2"/>
              <a:buChar char="Ø"/>
            </a:pPr>
            <a:r>
              <a:rPr lang="vi-VN" sz="2800">
                <a:solidFill>
                  <a:srgbClr val="2B26F6"/>
                </a:solidFill>
              </a:rPr>
              <a:t>Các đô thị ở Hy Lạp, La Mã cổ đại đều đóng vai trò là trung tâm kinh tế, chính trị của nhà nước, đồng thời cũng đặt nền tảng cho sự hình thành và phát triển của các nền văn minh.</a:t>
            </a:r>
          </a:p>
        </p:txBody>
      </p:sp>
      <p:sp>
        <p:nvSpPr>
          <p:cNvPr id="4" name="Rectangle 3">
            <a:extLst>
              <a:ext uri="{FF2B5EF4-FFF2-40B4-BE49-F238E27FC236}">
                <a16:creationId xmlns:a16="http://schemas.microsoft.com/office/drawing/2014/main" id="{2F14136D-0AB3-4C62-905C-1BF14978E584}"/>
              </a:ext>
            </a:extLst>
          </p:cNvPr>
          <p:cNvSpPr/>
          <p:nvPr/>
        </p:nvSpPr>
        <p:spPr>
          <a:xfrm>
            <a:off x="114407" y="2323116"/>
            <a:ext cx="11455706" cy="2677656"/>
          </a:xfrm>
          <a:prstGeom prst="rect">
            <a:avLst/>
          </a:prstGeom>
          <a:solidFill>
            <a:schemeClr val="bg1"/>
          </a:solidFill>
        </p:spPr>
        <p:txBody>
          <a:bodyPr wrap="square">
            <a:spAutoFit/>
          </a:bodyPr>
          <a:lstStyle/>
          <a:p>
            <a:pPr marL="342900" indent="-342900" algn="just">
              <a:buFont typeface="Wingdings" panose="05000000000000000000" pitchFamily="2" charset="2"/>
              <a:buChar char="Ø"/>
            </a:pPr>
            <a:r>
              <a:rPr lang="vi-VN" sz="2800">
                <a:solidFill>
                  <a:srgbClr val="2B26F6"/>
                </a:solidFill>
              </a:rPr>
              <a:t>Văn minh Hy Lạp, La Mã dựa trên sự phát triển của nền kinh tế công thương nghiệp. </a:t>
            </a:r>
            <a:r>
              <a:rPr lang="en-US" sz="2800">
                <a:solidFill>
                  <a:srgbClr val="2B26F6"/>
                </a:solidFill>
                <a:latin typeface="Arial" panose="020B0604020202020204" pitchFamily="34" charset="0"/>
                <a:cs typeface="Arial" panose="020B0604020202020204" pitchFamily="34" charset="0"/>
              </a:rPr>
              <a:t>Một bộ phận dân c</a:t>
            </a:r>
            <a:r>
              <a:rPr lang="vi-VN" sz="2800">
                <a:solidFill>
                  <a:srgbClr val="2B26F6"/>
                </a:solidFill>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 tại </a:t>
            </a:r>
            <a:r>
              <a:rPr lang="vi-VN" sz="2800">
                <a:solidFill>
                  <a:srgbClr val="2B26F6"/>
                </a:solidFill>
                <a:cs typeface="Arial" panose="020B0604020202020204" pitchFamily="34" charset="0"/>
              </a:rPr>
              <a:t>các đô thị </a:t>
            </a:r>
            <a:r>
              <a:rPr lang="en-US" sz="2800">
                <a:solidFill>
                  <a:srgbClr val="2B26F6"/>
                </a:solidFill>
                <a:latin typeface="Arial" panose="020B0604020202020204" pitchFamily="34" charset="0"/>
                <a:cs typeface="Arial" panose="020B0604020202020204" pitchFamily="34" charset="0"/>
              </a:rPr>
              <a:t>tham gia vào </a:t>
            </a:r>
            <a:r>
              <a:rPr lang="vi-VN" sz="2800">
                <a:solidFill>
                  <a:srgbClr val="2B26F6"/>
                </a:solidFill>
                <a:cs typeface="Arial" panose="020B0604020202020204" pitchFamily="34" charset="0"/>
              </a:rPr>
              <a:t> những sáng tạo văn học, nghệ thuật, triết học, khoa học - kĩ thuật.... </a:t>
            </a:r>
            <a:r>
              <a:rPr lang="en-US" sz="2800">
                <a:solidFill>
                  <a:srgbClr val="2B26F6"/>
                </a:solidFill>
                <a:latin typeface="Arial" panose="020B0604020202020204" pitchFamily="34" charset="0"/>
                <a:cs typeface="Arial" panose="020B0604020202020204" pitchFamily="34" charset="0"/>
              </a:rPr>
              <a:t>.</a:t>
            </a:r>
            <a:r>
              <a:rPr lang="vi-VN" sz="2800">
                <a:solidFill>
                  <a:srgbClr val="2B26F6"/>
                </a:solidFill>
                <a:cs typeface="Arial" panose="020B0604020202020204" pitchFamily="34" charset="0"/>
              </a:rPr>
              <a:t>. Nhiều thành tựu văn hoá rực rỡ còn được bảo tồn và phát huy giá trị to lớn đến tận ngày nay.</a:t>
            </a:r>
            <a:endParaRPr lang="en-US" sz="280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vi-VN" sz="2800" b="0" i="0">
              <a:solidFill>
                <a:srgbClr val="2B26F6"/>
              </a:solidFill>
              <a:effectLst/>
            </a:endParaRPr>
          </a:p>
        </p:txBody>
      </p:sp>
      <p:pic>
        <p:nvPicPr>
          <p:cNvPr id="8" name="Picture 7">
            <a:extLst>
              <a:ext uri="{FF2B5EF4-FFF2-40B4-BE49-F238E27FC236}">
                <a16:creationId xmlns:a16="http://schemas.microsoft.com/office/drawing/2014/main" id="{8E3217F8-C5FF-4EB9-8F5D-176B9ABCB1DD}"/>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120447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grpSp>
        <p:nvGrpSpPr>
          <p:cNvPr id="3" name="Group 2">
            <a:extLst>
              <a:ext uri="{FF2B5EF4-FFF2-40B4-BE49-F238E27FC236}">
                <a16:creationId xmlns:a16="http://schemas.microsoft.com/office/drawing/2014/main" id="{BD8CEDFE-61CF-4EE1-8CB9-654B223F0582}"/>
              </a:ext>
            </a:extLst>
          </p:cNvPr>
          <p:cNvGrpSpPr/>
          <p:nvPr/>
        </p:nvGrpSpPr>
        <p:grpSpPr>
          <a:xfrm>
            <a:off x="167428" y="73165"/>
            <a:ext cx="10029716" cy="872949"/>
            <a:chOff x="1133366" y="2220084"/>
            <a:chExt cx="5681780" cy="914400"/>
          </a:xfrm>
          <a:solidFill>
            <a:srgbClr val="FFFF9B"/>
          </a:solidFill>
        </p:grpSpPr>
        <p:sp>
          <p:nvSpPr>
            <p:cNvPr id="5" name="Arrow: Pentagon 4">
              <a:extLst>
                <a:ext uri="{FF2B5EF4-FFF2-40B4-BE49-F238E27FC236}">
                  <a16:creationId xmlns:a16="http://schemas.microsoft.com/office/drawing/2014/main" id="{584227DA-9F72-43B3-BEE1-37B160EDEE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E8566766-20BF-4A8B-8E70-52AFF4EEECF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C49F67F-A8E7-485A-9373-F59661F7E282}"/>
              </a:ext>
            </a:extLst>
          </p:cNvPr>
          <p:cNvSpPr txBox="1"/>
          <p:nvPr/>
        </p:nvSpPr>
        <p:spPr>
          <a:xfrm>
            <a:off x="1387867" y="79565"/>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8" name="Arrow: Pentagon 7">
            <a:extLst>
              <a:ext uri="{FF2B5EF4-FFF2-40B4-BE49-F238E27FC236}">
                <a16:creationId xmlns:a16="http://schemas.microsoft.com/office/drawing/2014/main" id="{6F27390C-08B8-46EA-AE9D-32B0AC6CE559}"/>
              </a:ext>
            </a:extLst>
          </p:cNvPr>
          <p:cNvSpPr/>
          <p:nvPr/>
        </p:nvSpPr>
        <p:spPr>
          <a:xfrm>
            <a:off x="57608" y="73166"/>
            <a:ext cx="1301952" cy="8819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A8170B0D-99FD-4970-9ED3-D2937C7510D6}"/>
              </a:ext>
            </a:extLst>
          </p:cNvPr>
          <p:cNvSpPr/>
          <p:nvPr/>
        </p:nvSpPr>
        <p:spPr>
          <a:xfrm rot="5400000">
            <a:off x="1048340" y="37761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90CF736-5CC1-43D0-B62E-80E18767D01E}"/>
              </a:ext>
            </a:extLst>
          </p:cNvPr>
          <p:cNvGrpSpPr/>
          <p:nvPr/>
        </p:nvGrpSpPr>
        <p:grpSpPr>
          <a:xfrm>
            <a:off x="2481708" y="1918358"/>
            <a:ext cx="8812156" cy="1781839"/>
            <a:chOff x="2612336" y="780471"/>
            <a:chExt cx="8812156" cy="1781839"/>
          </a:xfrm>
        </p:grpSpPr>
        <p:sp>
          <p:nvSpPr>
            <p:cNvPr id="24" name="Rectangle 9">
              <a:extLst>
                <a:ext uri="{FF2B5EF4-FFF2-40B4-BE49-F238E27FC236}">
                  <a16:creationId xmlns:a16="http://schemas.microsoft.com/office/drawing/2014/main" id="{04FDAC46-0B88-43AA-895C-67F3D316FBBC}"/>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552D064-22CA-4575-B976-9C2B04E97142}"/>
                </a:ext>
              </a:extLst>
            </p:cNvPr>
            <p:cNvSpPr/>
            <p:nvPr/>
          </p:nvSpPr>
          <p:spPr>
            <a:xfrm>
              <a:off x="2723975" y="992650"/>
              <a:ext cx="8418494" cy="1569660"/>
            </a:xfrm>
            <a:prstGeom prst="rect">
              <a:avLst/>
            </a:prstGeom>
          </p:spPr>
          <p:txBody>
            <a:bodyPr wrap="square">
              <a:spAutoFit/>
            </a:bodyPr>
            <a:lstStyle/>
            <a:p>
              <a:pPr algn="ctr"/>
              <a:r>
                <a:rPr lang="vi-VN" sz="3200">
                  <a:solidFill>
                    <a:srgbClr val="2B26F6"/>
                  </a:solidFill>
                </a:rPr>
                <a:t> </a:t>
              </a:r>
              <a:r>
                <a:rPr lang="en-US" sz="3200" b="1">
                  <a:solidFill>
                    <a:srgbClr val="2B26F6"/>
                  </a:solidFill>
                  <a:latin typeface="Arial" panose="020B0604020202020204" pitchFamily="34" charset="0"/>
                  <a:cs typeface="Arial" panose="020B0604020202020204" pitchFamily="34" charset="0"/>
                </a:rPr>
                <a:t>Nhóm 1,3:</a:t>
              </a:r>
              <a:r>
                <a:rPr lang="en-US" sz="3200">
                  <a:solidFill>
                    <a:srgbClr val="2B26F6"/>
                  </a:solidFill>
                </a:rPr>
                <a:t> </a:t>
              </a:r>
              <a:r>
                <a:rPr lang="en-US" sz="3200">
                  <a:solidFill>
                    <a:srgbClr val="FF3399"/>
                  </a:solidFill>
                  <a:latin typeface="Arial" panose="020B0604020202020204" pitchFamily="34" charset="0"/>
                  <a:cs typeface="Arial" panose="020B0604020202020204" pitchFamily="34" charset="0"/>
                </a:rPr>
                <a:t>Phân tích điều kiện dẫn đến sự ra đời các đô thị trung đại ở Tây Âu?</a:t>
              </a:r>
            </a:p>
            <a:p>
              <a:endParaRPr lang="en-US" sz="3200">
                <a:solidFill>
                  <a:srgbClr val="2B26F6"/>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93FDE32-72F5-4917-88EC-A47BAD7B6372}"/>
              </a:ext>
            </a:extLst>
          </p:cNvPr>
          <p:cNvGrpSpPr/>
          <p:nvPr/>
        </p:nvGrpSpPr>
        <p:grpSpPr>
          <a:xfrm>
            <a:off x="-130629" y="2809278"/>
            <a:ext cx="2634665" cy="2634665"/>
            <a:chOff x="163827" y="1365896"/>
            <a:chExt cx="2183374" cy="2183374"/>
          </a:xfrm>
        </p:grpSpPr>
        <p:sp>
          <p:nvSpPr>
            <p:cNvPr id="27" name="Arrow: Circular 26">
              <a:extLst>
                <a:ext uri="{FF2B5EF4-FFF2-40B4-BE49-F238E27FC236}">
                  <a16:creationId xmlns:a16="http://schemas.microsoft.com/office/drawing/2014/main" id="{D989F88F-5CD5-4D7F-B156-16509B913CD4}"/>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8" name="Group 27">
              <a:extLst>
                <a:ext uri="{FF2B5EF4-FFF2-40B4-BE49-F238E27FC236}">
                  <a16:creationId xmlns:a16="http://schemas.microsoft.com/office/drawing/2014/main" id="{374D79B1-5659-48A4-B3F9-4EBCCC0F0FA1}"/>
                </a:ext>
              </a:extLst>
            </p:cNvPr>
            <p:cNvGrpSpPr/>
            <p:nvPr/>
          </p:nvGrpSpPr>
          <p:grpSpPr>
            <a:xfrm>
              <a:off x="274846" y="1465512"/>
              <a:ext cx="1942833" cy="1942833"/>
              <a:chOff x="274846" y="1465512"/>
              <a:chExt cx="1942833" cy="1942833"/>
            </a:xfrm>
          </p:grpSpPr>
          <p:grpSp>
            <p:nvGrpSpPr>
              <p:cNvPr id="29" name="Group 28">
                <a:extLst>
                  <a:ext uri="{FF2B5EF4-FFF2-40B4-BE49-F238E27FC236}">
                    <a16:creationId xmlns:a16="http://schemas.microsoft.com/office/drawing/2014/main" id="{CC189EF7-7F33-42C6-939E-C6164C53378A}"/>
                  </a:ext>
                </a:extLst>
              </p:cNvPr>
              <p:cNvGrpSpPr/>
              <p:nvPr/>
            </p:nvGrpSpPr>
            <p:grpSpPr>
              <a:xfrm>
                <a:off x="274846" y="1465512"/>
                <a:ext cx="1942833" cy="1942833"/>
                <a:chOff x="610892" y="370063"/>
                <a:chExt cx="1942833" cy="1942833"/>
              </a:xfrm>
            </p:grpSpPr>
            <p:sp>
              <p:nvSpPr>
                <p:cNvPr id="31" name="Oval 30">
                  <a:extLst>
                    <a:ext uri="{FF2B5EF4-FFF2-40B4-BE49-F238E27FC236}">
                      <a16:creationId xmlns:a16="http://schemas.microsoft.com/office/drawing/2014/main" id="{B2B89F76-C72F-467F-B65B-49BEEF370508}"/>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Oval 4">
                  <a:extLst>
                    <a:ext uri="{FF2B5EF4-FFF2-40B4-BE49-F238E27FC236}">
                      <a16:creationId xmlns:a16="http://schemas.microsoft.com/office/drawing/2014/main" id="{6EECD826-A3B8-4F5A-B8B2-BC779C33CB0B}"/>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30" name="TextBox 29">
                <a:extLst>
                  <a:ext uri="{FF2B5EF4-FFF2-40B4-BE49-F238E27FC236}">
                    <a16:creationId xmlns:a16="http://schemas.microsoft.com/office/drawing/2014/main" id="{4F176332-9E9C-4600-80FC-751B45DE4CF4}"/>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3" name="Group 32">
            <a:extLst>
              <a:ext uri="{FF2B5EF4-FFF2-40B4-BE49-F238E27FC236}">
                <a16:creationId xmlns:a16="http://schemas.microsoft.com/office/drawing/2014/main" id="{B22B8940-712C-4F4F-8C8C-445FD4282386}"/>
              </a:ext>
            </a:extLst>
          </p:cNvPr>
          <p:cNvGrpSpPr/>
          <p:nvPr/>
        </p:nvGrpSpPr>
        <p:grpSpPr>
          <a:xfrm>
            <a:off x="2481708" y="4758163"/>
            <a:ext cx="8946120" cy="1726289"/>
            <a:chOff x="2612336" y="3301497"/>
            <a:chExt cx="8946120" cy="1726289"/>
          </a:xfrm>
        </p:grpSpPr>
        <p:sp>
          <p:nvSpPr>
            <p:cNvPr id="34" name="Rectangle 9">
              <a:extLst>
                <a:ext uri="{FF2B5EF4-FFF2-40B4-BE49-F238E27FC236}">
                  <a16:creationId xmlns:a16="http://schemas.microsoft.com/office/drawing/2014/main" id="{9FDD30FD-2613-43B9-9046-655EEA9F7D1E}"/>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30D9D5D5-774B-4D89-9D15-B370981F9619}"/>
                </a:ext>
              </a:extLst>
            </p:cNvPr>
            <p:cNvSpPr/>
            <p:nvPr/>
          </p:nvSpPr>
          <p:spPr>
            <a:xfrm>
              <a:off x="2746301" y="3372747"/>
              <a:ext cx="8812155" cy="1508105"/>
            </a:xfrm>
            <a:prstGeom prst="rect">
              <a:avLst/>
            </a:prstGeom>
          </p:spPr>
          <p:txBody>
            <a:bodyPr wrap="square">
              <a:spAutoFit/>
            </a:bodyPr>
            <a:lstStyle/>
            <a:p>
              <a:r>
                <a:rPr lang="en-US" sz="3200" b="1">
                  <a:solidFill>
                    <a:srgbClr val="2B26F6"/>
                  </a:solidFill>
                  <a:latin typeface="Arial" panose="020B0604020202020204" pitchFamily="34" charset="0"/>
                  <a:cs typeface="Arial" panose="020B0604020202020204" pitchFamily="34" charset="0"/>
                </a:rPr>
                <a:t>Nhóm 2,4: </a:t>
              </a:r>
              <a:r>
                <a:rPr lang="vi-VN" sz="3000">
                  <a:solidFill>
                    <a:srgbClr val="FF3399"/>
                  </a:solidFill>
                  <a:latin typeface="Arial" panose="020B0604020202020204" pitchFamily="34" charset="0"/>
                  <a:cs typeface="Arial" panose="020B0604020202020204" pitchFamily="34" charset="0"/>
                </a:rPr>
                <a:t>Khai thác t</a:t>
              </a:r>
              <a:r>
                <a:rPr lang="en-US" sz="3000">
                  <a:solidFill>
                    <a:srgbClr val="FF3399"/>
                  </a:solidFill>
                  <a:latin typeface="Arial" panose="020B0604020202020204" pitchFamily="34" charset="0"/>
                  <a:cs typeface="Arial" panose="020B0604020202020204" pitchFamily="34" charset="0"/>
                </a:rPr>
                <a:t>ư</a:t>
              </a:r>
              <a:r>
                <a:rPr lang="vi-VN" sz="3000">
                  <a:solidFill>
                    <a:srgbClr val="FF3399"/>
                  </a:solidFill>
                  <a:latin typeface="Arial" panose="020B0604020202020204" pitchFamily="34" charset="0"/>
                  <a:cs typeface="Arial" panose="020B0604020202020204" pitchFamily="34" charset="0"/>
                </a:rPr>
                <a:t> liệu 2 và thông tin trong mục, cho biết tầng lớp thương nhân có vai trò như thế nào đối với các đô thị trung đại ở châu Âu</a:t>
              </a:r>
              <a:r>
                <a:rPr lang="en-US" sz="3000">
                  <a:solidFill>
                    <a:srgbClr val="FF3399"/>
                  </a:solidFill>
                  <a:latin typeface="Arial" panose="020B0604020202020204" pitchFamily="34" charset="0"/>
                  <a:cs typeface="Arial" panose="020B0604020202020204" pitchFamily="34" charset="0"/>
                </a:rPr>
                <a:t>?</a:t>
              </a:r>
            </a:p>
          </p:txBody>
        </p:sp>
      </p:grpSp>
      <p:pic>
        <p:nvPicPr>
          <p:cNvPr id="36" name="3 Minute Timer (Nho)">
            <a:hlinkClick r:id="" action="ppaction://media"/>
            <a:extLst>
              <a:ext uri="{FF2B5EF4-FFF2-40B4-BE49-F238E27FC236}">
                <a16:creationId xmlns:a16="http://schemas.microsoft.com/office/drawing/2014/main" id="{466B0E72-6705-43E6-B079-0EE54B15E2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25034" y="3826564"/>
            <a:ext cx="1470991" cy="826787"/>
          </a:xfrm>
          <a:prstGeom prst="rect">
            <a:avLst/>
          </a:prstGeom>
        </p:spPr>
      </p:pic>
      <p:grpSp>
        <p:nvGrpSpPr>
          <p:cNvPr id="37" name="Group 36">
            <a:extLst>
              <a:ext uri="{FF2B5EF4-FFF2-40B4-BE49-F238E27FC236}">
                <a16:creationId xmlns:a16="http://schemas.microsoft.com/office/drawing/2014/main" id="{89B392A0-C518-4763-BA82-1944B0B4B08C}"/>
              </a:ext>
            </a:extLst>
          </p:cNvPr>
          <p:cNvGrpSpPr/>
          <p:nvPr/>
        </p:nvGrpSpPr>
        <p:grpSpPr>
          <a:xfrm>
            <a:off x="4886174" y="3804797"/>
            <a:ext cx="1094053" cy="848554"/>
            <a:chOff x="3634055" y="3302115"/>
            <a:chExt cx="848449" cy="796469"/>
          </a:xfrm>
        </p:grpSpPr>
        <p:pic>
          <p:nvPicPr>
            <p:cNvPr id="38" name="Picture 37">
              <a:extLst>
                <a:ext uri="{FF2B5EF4-FFF2-40B4-BE49-F238E27FC236}">
                  <a16:creationId xmlns:a16="http://schemas.microsoft.com/office/drawing/2014/main" id="{3841B36F-AADB-49AA-BAD6-F172A47A402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39" name="Picture 38">
              <a:extLst>
                <a:ext uri="{FF2B5EF4-FFF2-40B4-BE49-F238E27FC236}">
                  <a16:creationId xmlns:a16="http://schemas.microsoft.com/office/drawing/2014/main" id="{E5DEB172-E6F8-4E78-8376-CE34CCCC9A3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40" name="Rectangle 39">
            <a:extLst>
              <a:ext uri="{FF2B5EF4-FFF2-40B4-BE49-F238E27FC236}">
                <a16:creationId xmlns:a16="http://schemas.microsoft.com/office/drawing/2014/main" id="{6FC2D96A-D019-4FDD-A873-47506EDD5269}"/>
              </a:ext>
            </a:extLst>
          </p:cNvPr>
          <p:cNvSpPr/>
          <p:nvPr/>
        </p:nvSpPr>
        <p:spPr>
          <a:xfrm>
            <a:off x="2778881" y="405810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41" name="Rectangle 40">
            <a:extLst>
              <a:ext uri="{FF2B5EF4-FFF2-40B4-BE49-F238E27FC236}">
                <a16:creationId xmlns:a16="http://schemas.microsoft.com/office/drawing/2014/main" id="{E977D1A3-000A-476C-B36A-DB4C17714B67}"/>
              </a:ext>
            </a:extLst>
          </p:cNvPr>
          <p:cNvSpPr/>
          <p:nvPr/>
        </p:nvSpPr>
        <p:spPr>
          <a:xfrm>
            <a:off x="8488171" y="4058103"/>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39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barn(inVertical)">
                                      <p:cBhvr>
                                        <p:cTn id="41" dur="500"/>
                                        <p:tgtEl>
                                          <p:spTgt spid="41"/>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arn(inVertical)">
                                      <p:cBhvr>
                                        <p:cTn id="4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36"/>
                </p:tgtEl>
              </p:cMediaNode>
            </p:video>
          </p:childTnLst>
        </p:cTn>
      </p:par>
    </p:tnLst>
    <p:bldLst>
      <p:bldP spid="7" grpId="0"/>
      <p:bldP spid="8" grpId="0" animBg="1"/>
      <p:bldP spid="9" grpId="0" animBg="1"/>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140535" y="101855"/>
            <a:ext cx="7951216" cy="523220"/>
          </a:xfrm>
          <a:prstGeom prst="rect">
            <a:avLst/>
          </a:prstGeom>
          <a:solidFill>
            <a:srgbClr val="00B050"/>
          </a:solidFill>
        </p:spPr>
        <p:txBody>
          <a:bodyPr wrap="none">
            <a:spAutoFit/>
          </a:bodyPr>
          <a:lstStyle/>
          <a:p>
            <a:r>
              <a:rPr lang="en-US" sz="2800" b="1">
                <a:solidFill>
                  <a:schemeClr val="bg1"/>
                </a:solidFill>
                <a:latin typeface="Arial" panose="020B0604020202020204" pitchFamily="34" charset="0"/>
                <a:cs typeface="Arial" panose="020B0604020202020204" pitchFamily="34" charset="0"/>
              </a:rPr>
              <a:t>a.</a:t>
            </a:r>
            <a:r>
              <a:rPr lang="en-US" sz="28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800">
              <a:solidFill>
                <a:schemeClr val="bg1"/>
              </a:solidFill>
            </a:endParaRPr>
          </a:p>
        </p:txBody>
      </p:sp>
      <p:sp>
        <p:nvSpPr>
          <p:cNvPr id="2" name="Rectangle 1">
            <a:extLst>
              <a:ext uri="{FF2B5EF4-FFF2-40B4-BE49-F238E27FC236}">
                <a16:creationId xmlns:a16="http://schemas.microsoft.com/office/drawing/2014/main" id="{5EF602B5-BDE9-477C-97FA-70A9AB869555}"/>
              </a:ext>
            </a:extLst>
          </p:cNvPr>
          <p:cNvSpPr/>
          <p:nvPr/>
        </p:nvSpPr>
        <p:spPr>
          <a:xfrm>
            <a:off x="55420" y="1100868"/>
            <a:ext cx="12041581" cy="584775"/>
          </a:xfrm>
          <a:prstGeom prst="rect">
            <a:avLst/>
          </a:prstGeom>
        </p:spPr>
        <p:txBody>
          <a:bodyPr wrap="square">
            <a:spAutoFit/>
          </a:bodyPr>
          <a:lstStyle/>
          <a:p>
            <a:pPr marL="457200" indent="-457200">
              <a:buFont typeface="Wingdings" panose="05000000000000000000" pitchFamily="2" charset="2"/>
              <a:buChar char="ü"/>
            </a:pPr>
            <a:r>
              <a:rPr lang="vi-VN" sz="3200">
                <a:solidFill>
                  <a:srgbClr val="2B26F6"/>
                </a:solidFill>
                <a:latin typeface="Arial" panose="020B0604020202020204" pitchFamily="34" charset="0"/>
                <a:cs typeface="Arial" panose="020B0604020202020204" pitchFamily="34" charset="0"/>
              </a:rPr>
              <a:t>Từ thế kỉ XI, </a:t>
            </a:r>
            <a:r>
              <a:rPr lang="en-US" sz="3200">
                <a:solidFill>
                  <a:srgbClr val="FF3399"/>
                </a:solidFill>
                <a:latin typeface="Arial" panose="020B0604020202020204" pitchFamily="34" charset="0"/>
                <a:cs typeface="Arial" panose="020B0604020202020204" pitchFamily="34" charset="0"/>
              </a:rPr>
              <a:t>do sản xuất phát triển</a:t>
            </a:r>
            <a:endParaRPr lang="vi-VN" sz="3200">
              <a:solidFill>
                <a:srgbClr val="FF339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F21F019-0DC2-46EA-83B0-EBD7F3F50061}"/>
              </a:ext>
            </a:extLst>
          </p:cNvPr>
          <p:cNvSpPr/>
          <p:nvPr/>
        </p:nvSpPr>
        <p:spPr>
          <a:xfrm>
            <a:off x="-19789" y="1761783"/>
            <a:ext cx="12041581" cy="2062103"/>
          </a:xfrm>
          <a:prstGeom prst="rect">
            <a:avLst/>
          </a:prstGeom>
        </p:spPr>
        <p:txBody>
          <a:bodyPr wrap="square">
            <a:spAutoFit/>
          </a:bodyPr>
          <a:lstStyle/>
          <a:p>
            <a:pPr marL="457200" indent="-457200">
              <a:buFont typeface="Wingdings" panose="05000000000000000000" pitchFamily="2" charset="2"/>
              <a:buChar char="ü"/>
            </a:pPr>
            <a:r>
              <a:rPr lang="vi-VN" sz="3200">
                <a:solidFill>
                  <a:srgbClr val="2B26F6"/>
                </a:solidFill>
                <a:latin typeface="Arial" panose="020B0604020202020204" pitchFamily="34" charset="0"/>
                <a:cs typeface="Arial" panose="020B0604020202020204" pitchFamily="34" charset="0"/>
              </a:rPr>
              <a:t>Một </a:t>
            </a:r>
            <a:r>
              <a:rPr lang="vi-VN" sz="3200">
                <a:solidFill>
                  <a:srgbClr val="FF3399"/>
                </a:solidFill>
                <a:latin typeface="Arial" panose="020B0604020202020204" pitchFamily="34" charset="0"/>
                <a:cs typeface="Arial" panose="020B0604020202020204" pitchFamily="34" charset="0"/>
              </a:rPr>
              <a:t>số</a:t>
            </a:r>
            <a:r>
              <a:rPr lang="en-US" sz="3200">
                <a:solidFill>
                  <a:srgbClr val="FF3399"/>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thợ thủ công đã tìm cách trốn khỏi lãnh địa </a:t>
            </a:r>
            <a:r>
              <a:rPr lang="en-US" sz="3200">
                <a:solidFill>
                  <a:srgbClr val="2B26F6"/>
                </a:solidFill>
                <a:latin typeface="Arial" panose="020B0604020202020204" pitchFamily="34" charset="0"/>
                <a:cs typeface="Arial" panose="020B0604020202020204" pitchFamily="34" charset="0"/>
              </a:rPr>
              <a:t>=&gt; họ</a:t>
            </a:r>
            <a:r>
              <a:rPr lang="vi-VN" sz="3200">
                <a:solidFill>
                  <a:srgbClr val="2B26F6"/>
                </a:solidFill>
                <a:latin typeface="Arial" panose="020B0604020202020204" pitchFamily="34" charset="0"/>
                <a:cs typeface="Arial" panose="020B0604020202020204" pitchFamily="34" charset="0"/>
              </a:rPr>
              <a:t> đến những nơi đ</a:t>
            </a:r>
            <a:r>
              <a:rPr lang="en-US" sz="3200">
                <a:solidFill>
                  <a:srgbClr val="2B26F6"/>
                </a:solidFill>
                <a:latin typeface="Arial" panose="020B0604020202020204" pitchFamily="34" charset="0"/>
                <a:cs typeface="Arial" panose="020B0604020202020204" pitchFamily="34" charset="0"/>
              </a:rPr>
              <a:t>ô</a:t>
            </a:r>
            <a:r>
              <a:rPr lang="vi-VN" sz="3200">
                <a:solidFill>
                  <a:srgbClr val="2B26F6"/>
                </a:solidFill>
                <a:latin typeface="Arial" panose="020B0604020202020204" pitchFamily="34" charset="0"/>
                <a:cs typeface="Arial" panose="020B0604020202020204" pitchFamily="34" charset="0"/>
              </a:rPr>
              <a:t>ng dân cư, gần nguồn nguyên liệu, nơi giao nhau của các trục đường chính,... nhóm nhau lại đ</a:t>
            </a:r>
            <a:r>
              <a:rPr lang="en-US" sz="3200">
                <a:solidFill>
                  <a:srgbClr val="2B26F6"/>
                </a:solidFill>
                <a:latin typeface="Arial" panose="020B0604020202020204" pitchFamily="34" charset="0"/>
                <a:cs typeface="Arial" panose="020B0604020202020204" pitchFamily="34" charset="0"/>
              </a:rPr>
              <a:t>ể</a:t>
            </a:r>
            <a:r>
              <a:rPr lang="vi-VN" sz="3200">
                <a:solidFill>
                  <a:srgbClr val="2B26F6"/>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cùng sản xuất, buôn bán</a:t>
            </a:r>
            <a:r>
              <a:rPr lang="en-US" sz="3200">
                <a:solidFill>
                  <a:srgbClr val="FF3399"/>
                </a:solidFill>
                <a:latin typeface="Arial" panose="020B0604020202020204" pitchFamily="34" charset="0"/>
                <a:cs typeface="Arial" panose="020B0604020202020204" pitchFamily="34" charset="0"/>
              </a:rPr>
              <a:t> =&gt;</a:t>
            </a:r>
            <a:r>
              <a:rPr lang="vi-VN" sz="3200">
                <a:solidFill>
                  <a:srgbClr val="2B26F6"/>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các đô thị hình thành</a:t>
            </a:r>
            <a:r>
              <a:rPr lang="vi-VN" sz="3200">
                <a:solidFill>
                  <a:srgbClr val="2B26F6"/>
                </a:solidFill>
                <a:latin typeface="Arial" panose="020B0604020202020204" pitchFamily="34" charset="0"/>
                <a:cs typeface="Arial" panose="020B0604020202020204" pitchFamily="34" charset="0"/>
              </a:rPr>
              <a:t>. </a:t>
            </a:r>
            <a:endParaRPr lang="en-US" sz="32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75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92A53A-817E-4C06-BEE9-080C2C2A4B34}"/>
              </a:ext>
            </a:extLst>
          </p:cNvPr>
          <p:cNvSpPr/>
          <p:nvPr/>
        </p:nvSpPr>
        <p:spPr>
          <a:xfrm>
            <a:off x="59375" y="44555"/>
            <a:ext cx="6920484"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 </a:t>
            </a:r>
            <a:r>
              <a:rPr lang="en-US" sz="24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400">
              <a:solidFill>
                <a:schemeClr val="bg1"/>
              </a:solidFill>
            </a:endParaRPr>
          </a:p>
        </p:txBody>
      </p:sp>
      <p:grpSp>
        <p:nvGrpSpPr>
          <p:cNvPr id="5" name="Group 4">
            <a:extLst>
              <a:ext uri="{FF2B5EF4-FFF2-40B4-BE49-F238E27FC236}">
                <a16:creationId xmlns:a16="http://schemas.microsoft.com/office/drawing/2014/main" id="{D0E0427F-DA21-4D9D-ADC4-80FE14614921}"/>
              </a:ext>
            </a:extLst>
          </p:cNvPr>
          <p:cNvGrpSpPr/>
          <p:nvPr/>
        </p:nvGrpSpPr>
        <p:grpSpPr>
          <a:xfrm>
            <a:off x="826006" y="1160244"/>
            <a:ext cx="3699112" cy="4884295"/>
            <a:chOff x="9113572" y="1100869"/>
            <a:chExt cx="2928008" cy="4301452"/>
          </a:xfrm>
        </p:grpSpPr>
        <p:pic>
          <p:nvPicPr>
            <p:cNvPr id="6" name="Picture 5">
              <a:extLst>
                <a:ext uri="{FF2B5EF4-FFF2-40B4-BE49-F238E27FC236}">
                  <a16:creationId xmlns:a16="http://schemas.microsoft.com/office/drawing/2014/main" id="{DF644167-2FB6-4C17-B2BC-0691F7ED9FE3}"/>
                </a:ext>
              </a:extLst>
            </p:cNvPr>
            <p:cNvPicPr>
              <a:picLocks noChangeAspect="1"/>
            </p:cNvPicPr>
            <p:nvPr/>
          </p:nvPicPr>
          <p:blipFill rotWithShape="1">
            <a:blip r:embed="rId2"/>
            <a:srcRect l="7992" r="15081" b="17508"/>
            <a:stretch/>
          </p:blipFill>
          <p:spPr>
            <a:xfrm>
              <a:off x="9113572" y="1100869"/>
              <a:ext cx="2928008" cy="3934270"/>
            </a:xfrm>
            <a:prstGeom prst="rect">
              <a:avLst/>
            </a:prstGeom>
          </p:spPr>
        </p:pic>
        <p:sp>
          <p:nvSpPr>
            <p:cNvPr id="7" name="TextBox 6">
              <a:extLst>
                <a:ext uri="{FF2B5EF4-FFF2-40B4-BE49-F238E27FC236}">
                  <a16:creationId xmlns:a16="http://schemas.microsoft.com/office/drawing/2014/main" id="{CB64C64A-855A-4747-85A4-4ECFA348AD04}"/>
                </a:ext>
              </a:extLst>
            </p:cNvPr>
            <p:cNvSpPr txBox="1"/>
            <p:nvPr/>
          </p:nvSpPr>
          <p:spPr>
            <a:xfrm>
              <a:off x="9441503" y="4940656"/>
              <a:ext cx="2272145" cy="461665"/>
            </a:xfrm>
            <a:prstGeom prst="rect">
              <a:avLst/>
            </a:prstGeom>
            <a:noFill/>
          </p:spPr>
          <p:txBody>
            <a:bodyPr wrap="square" rtlCol="0">
              <a:spAutoFit/>
            </a:bodyPr>
            <a:lstStyle/>
            <a:p>
              <a:r>
                <a:rPr lang="en-US" sz="2400">
                  <a:solidFill>
                    <a:srgbClr val="007B83"/>
                  </a:solidFill>
                  <a:latin typeface="Arial" panose="020B0604020202020204" pitchFamily="34" charset="0"/>
                  <a:cs typeface="Arial" panose="020B0604020202020204" pitchFamily="34" charset="0"/>
                </a:rPr>
                <a:t>Hội chợ ở Đức</a:t>
              </a:r>
            </a:p>
          </p:txBody>
        </p:sp>
      </p:grpSp>
      <p:grpSp>
        <p:nvGrpSpPr>
          <p:cNvPr id="8" name="Group 7">
            <a:extLst>
              <a:ext uri="{FF2B5EF4-FFF2-40B4-BE49-F238E27FC236}">
                <a16:creationId xmlns:a16="http://schemas.microsoft.com/office/drawing/2014/main" id="{F58E7147-A6F7-4AEE-ACE6-A462232383A8}"/>
              </a:ext>
            </a:extLst>
          </p:cNvPr>
          <p:cNvGrpSpPr/>
          <p:nvPr/>
        </p:nvGrpSpPr>
        <p:grpSpPr>
          <a:xfrm>
            <a:off x="4939411" y="1326327"/>
            <a:ext cx="6699270" cy="4633443"/>
            <a:chOff x="2096303" y="2132821"/>
            <a:chExt cx="6459557" cy="4414337"/>
          </a:xfrm>
        </p:grpSpPr>
        <p:pic>
          <p:nvPicPr>
            <p:cNvPr id="9" name="Picture 8">
              <a:extLst>
                <a:ext uri="{FF2B5EF4-FFF2-40B4-BE49-F238E27FC236}">
                  <a16:creationId xmlns:a16="http://schemas.microsoft.com/office/drawing/2014/main" id="{507560A5-E3E2-4380-8E18-19B0B9DD6B20}"/>
                </a:ext>
              </a:extLst>
            </p:cNvPr>
            <p:cNvPicPr>
              <a:picLocks noChangeAspect="1"/>
            </p:cNvPicPr>
            <p:nvPr/>
          </p:nvPicPr>
          <p:blipFill rotWithShape="1">
            <a:blip r:embed="rId3"/>
            <a:srcRect l="19276" t="4120" r="18020" b="21732"/>
            <a:stretch/>
          </p:blipFill>
          <p:spPr>
            <a:xfrm>
              <a:off x="2231308" y="2132821"/>
              <a:ext cx="5811386" cy="4099299"/>
            </a:xfrm>
            <a:prstGeom prst="rect">
              <a:avLst/>
            </a:prstGeom>
          </p:spPr>
        </p:pic>
        <p:sp>
          <p:nvSpPr>
            <p:cNvPr id="10" name="TextBox 9">
              <a:extLst>
                <a:ext uri="{FF2B5EF4-FFF2-40B4-BE49-F238E27FC236}">
                  <a16:creationId xmlns:a16="http://schemas.microsoft.com/office/drawing/2014/main" id="{944799EE-A500-4F30-B5CF-AF43DF9511C6}"/>
                </a:ext>
              </a:extLst>
            </p:cNvPr>
            <p:cNvSpPr txBox="1"/>
            <p:nvPr/>
          </p:nvSpPr>
          <p:spPr>
            <a:xfrm>
              <a:off x="2096303" y="6085493"/>
              <a:ext cx="6459557" cy="461665"/>
            </a:xfrm>
            <a:prstGeom prst="rect">
              <a:avLst/>
            </a:prstGeom>
            <a:noFill/>
          </p:spPr>
          <p:txBody>
            <a:bodyPr wrap="square" rtlCol="0">
              <a:spAutoFit/>
            </a:bodyPr>
            <a:lstStyle/>
            <a:p>
              <a:r>
                <a:rPr lang="en-US" sz="2400">
                  <a:solidFill>
                    <a:srgbClr val="007B83"/>
                  </a:solidFill>
                  <a:latin typeface="Arial" panose="020B0604020202020204" pitchFamily="34" charset="0"/>
                  <a:cs typeface="Arial" panose="020B0604020202020204" pitchFamily="34" charset="0"/>
                </a:rPr>
                <a:t>Cảnh sinh hoạt trong thành thị ph</a:t>
              </a:r>
              <a:r>
                <a:rPr lang="vi-VN" sz="2400">
                  <a:solidFill>
                    <a:srgbClr val="007B83"/>
                  </a:solidFill>
                  <a:latin typeface="Arial" panose="020B0604020202020204" pitchFamily="34" charset="0"/>
                  <a:cs typeface="Arial" panose="020B0604020202020204" pitchFamily="34" charset="0"/>
                </a:rPr>
                <a:t>ư</a:t>
              </a:r>
              <a:r>
                <a:rPr lang="en-US" sz="2400">
                  <a:solidFill>
                    <a:srgbClr val="007B83"/>
                  </a:solidFill>
                  <a:latin typeface="Arial" panose="020B0604020202020204" pitchFamily="34" charset="0"/>
                  <a:cs typeface="Arial" panose="020B0604020202020204" pitchFamily="34" charset="0"/>
                </a:rPr>
                <a:t>ơng Tây</a:t>
              </a:r>
            </a:p>
          </p:txBody>
        </p:sp>
      </p:grpSp>
    </p:spTree>
    <p:extLst>
      <p:ext uri="{BB962C8B-B14F-4D97-AF65-F5344CB8AC3E}">
        <p14:creationId xmlns:p14="http://schemas.microsoft.com/office/powerpoint/2010/main" val="146092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3" name="Group 2">
            <a:extLst>
              <a:ext uri="{FF2B5EF4-FFF2-40B4-BE49-F238E27FC236}">
                <a16:creationId xmlns:a16="http://schemas.microsoft.com/office/drawing/2014/main" id="{BD8CEDFE-61CF-4EE1-8CB9-654B223F0582}"/>
              </a:ext>
            </a:extLst>
          </p:cNvPr>
          <p:cNvGrpSpPr/>
          <p:nvPr/>
        </p:nvGrpSpPr>
        <p:grpSpPr>
          <a:xfrm>
            <a:off x="167428" y="73165"/>
            <a:ext cx="10029716" cy="872949"/>
            <a:chOff x="1133366" y="2220084"/>
            <a:chExt cx="5681780" cy="914400"/>
          </a:xfrm>
          <a:solidFill>
            <a:srgbClr val="FFFF9B"/>
          </a:solidFill>
        </p:grpSpPr>
        <p:sp>
          <p:nvSpPr>
            <p:cNvPr id="5" name="Arrow: Pentagon 4">
              <a:extLst>
                <a:ext uri="{FF2B5EF4-FFF2-40B4-BE49-F238E27FC236}">
                  <a16:creationId xmlns:a16="http://schemas.microsoft.com/office/drawing/2014/main" id="{584227DA-9F72-43B3-BEE1-37B160EDEE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E8566766-20BF-4A8B-8E70-52AFF4EEECF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C49F67F-A8E7-485A-9373-F59661F7E282}"/>
              </a:ext>
            </a:extLst>
          </p:cNvPr>
          <p:cNvSpPr txBox="1"/>
          <p:nvPr/>
        </p:nvSpPr>
        <p:spPr>
          <a:xfrm>
            <a:off x="1387867" y="79565"/>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8" name="Arrow: Pentagon 7">
            <a:extLst>
              <a:ext uri="{FF2B5EF4-FFF2-40B4-BE49-F238E27FC236}">
                <a16:creationId xmlns:a16="http://schemas.microsoft.com/office/drawing/2014/main" id="{6F27390C-08B8-46EA-AE9D-32B0AC6CE559}"/>
              </a:ext>
            </a:extLst>
          </p:cNvPr>
          <p:cNvSpPr/>
          <p:nvPr/>
        </p:nvSpPr>
        <p:spPr>
          <a:xfrm>
            <a:off x="57608" y="73166"/>
            <a:ext cx="1301952" cy="8819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A8170B0D-99FD-4970-9ED3-D2937C7510D6}"/>
              </a:ext>
            </a:extLst>
          </p:cNvPr>
          <p:cNvSpPr/>
          <p:nvPr/>
        </p:nvSpPr>
        <p:spPr>
          <a:xfrm rot="5400000">
            <a:off x="1048340" y="37761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1BDEA3-66F4-4113-B983-7B11743E2601}"/>
              </a:ext>
            </a:extLst>
          </p:cNvPr>
          <p:cNvSpPr/>
          <p:nvPr/>
        </p:nvSpPr>
        <p:spPr>
          <a:xfrm>
            <a:off x="708584" y="1148958"/>
            <a:ext cx="6699270"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400">
              <a:solidFill>
                <a:schemeClr val="bg1"/>
              </a:solidFill>
            </a:endParaRPr>
          </a:p>
        </p:txBody>
      </p:sp>
      <p:sp>
        <p:nvSpPr>
          <p:cNvPr id="2" name="Rectangle 1">
            <a:extLst>
              <a:ext uri="{FF2B5EF4-FFF2-40B4-BE49-F238E27FC236}">
                <a16:creationId xmlns:a16="http://schemas.microsoft.com/office/drawing/2014/main" id="{5EF602B5-BDE9-477C-97FA-70A9AB869555}"/>
              </a:ext>
            </a:extLst>
          </p:cNvPr>
          <p:cNvSpPr/>
          <p:nvPr/>
        </p:nvSpPr>
        <p:spPr>
          <a:xfrm>
            <a:off x="140535" y="1854664"/>
            <a:ext cx="12041581" cy="646331"/>
          </a:xfrm>
          <a:prstGeom prst="rect">
            <a:avLst/>
          </a:prstGeom>
        </p:spPr>
        <p:txBody>
          <a:bodyPr wrap="square">
            <a:spAutoFit/>
          </a:bodyPr>
          <a:lstStyle/>
          <a:p>
            <a:pPr marL="457200" indent="-457200">
              <a:buFont typeface="Wingdings" panose="05000000000000000000" pitchFamily="2" charset="2"/>
              <a:buChar char="ü"/>
            </a:pPr>
            <a:r>
              <a:rPr lang="vi-VN" sz="3600">
                <a:solidFill>
                  <a:srgbClr val="2B26F6"/>
                </a:solidFill>
                <a:latin typeface="Arial" panose="020B0604020202020204" pitchFamily="34" charset="0"/>
                <a:cs typeface="Arial" panose="020B0604020202020204" pitchFamily="34" charset="0"/>
              </a:rPr>
              <a:t>Từ thế kỉ XI, </a:t>
            </a:r>
            <a:r>
              <a:rPr lang="en-US" sz="3600">
                <a:solidFill>
                  <a:srgbClr val="FF3399"/>
                </a:solidFill>
                <a:latin typeface="Arial" panose="020B0604020202020204" pitchFamily="34" charset="0"/>
                <a:cs typeface="Arial" panose="020B0604020202020204" pitchFamily="34" charset="0"/>
              </a:rPr>
              <a:t>do sản xuất phát triển</a:t>
            </a:r>
            <a:endParaRPr lang="vi-VN" sz="3600">
              <a:solidFill>
                <a:srgbClr val="FF339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F21F019-0DC2-46EA-83B0-EBD7F3F50061}"/>
              </a:ext>
            </a:extLst>
          </p:cNvPr>
          <p:cNvSpPr/>
          <p:nvPr/>
        </p:nvSpPr>
        <p:spPr>
          <a:xfrm>
            <a:off x="75209" y="2519173"/>
            <a:ext cx="12041581" cy="2308324"/>
          </a:xfrm>
          <a:prstGeom prst="rect">
            <a:avLst/>
          </a:prstGeom>
        </p:spPr>
        <p:txBody>
          <a:bodyPr wrap="square">
            <a:spAutoFit/>
          </a:bodyPr>
          <a:lstStyle/>
          <a:p>
            <a:pPr marL="457200" indent="-457200">
              <a:buFont typeface="Wingdings" panose="05000000000000000000" pitchFamily="2" charset="2"/>
              <a:buChar char="ü"/>
            </a:pPr>
            <a:r>
              <a:rPr lang="vi-VN" sz="3600">
                <a:solidFill>
                  <a:srgbClr val="2B26F6"/>
                </a:solidFill>
                <a:latin typeface="Arial" panose="020B0604020202020204" pitchFamily="34" charset="0"/>
                <a:cs typeface="Arial" panose="020B0604020202020204" pitchFamily="34" charset="0"/>
              </a:rPr>
              <a:t>Một </a:t>
            </a:r>
            <a:r>
              <a:rPr lang="vi-VN" sz="3600">
                <a:solidFill>
                  <a:srgbClr val="FF3399"/>
                </a:solidFill>
                <a:latin typeface="Arial" panose="020B0604020202020204" pitchFamily="34" charset="0"/>
                <a:cs typeface="Arial" panose="020B0604020202020204" pitchFamily="34" charset="0"/>
              </a:rPr>
              <a:t>số</a:t>
            </a:r>
            <a:r>
              <a:rPr lang="en-US" sz="3600">
                <a:solidFill>
                  <a:srgbClr val="FF3399"/>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thợ thủ công đã tìm cách trốn khỏi lãnh địa </a:t>
            </a:r>
            <a:r>
              <a:rPr lang="en-US" sz="3600">
                <a:solidFill>
                  <a:srgbClr val="2B26F6"/>
                </a:solidFill>
                <a:latin typeface="Arial" panose="020B0604020202020204" pitchFamily="34" charset="0"/>
                <a:cs typeface="Arial" panose="020B0604020202020204" pitchFamily="34" charset="0"/>
              </a:rPr>
              <a:t>=&gt; họ</a:t>
            </a:r>
            <a:r>
              <a:rPr lang="vi-VN" sz="3600">
                <a:solidFill>
                  <a:srgbClr val="2B26F6"/>
                </a:solidFill>
                <a:latin typeface="Arial" panose="020B0604020202020204" pitchFamily="34" charset="0"/>
                <a:cs typeface="Arial" panose="020B0604020202020204" pitchFamily="34" charset="0"/>
              </a:rPr>
              <a:t> đến những nơi đ</a:t>
            </a:r>
            <a:r>
              <a:rPr lang="en-US" sz="3600">
                <a:solidFill>
                  <a:srgbClr val="2B26F6"/>
                </a:solidFill>
                <a:latin typeface="Arial" panose="020B0604020202020204" pitchFamily="34" charset="0"/>
                <a:cs typeface="Arial" panose="020B0604020202020204" pitchFamily="34" charset="0"/>
              </a:rPr>
              <a:t>ô</a:t>
            </a:r>
            <a:r>
              <a:rPr lang="vi-VN" sz="3600">
                <a:solidFill>
                  <a:srgbClr val="2B26F6"/>
                </a:solidFill>
                <a:latin typeface="Arial" panose="020B0604020202020204" pitchFamily="34" charset="0"/>
                <a:cs typeface="Arial" panose="020B0604020202020204" pitchFamily="34" charset="0"/>
              </a:rPr>
              <a:t>ng dân cư, gần nguồn nguyên liệu, nơi giao nhau của các trục đường chính,... nhóm nhau lại đ</a:t>
            </a:r>
            <a:r>
              <a:rPr lang="en-US" sz="3600">
                <a:solidFill>
                  <a:srgbClr val="2B26F6"/>
                </a:solidFill>
                <a:latin typeface="Arial" panose="020B0604020202020204" pitchFamily="34" charset="0"/>
                <a:cs typeface="Arial" panose="020B0604020202020204" pitchFamily="34" charset="0"/>
              </a:rPr>
              <a:t>ể</a:t>
            </a:r>
            <a:r>
              <a:rPr lang="vi-VN" sz="3600">
                <a:solidFill>
                  <a:srgbClr val="2B26F6"/>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cùng sản xuất, buôn bán</a:t>
            </a:r>
            <a:r>
              <a:rPr lang="en-US" sz="3600">
                <a:solidFill>
                  <a:srgbClr val="FF3399"/>
                </a:solidFill>
                <a:latin typeface="Arial" panose="020B0604020202020204" pitchFamily="34" charset="0"/>
                <a:cs typeface="Arial" panose="020B0604020202020204" pitchFamily="34" charset="0"/>
              </a:rPr>
              <a:t> =&gt;</a:t>
            </a:r>
            <a:r>
              <a:rPr lang="vi-VN" sz="3600">
                <a:solidFill>
                  <a:srgbClr val="2B26F6"/>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các đô thị hình thành</a:t>
            </a:r>
            <a:r>
              <a:rPr lang="vi-VN" sz="3600">
                <a:solidFill>
                  <a:srgbClr val="2B26F6"/>
                </a:solidFill>
                <a:latin typeface="Arial" panose="020B0604020202020204" pitchFamily="34" charset="0"/>
                <a:cs typeface="Arial" panose="020B0604020202020204" pitchFamily="34" charset="0"/>
              </a:rPr>
              <a:t>. </a:t>
            </a:r>
            <a:endParaRPr lang="en-US" sz="3600">
              <a:solidFill>
                <a:srgbClr val="2B26F6"/>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08DB079-DD15-4448-B1A9-0463E8629D4E}"/>
              </a:ext>
            </a:extLst>
          </p:cNvPr>
          <p:cNvSpPr/>
          <p:nvPr/>
        </p:nvSpPr>
        <p:spPr>
          <a:xfrm>
            <a:off x="140535" y="5018694"/>
            <a:ext cx="11697195" cy="1200329"/>
          </a:xfrm>
          <a:prstGeom prst="rect">
            <a:avLst/>
          </a:prstGeom>
        </p:spPr>
        <p:txBody>
          <a:bodyPr wrap="square">
            <a:spAutoFit/>
          </a:bodyPr>
          <a:lstStyle/>
          <a:p>
            <a:pPr marL="457200" indent="-457200">
              <a:buFont typeface="Wingdings" panose="05000000000000000000" pitchFamily="2" charset="2"/>
              <a:buChar char="ü"/>
            </a:pPr>
            <a:r>
              <a:rPr lang="en-US" sz="3600">
                <a:solidFill>
                  <a:srgbClr val="2B26F6"/>
                </a:solidFill>
                <a:latin typeface="Arial" panose="020B0604020202020204" pitchFamily="34" charset="0"/>
                <a:cs typeface="Arial" panose="020B0604020202020204" pitchFamily="34" charset="0"/>
              </a:rPr>
              <a:t>C</a:t>
            </a:r>
            <a:r>
              <a:rPr lang="vi-VN" sz="3600">
                <a:solidFill>
                  <a:srgbClr val="2B26F6"/>
                </a:solidFill>
                <a:latin typeface="Arial" panose="020B0604020202020204" pitchFamily="34" charset="0"/>
                <a:cs typeface="Arial" panose="020B0604020202020204" pitchFamily="34" charset="0"/>
              </a:rPr>
              <a:t>ó những </a:t>
            </a:r>
            <a:r>
              <a:rPr lang="vi-VN" sz="3600">
                <a:solidFill>
                  <a:srgbClr val="FF3399"/>
                </a:solidFill>
                <a:latin typeface="Arial" panose="020B0604020202020204" pitchFamily="34" charset="0"/>
                <a:cs typeface="Arial" panose="020B0604020202020204" pitchFamily="34" charset="0"/>
              </a:rPr>
              <a:t>đô thị do lãnh chúa, Giáo hội xây dựng </a:t>
            </a:r>
            <a:r>
              <a:rPr lang="vi-VN" sz="3600">
                <a:solidFill>
                  <a:srgbClr val="2B26F6"/>
                </a:solidFill>
                <a:latin typeface="Arial" panose="020B0604020202020204" pitchFamily="34" charset="0"/>
                <a:cs typeface="Arial" panose="020B0604020202020204" pitchFamily="34" charset="0"/>
              </a:rPr>
              <a:t>hoặc được </a:t>
            </a:r>
            <a:r>
              <a:rPr lang="vi-VN" sz="3600">
                <a:solidFill>
                  <a:srgbClr val="FF3399"/>
                </a:solidFill>
                <a:latin typeface="Arial" panose="020B0604020202020204" pitchFamily="34" charset="0"/>
                <a:cs typeface="Arial" panose="020B0604020202020204" pitchFamily="34" charset="0"/>
              </a:rPr>
              <a:t>phục hồi </a:t>
            </a:r>
            <a:r>
              <a:rPr lang="vi-VN" sz="3600">
                <a:solidFill>
                  <a:srgbClr val="2B26F6"/>
                </a:solidFill>
                <a:latin typeface="Arial" panose="020B0604020202020204" pitchFamily="34" charset="0"/>
                <a:cs typeface="Arial" panose="020B0604020202020204" pitchFamily="34" charset="0"/>
              </a:rPr>
              <a:t>từ những đô thị cổ đại.</a:t>
            </a:r>
            <a:endParaRPr lang="vi-VN" sz="3600" b="0" i="0">
              <a:solidFill>
                <a:srgbClr val="2B26F6"/>
              </a:solidFill>
              <a:effectLst/>
              <a:latin typeface="Arial" panose="020B0604020202020204" pitchFamily="34" charset="0"/>
              <a:cs typeface="Arial" panose="020B0604020202020204" pitchFamily="34" charset="0"/>
            </a:endParaRPr>
          </a:p>
        </p:txBody>
      </p:sp>
      <p:pic>
        <p:nvPicPr>
          <p:cNvPr id="25" name="Picture 5" descr="book9">
            <a:extLst>
              <a:ext uri="{FF2B5EF4-FFF2-40B4-BE49-F238E27FC236}">
                <a16:creationId xmlns:a16="http://schemas.microsoft.com/office/drawing/2014/main" id="{76FFE953-8D4F-4209-80CB-F2EB8CC374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819" y="1148958"/>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68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BDEA3-66F4-4113-B983-7B11743E2601}"/>
              </a:ext>
            </a:extLst>
          </p:cNvPr>
          <p:cNvSpPr/>
          <p:nvPr/>
        </p:nvSpPr>
        <p:spPr>
          <a:xfrm>
            <a:off x="138569"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sp>
        <p:nvSpPr>
          <p:cNvPr id="13" name="Rectangle 12">
            <a:extLst>
              <a:ext uri="{FF2B5EF4-FFF2-40B4-BE49-F238E27FC236}">
                <a16:creationId xmlns:a16="http://schemas.microsoft.com/office/drawing/2014/main" id="{EBDED892-5980-43E5-B0A1-4269032326DB}"/>
              </a:ext>
            </a:extLst>
          </p:cNvPr>
          <p:cNvSpPr/>
          <p:nvPr/>
        </p:nvSpPr>
        <p:spPr>
          <a:xfrm>
            <a:off x="138569" y="742070"/>
            <a:ext cx="11573377" cy="1077218"/>
          </a:xfrm>
          <a:prstGeom prst="rect">
            <a:avLst/>
          </a:prstGeom>
        </p:spPr>
        <p:txBody>
          <a:bodyPr wrap="square">
            <a:spAutoFit/>
          </a:bodyPr>
          <a:lstStyle/>
          <a:p>
            <a:pPr marL="457200" indent="-457200">
              <a:buFont typeface="Wingdings" panose="05000000000000000000" pitchFamily="2" charset="2"/>
              <a:buChar char="ü"/>
            </a:pPr>
            <a:r>
              <a:rPr lang="en-US" sz="3200">
                <a:solidFill>
                  <a:srgbClr val="2B26F6"/>
                </a:solidFill>
                <a:latin typeface="Arial" panose="020B0604020202020204" pitchFamily="34" charset="0"/>
                <a:cs typeface="Arial" panose="020B0604020202020204" pitchFamily="34" charset="0"/>
              </a:rPr>
              <a:t>Th</a:t>
            </a:r>
            <a:r>
              <a:rPr lang="vi-VN" sz="3200">
                <a:solidFill>
                  <a:srgbClr val="2B26F6"/>
                </a:solidFill>
                <a:latin typeface="Arial" panose="020B0604020202020204" pitchFamily="34" charset="0"/>
                <a:cs typeface="Arial" panose="020B0604020202020204" pitchFamily="34" charset="0"/>
              </a:rPr>
              <a:t>ư</a:t>
            </a:r>
            <a:r>
              <a:rPr lang="en-US" sz="3200">
                <a:solidFill>
                  <a:srgbClr val="2B26F6"/>
                </a:solidFill>
                <a:latin typeface="Arial" panose="020B0604020202020204" pitchFamily="34" charset="0"/>
                <a:cs typeface="Arial" panose="020B0604020202020204" pitchFamily="34" charset="0"/>
              </a:rPr>
              <a:t>ơng nhân và thợ thủ công là ng</a:t>
            </a:r>
            <a:r>
              <a:rPr lang="vi-VN" sz="3200">
                <a:solidFill>
                  <a:srgbClr val="2B26F6"/>
                </a:solidFill>
                <a:latin typeface="Arial" panose="020B0604020202020204" pitchFamily="34" charset="0"/>
                <a:cs typeface="Arial" panose="020B0604020202020204" pitchFamily="34" charset="0"/>
              </a:rPr>
              <a:t>ư</a:t>
            </a:r>
            <a:r>
              <a:rPr lang="en-US" sz="3200">
                <a:solidFill>
                  <a:srgbClr val="2B26F6"/>
                </a:solidFill>
                <a:latin typeface="Arial" panose="020B0604020202020204" pitchFamily="34" charset="0"/>
                <a:cs typeface="Arial" panose="020B0604020202020204" pitchFamily="34" charset="0"/>
              </a:rPr>
              <a:t>ời nắm giữ hoạt động kinh tế, tài chính của các đô thị. </a:t>
            </a:r>
            <a:endParaRPr lang="vi-VN" sz="3200" b="0" i="0">
              <a:solidFill>
                <a:srgbClr val="2B26F6"/>
              </a:solidFill>
              <a:effectLst/>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7AEDA45-D42F-42C5-98AC-0A7AD6D4891B}"/>
              </a:ext>
            </a:extLst>
          </p:cNvPr>
          <p:cNvGrpSpPr/>
          <p:nvPr/>
        </p:nvGrpSpPr>
        <p:grpSpPr>
          <a:xfrm>
            <a:off x="2398814" y="1901143"/>
            <a:ext cx="8312728" cy="4500853"/>
            <a:chOff x="2470066" y="2281154"/>
            <a:chExt cx="8312728" cy="4500853"/>
          </a:xfrm>
        </p:grpSpPr>
        <p:pic>
          <p:nvPicPr>
            <p:cNvPr id="16" name="Picture 15">
              <a:extLst>
                <a:ext uri="{FF2B5EF4-FFF2-40B4-BE49-F238E27FC236}">
                  <a16:creationId xmlns:a16="http://schemas.microsoft.com/office/drawing/2014/main" id="{92033846-5269-432D-8258-53EC6E85DC17}"/>
                </a:ext>
              </a:extLst>
            </p:cNvPr>
            <p:cNvPicPr>
              <a:picLocks noChangeAspect="1"/>
            </p:cNvPicPr>
            <p:nvPr/>
          </p:nvPicPr>
          <p:blipFill rotWithShape="1">
            <a:blip r:embed="rId3"/>
            <a:srcRect l="4709" t="4707" r="4021" b="8045"/>
            <a:stretch/>
          </p:blipFill>
          <p:spPr>
            <a:xfrm>
              <a:off x="2612571" y="2281154"/>
              <a:ext cx="7782847" cy="4131521"/>
            </a:xfrm>
            <a:prstGeom prst="rect">
              <a:avLst/>
            </a:prstGeom>
          </p:spPr>
        </p:pic>
        <p:sp>
          <p:nvSpPr>
            <p:cNvPr id="17" name="TextBox 16">
              <a:extLst>
                <a:ext uri="{FF2B5EF4-FFF2-40B4-BE49-F238E27FC236}">
                  <a16:creationId xmlns:a16="http://schemas.microsoft.com/office/drawing/2014/main" id="{42FE9AEA-B6D1-4CB4-954E-BACA964AD9B9}"/>
                </a:ext>
              </a:extLst>
            </p:cNvPr>
            <p:cNvSpPr txBox="1"/>
            <p:nvPr/>
          </p:nvSpPr>
          <p:spPr>
            <a:xfrm>
              <a:off x="2470066" y="6412675"/>
              <a:ext cx="8312728" cy="369332"/>
            </a:xfrm>
            <a:prstGeom prst="rect">
              <a:avLst/>
            </a:prstGeom>
            <a:solidFill>
              <a:schemeClr val="bg1"/>
            </a:solidFill>
          </p:spPr>
          <p:txBody>
            <a:bodyPr wrap="square" rtlCol="0">
              <a:spAutoFit/>
            </a:bodyPr>
            <a:lstStyle/>
            <a:p>
              <a:r>
                <a:rPr lang="en-US">
                  <a:solidFill>
                    <a:srgbClr val="007B83"/>
                  </a:solidFill>
                  <a:latin typeface="Arial" panose="020B0604020202020204" pitchFamily="34" charset="0"/>
                  <a:cs typeface="Arial" panose="020B0604020202020204" pitchFamily="34" charset="0"/>
                </a:rPr>
                <a:t>Th</a:t>
              </a:r>
              <a:r>
                <a:rPr lang="vi-VN">
                  <a:solidFill>
                    <a:srgbClr val="007B83"/>
                  </a:solidFill>
                  <a:latin typeface="Arial" panose="020B0604020202020204" pitchFamily="34" charset="0"/>
                  <a:cs typeface="Arial" panose="020B0604020202020204" pitchFamily="34" charset="0"/>
                </a:rPr>
                <a:t>ư</a:t>
              </a:r>
              <a:r>
                <a:rPr lang="en-US">
                  <a:solidFill>
                    <a:srgbClr val="007B83"/>
                  </a:solidFill>
                  <a:latin typeface="Arial" panose="020B0604020202020204" pitchFamily="34" charset="0"/>
                  <a:cs typeface="Arial" panose="020B0604020202020204" pitchFamily="34" charset="0"/>
                </a:rPr>
                <a:t>ơng nhân buôn bán tại đô thị Xê-na ở I-ta-li-a (tranh vẽ,khoảng thế kỉ XIII)</a:t>
              </a:r>
            </a:p>
          </p:txBody>
        </p:sp>
      </p:grpSp>
    </p:spTree>
    <p:extLst>
      <p:ext uri="{BB962C8B-B14F-4D97-AF65-F5344CB8AC3E}">
        <p14:creationId xmlns:p14="http://schemas.microsoft.com/office/powerpoint/2010/main" val="378886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2C1940-E0E0-4A27-8194-4991901B9EB6}"/>
              </a:ext>
            </a:extLst>
          </p:cNvPr>
          <p:cNvSpPr txBox="1"/>
          <p:nvPr/>
        </p:nvSpPr>
        <p:spPr>
          <a:xfrm>
            <a:off x="122000" y="3877216"/>
            <a:ext cx="11661559" cy="461665"/>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vi-VN" sz="2400" b="1">
                <a:solidFill>
                  <a:srgbClr val="FF0000"/>
                </a:solidFill>
              </a:rPr>
              <a:t>MỤC TIÊU BÀI HỌC</a:t>
            </a:r>
          </a:p>
        </p:txBody>
      </p:sp>
      <p:sp>
        <p:nvSpPr>
          <p:cNvPr id="6" name="TextBox 5">
            <a:extLst>
              <a:ext uri="{FF2B5EF4-FFF2-40B4-BE49-F238E27FC236}">
                <a16:creationId xmlns:a16="http://schemas.microsoft.com/office/drawing/2014/main" id="{07FF8964-D9A6-43B9-944A-04EBE132D84D}"/>
              </a:ext>
            </a:extLst>
          </p:cNvPr>
          <p:cNvSpPr txBox="1"/>
          <p:nvPr/>
        </p:nvSpPr>
        <p:spPr>
          <a:xfrm>
            <a:off x="265220" y="4529536"/>
            <a:ext cx="11661559" cy="181588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Phân tích được các điều kiện địa lí và lịch sử góp phần hình thành và phát triển một đô thị cổ đại và trung đại</a:t>
            </a:r>
            <a:endParaRPr lang="vi-VN" sz="2800">
              <a:solidFill>
                <a:srgbClr val="2B26F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Trình bày được mối quan hệ giữa đô thị với các nền văn minh cổ đại; vai trò của giới thương nhân với sự phát triển đô thị châu Âu trung đại</a:t>
            </a:r>
            <a:r>
              <a:rPr lang="vi-VN" sz="2800">
                <a:solidFill>
                  <a:srgbClr val="2B26F6"/>
                </a:solidFill>
                <a:latin typeface="Arial" panose="020B0604020202020204" pitchFamily="34" charset="0"/>
                <a:cs typeface="Arial" panose="020B0604020202020204" pitchFamily="34" charset="0"/>
              </a:rPr>
              <a:t>.</a:t>
            </a:r>
            <a:endParaRPr lang="en-US" sz="2800">
              <a:solidFill>
                <a:srgbClr val="2B26F6"/>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EDF4933-1EF2-43B9-B420-7F58DC491A10}"/>
              </a:ext>
            </a:extLst>
          </p:cNvPr>
          <p:cNvPicPr>
            <a:picLocks noChangeAspect="1"/>
          </p:cNvPicPr>
          <p:nvPr/>
        </p:nvPicPr>
        <p:blipFill rotWithShape="1">
          <a:blip r:embed="rId3"/>
          <a:srcRect l="629" b="26407"/>
          <a:stretch/>
        </p:blipFill>
        <p:spPr>
          <a:xfrm>
            <a:off x="0" y="0"/>
            <a:ext cx="12192000" cy="2853369"/>
          </a:xfrm>
          <a:prstGeom prst="rect">
            <a:avLst/>
          </a:prstGeom>
        </p:spPr>
      </p:pic>
      <p:sp>
        <p:nvSpPr>
          <p:cNvPr id="7" name="TextBox 6">
            <a:extLst>
              <a:ext uri="{FF2B5EF4-FFF2-40B4-BE49-F238E27FC236}">
                <a16:creationId xmlns:a16="http://schemas.microsoft.com/office/drawing/2014/main" id="{316B62AB-B161-4D4A-BC92-E515C3DB7200}"/>
              </a:ext>
            </a:extLst>
          </p:cNvPr>
          <p:cNvSpPr txBox="1"/>
          <p:nvPr/>
        </p:nvSpPr>
        <p:spPr>
          <a:xfrm>
            <a:off x="1986707" y="2853369"/>
            <a:ext cx="8218583" cy="769441"/>
          </a:xfrm>
          <a:prstGeom prst="rect">
            <a:avLst/>
          </a:prstGeom>
          <a:noFill/>
        </p:spPr>
        <p:txBody>
          <a:bodyPr wrap="square" rtlCol="0">
            <a:spAutoFit/>
          </a:bodyPr>
          <a:lstStyle/>
          <a:p>
            <a:pPr algn="ctr"/>
            <a:r>
              <a:rPr lang="en-US" sz="4400" b="1">
                <a:ln>
                  <a:solidFill>
                    <a:srgbClr val="007B83"/>
                  </a:solidFill>
                </a:ln>
                <a:solidFill>
                  <a:srgbClr val="007B83"/>
                </a:solidFill>
                <a:latin typeface="Arial" panose="020B0604020202020204" pitchFamily="34" charset="0"/>
                <a:cs typeface="Arial" panose="020B0604020202020204" pitchFamily="34" charset="0"/>
              </a:rPr>
              <a:t>ĐÔ THỊ: LỊCH SỬ VÀ HIỆN TẠI</a:t>
            </a:r>
          </a:p>
        </p:txBody>
      </p:sp>
    </p:spTree>
    <p:extLst>
      <p:ext uri="{BB962C8B-B14F-4D97-AF65-F5344CB8AC3E}">
        <p14:creationId xmlns:p14="http://schemas.microsoft.com/office/powerpoint/2010/main" val="201185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285560"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grpSp>
        <p:nvGrpSpPr>
          <p:cNvPr id="2" name="Group 1">
            <a:extLst>
              <a:ext uri="{FF2B5EF4-FFF2-40B4-BE49-F238E27FC236}">
                <a16:creationId xmlns:a16="http://schemas.microsoft.com/office/drawing/2014/main" id="{D432A2EE-C5EF-4E7D-9339-882061C2E0FD}"/>
              </a:ext>
            </a:extLst>
          </p:cNvPr>
          <p:cNvGrpSpPr/>
          <p:nvPr/>
        </p:nvGrpSpPr>
        <p:grpSpPr>
          <a:xfrm>
            <a:off x="0" y="757047"/>
            <a:ext cx="5212715" cy="5999098"/>
            <a:chOff x="0" y="757047"/>
            <a:chExt cx="5212715" cy="5999098"/>
          </a:xfrm>
        </p:grpSpPr>
        <p:pic>
          <p:nvPicPr>
            <p:cNvPr id="14" name="Picture 13">
              <a:extLst>
                <a:ext uri="{FF2B5EF4-FFF2-40B4-BE49-F238E27FC236}">
                  <a16:creationId xmlns:a16="http://schemas.microsoft.com/office/drawing/2014/main" id="{1440462F-A73F-4946-8672-4A5C62959206}"/>
                </a:ext>
              </a:extLst>
            </p:cNvPr>
            <p:cNvPicPr>
              <a:picLocks noChangeAspect="1"/>
            </p:cNvPicPr>
            <p:nvPr/>
          </p:nvPicPr>
          <p:blipFill rotWithShape="1">
            <a:blip r:embed="rId3"/>
            <a:srcRect l="3877" r="47631"/>
            <a:stretch/>
          </p:blipFill>
          <p:spPr>
            <a:xfrm>
              <a:off x="939966" y="757047"/>
              <a:ext cx="3609550" cy="5343906"/>
            </a:xfrm>
            <a:prstGeom prst="rect">
              <a:avLst/>
            </a:prstGeom>
          </p:spPr>
        </p:pic>
        <p:sp>
          <p:nvSpPr>
            <p:cNvPr id="15" name="TextBox 14">
              <a:extLst>
                <a:ext uri="{FF2B5EF4-FFF2-40B4-BE49-F238E27FC236}">
                  <a16:creationId xmlns:a16="http://schemas.microsoft.com/office/drawing/2014/main" id="{667EA69A-E731-4400-83E0-237D6136658F}"/>
                </a:ext>
              </a:extLst>
            </p:cNvPr>
            <p:cNvSpPr txBox="1"/>
            <p:nvPr/>
          </p:nvSpPr>
          <p:spPr>
            <a:xfrm>
              <a:off x="0" y="6109814"/>
              <a:ext cx="5212715" cy="646331"/>
            </a:xfrm>
            <a:prstGeom prst="rect">
              <a:avLst/>
            </a:prstGeom>
            <a:solidFill>
              <a:schemeClr val="bg1"/>
            </a:solidFill>
          </p:spPr>
          <p:txBody>
            <a:bodyPr wrap="square" rtlCol="0">
              <a:spAutoFit/>
            </a:bodyPr>
            <a:lstStyle/>
            <a:p>
              <a:pPr algn="ctr"/>
              <a:r>
                <a:rPr lang="en-US">
                  <a:solidFill>
                    <a:srgbClr val="007B83"/>
                  </a:solidFill>
                  <a:latin typeface="Arial" panose="020B0604020202020204" pitchFamily="34" charset="0"/>
                  <a:cs typeface="Arial" panose="020B0604020202020204" pitchFamily="34" charset="0"/>
                </a:rPr>
                <a:t>Hình 4. Ngân hàng Môn-te Đây Pat-chi đi Si-ê-na (I-ta-li-a)- ngân hang lâu đời nhất thế giới</a:t>
              </a:r>
            </a:p>
          </p:txBody>
        </p:sp>
      </p:grpSp>
      <p:grpSp>
        <p:nvGrpSpPr>
          <p:cNvPr id="18" name="Group 17">
            <a:extLst>
              <a:ext uri="{FF2B5EF4-FFF2-40B4-BE49-F238E27FC236}">
                <a16:creationId xmlns:a16="http://schemas.microsoft.com/office/drawing/2014/main" id="{30895C8E-2FD5-43E2-8EBE-F30308E08084}"/>
              </a:ext>
            </a:extLst>
          </p:cNvPr>
          <p:cNvGrpSpPr/>
          <p:nvPr/>
        </p:nvGrpSpPr>
        <p:grpSpPr>
          <a:xfrm>
            <a:off x="4855416" y="1183641"/>
            <a:ext cx="7185609" cy="5541888"/>
            <a:chOff x="4855416" y="1183641"/>
            <a:chExt cx="7185609" cy="5541888"/>
          </a:xfrm>
        </p:grpSpPr>
        <p:pic>
          <p:nvPicPr>
            <p:cNvPr id="16" name="Picture 15">
              <a:extLst>
                <a:ext uri="{FF2B5EF4-FFF2-40B4-BE49-F238E27FC236}">
                  <a16:creationId xmlns:a16="http://schemas.microsoft.com/office/drawing/2014/main" id="{1BC91C2B-EE70-4E15-A8A7-5825C9379C9A}"/>
                </a:ext>
              </a:extLst>
            </p:cNvPr>
            <p:cNvPicPr>
              <a:picLocks noChangeAspect="1"/>
            </p:cNvPicPr>
            <p:nvPr/>
          </p:nvPicPr>
          <p:blipFill rotWithShape="1">
            <a:blip r:embed="rId4"/>
            <a:srcRect l="8240" t="7793" r="9724" b="5958"/>
            <a:stretch/>
          </p:blipFill>
          <p:spPr>
            <a:xfrm>
              <a:off x="4855416" y="1183641"/>
              <a:ext cx="7185609" cy="4864941"/>
            </a:xfrm>
            <a:prstGeom prst="rect">
              <a:avLst/>
            </a:prstGeom>
          </p:spPr>
        </p:pic>
        <p:sp>
          <p:nvSpPr>
            <p:cNvPr id="17" name="TextBox 16">
              <a:extLst>
                <a:ext uri="{FF2B5EF4-FFF2-40B4-BE49-F238E27FC236}">
                  <a16:creationId xmlns:a16="http://schemas.microsoft.com/office/drawing/2014/main" id="{86C7419C-EA63-4335-8C34-925B82964DFB}"/>
                </a:ext>
              </a:extLst>
            </p:cNvPr>
            <p:cNvSpPr txBox="1"/>
            <p:nvPr/>
          </p:nvSpPr>
          <p:spPr>
            <a:xfrm>
              <a:off x="5212715" y="6079198"/>
              <a:ext cx="6828310" cy="646331"/>
            </a:xfrm>
            <a:prstGeom prst="rect">
              <a:avLst/>
            </a:prstGeom>
            <a:solidFill>
              <a:schemeClr val="bg1"/>
            </a:solidFill>
          </p:spPr>
          <p:txBody>
            <a:bodyPr wrap="square" rtlCol="0">
              <a:spAutoFit/>
            </a:bodyPr>
            <a:lstStyle/>
            <a:p>
              <a:pPr algn="ctr"/>
              <a:r>
                <a:rPr lang="en-US">
                  <a:solidFill>
                    <a:srgbClr val="007B83"/>
                  </a:solidFill>
                  <a:latin typeface="Arial" panose="020B0604020202020204" pitchFamily="34" charset="0"/>
                  <a:cs typeface="Arial" panose="020B0604020202020204" pitchFamily="34" charset="0"/>
                </a:rPr>
                <a:t>Hình 5. Lễ hội Han-se-tic (ở Lít-va ngày nay) có truyền thống </a:t>
              </a:r>
            </a:p>
            <a:p>
              <a:pPr algn="ctr"/>
              <a:r>
                <a:rPr lang="en-US">
                  <a:solidFill>
                    <a:srgbClr val="007B83"/>
                  </a:solidFill>
                  <a:latin typeface="Arial" panose="020B0604020202020204" pitchFamily="34" charset="0"/>
                  <a:cs typeface="Arial" panose="020B0604020202020204" pitchFamily="34" charset="0"/>
                </a:rPr>
                <a:t>từ hội chợ thời trung đại</a:t>
              </a:r>
            </a:p>
          </p:txBody>
        </p:sp>
      </p:grpSp>
    </p:spTree>
    <p:extLst>
      <p:ext uri="{BB962C8B-B14F-4D97-AF65-F5344CB8AC3E}">
        <p14:creationId xmlns:p14="http://schemas.microsoft.com/office/powerpoint/2010/main" val="26005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131181"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sp>
        <p:nvSpPr>
          <p:cNvPr id="11" name="Rectangle 10">
            <a:extLst>
              <a:ext uri="{FF2B5EF4-FFF2-40B4-BE49-F238E27FC236}">
                <a16:creationId xmlns:a16="http://schemas.microsoft.com/office/drawing/2014/main" id="{9AFC244C-32F5-44E1-A457-AB6050EE4799}"/>
              </a:ext>
            </a:extLst>
          </p:cNvPr>
          <p:cNvSpPr/>
          <p:nvPr/>
        </p:nvSpPr>
        <p:spPr>
          <a:xfrm>
            <a:off x="131181" y="3108366"/>
            <a:ext cx="11573377" cy="1138773"/>
          </a:xfrm>
          <a:prstGeom prst="rect">
            <a:avLst/>
          </a:prstGeom>
        </p:spPr>
        <p:txBody>
          <a:bodyPr wrap="square">
            <a:spAutoFit/>
          </a:bodyPr>
          <a:lstStyle/>
          <a:p>
            <a:pPr marL="571500" indent="-571500" algn="just">
              <a:buFont typeface="Wingdings" panose="05000000000000000000" pitchFamily="2" charset="2"/>
              <a:buChar char="ü"/>
            </a:pPr>
            <a:r>
              <a:rPr lang="vi-VN" sz="3400">
                <a:solidFill>
                  <a:srgbClr val="2B26F6"/>
                </a:solidFill>
                <a:latin typeface="Arial" panose="020B0604020202020204" pitchFamily="34" charset="0"/>
                <a:cs typeface="Arial" panose="020B0604020202020204" pitchFamily="34" charset="0"/>
              </a:rPr>
              <a:t>Việc buôn bán giữa các nước ngày càng sôi động, đặc biệt xung quanh vùng Địa Trung Hải.</a:t>
            </a:r>
            <a:endParaRPr lang="vi-VN" sz="3400" b="0" i="0">
              <a:solidFill>
                <a:srgbClr val="2B26F6"/>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9A71BDE-4445-41C7-A6FF-B4D67CB7AB9F}"/>
              </a:ext>
            </a:extLst>
          </p:cNvPr>
          <p:cNvSpPr/>
          <p:nvPr/>
        </p:nvSpPr>
        <p:spPr>
          <a:xfrm>
            <a:off x="226184" y="1118157"/>
            <a:ext cx="11573377" cy="1661993"/>
          </a:xfrm>
          <a:prstGeom prst="rect">
            <a:avLst/>
          </a:prstGeom>
        </p:spPr>
        <p:txBody>
          <a:bodyPr wrap="square">
            <a:spAutoFit/>
          </a:bodyPr>
          <a:lstStyle/>
          <a:p>
            <a:pPr marL="457200" indent="-457200" algn="just">
              <a:buFont typeface="Wingdings" panose="05000000000000000000" pitchFamily="2" charset="2"/>
              <a:buChar char="ü"/>
            </a:pPr>
            <a:r>
              <a:rPr lang="vi-VN" sz="3400">
                <a:solidFill>
                  <a:srgbClr val="2B26F6"/>
                </a:solidFill>
                <a:latin typeface="Arial" panose="020B0604020202020204" pitchFamily="34" charset="0"/>
                <a:cs typeface="Arial" panose="020B0604020202020204" pitchFamily="34" charset="0"/>
              </a:rPr>
              <a:t>Hoạt động của thương nhân và thương hội đã thúc đẩy kinh tế hàng hoá phát triển, làm tan rã dần nền kinh tế tự nhiên, đóng kín trong các lãnh địa trước đây. </a:t>
            </a:r>
            <a:endParaRPr lang="vi-VN" sz="3400" b="0" i="0">
              <a:solidFill>
                <a:srgbClr val="2B26F6"/>
              </a:solidFill>
              <a:effectLst/>
              <a:latin typeface="Arial" panose="020B0604020202020204" pitchFamily="34" charset="0"/>
              <a:cs typeface="Arial" panose="020B0604020202020204" pitchFamily="34" charset="0"/>
            </a:endParaRPr>
          </a:p>
        </p:txBody>
      </p:sp>
      <p:pic>
        <p:nvPicPr>
          <p:cNvPr id="6" name="Picture 5" descr="book9">
            <a:extLst>
              <a:ext uri="{FF2B5EF4-FFF2-40B4-BE49-F238E27FC236}">
                <a16:creationId xmlns:a16="http://schemas.microsoft.com/office/drawing/2014/main" id="{BFB473EF-5783-4BC6-9BFE-F9EFD4BBE4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10339" y="162335"/>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25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54380" y="1153177"/>
            <a:ext cx="11851574" cy="1015663"/>
          </a:xfrm>
          <a:prstGeom prst="rect">
            <a:avLst/>
          </a:prstGeom>
          <a:noFill/>
          <a:ln>
            <a:solidFill>
              <a:srgbClr val="0070C0"/>
            </a:solidFill>
            <a:prstDash val="sysDash"/>
          </a:ln>
        </p:spPr>
        <p:txBody>
          <a:bodyPr wrap="square" rtlCol="0">
            <a:spAutoFit/>
          </a:bodyPr>
          <a:lstStyle/>
          <a:p>
            <a:pPr algn="just"/>
            <a:r>
              <a:rPr lang="en-US" sz="3000">
                <a:solidFill>
                  <a:srgbClr val="FF0000"/>
                </a:solidFill>
                <a:latin typeface="Arial" panose="020B0604020202020204" pitchFamily="34" charset="0"/>
                <a:cs typeface="Arial" panose="020B0604020202020204" pitchFamily="34" charset="0"/>
              </a:rPr>
              <a:t>Những điều kiện đia lí và lịch sử dẫn đến sự hình thành các đô thị phương Đông và phương Tây cổ đại có những điểm gì khác nhau?</a:t>
            </a:r>
            <a:endParaRPr lang="en-US" sz="30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152262"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sp>
        <p:nvSpPr>
          <p:cNvPr id="15" name="Rectangle 14">
            <a:extLst>
              <a:ext uri="{FF2B5EF4-FFF2-40B4-BE49-F238E27FC236}">
                <a16:creationId xmlns:a16="http://schemas.microsoft.com/office/drawing/2014/main" id="{05200B12-E4D7-4E2E-BD33-6DF319CFFC7D}"/>
              </a:ext>
            </a:extLst>
          </p:cNvPr>
          <p:cNvSpPr/>
          <p:nvPr/>
        </p:nvSpPr>
        <p:spPr>
          <a:xfrm>
            <a:off x="4526834" y="2654806"/>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6" name="Rectangle 15">
            <a:extLst>
              <a:ext uri="{FF2B5EF4-FFF2-40B4-BE49-F238E27FC236}">
                <a16:creationId xmlns:a16="http://schemas.microsoft.com/office/drawing/2014/main" id="{92735A2C-8DF6-4BC9-A241-30C7D039BBA5}"/>
              </a:ext>
            </a:extLst>
          </p:cNvPr>
          <p:cNvSpPr/>
          <p:nvPr/>
        </p:nvSpPr>
        <p:spPr>
          <a:xfrm>
            <a:off x="3457309" y="2640615"/>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17" name="Picture 16">
            <a:extLst>
              <a:ext uri="{FF2B5EF4-FFF2-40B4-BE49-F238E27FC236}">
                <a16:creationId xmlns:a16="http://schemas.microsoft.com/office/drawing/2014/main" id="{4CBE0A6F-FA48-4A18-AD29-E6AA42FC62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577072" y="3175935"/>
            <a:ext cx="827975" cy="528495"/>
          </a:xfrm>
          <a:prstGeom prst="rect">
            <a:avLst/>
          </a:prstGeom>
        </p:spPr>
      </p:pic>
      <p:pic>
        <p:nvPicPr>
          <p:cNvPr id="18" name="Picture 2" descr="Giấy Máy Tính Biểu Tượng Bút Chì - biểu tượng bút chì png tải về - Miễn phí  trong suốt Trắng png Tải về.">
            <a:extLst>
              <a:ext uri="{FF2B5EF4-FFF2-40B4-BE49-F238E27FC236}">
                <a16:creationId xmlns:a16="http://schemas.microsoft.com/office/drawing/2014/main" id="{AD5CB953-C633-41C2-B1E0-9774DBBFAD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600931" y="2417682"/>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FD56A9B-374F-4E58-ABF0-CAC143B5438F}"/>
              </a:ext>
            </a:extLst>
          </p:cNvPr>
          <p:cNvSpPr/>
          <p:nvPr/>
        </p:nvSpPr>
        <p:spPr>
          <a:xfrm>
            <a:off x="4520378" y="3216354"/>
            <a:ext cx="4348201"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của cá nhân</a:t>
            </a:r>
          </a:p>
        </p:txBody>
      </p:sp>
      <p:sp>
        <p:nvSpPr>
          <p:cNvPr id="20" name="Rectangle 19">
            <a:extLst>
              <a:ext uri="{FF2B5EF4-FFF2-40B4-BE49-F238E27FC236}">
                <a16:creationId xmlns:a16="http://schemas.microsoft.com/office/drawing/2014/main" id="{8BA48BB0-EA33-4A28-B242-C6CDB1235E1C}"/>
              </a:ext>
            </a:extLst>
          </p:cNvPr>
          <p:cNvSpPr/>
          <p:nvPr/>
        </p:nvSpPr>
        <p:spPr>
          <a:xfrm>
            <a:off x="3426556" y="3216880"/>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21" name="3 Minute Timer (Nho)">
            <a:hlinkClick r:id="" action="ppaction://media"/>
            <a:extLst>
              <a:ext uri="{FF2B5EF4-FFF2-40B4-BE49-F238E27FC236}">
                <a16:creationId xmlns:a16="http://schemas.microsoft.com/office/drawing/2014/main" id="{E4522F6B-5D13-40D0-B10D-AC50FEDA6B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04135" y="166692"/>
            <a:ext cx="1472856" cy="827835"/>
          </a:xfrm>
          <a:prstGeom prst="rect">
            <a:avLst/>
          </a:prstGeom>
        </p:spPr>
      </p:pic>
      <p:grpSp>
        <p:nvGrpSpPr>
          <p:cNvPr id="22" name="Group 21">
            <a:extLst>
              <a:ext uri="{FF2B5EF4-FFF2-40B4-BE49-F238E27FC236}">
                <a16:creationId xmlns:a16="http://schemas.microsoft.com/office/drawing/2014/main" id="{D758BD84-2019-47D0-8EAA-DA4F36C90F94}"/>
              </a:ext>
            </a:extLst>
          </p:cNvPr>
          <p:cNvGrpSpPr/>
          <p:nvPr/>
        </p:nvGrpSpPr>
        <p:grpSpPr>
          <a:xfrm>
            <a:off x="2841199" y="170272"/>
            <a:ext cx="848449" cy="796469"/>
            <a:chOff x="3634055" y="3302115"/>
            <a:chExt cx="848449" cy="796469"/>
          </a:xfrm>
        </p:grpSpPr>
        <p:pic>
          <p:nvPicPr>
            <p:cNvPr id="23" name="Picture 22">
              <a:extLst>
                <a:ext uri="{FF2B5EF4-FFF2-40B4-BE49-F238E27FC236}">
                  <a16:creationId xmlns:a16="http://schemas.microsoft.com/office/drawing/2014/main" id="{2328584E-8996-46F0-80EC-298EB5CBDB8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a16="http://schemas.microsoft.com/office/drawing/2014/main" id="{B2ECEE28-222D-480F-B14A-0BDF22C6D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51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1"/>
                                        </p:tgtEl>
                                      </p:cBhvr>
                                    </p:cmd>
                                  </p:childTnLst>
                                </p:cTn>
                              </p:par>
                            </p:childTnLst>
                          </p:cTn>
                        </p:par>
                      </p:childTnLst>
                    </p:cTn>
                  </p:par>
                </p:childTnLst>
              </p:cTn>
              <p:nextCondLst>
                <p:cond evt="onClick" delay="0">
                  <p:tgtEl>
                    <p:spTgt spid="21"/>
                  </p:tgtEl>
                </p:cond>
              </p:nextCondLst>
            </p:seq>
            <p:video>
              <p:cMediaNode vol="80000">
                <p:cTn id="23" fill="hold" display="0">
                  <p:stCondLst>
                    <p:cond delay="indefinite"/>
                  </p:stCondLst>
                </p:cTn>
                <p:tgtEl>
                  <p:spTgt spid="21"/>
                </p:tgtEl>
              </p:cMediaNode>
            </p:video>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99886" y="1062002"/>
            <a:ext cx="11751976" cy="1200329"/>
          </a:xfrm>
          <a:prstGeom prst="rect">
            <a:avLst/>
          </a:prstGeom>
          <a:noFill/>
          <a:ln>
            <a:solidFill>
              <a:srgbClr val="0070C0"/>
            </a:solidFill>
            <a:prstDash val="sysDash"/>
          </a:ln>
        </p:spPr>
        <p:txBody>
          <a:bodyPr wrap="square" rtlCol="0">
            <a:spAutoFit/>
          </a:bodyPr>
          <a:lstStyle/>
          <a:p>
            <a:pPr algn="ctr"/>
            <a:r>
              <a:rPr lang="en-US" sz="3600">
                <a:solidFill>
                  <a:srgbClr val="FF0000"/>
                </a:solidFill>
                <a:latin typeface="Arial" panose="020B0604020202020204" pitchFamily="34" charset="0"/>
                <a:cs typeface="Arial" panose="020B0604020202020204" pitchFamily="34" charset="0"/>
              </a:rPr>
              <a:t>Những thành tựu nào của văn minh đô thị thời cổ đại vẫn còn có giá trị với thế giới ngày nay?</a:t>
            </a:r>
            <a:endParaRPr lang="en-US" sz="36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548868"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VẬN DỤNG</a:t>
              </a:r>
            </a:p>
          </p:txBody>
        </p:sp>
      </p:grpSp>
      <p:pic>
        <p:nvPicPr>
          <p:cNvPr id="9" name="2 Minute Timer (To)">
            <a:hlinkClick r:id="" action="ppaction://media"/>
            <a:extLst>
              <a:ext uri="{FF2B5EF4-FFF2-40B4-BE49-F238E27FC236}">
                <a16:creationId xmlns:a16="http://schemas.microsoft.com/office/drawing/2014/main" id="{29DAD86E-6C81-4451-A072-5ED76AFA80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6701" y="71218"/>
            <a:ext cx="1773241" cy="950786"/>
          </a:xfrm>
          <a:prstGeom prst="rect">
            <a:avLst/>
          </a:prstGeom>
        </p:spPr>
      </p:pic>
      <p:sp>
        <p:nvSpPr>
          <p:cNvPr id="2" name="Rectangle 1">
            <a:extLst>
              <a:ext uri="{FF2B5EF4-FFF2-40B4-BE49-F238E27FC236}">
                <a16:creationId xmlns:a16="http://schemas.microsoft.com/office/drawing/2014/main" id="{0EA9DE7F-185B-4A38-983C-B5308F0308FC}"/>
              </a:ext>
            </a:extLst>
          </p:cNvPr>
          <p:cNvSpPr/>
          <p:nvPr/>
        </p:nvSpPr>
        <p:spPr>
          <a:xfrm>
            <a:off x="149830" y="2219954"/>
            <a:ext cx="12092114" cy="830997"/>
          </a:xfrm>
          <a:prstGeom prst="rect">
            <a:avLst/>
          </a:prstGeom>
        </p:spPr>
        <p:txBody>
          <a:bodyPr wrap="square">
            <a:spAutoFit/>
          </a:bodyPr>
          <a:lstStyle/>
          <a:p>
            <a:pPr algn="just"/>
            <a:r>
              <a:rPr lang="vi-VN" sz="2400">
                <a:solidFill>
                  <a:srgbClr val="2B26F6"/>
                </a:solidFill>
                <a:latin typeface="arial" panose="020B0604020202020204" pitchFamily="34" charset="0"/>
              </a:rPr>
              <a:t>- Nhiều quảng trường được xây dựng ở các đô thị hiện nay là một trong những địa điểm du lịch và khám phá hấp dẫn cho du khách. </a:t>
            </a:r>
            <a:endParaRPr lang="vi-VN" sz="2400" b="0" i="0">
              <a:solidFill>
                <a:srgbClr val="2B26F6"/>
              </a:solidFill>
              <a:effectLst/>
              <a:latin typeface="arial" panose="020B0604020202020204" pitchFamily="34" charset="0"/>
            </a:endParaRPr>
          </a:p>
        </p:txBody>
      </p:sp>
      <p:grpSp>
        <p:nvGrpSpPr>
          <p:cNvPr id="14" name="Group 13">
            <a:extLst>
              <a:ext uri="{FF2B5EF4-FFF2-40B4-BE49-F238E27FC236}">
                <a16:creationId xmlns:a16="http://schemas.microsoft.com/office/drawing/2014/main" id="{8C1120F5-450E-46BE-8E53-F4709FCAF989}"/>
              </a:ext>
            </a:extLst>
          </p:cNvPr>
          <p:cNvGrpSpPr/>
          <p:nvPr/>
        </p:nvGrpSpPr>
        <p:grpSpPr>
          <a:xfrm>
            <a:off x="6697283" y="3785016"/>
            <a:ext cx="4066711" cy="3052414"/>
            <a:chOff x="7191602" y="3201936"/>
            <a:chExt cx="4366265" cy="3277039"/>
          </a:xfrm>
        </p:grpSpPr>
        <p:pic>
          <p:nvPicPr>
            <p:cNvPr id="6" name="Picture 5">
              <a:extLst>
                <a:ext uri="{FF2B5EF4-FFF2-40B4-BE49-F238E27FC236}">
                  <a16:creationId xmlns:a16="http://schemas.microsoft.com/office/drawing/2014/main" id="{AF6922C8-CD37-4CC3-8542-DF9BE79FAC8C}"/>
                </a:ext>
              </a:extLst>
            </p:cNvPr>
            <p:cNvPicPr>
              <a:picLocks noChangeAspect="1"/>
            </p:cNvPicPr>
            <p:nvPr/>
          </p:nvPicPr>
          <p:blipFill rotWithShape="1">
            <a:blip r:embed="rId6"/>
            <a:srcRect l="16888" t="1479" r="152" b="59490"/>
            <a:stretch/>
          </p:blipFill>
          <p:spPr>
            <a:xfrm>
              <a:off x="7191602" y="3201936"/>
              <a:ext cx="4366265" cy="3001186"/>
            </a:xfrm>
            <a:prstGeom prst="rect">
              <a:avLst/>
            </a:prstGeom>
          </p:spPr>
        </p:pic>
        <p:sp>
          <p:nvSpPr>
            <p:cNvPr id="8" name="TextBox 7">
              <a:extLst>
                <a:ext uri="{FF2B5EF4-FFF2-40B4-BE49-F238E27FC236}">
                  <a16:creationId xmlns:a16="http://schemas.microsoft.com/office/drawing/2014/main" id="{38F21D45-3523-47CD-8365-FFA9EC482B12}"/>
                </a:ext>
              </a:extLst>
            </p:cNvPr>
            <p:cNvSpPr txBox="1"/>
            <p:nvPr/>
          </p:nvSpPr>
          <p:spPr>
            <a:xfrm>
              <a:off x="8116433" y="6082464"/>
              <a:ext cx="3305061" cy="396511"/>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Quảng tr</a:t>
              </a:r>
              <a:r>
                <a:rPr lang="vi-VN">
                  <a:solidFill>
                    <a:srgbClr val="00B050"/>
                  </a:solidFill>
                  <a:latin typeface="Arial" panose="020B0604020202020204" pitchFamily="34" charset="0"/>
                  <a:cs typeface="Arial" panose="020B0604020202020204" pitchFamily="34" charset="0"/>
                </a:rPr>
                <a:t>ư</a:t>
              </a:r>
              <a:r>
                <a:rPr lang="en-US">
                  <a:solidFill>
                    <a:srgbClr val="00B050"/>
                  </a:solidFill>
                  <a:latin typeface="Arial" panose="020B0604020202020204" pitchFamily="34" charset="0"/>
                  <a:cs typeface="Arial" panose="020B0604020202020204" pitchFamily="34" charset="0"/>
                </a:rPr>
                <a:t>ờng Saint Peter</a:t>
              </a:r>
            </a:p>
          </p:txBody>
        </p:sp>
      </p:grpSp>
      <p:grpSp>
        <p:nvGrpSpPr>
          <p:cNvPr id="11" name="Group 10">
            <a:extLst>
              <a:ext uri="{FF2B5EF4-FFF2-40B4-BE49-F238E27FC236}">
                <a16:creationId xmlns:a16="http://schemas.microsoft.com/office/drawing/2014/main" id="{F099CBA3-F3E6-4138-92BA-BEDE5391FA5C}"/>
              </a:ext>
            </a:extLst>
          </p:cNvPr>
          <p:cNvGrpSpPr/>
          <p:nvPr/>
        </p:nvGrpSpPr>
        <p:grpSpPr>
          <a:xfrm>
            <a:off x="2191126" y="3866526"/>
            <a:ext cx="3905609" cy="2970904"/>
            <a:chOff x="1248102" y="2247441"/>
            <a:chExt cx="3905609" cy="2970904"/>
          </a:xfrm>
        </p:grpSpPr>
        <p:pic>
          <p:nvPicPr>
            <p:cNvPr id="10" name="Picture 9">
              <a:extLst>
                <a:ext uri="{FF2B5EF4-FFF2-40B4-BE49-F238E27FC236}">
                  <a16:creationId xmlns:a16="http://schemas.microsoft.com/office/drawing/2014/main" id="{F9851AA4-55D3-4CD9-986E-F211FAE431B2}"/>
                </a:ext>
              </a:extLst>
            </p:cNvPr>
            <p:cNvPicPr>
              <a:picLocks noChangeAspect="1"/>
            </p:cNvPicPr>
            <p:nvPr/>
          </p:nvPicPr>
          <p:blipFill rotWithShape="1">
            <a:blip r:embed="rId6"/>
            <a:srcRect l="17041" t="52359" b="9408"/>
            <a:stretch/>
          </p:blipFill>
          <p:spPr>
            <a:xfrm>
              <a:off x="1248102" y="2247441"/>
              <a:ext cx="3894255" cy="2622014"/>
            </a:xfrm>
            <a:prstGeom prst="rect">
              <a:avLst/>
            </a:prstGeom>
          </p:spPr>
        </p:pic>
        <p:sp>
          <p:nvSpPr>
            <p:cNvPr id="13" name="TextBox 12">
              <a:extLst>
                <a:ext uri="{FF2B5EF4-FFF2-40B4-BE49-F238E27FC236}">
                  <a16:creationId xmlns:a16="http://schemas.microsoft.com/office/drawing/2014/main" id="{C9B3F4FC-47C4-4E48-BCFD-9182D25CBF9C}"/>
                </a:ext>
              </a:extLst>
            </p:cNvPr>
            <p:cNvSpPr txBox="1"/>
            <p:nvPr/>
          </p:nvSpPr>
          <p:spPr>
            <a:xfrm>
              <a:off x="1848650" y="4849013"/>
              <a:ext cx="3305061"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Quảng tr</a:t>
              </a:r>
              <a:r>
                <a:rPr lang="vi-VN">
                  <a:solidFill>
                    <a:srgbClr val="00B050"/>
                  </a:solidFill>
                  <a:latin typeface="Arial" panose="020B0604020202020204" pitchFamily="34" charset="0"/>
                  <a:cs typeface="Arial" panose="020B0604020202020204" pitchFamily="34" charset="0"/>
                </a:rPr>
                <a:t>ư</a:t>
              </a:r>
              <a:r>
                <a:rPr lang="en-US">
                  <a:solidFill>
                    <a:srgbClr val="00B050"/>
                  </a:solidFill>
                  <a:latin typeface="Arial" panose="020B0604020202020204" pitchFamily="34" charset="0"/>
                  <a:cs typeface="Arial" panose="020B0604020202020204" pitchFamily="34" charset="0"/>
                </a:rPr>
                <a:t>ờng Captol</a:t>
              </a:r>
            </a:p>
          </p:txBody>
        </p:sp>
      </p:grpSp>
      <p:sp>
        <p:nvSpPr>
          <p:cNvPr id="15" name="Rectangle 14">
            <a:extLst>
              <a:ext uri="{FF2B5EF4-FFF2-40B4-BE49-F238E27FC236}">
                <a16:creationId xmlns:a16="http://schemas.microsoft.com/office/drawing/2014/main" id="{B0E9D681-B021-4747-B826-53A29E66963D}"/>
              </a:ext>
            </a:extLst>
          </p:cNvPr>
          <p:cNvSpPr/>
          <p:nvPr/>
        </p:nvSpPr>
        <p:spPr>
          <a:xfrm>
            <a:off x="149830" y="3073567"/>
            <a:ext cx="11891606" cy="830997"/>
          </a:xfrm>
          <a:prstGeom prst="rect">
            <a:avLst/>
          </a:prstGeom>
        </p:spPr>
        <p:txBody>
          <a:bodyPr wrap="square">
            <a:spAutoFit/>
          </a:bodyPr>
          <a:lstStyle/>
          <a:p>
            <a:pPr algn="just"/>
            <a:r>
              <a:rPr lang="vi-VN">
                <a:solidFill>
                  <a:srgbClr val="000000"/>
                </a:solidFill>
                <a:latin typeface="arial" panose="020B0604020202020204" pitchFamily="34" charset="0"/>
              </a:rPr>
              <a:t> </a:t>
            </a:r>
            <a:r>
              <a:rPr lang="vi-VN" sz="2400">
                <a:solidFill>
                  <a:srgbClr val="2B26F6"/>
                </a:solidFill>
                <a:latin typeface="arial" panose="020B0604020202020204" pitchFamily="34" charset="0"/>
              </a:rPr>
              <a:t>- Các đô thị đã để lại nhiều thành tựu rực rỡ về hội họa và kiến trúc cũng như quy hoạch và thiết kế của đô thị.</a:t>
            </a:r>
            <a:endParaRPr lang="en-US" sz="2400">
              <a:solidFill>
                <a:srgbClr val="2B26F6"/>
              </a:solidFill>
            </a:endParaRPr>
          </a:p>
        </p:txBody>
      </p:sp>
      <p:pic>
        <p:nvPicPr>
          <p:cNvPr id="16" name="Picture 15">
            <a:extLst>
              <a:ext uri="{FF2B5EF4-FFF2-40B4-BE49-F238E27FC236}">
                <a16:creationId xmlns:a16="http://schemas.microsoft.com/office/drawing/2014/main" id="{89935E59-B726-4DCC-BDB0-A9CC7841E068}"/>
              </a:ext>
            </a:extLst>
          </p:cNvPr>
          <p:cNvPicPr>
            <a:picLocks noChangeAspect="1"/>
          </p:cNvPicPr>
          <p:nvPr/>
        </p:nvPicPr>
        <p:blipFill rotWithShape="1">
          <a:blip r:embed="rId7"/>
          <a:srcRect l="5466" r="4093"/>
          <a:stretch/>
        </p:blipFill>
        <p:spPr>
          <a:xfrm>
            <a:off x="2719284" y="3828055"/>
            <a:ext cx="3664210" cy="3029945"/>
          </a:xfrm>
          <a:prstGeom prst="rect">
            <a:avLst/>
          </a:prstGeom>
        </p:spPr>
      </p:pic>
      <p:pic>
        <p:nvPicPr>
          <p:cNvPr id="17" name="Picture 16">
            <a:extLst>
              <a:ext uri="{FF2B5EF4-FFF2-40B4-BE49-F238E27FC236}">
                <a16:creationId xmlns:a16="http://schemas.microsoft.com/office/drawing/2014/main" id="{7326F921-B2A0-4FC3-ADCD-2D4EC34470FE}"/>
              </a:ext>
            </a:extLst>
          </p:cNvPr>
          <p:cNvPicPr>
            <a:picLocks noChangeAspect="1"/>
          </p:cNvPicPr>
          <p:nvPr/>
        </p:nvPicPr>
        <p:blipFill>
          <a:blip r:embed="rId8"/>
          <a:stretch>
            <a:fillRect/>
          </a:stretch>
        </p:blipFill>
        <p:spPr>
          <a:xfrm>
            <a:off x="6697283" y="3826495"/>
            <a:ext cx="4066711" cy="3029945"/>
          </a:xfrm>
          <a:prstGeom prst="rect">
            <a:avLst/>
          </a:prstGeom>
        </p:spPr>
      </p:pic>
    </p:spTree>
    <p:extLst>
      <p:ext uri="{BB962C8B-B14F-4D97-AF65-F5344CB8AC3E}">
        <p14:creationId xmlns:p14="http://schemas.microsoft.com/office/powerpoint/2010/main" val="8274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9"/>
                                        </p:tgtEl>
                                      </p:cBhvr>
                                    </p:cmd>
                                  </p:childTnLst>
                                </p:cTn>
                              </p:par>
                            </p:childTnLst>
                          </p:cTn>
                        </p:par>
                      </p:childTnLst>
                    </p:cTn>
                  </p:par>
                </p:childTnLst>
              </p:cTn>
              <p:nextCondLst>
                <p:cond evt="onClick" delay="0">
                  <p:tgtEl>
                    <p:spTgt spid="9"/>
                  </p:tgtEl>
                </p:cond>
              </p:nextCondLst>
            </p:seq>
            <p:video>
              <p:cMediaNode vol="80000">
                <p:cTn id="50" fill="hold" display="0">
                  <p:stCondLst>
                    <p:cond delay="indefinite"/>
                  </p:stCondLst>
                </p:cTn>
                <p:tgtEl>
                  <p:spTgt spid="9"/>
                </p:tgtEl>
              </p:cMediaNode>
            </p:video>
          </p:childTnLst>
        </p:cTn>
      </p:par>
    </p:tnLst>
    <p:bldLst>
      <p:bldP spid="4" grpId="0" animBg="1"/>
      <p:bldP spid="2"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85550" y="451184"/>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03" y="451184"/>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299698" y="1874588"/>
            <a:ext cx="11592604" cy="1384995"/>
          </a:xfrm>
          <a:prstGeom prst="rect">
            <a:avLst/>
          </a:prstGeom>
          <a:ln>
            <a:solidFill>
              <a:srgbClr val="00B0F0"/>
            </a:solidFill>
            <a:prstDash val="sysDash"/>
          </a:ln>
        </p:spPr>
        <p:txBody>
          <a:bodyPr wrap="square">
            <a:spAutoFit/>
          </a:bodyPr>
          <a:lstStyle/>
          <a:p>
            <a:pPr algn="just"/>
            <a:r>
              <a:rPr lang="vi-VN" sz="2800">
                <a:solidFill>
                  <a:srgbClr val="2B26F6"/>
                </a:solidFill>
              </a:rPr>
              <a:t>Tổ chức thương mại nào có số nước tham gia đông nhất? Tổ chức đó có điểm gì giống với Liên minh Han-xi-tích? Tham khảo trang web: </a:t>
            </a:r>
            <a:r>
              <a:rPr lang="vi-VN" sz="2800">
                <a:solidFill>
                  <a:srgbClr val="2B26F6"/>
                </a:solidFill>
                <a:hlinkClick r:id="rId4">
                  <a:extLst>
                    <a:ext uri="{A12FA001-AC4F-418D-AE19-62706E023703}">
                      <ahyp:hlinkClr xmlns:ahyp="http://schemas.microsoft.com/office/drawing/2018/hyperlinkcolor" val="tx"/>
                    </a:ext>
                  </a:extLst>
                </a:hlinkClick>
              </a:rPr>
              <a:t>https://www.wto.org</a:t>
            </a:r>
            <a:r>
              <a:rPr lang="vi-VN" sz="2800">
                <a:solidFill>
                  <a:srgbClr val="2B26F6"/>
                </a:solidFill>
              </a:rPr>
              <a:t> cho câu trả lời của em.</a:t>
            </a:r>
            <a:endParaRPr lang="en-US" sz="2800" dirty="0">
              <a:solidFill>
                <a:srgbClr val="2B26F6"/>
              </a:solidFill>
              <a:latin typeface="Arial" panose="020B0604020202020204" pitchFamily="34" charset="0"/>
              <a:cs typeface="Arial" panose="020B0604020202020204" pitchFamily="34" charset="0"/>
            </a:endParaRPr>
          </a:p>
        </p:txBody>
      </p:sp>
      <p:pic>
        <p:nvPicPr>
          <p:cNvPr id="7" name="Picture 2" descr="Analog Alarm Clock Icon Image Vector Illustration Design Royalty Free  Cliparts, Vectors, And Stock Illustration. Image 82032642.">
            <a:extLst>
              <a:ext uri="{FF2B5EF4-FFF2-40B4-BE49-F238E27FC236}">
                <a16:creationId xmlns:a16="http://schemas.microsoft.com/office/drawing/2014/main" id="{F4C126C7-6D61-4765-805D-BA4B2223CE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219" y="4796456"/>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UPSC Notes Only Pack">
            <a:extLst>
              <a:ext uri="{FF2B5EF4-FFF2-40B4-BE49-F238E27FC236}">
                <a16:creationId xmlns:a16="http://schemas.microsoft.com/office/drawing/2014/main" id="{EF398B86-47C7-40AB-A8C5-5C3339DE8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139" y="3285314"/>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F2D1F95D-B692-4AE6-8CFC-91FA85528B66}"/>
              </a:ext>
            </a:extLst>
          </p:cNvPr>
          <p:cNvSpPr txBox="1">
            <a:spLocks/>
          </p:cNvSpPr>
          <p:nvPr/>
        </p:nvSpPr>
        <p:spPr>
          <a:xfrm>
            <a:off x="2473214" y="3819556"/>
            <a:ext cx="8198771"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sách, báo và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036689AD-9282-4F37-8FC6-FD8F6B9E36AA}"/>
              </a:ext>
            </a:extLst>
          </p:cNvPr>
          <p:cNvSpPr txBox="1">
            <a:spLocks/>
          </p:cNvSpPr>
          <p:nvPr/>
        </p:nvSpPr>
        <p:spPr>
          <a:xfrm>
            <a:off x="1578422" y="5524139"/>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 1 tuần</a:t>
            </a:r>
            <a:r>
              <a:rPr lang="en-US" sz="2800">
                <a:solidFill>
                  <a:srgbClr val="0131FF"/>
                </a:solidFill>
                <a:latin typeface="Arial" panose="020B0604020202020204" pitchFamily="34" charset="0"/>
                <a:cs typeface="Arial" panose="020B0604020202020204" pitchFamily="34" charset="0"/>
              </a:rPr>
              <a: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5234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3" name="TextBox 2">
            <a:extLst>
              <a:ext uri="{FF2B5EF4-FFF2-40B4-BE49-F238E27FC236}">
                <a16:creationId xmlns:a16="http://schemas.microsoft.com/office/drawing/2014/main" id="{B3EB24FB-783B-43A3-A859-9D452DAF3B84}"/>
              </a:ext>
            </a:extLst>
          </p:cNvPr>
          <p:cNvSpPr txBox="1"/>
          <p:nvPr/>
        </p:nvSpPr>
        <p:spPr>
          <a:xfrm>
            <a:off x="135875" y="888297"/>
            <a:ext cx="11920250" cy="2062103"/>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Đô thị là trung tâm kinh tế, nơi tập trung của thương nhân và thợ thủ công,là nơi gặp gỡ của các tuyến đường thương mại, thúc đẩy quá trình tập trung dân cư =&gt; ra đời của nhà nước, chữ viết, luật pháp…</a:t>
            </a:r>
          </a:p>
        </p:txBody>
      </p:sp>
      <p:sp>
        <p:nvSpPr>
          <p:cNvPr id="5" name="TextBox 4">
            <a:extLst>
              <a:ext uri="{FF2B5EF4-FFF2-40B4-BE49-F238E27FC236}">
                <a16:creationId xmlns:a16="http://schemas.microsoft.com/office/drawing/2014/main" id="{196264B4-9CAC-426F-8C6D-AAD7EADB72F6}"/>
              </a:ext>
            </a:extLst>
          </p:cNvPr>
          <p:cNvSpPr txBox="1"/>
          <p:nvPr/>
        </p:nvSpPr>
        <p:spPr>
          <a:xfrm>
            <a:off x="135875" y="4282074"/>
            <a:ext cx="11920250" cy="584775"/>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Nơi lưu giữ và truyền bá các thành tựu của văn minh cổ đại.</a:t>
            </a:r>
          </a:p>
        </p:txBody>
      </p:sp>
      <p:sp>
        <p:nvSpPr>
          <p:cNvPr id="6" name="TextBox 5">
            <a:extLst>
              <a:ext uri="{FF2B5EF4-FFF2-40B4-BE49-F238E27FC236}">
                <a16:creationId xmlns:a16="http://schemas.microsoft.com/office/drawing/2014/main" id="{7C86EABB-1A8E-40CB-BEF9-D6D77C8DEFB2}"/>
              </a:ext>
            </a:extLst>
          </p:cNvPr>
          <p:cNvSpPr txBox="1"/>
          <p:nvPr/>
        </p:nvSpPr>
        <p:spPr>
          <a:xfrm>
            <a:off x="271750" y="3077628"/>
            <a:ext cx="11920250" cy="1077218"/>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Là trung tâm hành chính, quân sự =&gt; nơi ra đời các hình thức chính quyền cổ đại.</a:t>
            </a:r>
          </a:p>
        </p:txBody>
      </p:sp>
    </p:spTree>
    <p:extLst>
      <p:ext uri="{BB962C8B-B14F-4D97-AF65-F5344CB8AC3E}">
        <p14:creationId xmlns:p14="http://schemas.microsoft.com/office/powerpoint/2010/main" val="4835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737761-5D4A-4FD7-85CE-BF734BC40595}"/>
              </a:ext>
            </a:extLst>
          </p:cNvPr>
          <p:cNvPicPr>
            <a:picLocks noChangeAspect="1"/>
          </p:cNvPicPr>
          <p:nvPr/>
        </p:nvPicPr>
        <p:blipFill>
          <a:blip r:embed="rId2"/>
          <a:stretch>
            <a:fillRect/>
          </a:stretch>
        </p:blipFill>
        <p:spPr>
          <a:xfrm>
            <a:off x="461176" y="167122"/>
            <a:ext cx="11269648" cy="6192114"/>
          </a:xfrm>
          <a:prstGeom prst="rect">
            <a:avLst/>
          </a:prstGeom>
        </p:spPr>
      </p:pic>
      <p:pic>
        <p:nvPicPr>
          <p:cNvPr id="3" name="Picture 2">
            <a:extLst>
              <a:ext uri="{FF2B5EF4-FFF2-40B4-BE49-F238E27FC236}">
                <a16:creationId xmlns:a16="http://schemas.microsoft.com/office/drawing/2014/main" id="{EB428FA8-0B91-4F70-BD91-F106F84A5366}"/>
              </a:ext>
            </a:extLst>
          </p:cNvPr>
          <p:cNvPicPr>
            <a:picLocks noChangeAspect="1"/>
          </p:cNvPicPr>
          <p:nvPr/>
        </p:nvPicPr>
        <p:blipFill>
          <a:blip r:embed="rId3"/>
          <a:stretch>
            <a:fillRect/>
          </a:stretch>
        </p:blipFill>
        <p:spPr>
          <a:xfrm>
            <a:off x="3718685" y="1803395"/>
            <a:ext cx="6601746" cy="4477375"/>
          </a:xfrm>
          <a:prstGeom prst="rect">
            <a:avLst/>
          </a:prstGeom>
        </p:spPr>
      </p:pic>
    </p:spTree>
    <p:extLst>
      <p:ext uri="{BB962C8B-B14F-4D97-AF65-F5344CB8AC3E}">
        <p14:creationId xmlns:p14="http://schemas.microsoft.com/office/powerpoint/2010/main" val="2652875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1705661" y="2378331"/>
            <a:ext cx="9468870"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2245385" y="2557584"/>
            <a:ext cx="8794318" cy="923330"/>
          </a:xfrm>
          <a:prstGeom prst="rect">
            <a:avLst/>
          </a:prstGeom>
          <a:noFill/>
        </p:spPr>
        <p:txBody>
          <a:bodyPr wrap="square" rtlCol="0">
            <a:spAutoFit/>
          </a:bodyPr>
          <a:lstStyle/>
          <a:p>
            <a:r>
              <a:rPr lang="en-US" sz="2600">
                <a:solidFill>
                  <a:srgbClr val="0070C0"/>
                </a:solidFill>
                <a:latin typeface="Arial" panose="020B0604020202020204" pitchFamily="34" charset="0"/>
                <a:cs typeface="Arial" panose="020B0604020202020204" pitchFamily="34" charset="0"/>
              </a:rPr>
              <a:t>Đô thị và sự hình thành các nền văn minh cổ đại</a:t>
            </a:r>
          </a:p>
          <a:p>
            <a:endParaRPr lang="en-US" sz="280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943433" y="2378331"/>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103862" y="3667028"/>
            <a:ext cx="10029716" cy="872949"/>
            <a:chOff x="1133366" y="2220084"/>
            <a:chExt cx="5681780" cy="914400"/>
          </a:xfrm>
          <a:solidFill>
            <a:srgbClr val="FFFF9B"/>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2324301" y="3673428"/>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30" name="Arrow: Pentagon 29">
            <a:extLst>
              <a:ext uri="{FF2B5EF4-FFF2-40B4-BE49-F238E27FC236}">
                <a16:creationId xmlns:a16="http://schemas.microsoft.com/office/drawing/2014/main" id="{5842362C-C37A-4057-BCCB-B6B9E2ED8C94}"/>
              </a:ext>
            </a:extLst>
          </p:cNvPr>
          <p:cNvSpPr/>
          <p:nvPr/>
        </p:nvSpPr>
        <p:spPr>
          <a:xfrm>
            <a:off x="994042" y="3664104"/>
            <a:ext cx="1301952" cy="92333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1984774" y="39714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A7B08E-4CC2-41FF-9AC0-6BEE0599118E}"/>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848DF-B07C-4148-A0BC-2BB10A454091}"/>
              </a:ext>
            </a:extLst>
          </p:cNvPr>
          <p:cNvPicPr>
            <a:picLocks noChangeAspect="1"/>
          </p:cNvPicPr>
          <p:nvPr/>
        </p:nvPicPr>
        <p:blipFill>
          <a:blip r:embed="rId2"/>
          <a:stretch>
            <a:fillRect/>
          </a:stretch>
        </p:blipFill>
        <p:spPr>
          <a:xfrm>
            <a:off x="65428" y="991517"/>
            <a:ext cx="12061143" cy="5144877"/>
          </a:xfrm>
          <a:prstGeom prst="rect">
            <a:avLst/>
          </a:prstGeom>
        </p:spPr>
      </p:pic>
      <p:pic>
        <p:nvPicPr>
          <p:cNvPr id="2" name="Picture 1">
            <a:extLst>
              <a:ext uri="{FF2B5EF4-FFF2-40B4-BE49-F238E27FC236}">
                <a16:creationId xmlns:a16="http://schemas.microsoft.com/office/drawing/2014/main" id="{6B545129-93D6-4B9C-A45E-980BECD729E7}"/>
              </a:ext>
            </a:extLst>
          </p:cNvPr>
          <p:cNvPicPr>
            <a:picLocks noChangeAspect="1"/>
          </p:cNvPicPr>
          <p:nvPr/>
        </p:nvPicPr>
        <p:blipFill>
          <a:blip r:embed="rId3"/>
          <a:stretch>
            <a:fillRect/>
          </a:stretch>
        </p:blipFill>
        <p:spPr>
          <a:xfrm>
            <a:off x="0" y="1200796"/>
            <a:ext cx="8973802" cy="5239481"/>
          </a:xfrm>
          <a:prstGeom prst="rect">
            <a:avLst/>
          </a:prstGeom>
        </p:spPr>
      </p:pic>
      <p:pic>
        <p:nvPicPr>
          <p:cNvPr id="4" name="Picture 3">
            <a:extLst>
              <a:ext uri="{FF2B5EF4-FFF2-40B4-BE49-F238E27FC236}">
                <a16:creationId xmlns:a16="http://schemas.microsoft.com/office/drawing/2014/main" id="{B7D70469-C467-4CD5-8665-3B7D5B6F75C5}"/>
              </a:ext>
            </a:extLst>
          </p:cNvPr>
          <p:cNvPicPr>
            <a:picLocks noChangeAspect="1"/>
          </p:cNvPicPr>
          <p:nvPr/>
        </p:nvPicPr>
        <p:blipFill>
          <a:blip r:embed="rId4"/>
          <a:stretch>
            <a:fillRect/>
          </a:stretch>
        </p:blipFill>
        <p:spPr>
          <a:xfrm>
            <a:off x="3905349" y="505373"/>
            <a:ext cx="8221222" cy="6630325"/>
          </a:xfrm>
          <a:prstGeom prst="rect">
            <a:avLst/>
          </a:prstGeom>
        </p:spPr>
      </p:pic>
    </p:spTree>
    <p:extLst>
      <p:ext uri="{BB962C8B-B14F-4D97-AF65-F5344CB8AC3E}">
        <p14:creationId xmlns:p14="http://schemas.microsoft.com/office/powerpoint/2010/main" val="3795042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grpSp>
        <p:nvGrpSpPr>
          <p:cNvPr id="6" name="Group 5">
            <a:extLst>
              <a:ext uri="{FF2B5EF4-FFF2-40B4-BE49-F238E27FC236}">
                <a16:creationId xmlns:a16="http://schemas.microsoft.com/office/drawing/2014/main" id="{0D1A518E-8868-4737-8651-E868E031BDA8}"/>
              </a:ext>
            </a:extLst>
          </p:cNvPr>
          <p:cNvGrpSpPr/>
          <p:nvPr/>
        </p:nvGrpSpPr>
        <p:grpSpPr>
          <a:xfrm>
            <a:off x="762228" y="26173"/>
            <a:ext cx="9468870" cy="872949"/>
            <a:chOff x="1133366" y="2220084"/>
            <a:chExt cx="5681780" cy="914400"/>
          </a:xfrm>
        </p:grpSpPr>
        <p:sp>
          <p:nvSpPr>
            <p:cNvPr id="7" name="Arrow: Pentagon 6">
              <a:extLst>
                <a:ext uri="{FF2B5EF4-FFF2-40B4-BE49-F238E27FC236}">
                  <a16:creationId xmlns:a16="http://schemas.microsoft.com/office/drawing/2014/main" id="{C9E2FCA7-C03D-44ED-A463-7781AD897035}"/>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44F161B-B9F6-44E8-8674-73A3C109E2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12D857CB-C116-4A3B-BA72-5237684D386A}"/>
              </a:ext>
            </a:extLst>
          </p:cNvPr>
          <p:cNvSpPr txBox="1"/>
          <p:nvPr/>
        </p:nvSpPr>
        <p:spPr>
          <a:xfrm>
            <a:off x="1301952" y="205426"/>
            <a:ext cx="8794318" cy="923330"/>
          </a:xfrm>
          <a:prstGeom prst="rect">
            <a:avLst/>
          </a:prstGeom>
          <a:noFill/>
        </p:spPr>
        <p:txBody>
          <a:bodyPr wrap="square" rtlCol="0">
            <a:spAutoFit/>
          </a:bodyPr>
          <a:lstStyle/>
          <a:p>
            <a:r>
              <a:rPr lang="en-US" sz="2600">
                <a:solidFill>
                  <a:srgbClr val="0070C0"/>
                </a:solidFill>
                <a:latin typeface="Arial" panose="020B0604020202020204" pitchFamily="34" charset="0"/>
                <a:cs typeface="Arial" panose="020B0604020202020204" pitchFamily="34" charset="0"/>
              </a:rPr>
              <a:t>Đô thị và sự hình thành các nền văn minh cổ đại</a:t>
            </a:r>
          </a:p>
          <a:p>
            <a:endParaRPr lang="en-US" sz="2800">
              <a:solidFill>
                <a:srgbClr val="0070C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41A6485-7D83-4960-90FB-C61629A2FBC6}"/>
              </a:ext>
            </a:extLst>
          </p:cNvPr>
          <p:cNvGrpSpPr/>
          <p:nvPr/>
        </p:nvGrpSpPr>
        <p:grpSpPr>
          <a:xfrm>
            <a:off x="0" y="26173"/>
            <a:ext cx="1301952" cy="872949"/>
            <a:chOff x="344605" y="154323"/>
            <a:chExt cx="1301952" cy="872949"/>
          </a:xfrm>
        </p:grpSpPr>
        <p:sp>
          <p:nvSpPr>
            <p:cNvPr id="11" name="Arrow: Pentagon 10">
              <a:extLst>
                <a:ext uri="{FF2B5EF4-FFF2-40B4-BE49-F238E27FC236}">
                  <a16:creationId xmlns:a16="http://schemas.microsoft.com/office/drawing/2014/main" id="{DC35CAC6-A31E-4112-8143-A7BBE72DEC8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AB1E5D75-D121-4E4F-AD08-C42BFCC45B5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EF1A570E-C576-4B75-8861-D2B0EE39AD2F}"/>
              </a:ext>
            </a:extLst>
          </p:cNvPr>
          <p:cNvSpPr/>
          <p:nvPr/>
        </p:nvSpPr>
        <p:spPr>
          <a:xfrm>
            <a:off x="762228" y="1039501"/>
            <a:ext cx="7149714"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a. Đô thị và các nền văn minh cổ đại ph</a:t>
            </a:r>
            <a:r>
              <a:rPr lang="vi-VN" sz="2400">
                <a:solidFill>
                  <a:schemeClr val="bg1"/>
                </a:solidFill>
                <a:latin typeface="Arial" panose="020B0604020202020204" pitchFamily="34" charset="0"/>
                <a:cs typeface="Arial" panose="020B0604020202020204" pitchFamily="34" charset="0"/>
              </a:rPr>
              <a:t>ư</a:t>
            </a:r>
            <a:r>
              <a:rPr lang="en-US" sz="2400">
                <a:solidFill>
                  <a:schemeClr val="bg1"/>
                </a:solidFill>
                <a:latin typeface="Arial" panose="020B0604020202020204" pitchFamily="34" charset="0"/>
                <a:cs typeface="Arial" panose="020B0604020202020204" pitchFamily="34" charset="0"/>
              </a:rPr>
              <a:t>ơng Đông</a:t>
            </a:r>
            <a:endParaRPr lang="en-US" sz="2400">
              <a:solidFill>
                <a:schemeClr val="bg1"/>
              </a:solidFill>
            </a:endParaRPr>
          </a:p>
        </p:txBody>
      </p:sp>
    </p:spTree>
    <p:extLst>
      <p:ext uri="{BB962C8B-B14F-4D97-AF65-F5344CB8AC3E}">
        <p14:creationId xmlns:p14="http://schemas.microsoft.com/office/powerpoint/2010/main" val="99185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5"/>
          <a:srcRect l="49250" t="16517" r="40417" b="67812"/>
          <a:stretch/>
        </p:blipFill>
        <p:spPr>
          <a:xfrm>
            <a:off x="11139312" y="11553"/>
            <a:ext cx="1052688" cy="897986"/>
          </a:xfrm>
          <a:prstGeom prst="rect">
            <a:avLst/>
          </a:prstGeom>
        </p:spPr>
      </p:pic>
      <p:sp>
        <p:nvSpPr>
          <p:cNvPr id="3" name="TextBox 2">
            <a:extLst>
              <a:ext uri="{FF2B5EF4-FFF2-40B4-BE49-F238E27FC236}">
                <a16:creationId xmlns:a16="http://schemas.microsoft.com/office/drawing/2014/main" id="{73C3AE8B-8F1C-428F-BA41-FAC286131ED4}"/>
              </a:ext>
            </a:extLst>
          </p:cNvPr>
          <p:cNvSpPr txBox="1"/>
          <p:nvPr/>
        </p:nvSpPr>
        <p:spPr>
          <a:xfrm>
            <a:off x="321591" y="2402657"/>
            <a:ext cx="11810082" cy="2062103"/>
          </a:xfrm>
          <a:prstGeom prst="rect">
            <a:avLst/>
          </a:prstGeom>
          <a:noFill/>
          <a:ln>
            <a:solidFill>
              <a:srgbClr val="2B26F6"/>
            </a:solidFill>
            <a:prstDash val="sysDash"/>
          </a:ln>
        </p:spPr>
        <p:txBody>
          <a:bodyPr wrap="square" rtlCol="0">
            <a:spAutoFit/>
          </a:bodyPr>
          <a:lstStyle/>
          <a:p>
            <a:pPr marL="457200" indent="-457200">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Hãy nêu và phân tích những điều kiện địa lí và lịch sử dẫn đến sự hình thành các đô thị ở ph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ơng Đông thời cổ đại?</a:t>
            </a:r>
          </a:p>
          <a:p>
            <a:pPr marL="457200" indent="-457200">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Các đô thị cổ ở ph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ơng Đông có vai trò nh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thế nào trong sự hình thành và phát triển các nền văn minh cổ đại?</a:t>
            </a:r>
          </a:p>
        </p:txBody>
      </p:sp>
      <p:sp>
        <p:nvSpPr>
          <p:cNvPr id="17" name="Rectangle 16">
            <a:extLst>
              <a:ext uri="{FF2B5EF4-FFF2-40B4-BE49-F238E27FC236}">
                <a16:creationId xmlns:a16="http://schemas.microsoft.com/office/drawing/2014/main" id="{D3C5D30E-FD3A-45C0-8810-39E0C5883153}"/>
              </a:ext>
            </a:extLst>
          </p:cNvPr>
          <p:cNvSpPr/>
          <p:nvPr/>
        </p:nvSpPr>
        <p:spPr>
          <a:xfrm>
            <a:off x="1845139" y="171308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8" name="Rectangle 17">
            <a:extLst>
              <a:ext uri="{FF2B5EF4-FFF2-40B4-BE49-F238E27FC236}">
                <a16:creationId xmlns:a16="http://schemas.microsoft.com/office/drawing/2014/main" id="{DFC8447C-F2BE-4D43-9F08-CC656F2BD39E}"/>
              </a:ext>
            </a:extLst>
          </p:cNvPr>
          <p:cNvSpPr/>
          <p:nvPr/>
        </p:nvSpPr>
        <p:spPr>
          <a:xfrm>
            <a:off x="7840312" y="168607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22" name="Rectangle: Rounded Corners 21">
            <a:extLst>
              <a:ext uri="{FF2B5EF4-FFF2-40B4-BE49-F238E27FC236}">
                <a16:creationId xmlns:a16="http://schemas.microsoft.com/office/drawing/2014/main" id="{66200E2A-1ADF-4A25-8FF7-E1D9800BEEEE}"/>
              </a:ext>
            </a:extLst>
          </p:cNvPr>
          <p:cNvSpPr/>
          <p:nvPr/>
        </p:nvSpPr>
        <p:spPr>
          <a:xfrm>
            <a:off x="4158247" y="1595356"/>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FD4E15A-4304-44A9-A52E-B8D1E5155AF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204745" y="1130855"/>
            <a:ext cx="1695886" cy="734789"/>
          </a:xfrm>
          <a:prstGeom prst="rect">
            <a:avLst/>
          </a:prstGeom>
          <a:noFill/>
          <a:extLst>
            <a:ext uri="{909E8E84-426E-40DD-AFC4-6F175D3DCCD1}">
              <a14:hiddenFill xmlns:a14="http://schemas.microsoft.com/office/drawing/2010/main">
                <a:solidFill>
                  <a:srgbClr val="FFFFFF"/>
                </a:solidFill>
              </a14:hiddenFill>
            </a:ext>
          </a:extLst>
        </p:spPr>
      </p:pic>
      <p:pic>
        <p:nvPicPr>
          <p:cNvPr id="24" name="4 Minute Timer (Nho)">
            <a:hlinkClick r:id="" action="ppaction://media"/>
            <a:extLst>
              <a:ext uri="{FF2B5EF4-FFF2-40B4-BE49-F238E27FC236}">
                <a16:creationId xmlns:a16="http://schemas.microsoft.com/office/drawing/2014/main" id="{D0977C07-7742-4C71-87B0-CC913B3D1D1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35994" y="783153"/>
            <a:ext cx="1499252" cy="886881"/>
          </a:xfrm>
          <a:prstGeom prst="rect">
            <a:avLst/>
          </a:prstGeom>
        </p:spPr>
      </p:pic>
      <p:pic>
        <p:nvPicPr>
          <p:cNvPr id="25" name="Picture 24">
            <a:extLst>
              <a:ext uri="{FF2B5EF4-FFF2-40B4-BE49-F238E27FC236}">
                <a16:creationId xmlns:a16="http://schemas.microsoft.com/office/drawing/2014/main" id="{6C047A38-6766-462B-8826-6AC3B4E1A18F}"/>
              </a:ext>
            </a:extLst>
          </p:cNvPr>
          <p:cNvPicPr>
            <a:picLocks noChangeAspect="1"/>
          </p:cNvPicPr>
          <p:nvPr/>
        </p:nvPicPr>
        <p:blipFill>
          <a:blip r:embed="rId8"/>
          <a:stretch>
            <a:fillRect/>
          </a:stretch>
        </p:blipFill>
        <p:spPr>
          <a:xfrm>
            <a:off x="6096000" y="4496904"/>
            <a:ext cx="3299879" cy="2178107"/>
          </a:xfrm>
          <a:prstGeom prst="rect">
            <a:avLst/>
          </a:prstGeom>
        </p:spPr>
      </p:pic>
      <p:pic>
        <p:nvPicPr>
          <p:cNvPr id="26" name="Picture 2">
            <a:extLst>
              <a:ext uri="{FF2B5EF4-FFF2-40B4-BE49-F238E27FC236}">
                <a16:creationId xmlns:a16="http://schemas.microsoft.com/office/drawing/2014/main" id="{C1A87800-8020-4189-BF19-30A5A41969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1096" y="4496904"/>
            <a:ext cx="3494273" cy="21944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0796AAD5-A8BF-4C96-AC0B-9FFA422EA75C}"/>
              </a:ext>
            </a:extLst>
          </p:cNvPr>
          <p:cNvSpPr/>
          <p:nvPr/>
        </p:nvSpPr>
        <p:spPr>
          <a:xfrm>
            <a:off x="186029" y="72046"/>
            <a:ext cx="7149714"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a:t>
            </a:r>
            <a:r>
              <a:rPr lang="en-US" sz="2400">
                <a:solidFill>
                  <a:schemeClr val="bg1"/>
                </a:solidFill>
                <a:latin typeface="Arial" panose="020B0604020202020204" pitchFamily="34" charset="0"/>
                <a:cs typeface="Arial" panose="020B0604020202020204" pitchFamily="34" charset="0"/>
              </a:rPr>
              <a:t>. Đô thị và các nền văn minh cổ đại ph</a:t>
            </a:r>
            <a:r>
              <a:rPr lang="vi-VN" sz="2400">
                <a:solidFill>
                  <a:schemeClr val="bg1"/>
                </a:solidFill>
                <a:latin typeface="Arial" panose="020B0604020202020204" pitchFamily="34" charset="0"/>
                <a:cs typeface="Arial" panose="020B0604020202020204" pitchFamily="34" charset="0"/>
              </a:rPr>
              <a:t>ư</a:t>
            </a:r>
            <a:r>
              <a:rPr lang="en-US" sz="2400">
                <a:solidFill>
                  <a:schemeClr val="bg1"/>
                </a:solidFill>
                <a:latin typeface="Arial" panose="020B0604020202020204" pitchFamily="34" charset="0"/>
                <a:cs typeface="Arial" panose="020B0604020202020204" pitchFamily="34" charset="0"/>
              </a:rPr>
              <a:t>ơng Đông</a:t>
            </a:r>
            <a:endParaRPr lang="en-US" sz="2400">
              <a:solidFill>
                <a:schemeClr val="bg1"/>
              </a:solidFill>
            </a:endParaRPr>
          </a:p>
        </p:txBody>
      </p:sp>
    </p:spTree>
    <p:extLst>
      <p:ext uri="{BB962C8B-B14F-4D97-AF65-F5344CB8AC3E}">
        <p14:creationId xmlns:p14="http://schemas.microsoft.com/office/powerpoint/2010/main" val="25196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4"/>
                </p:tgtEl>
              </p:cMediaNode>
            </p:video>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pic>
        <p:nvPicPr>
          <p:cNvPr id="1026" name="Picture 2">
            <a:extLst>
              <a:ext uri="{FF2B5EF4-FFF2-40B4-BE49-F238E27FC236}">
                <a16:creationId xmlns:a16="http://schemas.microsoft.com/office/drawing/2014/main" id="{B9D61F58-0939-4461-B180-AB88116AD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069" y="1088791"/>
            <a:ext cx="8489873" cy="5331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CC7566-7A6B-4950-A456-9473398102DE}"/>
              </a:ext>
            </a:extLst>
          </p:cNvPr>
          <p:cNvSpPr/>
          <p:nvPr/>
        </p:nvSpPr>
        <p:spPr>
          <a:xfrm>
            <a:off x="-25244" y="673293"/>
            <a:ext cx="12265906" cy="830997"/>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en-US" sz="2400">
                <a:solidFill>
                  <a:srgbClr val="2B26F6"/>
                </a:solidFill>
                <a:latin typeface="Arial" panose="020B0604020202020204" pitchFamily="34" charset="0"/>
                <a:cs typeface="Arial" panose="020B0604020202020204" pitchFamily="34" charset="0"/>
              </a:rPr>
              <a:t>C</a:t>
            </a:r>
            <a:r>
              <a:rPr lang="vi-VN" sz="2400">
                <a:solidFill>
                  <a:srgbClr val="2B26F6"/>
                </a:solidFill>
                <a:latin typeface="Arial" panose="020B0604020202020204" pitchFamily="34" charset="0"/>
                <a:cs typeface="Arial" panose="020B0604020202020204" pitchFamily="34" charset="0"/>
              </a:rPr>
              <a:t>ác quốc gia cổ đại phương Đông được hình thành dọc theo </a:t>
            </a:r>
            <a:r>
              <a:rPr lang="vi-VN" sz="2400">
                <a:solidFill>
                  <a:srgbClr val="FF0000"/>
                </a:solidFill>
                <a:latin typeface="Arial" panose="020B0604020202020204" pitchFamily="34" charset="0"/>
                <a:cs typeface="Arial" panose="020B0604020202020204" pitchFamily="34" charset="0"/>
              </a:rPr>
              <a:t>lưu vực những con sông lớn</a:t>
            </a:r>
            <a:r>
              <a:rPr lang="vi-VN" sz="2400">
                <a:solidFill>
                  <a:srgbClr val="2B26F6"/>
                </a:solidFill>
                <a:latin typeface="Arial" panose="020B0604020202020204" pitchFamily="34" charset="0"/>
                <a:cs typeface="Arial" panose="020B0604020202020204" pitchFamily="34" charset="0"/>
              </a:rPr>
              <a:t>. Tại các khu vực này </a:t>
            </a:r>
            <a:r>
              <a:rPr lang="vi-VN" sz="2400">
                <a:solidFill>
                  <a:srgbClr val="FF0000"/>
                </a:solidFill>
                <a:latin typeface="Arial" panose="020B0604020202020204" pitchFamily="34" charset="0"/>
                <a:cs typeface="Arial" panose="020B0604020202020204" pitchFamily="34" charset="0"/>
              </a:rPr>
              <a:t>đất đai màu mỡ và rất thuận lợi để phát triển nông nghiệp</a:t>
            </a:r>
            <a:r>
              <a:rPr lang="vi-VN" sz="2400">
                <a:solidFill>
                  <a:srgbClr val="2B26F6"/>
                </a:solidFill>
                <a:latin typeface="Arial" panose="020B0604020202020204" pitchFamily="34" charset="0"/>
                <a:cs typeface="Arial" panose="020B0604020202020204" pitchFamily="34" charset="0"/>
              </a:rPr>
              <a:t>.</a:t>
            </a:r>
            <a:endParaRPr lang="en-US" sz="2400">
              <a:solidFill>
                <a:srgbClr val="2B26F6"/>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ECD42FD-817C-4BE1-9AA4-30609E7AACEF}"/>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13" name="Rectangle 12">
            <a:extLst>
              <a:ext uri="{FF2B5EF4-FFF2-40B4-BE49-F238E27FC236}">
                <a16:creationId xmlns:a16="http://schemas.microsoft.com/office/drawing/2014/main" id="{30834CE6-BEAA-4CBF-BF6F-F35C3F917B62}"/>
              </a:ext>
            </a:extLst>
          </p:cNvPr>
          <p:cNvSpPr/>
          <p:nvPr/>
        </p:nvSpPr>
        <p:spPr>
          <a:xfrm>
            <a:off x="143681" y="3302111"/>
            <a:ext cx="3414767" cy="461665"/>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Ai Cập: sông Nin</a:t>
            </a:r>
          </a:p>
        </p:txBody>
      </p:sp>
      <p:sp>
        <p:nvSpPr>
          <p:cNvPr id="22" name="Rectangle 21">
            <a:extLst>
              <a:ext uri="{FF2B5EF4-FFF2-40B4-BE49-F238E27FC236}">
                <a16:creationId xmlns:a16="http://schemas.microsoft.com/office/drawing/2014/main" id="{5D358703-F088-49C5-803D-88CD9D77892F}"/>
              </a:ext>
            </a:extLst>
          </p:cNvPr>
          <p:cNvSpPr/>
          <p:nvPr/>
        </p:nvSpPr>
        <p:spPr>
          <a:xfrm>
            <a:off x="143681" y="3857029"/>
            <a:ext cx="3509786" cy="830997"/>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Lưỡng Hà: sông Ti-gơ-rơ và sông Ơ-phơ-rát</a:t>
            </a:r>
          </a:p>
        </p:txBody>
      </p:sp>
      <p:sp>
        <p:nvSpPr>
          <p:cNvPr id="23" name="Rectangle 22">
            <a:extLst>
              <a:ext uri="{FF2B5EF4-FFF2-40B4-BE49-F238E27FC236}">
                <a16:creationId xmlns:a16="http://schemas.microsoft.com/office/drawing/2014/main" id="{06562B09-C6EB-4841-B6FB-74447DF9868A}"/>
              </a:ext>
            </a:extLst>
          </p:cNvPr>
          <p:cNvSpPr/>
          <p:nvPr/>
        </p:nvSpPr>
        <p:spPr>
          <a:xfrm>
            <a:off x="143681" y="4688026"/>
            <a:ext cx="3414767" cy="830997"/>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Ấn Độ:</a:t>
            </a:r>
            <a:endParaRPr lang="en-US" sz="2400">
              <a:solidFill>
                <a:srgbClr val="007B83"/>
              </a:solidFill>
              <a:latin typeface="Arial" panose="020B0604020202020204" pitchFamily="34" charset="0"/>
              <a:cs typeface="Arial" panose="020B0604020202020204" pitchFamily="34" charset="0"/>
            </a:endParaRPr>
          </a:p>
          <a:p>
            <a:r>
              <a:rPr lang="vi-VN" sz="2400">
                <a:solidFill>
                  <a:srgbClr val="007B83"/>
                </a:solidFill>
                <a:latin typeface="Arial" panose="020B0604020202020204" pitchFamily="34" charset="0"/>
                <a:cs typeface="Arial" panose="020B0604020202020204" pitchFamily="34" charset="0"/>
              </a:rPr>
              <a:t> sông Ấn và sông Hằng</a:t>
            </a:r>
          </a:p>
        </p:txBody>
      </p:sp>
      <p:sp>
        <p:nvSpPr>
          <p:cNvPr id="24" name="Rectangle 23">
            <a:extLst>
              <a:ext uri="{FF2B5EF4-FFF2-40B4-BE49-F238E27FC236}">
                <a16:creationId xmlns:a16="http://schemas.microsoft.com/office/drawing/2014/main" id="{871474C9-60E6-4261-A650-690CA1EB8461}"/>
              </a:ext>
            </a:extLst>
          </p:cNvPr>
          <p:cNvSpPr/>
          <p:nvPr/>
        </p:nvSpPr>
        <p:spPr>
          <a:xfrm>
            <a:off x="66668" y="5519023"/>
            <a:ext cx="3778786" cy="1200329"/>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Trung Quốc: </a:t>
            </a:r>
            <a:endParaRPr lang="en-US" sz="2400">
              <a:solidFill>
                <a:srgbClr val="007B83"/>
              </a:solidFill>
              <a:latin typeface="Arial" panose="020B0604020202020204" pitchFamily="34" charset="0"/>
              <a:cs typeface="Arial" panose="020B0604020202020204" pitchFamily="34" charset="0"/>
            </a:endParaRPr>
          </a:p>
          <a:p>
            <a:r>
              <a:rPr lang="vi-VN" sz="2400">
                <a:solidFill>
                  <a:srgbClr val="007B83"/>
                </a:solidFill>
                <a:latin typeface="Arial" panose="020B0604020202020204" pitchFamily="34" charset="0"/>
                <a:cs typeface="Arial" panose="020B0604020202020204" pitchFamily="34" charset="0"/>
              </a:rPr>
              <a:t>sông Hoàng Hà và Trường Giang.</a:t>
            </a:r>
            <a:endParaRPr lang="vi-VN" sz="2400" b="0" i="0">
              <a:solidFill>
                <a:srgbClr val="007B83"/>
              </a:solidFill>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170F0AF-451F-4D7C-8EE8-2F994194090B}"/>
              </a:ext>
            </a:extLst>
          </p:cNvPr>
          <p:cNvSpPr/>
          <p:nvPr/>
        </p:nvSpPr>
        <p:spPr>
          <a:xfrm>
            <a:off x="-58295" y="1521303"/>
            <a:ext cx="3870698" cy="1785104"/>
          </a:xfrm>
          <a:prstGeom prst="rect">
            <a:avLst/>
          </a:prstGeom>
        </p:spPr>
        <p:txBody>
          <a:bodyPr wrap="square">
            <a:spAutoFit/>
          </a:bodyPr>
          <a:lstStyle/>
          <a:p>
            <a:pPr marL="285750" indent="-285750">
              <a:buFont typeface="Wingdings" panose="05000000000000000000" pitchFamily="2" charset="2"/>
              <a:buChar char="ü"/>
            </a:pPr>
            <a:r>
              <a:rPr lang="en-US" sz="2200">
                <a:solidFill>
                  <a:srgbClr val="2B26F6"/>
                </a:solidFill>
                <a:latin typeface="Arial" panose="020B0604020202020204" pitchFamily="34" charset="0"/>
                <a:cs typeface="Arial" panose="020B0604020202020204" pitchFamily="34" charset="0"/>
              </a:rPr>
              <a:t>Từ </a:t>
            </a:r>
            <a:r>
              <a:rPr lang="vi-VN" sz="2200">
                <a:solidFill>
                  <a:srgbClr val="2B26F6"/>
                </a:solidFill>
                <a:latin typeface="Arial" panose="020B0604020202020204" pitchFamily="34" charset="0"/>
                <a:cs typeface="Arial" panose="020B0604020202020204" pitchFamily="34" charset="0"/>
              </a:rPr>
              <a:t>cuối thiên </a:t>
            </a:r>
            <a:r>
              <a:rPr lang="vi-VN" sz="2200">
                <a:solidFill>
                  <a:srgbClr val="FF3399"/>
                </a:solidFill>
                <a:latin typeface="Arial" panose="020B0604020202020204" pitchFamily="34" charset="0"/>
                <a:cs typeface="Arial" panose="020B0604020202020204" pitchFamily="34" charset="0"/>
              </a:rPr>
              <a:t>niên kỷ thứ IV đến thiên niên kỷ thứ III (TCN)</a:t>
            </a:r>
            <a:r>
              <a:rPr lang="vi-VN" sz="2200">
                <a:solidFill>
                  <a:srgbClr val="2B26F6"/>
                </a:solidFill>
                <a:latin typeface="Arial" panose="020B0604020202020204" pitchFamily="34" charset="0"/>
                <a:cs typeface="Arial" panose="020B0604020202020204" pitchFamily="34" charset="0"/>
              </a:rPr>
              <a:t>, </a:t>
            </a:r>
            <a:r>
              <a:rPr lang="en-US" sz="2200">
                <a:solidFill>
                  <a:srgbClr val="2B26F6"/>
                </a:solidFill>
                <a:latin typeface="Arial" panose="020B0604020202020204" pitchFamily="34" charset="0"/>
                <a:cs typeface="Arial" panose="020B0604020202020204" pitchFamily="34" charset="0"/>
              </a:rPr>
              <a:t>4 quốc gia cổ đại đầu tiên và lớn nhất</a:t>
            </a:r>
            <a:r>
              <a:rPr lang="vi-VN" sz="2200">
                <a:solidFill>
                  <a:srgbClr val="2B26F6"/>
                </a:solidFill>
                <a:latin typeface="Arial" panose="020B0604020202020204" pitchFamily="34" charset="0"/>
                <a:cs typeface="Arial" panose="020B0604020202020204" pitchFamily="34" charset="0"/>
              </a:rPr>
              <a:t> lần lượt hình thành</a:t>
            </a:r>
            <a:endParaRPr lang="en-US" sz="2200">
              <a:solidFill>
                <a:srgbClr val="2B26F6"/>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4E26DE7-2C2E-4535-986A-F8D8F40DA7BD}"/>
              </a:ext>
            </a:extLst>
          </p:cNvPr>
          <p:cNvGrpSpPr/>
          <p:nvPr/>
        </p:nvGrpSpPr>
        <p:grpSpPr>
          <a:xfrm>
            <a:off x="3649118" y="1504289"/>
            <a:ext cx="8520282" cy="4916141"/>
            <a:chOff x="3649118" y="1504289"/>
            <a:chExt cx="8520282" cy="4916141"/>
          </a:xfrm>
        </p:grpSpPr>
        <p:pic>
          <p:nvPicPr>
            <p:cNvPr id="15" name="Picture 14">
              <a:extLst>
                <a:ext uri="{FF2B5EF4-FFF2-40B4-BE49-F238E27FC236}">
                  <a16:creationId xmlns:a16="http://schemas.microsoft.com/office/drawing/2014/main" id="{48CDCC85-3ABD-4309-B0F2-C8081C2E6006}"/>
                </a:ext>
              </a:extLst>
            </p:cNvPr>
            <p:cNvPicPr>
              <a:picLocks noChangeAspect="1"/>
            </p:cNvPicPr>
            <p:nvPr/>
          </p:nvPicPr>
          <p:blipFill>
            <a:blip r:embed="rId5"/>
            <a:stretch>
              <a:fillRect/>
            </a:stretch>
          </p:blipFill>
          <p:spPr>
            <a:xfrm>
              <a:off x="3649118" y="1504289"/>
              <a:ext cx="8520282" cy="4916141"/>
            </a:xfrm>
            <a:prstGeom prst="rect">
              <a:avLst/>
            </a:prstGeom>
          </p:spPr>
        </p:pic>
        <p:sp>
          <p:nvSpPr>
            <p:cNvPr id="25" name="TextBox 24">
              <a:extLst>
                <a:ext uri="{FF2B5EF4-FFF2-40B4-BE49-F238E27FC236}">
                  <a16:creationId xmlns:a16="http://schemas.microsoft.com/office/drawing/2014/main" id="{885A7FFD-B147-4ED6-940D-079DDB7070D5}"/>
                </a:ext>
              </a:extLst>
            </p:cNvPr>
            <p:cNvSpPr txBox="1"/>
            <p:nvPr/>
          </p:nvSpPr>
          <p:spPr>
            <a:xfrm>
              <a:off x="4877891" y="5953874"/>
              <a:ext cx="6279614" cy="461665"/>
            </a:xfrm>
            <a:prstGeom prst="rect">
              <a:avLst/>
            </a:prstGeom>
            <a:solidFill>
              <a:schemeClr val="bg1"/>
            </a:solidFill>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L</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ợc đồ các quốc gia cổ đại ph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Đông</a:t>
              </a:r>
            </a:p>
          </p:txBody>
        </p:sp>
      </p:grpSp>
    </p:spTree>
    <p:extLst>
      <p:ext uri="{BB962C8B-B14F-4D97-AF65-F5344CB8AC3E}">
        <p14:creationId xmlns:p14="http://schemas.microsoft.com/office/powerpoint/2010/main" val="25994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22" grpId="0"/>
      <p:bldP spid="23" grpId="0"/>
      <p:bldP spid="2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1246B-67FF-4BAD-AA51-6B51AB0ABD43}"/>
              </a:ext>
            </a:extLst>
          </p:cNvPr>
          <p:cNvGrpSpPr/>
          <p:nvPr/>
        </p:nvGrpSpPr>
        <p:grpSpPr>
          <a:xfrm>
            <a:off x="326353" y="87427"/>
            <a:ext cx="5377207" cy="3303147"/>
            <a:chOff x="326353" y="87427"/>
            <a:chExt cx="5377207" cy="3303147"/>
          </a:xfrm>
        </p:grpSpPr>
        <p:pic>
          <p:nvPicPr>
            <p:cNvPr id="4" name="Picture 3">
              <a:extLst>
                <a:ext uri="{FF2B5EF4-FFF2-40B4-BE49-F238E27FC236}">
                  <a16:creationId xmlns:a16="http://schemas.microsoft.com/office/drawing/2014/main" id="{82066987-C38E-4083-AE3A-85E6B8FF50E2}"/>
                </a:ext>
              </a:extLst>
            </p:cNvPr>
            <p:cNvPicPr>
              <a:picLocks noChangeAspect="1"/>
            </p:cNvPicPr>
            <p:nvPr/>
          </p:nvPicPr>
          <p:blipFill rotWithShape="1">
            <a:blip r:embed="rId2"/>
            <a:srcRect b="10053"/>
            <a:stretch/>
          </p:blipFill>
          <p:spPr>
            <a:xfrm>
              <a:off x="326353" y="87427"/>
              <a:ext cx="5377207" cy="2933815"/>
            </a:xfrm>
            <a:prstGeom prst="rect">
              <a:avLst/>
            </a:prstGeom>
          </p:spPr>
        </p:pic>
        <p:sp>
          <p:nvSpPr>
            <p:cNvPr id="8" name="TextBox 7">
              <a:extLst>
                <a:ext uri="{FF2B5EF4-FFF2-40B4-BE49-F238E27FC236}">
                  <a16:creationId xmlns:a16="http://schemas.microsoft.com/office/drawing/2014/main" id="{5A4AEACC-B278-4BD5-A956-CF2168307CCC}"/>
                </a:ext>
              </a:extLst>
            </p:cNvPr>
            <p:cNvSpPr txBox="1"/>
            <p:nvPr/>
          </p:nvSpPr>
          <p:spPr>
            <a:xfrm>
              <a:off x="2243074" y="3021242"/>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Làm ruộng</a:t>
              </a:r>
            </a:p>
          </p:txBody>
        </p:sp>
      </p:grpSp>
      <p:grpSp>
        <p:nvGrpSpPr>
          <p:cNvPr id="10" name="Group 9">
            <a:extLst>
              <a:ext uri="{FF2B5EF4-FFF2-40B4-BE49-F238E27FC236}">
                <a16:creationId xmlns:a16="http://schemas.microsoft.com/office/drawing/2014/main" id="{F3FA33A7-D4C5-4A18-91DB-B7E2FBEE2586}"/>
              </a:ext>
            </a:extLst>
          </p:cNvPr>
          <p:cNvGrpSpPr/>
          <p:nvPr/>
        </p:nvGrpSpPr>
        <p:grpSpPr>
          <a:xfrm>
            <a:off x="6566053" y="32341"/>
            <a:ext cx="5032630" cy="3384832"/>
            <a:chOff x="6505276" y="201879"/>
            <a:chExt cx="4967931" cy="3190486"/>
          </a:xfrm>
        </p:grpSpPr>
        <p:pic>
          <p:nvPicPr>
            <p:cNvPr id="5" name="Picture 4">
              <a:extLst>
                <a:ext uri="{FF2B5EF4-FFF2-40B4-BE49-F238E27FC236}">
                  <a16:creationId xmlns:a16="http://schemas.microsoft.com/office/drawing/2014/main" id="{62118DB4-4527-4CB7-924F-27416CA3BAE2}"/>
                </a:ext>
              </a:extLst>
            </p:cNvPr>
            <p:cNvPicPr>
              <a:picLocks noChangeAspect="1"/>
            </p:cNvPicPr>
            <p:nvPr/>
          </p:nvPicPr>
          <p:blipFill rotWithShape="1">
            <a:blip r:embed="rId3"/>
            <a:srcRect l="7352" t="5814" r="3404" b="7461"/>
            <a:stretch/>
          </p:blipFill>
          <p:spPr>
            <a:xfrm>
              <a:off x="6505276" y="201879"/>
              <a:ext cx="4967931" cy="2897977"/>
            </a:xfrm>
            <a:prstGeom prst="rect">
              <a:avLst/>
            </a:prstGeom>
          </p:spPr>
        </p:pic>
        <p:sp>
          <p:nvSpPr>
            <p:cNvPr id="25" name="TextBox 24">
              <a:extLst>
                <a:ext uri="{FF2B5EF4-FFF2-40B4-BE49-F238E27FC236}">
                  <a16:creationId xmlns:a16="http://schemas.microsoft.com/office/drawing/2014/main" id="{903177F6-0618-4E48-980F-C710D224F61E}"/>
                </a:ext>
              </a:extLst>
            </p:cNvPr>
            <p:cNvSpPr txBox="1"/>
            <p:nvPr/>
          </p:nvSpPr>
          <p:spPr>
            <a:xfrm>
              <a:off x="8084860" y="3023033"/>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Gặt hái</a:t>
              </a:r>
            </a:p>
          </p:txBody>
        </p:sp>
      </p:grpSp>
      <p:grpSp>
        <p:nvGrpSpPr>
          <p:cNvPr id="11" name="Group 10">
            <a:extLst>
              <a:ext uri="{FF2B5EF4-FFF2-40B4-BE49-F238E27FC236}">
                <a16:creationId xmlns:a16="http://schemas.microsoft.com/office/drawing/2014/main" id="{E33D9467-87B2-4391-A8B8-D3477F32E0B7}"/>
              </a:ext>
            </a:extLst>
          </p:cNvPr>
          <p:cNvGrpSpPr/>
          <p:nvPr/>
        </p:nvGrpSpPr>
        <p:grpSpPr>
          <a:xfrm>
            <a:off x="326353" y="3390574"/>
            <a:ext cx="5441907" cy="3538516"/>
            <a:chOff x="326353" y="3372655"/>
            <a:chExt cx="5441907" cy="3538516"/>
          </a:xfrm>
        </p:grpSpPr>
        <p:pic>
          <p:nvPicPr>
            <p:cNvPr id="6" name="Picture 5">
              <a:extLst>
                <a:ext uri="{FF2B5EF4-FFF2-40B4-BE49-F238E27FC236}">
                  <a16:creationId xmlns:a16="http://schemas.microsoft.com/office/drawing/2014/main" id="{2D64A8F9-3922-4FEE-BA57-DD22A9C4D84D}"/>
                </a:ext>
              </a:extLst>
            </p:cNvPr>
            <p:cNvPicPr>
              <a:picLocks noChangeAspect="1"/>
            </p:cNvPicPr>
            <p:nvPr/>
          </p:nvPicPr>
          <p:blipFill>
            <a:blip r:embed="rId4"/>
            <a:stretch>
              <a:fillRect/>
            </a:stretch>
          </p:blipFill>
          <p:spPr>
            <a:xfrm>
              <a:off x="326353" y="3372655"/>
              <a:ext cx="5441907" cy="3485345"/>
            </a:xfrm>
            <a:prstGeom prst="rect">
              <a:avLst/>
            </a:prstGeom>
          </p:spPr>
        </p:pic>
        <p:sp>
          <p:nvSpPr>
            <p:cNvPr id="29" name="TextBox 28">
              <a:extLst>
                <a:ext uri="{FF2B5EF4-FFF2-40B4-BE49-F238E27FC236}">
                  <a16:creationId xmlns:a16="http://schemas.microsoft.com/office/drawing/2014/main" id="{B7514808-7A1F-4E4E-B7AC-15BFBA668133}"/>
                </a:ext>
              </a:extLst>
            </p:cNvPr>
            <p:cNvSpPr txBox="1"/>
            <p:nvPr/>
          </p:nvSpPr>
          <p:spPr>
            <a:xfrm>
              <a:off x="2243073" y="6541839"/>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Chăn nuôi</a:t>
              </a:r>
            </a:p>
          </p:txBody>
        </p:sp>
      </p:grpSp>
      <p:grpSp>
        <p:nvGrpSpPr>
          <p:cNvPr id="13" name="Group 12">
            <a:extLst>
              <a:ext uri="{FF2B5EF4-FFF2-40B4-BE49-F238E27FC236}">
                <a16:creationId xmlns:a16="http://schemas.microsoft.com/office/drawing/2014/main" id="{198EFD5A-C1B2-4948-9C17-7B5A19366191}"/>
              </a:ext>
            </a:extLst>
          </p:cNvPr>
          <p:cNvGrpSpPr/>
          <p:nvPr/>
        </p:nvGrpSpPr>
        <p:grpSpPr>
          <a:xfrm>
            <a:off x="6156777" y="3408493"/>
            <a:ext cx="5441906" cy="3487321"/>
            <a:chOff x="6182750" y="3445884"/>
            <a:chExt cx="5441906" cy="3487321"/>
          </a:xfrm>
        </p:grpSpPr>
        <p:pic>
          <p:nvPicPr>
            <p:cNvPr id="7" name="Picture 6">
              <a:extLst>
                <a:ext uri="{FF2B5EF4-FFF2-40B4-BE49-F238E27FC236}">
                  <a16:creationId xmlns:a16="http://schemas.microsoft.com/office/drawing/2014/main" id="{84AAF118-B9AA-4F3E-B3C8-D9EF87207C44}"/>
                </a:ext>
              </a:extLst>
            </p:cNvPr>
            <p:cNvPicPr>
              <a:picLocks noChangeAspect="1"/>
            </p:cNvPicPr>
            <p:nvPr/>
          </p:nvPicPr>
          <p:blipFill>
            <a:blip r:embed="rId5"/>
            <a:stretch>
              <a:fillRect/>
            </a:stretch>
          </p:blipFill>
          <p:spPr>
            <a:xfrm>
              <a:off x="6182750" y="3445884"/>
              <a:ext cx="5441906" cy="3338886"/>
            </a:xfrm>
            <a:prstGeom prst="rect">
              <a:avLst/>
            </a:prstGeom>
          </p:spPr>
        </p:pic>
        <p:sp>
          <p:nvSpPr>
            <p:cNvPr id="30" name="TextBox 29">
              <a:extLst>
                <a:ext uri="{FF2B5EF4-FFF2-40B4-BE49-F238E27FC236}">
                  <a16:creationId xmlns:a16="http://schemas.microsoft.com/office/drawing/2014/main" id="{184EFA48-5D7E-4027-BF3D-D5A25B917CEC}"/>
                </a:ext>
              </a:extLst>
            </p:cNvPr>
            <p:cNvSpPr txBox="1"/>
            <p:nvPr/>
          </p:nvSpPr>
          <p:spPr>
            <a:xfrm>
              <a:off x="8192181" y="6563873"/>
              <a:ext cx="2306894"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Thủ công nghiệp</a:t>
              </a:r>
            </a:p>
          </p:txBody>
        </p:sp>
      </p:grpSp>
    </p:spTree>
    <p:extLst>
      <p:ext uri="{BB962C8B-B14F-4D97-AF65-F5344CB8AC3E}">
        <p14:creationId xmlns:p14="http://schemas.microsoft.com/office/powerpoint/2010/main" val="215244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pic>
        <p:nvPicPr>
          <p:cNvPr id="1026" name="Picture 2">
            <a:extLst>
              <a:ext uri="{FF2B5EF4-FFF2-40B4-BE49-F238E27FC236}">
                <a16:creationId xmlns:a16="http://schemas.microsoft.com/office/drawing/2014/main" id="{B9D61F58-0939-4461-B180-AB88116AD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086" y="1088791"/>
            <a:ext cx="8489873" cy="53316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CD42FD-817C-4BE1-9AA4-30609E7AACEF}"/>
              </a:ext>
            </a:extLst>
          </p:cNvPr>
          <p:cNvSpPr/>
          <p:nvPr/>
        </p:nvSpPr>
        <p:spPr>
          <a:xfrm>
            <a:off x="235591" y="91214"/>
            <a:ext cx="3815468"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3" name="Rectangle 2">
            <a:extLst>
              <a:ext uri="{FF2B5EF4-FFF2-40B4-BE49-F238E27FC236}">
                <a16:creationId xmlns:a16="http://schemas.microsoft.com/office/drawing/2014/main" id="{252865EA-AAF6-4795-AB3E-CA22E813AE23}"/>
              </a:ext>
            </a:extLst>
          </p:cNvPr>
          <p:cNvSpPr/>
          <p:nvPr/>
        </p:nvSpPr>
        <p:spPr>
          <a:xfrm>
            <a:off x="1" y="577331"/>
            <a:ext cx="12192000" cy="1200329"/>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en-US" sz="2400">
                <a:solidFill>
                  <a:srgbClr val="2B26F6"/>
                </a:solidFill>
                <a:latin typeface="Arial" panose="020B0604020202020204" pitchFamily="34" charset="0"/>
                <a:cs typeface="Arial" panose="020B0604020202020204" pitchFamily="34" charset="0"/>
              </a:rPr>
              <a:t>Do </a:t>
            </a:r>
            <a:r>
              <a:rPr lang="en-US" sz="2400">
                <a:solidFill>
                  <a:srgbClr val="FF3399"/>
                </a:solidFill>
                <a:latin typeface="Arial" panose="020B0604020202020204" pitchFamily="34" charset="0"/>
                <a:cs typeface="Arial" panose="020B0604020202020204" pitchFamily="34" charset="0"/>
              </a:rPr>
              <a:t>sản xuất phát triển</a:t>
            </a:r>
            <a:r>
              <a:rPr lang="en-US" sz="2400">
                <a:solidFill>
                  <a:srgbClr val="2B26F6"/>
                </a:solidFill>
                <a:latin typeface="Arial" panose="020B0604020202020204" pitchFamily="34" charset="0"/>
                <a:cs typeface="Arial" panose="020B0604020202020204" pitchFamily="34" charset="0"/>
              </a:rPr>
              <a:t>, dân số tăng lên, những khu vực định cư nhỏ ban đầu đã mở rộng thành các khu dân cư </a:t>
            </a:r>
            <a:r>
              <a:rPr lang="vi-VN" sz="2400">
                <a:solidFill>
                  <a:srgbClr val="FF3399"/>
                </a:solidFill>
                <a:latin typeface="Arial" panose="020B0604020202020204" pitchFamily="34" charset="0"/>
                <a:cs typeface="Arial" panose="020B0604020202020204" pitchFamily="34" charset="0"/>
              </a:rPr>
              <a:t>đông đúc</a:t>
            </a:r>
            <a:r>
              <a:rPr lang="en-US" sz="2400">
                <a:solidFill>
                  <a:srgbClr val="FF3399"/>
                </a:solidFill>
                <a:latin typeface="Arial" panose="020B0604020202020204" pitchFamily="34" charset="0"/>
                <a:cs typeface="Arial" panose="020B0604020202020204" pitchFamily="34" charset="0"/>
              </a:rPr>
              <a:t> và có sự phân công lao động</a:t>
            </a:r>
            <a:r>
              <a:rPr lang="en-US" sz="2400">
                <a:solidFill>
                  <a:srgbClr val="2B26F6"/>
                </a:solidFill>
                <a:latin typeface="Arial" panose="020B0604020202020204" pitchFamily="34" charset="0"/>
                <a:cs typeface="Arial" panose="020B0604020202020204" pitchFamily="34" charset="0"/>
              </a:rPr>
              <a:t> =&gt; </a:t>
            </a:r>
            <a:r>
              <a:rPr lang="en-US" sz="2400">
                <a:solidFill>
                  <a:srgbClr val="FF3399"/>
                </a:solidFill>
                <a:latin typeface="Arial" panose="020B0604020202020204" pitchFamily="34" charset="0"/>
                <a:cs typeface="Arial" panose="020B0604020202020204" pitchFamily="34" charset="0"/>
              </a:rPr>
              <a:t>hình thành các đô thị cổ đại</a:t>
            </a:r>
            <a:r>
              <a:rPr lang="en-US" sz="2400">
                <a:solidFill>
                  <a:srgbClr val="2B26F6"/>
                </a:solidFill>
                <a:latin typeface="Arial" panose="020B0604020202020204" pitchFamily="34" charset="0"/>
                <a:cs typeface="Arial" panose="020B0604020202020204" pitchFamily="34" charset="0"/>
              </a:rPr>
              <a:t>: Ba-bi-lon, Mem-phit, Mô-hen-giô Đa- rô….</a:t>
            </a:r>
          </a:p>
        </p:txBody>
      </p:sp>
      <p:pic>
        <p:nvPicPr>
          <p:cNvPr id="12" name="Picture 11">
            <a:extLst>
              <a:ext uri="{FF2B5EF4-FFF2-40B4-BE49-F238E27FC236}">
                <a16:creationId xmlns:a16="http://schemas.microsoft.com/office/drawing/2014/main" id="{40608B10-92F1-4A49-93EB-23550F1EAE15}"/>
              </a:ext>
            </a:extLst>
          </p:cNvPr>
          <p:cNvPicPr>
            <a:picLocks noChangeAspect="1"/>
          </p:cNvPicPr>
          <p:nvPr/>
        </p:nvPicPr>
        <p:blipFill>
          <a:blip r:embed="rId5"/>
          <a:stretch>
            <a:fillRect/>
          </a:stretch>
        </p:blipFill>
        <p:spPr>
          <a:xfrm>
            <a:off x="217464" y="1919759"/>
            <a:ext cx="5977922" cy="4642771"/>
          </a:xfrm>
          <a:prstGeom prst="rect">
            <a:avLst/>
          </a:prstGeom>
        </p:spPr>
      </p:pic>
      <p:pic>
        <p:nvPicPr>
          <p:cNvPr id="7" name="Picture 6">
            <a:extLst>
              <a:ext uri="{FF2B5EF4-FFF2-40B4-BE49-F238E27FC236}">
                <a16:creationId xmlns:a16="http://schemas.microsoft.com/office/drawing/2014/main" id="{92D9457F-CC58-4D4C-9251-FF1ADB52F0CA}"/>
              </a:ext>
            </a:extLst>
          </p:cNvPr>
          <p:cNvPicPr>
            <a:picLocks noChangeAspect="1"/>
          </p:cNvPicPr>
          <p:nvPr/>
        </p:nvPicPr>
        <p:blipFill>
          <a:blip r:embed="rId6"/>
          <a:stretch>
            <a:fillRect/>
          </a:stretch>
        </p:blipFill>
        <p:spPr>
          <a:xfrm>
            <a:off x="6118034" y="1881339"/>
            <a:ext cx="6093942" cy="4474826"/>
          </a:xfrm>
          <a:prstGeom prst="rect">
            <a:avLst/>
          </a:prstGeom>
        </p:spPr>
      </p:pic>
      <p:grpSp>
        <p:nvGrpSpPr>
          <p:cNvPr id="11" name="Group 10">
            <a:extLst>
              <a:ext uri="{FF2B5EF4-FFF2-40B4-BE49-F238E27FC236}">
                <a16:creationId xmlns:a16="http://schemas.microsoft.com/office/drawing/2014/main" id="{8FF19ED7-945E-4B71-AC1A-F69C0490BD10}"/>
              </a:ext>
            </a:extLst>
          </p:cNvPr>
          <p:cNvGrpSpPr/>
          <p:nvPr/>
        </p:nvGrpSpPr>
        <p:grpSpPr>
          <a:xfrm>
            <a:off x="156544" y="1764034"/>
            <a:ext cx="6079253" cy="4822015"/>
            <a:chOff x="14687" y="1802111"/>
            <a:chExt cx="6079253" cy="4667222"/>
          </a:xfrm>
        </p:grpSpPr>
        <p:pic>
          <p:nvPicPr>
            <p:cNvPr id="10" name="Picture 9">
              <a:extLst>
                <a:ext uri="{FF2B5EF4-FFF2-40B4-BE49-F238E27FC236}">
                  <a16:creationId xmlns:a16="http://schemas.microsoft.com/office/drawing/2014/main" id="{F3D25344-68CE-4BE5-937E-3FB28354C8B9}"/>
                </a:ext>
              </a:extLst>
            </p:cNvPr>
            <p:cNvPicPr>
              <a:picLocks noChangeAspect="1"/>
            </p:cNvPicPr>
            <p:nvPr/>
          </p:nvPicPr>
          <p:blipFill rotWithShape="1">
            <a:blip r:embed="rId7"/>
            <a:srcRect l="4140" t="1272" r="4297"/>
            <a:stretch/>
          </p:blipFill>
          <p:spPr>
            <a:xfrm>
              <a:off x="14687" y="1802111"/>
              <a:ext cx="6079253" cy="4642771"/>
            </a:xfrm>
            <a:prstGeom prst="rect">
              <a:avLst/>
            </a:prstGeom>
          </p:spPr>
        </p:pic>
        <p:sp>
          <p:nvSpPr>
            <p:cNvPr id="21" name="TextBox 20">
              <a:extLst>
                <a:ext uri="{FF2B5EF4-FFF2-40B4-BE49-F238E27FC236}">
                  <a16:creationId xmlns:a16="http://schemas.microsoft.com/office/drawing/2014/main" id="{07169568-6FF2-4EBF-860B-036895BE2A20}"/>
                </a:ext>
              </a:extLst>
            </p:cNvPr>
            <p:cNvSpPr txBox="1"/>
            <p:nvPr/>
          </p:nvSpPr>
          <p:spPr>
            <a:xfrm>
              <a:off x="518075" y="6100001"/>
              <a:ext cx="5177927"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Hình 2. Đô thị cổ Mô-hen-giô Đa-rô (phục dựng)</a:t>
              </a:r>
            </a:p>
          </p:txBody>
        </p:sp>
      </p:grpSp>
      <p:grpSp>
        <p:nvGrpSpPr>
          <p:cNvPr id="25" name="Group 24">
            <a:extLst>
              <a:ext uri="{FF2B5EF4-FFF2-40B4-BE49-F238E27FC236}">
                <a16:creationId xmlns:a16="http://schemas.microsoft.com/office/drawing/2014/main" id="{6D428A65-C586-47A4-B325-89B07B25BFE2}"/>
              </a:ext>
            </a:extLst>
          </p:cNvPr>
          <p:cNvGrpSpPr/>
          <p:nvPr/>
        </p:nvGrpSpPr>
        <p:grpSpPr>
          <a:xfrm>
            <a:off x="6184369" y="1934878"/>
            <a:ext cx="6104959" cy="4827429"/>
            <a:chOff x="6095999" y="1802112"/>
            <a:chExt cx="6104959" cy="4982229"/>
          </a:xfrm>
        </p:grpSpPr>
        <p:pic>
          <p:nvPicPr>
            <p:cNvPr id="26" name="Picture 25">
              <a:extLst>
                <a:ext uri="{FF2B5EF4-FFF2-40B4-BE49-F238E27FC236}">
                  <a16:creationId xmlns:a16="http://schemas.microsoft.com/office/drawing/2014/main" id="{B16B8068-7026-4C38-A6C8-8B6B5F486D17}"/>
                </a:ext>
              </a:extLst>
            </p:cNvPr>
            <p:cNvPicPr>
              <a:picLocks noChangeAspect="1"/>
            </p:cNvPicPr>
            <p:nvPr/>
          </p:nvPicPr>
          <p:blipFill rotWithShape="1">
            <a:blip r:embed="rId8"/>
            <a:srcRect b="6110"/>
            <a:stretch/>
          </p:blipFill>
          <p:spPr>
            <a:xfrm>
              <a:off x="6095999" y="1802112"/>
              <a:ext cx="6104959" cy="4618319"/>
            </a:xfrm>
            <a:prstGeom prst="rect">
              <a:avLst/>
            </a:prstGeom>
          </p:spPr>
        </p:pic>
        <p:sp>
          <p:nvSpPr>
            <p:cNvPr id="27" name="TextBox 26">
              <a:extLst>
                <a:ext uri="{FF2B5EF4-FFF2-40B4-BE49-F238E27FC236}">
                  <a16:creationId xmlns:a16="http://schemas.microsoft.com/office/drawing/2014/main" id="{A373D29D-8CAD-425E-810C-AA6F17C7601C}"/>
                </a:ext>
              </a:extLst>
            </p:cNvPr>
            <p:cNvSpPr txBox="1"/>
            <p:nvPr/>
          </p:nvSpPr>
          <p:spPr>
            <a:xfrm>
              <a:off x="6972646" y="6415009"/>
              <a:ext cx="43516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Lược đồ các đô thị ở Lưỡng Hà cổ đại</a:t>
              </a:r>
            </a:p>
          </p:txBody>
        </p:sp>
      </p:grpSp>
    </p:spTree>
    <p:extLst>
      <p:ext uri="{BB962C8B-B14F-4D97-AF65-F5344CB8AC3E}">
        <p14:creationId xmlns:p14="http://schemas.microsoft.com/office/powerpoint/2010/main" val="18682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E1087-A2C6-464C-A2F8-73A93EB55EEF}"/>
              </a:ext>
            </a:extLst>
          </p:cNvPr>
          <p:cNvSpPr/>
          <p:nvPr/>
        </p:nvSpPr>
        <p:spPr>
          <a:xfrm>
            <a:off x="235591" y="91214"/>
            <a:ext cx="7359707"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*Mối quan hệ giữa đô thị và các nền văn minh cổ đại</a:t>
            </a:r>
            <a:endParaRPr lang="en-US" sz="2400">
              <a:solidFill>
                <a:schemeClr val="bg1"/>
              </a:solidFill>
            </a:endParaRPr>
          </a:p>
        </p:txBody>
      </p:sp>
      <p:sp>
        <p:nvSpPr>
          <p:cNvPr id="11" name="TextBox 10">
            <a:extLst>
              <a:ext uri="{FF2B5EF4-FFF2-40B4-BE49-F238E27FC236}">
                <a16:creationId xmlns:a16="http://schemas.microsoft.com/office/drawing/2014/main" id="{40D7B20B-8A36-4F46-BC69-892E1C31F733}"/>
              </a:ext>
            </a:extLst>
          </p:cNvPr>
          <p:cNvSpPr txBox="1"/>
          <p:nvPr/>
        </p:nvSpPr>
        <p:spPr>
          <a:xfrm>
            <a:off x="299921" y="909539"/>
            <a:ext cx="11365735" cy="1077218"/>
          </a:xfrm>
          <a:prstGeom prst="rect">
            <a:avLst/>
          </a:prstGeom>
          <a:solidFill>
            <a:schemeClr val="bg1"/>
          </a:solidFill>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Sự ra đời của các đô thị đóng vai trò quan trọng đối với sự xuất hiện của các nền văn minh cổ đại</a:t>
            </a:r>
          </a:p>
        </p:txBody>
      </p:sp>
      <p:pic>
        <p:nvPicPr>
          <p:cNvPr id="4" name="Picture 3">
            <a:extLst>
              <a:ext uri="{FF2B5EF4-FFF2-40B4-BE49-F238E27FC236}">
                <a16:creationId xmlns:a16="http://schemas.microsoft.com/office/drawing/2014/main" id="{0DB290CC-B667-41A8-9065-00C2FBECC2CF}"/>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94786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2371</Words>
  <Application>Microsoft Office PowerPoint</Application>
  <PresentationFormat>Widescreen</PresentationFormat>
  <Paragraphs>157</Paragraphs>
  <Slides>30</Slides>
  <Notes>16</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#9Slide03 Bebas Neue Bold</vt:lpstr>
      <vt:lpstr>#9Slide03 Noto Sans</vt:lpstr>
      <vt:lpstr>#9Slide03 SFU Futura_12</vt:lpstr>
      <vt:lpstr>arial</vt:lpstr>
      <vt:lpstr>arial</vt:lpstr>
      <vt:lpstr>Calibri</vt:lpstr>
      <vt:lpstr>Calibri Light</vt:lpstr>
      <vt:lpstr>Roboto</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72</cp:revision>
  <dcterms:created xsi:type="dcterms:W3CDTF">2022-06-08T03:11:02Z</dcterms:created>
  <dcterms:modified xsi:type="dcterms:W3CDTF">2022-07-13T03:14:40Z</dcterms:modified>
</cp:coreProperties>
</file>