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347" r:id="rId2"/>
    <p:sldId id="348" r:id="rId3"/>
    <p:sldId id="340" r:id="rId4"/>
    <p:sldId id="304" r:id="rId5"/>
    <p:sldId id="287" r:id="rId6"/>
    <p:sldId id="311" r:id="rId7"/>
    <p:sldId id="364" r:id="rId8"/>
    <p:sldId id="322" r:id="rId9"/>
    <p:sldId id="365" r:id="rId10"/>
    <p:sldId id="308" r:id="rId11"/>
    <p:sldId id="366" r:id="rId12"/>
    <p:sldId id="324" r:id="rId13"/>
    <p:sldId id="367" r:id="rId14"/>
    <p:sldId id="330" r:id="rId15"/>
    <p:sldId id="368" r:id="rId16"/>
    <p:sldId id="356" r:id="rId17"/>
    <p:sldId id="369" r:id="rId18"/>
    <p:sldId id="370" r:id="rId19"/>
    <p:sldId id="357" r:id="rId20"/>
    <p:sldId id="372" r:id="rId21"/>
    <p:sldId id="373" r:id="rId22"/>
    <p:sldId id="374" r:id="rId23"/>
    <p:sldId id="326" r:id="rId24"/>
    <p:sldId id="375" r:id="rId25"/>
    <p:sldId id="382" r:id="rId26"/>
    <p:sldId id="376" r:id="rId27"/>
    <p:sldId id="379" r:id="rId28"/>
    <p:sldId id="377" r:id="rId29"/>
    <p:sldId id="378" r:id="rId30"/>
    <p:sldId id="380" r:id="rId31"/>
    <p:sldId id="381" r:id="rId32"/>
    <p:sldId id="310" r:id="rId33"/>
    <p:sldId id="336" r:id="rId34"/>
    <p:sldId id="387" r:id="rId35"/>
    <p:sldId id="383" r:id="rId36"/>
    <p:sldId id="384" r:id="rId37"/>
    <p:sldId id="385" r:id="rId38"/>
    <p:sldId id="386" r:id="rId39"/>
    <p:sldId id="343" r:id="rId40"/>
    <p:sldId id="350" r:id="rId41"/>
    <p:sldId id="351" r:id="rId42"/>
    <p:sldId id="352" r:id="rId43"/>
    <p:sldId id="353" r:id="rId44"/>
    <p:sldId id="358" r:id="rId45"/>
    <p:sldId id="359" r:id="rId46"/>
    <p:sldId id="360" r:id="rId47"/>
    <p:sldId id="388" r:id="rId48"/>
    <p:sldId id="36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47AC"/>
    <a:srgbClr val="ED3946"/>
    <a:srgbClr val="EB53E4"/>
    <a:srgbClr val="3CA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/>
    <p:restoredTop sz="92683"/>
  </p:normalViewPr>
  <p:slideViewPr>
    <p:cSldViewPr snapToGrid="0" snapToObjects="1">
      <p:cViewPr varScale="1">
        <p:scale>
          <a:sx n="105" d="100"/>
          <a:sy n="105" d="100"/>
        </p:scale>
        <p:origin x="2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5ED77-52FD-8D43-92C9-99D7A3A35FFF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A8AA7-ADCA-FF42-A733-507B53668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8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5309-E857-7942-B200-B98B4904F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5CB8A-93F5-F14A-A0CA-B29CD11B7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670E5-A020-D842-A832-E433E093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EFC9-A511-AF42-9F75-40F45FAC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EA3E2-D0F6-9744-A21C-D6C84293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2E37-D59F-3E43-98E0-F2C3A057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177DF-4E62-1B41-AB65-9C080C182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E24B5-C8E6-AA4B-BDDC-BA1E92B85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DFF62-963C-4A42-8364-B4F4ABB2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D71CE-9954-6549-8862-0099A2C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3E038-F85B-D44E-BC86-13CAE4D0D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42F54-0192-944A-BD22-34FD6B388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A4BA3-1014-9C4B-B5EA-C396B06D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88BBA-0273-3443-8042-447FA0E4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07F5D-5C9E-1B4E-8310-C1A59240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1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C697-7A89-554A-8417-41FAFC04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5CFCE-B1B1-2047-A854-1522EDD69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8ED23-340D-9B4E-8EA2-D0667771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6F2C3-05F7-0D40-9571-1176422C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6611B-8A07-1A4D-AF1A-D54FA4DF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9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9CC05-C7C8-C74E-9249-CE342D84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58189-013D-6D4B-AC27-F1CFA7CC6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B172-427A-5C4F-BC55-6E517E9E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43813-E1A9-BD41-9198-794C2D3D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EBA7B-16D7-8045-B5CF-6CA27849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09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7296-E842-CF4C-B52F-254F3441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CA0DF-BB5D-304D-A968-287DA3C10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6C6AB-1C49-1942-930D-3C19A29F3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4156A-79D1-3F4C-9EEC-7CE39ADE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E8BCC-67EE-AB4B-B0EE-AE47678F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7B1CE-C767-D948-BB6A-5185E92C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0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17606-9737-8049-A910-8A3A6C5B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E68EE-B846-9846-9069-9686D8C56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1A3F-FF11-184F-91B7-A2DF49F64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AEBBF-91DE-0642-9C8B-ABDCAC10D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FAE69F-7362-B044-96FD-CA8ABD863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264557-9330-5A4E-AD17-7FDBA14F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EC6140-B695-1A4D-A341-5D13EB29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1F2A8-87E6-5E46-BAA5-CFA59143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B771-206B-B541-8588-F65DE899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67952-05A4-7944-B12A-6321D37C3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D4A7D-4F8E-E044-9638-138D8A21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74EC4-5457-2E4F-8D66-9F5F43D1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4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E17A6-AF75-384C-A025-3E34EE69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0513E-02D4-E44B-A16C-7DD8593A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4599E-150F-504D-873C-942C94C4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5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72A8-1A71-804F-9CB8-07BED3E02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7F86A-ECF0-BE46-8E83-4F0B19952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CD667-9A34-9F4B-AE30-5192BFE43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CBFFB-8F67-E444-BE9C-13354480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9AACA-0909-EF49-AEF9-4D58FBD4A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8C951-1BBE-0946-9872-C95A174C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9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503D5-3E04-B345-95CE-AF655BDE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67CB0-C8A7-FA47-A178-758237A4B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5BB23-E596-BF4F-B6F0-979D05FBD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B9A8B-82A2-0145-9206-B3EABB7E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0FC4B-C8B7-3242-B1C7-357293A47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9A8C8-C598-E747-990B-59A212DA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964ED-5C9F-A146-8E72-A3263D7B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75246-ABD4-BB49-A54D-8DF5F15E9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29BDA-7802-8B4E-8D09-96AD16B3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1E026-8C2A-3843-94CE-6E5AFC506C6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00A07-D78B-3546-94DE-A66A79829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6FB0-0883-AD49-8F4F-2092AD3B0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4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tif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9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ực dân Pháp xâm lược nước ta.mp4">
            <a:hlinkClick r:id="" action="ppaction://media"/>
            <a:extLst>
              <a:ext uri="{FF2B5EF4-FFF2-40B4-BE49-F238E27FC236}">
                <a16:creationId xmlns:a16="http://schemas.microsoft.com/office/drawing/2014/main" id="{E290FAC7-B476-874E-87DA-0C3B5C543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HÃ¬nh áº£nh cÃ³ liÃªn quan">
            <a:extLst>
              <a:ext uri="{FF2B5EF4-FFF2-40B4-BE49-F238E27FC236}">
                <a16:creationId xmlns:a16="http://schemas.microsoft.com/office/drawing/2014/main" id="{8CFE4EF1-682D-5C45-8207-6BB943CF7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1"/>
          <a:stretch/>
        </p:blipFill>
        <p:spPr bwMode="auto">
          <a:xfrm>
            <a:off x="6339840" y="0"/>
            <a:ext cx="5303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63ED28-7216-B64B-BEB3-C39B92D38943}"/>
              </a:ext>
            </a:extLst>
          </p:cNvPr>
          <p:cNvSpPr/>
          <p:nvPr/>
        </p:nvSpPr>
        <p:spPr>
          <a:xfrm>
            <a:off x="1633728" y="5903893"/>
            <a:ext cx="4364736" cy="95410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(1800 – 1873)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6BEAC-F446-A943-9072-C60B117F1972}"/>
              </a:ext>
            </a:extLst>
          </p:cNvPr>
          <p:cNvSpPr txBox="1"/>
          <p:nvPr/>
        </p:nvSpPr>
        <p:spPr>
          <a:xfrm>
            <a:off x="102528" y="90311"/>
            <a:ext cx="5943269" cy="1687963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</p:spTree>
    <p:extLst>
      <p:ext uri="{BB962C8B-B14F-4D97-AF65-F5344CB8AC3E}">
        <p14:creationId xmlns:p14="http://schemas.microsoft.com/office/powerpoint/2010/main" val="285381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548639" y="1006304"/>
            <a:ext cx="10589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921106" y="1836436"/>
            <a:ext cx="971999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2C90D-D5D9-8B4D-8ACA-838F77DD4D19}"/>
              </a:ext>
            </a:extLst>
          </p:cNvPr>
          <p:cNvSpPr/>
          <p:nvPr/>
        </p:nvSpPr>
        <p:spPr>
          <a:xfrm>
            <a:off x="774551" y="2675529"/>
            <a:ext cx="11417449" cy="75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Tháng 2/1859, Pháp tấn công và chiếm thành Gia Định.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448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00F4B051-D516-4642-9833-C85B199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6144768" y="0"/>
            <a:ext cx="5791926" cy="6752396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62CA2E-9262-3742-AAE4-48079CFD3552}"/>
              </a:ext>
            </a:extLst>
          </p:cNvPr>
          <p:cNvSpPr/>
          <p:nvPr/>
        </p:nvSpPr>
        <p:spPr>
          <a:xfrm>
            <a:off x="109728" y="6033837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0" name="7-Point Star 9">
            <a:extLst>
              <a:ext uri="{FF2B5EF4-FFF2-40B4-BE49-F238E27FC236}">
                <a16:creationId xmlns:a16="http://schemas.microsoft.com/office/drawing/2014/main" id="{42E0C0C7-CE16-B549-A35B-21F66C04E5E2}"/>
              </a:ext>
            </a:extLst>
          </p:cNvPr>
          <p:cNvSpPr/>
          <p:nvPr/>
        </p:nvSpPr>
        <p:spPr>
          <a:xfrm>
            <a:off x="8887968" y="5510784"/>
            <a:ext cx="195072" cy="18288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E625F-6233-9A40-BF86-5346FD5E069B}"/>
              </a:ext>
            </a:extLst>
          </p:cNvPr>
          <p:cNvSpPr txBox="1"/>
          <p:nvPr/>
        </p:nvSpPr>
        <p:spPr>
          <a:xfrm>
            <a:off x="102528" y="90311"/>
            <a:ext cx="5943269" cy="1687963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</p:spTree>
    <p:extLst>
      <p:ext uri="{BB962C8B-B14F-4D97-AF65-F5344CB8AC3E}">
        <p14:creationId xmlns:p14="http://schemas.microsoft.com/office/powerpoint/2010/main" val="1070820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548639" y="1006304"/>
            <a:ext cx="10589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921106" y="1836436"/>
            <a:ext cx="971999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2C90D-D5D9-8B4D-8ACA-838F77DD4D19}"/>
              </a:ext>
            </a:extLst>
          </p:cNvPr>
          <p:cNvSpPr/>
          <p:nvPr/>
        </p:nvSpPr>
        <p:spPr>
          <a:xfrm>
            <a:off x="774551" y="2675529"/>
            <a:ext cx="11417449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2/1859, Pháp tấn công và chiếm thành Gia Định.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1861 – 1862, Pháp hạ đại đồn Chí Hoà, sau đó chiếm được Gia Định, Định Tường, Biên Hòa, Vĩnh Long.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12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00F4B051-D516-4642-9833-C85B199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6266688" y="0"/>
            <a:ext cx="5522976" cy="6315456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9" name="Picture 2" descr="Nam kỳ lục tỉnh gồm những tỉnh nào">
            <a:extLst>
              <a:ext uri="{FF2B5EF4-FFF2-40B4-BE49-F238E27FC236}">
                <a16:creationId xmlns:a16="http://schemas.microsoft.com/office/drawing/2014/main" id="{B4F4A589-2FB4-EE4B-ACD8-12866FF4F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4" y="2365248"/>
            <a:ext cx="497128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084030-3B12-7441-BF47-5B2F952EF8B0}"/>
              </a:ext>
            </a:extLst>
          </p:cNvPr>
          <p:cNvSpPr/>
          <p:nvPr/>
        </p:nvSpPr>
        <p:spPr>
          <a:xfrm>
            <a:off x="85344" y="6334780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56C8-3133-4F40-943B-B11BC0FF1009}"/>
              </a:ext>
            </a:extLst>
          </p:cNvPr>
          <p:cNvSpPr/>
          <p:nvPr/>
        </p:nvSpPr>
        <p:spPr>
          <a:xfrm>
            <a:off x="6077712" y="6334780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2A16863C-0DD8-4E4E-8316-E7D0CCC1F6A7}"/>
              </a:ext>
            </a:extLst>
          </p:cNvPr>
          <p:cNvSpPr/>
          <p:nvPr/>
        </p:nvSpPr>
        <p:spPr>
          <a:xfrm>
            <a:off x="4474464" y="3474720"/>
            <a:ext cx="390144" cy="304800"/>
          </a:xfrm>
          <a:prstGeom prst="star7">
            <a:avLst/>
          </a:prstGeom>
          <a:solidFill>
            <a:srgbClr val="ED3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7-Point Star 12">
            <a:extLst>
              <a:ext uri="{FF2B5EF4-FFF2-40B4-BE49-F238E27FC236}">
                <a16:creationId xmlns:a16="http://schemas.microsoft.com/office/drawing/2014/main" id="{BAF44360-671A-E841-B2D4-6728D1C61125}"/>
              </a:ext>
            </a:extLst>
          </p:cNvPr>
          <p:cNvSpPr/>
          <p:nvPr/>
        </p:nvSpPr>
        <p:spPr>
          <a:xfrm>
            <a:off x="3578352" y="3944112"/>
            <a:ext cx="390144" cy="304800"/>
          </a:xfrm>
          <a:prstGeom prst="star7">
            <a:avLst/>
          </a:prstGeom>
          <a:solidFill>
            <a:srgbClr val="ED3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7-Point Star 13">
            <a:extLst>
              <a:ext uri="{FF2B5EF4-FFF2-40B4-BE49-F238E27FC236}">
                <a16:creationId xmlns:a16="http://schemas.microsoft.com/office/drawing/2014/main" id="{E8453E86-2B6D-514E-876E-C23DAB09496C}"/>
              </a:ext>
            </a:extLst>
          </p:cNvPr>
          <p:cNvSpPr/>
          <p:nvPr/>
        </p:nvSpPr>
        <p:spPr>
          <a:xfrm>
            <a:off x="3011424" y="4322064"/>
            <a:ext cx="262128" cy="262128"/>
          </a:xfrm>
          <a:prstGeom prst="star7">
            <a:avLst/>
          </a:prstGeom>
          <a:solidFill>
            <a:srgbClr val="ED3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7-Point Star 14">
            <a:extLst>
              <a:ext uri="{FF2B5EF4-FFF2-40B4-BE49-F238E27FC236}">
                <a16:creationId xmlns:a16="http://schemas.microsoft.com/office/drawing/2014/main" id="{2C56428F-A203-9A47-8B56-CED400752B7F}"/>
              </a:ext>
            </a:extLst>
          </p:cNvPr>
          <p:cNvSpPr/>
          <p:nvPr/>
        </p:nvSpPr>
        <p:spPr>
          <a:xfrm>
            <a:off x="3627120" y="4968240"/>
            <a:ext cx="390144" cy="304800"/>
          </a:xfrm>
          <a:prstGeom prst="star7">
            <a:avLst/>
          </a:prstGeom>
          <a:solidFill>
            <a:srgbClr val="ED3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1C3E7-B80C-5748-95ED-B68AC03373A5}"/>
              </a:ext>
            </a:extLst>
          </p:cNvPr>
          <p:cNvSpPr txBox="1"/>
          <p:nvPr/>
        </p:nvSpPr>
        <p:spPr>
          <a:xfrm>
            <a:off x="102528" y="90311"/>
            <a:ext cx="5943269" cy="1687963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</p:spTree>
    <p:extLst>
      <p:ext uri="{BB962C8B-B14F-4D97-AF65-F5344CB8AC3E}">
        <p14:creationId xmlns:p14="http://schemas.microsoft.com/office/powerpoint/2010/main" val="34050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548639" y="1006304"/>
            <a:ext cx="10589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921106" y="1836436"/>
            <a:ext cx="971999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2C90D-D5D9-8B4D-8ACA-838F77DD4D19}"/>
              </a:ext>
            </a:extLst>
          </p:cNvPr>
          <p:cNvSpPr/>
          <p:nvPr/>
        </p:nvSpPr>
        <p:spPr>
          <a:xfrm>
            <a:off x="774551" y="2675529"/>
            <a:ext cx="11417449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2/1859, Pháp tấn công và chiếm thành Gia Định.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1861 – 1862, Pháp hạ đại đồn Chí Hoà, sau đó chiếm được Gia Định, Định Tường, Biên Hòa, Vĩnh Long.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6/1862, triều đình Huế kí Hiệp ước Nhâm Tuất với Pháp.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05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9AE8-BC13-A544-B3D7-56EED4D2D410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5253C-CAF5-FF48-A7DA-91C578E3E401}"/>
              </a:ext>
            </a:extLst>
          </p:cNvPr>
          <p:cNvSpPr txBox="1"/>
          <p:nvPr/>
        </p:nvSpPr>
        <p:spPr>
          <a:xfrm>
            <a:off x="548639" y="1006304"/>
            <a:ext cx="10589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CEECF-6BCF-0149-AAD6-25520E521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444" t="52444" r="22778" b="27289"/>
          <a:stretch/>
        </p:blipFill>
        <p:spPr>
          <a:xfrm>
            <a:off x="914399" y="2267712"/>
            <a:ext cx="10430149" cy="29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6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548639" y="1006304"/>
            <a:ext cx="10589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921106" y="1836436"/>
            <a:ext cx="971999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2C90D-D5D9-8B4D-8ACA-838F77DD4D19}"/>
              </a:ext>
            </a:extLst>
          </p:cNvPr>
          <p:cNvSpPr/>
          <p:nvPr/>
        </p:nvSpPr>
        <p:spPr>
          <a:xfrm>
            <a:off x="597409" y="2517033"/>
            <a:ext cx="11594592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2/1859, Pháp tấn công và chiếm thành Gia Định.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1861 – 1862, Pháp hạ đại đồn Chí Hoà, sau đó chiếm được Gia Định, Định Tường, Biên Hòa, Vĩnh Long.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6/1862, triều đình Huế kí Hiệp ước Nhâm Tuất với Pháp.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Triều đình hoà hoãn nhưng 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 trào kháng Pháp ở Nam Kỳ vẫn diễn ra sôi nổi với hình thức phong phú.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6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548639" y="1006304"/>
            <a:ext cx="10589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921106" y="1836436"/>
            <a:ext cx="1073444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(1862 – 1873)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2C90D-D5D9-8B4D-8ACA-838F77DD4D19}"/>
              </a:ext>
            </a:extLst>
          </p:cNvPr>
          <p:cNvSpPr/>
          <p:nvPr/>
        </p:nvSpPr>
        <p:spPr>
          <a:xfrm>
            <a:off x="597408" y="2590185"/>
            <a:ext cx="11594592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Hiệp ước Nhâm Tuất, triều đình đàn áp các cuộc khởi nghĩa và phong trào kháng chiến chống Pháp của nhân dân.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trào kháng chiến chống Pháp của nhân dân Nam Kì vẫn tiếp diễn ngày càng mạnh mẽ với nhiều hình thức: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+ Khởi nghĩa vũ trang: Nguyễn Trung Trực, Trương Định,…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+ Dùng thơ văn: Nguyễn Đình Chiểu, Phan Văn Trị,…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3EAC21B-577D-E344-9990-D71DC9772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480" y="41452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01B416A-0F6D-904C-B3CC-E91984397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120" y="39989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2" descr="Kết quả hình ảnh cho trương định">
            <a:extLst>
              <a:ext uri="{FF2B5EF4-FFF2-40B4-BE49-F238E27FC236}">
                <a16:creationId xmlns:a16="http://schemas.microsoft.com/office/drawing/2014/main" id="{2C91B7A1-35AE-FB47-A9EB-0929F8D61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54" y="0"/>
            <a:ext cx="6830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1C4-0027-334A-9445-2332D7C11830}"/>
              </a:ext>
            </a:extLst>
          </p:cNvPr>
          <p:cNvSpPr/>
          <p:nvPr/>
        </p:nvSpPr>
        <p:spPr>
          <a:xfrm>
            <a:off x="7559040" y="6027003"/>
            <a:ext cx="3986784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F4751-1A65-9443-8E97-F277AC867E24}"/>
              </a:ext>
            </a:extLst>
          </p:cNvPr>
          <p:cNvSpPr txBox="1"/>
          <p:nvPr/>
        </p:nvSpPr>
        <p:spPr>
          <a:xfrm>
            <a:off x="154883" y="346343"/>
            <a:ext cx="5855773" cy="1687963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0A7343-71B1-3041-8A71-F6BD6F28AD3C}"/>
              </a:ext>
            </a:extLst>
          </p:cNvPr>
          <p:cNvSpPr/>
          <p:nvPr/>
        </p:nvSpPr>
        <p:spPr>
          <a:xfrm>
            <a:off x="144855" y="3219950"/>
            <a:ext cx="514647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EC47A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 mô tả không khí buổi lễ suy tôn Trương Định</a:t>
            </a:r>
            <a:endParaRPr lang="en-US" sz="3200" b="1" dirty="0">
              <a:solidFill>
                <a:srgbClr val="EC47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99BFFDD-0490-954A-811F-BF8D99C67E72}"/>
              </a:ext>
            </a:extLst>
          </p:cNvPr>
          <p:cNvSpPr/>
          <p:nvPr/>
        </p:nvSpPr>
        <p:spPr>
          <a:xfrm>
            <a:off x="321295" y="1346140"/>
            <a:ext cx="11198711" cy="4733365"/>
          </a:xfrm>
          <a:prstGeom prst="cloud">
            <a:avLst/>
          </a:prstGeom>
          <a:solidFill>
            <a:srgbClr val="EC4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Trong cuộc chạy đua tìm kiếm thuộc địa, thực dân Pháp đã dựa vào nguyên nhân nào để tiến hành xâm lược Việt Nam?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C60E6-D095-6342-AABC-6696F7B527C3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</p:spTree>
    <p:extLst>
      <p:ext uri="{BB962C8B-B14F-4D97-AF65-F5344CB8AC3E}">
        <p14:creationId xmlns:p14="http://schemas.microsoft.com/office/powerpoint/2010/main" val="369429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9AE8-BC13-A544-B3D7-56EED4D2D410}"/>
              </a:ext>
            </a:extLst>
          </p:cNvPr>
          <p:cNvSpPr txBox="1"/>
          <p:nvPr/>
        </p:nvSpPr>
        <p:spPr>
          <a:xfrm>
            <a:off x="154883" y="346343"/>
            <a:ext cx="5855773" cy="1687963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35164-834C-4E42-B515-8A15D87A80C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120385" y="0"/>
            <a:ext cx="5864352" cy="262128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3EAC21B-577D-E344-9990-D71DC9772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480" y="41452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01B416A-0F6D-904C-B3CC-E91984397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120" y="39989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419DFF7-4C68-0B4A-831C-5C28CC636A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67929"/>
              </p:ext>
            </p:extLst>
          </p:nvPr>
        </p:nvGraphicFramePr>
        <p:xfrm>
          <a:off x="3108960" y="2819792"/>
          <a:ext cx="2877312" cy="4038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5" imgW="3175000" imgH="3352800" progId="PBrush">
                  <p:embed/>
                </p:oleObj>
              </mc:Choice>
              <mc:Fallback>
                <p:oleObj r:id="rId5" imgW="3175000" imgH="3352800" progId="PBrus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419DFF7-4C68-0B4A-831C-5C28CC636A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960" y="2819792"/>
                        <a:ext cx="2877312" cy="4038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895DB4E-542B-4B4D-AE40-B9FE9AD14E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499817"/>
              </p:ext>
            </p:extLst>
          </p:nvPr>
        </p:nvGraphicFramePr>
        <p:xfrm>
          <a:off x="0" y="2791968"/>
          <a:ext cx="3023616" cy="406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7" imgW="2908300" imgH="2362200" progId="PBrush">
                  <p:embed/>
                </p:oleObj>
              </mc:Choice>
              <mc:Fallback>
                <p:oleObj r:id="rId7" imgW="2908300" imgH="2362200" progId="PBrus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895DB4E-542B-4B4D-AE40-B9FE9AD14E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91968"/>
                        <a:ext cx="3023616" cy="4066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7A4ED35-E2F8-634A-A965-0A625B999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584704"/>
            <a:ext cx="6096000" cy="40050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410156-B00F-184D-9F73-C034A3D13BA3}"/>
              </a:ext>
            </a:extLst>
          </p:cNvPr>
          <p:cNvSpPr/>
          <p:nvPr/>
        </p:nvSpPr>
        <p:spPr>
          <a:xfrm>
            <a:off x="6071616" y="6027003"/>
            <a:ext cx="6120384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Espérance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9616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548639" y="1006304"/>
            <a:ext cx="1058911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 – 1884)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1060956" y="2557198"/>
            <a:ext cx="971999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(1873 – 1874)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A621F6-868D-5A44-BBD7-EC865B4123ED}"/>
              </a:ext>
            </a:extLst>
          </p:cNvPr>
          <p:cNvSpPr/>
          <p:nvPr/>
        </p:nvSpPr>
        <p:spPr>
          <a:xfrm>
            <a:off x="402336" y="4213111"/>
            <a:ext cx="11533632" cy="14811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3942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646176" y="1006304"/>
            <a:ext cx="11545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(1873 – 1884)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829308" y="2008558"/>
            <a:ext cx="11265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(1873 – 1874)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D197BF-81A2-4949-AE5A-2FC99837ABB8}"/>
              </a:ext>
            </a:extLst>
          </p:cNvPr>
          <p:cNvSpPr/>
          <p:nvPr/>
        </p:nvSpPr>
        <p:spPr>
          <a:xfrm>
            <a:off x="268224" y="3105835"/>
            <a:ext cx="11838432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  <a:ea typeface="Times New Roman" panose="02020603050405020304" pitchFamily="18" charset="0"/>
              </a:rPr>
              <a:t>Cuối năm 1873, Pháp đưa quân ra Bắc chiếm thành Hà Nội.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Nhân dân Bắc Kỳ ở khắp nơi nổi dậy đấu tranh chống giặc</a:t>
            </a:r>
            <a:r>
              <a:rPr lang="en-US" sz="3200" dirty="0">
                <a:latin typeface="+mj-lt"/>
              </a:rPr>
              <a:t>. </a:t>
            </a:r>
            <a:r>
              <a:rPr lang="vi-VN" sz="3200" dirty="0">
                <a:latin typeface="+mj-lt"/>
              </a:rPr>
              <a:t>Chiến thắng Cầu Giấy khiến quân Pháp hoang mang, lo sợ. 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vi-VN" sz="32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00D372-4957-CB4D-9B0D-1F221FE26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816864"/>
            <a:ext cx="7924800" cy="60411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E3F945-64BF-0940-BB70-60898CF12168}"/>
              </a:ext>
            </a:extLst>
          </p:cNvPr>
          <p:cNvSpPr txBox="1"/>
          <p:nvPr/>
        </p:nvSpPr>
        <p:spPr>
          <a:xfrm>
            <a:off x="158497" y="3489550"/>
            <a:ext cx="3998975" cy="324653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Gác-ni-ê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(Francis Garnier)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2F453-CADD-A346-949C-ABBAD318D4DD}"/>
              </a:ext>
            </a:extLst>
          </p:cNvPr>
          <p:cNvSpPr txBox="1"/>
          <p:nvPr/>
        </p:nvSpPr>
        <p:spPr>
          <a:xfrm>
            <a:off x="849827" y="0"/>
            <a:ext cx="10269277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</p:spTree>
    <p:extLst>
      <p:ext uri="{BB962C8B-B14F-4D97-AF65-F5344CB8AC3E}">
        <p14:creationId xmlns:p14="http://schemas.microsoft.com/office/powerpoint/2010/main" val="4127872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646176" y="1006304"/>
            <a:ext cx="11545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(1873 – 1884)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829308" y="2008558"/>
            <a:ext cx="11265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(1873 – 1874)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D197BF-81A2-4949-AE5A-2FC99837ABB8}"/>
              </a:ext>
            </a:extLst>
          </p:cNvPr>
          <p:cNvSpPr/>
          <p:nvPr/>
        </p:nvSpPr>
        <p:spPr>
          <a:xfrm>
            <a:off x="268224" y="3044875"/>
            <a:ext cx="11838432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  <a:ea typeface="Times New Roman" panose="02020603050405020304" pitchFamily="18" charset="0"/>
              </a:rPr>
              <a:t>Cuối năm 1873, Pháp đưa quân ra Bắc chiếm thành Hà Nội.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Nhân dân Bắc Kỳ ở khắp nơi nổi dậy đấu tranh chống giặc</a:t>
            </a:r>
            <a:r>
              <a:rPr lang="en-US" sz="3200" dirty="0">
                <a:latin typeface="+mj-lt"/>
              </a:rPr>
              <a:t>. </a:t>
            </a:r>
            <a:r>
              <a:rPr lang="vi-VN" sz="3200" dirty="0">
                <a:latin typeface="+mj-lt"/>
              </a:rPr>
              <a:t>Chiến thắng Cầu Giấy khiến quân Pháp hoang mang, lo sợ. </a:t>
            </a:r>
            <a:endParaRPr lang="en-US" sz="3200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Năm 1874, Triều đình Huế kí với Pháp Hiệp ước Giáp Tuất (1874):  thừa nhận chủ quyền của Pháp ở sáu tỉnh Nam Kì,…</a:t>
            </a:r>
            <a:endParaRPr lang="vi-VN" sz="32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83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9AE8-BC13-A544-B3D7-56EED4D2D410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03FF4AC-EDB4-964C-95EC-146E4699707B}"/>
              </a:ext>
            </a:extLst>
          </p:cNvPr>
          <p:cNvSpPr/>
          <p:nvPr/>
        </p:nvSpPr>
        <p:spPr>
          <a:xfrm>
            <a:off x="321295" y="1346140"/>
            <a:ext cx="11565905" cy="4733365"/>
          </a:xfrm>
          <a:prstGeom prst="cloud">
            <a:avLst/>
          </a:prstGeom>
          <a:solidFill>
            <a:srgbClr val="EC4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+mj-lt"/>
              </a:rPr>
              <a:t>Em đánh giá như thế nào việc triều đình Huế ký với pháp Hiệp ước Giáp Tuất (1874)?</a:t>
            </a:r>
          </a:p>
        </p:txBody>
      </p:sp>
    </p:spTree>
    <p:extLst>
      <p:ext uri="{BB962C8B-B14F-4D97-AF65-F5344CB8AC3E}">
        <p14:creationId xmlns:p14="http://schemas.microsoft.com/office/powerpoint/2010/main" val="839607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646176" y="1006304"/>
            <a:ext cx="11545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(1873 – 1884)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829308" y="2008558"/>
            <a:ext cx="11265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(1882 – 1884)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0C1A32-1D51-A14C-A2DC-671229D9BEDB}"/>
              </a:ext>
            </a:extLst>
          </p:cNvPr>
          <p:cNvSpPr/>
          <p:nvPr/>
        </p:nvSpPr>
        <p:spPr>
          <a:xfrm>
            <a:off x="755904" y="3207758"/>
            <a:ext cx="11436096" cy="444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  <a:ea typeface="Times New Roman" panose="02020603050405020304" pitchFamily="18" charset="0"/>
              </a:rPr>
              <a:t>Ngày 25-4-1882, quân Pháp nổ súng tấn công và chiếm được thành Hà Nội.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Nhiều sĩ phu, văn thân ở các địa phương tổ chức phong trào chống Pháp.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thắng Cầu Giấy lần hai giết được Ri-vi-e và nhiều lính Pháp.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57BDE6-B66C-9B47-977D-0692EE4977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696706" y="2609088"/>
            <a:ext cx="3495294" cy="42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Riviere pushing the cannon forward at Sontay.jpg">
            <a:extLst>
              <a:ext uri="{FF2B5EF4-FFF2-40B4-BE49-F238E27FC236}">
                <a16:creationId xmlns:a16="http://schemas.microsoft.com/office/drawing/2014/main" id="{13130F9D-FDCA-0C4D-AB70-5E4EDC1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2" y="0"/>
            <a:ext cx="7996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4B532A-1200-5B46-972D-C285921F3159}"/>
              </a:ext>
            </a:extLst>
          </p:cNvPr>
          <p:cNvSpPr txBox="1"/>
          <p:nvPr/>
        </p:nvSpPr>
        <p:spPr>
          <a:xfrm>
            <a:off x="0" y="5798332"/>
            <a:ext cx="6870191" cy="95410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Ri-vi-e (Henri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Rivière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50A43-A924-904D-A75E-18A57DB77F36}"/>
              </a:ext>
            </a:extLst>
          </p:cNvPr>
          <p:cNvSpPr txBox="1"/>
          <p:nvPr/>
        </p:nvSpPr>
        <p:spPr>
          <a:xfrm>
            <a:off x="0" y="0"/>
            <a:ext cx="4380541" cy="2795958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</p:spTree>
    <p:extLst>
      <p:ext uri="{BB962C8B-B14F-4D97-AF65-F5344CB8AC3E}">
        <p14:creationId xmlns:p14="http://schemas.microsoft.com/office/powerpoint/2010/main" val="2612625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646176" y="1006304"/>
            <a:ext cx="11545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(1873 – 1884)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829308" y="2008558"/>
            <a:ext cx="11265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(1882 – 1884)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0C1A32-1D51-A14C-A2DC-671229D9BEDB}"/>
              </a:ext>
            </a:extLst>
          </p:cNvPr>
          <p:cNvSpPr/>
          <p:nvPr/>
        </p:nvSpPr>
        <p:spPr>
          <a:xfrm>
            <a:off x="755904" y="3207758"/>
            <a:ext cx="11436096" cy="75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Ngày 18-8-1883, quân Pháp tấn công Thuận An (Huế).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464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Kết quả hình ảnh cho vua tự đức">
            <a:extLst>
              <a:ext uri="{FF2B5EF4-FFF2-40B4-BE49-F238E27FC236}">
                <a16:creationId xmlns:a16="http://schemas.microsoft.com/office/drawing/2014/main" id="{3078B127-0458-0A42-A772-051FBEAE6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7" y="938784"/>
            <a:ext cx="4496754" cy="591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vua tá»± Äá»©c">
            <a:extLst>
              <a:ext uri="{FF2B5EF4-FFF2-40B4-BE49-F238E27FC236}">
                <a16:creationId xmlns:a16="http://schemas.microsoft.com/office/drawing/2014/main" id="{01E224C3-630C-1D43-A0DE-A0DD8D57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55" y="950976"/>
            <a:ext cx="4724400" cy="58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73464A-CAF7-C345-A3E9-397EA8A6B101}"/>
              </a:ext>
            </a:extLst>
          </p:cNvPr>
          <p:cNvSpPr txBox="1"/>
          <p:nvPr/>
        </p:nvSpPr>
        <p:spPr>
          <a:xfrm>
            <a:off x="1439084" y="6171691"/>
            <a:ext cx="4656916" cy="6612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(1829 – 1883)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8CF6B-722A-7A40-A18D-3FA28080676D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</p:spTree>
    <p:extLst>
      <p:ext uri="{BB962C8B-B14F-4D97-AF65-F5344CB8AC3E}">
        <p14:creationId xmlns:p14="http://schemas.microsoft.com/office/powerpoint/2010/main" val="292390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Kết quả hình ảnh cho vua tự đức">
            <a:extLst>
              <a:ext uri="{FF2B5EF4-FFF2-40B4-BE49-F238E27FC236}">
                <a16:creationId xmlns:a16="http://schemas.microsoft.com/office/drawing/2014/main" id="{3078B127-0458-0A42-A772-051FBEAE6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7" y="938784"/>
            <a:ext cx="4496754" cy="591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vua tá»± Äá»©c">
            <a:extLst>
              <a:ext uri="{FF2B5EF4-FFF2-40B4-BE49-F238E27FC236}">
                <a16:creationId xmlns:a16="http://schemas.microsoft.com/office/drawing/2014/main" id="{01E224C3-630C-1D43-A0DE-A0DD8D57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55" y="950976"/>
            <a:ext cx="4724400" cy="58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73464A-CAF7-C345-A3E9-397EA8A6B101}"/>
              </a:ext>
            </a:extLst>
          </p:cNvPr>
          <p:cNvSpPr txBox="1"/>
          <p:nvPr/>
        </p:nvSpPr>
        <p:spPr>
          <a:xfrm>
            <a:off x="1439084" y="6171691"/>
            <a:ext cx="4656916" cy="6612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(1829 – 1883)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8CF6B-722A-7A40-A18D-3FA28080676D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</p:spTree>
    <p:extLst>
      <p:ext uri="{BB962C8B-B14F-4D97-AF65-F5344CB8AC3E}">
        <p14:creationId xmlns:p14="http://schemas.microsoft.com/office/powerpoint/2010/main" val="1368497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4E4F2C57-A312-5A42-9A9D-DC67CEE06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5781474" y="19722"/>
            <a:ext cx="6324600" cy="6839174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36762C17-F828-2148-B589-702B50AA5ACB}"/>
              </a:ext>
            </a:extLst>
          </p:cNvPr>
          <p:cNvSpPr/>
          <p:nvPr/>
        </p:nvSpPr>
        <p:spPr>
          <a:xfrm rot="2999857">
            <a:off x="7321042" y="2254013"/>
            <a:ext cx="1899412" cy="30406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FC651E61-6CE6-BF4A-9033-B3FA00CB130F}"/>
              </a:ext>
            </a:extLst>
          </p:cNvPr>
          <p:cNvSpPr/>
          <p:nvPr/>
        </p:nvSpPr>
        <p:spPr>
          <a:xfrm rot="6966969">
            <a:off x="7575525" y="1289137"/>
            <a:ext cx="472169" cy="39870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3119A632-CCDD-8341-B353-A951421F6176}"/>
              </a:ext>
            </a:extLst>
          </p:cNvPr>
          <p:cNvSpPr/>
          <p:nvPr/>
        </p:nvSpPr>
        <p:spPr>
          <a:xfrm>
            <a:off x="8948928" y="3067417"/>
            <a:ext cx="195072" cy="18288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615EF-6CC8-FE42-A058-1D95BAA77D81}"/>
              </a:ext>
            </a:extLst>
          </p:cNvPr>
          <p:cNvSpPr txBox="1"/>
          <p:nvPr/>
        </p:nvSpPr>
        <p:spPr>
          <a:xfrm>
            <a:off x="154883" y="346343"/>
            <a:ext cx="5855773" cy="1687963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</p:spTree>
    <p:extLst>
      <p:ext uri="{BB962C8B-B14F-4D97-AF65-F5344CB8AC3E}">
        <p14:creationId xmlns:p14="http://schemas.microsoft.com/office/powerpoint/2010/main" val="2330372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646176" y="1006304"/>
            <a:ext cx="11545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(1873 – 1884)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829308" y="2008558"/>
            <a:ext cx="11265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(1882 – 1884)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0C1A32-1D51-A14C-A2DC-671229D9BEDB}"/>
              </a:ext>
            </a:extLst>
          </p:cNvPr>
          <p:cNvSpPr/>
          <p:nvPr/>
        </p:nvSpPr>
        <p:spPr>
          <a:xfrm>
            <a:off x="755904" y="3146798"/>
            <a:ext cx="1143609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Ngày 18-8-1883, quân Pháp tấn công Thuận An (Huế).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Triều đình Huế xin đình chiến và chấp nhận kí Hiệp ước Hác-măng (1883), Hiệp ước Pa-tơ-nốt (1884)</a:t>
            </a:r>
          </a:p>
        </p:txBody>
      </p:sp>
    </p:spTree>
    <p:extLst>
      <p:ext uri="{BB962C8B-B14F-4D97-AF65-F5344CB8AC3E}">
        <p14:creationId xmlns:p14="http://schemas.microsoft.com/office/powerpoint/2010/main" val="5272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03BFA-BAE7-C848-9EA6-4CF4FB0C6414}"/>
              </a:ext>
            </a:extLst>
          </p:cNvPr>
          <p:cNvSpPr/>
          <p:nvPr/>
        </p:nvSpPr>
        <p:spPr>
          <a:xfrm>
            <a:off x="990601" y="1752600"/>
            <a:ext cx="10972799" cy="430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+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+ Thanh-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) do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do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647056-A057-C24C-B56C-CBB0D8B7EC1B}"/>
              </a:ext>
            </a:extLst>
          </p:cNvPr>
          <p:cNvSpPr/>
          <p:nvPr/>
        </p:nvSpPr>
        <p:spPr>
          <a:xfrm>
            <a:off x="1143000" y="107971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Hiệp ước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Hác-măng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(Harmand,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1883)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6789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8DAC9A-6988-A847-8610-8BB8B44A6C25}"/>
              </a:ext>
            </a:extLst>
          </p:cNvPr>
          <p:cNvSpPr/>
          <p:nvPr/>
        </p:nvSpPr>
        <p:spPr>
          <a:xfrm>
            <a:off x="1994236" y="2133600"/>
            <a:ext cx="10121564" cy="215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7D776-18D8-5B4E-8405-5243C35BA6A9}"/>
              </a:ext>
            </a:extLst>
          </p:cNvPr>
          <p:cNvSpPr/>
          <p:nvPr/>
        </p:nvSpPr>
        <p:spPr>
          <a:xfrm>
            <a:off x="1371600" y="152449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Hiệp ước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(Patenôtre,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1884)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764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646176" y="1006304"/>
            <a:ext cx="11545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(1873 – 1884)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829308" y="2008558"/>
            <a:ext cx="11265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(1882 – 1884)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0C1A32-1D51-A14C-A2DC-671229D9BEDB}"/>
              </a:ext>
            </a:extLst>
          </p:cNvPr>
          <p:cNvSpPr/>
          <p:nvPr/>
        </p:nvSpPr>
        <p:spPr>
          <a:xfrm>
            <a:off x="755904" y="3146798"/>
            <a:ext cx="11436096" cy="2968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Ngày 18-8-1883, quân Pháp tấn công Thuận An (Huế).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Triều đình Huế xin đình chiến và chấp nhận kí Hiệp ước Hác-măng (1883), Hiệp ước Pa-tơ-nốt (1884)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  <a:sym typeface="Wingdings" pitchFamily="2" charset="2"/>
              </a:rPr>
              <a:t> Thực dân Pháp </a:t>
            </a:r>
            <a:r>
              <a:rPr lang="vi-VN" sz="3200" dirty="0">
                <a:latin typeface="+mj-lt"/>
              </a:rPr>
              <a:t>cơ bản đã hoàn thành xâm lược Việt Nam.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051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646176" y="1225760"/>
            <a:ext cx="1154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C06D3E2-986D-FB40-B5C2-30E02C847654}"/>
              </a:ext>
            </a:extLst>
          </p:cNvPr>
          <p:cNvSpPr/>
          <p:nvPr/>
        </p:nvSpPr>
        <p:spPr>
          <a:xfrm>
            <a:off x="1645920" y="2124635"/>
            <a:ext cx="10351008" cy="3922597"/>
          </a:xfrm>
          <a:prstGeom prst="cloud">
            <a:avLst/>
          </a:prstGeom>
          <a:solidFill>
            <a:srgbClr val="EC4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+mj-lt"/>
              </a:rPr>
              <a:t>Nêu nguyên nhân đề xuất của một số 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latin typeface="+mj-lt"/>
              </a:rPr>
              <a:t>bản điều trần, đề nghị cải cách 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latin typeface="+mj-lt"/>
              </a:rPr>
              <a:t>của các quan lại, sĩ phu yêu nước 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latin typeface="+mj-lt"/>
              </a:rPr>
              <a:t>vào nửa cuối thế kỷ XIX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7723387-16E2-604E-8EAE-B1BBE39FC97B}"/>
              </a:ext>
            </a:extLst>
          </p:cNvPr>
          <p:cNvSpPr/>
          <p:nvPr/>
        </p:nvSpPr>
        <p:spPr>
          <a:xfrm>
            <a:off x="626095" y="1838123"/>
            <a:ext cx="11565905" cy="4733365"/>
          </a:xfrm>
          <a:prstGeom prst="cloud">
            <a:avLst/>
          </a:prstGeom>
          <a:solidFill>
            <a:srgbClr val="EC4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+mj-lt"/>
              </a:rPr>
              <a:t>Nêu nội dung của một số bản điều trần, 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latin typeface="+mj-lt"/>
              </a:rPr>
              <a:t>đề nghị cải cách của các quan lại, 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latin typeface="+mj-lt"/>
              </a:rPr>
              <a:t>sĩ phu yêu nước vào nửa cuối thế kỷ XIX</a:t>
            </a:r>
          </a:p>
        </p:txBody>
      </p:sp>
    </p:spTree>
    <p:extLst>
      <p:ext uri="{BB962C8B-B14F-4D97-AF65-F5344CB8AC3E}">
        <p14:creationId xmlns:p14="http://schemas.microsoft.com/office/powerpoint/2010/main" val="346625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9AE8-BC13-A544-B3D7-56EED4D2D410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82664-8353-9B4A-93DF-E1FF0A8FDE9B}"/>
              </a:ext>
            </a:extLst>
          </p:cNvPr>
          <p:cNvSpPr txBox="1"/>
          <p:nvPr/>
        </p:nvSpPr>
        <p:spPr>
          <a:xfrm>
            <a:off x="646176" y="1225760"/>
            <a:ext cx="382828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A81794-DACD-9249-A132-8EBD6E875D8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50081" y="987552"/>
            <a:ext cx="7741920" cy="58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70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D45AB1-8C2F-D14D-8AA1-1EA42305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6" t="19483" r="11319" b="1173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B535F-9816-2F40-85A0-7433DFD0A95D}"/>
              </a:ext>
            </a:extLst>
          </p:cNvPr>
          <p:cNvSpPr txBox="1"/>
          <p:nvPr/>
        </p:nvSpPr>
        <p:spPr>
          <a:xfrm>
            <a:off x="1309512" y="169333"/>
            <a:ext cx="9911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CHỐNG THỰC DÂN PHÁP XÂM LƯỢC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 ĐẾN NĂM 1884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817441-1AFD-AE46-97A9-48FFE349AE1F}"/>
              </a:ext>
            </a:extLst>
          </p:cNvPr>
          <p:cNvSpPr txBox="1"/>
          <p:nvPr/>
        </p:nvSpPr>
        <p:spPr>
          <a:xfrm>
            <a:off x="2237591" y="1998133"/>
            <a:ext cx="9954409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(1873 – 1884)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072128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D45AB1-8C2F-D14D-8AA1-1EA42305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6" t="19483" r="11319" b="1173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B535F-9816-2F40-85A0-7433DFD0A95D}"/>
              </a:ext>
            </a:extLst>
          </p:cNvPr>
          <p:cNvSpPr txBox="1"/>
          <p:nvPr/>
        </p:nvSpPr>
        <p:spPr>
          <a:xfrm>
            <a:off x="273192" y="1083733"/>
            <a:ext cx="11918808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 ĐẾN NĂM 1884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817441-1AFD-AE46-97A9-48FFE349AE1F}"/>
              </a:ext>
            </a:extLst>
          </p:cNvPr>
          <p:cNvSpPr txBox="1"/>
          <p:nvPr/>
        </p:nvSpPr>
        <p:spPr>
          <a:xfrm>
            <a:off x="3730752" y="3546517"/>
            <a:ext cx="8546592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8633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5C2DB6-F307-7644-ABD7-A86841946282}"/>
              </a:ext>
            </a:extLst>
          </p:cNvPr>
          <p:cNvSpPr/>
          <p:nvPr/>
        </p:nvSpPr>
        <p:spPr>
          <a:xfrm>
            <a:off x="613186" y="2274838"/>
            <a:ext cx="11499925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Liên quân Pháp – Tây Ban Nha tấn công Bắc Kì lần thứ nhất.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Liên quân Pháp – Tây Ban Nha tấn công Bắc Kỳ lần thứ hai.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Liên quân Pháp – Tây Ban Nha dàn trận trước cửa biển Đà Nẵng.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Liên quân Pháp – Tây Ban Nha nổ súng xâm lược Việt Nam.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BA315-5D6B-CD41-BB87-11735978C052}"/>
              </a:ext>
            </a:extLst>
          </p:cNvPr>
          <p:cNvSpPr/>
          <p:nvPr/>
        </p:nvSpPr>
        <p:spPr>
          <a:xfrm>
            <a:off x="182880" y="1567491"/>
            <a:ext cx="12009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 Ngày 1/9/1858, ở Việt Nam đã diễn ra sự kiện gì quan trọng? </a:t>
            </a:r>
            <a:endParaRPr lang="en-US" sz="3200" dirty="0">
              <a:solidFill>
                <a:srgbClr val="ED394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3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D45AB1-8C2F-D14D-8AA1-1EA42305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6" t="19483" r="11319" b="1173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B535F-9816-2F40-85A0-7433DFD0A95D}"/>
              </a:ext>
            </a:extLst>
          </p:cNvPr>
          <p:cNvSpPr txBox="1"/>
          <p:nvPr/>
        </p:nvSpPr>
        <p:spPr>
          <a:xfrm>
            <a:off x="1309512" y="169333"/>
            <a:ext cx="9911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CHỐNG THỰC DÂN PHÁP XÂM LƯỢC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 ĐẾN NĂM 1884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817441-1AFD-AE46-97A9-48FFE349AE1F}"/>
              </a:ext>
            </a:extLst>
          </p:cNvPr>
          <p:cNvSpPr txBox="1"/>
          <p:nvPr/>
        </p:nvSpPr>
        <p:spPr>
          <a:xfrm>
            <a:off x="2237591" y="1998133"/>
            <a:ext cx="9954409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(1873 – 1884)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790857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877549-3FAE-0546-937C-62D3FC183E3B}"/>
              </a:ext>
            </a:extLst>
          </p:cNvPr>
          <p:cNvSpPr/>
          <p:nvPr/>
        </p:nvSpPr>
        <p:spPr>
          <a:xfrm>
            <a:off x="4145280" y="2998554"/>
            <a:ext cx="6096000" cy="29585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 Trung Trực.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B.Nguyễn Hữu Huân.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C.Tôn Thất Thuyết. 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D.Trương Định.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EA1AB-2D24-E541-9702-2352E38784A5}"/>
              </a:ext>
            </a:extLst>
          </p:cNvPr>
          <p:cNvSpPr/>
          <p:nvPr/>
        </p:nvSpPr>
        <p:spPr>
          <a:xfrm>
            <a:off x="573024" y="1357991"/>
            <a:ext cx="1161897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Ai là người được phong “Bình Tây đại nguyên soái” trong cuộc kháng chiến chống Pháp của nhân dân miền Đông Nam Kì?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9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2B2021-234C-B941-8EE7-3EBDF8C300DB}"/>
              </a:ext>
            </a:extLst>
          </p:cNvPr>
          <p:cNvSpPr/>
          <p:nvPr/>
        </p:nvSpPr>
        <p:spPr>
          <a:xfrm>
            <a:off x="2133600" y="3088285"/>
            <a:ext cx="963168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Triều đình ngày càng nhượng bộ quân Pháp.	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Nhân dân liên tục giành thắng lợi ở Cầu Giấy.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Triều đình kí với Pháp hiệp ước Hác – măng.	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Vua Tự Đức mất, nội bộ triều đình lục đục.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74EFCB-A83A-F44A-94B6-59903498B494}"/>
              </a:ext>
            </a:extLst>
          </p:cNvPr>
          <p:cNvSpPr/>
          <p:nvPr/>
        </p:nvSpPr>
        <p:spPr>
          <a:xfrm>
            <a:off x="304800" y="1435531"/>
            <a:ext cx="118872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3. Thực dân Pháp đã lợi dụng cơ hội nào để mở cuộc tấn công quyết định vào kinh đô Huế trong năm 1883?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106DD7-D42D-2545-8A43-E9F5C2CB369B}"/>
              </a:ext>
            </a:extLst>
          </p:cNvPr>
          <p:cNvSpPr/>
          <p:nvPr/>
        </p:nvSpPr>
        <p:spPr>
          <a:xfrm>
            <a:off x="4693920" y="3799808"/>
            <a:ext cx="6096000" cy="29585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 Tri Phương.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Phan Thanh Giản.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Hoàng Tá Viêm.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Lưu Vĩnh Phúc.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CAA30-B6C4-1B40-ABAD-EC3BFCE5F3AD}"/>
              </a:ext>
            </a:extLst>
          </p:cNvPr>
          <p:cNvSpPr/>
          <p:nvPr/>
        </p:nvSpPr>
        <p:spPr>
          <a:xfrm>
            <a:off x="304800" y="1418951"/>
            <a:ext cx="11887200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Ai là người lãnh đạo quân triều đình chống lại cuộc tấn công của quân Pháp tại Đà Nẵng (năm 1858), Gia Định (năm 1861) và  Hà Nội (năm 1873)?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5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39312-F867-D942-8D37-A38A91D603EE}"/>
              </a:ext>
            </a:extLst>
          </p:cNvPr>
          <p:cNvSpPr/>
          <p:nvPr/>
        </p:nvSpPr>
        <p:spPr>
          <a:xfrm>
            <a:off x="4206240" y="3182404"/>
            <a:ext cx="7424928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 Tuất	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Nhâm Tuất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Pa – tơ – nốt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Hác - măng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C30DD9-37F3-DF42-BA8B-2761ABBAE6F6}"/>
              </a:ext>
            </a:extLst>
          </p:cNvPr>
          <p:cNvSpPr/>
          <p:nvPr/>
        </p:nvSpPr>
        <p:spPr>
          <a:xfrm>
            <a:off x="975360" y="1508683"/>
            <a:ext cx="1121664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Hiệp ước nào đánh dấu Việt Nam từ quốc gia độc lập biến thành nước nửa thuộc địa phong kiến?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9AE8-BC13-A544-B3D7-56EED4D2D410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A14637-0797-D449-9B20-FBDAB38AC84E}"/>
              </a:ext>
            </a:extLst>
          </p:cNvPr>
          <p:cNvSpPr/>
          <p:nvPr/>
        </p:nvSpPr>
        <p:spPr>
          <a:xfrm>
            <a:off x="3304032" y="2698141"/>
            <a:ext cx="8741664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A.Nguyễn Hữu Huân.			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B.Nguyễn Trung Trực.	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C.Phan Liêm.	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D.Phan Tôn.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A77E53-6A18-614A-813E-F003A23CF1D4}"/>
              </a:ext>
            </a:extLst>
          </p:cNvPr>
          <p:cNvSpPr/>
          <p:nvPr/>
        </p:nvSpPr>
        <p:spPr>
          <a:xfrm>
            <a:off x="548640" y="1142923"/>
            <a:ext cx="1164336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6.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“Bao giờ người Tây nhổ hết cỏ nước Nam thì mới hết người Nam đánh Tây”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câu nói của nhân vật lịch sử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2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9AE8-BC13-A544-B3D7-56EED4D2D410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06BDC3-268F-5441-B7D6-DD29040405BA}"/>
              </a:ext>
            </a:extLst>
          </p:cNvPr>
          <p:cNvSpPr/>
          <p:nvPr/>
        </p:nvSpPr>
        <p:spPr>
          <a:xfrm>
            <a:off x="768096" y="1264843"/>
            <a:ext cx="10911840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Lực lượng chủ yếu tham gia trào lưu cải cách duy tân ở Việt Nam cuối thế kỉ XIX là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endParaRPr lang="en-US" sz="3200" dirty="0">
              <a:solidFill>
                <a:srgbClr val="FF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D48C0D-2338-0248-9C1C-C317F6F78241}"/>
              </a:ext>
            </a:extLst>
          </p:cNvPr>
          <p:cNvSpPr/>
          <p:nvPr/>
        </p:nvSpPr>
        <p:spPr>
          <a:xfrm>
            <a:off x="3048000" y="3105835"/>
            <a:ext cx="725424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lại, sĩ phu yêu nước.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 dân.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 dân thành thị.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 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8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9AE8-BC13-A544-B3D7-56EED4D2D410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808D6-D4DF-1C4A-AD19-E87151B2FEE5}"/>
              </a:ext>
            </a:extLst>
          </p:cNvPr>
          <p:cNvSpPr/>
          <p:nvPr/>
        </p:nvSpPr>
        <p:spPr>
          <a:xfrm>
            <a:off x="1609344" y="3112669"/>
            <a:ext cx="11350752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đề nghị cải cách duy tân có những hạn chế.	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dân Pháp đã xâm lược Việt Nam.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 đình Nguyễn bảo thủ.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đề nghị mang tính rời rạc, lẻ tẻ.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BA2026-7111-6845-A916-D2FFB617E4C4}"/>
              </a:ext>
            </a:extLst>
          </p:cNvPr>
          <p:cNvSpPr/>
          <p:nvPr/>
        </p:nvSpPr>
        <p:spPr>
          <a:xfrm>
            <a:off x="865632" y="1350187"/>
            <a:ext cx="11326368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 8. Những đề nghị cải cách duy tân cuối thế kỉ XIX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được thực hiện chủ yếu do nguyên nhân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3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D45AB1-8C2F-D14D-8AA1-1EA42305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6" t="19483" r="11319" b="1173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B535F-9816-2F40-85A0-7433DFD0A95D}"/>
              </a:ext>
            </a:extLst>
          </p:cNvPr>
          <p:cNvSpPr txBox="1"/>
          <p:nvPr/>
        </p:nvSpPr>
        <p:spPr>
          <a:xfrm>
            <a:off x="273192" y="876469"/>
            <a:ext cx="11918808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 ĐẾN NĂM 1884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817441-1AFD-AE46-97A9-48FFE349AE1F}"/>
              </a:ext>
            </a:extLst>
          </p:cNvPr>
          <p:cNvSpPr txBox="1"/>
          <p:nvPr/>
        </p:nvSpPr>
        <p:spPr>
          <a:xfrm>
            <a:off x="3730752" y="3546517"/>
            <a:ext cx="8546592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600231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9AE8-BC13-A544-B3D7-56EED4D2D410}"/>
              </a:ext>
            </a:extLst>
          </p:cNvPr>
          <p:cNvSpPr txBox="1"/>
          <p:nvPr/>
        </p:nvSpPr>
        <p:spPr>
          <a:xfrm>
            <a:off x="1" y="0"/>
            <a:ext cx="4511040" cy="2795958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53A6D-4C09-CD4A-B18F-EADF0A52657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35424" y="0"/>
            <a:ext cx="7656576" cy="3399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6A8D7-66E7-8D49-B339-2A6AFF4DE7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76" y="3401568"/>
            <a:ext cx="7583424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8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790222" y="1038577"/>
            <a:ext cx="971999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F8A47-254C-1D4A-8366-61BBD721428F}"/>
              </a:ext>
            </a:extLst>
          </p:cNvPr>
          <p:cNvSpPr/>
          <p:nvPr/>
        </p:nvSpPr>
        <p:spPr>
          <a:xfrm>
            <a:off x="1709032" y="3627895"/>
            <a:ext cx="10129400" cy="2219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1766657" y="2516319"/>
            <a:ext cx="1087644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89AE8-BC13-A544-B3D7-56EED4D2D410}"/>
              </a:ext>
            </a:extLst>
          </p:cNvPr>
          <p:cNvSpPr txBox="1"/>
          <p:nvPr/>
        </p:nvSpPr>
        <p:spPr>
          <a:xfrm>
            <a:off x="408791" y="0"/>
            <a:ext cx="5873675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046F0E-FCD9-954C-B432-645B35D0402F}"/>
              </a:ext>
            </a:extLst>
          </p:cNvPr>
          <p:cNvSpPr txBox="1"/>
          <p:nvPr/>
        </p:nvSpPr>
        <p:spPr>
          <a:xfrm>
            <a:off x="112491" y="2307979"/>
            <a:ext cx="696604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0EEDE-50CC-D942-8EC6-B303ED399A29}"/>
              </a:ext>
            </a:extLst>
          </p:cNvPr>
          <p:cNvSpPr txBox="1"/>
          <p:nvPr/>
        </p:nvSpPr>
        <p:spPr>
          <a:xfrm>
            <a:off x="652164" y="3632964"/>
            <a:ext cx="575939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7C788-7299-974B-B82F-2C7D443CC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2" t="18040" r="22712" b="11687"/>
          <a:stretch/>
        </p:blipFill>
        <p:spPr>
          <a:xfrm>
            <a:off x="6798833" y="0"/>
            <a:ext cx="5393167" cy="67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3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548639" y="1006304"/>
            <a:ext cx="1058911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 – 1884)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896722" y="2580148"/>
            <a:ext cx="1129527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(1873 – 1874)</a:t>
            </a:r>
          </a:p>
        </p:txBody>
      </p:sp>
    </p:spTree>
    <p:extLst>
      <p:ext uri="{BB962C8B-B14F-4D97-AF65-F5344CB8AC3E}">
        <p14:creationId xmlns:p14="http://schemas.microsoft.com/office/powerpoint/2010/main" val="326898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00F4B051-D516-4642-9833-C85B199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6144768" y="0"/>
            <a:ext cx="5791926" cy="6278880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62CA2E-9262-3742-AAE4-48079CFD3552}"/>
              </a:ext>
            </a:extLst>
          </p:cNvPr>
          <p:cNvSpPr/>
          <p:nvPr/>
        </p:nvSpPr>
        <p:spPr>
          <a:xfrm>
            <a:off x="6047232" y="6228909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369460CB-7055-234B-853E-6A2CA9549465}"/>
              </a:ext>
            </a:extLst>
          </p:cNvPr>
          <p:cNvSpPr/>
          <p:nvPr/>
        </p:nvSpPr>
        <p:spPr>
          <a:xfrm>
            <a:off x="9229344" y="2987040"/>
            <a:ext cx="195072" cy="18288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377D10-FBC5-524C-BAFD-C5CB9BB0B777}"/>
              </a:ext>
            </a:extLst>
          </p:cNvPr>
          <p:cNvSpPr txBox="1"/>
          <p:nvPr/>
        </p:nvSpPr>
        <p:spPr>
          <a:xfrm>
            <a:off x="102528" y="90311"/>
            <a:ext cx="5943269" cy="1687963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62211-B962-F540-B4C7-0DD18BB687C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66763" y="1978152"/>
            <a:ext cx="5707317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88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1858 ĐẾN NĂM 1884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548639" y="1006304"/>
            <a:ext cx="10589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742FE-D73D-114D-92A8-06154AAB1477}"/>
              </a:ext>
            </a:extLst>
          </p:cNvPr>
          <p:cNvSpPr txBox="1"/>
          <p:nvPr/>
        </p:nvSpPr>
        <p:spPr>
          <a:xfrm>
            <a:off x="921106" y="1836436"/>
            <a:ext cx="971999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2C90D-D5D9-8B4D-8ACA-838F77DD4D19}"/>
              </a:ext>
            </a:extLst>
          </p:cNvPr>
          <p:cNvSpPr/>
          <p:nvPr/>
        </p:nvSpPr>
        <p:spPr>
          <a:xfrm>
            <a:off x="774551" y="2675529"/>
            <a:ext cx="11417449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Ngày 1/9/1858, liên quân Pháp – Tây Ban Nha tấn công Đà Nẵng, bắt đầu cuộc chiến tranh xâm lược Việt Nam.</a:t>
            </a:r>
            <a:r>
              <a:rPr lang="en-US" sz="3200" dirty="0"/>
              <a:t>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Dưới sự chỉ huy của Nguyễn Tri Phương, quân dân ta đã đẩy lùi nhiều cuộc tấn công của giặc.</a:t>
            </a:r>
            <a:endParaRPr lang="en-US" sz="3200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9961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3015</Words>
  <Application>Microsoft Macintosh PowerPoint</Application>
  <PresentationFormat>Widescreen</PresentationFormat>
  <Paragraphs>267</Paragraphs>
  <Slides>48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Wingdings</vt:lpstr>
      <vt:lpstr>Office Theme</vt:lpstr>
      <vt:lpstr>PBrush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36</cp:revision>
  <dcterms:created xsi:type="dcterms:W3CDTF">2023-07-19T13:53:52Z</dcterms:created>
  <dcterms:modified xsi:type="dcterms:W3CDTF">2023-07-26T04:18:43Z</dcterms:modified>
</cp:coreProperties>
</file>