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68" r:id="rId38"/>
    <p:sldId id="456" r:id="rId39"/>
    <p:sldId id="457" r:id="rId40"/>
    <p:sldId id="458" r:id="rId41"/>
    <p:sldId id="459" r:id="rId42"/>
    <p:sldId id="469" r:id="rId43"/>
    <p:sldId id="461" r:id="rId44"/>
    <p:sldId id="462" r:id="rId45"/>
    <p:sldId id="463" r:id="rId46"/>
    <p:sldId id="464" r:id="rId47"/>
    <p:sldId id="441" r:id="rId48"/>
    <p:sldId id="437" r:id="rId49"/>
    <p:sldId id="438" r:id="rId50"/>
    <p:sldId id="439" r:id="rId51"/>
    <p:sldId id="465" r:id="rId52"/>
    <p:sldId id="466"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varScale="1">
        <p:scale>
          <a:sx n="66" d="100"/>
          <a:sy n="66" d="100"/>
        </p:scale>
        <p:origin x="668" y="44"/>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cuc" userId="641c28c5d13577cf" providerId="LiveId" clId="{178AC93D-60BC-4708-B8DB-719E13FF4015}"/>
    <pc:docChg chg="custSel modSld">
      <pc:chgData name="do cuc" userId="641c28c5d13577cf" providerId="LiveId" clId="{178AC93D-60BC-4708-B8DB-719E13FF4015}" dt="2023-02-01T14:17:49.043" v="3" actId="478"/>
      <pc:docMkLst>
        <pc:docMk/>
      </pc:docMkLst>
      <pc:sldChg chg="delSp modSp mod">
        <pc:chgData name="do cuc" userId="641c28c5d13577cf" providerId="LiveId" clId="{178AC93D-60BC-4708-B8DB-719E13FF4015}" dt="2023-02-01T14:17:41.872" v="1" actId="1036"/>
        <pc:sldMkLst>
          <pc:docMk/>
          <pc:sldMk cId="0" sldId="444"/>
        </pc:sldMkLst>
        <pc:spChg chg="del">
          <ac:chgData name="do cuc" userId="641c28c5d13577cf" providerId="LiveId" clId="{178AC93D-60BC-4708-B8DB-719E13FF4015}" dt="2023-02-01T14:17:39.724" v="0" actId="478"/>
          <ac:spMkLst>
            <pc:docMk/>
            <pc:sldMk cId="0" sldId="444"/>
            <ac:spMk id="10243" creationId="{00000000-0000-0000-0000-000000000000}"/>
          </ac:spMkLst>
        </pc:spChg>
        <pc:picChg chg="mod">
          <ac:chgData name="do cuc" userId="641c28c5d13577cf" providerId="LiveId" clId="{178AC93D-60BC-4708-B8DB-719E13FF4015}" dt="2023-02-01T14:17:41.872" v="1" actId="1036"/>
          <ac:picMkLst>
            <pc:docMk/>
            <pc:sldMk cId="0" sldId="444"/>
            <ac:picMk id="10242" creationId="{00000000-0000-0000-0000-000000000000}"/>
          </ac:picMkLst>
        </pc:picChg>
      </pc:sldChg>
      <pc:sldChg chg="delSp modSp mod">
        <pc:chgData name="do cuc" userId="641c28c5d13577cf" providerId="LiveId" clId="{178AC93D-60BC-4708-B8DB-719E13FF4015}" dt="2023-02-01T14:17:49.043" v="3" actId="478"/>
        <pc:sldMkLst>
          <pc:docMk/>
          <pc:sldMk cId="0" sldId="445"/>
        </pc:sldMkLst>
        <pc:spChg chg="del mod">
          <ac:chgData name="do cuc" userId="641c28c5d13577cf" providerId="LiveId" clId="{178AC93D-60BC-4708-B8DB-719E13FF4015}" dt="2023-02-01T14:17:49.043" v="3" actId="478"/>
          <ac:spMkLst>
            <pc:docMk/>
            <pc:sldMk cId="0" sldId="445"/>
            <ac:spMk id="102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0F0966-2902-461C-A9D7-9AF60C073544}" type="datetimeFigureOut">
              <a:rPr lang="en-US" smtClean="0"/>
              <a:pPr/>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F0966-2902-461C-A9D7-9AF60C073544}" type="datetimeFigureOut">
              <a:rPr lang="en-US" smtClean="0"/>
              <a:pPr/>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F0966-2902-461C-A9D7-9AF60C073544}" type="datetimeFigureOut">
              <a:rPr lang="en-US" smtClean="0"/>
              <a:pPr/>
              <a:t>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F0966-2902-461C-A9D7-9AF60C073544}" type="datetimeFigureOut">
              <a:rPr lang="en-US" smtClean="0"/>
              <a:pPr/>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2/1/2023</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a:solidFill>
                  <a:srgbClr val="FF0000"/>
                </a:solidFill>
                <a:latin typeface="Times New Roman" pitchFamily="18" charset="0"/>
                <a:ea typeface="Segoe UI Black" pitchFamily="34" charset="0"/>
                <a:cs typeface="Times New Roman" pitchFamily="18" charset="0"/>
              </a:rPr>
              <a:t>Nêu hiểu biết của em về các dữ kiện lịch sử đó?</a:t>
            </a:r>
          </a:p>
        </p:txBody>
      </p:sp>
    </p:spTree>
    <p:extLst>
      <p:ext uri="{BB962C8B-B14F-4D97-AF65-F5344CB8AC3E}">
        <p14:creationId xmlns:p14="http://schemas.microsoft.com/office/powerpoint/2010/main" val="220291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a:t>
            </a:r>
            <a:r>
              <a:rPr lang="en-US" sz="3200" dirty="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 Hạ thành Ung Châu</a:t>
            </a: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 quân ta rút về nước</a:t>
            </a:r>
            <a:r>
              <a:rPr lang="en-US" sz="3200" dirty="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cặp đôi </a:t>
            </a: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a:effectLst>
                  <a:outerShdw blurRad="38100" dist="38100" dir="2700000" algn="tl">
                    <a:srgbClr val="C0C0C0"/>
                  </a:outerShdw>
                </a:effectLst>
                <a:latin typeface="Times New Roman" pitchFamily="18" charset="0"/>
              </a:rPr>
              <a:t>? </a:t>
            </a:r>
            <a:r>
              <a:rPr lang="en-US" sz="2800" dirty="0">
                <a:latin typeface="Times New Roman" pitchFamily="18" charset="0"/>
              </a:rPr>
              <a:t>Vì sao nói đây là cuộc tấn công để tự vệ chứ không phải là cuộc tấn công để xâm lược?</a:t>
            </a:r>
          </a:p>
          <a:p>
            <a:pPr algn="just">
              <a:defRPr/>
            </a:pPr>
            <a:r>
              <a:rPr lang="en-US" sz="2800" dirty="0">
                <a:latin typeface="Times New Roman" pitchFamily="18" charset="0"/>
              </a:rPr>
              <a:t>? Việc 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a:latin typeface="Times New Roman" pitchFamily="18" charset="0"/>
              </a:rPr>
              <a:t>- Khi tấn công quân ta yết bảng nói rõ mục đích tấn công của mình: “tự vệ”</a:t>
            </a:r>
          </a:p>
          <a:p>
            <a:pPr algn="just">
              <a:buFontTx/>
              <a:buChar char="-"/>
              <a:defRPr/>
            </a:pPr>
            <a:r>
              <a:rPr lang="en-US" sz="2400" dirty="0">
                <a:latin typeface="Times New Roman" pitchFamily="18" charset="0"/>
              </a:rPr>
              <a:t> Chỉ tấn công vào các căn cứ quân sự nơi mà địch tập trung kho lương, vũ khí chuẩn bị để sang xâm lược nước ta.</a:t>
            </a:r>
          </a:p>
          <a:p>
            <a:pPr algn="just">
              <a:buFontTx/>
              <a:buChar char="-"/>
              <a:defRPr/>
            </a:pPr>
            <a:r>
              <a:rPr lang="vi-VN" sz="2400" dirty="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a:solidFill>
                  <a:srgbClr val="0000FF"/>
                </a:solidFill>
                <a:latin typeface="Times New Roman" pitchFamily="18" charset="0"/>
                <a:cs typeface="Times New Roman" pitchFamily="18" charset="0"/>
              </a:rPr>
              <a:t>Ý nghĩa</a:t>
            </a:r>
            <a:endParaRPr lang="en-US" sz="2800" b="1"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a:latin typeface="Times New Roman" pitchFamily="18" charset="0"/>
                <a:cs typeface="Times New Roman" pitchFamily="18" charset="0"/>
              </a:rPr>
              <a:t>- Quân dân ta tăng thêm lòng tự tin và thời gian chuẩn bị  kháng chiến.</a:t>
            </a:r>
            <a:endParaRPr lang="en-US" sz="24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a:t>
            </a:r>
            <a:r>
              <a:rPr lang="en-US" sz="3200" dirty="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 Hạ thành Ung Châu</a:t>
            </a: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 quân ta rút về nước</a:t>
            </a:r>
            <a:r>
              <a:rPr lang="en-US" sz="3200" dirty="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a:solidFill>
                  <a:srgbClr val="FFFF00"/>
                </a:solidFill>
                <a:latin typeface="Times New Roman" pitchFamily="18" charset="0"/>
                <a:cs typeface="Times New Roman" pitchFamily="18" charset="0"/>
              </a:rPr>
              <a:t>a. Chuẩn bị kháng chiến (1076- 1077)</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a:solidFill>
                  <a:schemeClr val="tx1"/>
                </a:solidFill>
                <a:latin typeface="Times New Roman" panose="02020603050405020304" pitchFamily="18" charset="0"/>
                <a:cs typeface="Times New Roman" panose="02020603050405020304" pitchFamily="18" charset="0"/>
              </a:rPr>
              <a:t>Cử </a:t>
            </a:r>
            <a:r>
              <a:rPr lang="en-US" sz="3200" b="1" dirty="0">
                <a:solidFill>
                  <a:schemeClr val="tx1"/>
                </a:solidFill>
                <a:latin typeface="Times New Roman" panose="02020603050405020304" pitchFamily="18" charset="0"/>
                <a:cs typeface="Times New Roman" panose="02020603050405020304" pitchFamily="18" charset="0"/>
              </a:rPr>
              <a:t>Lý Kế Nguyên </a:t>
            </a:r>
            <a:r>
              <a:rPr lang="vi-VN" sz="3200" b="1" dirty="0">
                <a:solidFill>
                  <a:schemeClr val="tx1"/>
                </a:solidFill>
                <a:latin typeface="Times New Roman" panose="02020603050405020304" pitchFamily="18" charset="0"/>
                <a:cs typeface="Times New Roman" panose="02020603050405020304" pitchFamily="18" charset="0"/>
              </a:rPr>
              <a:t>chặn</a:t>
            </a:r>
            <a:r>
              <a:rPr lang="en-US" sz="3200" b="1" dirty="0">
                <a:solidFill>
                  <a:schemeClr val="tx1"/>
                </a:solidFill>
                <a:latin typeface="Times New Roman" panose="02020603050405020304" pitchFamily="18" charset="0"/>
                <a:cs typeface="Times New Roman" panose="02020603050405020304" pitchFamily="18" charset="0"/>
              </a:rPr>
              <a:t> vùng biển Đông </a:t>
            </a:r>
            <a:r>
              <a:rPr lang="vi-VN" sz="3200" b="1" dirty="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Xây 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12</a:t>
            </a:r>
          </a:p>
          <a:p>
            <a:pPr algn="ctr"/>
            <a:r>
              <a:rPr lang="en-US" sz="3200" b="1" dirty="0">
                <a:solidFill>
                  <a:srgbClr val="FF0000"/>
                </a:solidFill>
                <a:latin typeface="Times New Roman" pitchFamily="18" charset="0"/>
                <a:ea typeface="Microsoft YaHei" pitchFamily="34" charset="-122"/>
                <a:cs typeface="Times New Roman" pitchFamily="18" charset="0"/>
              </a:rPr>
              <a:t>CUỘC KHÁNG CHIẾN CHỐNG</a:t>
            </a:r>
            <a:r>
              <a:rPr lang="vi-VN" sz="3200" b="1" dirty="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a:solidFill>
                  <a:srgbClr val="FF0000"/>
                </a:solidFill>
                <a:latin typeface="Times New Roman" pitchFamily="18" charset="0"/>
                <a:ea typeface="Microsoft YaHei" pitchFamily="34" charset="-122"/>
                <a:cs typeface="Times New Roman" pitchFamily="18" charset="0"/>
              </a:rPr>
              <a:t>(</a:t>
            </a:r>
            <a:r>
              <a:rPr lang="vi-VN" sz="3200" b="1" dirty="0">
                <a:solidFill>
                  <a:srgbClr val="FF0000"/>
                </a:solidFill>
                <a:latin typeface="Times New Roman" pitchFamily="18" charset="0"/>
                <a:ea typeface="Microsoft YaHei" pitchFamily="34" charset="-122"/>
                <a:cs typeface="Times New Roman" pitchFamily="18" charset="0"/>
              </a:rPr>
              <a:t>1075- 1077</a:t>
            </a:r>
            <a:r>
              <a:rPr lang="en-US" sz="3200" b="1" dirty="0">
                <a:solidFill>
                  <a:srgbClr val="FF0000"/>
                </a:solidFill>
                <a:latin typeface="Times New Roman" pitchFamily="18" charset="0"/>
                <a:ea typeface="Microsoft YaHei" pitchFamily="34" charset="-122"/>
                <a:cs typeface="Times New Roman" pitchFamily="18" charset="0"/>
              </a:rPr>
              <a:t>)</a:t>
            </a: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a:solidFill>
                  <a:srgbClr val="FFFF00"/>
                </a:solidFill>
                <a:latin typeface="Times New Roman" pitchFamily="18" charset="0"/>
                <a:cs typeface="Times New Roman" pitchFamily="18" charset="0"/>
              </a:rPr>
              <a:t> Đây chính là s</a:t>
            </a:r>
            <a:r>
              <a:rPr lang="en-US" sz="3600" i="1" dirty="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a:solidFill>
                  <a:srgbClr val="FFFF00"/>
                </a:solidFill>
                <a:latin typeface="Times New Roman" pitchFamily="18" charset="0"/>
                <a:cs typeface="Times New Roman" pitchFamily="18" charset="0"/>
              </a:rPr>
              <a:t>a. Chuẩn bị kháng chiến (1076- 1077)</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a:solidFill>
                  <a:srgbClr val="FFFF00"/>
                </a:solidFill>
                <a:latin typeface="Times New Roman" pitchFamily="18" charset="0"/>
                <a:cs typeface="Times New Roman" pitchFamily="18" charset="0"/>
              </a:rPr>
              <a:t>a. Chuẩn bị kháng chiến (1076- 1077)</a:t>
            </a:r>
          </a:p>
          <a:p>
            <a:r>
              <a:rPr lang="en-US" sz="3600" b="1" dirty="0">
                <a:solidFill>
                  <a:srgbClr val="FFFF00"/>
                </a:solidFill>
                <a:latin typeface="Times New Roman" pitchFamily="18" charset="0"/>
                <a:cs typeface="Times New Roman" pitchFamily="18" charset="0"/>
              </a:rPr>
              <a:t>b. Cuộc chiến đấu trên phòng tuyến sông Như Nguyệt.</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THẢO</a:t>
            </a:r>
          </a:p>
          <a:p>
            <a:pPr algn="ctr"/>
            <a:r>
              <a:rPr lang="en-US" altLang="en-US" sz="3300" b="1" dirty="0">
                <a:solidFill>
                  <a:srgbClr val="FF0000"/>
                </a:solidFill>
                <a:latin typeface="Times New Roman" pitchFamily="18" charset="0"/>
              </a:rPr>
              <a:t> LUẬN </a:t>
            </a: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1</a:t>
            </a:r>
          </a:p>
          <a:p>
            <a:pPr algn="ctr"/>
            <a:r>
              <a:rPr lang="en-US" altLang="en-US" sz="2800" b="1" i="1" dirty="0">
                <a:latin typeface="Times New Roman" pitchFamily="18" charset="0"/>
              </a:rPr>
              <a:t>Dùng lược đồ H3 trong sgk miêu tả trận chiến </a:t>
            </a:r>
          </a:p>
          <a:p>
            <a:pPr algn="ctr"/>
            <a:r>
              <a:rPr lang="en-US" altLang="en-US" sz="2800" b="1" i="1" dirty="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a:latin typeface="Times New Roman" pitchFamily="18" charset="0"/>
                <a:cs typeface="Times New Roman" pitchFamily="18" charset="0"/>
              </a:rPr>
              <a:t>Vì sao đang ở thế thắng mà Lý Thường Kiệt </a:t>
            </a:r>
          </a:p>
          <a:p>
            <a:pPr algn="ctr"/>
            <a:r>
              <a:rPr lang="en-US" sz="2800" b="1" i="1" dirty="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a:latin typeface="Times New Roman" pitchFamily="18" charset="0"/>
                <a:cs typeface="Times New Roman" pitchFamily="18" charset="0"/>
              </a:rPr>
              <a:t>Nêu những nét độc đáo trong cách đánh giặc </a:t>
            </a:r>
          </a:p>
          <a:p>
            <a:pPr algn="ctr"/>
            <a:r>
              <a:rPr lang="en-US" sz="2800" b="1" i="1" dirty="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a:solidFill>
                  <a:srgbClr val="000000"/>
                </a:solidFill>
                <a:latin typeface="Times New Roman" pitchFamily="18" charset="0"/>
              </a:rPr>
              <a:t>Nêu nguyên nhân thắng lợi và ý nghĩa lịch sử </a:t>
            </a:r>
          </a:p>
          <a:p>
            <a:pPr algn="ctr"/>
            <a:r>
              <a:rPr lang="en-US" altLang="en-US" sz="2800" b="1" i="1" dirty="0">
                <a:solidFill>
                  <a:srgbClr val="000000"/>
                </a:solidFill>
                <a:latin typeface="Times New Roman" pitchFamily="18" charset="0"/>
              </a:rPr>
              <a:t>của cuộc kháng chiến chống 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a:latin typeface="Times New Roman" pitchFamily="18" charset="0"/>
              </a:rPr>
              <a:t>SÔNG NÚI NƯỚC NAM</a:t>
            </a:r>
          </a:p>
          <a:p>
            <a:pPr algn="ctr">
              <a:spcBef>
                <a:spcPct val="50000"/>
              </a:spcBef>
            </a:pPr>
            <a:r>
              <a:rPr lang="en-US" altLang="en-US" sz="2800" b="1" dirty="0">
                <a:latin typeface="Times New Roman" pitchFamily="18" charset="0"/>
              </a:rPr>
              <a:t>“Sông núi nước Nam, vua Nam ở</a:t>
            </a:r>
          </a:p>
          <a:p>
            <a:pPr algn="ctr">
              <a:spcBef>
                <a:spcPct val="50000"/>
              </a:spcBef>
            </a:pPr>
            <a:r>
              <a:rPr lang="en-US" altLang="en-US" sz="2800" b="1" dirty="0">
                <a:latin typeface="Times New Roman" pitchFamily="18" charset="0"/>
              </a:rPr>
              <a:t>Rành rành định phận ở sách trời.</a:t>
            </a:r>
          </a:p>
          <a:p>
            <a:pPr algn="ctr">
              <a:spcBef>
                <a:spcPct val="50000"/>
              </a:spcBef>
            </a:pPr>
            <a:r>
              <a:rPr lang="en-US" altLang="en-US" sz="2800" b="1" dirty="0">
                <a:latin typeface="Times New Roman" pitchFamily="18" charset="0"/>
              </a:rPr>
              <a:t>Cớ sao lũ giặc sang xâm phạm,</a:t>
            </a:r>
          </a:p>
          <a:p>
            <a:pPr algn="ctr">
              <a:spcBef>
                <a:spcPct val="50000"/>
              </a:spcBef>
            </a:pPr>
            <a:r>
              <a:rPr lang="en-US" altLang="en-US" sz="2800" b="1" dirty="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a:solidFill>
                  <a:srgbClr val="FFFF00"/>
                </a:solidFill>
                <a:latin typeface="+mj-lt"/>
                <a:cs typeface="Times New Roman" pitchFamily="18" charset="0"/>
              </a:rPr>
              <a:t>1</a:t>
            </a:r>
            <a:r>
              <a:rPr lang="en-US" altLang="vi-VN" sz="3200" b="1" dirty="0">
                <a:solidFill>
                  <a:srgbClr val="FFFF00"/>
                </a:solidFill>
                <a:latin typeface="+mj-lt"/>
                <a:cs typeface="Times New Roman" pitchFamily="18" charset="0"/>
              </a:rPr>
              <a:t>. </a:t>
            </a:r>
            <a:r>
              <a:rPr lang="en-US" sz="3200" b="1" dirty="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a:solidFill>
                  <a:srgbClr val="FFFF00"/>
                </a:solidFill>
                <a:latin typeface="Times New Roman" pitchFamily="18" charset="0"/>
                <a:cs typeface="Times New Roman" pitchFamily="18" charset="0"/>
              </a:rPr>
              <a:t>+ Xúi Chăm- pa đánh Đại Việt từ phía Nam</a:t>
            </a:r>
            <a:r>
              <a:rPr lang="en-US" sz="3200" dirty="0">
                <a:solidFill>
                  <a:srgbClr val="FFFF00"/>
                </a:solidFill>
                <a:latin typeface="Times New Roman" pitchFamily="18" charset="0"/>
                <a:cs typeface="Times New Roman" pitchFamily="18" charset="0"/>
              </a:rPr>
              <a:t>.</a:t>
            </a:r>
          </a:p>
          <a:p>
            <a:pPr algn="just"/>
            <a:r>
              <a:rPr lang="vi-VN" sz="3200" dirty="0">
                <a:solidFill>
                  <a:srgbClr val="FFFF00"/>
                </a:solidFill>
                <a:latin typeface="Times New Roman" pitchFamily="18" charset="0"/>
                <a:cs typeface="Times New Roman" pitchFamily="18" charset="0"/>
              </a:rPr>
              <a:t>+ Ngăn cản việc buôn bán của nhân dân 2 nước.</a:t>
            </a:r>
            <a:endParaRPr lang="en-US" sz="3200" dirty="0">
              <a:solidFill>
                <a:srgbClr val="FFFF00"/>
              </a:solidFill>
              <a:latin typeface="Times New Roman" pitchFamily="18" charset="0"/>
              <a:cs typeface="Times New Roman" pitchFamily="18" charset="0"/>
            </a:endParaRPr>
          </a:p>
          <a:p>
            <a:pPr algn="just"/>
            <a:r>
              <a:rPr lang="vi-VN" sz="3200" dirty="0">
                <a:solidFill>
                  <a:srgbClr val="FFFF00"/>
                </a:solidFill>
                <a:latin typeface="Times New Roman" pitchFamily="18" charset="0"/>
                <a:cs typeface="Times New Roman" pitchFamily="18" charset="0"/>
              </a:rPr>
              <a:t>+ Mua chuộc các t</a:t>
            </a:r>
            <a:r>
              <a:rPr lang="en-US" sz="3200" dirty="0">
                <a:solidFill>
                  <a:srgbClr val="FFFF00"/>
                </a:solidFill>
                <a:latin typeface="Times New Roman" pitchFamily="18" charset="0"/>
                <a:cs typeface="Times New Roman" pitchFamily="18" charset="0"/>
              </a:rPr>
              <a:t>ù</a:t>
            </a:r>
            <a:r>
              <a:rPr lang="vi-VN" sz="3200" dirty="0">
                <a:solidFill>
                  <a:srgbClr val="FFFF00"/>
                </a:solidFill>
                <a:latin typeface="Times New Roman" pitchFamily="18" charset="0"/>
                <a:cs typeface="Times New Roman" pitchFamily="18" charset="0"/>
              </a:rPr>
              <a:t> trưởng miền núi.</a:t>
            </a:r>
            <a:endParaRPr lang="en-US" sz="3200" dirty="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a:solidFill>
                  <a:srgbClr val="FFFF00"/>
                </a:solidFill>
                <a:latin typeface="Times New Roman" pitchFamily="18" charset="0"/>
                <a:cs typeface="Times New Roman" pitchFamily="18" charset="0"/>
              </a:rPr>
              <a:t>- </a:t>
            </a:r>
            <a:r>
              <a:rPr lang="vi-VN" sz="3200" dirty="0">
                <a:solidFill>
                  <a:srgbClr val="FFFF00"/>
                </a:solidFill>
                <a:latin typeface="Times New Roman" pitchFamily="18" charset="0"/>
                <a:cs typeface="Times New Roman" pitchFamily="18" charset="0"/>
              </a:rPr>
              <a:t>X</a:t>
            </a:r>
            <a:r>
              <a:rPr lang="en-US" sz="3200" dirty="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a:solidFill>
                  <a:srgbClr val="FFFF00"/>
                </a:solidFill>
                <a:latin typeface="Times New Roman" pitchFamily="18" charset="0"/>
                <a:cs typeface="Times New Roman" pitchFamily="18" charset="0"/>
              </a:rPr>
              <a:t>3</a:t>
            </a:r>
            <a:r>
              <a:rPr lang="en-US" altLang="vi-VN" sz="3600" b="1" dirty="0">
                <a:solidFill>
                  <a:srgbClr val="FFFF00"/>
                </a:solidFill>
                <a:latin typeface="Times New Roman" pitchFamily="18" charset="0"/>
                <a:cs typeface="Times New Roman" pitchFamily="18" charset="0"/>
              </a:rPr>
              <a:t>. </a:t>
            </a:r>
            <a:r>
              <a:rPr lang="vi-VN" altLang="vi-VN" sz="3600" b="1" dirty="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a:solidFill>
                  <a:srgbClr val="FFFF00"/>
                </a:solidFill>
                <a:latin typeface="Times New Roman" pitchFamily="18" charset="0"/>
                <a:cs typeface="Times New Roman" pitchFamily="18" charset="0"/>
              </a:rPr>
              <a:t>- 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giặc</a:t>
            </a:r>
          </a:p>
          <a:p>
            <a:pPr algn="just"/>
            <a:r>
              <a:rPr lang="vi-VN" sz="3400" b="1" i="1" dirty="0">
                <a:solidFill>
                  <a:srgbClr val="FFFF00"/>
                </a:solidFill>
                <a:latin typeface="Times New Roman" pitchFamily="18" charset="0"/>
                <a:cs typeface="Times New Roman" pitchFamily="18" charset="0"/>
              </a:rPr>
              <a:t>*</a:t>
            </a:r>
            <a:r>
              <a:rPr lang="en-US" sz="3400" b="1" i="1" dirty="0">
                <a:solidFill>
                  <a:srgbClr val="FFFF00"/>
                </a:solidFill>
                <a:latin typeface="Times New Roman" pitchFamily="18" charset="0"/>
                <a:cs typeface="Times New Roman" pitchFamily="18" charset="0"/>
              </a:rPr>
              <a:t>. Kết quả:</a:t>
            </a:r>
            <a:endParaRPr lang="en-US" sz="3400" dirty="0">
              <a:solidFill>
                <a:srgbClr val="FFFF00"/>
              </a:solidFill>
              <a:latin typeface="Times New Roman" pitchFamily="18" charset="0"/>
              <a:cs typeface="Times New Roman" pitchFamily="18" charset="0"/>
            </a:endParaRPr>
          </a:p>
          <a:p>
            <a:r>
              <a:rPr lang="en-US" sz="3400" dirty="0">
                <a:solidFill>
                  <a:srgbClr val="FFFF00"/>
                </a:solidFill>
                <a:latin typeface="Times New Roman" pitchFamily="18" charset="0"/>
                <a:cs typeface="Times New Roman" pitchFamily="18" charset="0"/>
              </a:rPr>
              <a:t>- Quân Tống thua to</a:t>
            </a:r>
          </a:p>
          <a:p>
            <a:r>
              <a:rPr lang="en-US" sz="3400" dirty="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mối quan </a:t>
            </a:r>
          </a:p>
          <a:p>
            <a:pPr algn="just" eaLnBrk="1" hangingPunct="1"/>
            <a:r>
              <a:rPr lang="en-US" altLang="en-US" sz="3400" dirty="0">
                <a:solidFill>
                  <a:srgbClr val="0000FF"/>
                </a:solidFill>
                <a:latin typeface="Times New Roman" pitchFamily="18" charset="0"/>
              </a:rPr>
              <a:t>hệ bang giao hoà hiếu </a:t>
            </a:r>
          </a:p>
          <a:p>
            <a:pPr algn="just" eaLnBrk="1" hangingPunct="1"/>
            <a:r>
              <a:rPr lang="en-US" altLang="en-US" sz="3400" dirty="0">
                <a:solidFill>
                  <a:srgbClr val="0000FF"/>
                </a:solidFill>
                <a:latin typeface="Times New Roman" pitchFamily="18" charset="0"/>
              </a:rPr>
              <a:t>giữa 2 nước sau chiến </a:t>
            </a:r>
          </a:p>
          <a:p>
            <a:pPr algn="just" eaLnBrk="1" hangingPunct="1"/>
            <a:r>
              <a:rPr lang="en-US" altLang="en-US" sz="3400" dirty="0">
                <a:solidFill>
                  <a:srgbClr val="0000FF"/>
                </a:solidFill>
                <a:latin typeface="Times New Roman" pitchFamily="18" charset="0"/>
              </a:rPr>
              <a:t>tranh</a:t>
            </a: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bảo hoà bình </a:t>
            </a:r>
          </a:p>
          <a:p>
            <a:pPr algn="ctr" eaLnBrk="1" hangingPunct="1"/>
            <a:r>
              <a:rPr lang="en-US" altLang="en-US" sz="3400" dirty="0">
                <a:solidFill>
                  <a:srgbClr val="0000FF"/>
                </a:solidFill>
                <a:latin typeface="Times New Roman" pitchFamily="18" charset="0"/>
              </a:rPr>
              <a:t>lâu dài cho đất 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1: </a:t>
            </a:r>
            <a:r>
              <a:rPr lang="en-US" sz="3200" b="1" dirty="0">
                <a:latin typeface="Times New Roman" pitchFamily="18" charset="0"/>
                <a:cs typeface="Times New Roman" pitchFamily="18" charset="0"/>
              </a:rPr>
              <a:t>Nhà Tống đã làm gì giải quyết những khó khăn trong nước?</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Đánh Đại Việt</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Đánh Chăm-pa</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Đánh hai nước Liêu – Hạ</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Cải cách đất nước</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2</a:t>
            </a: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a:ln>
                  <a:noFill/>
                </a:ln>
                <a:effectLst/>
                <a:uLnTx/>
                <a:uFillTx/>
                <a:latin typeface="Times New Roman" pitchFamily="18" charset="0"/>
                <a:cs typeface="Times New Roman" pitchFamily="18" charset="0"/>
              </a:rPr>
              <a:t> </a:t>
            </a:r>
            <a:r>
              <a:rPr lang="en-US" sz="2800" b="1" dirty="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lang="en-US" sz="2800" dirty="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76200"/>
            <a:ext cx="12193693" cy="6858000"/>
          </a:xfrm>
          <a:prstGeom prst="rect">
            <a:avLst/>
          </a:prstGeom>
          <a:noFill/>
          <a:ln w="9525">
            <a:noFill/>
            <a:miter lim="800000"/>
            <a:headEnd/>
            <a:tailEnd/>
          </a:ln>
        </p:spPr>
      </p:pic>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4:</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lang="en-US" sz="3200" b="1" i="1" noProof="0" dirty="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600" noProof="0" dirty="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5</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a:solidFill>
                  <a:schemeClr val="bg1"/>
                </a:solidFill>
                <a:latin typeface="Times New Roman" pitchFamily="18" charset="0"/>
                <a:ea typeface="Tahoma" panose="020B0604030504040204" pitchFamily="34" charset="0"/>
                <a:cs typeface="Times New Roman" pitchFamily="18" charset="0"/>
              </a:rPr>
              <a:t>LTK muốn nhanh chóng kết thúc chiến tranh</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a:solidFill>
                  <a:schemeClr val="bg1"/>
                </a:solidFill>
                <a:latin typeface="Times New Roman" pitchFamily="18" charset="0"/>
                <a:ea typeface="Tahoma" panose="020B0604030504040204" pitchFamily="34" charset="0"/>
                <a:cs typeface="Times New Roman" pitchFamily="18" charset="0"/>
              </a:rPr>
              <a:t> </a:t>
            </a:r>
            <a:r>
              <a:rPr lang="en-US" sz="2400" noProof="0" dirty="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a:solidFill>
                  <a:schemeClr val="bg1"/>
                </a:solidFill>
                <a:latin typeface="Times New Roman" pitchFamily="18" charset="0"/>
                <a:ea typeface="Tahoma" panose="020B0604030504040204" pitchFamily="34" charset="0"/>
                <a:cs typeface="Times New Roman" pitchFamily="18" charset="0"/>
              </a:rPr>
              <a:t> </a:t>
            </a:r>
            <a:r>
              <a:rPr lang="en-US" sz="2400" dirty="0">
                <a:solidFill>
                  <a:schemeClr val="bg1"/>
                </a:solidFill>
                <a:latin typeface="Times New Roman" pitchFamily="18" charset="0"/>
                <a:ea typeface="Tahoma" panose="020B0604030504040204" pitchFamily="34" charset="0"/>
                <a:cs typeface="Times New Roman" pitchFamily="18" charset="0"/>
              </a:rPr>
              <a:t>Để bảo toàn lực lượng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6: </a:t>
            </a:r>
            <a:r>
              <a:rPr lang="en-US" sz="3000" b="1" dirty="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Lý Thường Kiệt</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Lý Công Uẩn</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Trần Quốc Tuấn</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Trần Bình Trọng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Tập chung tiêu diệt nhanh quân Tống.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Cả A, B, C.</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 </a:t>
            </a:r>
            <a:r>
              <a:rPr lang="en-US" sz="3200" b="1" dirty="0">
                <a:latin typeface="Times New Roman" pitchFamily="18" charset="0"/>
                <a:cs typeface="Times New Roman" pitchFamily="18" charset="0"/>
              </a:rPr>
              <a:t>Tướng giặc chỉ huy cánh quân bộ xâm lược Đại Việt là ai?</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Quách  Quỳ</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Toa Đô</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Ô Mã Nhi</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Hòa Mâu</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Ngăn việc buôn bán, đi lại của nhân dân hai nước.</a:t>
            </a:r>
          </a:p>
        </p:txBody>
      </p:sp>
      <p:sp>
        <p:nvSpPr>
          <p:cNvPr id="31" name="bang a">
            <a:extLst>
              <a:ext uri="{FF2B5EF4-FFF2-40B4-BE49-F238E27FC236}">
                <a16:creationId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a:latin typeface="Times New Roman" pitchFamily="18" charset="0"/>
                <a:cs typeface="Times New Roman" pitchFamily="18" charset="0"/>
              </a:rPr>
              <a:t>ư</a:t>
            </a:r>
            <a:r>
              <a:rPr lang="en-US" sz="3400" b="1" dirty="0">
                <a:latin typeface="Times New Roman" pitchFamily="18" charset="0"/>
                <a:cs typeface="Times New Roman" pitchFamily="18" charset="0"/>
              </a:rPr>
              <a:t>u l</a:t>
            </a:r>
            <a:r>
              <a:rPr lang="vi-VN" sz="3400" b="1" dirty="0">
                <a:latin typeface="Times New Roman" pitchFamily="18" charset="0"/>
                <a:cs typeface="Times New Roman" pitchFamily="18" charset="0"/>
              </a:rPr>
              <a:t>ư</a:t>
            </a:r>
            <a:r>
              <a:rPr lang="en-US" sz="3400" b="1" dirty="0">
                <a:latin typeface="Times New Roman" pitchFamily="18" charset="0"/>
                <a:cs typeface="Times New Roman" pitchFamily="18" charset="0"/>
              </a:rPr>
              <a:t>ợc,</a:t>
            </a:r>
            <a:r>
              <a:rPr lang="en-US" sz="3400" dirty="0">
                <a:latin typeface="Times New Roman" pitchFamily="18" charset="0"/>
                <a:cs typeface="Times New Roman" pitchFamily="18" charset="0"/>
              </a:rPr>
              <a:t> </a:t>
            </a:r>
            <a:r>
              <a:rPr lang="en-US" sz="3400" b="1" dirty="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3139</TotalTime>
  <Words>3235</Words>
  <Application>Microsoft Office PowerPoint</Application>
  <PresentationFormat>Widescreen</PresentationFormat>
  <Paragraphs>539</Paragraphs>
  <Slides>52</Slides>
  <Notes>4</Notes>
  <HiddenSlides>0</HiddenSlides>
  <MMClips>47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微软雅黑</vt:lpstr>
      <vt:lpstr>.VnTime</vt:lpstr>
      <vt:lpstr>Arial</vt:lpstr>
      <vt:lpstr>Calibri</vt:lpstr>
      <vt:lpstr>Georgia</vt:lpstr>
      <vt:lpstr>Tahoma</vt:lpstr>
      <vt:lpstr>Times New Roman</vt:lpstr>
      <vt:lpstr>Times New RomanH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do cuc</cp:lastModifiedBy>
  <cp:revision>148</cp:revision>
  <dcterms:created xsi:type="dcterms:W3CDTF">2018-11-04T14:19:53Z</dcterms:created>
  <dcterms:modified xsi:type="dcterms:W3CDTF">2023-02-01T14:19:35Z</dcterms:modified>
</cp:coreProperties>
</file>