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1474" r:id="rId2"/>
    <p:sldId id="1473" r:id="rId3"/>
    <p:sldId id="1466" r:id="rId4"/>
    <p:sldId id="1467" r:id="rId5"/>
    <p:sldId id="1468" r:id="rId6"/>
    <p:sldId id="308" r:id="rId7"/>
    <p:sldId id="1469" r:id="rId8"/>
    <p:sldId id="1472" r:id="rId9"/>
    <p:sldId id="147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0066"/>
    <a:srgbClr val="FF0000"/>
    <a:srgbClr val="1B04FA"/>
    <a:srgbClr val="F7FA76"/>
    <a:srgbClr val="1C11AF"/>
    <a:srgbClr val="FCFEB0"/>
    <a:srgbClr val="F9FECE"/>
    <a:srgbClr val="15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64" d="100"/>
          <a:sy n="64" d="100"/>
        </p:scale>
        <p:origin x="-48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4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91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các thông tin, số liệu biểu đồ,hình ảnh s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tầm đ</a:t>
            </a:r>
            <a:r>
              <a:rPr lang="vi-VN" sz="1200">
                <a:solidFill>
                  <a:srgbClr val="1B04FA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08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0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4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D48D9584-D2FD-48CE-9E17-4E250B743B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6 địa điểm du lịch Cộng hòa Nam Phi và kinh nghiệm du lịch Cộng hòa Nam Phi">
            <a:extLst>
              <a:ext uri="{FF2B5EF4-FFF2-40B4-BE49-F238E27FC236}">
                <a16:creationId xmlns="" xmlns:a16="http://schemas.microsoft.com/office/drawing/2014/main" id="{A2F9AFBB-B775-4167-85F2-DD2373F54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u lịch Nam Phi hè 2014 khởi hành từ Tp. Hồ Chí Minh">
            <a:extLst>
              <a:ext uri="{FF2B5EF4-FFF2-40B4-BE49-F238E27FC236}">
                <a16:creationId xmlns="" xmlns:a16="http://schemas.microsoft.com/office/drawing/2014/main" id="{42E5B081-2B70-4A54-823D-B09A95C15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9" r="-1" b="-1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66.jpg" descr="4- Maroc">
            <a:extLst>
              <a:ext uri="{FF2B5EF4-FFF2-40B4-BE49-F238E27FC236}">
                <a16:creationId xmlns="" xmlns:a16="http://schemas.microsoft.com/office/drawing/2014/main" id="{6C538A4E-6A80-42FE-BAE5-A3FE2650C465}"/>
              </a:ext>
            </a:extLst>
          </p:cNvPr>
          <p:cNvPicPr/>
          <p:nvPr/>
        </p:nvPicPr>
        <p:blipFill rotWithShape="1">
          <a:blip r:embed="rId5"/>
          <a:srcRect l="9179" r="5386" b="-3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="" xmlns:a16="http://schemas.microsoft.com/office/drawing/2014/main" id="{CA17DEF4-6C5D-41C6-8D93-5C7CFD7ADA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6">
            <a:extLst>
              <a:ext uri="{FF2B5EF4-FFF2-40B4-BE49-F238E27FC236}">
                <a16:creationId xmlns="" xmlns:a16="http://schemas.microsoft.com/office/drawing/2014/main" id="{22BBC5A3-5C8C-4FB9-AEFF-8778D2C98D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7110F7-DADA-47EF-A500-B8844D964700}"/>
              </a:ext>
            </a:extLst>
          </p:cNvPr>
          <p:cNvSpPr txBox="1"/>
          <p:nvPr/>
        </p:nvSpPr>
        <p:spPr>
          <a:xfrm>
            <a:off x="-236518" y="1208954"/>
            <a:ext cx="4630133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en-US" sz="4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1" kern="1200" dirty="0" smtClean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endParaRPr lang="en-US" sz="4000" b="1" kern="1200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THỰC</a:t>
            </a:r>
            <a:r>
              <a:rPr lang="en-US" sz="3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HÀNH</a:t>
            </a:r>
            <a:r>
              <a:rPr lang="en-US" sz="3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TÌM</a:t>
            </a:r>
            <a:r>
              <a:rPr lang="en-US" sz="3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HIỂU</a:t>
            </a:r>
            <a:r>
              <a:rPr lang="en-US" sz="3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KHÁI</a:t>
            </a:r>
            <a:r>
              <a:rPr lang="en-US" sz="3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QUÁT</a:t>
            </a:r>
            <a:endParaRPr lang="en-US" sz="3000" b="1" kern="1200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CỘNG</a:t>
            </a:r>
            <a:r>
              <a:rPr lang="en-US" sz="3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000" b="1" kern="1200" dirty="0" err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HÒA</a:t>
            </a:r>
            <a:r>
              <a:rPr lang="en-US" sz="3000" b="1" kern="12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NAM PHI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="" xmlns:a16="http://schemas.microsoft.com/office/drawing/2014/main" id="{3BB917E8-D696-4787-96D6-521A9C42F9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Du lịch Nam Phi - Danh sách tour du lịch Nam Phi 2019 hấp dẫn - Tour Nam Phi  giá tốt">
            <a:extLst>
              <a:ext uri="{FF2B5EF4-FFF2-40B4-BE49-F238E27FC236}">
                <a16:creationId xmlns="" xmlns:a16="http://schemas.microsoft.com/office/drawing/2014/main" id="{A0FE5B3F-06B6-4D2C-BED3-7400B8428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4162" b="1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0">
            <a:extLst>
              <a:ext uri="{FF2B5EF4-FFF2-40B4-BE49-F238E27FC236}">
                <a16:creationId xmlns="" xmlns:a16="http://schemas.microsoft.com/office/drawing/2014/main" id="{39F4C545-E278-42ED-9B78-2EBA464444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207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005218-1278-46CB-AC6D-32F02A911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" t="4749" r="58677" b="4500"/>
          <a:stretch/>
        </p:blipFill>
        <p:spPr>
          <a:xfrm>
            <a:off x="110836" y="799574"/>
            <a:ext cx="5579853" cy="3717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B1C5D3-3AAE-4CA2-85BF-0371CD87C255}"/>
              </a:ext>
            </a:extLst>
          </p:cNvPr>
          <p:cNvSpPr txBox="1"/>
          <p:nvPr/>
        </p:nvSpPr>
        <p:spPr>
          <a:xfrm>
            <a:off x="5783283" y="2178989"/>
            <a:ext cx="5937662" cy="1384995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Diện tích: 1 220 813 </a:t>
            </a:r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2800" b="1" baseline="30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 (2020): 59,3 triệu ng</a:t>
            </a:r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 đô: Prê-tô-ri-a (Pretoria)</a:t>
            </a:r>
          </a:p>
        </p:txBody>
      </p:sp>
    </p:spTree>
    <p:extLst>
      <p:ext uri="{BB962C8B-B14F-4D97-AF65-F5344CB8AC3E}">
        <p14:creationId xmlns:p14="http://schemas.microsoft.com/office/powerpoint/2010/main" val="28433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0116;p73">
            <a:extLst>
              <a:ext uri="{FF2B5EF4-FFF2-40B4-BE49-F238E27FC236}">
                <a16:creationId xmlns="" xmlns:a16="http://schemas.microsoft.com/office/drawing/2014/main" id="{9F48B93B-F0B6-492C-A31D-F5259F3C3696}"/>
              </a:ext>
            </a:extLst>
          </p:cNvPr>
          <p:cNvGrpSpPr/>
          <p:nvPr/>
        </p:nvGrpSpPr>
        <p:grpSpPr>
          <a:xfrm rot="5400000">
            <a:off x="5310419" y="-3356504"/>
            <a:ext cx="1411719" cy="10946717"/>
            <a:chOff x="8075075" y="3754290"/>
            <a:chExt cx="255613" cy="613194"/>
          </a:xfrm>
          <a:solidFill>
            <a:srgbClr val="00B050"/>
          </a:solidFill>
        </p:grpSpPr>
        <p:sp>
          <p:nvSpPr>
            <p:cNvPr id="11" name="Google Shape;10117;p73">
              <a:extLst>
                <a:ext uri="{FF2B5EF4-FFF2-40B4-BE49-F238E27FC236}">
                  <a16:creationId xmlns="" xmlns:a16="http://schemas.microsoft.com/office/drawing/2014/main" id="{D4A6DC6A-415C-40F8-870C-E6045AFF99D6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18;p73">
              <a:extLst>
                <a:ext uri="{FF2B5EF4-FFF2-40B4-BE49-F238E27FC236}">
                  <a16:creationId xmlns="" xmlns:a16="http://schemas.microsoft.com/office/drawing/2014/main" id="{FF59D34B-BAB9-4102-96C8-6A8C8D35EC1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2628529" y="1358039"/>
            <a:ext cx="831582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  <a:p>
            <a:pPr marL="742950" indent="-74295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lphaLcPeriod"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Lựạ chọn nội dung tìm hiểu về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một số sự kiện lịch sử của CH Nam Phi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584009" y="14568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#9Slide03 BoosterNextFYBlack" panose="02000A03000000020004" pitchFamily="2" charset="0"/>
              </a:rPr>
              <a:t>1.CHUẨN BỊ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21590" y="198006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A0B30B8-5514-4E34-8B8A-CFC18542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1" t="-1" r="75234" b="82326"/>
          <a:stretch/>
        </p:blipFill>
        <p:spPr>
          <a:xfrm>
            <a:off x="542924" y="1194603"/>
            <a:ext cx="2085605" cy="2001243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864875B-9ED2-4064-967B-E833C860B921}"/>
              </a:ext>
            </a:extLst>
          </p:cNvPr>
          <p:cNvSpPr txBox="1"/>
          <p:nvPr/>
        </p:nvSpPr>
        <p:spPr>
          <a:xfrm>
            <a:off x="542920" y="3198913"/>
            <a:ext cx="1178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một trong những nội dung sau: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635F301-F9C8-4D37-8EE8-B42F65631D9D}"/>
              </a:ext>
            </a:extLst>
          </p:cNvPr>
          <p:cNvSpPr txBox="1"/>
          <p:nvPr/>
        </p:nvSpPr>
        <p:spPr>
          <a:xfrm>
            <a:off x="1044186" y="4279950"/>
            <a:ext cx="7675744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thành lập CH Nam Phi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0F92340-C171-411E-B2DC-CF3F622CA37B}"/>
              </a:ext>
            </a:extLst>
          </p:cNvPr>
          <p:cNvSpPr txBox="1"/>
          <p:nvPr/>
        </p:nvSpPr>
        <p:spPr>
          <a:xfrm>
            <a:off x="1044186" y="5176795"/>
            <a:ext cx="8802180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độ phân biệt chủng tộc A-pác- thai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B387541-1FBF-4CAD-8452-851A491B848F}"/>
              </a:ext>
            </a:extLst>
          </p:cNvPr>
          <p:cNvSpPr txBox="1"/>
          <p:nvPr/>
        </p:nvSpPr>
        <p:spPr>
          <a:xfrm>
            <a:off x="1044185" y="6073640"/>
            <a:ext cx="9635823" cy="646331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thống da màu đầu tiên của Châu Phi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A2976E3-AA86-43DB-8419-023574AEC5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6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4EC3BD5-A7DB-4F09-8369-B0199E478EA5}"/>
              </a:ext>
            </a:extLst>
          </p:cNvPr>
          <p:cNvSpPr txBox="1"/>
          <p:nvPr/>
        </p:nvSpPr>
        <p:spPr>
          <a:xfrm>
            <a:off x="2945683" y="3013501"/>
            <a:ext cx="1178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 Internet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C7F1BD-6934-4ECA-AA5E-203D9374344B}"/>
              </a:ext>
            </a:extLst>
          </p:cNvPr>
          <p:cNvSpPr txBox="1"/>
          <p:nvPr/>
        </p:nvSpPr>
        <p:spPr>
          <a:xfrm>
            <a:off x="3002617" y="4038535"/>
            <a:ext cx="117870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Sách, báo viết về Châu Phi và </a:t>
            </a:r>
          </a:p>
          <a:p>
            <a:r>
              <a:rPr lang="en-US" sz="4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Nam Phi</a:t>
            </a:r>
          </a:p>
        </p:txBody>
      </p:sp>
      <p:grpSp>
        <p:nvGrpSpPr>
          <p:cNvPr id="11" name="Google Shape;10116;p73">
            <a:extLst>
              <a:ext uri="{FF2B5EF4-FFF2-40B4-BE49-F238E27FC236}">
                <a16:creationId xmlns="" xmlns:a16="http://schemas.microsoft.com/office/drawing/2014/main" id="{E7EDEDA0-1DB3-4A73-B268-0AF34B761D4F}"/>
              </a:ext>
            </a:extLst>
          </p:cNvPr>
          <p:cNvGrpSpPr/>
          <p:nvPr/>
        </p:nvGrpSpPr>
        <p:grpSpPr>
          <a:xfrm rot="5400000">
            <a:off x="5585265" y="-4049064"/>
            <a:ext cx="1782440" cy="10529888"/>
            <a:chOff x="8075075" y="3754290"/>
            <a:chExt cx="255613" cy="613194"/>
          </a:xfrm>
          <a:solidFill>
            <a:schemeClr val="accent2">
              <a:alpha val="93000"/>
            </a:schemeClr>
          </a:solidFill>
        </p:grpSpPr>
        <p:sp>
          <p:nvSpPr>
            <p:cNvPr id="12" name="Google Shape;10117;p73">
              <a:extLst>
                <a:ext uri="{FF2B5EF4-FFF2-40B4-BE49-F238E27FC236}">
                  <a16:creationId xmlns="" xmlns:a16="http://schemas.microsoft.com/office/drawing/2014/main" id="{14824BF5-AA46-4F4B-8DBA-F6E03362D477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18;p73">
              <a:extLst>
                <a:ext uri="{FF2B5EF4-FFF2-40B4-BE49-F238E27FC236}">
                  <a16:creationId xmlns="" xmlns:a16="http://schemas.microsoft.com/office/drawing/2014/main" id="{955D5B65-16AE-40E0-8925-22A14DF33DCE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Hộp Văn bản 25">
            <a:extLst>
              <a:ext uri="{FF2B5EF4-FFF2-40B4-BE49-F238E27FC236}">
                <a16:creationId xmlns="" xmlns:a16="http://schemas.microsoft.com/office/drawing/2014/main" id="{DB44F6BD-E4C0-48AB-8F16-A251EEB35852}"/>
              </a:ext>
            </a:extLst>
          </p:cNvPr>
          <p:cNvSpPr txBox="1"/>
          <p:nvPr/>
        </p:nvSpPr>
        <p:spPr>
          <a:xfrm>
            <a:off x="2362587" y="901195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Sưu tầm thông tin, dữ liệu về nội dung đã chọn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16B0B65-CFDB-43A9-A663-A179F98E5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31613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116;p73">
            <a:extLst>
              <a:ext uri="{FF2B5EF4-FFF2-40B4-BE49-F238E27FC236}">
                <a16:creationId xmlns="" xmlns:a16="http://schemas.microsoft.com/office/drawing/2014/main" id="{3F783E2F-62A3-4656-B769-808669D04A74}"/>
              </a:ext>
            </a:extLst>
          </p:cNvPr>
          <p:cNvGrpSpPr/>
          <p:nvPr/>
        </p:nvGrpSpPr>
        <p:grpSpPr>
          <a:xfrm rot="5400000">
            <a:off x="4522444" y="-3506093"/>
            <a:ext cx="1997487" cy="9546952"/>
            <a:chOff x="8075075" y="3754290"/>
            <a:chExt cx="255613" cy="613194"/>
          </a:xfrm>
          <a:solidFill>
            <a:srgbClr val="0070C0"/>
          </a:solidFill>
        </p:grpSpPr>
        <p:sp>
          <p:nvSpPr>
            <p:cNvPr id="5" name="Google Shape;10117;p73">
              <a:extLst>
                <a:ext uri="{FF2B5EF4-FFF2-40B4-BE49-F238E27FC236}">
                  <a16:creationId xmlns="" xmlns:a16="http://schemas.microsoft.com/office/drawing/2014/main" id="{CFE6C315-25FA-41EF-8BA2-76461C440850}"/>
                </a:ext>
              </a:extLst>
            </p:cNvPr>
            <p:cNvSpPr/>
            <p:nvPr/>
          </p:nvSpPr>
          <p:spPr>
            <a:xfrm>
              <a:off x="8075075" y="4252967"/>
              <a:ext cx="255612" cy="114517"/>
            </a:xfrm>
            <a:custGeom>
              <a:avLst/>
              <a:gdLst/>
              <a:ahLst/>
              <a:cxnLst/>
              <a:rect l="l" t="t" r="r" b="b"/>
              <a:pathLst>
                <a:path w="16734" h="7497" extrusionOk="0">
                  <a:moveTo>
                    <a:pt x="1" y="1"/>
                  </a:moveTo>
                  <a:lnTo>
                    <a:pt x="8369" y="7496"/>
                  </a:lnTo>
                  <a:lnTo>
                    <a:pt x="16734" y="1"/>
                  </a:ln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118;p73">
              <a:extLst>
                <a:ext uri="{FF2B5EF4-FFF2-40B4-BE49-F238E27FC236}">
                  <a16:creationId xmlns="" xmlns:a16="http://schemas.microsoft.com/office/drawing/2014/main" id="{0FFC4E13-0873-42FC-B2CE-15513F9FDFF6}"/>
                </a:ext>
              </a:extLst>
            </p:cNvPr>
            <p:cNvSpPr/>
            <p:nvPr/>
          </p:nvSpPr>
          <p:spPr>
            <a:xfrm>
              <a:off x="8075076" y="3754290"/>
              <a:ext cx="255612" cy="498713"/>
            </a:xfrm>
            <a:custGeom>
              <a:avLst/>
              <a:gdLst/>
              <a:ahLst/>
              <a:cxnLst/>
              <a:rect l="l" t="t" r="r" b="b"/>
              <a:pathLst>
                <a:path w="16734" h="32649" extrusionOk="0">
                  <a:moveTo>
                    <a:pt x="8369" y="0"/>
                  </a:moveTo>
                  <a:cubicBezTo>
                    <a:pt x="3747" y="0"/>
                    <a:pt x="1" y="3747"/>
                    <a:pt x="1" y="8366"/>
                  </a:cubicBezTo>
                  <a:lnTo>
                    <a:pt x="1" y="32649"/>
                  </a:lnTo>
                  <a:lnTo>
                    <a:pt x="16734" y="32649"/>
                  </a:lnTo>
                  <a:lnTo>
                    <a:pt x="16734" y="8366"/>
                  </a:lnTo>
                  <a:cubicBezTo>
                    <a:pt x="16734" y="3744"/>
                    <a:pt x="12987" y="0"/>
                    <a:pt x="8369" y="0"/>
                  </a:cubicBezTo>
                  <a:close/>
                </a:path>
              </a:pathLst>
            </a:custGeom>
            <a:grp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Hộp Văn bản 25">
            <a:extLst>
              <a:ext uri="{FF2B5EF4-FFF2-40B4-BE49-F238E27FC236}">
                <a16:creationId xmlns="" xmlns:a16="http://schemas.microsoft.com/office/drawing/2014/main" id="{42124BBE-5A6F-4A74-A5EF-77B2FA355426}"/>
              </a:ext>
            </a:extLst>
          </p:cNvPr>
          <p:cNvSpPr txBox="1"/>
          <p:nvPr/>
        </p:nvSpPr>
        <p:spPr>
          <a:xfrm>
            <a:off x="1495838" y="725406"/>
            <a:ext cx="8798824" cy="14889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Chọn lọc, xử lí thông tin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4EC3BD5-A7DB-4F09-8369-B0199E478EA5}"/>
              </a:ext>
            </a:extLst>
          </p:cNvPr>
          <p:cNvSpPr txBox="1"/>
          <p:nvPr/>
        </p:nvSpPr>
        <p:spPr>
          <a:xfrm>
            <a:off x="404967" y="2671134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lọc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 từ các nguồn đã tìm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9C7F1BD-6934-4ECA-AA5E-203D9374344B}"/>
              </a:ext>
            </a:extLst>
          </p:cNvPr>
          <p:cNvSpPr txBox="1"/>
          <p:nvPr/>
        </p:nvSpPr>
        <p:spPr>
          <a:xfrm>
            <a:off x="461901" y="3696168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số liệu, t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liệu,hình ảnh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25BE5E-80F1-4983-AE17-CADFDA27A781}"/>
              </a:ext>
            </a:extLst>
          </p:cNvPr>
          <p:cNvSpPr txBox="1"/>
          <p:nvPr/>
        </p:nvSpPr>
        <p:spPr>
          <a:xfrm>
            <a:off x="404966" y="472009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thông tin, số liệu,.. Theo đề c</a:t>
            </a:r>
            <a:r>
              <a:rPr lang="vi-VN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của báo cáo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634F2C1-D99B-4325-BFC5-195E64B5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AA14E05-EB16-452C-A002-4FBDD67D7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1" t="-1" r="75234" b="82326"/>
          <a:stretch/>
        </p:blipFill>
        <p:spPr>
          <a:xfrm>
            <a:off x="339652" y="215254"/>
            <a:ext cx="2085605" cy="20012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71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024014" y="2166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2. VIẾT BÁO CÁO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97333" y="127184"/>
            <a:ext cx="1143000" cy="1088589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E05545E-E265-4872-888F-050DC38C0AB4}"/>
              </a:ext>
            </a:extLst>
          </p:cNvPr>
          <p:cNvSpPr txBox="1"/>
          <p:nvPr/>
        </p:nvSpPr>
        <p:spPr>
          <a:xfrm>
            <a:off x="344557" y="2431330"/>
            <a:ext cx="1320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khái quát về sự kiện(Thời gian, địa điểm, bối cảnh)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E7100BD-456D-4A07-85B8-340D6C23BBFB}"/>
              </a:ext>
            </a:extLst>
          </p:cNvPr>
          <p:cNvSpPr txBox="1"/>
          <p:nvPr/>
        </p:nvSpPr>
        <p:spPr>
          <a:xfrm>
            <a:off x="4024014" y="1493962"/>
            <a:ext cx="244980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bài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AD1A2DE-8583-442E-A1BB-5C32CE5109B6}"/>
              </a:ext>
            </a:extLst>
          </p:cNvPr>
          <p:cNvSpPr txBox="1"/>
          <p:nvPr/>
        </p:nvSpPr>
        <p:spPr>
          <a:xfrm>
            <a:off x="3368764" y="3152554"/>
            <a:ext cx="442351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B078C36-7F66-4D76-9CF8-6CD1AB4D0ADF}"/>
              </a:ext>
            </a:extLst>
          </p:cNvPr>
          <p:cNvSpPr txBox="1"/>
          <p:nvPr/>
        </p:nvSpPr>
        <p:spPr>
          <a:xfrm>
            <a:off x="4024014" y="5063401"/>
            <a:ext cx="2820435" cy="707886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DBA37D-02A9-408F-913F-EA5AE06B1489}"/>
              </a:ext>
            </a:extLst>
          </p:cNvPr>
          <p:cNvSpPr txBox="1"/>
          <p:nvPr/>
        </p:nvSpPr>
        <p:spPr>
          <a:xfrm>
            <a:off x="793519" y="3961833"/>
            <a:ext cx="11787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thông tin,số liệu, hình ảnh sưu tầm được  về </a:t>
            </a:r>
          </a:p>
          <a:p>
            <a:pPr algn="ctr"/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kiện, các nhân vật liên quan…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A421773-C4D9-4C54-926D-2B67A04AA216}"/>
              </a:ext>
            </a:extLst>
          </p:cNvPr>
          <p:cNvSpPr txBox="1"/>
          <p:nvPr/>
        </p:nvSpPr>
        <p:spPr>
          <a:xfrm>
            <a:off x="2597333" y="5954619"/>
            <a:ext cx="11787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ý nghĩa của sự kiện</a:t>
            </a:r>
          </a:p>
        </p:txBody>
      </p:sp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24" grpId="0" animBg="1"/>
      <p:bldP spid="15" grpId="0" animBg="1"/>
      <p:bldP spid="16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2941983" y="216689"/>
            <a:ext cx="7758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66"/>
                </a:solidFill>
                <a:latin typeface="#9Slide03 BoosterNextFYBlack" panose="02000A03000000020004" pitchFamily="2" charset="0"/>
              </a:rPr>
              <a:t>3. TRÌNH BÀY BÁO CÁO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E05545E-E265-4872-888F-050DC38C0AB4}"/>
              </a:ext>
            </a:extLst>
          </p:cNvPr>
          <p:cNvSpPr txBox="1"/>
          <p:nvPr/>
        </p:nvSpPr>
        <p:spPr>
          <a:xfrm>
            <a:off x="793519" y="1686242"/>
            <a:ext cx="1178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báo cáo theo nội dung phân công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380674D-0B0E-4E39-95DE-FBBA14538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5" name="Hình ảnh 9">
            <a:extLst>
              <a:ext uri="{FF2B5EF4-FFF2-40B4-BE49-F238E27FC236}">
                <a16:creationId xmlns="" xmlns:a16="http://schemas.microsoft.com/office/drawing/2014/main" id="{46B6766A-9B5C-44A5-9EE7-C68E345AB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346" y="-178809"/>
            <a:ext cx="1639789" cy="171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A55D28-8AA4-4F8B-954D-9205208217B3}"/>
              </a:ext>
            </a:extLst>
          </p:cNvPr>
          <p:cNvSpPr txBox="1"/>
          <p:nvPr/>
        </p:nvSpPr>
        <p:spPr>
          <a:xfrm>
            <a:off x="793518" y="2774042"/>
            <a:ext cx="1178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 thuyết trình Powerpoint,poster, sơ đồ,hình ảnh,…</a:t>
            </a:r>
          </a:p>
        </p:txBody>
      </p:sp>
    </p:spTree>
    <p:extLst>
      <p:ext uri="{BB962C8B-B14F-4D97-AF65-F5344CB8AC3E}">
        <p14:creationId xmlns:p14="http://schemas.microsoft.com/office/powerpoint/2010/main" val="32279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C28F4E-87D3-4DE9-92B3-B724CF885A97}"/>
              </a:ext>
            </a:extLst>
          </p:cNvPr>
          <p:cNvSpPr txBox="1"/>
          <p:nvPr/>
        </p:nvSpPr>
        <p:spPr>
          <a:xfrm>
            <a:off x="3684104" y="457761"/>
            <a:ext cx="482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BÁO CÁO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7BA4D3D-98F8-4604-A960-D80EE8A572E3}"/>
              </a:ext>
            </a:extLst>
          </p:cNvPr>
          <p:cNvGrpSpPr/>
          <p:nvPr/>
        </p:nvGrpSpPr>
        <p:grpSpPr>
          <a:xfrm>
            <a:off x="0" y="1400916"/>
            <a:ext cx="11277600" cy="4475132"/>
            <a:chOff x="1139687" y="2222551"/>
            <a:chExt cx="11277600" cy="447513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CF9B2639-005C-4131-8583-7280D5329F66}"/>
                </a:ext>
              </a:extLst>
            </p:cNvPr>
            <p:cNvSpPr/>
            <p:nvPr/>
          </p:nvSpPr>
          <p:spPr>
            <a:xfrm>
              <a:off x="1864426" y="2222551"/>
              <a:ext cx="10552861" cy="44751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5ED5CD7-206A-485B-A9E9-C8C94FF3C731}"/>
                </a:ext>
              </a:extLst>
            </p:cNvPr>
            <p:cNvSpPr txBox="1"/>
            <p:nvPr/>
          </p:nvSpPr>
          <p:spPr>
            <a:xfrm>
              <a:off x="4731025" y="2505670"/>
              <a:ext cx="64140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SỰ KIỆN</a:t>
              </a:r>
            </a:p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84A9D483-2769-4A79-8673-1F62E7DFF50E}"/>
                </a:ext>
              </a:extLst>
            </p:cNvPr>
            <p:cNvSpPr txBox="1"/>
            <p:nvPr/>
          </p:nvSpPr>
          <p:spPr>
            <a:xfrm>
              <a:off x="2228434" y="3285834"/>
              <a:ext cx="89166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1.Khái quát về sự kiện</a:t>
              </a:r>
            </a:p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FE4CF68-180C-407D-A7A0-FCD22B4665F3}"/>
                </a:ext>
              </a:extLst>
            </p:cNvPr>
            <p:cNvSpPr txBox="1"/>
            <p:nvPr/>
          </p:nvSpPr>
          <p:spPr>
            <a:xfrm>
              <a:off x="2228434" y="5145759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Nội dung chính của sự kiên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DA1497C-8D4C-40D5-A52D-84029F0936A8}"/>
                </a:ext>
              </a:extLst>
            </p:cNvPr>
            <p:cNvSpPr txBox="1"/>
            <p:nvPr/>
          </p:nvSpPr>
          <p:spPr>
            <a:xfrm>
              <a:off x="2923331" y="3934222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Thời gian, địa điểm xảy ra sự kiện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D425B03-D132-4FA1-9C13-CCE175F7A173}"/>
                </a:ext>
              </a:extLst>
            </p:cNvPr>
            <p:cNvSpPr txBox="1"/>
            <p:nvPr/>
          </p:nvSpPr>
          <p:spPr>
            <a:xfrm>
              <a:off x="1139687" y="4550606"/>
              <a:ext cx="891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Bối cảnh ra đời sự kiện</a:t>
              </a: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2407BB1-DB6B-43C7-9922-9812FAD49E0B}"/>
                </a:ext>
              </a:extLst>
            </p:cNvPr>
            <p:cNvSpPr txBox="1"/>
            <p:nvPr/>
          </p:nvSpPr>
          <p:spPr>
            <a:xfrm>
              <a:off x="2228434" y="5898908"/>
              <a:ext cx="9409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Ý nghĩa chính trị,kinh tế-xã hội của sự kiện</a:t>
              </a:r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84E1D5C-8F16-4B00-BD4F-58D193DD4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5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C14_Nelson Mandela -- niềm hy vọng bất diệt">
            <a:hlinkClick r:id="" action="ppaction://media"/>
            <a:extLst>
              <a:ext uri="{FF2B5EF4-FFF2-40B4-BE49-F238E27FC236}">
                <a16:creationId xmlns="" xmlns:a16="http://schemas.microsoft.com/office/drawing/2014/main" id="{2A3AD79A-DD4A-45B9-972E-F694979ED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94" y="133597"/>
            <a:ext cx="12026811" cy="6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649</Words>
  <Application>Microsoft Office PowerPoint</Application>
  <PresentationFormat>Custom</PresentationFormat>
  <Paragraphs>59</Paragraphs>
  <Slides>9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Nguyen Truong</cp:lastModifiedBy>
  <cp:revision>29</cp:revision>
  <dcterms:created xsi:type="dcterms:W3CDTF">2022-04-24T01:51:04Z</dcterms:created>
  <dcterms:modified xsi:type="dcterms:W3CDTF">2024-05-21T04:18:48Z</dcterms:modified>
</cp:coreProperties>
</file>